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50" r:id="rId2"/>
    <p:sldMasterId id="2147484164" r:id="rId3"/>
    <p:sldMasterId id="2147484255" r:id="rId4"/>
  </p:sldMasterIdLst>
  <p:notesMasterIdLst>
    <p:notesMasterId r:id="rId143"/>
  </p:notesMasterIdLst>
  <p:handoutMasterIdLst>
    <p:handoutMasterId r:id="rId144"/>
  </p:handoutMasterIdLst>
  <p:sldIdLst>
    <p:sldId id="256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554" r:id="rId16"/>
    <p:sldId id="555" r:id="rId17"/>
    <p:sldId id="556" r:id="rId18"/>
    <p:sldId id="557" r:id="rId19"/>
    <p:sldId id="558" r:id="rId20"/>
    <p:sldId id="559" r:id="rId21"/>
    <p:sldId id="561" r:id="rId22"/>
    <p:sldId id="562" r:id="rId23"/>
    <p:sldId id="560" r:id="rId24"/>
    <p:sldId id="563" r:id="rId25"/>
    <p:sldId id="566" r:id="rId26"/>
    <p:sldId id="565" r:id="rId27"/>
    <p:sldId id="567" r:id="rId28"/>
    <p:sldId id="379" r:id="rId29"/>
    <p:sldId id="524" r:id="rId30"/>
    <p:sldId id="523" r:id="rId31"/>
    <p:sldId id="525" r:id="rId32"/>
    <p:sldId id="380" r:id="rId33"/>
    <p:sldId id="381" r:id="rId34"/>
    <p:sldId id="527" r:id="rId35"/>
    <p:sldId id="522" r:id="rId36"/>
    <p:sldId id="382" r:id="rId37"/>
    <p:sldId id="419" r:id="rId38"/>
    <p:sldId id="383" r:id="rId39"/>
    <p:sldId id="384" r:id="rId40"/>
    <p:sldId id="529" r:id="rId41"/>
    <p:sldId id="531" r:id="rId42"/>
    <p:sldId id="532" r:id="rId43"/>
    <p:sldId id="530" r:id="rId44"/>
    <p:sldId id="533" r:id="rId45"/>
    <p:sldId id="534" r:id="rId46"/>
    <p:sldId id="528" r:id="rId47"/>
    <p:sldId id="535" r:id="rId48"/>
    <p:sldId id="385" r:id="rId49"/>
    <p:sldId id="536" r:id="rId50"/>
    <p:sldId id="537" r:id="rId51"/>
    <p:sldId id="427" r:id="rId52"/>
    <p:sldId id="426" r:id="rId53"/>
    <p:sldId id="387" r:id="rId54"/>
    <p:sldId id="388" r:id="rId55"/>
    <p:sldId id="389" r:id="rId56"/>
    <p:sldId id="429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75" r:id="rId72"/>
    <p:sldId id="405" r:id="rId73"/>
    <p:sldId id="406" r:id="rId74"/>
    <p:sldId id="407" r:id="rId75"/>
    <p:sldId id="471" r:id="rId76"/>
    <p:sldId id="515" r:id="rId77"/>
    <p:sldId id="458" r:id="rId78"/>
    <p:sldId id="459" r:id="rId79"/>
    <p:sldId id="460" r:id="rId80"/>
    <p:sldId id="461" r:id="rId81"/>
    <p:sldId id="516" r:id="rId82"/>
    <p:sldId id="517" r:id="rId83"/>
    <p:sldId id="518" r:id="rId84"/>
    <p:sldId id="519" r:id="rId85"/>
    <p:sldId id="462" r:id="rId86"/>
    <p:sldId id="463" r:id="rId87"/>
    <p:sldId id="581" r:id="rId88"/>
    <p:sldId id="582" r:id="rId89"/>
    <p:sldId id="583" r:id="rId90"/>
    <p:sldId id="584" r:id="rId91"/>
    <p:sldId id="585" r:id="rId92"/>
    <p:sldId id="586" r:id="rId93"/>
    <p:sldId id="587" r:id="rId94"/>
    <p:sldId id="588" r:id="rId95"/>
    <p:sldId id="589" r:id="rId96"/>
    <p:sldId id="590" r:id="rId97"/>
    <p:sldId id="591" r:id="rId98"/>
    <p:sldId id="592" r:id="rId99"/>
    <p:sldId id="465" r:id="rId100"/>
    <p:sldId id="466" r:id="rId101"/>
    <p:sldId id="467" r:id="rId102"/>
    <p:sldId id="538" r:id="rId103"/>
    <p:sldId id="539" r:id="rId104"/>
    <p:sldId id="469" r:id="rId105"/>
    <p:sldId id="593" r:id="rId106"/>
    <p:sldId id="578" r:id="rId107"/>
    <p:sldId id="579" r:id="rId108"/>
    <p:sldId id="580" r:id="rId109"/>
    <p:sldId id="540" r:id="rId110"/>
    <p:sldId id="541" r:id="rId111"/>
    <p:sldId id="543" r:id="rId112"/>
    <p:sldId id="550" r:id="rId113"/>
    <p:sldId id="551" r:id="rId114"/>
    <p:sldId id="552" r:id="rId115"/>
    <p:sldId id="553" r:id="rId116"/>
    <p:sldId id="544" r:id="rId117"/>
    <p:sldId id="546" r:id="rId118"/>
    <p:sldId id="547" r:id="rId119"/>
    <p:sldId id="548" r:id="rId120"/>
    <p:sldId id="568" r:id="rId121"/>
    <p:sldId id="569" r:id="rId122"/>
    <p:sldId id="570" r:id="rId123"/>
    <p:sldId id="572" r:id="rId124"/>
    <p:sldId id="571" r:id="rId125"/>
    <p:sldId id="574" r:id="rId126"/>
    <p:sldId id="573" r:id="rId127"/>
    <p:sldId id="575" r:id="rId128"/>
    <p:sldId id="576" r:id="rId129"/>
    <p:sldId id="577" r:id="rId130"/>
    <p:sldId id="435" r:id="rId131"/>
    <p:sldId id="436" r:id="rId132"/>
    <p:sldId id="437" r:id="rId133"/>
    <p:sldId id="438" r:id="rId134"/>
    <p:sldId id="439" r:id="rId135"/>
    <p:sldId id="472" r:id="rId136"/>
    <p:sldId id="473" r:id="rId137"/>
    <p:sldId id="476" r:id="rId138"/>
    <p:sldId id="477" r:id="rId139"/>
    <p:sldId id="481" r:id="rId140"/>
    <p:sldId id="478" r:id="rId141"/>
    <p:sldId id="479" r:id="rId142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4773"/>
  </p:normalViewPr>
  <p:slideViewPr>
    <p:cSldViewPr>
      <p:cViewPr varScale="1">
        <p:scale>
          <a:sx n="90" d="100"/>
          <a:sy n="90" d="100"/>
        </p:scale>
        <p:origin x="9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8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7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7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C7F3936-5F58-8E4B-BE36-86234C3895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4AD8D07-DB83-0E4C-8143-3A75FF5D45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F0C1AB68-0DCE-0C48-981F-8B8E6AD9BBD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E075DBBD-BAC1-914D-8F3B-562F90E97AE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FED10A3-C332-B14C-B2B1-093891AE34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29A7384B-32D7-F140-888B-397F6DC5E3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05913941-FBCB-2142-9CCC-5012520258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F0DEF04F-52D5-6D4E-B2CB-62E2CA72CFB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D400EE7B-229B-EE42-9EFD-32D0DFD1B8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09D4317B-A704-8448-BB27-861FB2F4A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59557131-56E8-264F-87F4-ED41F7EF0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0972928-4A2A-0F49-9DF8-E7C40DAB69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5660D440-C53B-894F-A587-FE7F2BD3C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7BEBDE3-F0B6-B04B-9C95-68E15C64AD40}" type="slidenum">
              <a:rPr lang="en-US" altLang="zh-TW" sz="1300" smtClean="0"/>
              <a:pPr>
                <a:spcBef>
                  <a:spcPct val="0"/>
                </a:spcBef>
              </a:pPr>
              <a:t>1</a:t>
            </a:fld>
            <a:endParaRPr lang="en-US" altLang="zh-TW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21F213A2-DBFC-5A40-A46A-01504B4D53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1585A46-B88D-8B43-AB88-B4FFFB83A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6146D9D3-4C21-EB44-AB6C-8A213D3F6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09570" name="Rectangle 3">
            <a:extLst>
              <a:ext uri="{FF2B5EF4-FFF2-40B4-BE49-F238E27FC236}">
                <a16:creationId xmlns:a16="http://schemas.microsoft.com/office/drawing/2014/main" id="{612B477D-7681-C349-BAC4-23C810C90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0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6146D9D3-4C21-EB44-AB6C-8A213D3F6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09570" name="Rectangle 3">
            <a:extLst>
              <a:ext uri="{FF2B5EF4-FFF2-40B4-BE49-F238E27FC236}">
                <a16:creationId xmlns:a16="http://schemas.microsoft.com/office/drawing/2014/main" id="{612B477D-7681-C349-BAC4-23C810C90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86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BB06BFC7-6449-E149-8681-C43F1A655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660435B2-8F9D-BA4D-B8B2-ACB0914A2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BB06BFC7-6449-E149-8681-C43F1A655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660435B2-8F9D-BA4D-B8B2-ACB0914A2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>
            <a:extLst>
              <a:ext uri="{FF2B5EF4-FFF2-40B4-BE49-F238E27FC236}">
                <a16:creationId xmlns:a16="http://schemas.microsoft.com/office/drawing/2014/main" id="{CBC62D4D-E64D-5745-9D7A-3F7C84E26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13666" name="Rectangle 3">
            <a:extLst>
              <a:ext uri="{FF2B5EF4-FFF2-40B4-BE49-F238E27FC236}">
                <a16:creationId xmlns:a16="http://schemas.microsoft.com/office/drawing/2014/main" id="{F0AA4D2F-60D7-8D41-9DEC-4D4FAF906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>
            <a:extLst>
              <a:ext uri="{FF2B5EF4-FFF2-40B4-BE49-F238E27FC236}">
                <a16:creationId xmlns:a16="http://schemas.microsoft.com/office/drawing/2014/main" id="{CBC62D4D-E64D-5745-9D7A-3F7C84E26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13666" name="Rectangle 3">
            <a:extLst>
              <a:ext uri="{FF2B5EF4-FFF2-40B4-BE49-F238E27FC236}">
                <a16:creationId xmlns:a16="http://schemas.microsoft.com/office/drawing/2014/main" id="{F0AA4D2F-60D7-8D41-9DEC-4D4FAF906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94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866B2CC4-55CF-FF47-BC0A-BCC45AD12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39C44CA6-42FB-7849-AC75-9A9D6BD53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Let's look at some other functions. ZERO function not very exciting.</a:t>
            </a:r>
          </a:p>
          <a:p>
            <a:r>
              <a:rPr lang="en-US" altLang="zh-TW">
                <a:latin typeface="Arial" panose="020B0604020202020204" pitchFamily="34" charset="0"/>
              </a:rPr>
              <a:t>Can enumerate all boolean *functions* of N variables by counting in binary too!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5">
            <a:extLst>
              <a:ext uri="{FF2B5EF4-FFF2-40B4-BE49-F238E27FC236}">
                <a16:creationId xmlns:a16="http://schemas.microsoft.com/office/drawing/2014/main" id="{2340A3BA-0C3E-B649-BEF7-8EAE660A0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748857F-35EC-E049-8260-EB043B8018CA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F48D0201-D8E6-1146-81D5-ADDC50428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36864D67-FF1C-A443-B43F-A0810E829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88C5BC90-8BFF-E147-AC49-B69ECE8D1F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>
            <a:extLst>
              <a:ext uri="{FF2B5EF4-FFF2-40B4-BE49-F238E27FC236}">
                <a16:creationId xmlns:a16="http://schemas.microsoft.com/office/drawing/2014/main" id="{3A46E206-A35D-E140-91AD-DACD7ABE7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if N = 10, there are roughly 2^2^10 ~ 2^1000 possible circuits. No computer will ever see all of these. We choose the "good" ones.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E183C9F4-4C0F-5747-B901-D1E8B816C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1C8F503E-B528-2846-8BFB-06F84CFAA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4FC1D4F1-EB83-7348-9040-76470D7AA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9FB4A0BF-1A28-4246-AE43-A0A51705F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E183C9F4-4C0F-5747-B901-D1E8B816C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1C8F503E-B528-2846-8BFB-06F84CFAA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3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E183C9F4-4C0F-5747-B901-D1E8B816C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1C8F503E-B528-2846-8BFB-06F84CFAA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63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E183C9F4-4C0F-5747-B901-D1E8B816C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1C8F503E-B528-2846-8BFB-06F84CFAA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23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E183C9F4-4C0F-5747-B901-D1E8B816C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1C8F503E-B528-2846-8BFB-06F84CFAA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92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E183C9F4-4C0F-5747-B901-D1E8B816C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1C8F503E-B528-2846-8BFB-06F84CFAA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44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E183C9F4-4C0F-5747-B901-D1E8B816C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1C8F503E-B528-2846-8BFB-06F84CFAA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6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E183C9F4-4C0F-5747-B901-D1E8B816C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1C8F503E-B528-2846-8BFB-06F84CFAA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11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E1A0758E-06AB-D54D-B272-416E51169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83DBB09F-E81B-1D4D-8144-66F3F0E14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AND, OR, NOT universal means any Boolean function can be made from these gates.</a:t>
            </a:r>
          </a:p>
          <a:p>
            <a:r>
              <a:rPr lang="en-US" altLang="zh-TW">
                <a:latin typeface="Arial" panose="020B0604020202020204" pitchFamily="34" charset="0"/>
              </a:rPr>
              <a:t>Stresses importance of developing good abstractions.</a:t>
            </a:r>
          </a:p>
        </p:txBody>
      </p:sp>
    </p:spTree>
    <p:extLst>
      <p:ext uri="{BB962C8B-B14F-4D97-AF65-F5344CB8AC3E}">
        <p14:creationId xmlns:p14="http://schemas.microsoft.com/office/powerpoint/2010/main" val="969827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E1A0758E-06AB-D54D-B272-416E51169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83DBB09F-E81B-1D4D-8144-66F3F0E14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AND, OR, NOT universal means any Boolean function can be made from these gates.</a:t>
            </a:r>
          </a:p>
          <a:p>
            <a:r>
              <a:rPr lang="en-US" altLang="zh-TW">
                <a:latin typeface="Arial" panose="020B0604020202020204" pitchFamily="34" charset="0"/>
              </a:rPr>
              <a:t>Stresses importance of developing good abstractions.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>
            <a:extLst>
              <a:ext uri="{FF2B5EF4-FFF2-40B4-BE49-F238E27FC236}">
                <a16:creationId xmlns:a16="http://schemas.microsoft.com/office/drawing/2014/main" id="{82A27F5B-005C-DF4A-8D22-C9BB20595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AE13099-797E-594E-BCC9-7376863EF398}" type="slidenum">
              <a:rPr lang="en-US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125B7429-B693-B84F-A510-57E73577AF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A05C738D-E0D9-8E4F-A03B-43093A0D7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C1244EAE-AC22-D84E-B379-D66A5285C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676670CF-F79A-8E40-A5DA-8D105C1E8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>
            <a:extLst>
              <a:ext uri="{FF2B5EF4-FFF2-40B4-BE49-F238E27FC236}">
                <a16:creationId xmlns:a16="http://schemas.microsoft.com/office/drawing/2014/main" id="{8F9D5D53-058D-C546-AB2E-B63A50A16F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6" name="Rectangle 3">
            <a:extLst>
              <a:ext uri="{FF2B5EF4-FFF2-40B4-BE49-F238E27FC236}">
                <a16:creationId xmlns:a16="http://schemas.microsoft.com/office/drawing/2014/main" id="{B0E7BDFB-AAB7-3142-82A0-F43681B6B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Digital – could in principle take on a discrete set of values, but typically 0/1 (binary)</a:t>
            </a:r>
          </a:p>
          <a:p>
            <a:r>
              <a:rPr lang="en-US" altLang="zh-TW">
                <a:latin typeface="Arial" panose="020B0604020202020204" pitchFamily="34" charset="0"/>
              </a:rPr>
              <a:t>tiny abstraction, but not obvious this was the right choice (0/1 T/F)</a:t>
            </a:r>
          </a:p>
          <a:p>
            <a:r>
              <a:rPr lang="en-US" altLang="zh-TW">
                <a:latin typeface="Arial" panose="020B0604020202020204" pitchFamily="34" charset="0"/>
              </a:rPr>
              <a:t>scientists considered analog machines initially (more complicated interface)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BE5DC386-D6B8-0045-AC49-5C1BE9E6C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4" name="Rectangle 3">
            <a:extLst>
              <a:ext uri="{FF2B5EF4-FFF2-40B4-BE49-F238E27FC236}">
                <a16:creationId xmlns:a16="http://schemas.microsoft.com/office/drawing/2014/main" id="{A8B2D162-9CA9-BF42-A766-E79C7DCB8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logical values = information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5CA80015-49F8-1A4C-9C50-1C937DBCD7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FD20DAC5-BE48-F240-B6E6-463E71D55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61" tIns="47531" rIns="95061" bIns="47531"/>
          <a:lstStyle/>
          <a:p>
            <a:r>
              <a:rPr lang="en-US" altLang="zh-TW">
                <a:latin typeface="Arial" panose="020B0604020202020204" pitchFamily="34" charset="0"/>
              </a:rPr>
              <a:t>computers are not intrinsically electrical or based on silicon technology: from "The Pattern on the Stone"</a:t>
            </a:r>
          </a:p>
          <a:p>
            <a:r>
              <a:rPr lang="en-US" altLang="zh-TW">
                <a:latin typeface="Arial" panose="020B0604020202020204" pitchFamily="34" charset="0"/>
              </a:rPr>
              <a:t>water pressure is used to distinguish between two possible signals</a:t>
            </a:r>
          </a:p>
          <a:p>
            <a:r>
              <a:rPr lang="en-US" altLang="zh-TW">
                <a:latin typeface="Arial" panose="020B0604020202020204" pitchFamily="34" charset="0"/>
              </a:rPr>
              <a:t>amplification:  even if input is a little low on pressure due to a leaky pipe, output is always at full pressure as long as signal is strong enough to move valve</a:t>
            </a:r>
          </a:p>
          <a:p>
            <a:r>
              <a:rPr lang="en-US" altLang="zh-TW">
                <a:latin typeface="Arial" panose="020B0604020202020204" pitchFamily="34" charset="0"/>
              </a:rPr>
              <a:t>restoring logic: gradual decrease in pressure not a problem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>
            <a:extLst>
              <a:ext uri="{FF2B5EF4-FFF2-40B4-BE49-F238E27FC236}">
                <a16:creationId xmlns:a16="http://schemas.microsoft.com/office/drawing/2014/main" id="{2F2C499F-2D9A-674B-96D3-303B500B7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>
            <a:extLst>
              <a:ext uri="{FF2B5EF4-FFF2-40B4-BE49-F238E27FC236}">
                <a16:creationId xmlns:a16="http://schemas.microsoft.com/office/drawing/2014/main" id="{81322B2C-8082-C44F-BBF0-585540029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logical values = information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>
            <a:extLst>
              <a:ext uri="{FF2B5EF4-FFF2-40B4-BE49-F238E27FC236}">
                <a16:creationId xmlns:a16="http://schemas.microsoft.com/office/drawing/2014/main" id="{B206A5B9-C756-9B48-8B59-3DF581408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>
            <a:extLst>
              <a:ext uri="{FF2B5EF4-FFF2-40B4-BE49-F238E27FC236}">
                <a16:creationId xmlns:a16="http://schemas.microsoft.com/office/drawing/2014/main" id="{76DCB020-844A-6745-9376-19E2B84E0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Gates will be used as building block for larger, more complicated, circuit elements.</a:t>
            </a:r>
          </a:p>
          <a:p>
            <a:r>
              <a:rPr lang="en-US" altLang="zh-TW">
                <a:latin typeface="Arial" panose="020B0604020202020204" pitchFamily="34" charset="0"/>
              </a:rPr>
              <a:t>NOT also called "inverter".</a:t>
            </a:r>
          </a:p>
          <a:p>
            <a:r>
              <a:rPr lang="en-US" altLang="zh-TW">
                <a:latin typeface="Arial" panose="020B0604020202020204" pitchFamily="34" charset="0"/>
              </a:rPr>
              <a:t>think abstractly (although these abstractions correspond directly with physical world)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>
            <a:extLst>
              <a:ext uri="{FF2B5EF4-FFF2-40B4-BE49-F238E27FC236}">
                <a16:creationId xmlns:a16="http://schemas.microsoft.com/office/drawing/2014/main" id="{124D4E0A-C5C1-5948-8758-33CB3C551B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Rectangle 3">
            <a:extLst>
              <a:ext uri="{FF2B5EF4-FFF2-40B4-BE49-F238E27FC236}">
                <a16:creationId xmlns:a16="http://schemas.microsoft.com/office/drawing/2014/main" id="{98795C94-F8C3-0041-9DD6-C1D5C8631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>
            <a:extLst>
              <a:ext uri="{FF2B5EF4-FFF2-40B4-BE49-F238E27FC236}">
                <a16:creationId xmlns:a16="http://schemas.microsoft.com/office/drawing/2014/main" id="{E9119C79-4765-1A45-81FE-89CEF688F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2" name="Rectangle 3">
            <a:extLst>
              <a:ext uri="{FF2B5EF4-FFF2-40B4-BE49-F238E27FC236}">
                <a16:creationId xmlns:a16="http://schemas.microsoft.com/office/drawing/2014/main" id="{A65606E3-0455-F04C-9C05-C9F36FD4A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Gates will be used as building block for larger, more complicated, circuit elements.</a:t>
            </a:r>
          </a:p>
          <a:p>
            <a:r>
              <a:rPr lang="en-US" altLang="zh-TW">
                <a:latin typeface="Arial" panose="020B0604020202020204" pitchFamily="34" charset="0"/>
              </a:rPr>
              <a:t>NOT also called "inverter".</a:t>
            </a:r>
          </a:p>
          <a:p>
            <a:r>
              <a:rPr lang="en-US" altLang="zh-TW">
                <a:latin typeface="Arial" panose="020B0604020202020204" pitchFamily="34" charset="0"/>
              </a:rPr>
              <a:t>think abstractly (although these abstractions correspond directly with physical world)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>
            <a:extLst>
              <a:ext uri="{FF2B5EF4-FFF2-40B4-BE49-F238E27FC236}">
                <a16:creationId xmlns:a16="http://schemas.microsoft.com/office/drawing/2014/main" id="{4994A3AB-7FB8-5547-A73A-5EBEA9D35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8" name="Rectangle 3">
            <a:extLst>
              <a:ext uri="{FF2B5EF4-FFF2-40B4-BE49-F238E27FC236}">
                <a16:creationId xmlns:a16="http://schemas.microsoft.com/office/drawing/2014/main" id="{E5A5CBB5-2FA2-FB41-9592-F2186B223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61" tIns="47531" rIns="95061" bIns="47531"/>
          <a:lstStyle/>
          <a:p>
            <a:r>
              <a:rPr lang="en-US" altLang="zh-TW">
                <a:latin typeface="Arial" panose="020B0604020202020204" pitchFamily="34" charset="0"/>
              </a:rPr>
              <a:t>wire carries output of one gate to the input(s) of others. Only one output per wire.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7CFAAD41-21E2-9746-A2A2-0EF440417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6" name="Rectangle 3">
            <a:extLst>
              <a:ext uri="{FF2B5EF4-FFF2-40B4-BE49-F238E27FC236}">
                <a16:creationId xmlns:a16="http://schemas.microsoft.com/office/drawing/2014/main" id="{2EB8E421-9BAA-DF48-955D-DD7C50AEA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61" tIns="47531" rIns="95061" bIns="47531"/>
          <a:lstStyle/>
          <a:p>
            <a:r>
              <a:rPr lang="en-US" altLang="zh-TW">
                <a:latin typeface="Arial" panose="020B0604020202020204" pitchFamily="34" charset="0"/>
              </a:rPr>
              <a:t>wire carries output of one gate to the input(s) of others. Only one output per wire.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>
            <a:extLst>
              <a:ext uri="{FF2B5EF4-FFF2-40B4-BE49-F238E27FC236}">
                <a16:creationId xmlns:a16="http://schemas.microsoft.com/office/drawing/2014/main" id="{D44AA4D7-E3C7-6B4F-B7D7-B2789B716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4" name="Rectangle 3">
            <a:extLst>
              <a:ext uri="{FF2B5EF4-FFF2-40B4-BE49-F238E27FC236}">
                <a16:creationId xmlns:a16="http://schemas.microsoft.com/office/drawing/2014/main" id="{A95FF2DD-0625-0E41-8B63-FFA2EFEB6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61" tIns="47531" rIns="95061" bIns="47531"/>
          <a:lstStyle/>
          <a:p>
            <a:r>
              <a:rPr lang="en-US" altLang="zh-TW">
                <a:latin typeface="Arial" panose="020B0604020202020204" pitchFamily="34" charset="0"/>
              </a:rPr>
              <a:t>wire carries output of one gate to the input(s) of others. Only one output per wire.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F40EE164-47EF-2544-930A-75384E1DE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DFD7A3E8-6942-1341-A6AF-61C1F4E64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>
            <a:extLst>
              <a:ext uri="{FF2B5EF4-FFF2-40B4-BE49-F238E27FC236}">
                <a16:creationId xmlns:a16="http://schemas.microsoft.com/office/drawing/2014/main" id="{C5FAC08D-D332-DA40-92EF-32EE03E65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Rectangle 3">
            <a:extLst>
              <a:ext uri="{FF2B5EF4-FFF2-40B4-BE49-F238E27FC236}">
                <a16:creationId xmlns:a16="http://schemas.microsoft.com/office/drawing/2014/main" id="{CFE78C53-3CD8-5545-A086-E56682CA4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>
            <a:extLst>
              <a:ext uri="{FF2B5EF4-FFF2-40B4-BE49-F238E27FC236}">
                <a16:creationId xmlns:a16="http://schemas.microsoft.com/office/drawing/2014/main" id="{F2CE67CE-644D-444C-8534-6294A99F00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0" name="Rectangle 3">
            <a:extLst>
              <a:ext uri="{FF2B5EF4-FFF2-40B4-BE49-F238E27FC236}">
                <a16:creationId xmlns:a16="http://schemas.microsoft.com/office/drawing/2014/main" id="{C2F6E082-9528-E045-BC0F-A86CDEC95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>
            <a:extLst>
              <a:ext uri="{FF2B5EF4-FFF2-40B4-BE49-F238E27FC236}">
                <a16:creationId xmlns:a16="http://schemas.microsoft.com/office/drawing/2014/main" id="{39665B16-3761-2441-902F-CE6278010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8" name="Rectangle 3">
            <a:extLst>
              <a:ext uri="{FF2B5EF4-FFF2-40B4-BE49-F238E27FC236}">
                <a16:creationId xmlns:a16="http://schemas.microsoft.com/office/drawing/2014/main" id="{AE87E82D-3573-FF44-87D2-3981BB84C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5">
            <a:extLst>
              <a:ext uri="{FF2B5EF4-FFF2-40B4-BE49-F238E27FC236}">
                <a16:creationId xmlns:a16="http://schemas.microsoft.com/office/drawing/2014/main" id="{84CD7113-176A-0A4B-B675-0A6662AFC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483DB2D-F8B6-AE48-912C-0B8C7DBE4728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72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01D94C4D-B3A8-C440-89EC-E75CB2AC6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48F44E8-0D10-0C4F-B4BF-67F3378D5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>
            <a:extLst>
              <a:ext uri="{FF2B5EF4-FFF2-40B4-BE49-F238E27FC236}">
                <a16:creationId xmlns:a16="http://schemas.microsoft.com/office/drawing/2014/main" id="{A0CEFFE9-39A8-BD45-83F8-175B7F77E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4" name="Rectangle 3">
            <a:extLst>
              <a:ext uri="{FF2B5EF4-FFF2-40B4-BE49-F238E27FC236}">
                <a16:creationId xmlns:a16="http://schemas.microsoft.com/office/drawing/2014/main" id="{499701CC-6C8C-294F-B97C-871070E4E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>
            <a:extLst>
              <a:ext uri="{FF2B5EF4-FFF2-40B4-BE49-F238E27FC236}">
                <a16:creationId xmlns:a16="http://schemas.microsoft.com/office/drawing/2014/main" id="{32509F5A-EC2C-E545-A34D-FF3657F22C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2" name="Rectangle 3">
            <a:extLst>
              <a:ext uri="{FF2B5EF4-FFF2-40B4-BE49-F238E27FC236}">
                <a16:creationId xmlns:a16="http://schemas.microsoft.com/office/drawing/2014/main" id="{F338C06D-14B6-1A48-826B-D19C69C0A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>
            <a:extLst>
              <a:ext uri="{FF2B5EF4-FFF2-40B4-BE49-F238E27FC236}">
                <a16:creationId xmlns:a16="http://schemas.microsoft.com/office/drawing/2014/main" id="{927BE9BD-3635-7E41-9DD2-5076606854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>
            <a:extLst>
              <a:ext uri="{FF2B5EF4-FFF2-40B4-BE49-F238E27FC236}">
                <a16:creationId xmlns:a16="http://schemas.microsoft.com/office/drawing/2014/main" id="{687699DB-9C01-154C-81BD-4C455AD5F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>
            <a:extLst>
              <a:ext uri="{FF2B5EF4-FFF2-40B4-BE49-F238E27FC236}">
                <a16:creationId xmlns:a16="http://schemas.microsoft.com/office/drawing/2014/main" id="{C877D4D7-8FAF-524C-9A96-0C2A8E7D5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8" name="Rectangle 3">
            <a:extLst>
              <a:ext uri="{FF2B5EF4-FFF2-40B4-BE49-F238E27FC236}">
                <a16:creationId xmlns:a16="http://schemas.microsoft.com/office/drawing/2014/main" id="{232C747A-2C17-934F-917D-8F4EBEA8A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>
            <a:extLst>
              <a:ext uri="{FF2B5EF4-FFF2-40B4-BE49-F238E27FC236}">
                <a16:creationId xmlns:a16="http://schemas.microsoft.com/office/drawing/2014/main" id="{C2D19CF8-6F20-7B4C-8B77-1EB19FBD88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6" name="Rectangle 3">
            <a:extLst>
              <a:ext uri="{FF2B5EF4-FFF2-40B4-BE49-F238E27FC236}">
                <a16:creationId xmlns:a16="http://schemas.microsoft.com/office/drawing/2014/main" id="{4355439A-81E8-0442-A147-3518EB8F2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>
            <a:extLst>
              <a:ext uri="{FF2B5EF4-FFF2-40B4-BE49-F238E27FC236}">
                <a16:creationId xmlns:a16="http://schemas.microsoft.com/office/drawing/2014/main" id="{16D3A370-BA44-BB47-8DC2-8C058ECF0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4" name="Rectangle 3">
            <a:extLst>
              <a:ext uri="{FF2B5EF4-FFF2-40B4-BE49-F238E27FC236}">
                <a16:creationId xmlns:a16="http://schemas.microsoft.com/office/drawing/2014/main" id="{B07D0BF3-F8CB-264C-BADC-97CD00E89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61" tIns="47531" rIns="95061" bIns="47531"/>
          <a:lstStyle/>
          <a:p>
            <a:r>
              <a:rPr lang="en-US" altLang="zh-TW">
                <a:latin typeface="Arial" panose="020B0604020202020204" pitchFamily="34" charset="0"/>
              </a:rPr>
              <a:t>let's use the recipe</a:t>
            </a:r>
          </a:p>
          <a:p>
            <a:r>
              <a:rPr lang="en-US" altLang="zh-TW">
                <a:latin typeface="Arial" panose="020B0604020202020204" pitchFamily="34" charset="0"/>
              </a:rPr>
              <a:t>generalizes XOR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A74C920D-F0E7-D140-A937-2C1A6084A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0D49CE27-E517-A748-ACFA-3248B0657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>
            <a:extLst>
              <a:ext uri="{FF2B5EF4-FFF2-40B4-BE49-F238E27FC236}">
                <a16:creationId xmlns:a16="http://schemas.microsoft.com/office/drawing/2014/main" id="{53B6B04C-3BA3-5144-A9EA-2D80AC893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2" name="Rectangle 3">
            <a:extLst>
              <a:ext uri="{FF2B5EF4-FFF2-40B4-BE49-F238E27FC236}">
                <a16:creationId xmlns:a16="http://schemas.microsoft.com/office/drawing/2014/main" id="{51CE0DB8-6E1A-9143-B4D9-8895EF361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61" tIns="47531" rIns="95061" bIns="47531"/>
          <a:lstStyle/>
          <a:p>
            <a:r>
              <a:rPr lang="en-US" altLang="zh-TW">
                <a:latin typeface="Arial" panose="020B0604020202020204" pitchFamily="34" charset="0"/>
              </a:rPr>
              <a:t>let's use the recipe</a:t>
            </a:r>
          </a:p>
          <a:p>
            <a:r>
              <a:rPr lang="en-US" altLang="zh-TW">
                <a:latin typeface="Arial" panose="020B0604020202020204" pitchFamily="34" charset="0"/>
              </a:rPr>
              <a:t>generalizes XOR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>
            <a:extLst>
              <a:ext uri="{FF2B5EF4-FFF2-40B4-BE49-F238E27FC236}">
                <a16:creationId xmlns:a16="http://schemas.microsoft.com/office/drawing/2014/main" id="{607E802D-2006-5946-A6AB-67702795D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0" name="Rectangle 3">
            <a:extLst>
              <a:ext uri="{FF2B5EF4-FFF2-40B4-BE49-F238E27FC236}">
                <a16:creationId xmlns:a16="http://schemas.microsoft.com/office/drawing/2014/main" id="{ACA3721F-02B3-7B41-AE78-A0AF893FD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61" tIns="47531" rIns="95061" bIns="47531"/>
          <a:lstStyle/>
          <a:p>
            <a:r>
              <a:rPr lang="en-US" altLang="zh-TW">
                <a:latin typeface="Arial" panose="020B0604020202020204" pitchFamily="34" charset="0"/>
              </a:rPr>
              <a:t>but this one can't be simplified (take it from Doug)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>
            <a:extLst>
              <a:ext uri="{FF2B5EF4-FFF2-40B4-BE49-F238E27FC236}">
                <a16:creationId xmlns:a16="http://schemas.microsoft.com/office/drawing/2014/main" id="{807E6B9A-D49A-B847-88B4-18D3D4F3B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298" name="Rectangle 3">
            <a:extLst>
              <a:ext uri="{FF2B5EF4-FFF2-40B4-BE49-F238E27FC236}">
                <a16:creationId xmlns:a16="http://schemas.microsoft.com/office/drawing/2014/main" id="{004B1255-BF8D-644C-9C34-809609607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61" tIns="47531" rIns="95061" bIns="47531"/>
          <a:lstStyle/>
          <a:p>
            <a:r>
              <a:rPr lang="en-US" altLang="zh-TW">
                <a:latin typeface="Arial" panose="020B0604020202020204" pitchFamily="34" charset="0"/>
              </a:rPr>
              <a:t>but this one can't be simplified (take it from Doug)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>
            <a:extLst>
              <a:ext uri="{FF2B5EF4-FFF2-40B4-BE49-F238E27FC236}">
                <a16:creationId xmlns:a16="http://schemas.microsoft.com/office/drawing/2014/main" id="{CA736E0D-D452-434D-B04E-FE728DCDE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6" name="Rectangle 3">
            <a:extLst>
              <a:ext uri="{FF2B5EF4-FFF2-40B4-BE49-F238E27FC236}">
                <a16:creationId xmlns:a16="http://schemas.microsoft.com/office/drawing/2014/main" id="{6D4870AF-B8C0-FE43-92A9-04F637833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1" tIns="47531" rIns="95061" bIns="47531"/>
          <a:lstStyle/>
          <a:p>
            <a:r>
              <a:rPr lang="en-US" altLang="zh-TW">
                <a:latin typeface="Arial" panose="020B0604020202020204" pitchFamily="34" charset="0"/>
              </a:rPr>
              <a:t>Don't worry about simplifications in COS 126 – just know that they exist.</a:t>
            </a:r>
          </a:p>
          <a:p>
            <a:r>
              <a:rPr lang="en-US" altLang="zh-TW">
                <a:latin typeface="Arial" panose="020B0604020202020204" pitchFamily="34" charset="0"/>
              </a:rPr>
              <a:t>This mattered a lot in ancient times. Not so important now. Uniformity more critical. Lay down a "sum-of-products" grid. Just burn in the NOT gates.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>
            <a:extLst>
              <a:ext uri="{FF2B5EF4-FFF2-40B4-BE49-F238E27FC236}">
                <a16:creationId xmlns:a16="http://schemas.microsoft.com/office/drawing/2014/main" id="{EA975F79-43E6-3341-AF0F-8501264A0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4" name="Rectangle 3">
            <a:extLst>
              <a:ext uri="{FF2B5EF4-FFF2-40B4-BE49-F238E27FC236}">
                <a16:creationId xmlns:a16="http://schemas.microsoft.com/office/drawing/2014/main" id="{F00D36A4-1110-994D-BC8C-1E053F465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>
            <a:extLst>
              <a:ext uri="{FF2B5EF4-FFF2-40B4-BE49-F238E27FC236}">
                <a16:creationId xmlns:a16="http://schemas.microsoft.com/office/drawing/2014/main" id="{4FB07AB3-82D1-3D4A-BE26-F6625CFDD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4" name="Rectangle 3">
            <a:extLst>
              <a:ext uri="{FF2B5EF4-FFF2-40B4-BE49-F238E27FC236}">
                <a16:creationId xmlns:a16="http://schemas.microsoft.com/office/drawing/2014/main" id="{E3701590-2815-8D46-A69F-A9F4E0D36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61" tIns="47531" rIns="95061" bIns="47531"/>
          <a:lstStyle/>
          <a:p>
            <a:r>
              <a:rPr lang="en-US" altLang="zh-TW">
                <a:latin typeface="Arial" panose="020B0604020202020204" pitchFamily="34" charset="0"/>
              </a:rPr>
              <a:t>Don't worry about simplifications in COS 126 – just know that they exist.</a:t>
            </a:r>
          </a:p>
          <a:p>
            <a:r>
              <a:rPr lang="en-US" altLang="zh-TW">
                <a:latin typeface="Arial" panose="020B0604020202020204" pitchFamily="34" charset="0"/>
              </a:rPr>
              <a:t>This mattered a lot in ancient times. Not so important now. Uniformity more critical. Lay down a "sum-of-products" grid. Just burn in the NOT gates.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>
            <a:extLst>
              <a:ext uri="{FF2B5EF4-FFF2-40B4-BE49-F238E27FC236}">
                <a16:creationId xmlns:a16="http://schemas.microsoft.com/office/drawing/2014/main" id="{B66AA8C9-D516-C443-9F28-DCD19CB86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2" name="Rectangle 3">
            <a:extLst>
              <a:ext uri="{FF2B5EF4-FFF2-40B4-BE49-F238E27FC236}">
                <a16:creationId xmlns:a16="http://schemas.microsoft.com/office/drawing/2014/main" id="{3CF646CB-C508-514B-980D-E8D35390C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logical values = information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>
            <a:extLst>
              <a:ext uri="{FF2B5EF4-FFF2-40B4-BE49-F238E27FC236}">
                <a16:creationId xmlns:a16="http://schemas.microsoft.com/office/drawing/2014/main" id="{7D636C12-74CD-DF4D-9FCB-25B17566B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0" name="Rectangle 3">
            <a:extLst>
              <a:ext uri="{FF2B5EF4-FFF2-40B4-BE49-F238E27FC236}">
                <a16:creationId xmlns:a16="http://schemas.microsoft.com/office/drawing/2014/main" id="{10B822A8-99C4-F24B-8A8A-BBBC2EA9C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logical values = information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5">
            <a:extLst>
              <a:ext uri="{FF2B5EF4-FFF2-40B4-BE49-F238E27FC236}">
                <a16:creationId xmlns:a16="http://schemas.microsoft.com/office/drawing/2014/main" id="{B48F5790-9F72-704A-A170-C6C13AB98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A69C806-DED4-664F-A93C-54C168F50734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127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19EBE880-40E2-9248-8C3B-E5132BCB8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3F9902DA-121A-C446-8542-1DA617858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5">
            <a:extLst>
              <a:ext uri="{FF2B5EF4-FFF2-40B4-BE49-F238E27FC236}">
                <a16:creationId xmlns:a16="http://schemas.microsoft.com/office/drawing/2014/main" id="{41F243AC-8777-2A46-883B-900A60C1D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C5E2F00-F96D-744A-ADBD-53EB02774852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128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C29DC73A-4D70-F04C-9A45-208CDF122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C0EBB60C-CC6B-EF48-88E0-F176A2ED9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712371D5-2DC2-8242-A47B-76FBA090A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C7ED5CB3-1A46-7046-AC29-6E7EDD546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5">
            <a:extLst>
              <a:ext uri="{FF2B5EF4-FFF2-40B4-BE49-F238E27FC236}">
                <a16:creationId xmlns:a16="http://schemas.microsoft.com/office/drawing/2014/main" id="{06BFCA3C-F130-1645-AE97-FFE1859E3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379DFE3-B1D4-214B-A71B-5309D2D2D6F8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129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44DAE798-A427-7442-A469-FB416FC21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BD61D70B-A301-AC4B-BC79-FA960763E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5">
            <a:extLst>
              <a:ext uri="{FF2B5EF4-FFF2-40B4-BE49-F238E27FC236}">
                <a16:creationId xmlns:a16="http://schemas.microsoft.com/office/drawing/2014/main" id="{8E746911-11D5-8249-A388-1051C87D8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B25A80-FCEF-3240-8C2C-2BFAE54B411C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130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6752F39A-C05D-4F43-A06E-0A7931BC0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7C180D3F-3BB7-884F-B66B-72B1F5FAE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5">
            <a:extLst>
              <a:ext uri="{FF2B5EF4-FFF2-40B4-BE49-F238E27FC236}">
                <a16:creationId xmlns:a16="http://schemas.microsoft.com/office/drawing/2014/main" id="{54F61380-622E-AE4A-A938-509636765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D0D00E1-BDF4-E849-A27B-AB03BBB3FADD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131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707A1380-7F61-DE46-85FF-97D589020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47037C9B-6E31-5345-B27E-62F7793BD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AFA69524-C80D-8F47-BF03-3E5726018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0521CD3F-85C9-8345-B8C1-1E22AF4FA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this is one Boolean function of two inputs. A systematic way to enumerate all input combinations is to count in binary.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DD0B2216-1D3A-6D40-9766-3501EA55A5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7196465D-1040-1F41-810A-408E76EA1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6146D9D3-4C21-EB44-AB6C-8A213D3F6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09570" name="Rectangle 3">
            <a:extLst>
              <a:ext uri="{FF2B5EF4-FFF2-40B4-BE49-F238E27FC236}">
                <a16:creationId xmlns:a16="http://schemas.microsoft.com/office/drawing/2014/main" id="{612B477D-7681-C349-BAC4-23C810C90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latin typeface="Garamond" pitchFamily="18" charset="0"/>
              </a:defRPr>
            </a:lvl1pPr>
          </a:lstStyle>
          <a:p>
            <a:r>
              <a:rPr lang="en-US" altLang="zh-TW"/>
              <a:t>Course Title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>
                <a:latin typeface="Garamond" pitchFamily="18" charset="0"/>
              </a:defRPr>
            </a:lvl1pPr>
          </a:lstStyle>
          <a:p>
            <a:r>
              <a:rPr lang="en-US" altLang="zh-TW"/>
              <a:t>Who teach this course</a:t>
            </a:r>
          </a:p>
        </p:txBody>
      </p:sp>
    </p:spTree>
    <p:extLst>
      <p:ext uri="{BB962C8B-B14F-4D97-AF65-F5344CB8AC3E}">
        <p14:creationId xmlns:p14="http://schemas.microsoft.com/office/powerpoint/2010/main" val="67528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7551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8102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E5060AF8-89AF-FD42-84B8-DC9ABD0D0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9D7EFE4-8286-8042-964D-C3901938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9144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TW" sz="1000">
                <a:solidFill>
                  <a:srgbClr val="000000"/>
                </a:solidFill>
                <a:latin typeface="Comic Sans MS" panose="030F0702030302020204" pitchFamily="66" charset="0"/>
              </a:rPr>
              <a:t>Introduction to Computer Science   •   Robert Sedgewick and Kevin Wayne   •   Copyright © 2005   •   http://www.cs.Princeton.EDU/IntroCS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4000">
                <a:solidFill>
                  <a:schemeClr val="folHlink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7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0788" y="2671763"/>
            <a:ext cx="7162800" cy="3094037"/>
          </a:xfrm>
          <a:ln>
            <a:tailEnd type="none" w="sm" len="sm"/>
          </a:ln>
        </p:spPr>
        <p:txBody>
          <a:bodyPr/>
          <a:lstStyle>
            <a:lvl1pPr defTabSz="915988">
              <a:defRPr sz="2400"/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53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7D3220-0F4E-1D4D-B4F2-F5225DAE30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637C41-0BD7-3F46-B821-CDE1A3D693F6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74935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E998FA-5E9B-874A-85E0-3C31B1EE69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0FFEDD-9F1A-6A40-B53A-5E688CF1FA70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52941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E4928-A538-A74F-AEF9-F544E33660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8C8174-463A-7640-99CD-F3977A897BEA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27282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1E91D0-24D4-2446-BB32-5E39BF114F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6F12B1-2D37-3D49-9093-CD8AB0E6DD94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630670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1C713C-AAD6-2A4A-9BE9-91E25B7769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30B0FA-4147-0B44-910B-BA598C188FE8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504533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0EFE8B-E31F-AD4F-B960-2F319A611C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6E7756-131A-D64E-B591-59A12A57069E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00959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1F2BB-4001-3047-92CF-0921283E9F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8FD477-0B20-D741-B246-5C96D3840FDC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06065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94707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FB1DEC-2011-CB45-94C7-AD20EBD974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FED321-3B53-D24C-9E21-A43908AB63A8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874264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3534BC-9CDF-7742-B97C-8DB6AD3E23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CA5F85-9AE2-B348-8820-A187B30E10D1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024332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550D63-09A5-C641-8EFE-776D7ABF47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384CC3-10DB-3847-BD99-0369E3A64EF0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422244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19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22A56-C593-444D-97B8-A7B5AB8D4C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4F91D9-EDD2-6F45-A412-564F77973030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41225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19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914400"/>
            <a:ext cx="3848100" cy="2628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3695700"/>
            <a:ext cx="3848100" cy="2628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01B508-0794-E24E-A1A7-3A8CE77BB8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26BE67-A95B-1F43-8158-9A8C63BBFEF0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849075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6487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986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165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274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17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51636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79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253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022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118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768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982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7765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508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009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552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590246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551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66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857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2912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114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938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87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3156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55156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00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2384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51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hyperlink" Target="http://www.nand2tetris.org/" TargetMode="Externa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hyperlink" Target="http://www.nand2tetris.org/" TargetMode="Externa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3C7079-25F2-C347-9091-AA4EC7FA2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279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975A12-D006-BC48-9430-34B8AE54E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Level 1</a:t>
            </a:r>
          </a:p>
          <a:p>
            <a:pPr lvl="1"/>
            <a:r>
              <a:rPr lang="en-US" altLang="zh-TW"/>
              <a:t>Level 2</a:t>
            </a:r>
          </a:p>
          <a:p>
            <a:pPr lvl="2"/>
            <a:r>
              <a:rPr lang="en-US" altLang="zh-TW"/>
              <a:t>Level 3</a:t>
            </a:r>
          </a:p>
          <a:p>
            <a:pPr lvl="3"/>
            <a:r>
              <a:rPr lang="en-US" altLang="zh-TW"/>
              <a:t>Level4 </a:t>
            </a:r>
          </a:p>
          <a:p>
            <a:pPr lvl="4"/>
            <a:r>
              <a:rPr lang="en-US" altLang="zh-TW"/>
              <a:t>level5</a:t>
            </a:r>
          </a:p>
        </p:txBody>
      </p:sp>
      <p:sp>
        <p:nvSpPr>
          <p:cNvPr id="1028" name="Line 7">
            <a:extLst>
              <a:ext uri="{FF2B5EF4-FFF2-40B4-BE49-F238E27FC236}">
                <a16:creationId xmlns:a16="http://schemas.microsoft.com/office/drawing/2014/main" id="{099930A8-12D2-8C48-9020-F559425F830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981075"/>
            <a:ext cx="8207375" cy="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E6B8C25C-5D9F-C74A-A01B-64C63D810A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1938"/>
            <a:ext cx="719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7" r:id="rId1"/>
    <p:sldLayoutId id="2147485074" r:id="rId2"/>
    <p:sldLayoutId id="2147485075" r:id="rId3"/>
    <p:sldLayoutId id="2147485076" r:id="rId4"/>
    <p:sldLayoutId id="2147485077" r:id="rId5"/>
    <p:sldLayoutId id="2147485078" r:id="rId6"/>
    <p:sldLayoutId id="2147485079" r:id="rId7"/>
    <p:sldLayoutId id="2147485080" r:id="rId8"/>
    <p:sldLayoutId id="2147485081" r:id="rId9"/>
    <p:sldLayoutId id="2147485082" r:id="rId10"/>
    <p:sldLayoutId id="21474850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53604F9-FA44-D945-98DB-CE497E745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458436C-A3AD-ED40-AD9A-7CA6AC2A4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84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674820" name="Rectangle 4">
            <a:extLst>
              <a:ext uri="{FF2B5EF4-FFF2-40B4-BE49-F238E27FC236}">
                <a16:creationId xmlns:a16="http://schemas.microsoft.com/office/drawing/2014/main" id="{5C6A13E6-2793-DF4E-8704-1E639103ED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B7469DB-5DFF-DB4B-ADB2-E1F2E1911400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  <p:sldLayoutId id="2147485138" r:id="rId12"/>
    <p:sldLayoutId id="2147485139" r:id="rId13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Clr>
          <a:srgbClr val="003399"/>
        </a:buClr>
        <a:buSzPct val="50000"/>
        <a:buFont typeface="Monotype Sorts" pitchFamily="2" charset="2"/>
        <a:defRPr kumimoji="1" sz="28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chemeClr val="tx1"/>
        </a:buClr>
        <a:buSzPct val="35000"/>
        <a:buFont typeface="Monotype Sorts" pitchFamily="2" charset="2"/>
        <a:buChar char="n"/>
        <a:defRPr kumimoji="1" sz="2400">
          <a:solidFill>
            <a:schemeClr val="tx1"/>
          </a:solidFill>
          <a:latin typeface="+mn-lt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!"/>
        <a:defRPr kumimoji="1">
          <a:solidFill>
            <a:schemeClr val="tx1"/>
          </a:solidFill>
          <a:latin typeface="+mn-lt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61C0BB9-EDA6-164F-9AA1-8DEFC415B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042F4A8-3A76-154C-8917-394C585D8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2FDD50CB-149D-0845-ADE9-6261E9F01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DFE37585-C50F-EF40-9EB5-58A8B27B0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674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0" name="Text Box 7" descr="Bouquet">
            <a:extLst>
              <a:ext uri="{FF2B5EF4-FFF2-40B4-BE49-F238E27FC236}">
                <a16:creationId xmlns:a16="http://schemas.microsoft.com/office/drawing/2014/main" id="{FEE3BE08-C51C-5D4E-9EAD-0601B7C76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91300"/>
            <a:ext cx="8686800" cy="2444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z="1000">
                <a:solidFill>
                  <a:srgbClr val="000000"/>
                </a:solidFill>
              </a:rPr>
              <a:t>Elements of Computing Systems, Nisan &amp; Schocken, MIT Press,  </a:t>
            </a:r>
            <a:r>
              <a:rPr kumimoji="0" lang="en-US" altLang="zh-TW" sz="1000">
                <a:solidFill>
                  <a:srgbClr val="000099"/>
                </a:solidFill>
                <a:hlinkClick r:id="rId13"/>
              </a:rPr>
              <a:t>www.nand2tetris.org</a:t>
            </a:r>
            <a:r>
              <a:rPr kumimoji="0" lang="en-US" altLang="zh-TW" sz="1000">
                <a:solidFill>
                  <a:srgbClr val="000000"/>
                </a:solidFill>
              </a:rPr>
              <a:t> , Chapter 1: </a:t>
            </a:r>
            <a:r>
              <a:rPr kumimoji="0" lang="en-US" altLang="zh-TW" sz="1000" i="1">
                <a:solidFill>
                  <a:srgbClr val="000000"/>
                </a:solidFill>
              </a:rPr>
              <a:t>Boolean Logic                                              </a:t>
            </a:r>
            <a:r>
              <a:rPr kumimoji="0" lang="en-US" altLang="zh-TW" sz="1000">
                <a:solidFill>
                  <a:srgbClr val="000000"/>
                </a:solidFill>
              </a:rPr>
              <a:t> slide </a:t>
            </a:r>
            <a:fld id="{0D605D9C-8861-6243-AFDE-2EF2D9469976}" type="slidenum">
              <a:rPr kumimoji="0" lang="he-IL" altLang="zh-TW" sz="10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kumimoji="0" lang="en-US" altLang="zh-TW" sz="1000">
                <a:solidFill>
                  <a:srgbClr val="000000"/>
                </a:solidFill>
              </a:rPr>
              <a:t>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66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3399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8E85E9C-73FA-544A-A8AC-5E68A9F32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FA799F6-E255-7749-AF5A-31AB65CF8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5B3FCF3C-4D4D-914D-ACB0-886B8AEEE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3" name="Line 5">
            <a:extLst>
              <a:ext uri="{FF2B5EF4-FFF2-40B4-BE49-F238E27FC236}">
                <a16:creationId xmlns:a16="http://schemas.microsoft.com/office/drawing/2014/main" id="{3ABBFEA4-5A62-CC49-AEFD-1879C1708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674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0" name="Text Box 7" descr="Bouquet">
            <a:extLst>
              <a:ext uri="{FF2B5EF4-FFF2-40B4-BE49-F238E27FC236}">
                <a16:creationId xmlns:a16="http://schemas.microsoft.com/office/drawing/2014/main" id="{FB88DF51-F3B1-224C-939E-C5F2B71E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91300"/>
            <a:ext cx="8686800" cy="2444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z="1000">
                <a:solidFill>
                  <a:srgbClr val="000000"/>
                </a:solidFill>
              </a:rPr>
              <a:t>Elements of Computing Systems, Nisan &amp; Schocken, MIT Press,  </a:t>
            </a:r>
            <a:r>
              <a:rPr kumimoji="0" lang="en-US" altLang="zh-TW" sz="1000">
                <a:solidFill>
                  <a:srgbClr val="000099"/>
                </a:solidFill>
                <a:hlinkClick r:id="rId13"/>
              </a:rPr>
              <a:t>www.nand2tetris.org</a:t>
            </a:r>
            <a:r>
              <a:rPr kumimoji="0" lang="en-US" altLang="zh-TW" sz="1000">
                <a:solidFill>
                  <a:srgbClr val="000000"/>
                </a:solidFill>
              </a:rPr>
              <a:t> , Chapter 1: </a:t>
            </a:r>
            <a:r>
              <a:rPr kumimoji="0" lang="en-US" altLang="zh-TW" sz="1000" i="1">
                <a:solidFill>
                  <a:srgbClr val="000000"/>
                </a:solidFill>
              </a:rPr>
              <a:t>Boolean Logic                                              </a:t>
            </a:r>
            <a:r>
              <a:rPr kumimoji="0" lang="en-US" altLang="zh-TW" sz="1000">
                <a:solidFill>
                  <a:srgbClr val="000000"/>
                </a:solidFill>
              </a:rPr>
              <a:t> slide </a:t>
            </a:r>
            <a:fld id="{60AF9384-CB20-AB45-916A-6BF40D7AED7A}" type="slidenum">
              <a:rPr kumimoji="0" lang="he-IL" altLang="zh-TW" sz="10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kumimoji="0" lang="en-US" altLang="zh-TW" sz="1000">
                <a:solidFill>
                  <a:srgbClr val="000000"/>
                </a:solidFill>
              </a:rPr>
              <a:t>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66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3399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d2tetri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IsDnH0t7q_Im491LQ7_5_ajV0CokRbwR/view" TargetMode="External"/><Relationship Id="rId1" Type="http://schemas.openxmlformats.org/officeDocument/2006/relationships/slideLayout" Target="../slideLayouts/slideLayout3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37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39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40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41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42.bin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dPj4XNby9iuAs-47U9k3xtYy9hJ-ET0T/view" TargetMode="External"/><Relationship Id="rId1" Type="http://schemas.openxmlformats.org/officeDocument/2006/relationships/slideLayout" Target="../slideLayouts/slideLayout3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oleObject" Target="../embeddings/oleObject4.bin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oleObject" Target="../embeddings/oleObject5.bin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19.xml"/><Relationship Id="rId7" Type="http://schemas.openxmlformats.org/officeDocument/2006/relationships/image" Target="../media/image13.emf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Relationship Id="rId9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cs.princeton.edu/introcs/lectures/fluid-computer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6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67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8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tags" Target="../tags/tag36.xml"/><Relationship Id="rId11" Type="http://schemas.openxmlformats.org/officeDocument/2006/relationships/image" Target="../media/image69.emf"/><Relationship Id="rId5" Type="http://schemas.openxmlformats.org/officeDocument/2006/relationships/tags" Target="../tags/tag35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34.xml"/><Relationship Id="rId9" Type="http://schemas.openxmlformats.org/officeDocument/2006/relationships/image" Target="../media/image68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tags" Target="../tags/tag38.xml"/><Relationship Id="rId7" Type="http://schemas.openxmlformats.org/officeDocument/2006/relationships/oleObject" Target="../embeddings/oleObject22.bin"/><Relationship Id="rId2" Type="http://schemas.openxmlformats.org/officeDocument/2006/relationships/tags" Target="../tags/tag3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7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72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9.vml"/><Relationship Id="rId6" Type="http://schemas.openxmlformats.org/officeDocument/2006/relationships/tags" Target="../tags/tag43.xml"/><Relationship Id="rId11" Type="http://schemas.openxmlformats.org/officeDocument/2006/relationships/image" Target="../media/image73.emf"/><Relationship Id="rId5" Type="http://schemas.openxmlformats.org/officeDocument/2006/relationships/tags" Target="../tags/tag42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41.xml"/><Relationship Id="rId9" Type="http://schemas.openxmlformats.org/officeDocument/2006/relationships/image" Target="../media/image70.e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tags" Target="../tags/tag46.xml"/><Relationship Id="rId7" Type="http://schemas.openxmlformats.org/officeDocument/2006/relationships/oleObject" Target="../embeddings/oleObject26.bin"/><Relationship Id="rId2" Type="http://schemas.openxmlformats.org/officeDocument/2006/relationships/tags" Target="../tags/tag4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tags" Target="../tags/tag48.xml"/><Relationship Id="rId7" Type="http://schemas.openxmlformats.org/officeDocument/2006/relationships/oleObject" Target="../embeddings/oleObject28.bin"/><Relationship Id="rId2" Type="http://schemas.openxmlformats.org/officeDocument/2006/relationships/tags" Target="../tags/tag4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tags" Target="../tags/tag50.xml"/><Relationship Id="rId7" Type="http://schemas.openxmlformats.org/officeDocument/2006/relationships/oleObject" Target="../embeddings/oleObject30.bin"/><Relationship Id="rId2" Type="http://schemas.openxmlformats.org/officeDocument/2006/relationships/tags" Target="../tags/tag4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tags" Target="../tags/tag52.xml"/><Relationship Id="rId7" Type="http://schemas.openxmlformats.org/officeDocument/2006/relationships/oleObject" Target="../embeddings/oleObject32.bin"/><Relationship Id="rId2" Type="http://schemas.openxmlformats.org/officeDocument/2006/relationships/tags" Target="../tags/tag5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tags" Target="../tags/tag54.xml"/><Relationship Id="rId7" Type="http://schemas.openxmlformats.org/officeDocument/2006/relationships/oleObject" Target="../embeddings/oleObject34.bin"/><Relationship Id="rId2" Type="http://schemas.openxmlformats.org/officeDocument/2006/relationships/tags" Target="../tags/tag5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tags" Target="../tags/tag56.xml"/><Relationship Id="rId7" Type="http://schemas.openxmlformats.org/officeDocument/2006/relationships/oleObject" Target="../embeddings/oleObject36.bin"/><Relationship Id="rId2" Type="http://schemas.openxmlformats.org/officeDocument/2006/relationships/tags" Target="../tags/tag5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35.bin"/><Relationship Id="rId4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AAC0A852-8791-0A4C-B5C5-86BAA7A45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Boolean logic</a:t>
            </a:r>
            <a:endParaRPr lang="en-US" altLang="zh-TW" b="0">
              <a:latin typeface="新細明體" panose="02020500000000000000" pitchFamily="18" charset="-120"/>
            </a:endParaRP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1AF44106-36F9-754C-A167-A263B85439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i="1"/>
              <a:t>Introduction to Computer</a:t>
            </a:r>
          </a:p>
          <a:p>
            <a:pPr eaLnBrk="1" hangingPunct="1"/>
            <a:r>
              <a:rPr lang="en-US" altLang="zh-TW" i="1"/>
              <a:t>Yung-Yu Chuang </a:t>
            </a:r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id="{C3B3F629-2F0E-D546-9F65-79C8E9229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7724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Garamond" panose="02020404030301010803" pitchFamily="18" charset="0"/>
              </a:rPr>
              <a:t>with slides by Sedgewick &amp; Wayne (</a:t>
            </a:r>
            <a:r>
              <a:rPr lang="en-US" altLang="zh-TW" sz="1800">
                <a:latin typeface="Arial" panose="020B0604020202020204" pitchFamily="34" charset="0"/>
                <a:hlinkClick r:id="rId3"/>
              </a:rPr>
              <a:t>introcs.cs.princeton.edu</a:t>
            </a:r>
            <a:r>
              <a:rPr lang="en-US" altLang="zh-TW" sz="1800" i="1">
                <a:latin typeface="Garamond" panose="02020404030301010803" pitchFamily="18" charset="0"/>
              </a:rPr>
              <a:t>), Nisan &amp; Schocken (</a:t>
            </a:r>
            <a:r>
              <a:rPr lang="en-US" altLang="zh-TW" sz="1800">
                <a:latin typeface="Arial" panose="020B0604020202020204" pitchFamily="34" charset="0"/>
                <a:hlinkClick r:id="rId3"/>
              </a:rPr>
              <a:t>www.nand2tetris.org</a:t>
            </a:r>
            <a:r>
              <a:rPr lang="en-US" altLang="zh-TW" sz="1800" i="1">
                <a:latin typeface="Garamond" panose="02020404030301010803" pitchFamily="18" charset="0"/>
              </a:rPr>
              <a:t>) and Harris &amp; Harris (DDCA)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投影片編號版面配置區 5">
            <a:extLst>
              <a:ext uri="{FF2B5EF4-FFF2-40B4-BE49-F238E27FC236}">
                <a16:creationId xmlns:a16="http://schemas.microsoft.com/office/drawing/2014/main" id="{79945AF7-6835-D747-8B5D-D1A9EA819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6E80FC8B-BA57-044D-B24D-78CAA1500C90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10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40C6350-C785-9744-BFC6-91488DBFD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Proving the equivalence of two functions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61F422B-EEA6-5141-BA8B-713157FA84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7770813" cy="5410200"/>
          </a:xfrm>
        </p:spPr>
        <p:txBody>
          <a:bodyPr/>
          <a:lstStyle/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Prove that x</a:t>
            </a:r>
            <a:r>
              <a:rPr lang="en-US" altLang="zh-TW" sz="2400" baseline="30000">
                <a:ea typeface="新細明體" panose="02020500000000000000" pitchFamily="18" charset="-120"/>
              </a:rPr>
              <a:t>2</a:t>
            </a:r>
            <a:r>
              <a:rPr lang="en-US" altLang="zh-TW" sz="2400">
                <a:ea typeface="新細明體" panose="02020500000000000000" pitchFamily="18" charset="-120"/>
              </a:rPr>
              <a:t>-1=(x+1)(x-1)</a:t>
            </a:r>
          </a:p>
          <a:p>
            <a:pPr marL="0" indent="0"/>
            <a:endParaRPr lang="en-US" altLang="zh-TW" sz="2400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Using algebra: (you need to follow some rules)</a:t>
            </a:r>
          </a:p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  (x+1)(x-1) = x</a:t>
            </a:r>
            <a:r>
              <a:rPr lang="en-US" altLang="zh-TW" sz="2400" baseline="30000">
                <a:ea typeface="新細明體" panose="02020500000000000000" pitchFamily="18" charset="-120"/>
              </a:rPr>
              <a:t>2</a:t>
            </a:r>
            <a:r>
              <a:rPr lang="en-US" altLang="zh-TW" sz="2400">
                <a:ea typeface="新細明體" panose="02020500000000000000" pitchFamily="18" charset="-120"/>
              </a:rPr>
              <a:t>+x-x-1= x</a:t>
            </a:r>
            <a:r>
              <a:rPr lang="en-US" altLang="zh-TW" sz="2400" baseline="30000">
                <a:ea typeface="新細明體" panose="02020500000000000000" pitchFamily="18" charset="-120"/>
              </a:rPr>
              <a:t>2</a:t>
            </a:r>
            <a:r>
              <a:rPr lang="en-US" altLang="zh-TW" sz="2400">
                <a:ea typeface="新細明體" panose="02020500000000000000" pitchFamily="18" charset="-120"/>
              </a:rPr>
              <a:t>-1</a:t>
            </a:r>
          </a:p>
          <a:p>
            <a:pPr marL="0" indent="0"/>
            <a:endParaRPr lang="en-US" altLang="zh-TW" sz="2400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Using enumeration: </a:t>
            </a:r>
          </a:p>
        </p:txBody>
      </p:sp>
      <p:graphicFrame>
        <p:nvGraphicFramePr>
          <p:cNvPr id="826553" name="Group 185">
            <a:extLst>
              <a:ext uri="{FF2B5EF4-FFF2-40B4-BE49-F238E27FC236}">
                <a16:creationId xmlns:a16="http://schemas.microsoft.com/office/drawing/2014/main" id="{B592DEBE-5F4C-094C-B275-9660D10A1DF4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811588" y="2811463"/>
          <a:ext cx="3848100" cy="3484565"/>
        </p:xfrm>
        <a:graphic>
          <a:graphicData uri="http://schemas.openxmlformats.org/drawingml/2006/table">
            <a:tbl>
              <a:tblPr/>
              <a:tblGrid>
                <a:gridCol w="88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(x+1)(x-1)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zh-TW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-1</a:t>
                      </a: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B57E62-459D-4F9C-8D84-F8849F49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Building a chip</a:t>
            </a:r>
            <a:endParaRPr lang="zh-TW" altLang="en-US" dirty="0"/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0D544C5B-7833-43C4-B676-18F7A35977D5}"/>
              </a:ext>
            </a:extLst>
          </p:cNvPr>
          <p:cNvGrpSpPr/>
          <p:nvPr/>
        </p:nvGrpSpPr>
        <p:grpSpPr>
          <a:xfrm>
            <a:off x="4279244" y="1028811"/>
            <a:ext cx="4105433" cy="1875598"/>
            <a:chOff x="4369404" y="1241524"/>
            <a:chExt cx="4105433" cy="1875598"/>
          </a:xfrm>
        </p:grpSpPr>
        <p:pic>
          <p:nvPicPr>
            <p:cNvPr id="6" name="Picture 35">
              <a:extLst>
                <a:ext uri="{FF2B5EF4-FFF2-40B4-BE49-F238E27FC236}">
                  <a16:creationId xmlns:a16="http://schemas.microsoft.com/office/drawing/2014/main" id="{82263BD4-A63D-44E2-A0EA-9A157EE73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4039" y="1241524"/>
              <a:ext cx="2500798" cy="1875598"/>
            </a:xfrm>
            <a:prstGeom prst="rect">
              <a:avLst/>
            </a:prstGeom>
          </p:spPr>
        </p:pic>
        <p:sp>
          <p:nvSpPr>
            <p:cNvPr id="7" name="Oval 36">
              <a:extLst>
                <a:ext uri="{FF2B5EF4-FFF2-40B4-BE49-F238E27FC236}">
                  <a16:creationId xmlns:a16="http://schemas.microsoft.com/office/drawing/2014/main" id="{FF9E532B-FE69-4CF3-BF2D-405EA5DEF5A3}"/>
                </a:ext>
              </a:extLst>
            </p:cNvPr>
            <p:cNvSpPr/>
            <p:nvPr/>
          </p:nvSpPr>
          <p:spPr>
            <a:xfrm>
              <a:off x="6606215" y="2081064"/>
              <a:ext cx="568686" cy="58759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ight Arrow 37">
              <a:extLst>
                <a:ext uri="{FF2B5EF4-FFF2-40B4-BE49-F238E27FC236}">
                  <a16:creationId xmlns:a16="http://schemas.microsoft.com/office/drawing/2014/main" id="{9AF77ED0-E065-448C-B1F3-E9E5AA8685EA}"/>
                </a:ext>
              </a:extLst>
            </p:cNvPr>
            <p:cNvSpPr/>
            <p:nvPr/>
          </p:nvSpPr>
          <p:spPr>
            <a:xfrm>
              <a:off x="4369404" y="1635632"/>
              <a:ext cx="1203719" cy="73922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?</a:t>
              </a:r>
            </a:p>
          </p:txBody>
        </p:sp>
      </p:grpSp>
      <p:grpSp>
        <p:nvGrpSpPr>
          <p:cNvPr id="9" name="Group 39">
            <a:extLst>
              <a:ext uri="{FF2B5EF4-FFF2-40B4-BE49-F238E27FC236}">
                <a16:creationId xmlns:a16="http://schemas.microsoft.com/office/drawing/2014/main" id="{3A74A225-3C9F-4B12-9077-049753F8DF72}"/>
              </a:ext>
            </a:extLst>
          </p:cNvPr>
          <p:cNvGrpSpPr/>
          <p:nvPr/>
        </p:nvGrpSpPr>
        <p:grpSpPr>
          <a:xfrm>
            <a:off x="1335918" y="1358893"/>
            <a:ext cx="2627238" cy="954107"/>
            <a:chOff x="1177040" y="1369795"/>
            <a:chExt cx="2793559" cy="1336714"/>
          </a:xfrm>
        </p:grpSpPr>
        <p:pic>
          <p:nvPicPr>
            <p:cNvPr id="10" name="Picture 41">
              <a:extLst>
                <a:ext uri="{FF2B5EF4-FFF2-40B4-BE49-F238E27FC236}">
                  <a16:creationId xmlns:a16="http://schemas.microsoft.com/office/drawing/2014/main" id="{A5AFD7A1-D5C4-4B29-8064-7DD99BBF2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144" b="16567"/>
            <a:stretch/>
          </p:blipFill>
          <p:spPr>
            <a:xfrm>
              <a:off x="1177040" y="1369795"/>
              <a:ext cx="2544345" cy="1336714"/>
            </a:xfrm>
            <a:prstGeom prst="rect">
              <a:avLst/>
            </a:prstGeom>
          </p:spPr>
        </p:pic>
        <p:sp>
          <p:nvSpPr>
            <p:cNvPr id="11" name="TextBox 42">
              <a:extLst>
                <a:ext uri="{FF2B5EF4-FFF2-40B4-BE49-F238E27FC236}">
                  <a16:creationId xmlns:a16="http://schemas.microsoft.com/office/drawing/2014/main" id="{98C932BB-D926-493E-BAE4-C4D67FA59B35}"/>
                </a:ext>
              </a:extLst>
            </p:cNvPr>
            <p:cNvSpPr txBox="1"/>
            <p:nvPr/>
          </p:nvSpPr>
          <p:spPr>
            <a:xfrm>
              <a:off x="2210186" y="1761543"/>
              <a:ext cx="609403" cy="431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Xor</a:t>
              </a:r>
            </a:p>
          </p:txBody>
        </p:sp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07A11CB5-CFDA-47B6-B276-75F220B3D601}"/>
                </a:ext>
              </a:extLst>
            </p:cNvPr>
            <p:cNvSpPr txBox="1"/>
            <p:nvPr/>
          </p:nvSpPr>
          <p:spPr>
            <a:xfrm>
              <a:off x="1358712" y="1427972"/>
              <a:ext cx="31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13" name="TextBox 44">
              <a:extLst>
                <a:ext uri="{FF2B5EF4-FFF2-40B4-BE49-F238E27FC236}">
                  <a16:creationId xmlns:a16="http://schemas.microsoft.com/office/drawing/2014/main" id="{42D17156-F4E1-474B-8C11-65EEB2EB9B8B}"/>
                </a:ext>
              </a:extLst>
            </p:cNvPr>
            <p:cNvSpPr txBox="1"/>
            <p:nvPr/>
          </p:nvSpPr>
          <p:spPr>
            <a:xfrm>
              <a:off x="1365545" y="2056908"/>
              <a:ext cx="31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739384CD-C9D8-41B5-9594-83EC29FE66D0}"/>
                </a:ext>
              </a:extLst>
            </p:cNvPr>
            <p:cNvSpPr txBox="1"/>
            <p:nvPr/>
          </p:nvSpPr>
          <p:spPr>
            <a:xfrm>
              <a:off x="3301088" y="1789818"/>
              <a:ext cx="6695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out</a:t>
              </a: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1A0A23AF-ED89-424B-92A5-B2E36A9FD945}"/>
              </a:ext>
            </a:extLst>
          </p:cNvPr>
          <p:cNvSpPr txBox="1"/>
          <p:nvPr/>
        </p:nvSpPr>
        <p:spPr>
          <a:xfrm>
            <a:off x="1248230" y="2313000"/>
            <a:ext cx="484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((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(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sets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sets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內容版面配置區 15">
            <a:extLst>
              <a:ext uri="{FF2B5EF4-FFF2-40B4-BE49-F238E27FC236}">
                <a16:creationId xmlns:a16="http://schemas.microsoft.com/office/drawing/2014/main" id="{345C36B0-C534-4344-98FA-1850FEB4C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37C555-9A19-447F-8E56-01AEDDF935EE}"/>
              </a:ext>
            </a:extLst>
          </p:cNvPr>
          <p:cNvSpPr txBox="1">
            <a:spLocks/>
          </p:cNvSpPr>
          <p:nvPr/>
        </p:nvSpPr>
        <p:spPr bwMode="auto">
          <a:xfrm>
            <a:off x="2851536" y="3535643"/>
            <a:ext cx="5219372" cy="252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200"/>
              </a:spcBef>
              <a:buFont typeface="Wingdings" pitchFamily="2" charset="2"/>
              <a:buNone/>
            </a:pPr>
            <a:r>
              <a:rPr kumimoji="0" lang="en-US" u="sng" kern="0" dirty="0"/>
              <a:t>The process</a:t>
            </a:r>
          </a:p>
          <a:p>
            <a:pPr>
              <a:spcBef>
                <a:spcPts val="1600"/>
              </a:spcBef>
              <a:buClr>
                <a:srgbClr val="0000FF"/>
              </a:buClr>
              <a:buFont typeface="Wingdings" charset="2"/>
              <a:buChar char="ü"/>
            </a:pPr>
            <a:r>
              <a:rPr kumimoji="0" lang="en-US" kern="0" dirty="0"/>
              <a:t> Design the chip architecture</a:t>
            </a:r>
          </a:p>
          <a:p>
            <a:pPr>
              <a:spcBef>
                <a:spcPts val="1600"/>
              </a:spcBef>
              <a:buClr>
                <a:srgbClr val="0000FF"/>
              </a:buClr>
              <a:buFont typeface="Wingdings" charset="2"/>
              <a:buChar char="ü"/>
            </a:pPr>
            <a:r>
              <a:rPr kumimoji="0" lang="en-US" kern="0" dirty="0"/>
              <a:t> Specify the architecture in HDL</a:t>
            </a:r>
          </a:p>
          <a:p>
            <a:pPr>
              <a:spcBef>
                <a:spcPts val="1600"/>
              </a:spcBef>
              <a:buClr>
                <a:srgbClr val="0000FF"/>
              </a:buClr>
              <a:buFont typeface="Wingdings" charset="2"/>
              <a:buChar char="ü"/>
            </a:pPr>
            <a:r>
              <a:rPr kumimoji="0" lang="en-US" kern="0" dirty="0"/>
              <a:t> Test the chip in a hardware simulator</a:t>
            </a:r>
          </a:p>
          <a:p>
            <a:pPr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/>
              <a:buChar char="•"/>
            </a:pPr>
            <a:r>
              <a:rPr kumimoji="0" lang="en-US" kern="0" dirty="0"/>
              <a:t> </a:t>
            </a:r>
            <a:r>
              <a:rPr kumimoji="0" lang="en-US" kern="0" dirty="0">
                <a:solidFill>
                  <a:schemeClr val="bg1">
                    <a:lumMod val="50000"/>
                  </a:schemeClr>
                </a:solidFill>
              </a:rPr>
              <a:t>Optimize the design</a:t>
            </a:r>
          </a:p>
          <a:p>
            <a:pPr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/>
              <a:buChar char="•"/>
            </a:pPr>
            <a:r>
              <a:rPr kumimoji="0" lang="en-US" kern="0" dirty="0">
                <a:solidFill>
                  <a:schemeClr val="bg1">
                    <a:lumMod val="50000"/>
                  </a:schemeClr>
                </a:solidFill>
              </a:rPr>
              <a:t> Realize the optimized design in silicon.</a:t>
            </a:r>
          </a:p>
          <a:p>
            <a:pPr>
              <a:spcBef>
                <a:spcPts val="2200"/>
              </a:spcBef>
            </a:pPr>
            <a:endParaRPr kumimoji="0" lang="en-US" kern="0" dirty="0"/>
          </a:p>
        </p:txBody>
      </p:sp>
    </p:spTree>
    <p:extLst>
      <p:ext uri="{BB962C8B-B14F-4D97-AF65-F5344CB8AC3E}">
        <p14:creationId xmlns:p14="http://schemas.microsoft.com/office/powerpoint/2010/main" val="37528901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標題 1">
            <a:extLst>
              <a:ext uri="{FF2B5EF4-FFF2-40B4-BE49-F238E27FC236}">
                <a16:creationId xmlns:a16="http://schemas.microsoft.com/office/drawing/2014/main" id="{3B4AF314-7B7C-FD43-B91B-38B16F8F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Chip design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218114" name="內容版面配置區 2">
            <a:extLst>
              <a:ext uri="{FF2B5EF4-FFF2-40B4-BE49-F238E27FC236}">
                <a16:creationId xmlns:a16="http://schemas.microsoft.com/office/drawing/2014/main" id="{3F039C4E-ACD4-DC40-898C-67135C3D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20938"/>
            <a:ext cx="8610600" cy="3979862"/>
          </a:xfrm>
        </p:spPr>
        <p:txBody>
          <a:bodyPr/>
          <a:lstStyle/>
          <a:p>
            <a:pPr lvl="1"/>
            <a:r>
              <a:rPr lang="en-US" altLang="zh-TW" dirty="0">
                <a:ea typeface="新細明體" panose="02020500000000000000" pitchFamily="18" charset="-120"/>
              </a:rPr>
              <a:t>Step 1:  identify input and output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Step 2:  construct truth table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Step 3:  derive (simplified) Boolean expression using sum-of products.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Step 4:  transform Boolean expression into circuit/implement it using HDL.</a:t>
            </a: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r>
              <a:rPr lang="en-US" altLang="zh-TW" dirty="0">
                <a:ea typeface="新細明體" panose="02020500000000000000" pitchFamily="18" charset="-120"/>
              </a:rPr>
              <a:t>You would like to test the gate before packaging.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218115" name="Picture 2">
            <a:extLst>
              <a:ext uri="{FF2B5EF4-FFF2-40B4-BE49-F238E27FC236}">
                <a16:creationId xmlns:a16="http://schemas.microsoft.com/office/drawing/2014/main" id="{7585D188-D29A-2D49-978F-24D2D261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79517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18EAC4-FE1F-4FB6-A9C3-8D4B8CE0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XOR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5AEAF4-A667-4772-8CFE-0499375A1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102</a:t>
            </a:fld>
            <a:endParaRPr lang="en-US" altLang="zh-TW" sz="140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B9EB047-5675-4809-80CE-6F569BC75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798439"/>
              </p:ext>
            </p:extLst>
          </p:nvPr>
        </p:nvGraphicFramePr>
        <p:xfrm>
          <a:off x="755576" y="2060848"/>
          <a:ext cx="2016224" cy="3106630"/>
        </p:xfrm>
        <a:graphic>
          <a:graphicData uri="http://schemas.openxmlformats.org/drawingml/2006/table">
            <a:tbl>
              <a:tblPr firstRow="1" lastCol="1" bandRow="1">
                <a:tableStyleId>{B301B821-A1FF-4177-AEE7-76D212191A09}</a:tableStyleId>
              </a:tblPr>
              <a:tblGrid>
                <a:gridCol w="59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32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326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326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326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326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8187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B30FD7-9501-461B-BA58-36D6AB17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Chip interfaces</a:t>
            </a:r>
            <a:endParaRPr lang="zh-TW" altLang="en-US" dirty="0"/>
          </a:p>
        </p:txBody>
      </p:sp>
      <p:sp>
        <p:nvSpPr>
          <p:cNvPr id="4" name="TextBox 34">
            <a:extLst>
              <a:ext uri="{FF2B5EF4-FFF2-40B4-BE49-F238E27FC236}">
                <a16:creationId xmlns:a16="http://schemas.microsoft.com/office/drawing/2014/main" id="{6D8038D8-BB83-41B3-85FC-3C557E31FA61}"/>
              </a:ext>
            </a:extLst>
          </p:cNvPr>
          <p:cNvSpPr txBox="1"/>
          <p:nvPr/>
        </p:nvSpPr>
        <p:spPr>
          <a:xfrm>
            <a:off x="1655866" y="3813470"/>
            <a:ext cx="2812056" cy="2326073"/>
          </a:xfrm>
          <a:prstGeom prst="rect">
            <a:avLst/>
          </a:prstGeom>
          <a:solidFill>
            <a:schemeClr val="bg1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93600" bIns="144000"/>
          <a:lstStyle>
            <a:defPPr>
              <a:defRPr lang="en-US"/>
            </a:defPPr>
            <a:lvl1pPr marL="342900" indent="-342900" algn="just">
              <a:spcBef>
                <a:spcPct val="15000"/>
              </a:spcBef>
              <a:buClr>
                <a:srgbClr val="006600"/>
              </a:buClr>
              <a:buSzPct val="85000"/>
              <a:buFont typeface="Wingdings" charset="0"/>
              <a:buNone/>
              <a:defRPr sz="1300">
                <a:solidFill>
                  <a:srgbClr val="008000"/>
                </a:solidFill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CHIP Xor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IN 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OUT 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    PARTS: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rgbClr val="0432FF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, b=, out=);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 , b=, out=);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Or  (a= , b=, out=);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5" name="Group 36">
            <a:extLst>
              <a:ext uri="{FF2B5EF4-FFF2-40B4-BE49-F238E27FC236}">
                <a16:creationId xmlns:a16="http://schemas.microsoft.com/office/drawing/2014/main" id="{FD32A522-49F7-430C-A581-8B5523A45A62}"/>
              </a:ext>
            </a:extLst>
          </p:cNvPr>
          <p:cNvGrpSpPr/>
          <p:nvPr/>
        </p:nvGrpSpPr>
        <p:grpSpPr>
          <a:xfrm>
            <a:off x="786411" y="1005966"/>
            <a:ext cx="5751618" cy="2573577"/>
            <a:chOff x="926865" y="1077895"/>
            <a:chExt cx="5751618" cy="2573577"/>
          </a:xfrm>
        </p:grpSpPr>
        <p:pic>
          <p:nvPicPr>
            <p:cNvPr id="6" name="Picture 37">
              <a:extLst>
                <a:ext uri="{FF2B5EF4-FFF2-40B4-BE49-F238E27FC236}">
                  <a16:creationId xmlns:a16="http://schemas.microsoft.com/office/drawing/2014/main" id="{9804BFDD-C54B-4258-A500-8BE5E0274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49" b="1602"/>
            <a:stretch/>
          </p:blipFill>
          <p:spPr>
            <a:xfrm>
              <a:off x="1006781" y="1077895"/>
              <a:ext cx="5214013" cy="2573577"/>
            </a:xfrm>
            <a:prstGeom prst="rect">
              <a:avLst/>
            </a:prstGeom>
          </p:spPr>
        </p:pic>
        <p:sp>
          <p:nvSpPr>
            <p:cNvPr id="7" name="TextBox 38">
              <a:extLst>
                <a:ext uri="{FF2B5EF4-FFF2-40B4-BE49-F238E27FC236}">
                  <a16:creationId xmlns:a16="http://schemas.microsoft.com/office/drawing/2014/main" id="{1722D7AF-5CFF-427C-9FAE-83B56F6137DD}"/>
                </a:ext>
              </a:extLst>
            </p:cNvPr>
            <p:cNvSpPr txBox="1"/>
            <p:nvPr/>
          </p:nvSpPr>
          <p:spPr>
            <a:xfrm>
              <a:off x="3542526" y="2357458"/>
              <a:ext cx="185710" cy="372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39">
              <a:extLst>
                <a:ext uri="{FF2B5EF4-FFF2-40B4-BE49-F238E27FC236}">
                  <a16:creationId xmlns:a16="http://schemas.microsoft.com/office/drawing/2014/main" id="{E467DC3C-B244-46D6-B268-D2EB158A1755}"/>
                </a:ext>
              </a:extLst>
            </p:cNvPr>
            <p:cNvSpPr txBox="1"/>
            <p:nvPr/>
          </p:nvSpPr>
          <p:spPr>
            <a:xfrm>
              <a:off x="926865" y="1158655"/>
              <a:ext cx="6845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9" name="TextBox 40">
              <a:extLst>
                <a:ext uri="{FF2B5EF4-FFF2-40B4-BE49-F238E27FC236}">
                  <a16:creationId xmlns:a16="http://schemas.microsoft.com/office/drawing/2014/main" id="{19C08BE4-DBE9-421A-A06C-26A0D0BFC928}"/>
                </a:ext>
              </a:extLst>
            </p:cNvPr>
            <p:cNvSpPr txBox="1"/>
            <p:nvPr/>
          </p:nvSpPr>
          <p:spPr>
            <a:xfrm>
              <a:off x="2272042" y="172245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7695D57-8AA7-4EBB-B1E0-F5B45539C3DF}"/>
                </a:ext>
              </a:extLst>
            </p:cNvPr>
            <p:cNvSpPr txBox="1"/>
            <p:nvPr/>
          </p:nvSpPr>
          <p:spPr>
            <a:xfrm>
              <a:off x="2282259" y="2505178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11" name="TextBox 42">
              <a:extLst>
                <a:ext uri="{FF2B5EF4-FFF2-40B4-BE49-F238E27FC236}">
                  <a16:creationId xmlns:a16="http://schemas.microsoft.com/office/drawing/2014/main" id="{699D4105-C008-4A00-BF54-7A78BBDCBC25}"/>
                </a:ext>
              </a:extLst>
            </p:cNvPr>
            <p:cNvSpPr txBox="1"/>
            <p:nvPr/>
          </p:nvSpPr>
          <p:spPr>
            <a:xfrm>
              <a:off x="3775146" y="1307259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D2F4E4D5-7CF9-42E6-8040-04C1DB660C74}"/>
                </a:ext>
              </a:extLst>
            </p:cNvPr>
            <p:cNvSpPr txBox="1"/>
            <p:nvPr/>
          </p:nvSpPr>
          <p:spPr>
            <a:xfrm>
              <a:off x="3764928" y="304531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3" name="TextBox 44">
              <a:extLst>
                <a:ext uri="{FF2B5EF4-FFF2-40B4-BE49-F238E27FC236}">
                  <a16:creationId xmlns:a16="http://schemas.microsoft.com/office/drawing/2014/main" id="{10E19272-B1A6-485C-9D8C-48544FCD1AA5}"/>
                </a:ext>
              </a:extLst>
            </p:cNvPr>
            <p:cNvSpPr txBox="1"/>
            <p:nvPr/>
          </p:nvSpPr>
          <p:spPr>
            <a:xfrm>
              <a:off x="5004194" y="2204667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Or</a:t>
              </a:r>
            </a:p>
          </p:txBody>
        </p:sp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279B16BE-C585-4634-8344-D5E541025D8E}"/>
                </a:ext>
              </a:extLst>
            </p:cNvPr>
            <p:cNvSpPr txBox="1"/>
            <p:nvPr/>
          </p:nvSpPr>
          <p:spPr>
            <a:xfrm>
              <a:off x="1029624" y="3210220"/>
              <a:ext cx="5823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15" name="TextBox 46">
              <a:extLst>
                <a:ext uri="{FF2B5EF4-FFF2-40B4-BE49-F238E27FC236}">
                  <a16:creationId xmlns:a16="http://schemas.microsoft.com/office/drawing/2014/main" id="{BC27E02A-C11F-4CF9-8428-97383DE07E85}"/>
                </a:ext>
              </a:extLst>
            </p:cNvPr>
            <p:cNvSpPr txBox="1"/>
            <p:nvPr/>
          </p:nvSpPr>
          <p:spPr>
            <a:xfrm>
              <a:off x="6051697" y="2219111"/>
              <a:ext cx="6267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out</a:t>
              </a:r>
            </a:p>
          </p:txBody>
        </p:sp>
      </p:grpSp>
      <p:sp>
        <p:nvSpPr>
          <p:cNvPr id="16" name="TextBox 58">
            <a:extLst>
              <a:ext uri="{FF2B5EF4-FFF2-40B4-BE49-F238E27FC236}">
                <a16:creationId xmlns:a16="http://schemas.microsoft.com/office/drawing/2014/main" id="{8F7D838C-21E4-41DD-AC9A-E56FF450A02A}"/>
              </a:ext>
            </a:extLst>
          </p:cNvPr>
          <p:cNvSpPr txBox="1"/>
          <p:nvPr/>
        </p:nvSpPr>
        <p:spPr>
          <a:xfrm>
            <a:off x="3064226" y="2431947"/>
            <a:ext cx="3997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</a:p>
        </p:txBody>
      </p:sp>
      <p:sp>
        <p:nvSpPr>
          <p:cNvPr id="17" name="TextBox 69">
            <a:extLst>
              <a:ext uri="{FF2B5EF4-FFF2-40B4-BE49-F238E27FC236}">
                <a16:creationId xmlns:a16="http://schemas.microsoft.com/office/drawing/2014/main" id="{DB238980-5CBA-481F-B6B1-13595B0DF846}"/>
              </a:ext>
            </a:extLst>
          </p:cNvPr>
          <p:cNvSpPr txBox="1"/>
          <p:nvPr/>
        </p:nvSpPr>
        <p:spPr>
          <a:xfrm>
            <a:off x="3061754" y="1805381"/>
            <a:ext cx="416560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/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notb</a:t>
            </a:r>
          </a:p>
        </p:txBody>
      </p:sp>
      <p:sp>
        <p:nvSpPr>
          <p:cNvPr id="18" name="TextBox 70">
            <a:extLst>
              <a:ext uri="{FF2B5EF4-FFF2-40B4-BE49-F238E27FC236}">
                <a16:creationId xmlns:a16="http://schemas.microsoft.com/office/drawing/2014/main" id="{AACABCF0-3A33-4859-8B3C-76B7DE3B432B}"/>
              </a:ext>
            </a:extLst>
          </p:cNvPr>
          <p:cNvSpPr txBox="1"/>
          <p:nvPr/>
        </p:nvSpPr>
        <p:spPr>
          <a:xfrm>
            <a:off x="4150116" y="1614415"/>
            <a:ext cx="72486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</a:p>
        </p:txBody>
      </p:sp>
      <p:sp>
        <p:nvSpPr>
          <p:cNvPr id="19" name="TextBox 71">
            <a:extLst>
              <a:ext uri="{FF2B5EF4-FFF2-40B4-BE49-F238E27FC236}">
                <a16:creationId xmlns:a16="http://schemas.microsoft.com/office/drawing/2014/main" id="{0B9B0151-2E8E-46B1-8866-C46C22B26576}"/>
              </a:ext>
            </a:extLst>
          </p:cNvPr>
          <p:cNvSpPr txBox="1"/>
          <p:nvPr/>
        </p:nvSpPr>
        <p:spPr>
          <a:xfrm>
            <a:off x="4173376" y="2670867"/>
            <a:ext cx="7045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</a:p>
        </p:txBody>
      </p:sp>
      <p:grpSp>
        <p:nvGrpSpPr>
          <p:cNvPr id="20" name="Group 73">
            <a:extLst>
              <a:ext uri="{FF2B5EF4-FFF2-40B4-BE49-F238E27FC236}">
                <a16:creationId xmlns:a16="http://schemas.microsoft.com/office/drawing/2014/main" id="{F739A8DE-4FA4-46CA-8922-82B511AA85E7}"/>
              </a:ext>
            </a:extLst>
          </p:cNvPr>
          <p:cNvGrpSpPr/>
          <p:nvPr/>
        </p:nvGrpSpPr>
        <p:grpSpPr>
          <a:xfrm>
            <a:off x="1902362" y="999661"/>
            <a:ext cx="3870290" cy="2326545"/>
            <a:chOff x="2034461" y="1071588"/>
            <a:chExt cx="3870290" cy="2326545"/>
          </a:xfrm>
        </p:grpSpPr>
        <p:sp>
          <p:nvSpPr>
            <p:cNvPr id="21" name="TextBox 74">
              <a:extLst>
                <a:ext uri="{FF2B5EF4-FFF2-40B4-BE49-F238E27FC236}">
                  <a16:creationId xmlns:a16="http://schemas.microsoft.com/office/drawing/2014/main" id="{C10204E2-1A02-48FB-8915-FE399DC08247}"/>
                </a:ext>
              </a:extLst>
            </p:cNvPr>
            <p:cNvSpPr txBox="1"/>
            <p:nvPr/>
          </p:nvSpPr>
          <p:spPr>
            <a:xfrm>
              <a:off x="5362768" y="2177417"/>
              <a:ext cx="54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2" name="TextBox 75">
              <a:extLst>
                <a:ext uri="{FF2B5EF4-FFF2-40B4-BE49-F238E27FC236}">
                  <a16:creationId xmlns:a16="http://schemas.microsoft.com/office/drawing/2014/main" id="{4A0499E8-98FF-46E8-8500-8A4B8FEB84BB}"/>
                </a:ext>
              </a:extLst>
            </p:cNvPr>
            <p:cNvSpPr txBox="1"/>
            <p:nvPr/>
          </p:nvSpPr>
          <p:spPr>
            <a:xfrm>
              <a:off x="3513367" y="315191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3" name="TextBox 76">
              <a:extLst>
                <a:ext uri="{FF2B5EF4-FFF2-40B4-BE49-F238E27FC236}">
                  <a16:creationId xmlns:a16="http://schemas.microsoft.com/office/drawing/2014/main" id="{18CF9DD4-1A83-4785-800A-6BFFA43ED1DF}"/>
                </a:ext>
              </a:extLst>
            </p:cNvPr>
            <p:cNvSpPr txBox="1"/>
            <p:nvPr/>
          </p:nvSpPr>
          <p:spPr>
            <a:xfrm>
              <a:off x="3513367" y="282679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4" name="TextBox 77">
              <a:extLst>
                <a:ext uri="{FF2B5EF4-FFF2-40B4-BE49-F238E27FC236}">
                  <a16:creationId xmlns:a16="http://schemas.microsoft.com/office/drawing/2014/main" id="{319808C7-4E2F-4D0B-B971-D923CED9FEE1}"/>
                </a:ext>
              </a:extLst>
            </p:cNvPr>
            <p:cNvSpPr txBox="1"/>
            <p:nvPr/>
          </p:nvSpPr>
          <p:spPr>
            <a:xfrm>
              <a:off x="3498462" y="139670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5" name="TextBox 78">
              <a:extLst>
                <a:ext uri="{FF2B5EF4-FFF2-40B4-BE49-F238E27FC236}">
                  <a16:creationId xmlns:a16="http://schemas.microsoft.com/office/drawing/2014/main" id="{79F8E0FD-B078-4C5D-B05B-493745E3D73B}"/>
                </a:ext>
              </a:extLst>
            </p:cNvPr>
            <p:cNvSpPr txBox="1"/>
            <p:nvPr/>
          </p:nvSpPr>
          <p:spPr>
            <a:xfrm>
              <a:off x="3498462" y="107158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6" name="TextBox 79">
              <a:extLst>
                <a:ext uri="{FF2B5EF4-FFF2-40B4-BE49-F238E27FC236}">
                  <a16:creationId xmlns:a16="http://schemas.microsoft.com/office/drawing/2014/main" id="{09E899A0-54B2-414C-ACD3-5C01C07A9111}"/>
                </a:ext>
              </a:extLst>
            </p:cNvPr>
            <p:cNvSpPr txBox="1"/>
            <p:nvPr/>
          </p:nvSpPr>
          <p:spPr>
            <a:xfrm>
              <a:off x="2034461" y="1644722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7" name="TextBox 80">
              <a:extLst>
                <a:ext uri="{FF2B5EF4-FFF2-40B4-BE49-F238E27FC236}">
                  <a16:creationId xmlns:a16="http://schemas.microsoft.com/office/drawing/2014/main" id="{DDA304F2-0917-4052-963F-A304611959CB}"/>
                </a:ext>
              </a:extLst>
            </p:cNvPr>
            <p:cNvSpPr txBox="1"/>
            <p:nvPr/>
          </p:nvSpPr>
          <p:spPr>
            <a:xfrm>
              <a:off x="2035036" y="262512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8" name="TextBox 81">
              <a:extLst>
                <a:ext uri="{FF2B5EF4-FFF2-40B4-BE49-F238E27FC236}">
                  <a16:creationId xmlns:a16="http://schemas.microsoft.com/office/drawing/2014/main" id="{085B4F4D-9556-492F-A4C6-461E9A6E9F06}"/>
                </a:ext>
              </a:extLst>
            </p:cNvPr>
            <p:cNvSpPr txBox="1"/>
            <p:nvPr/>
          </p:nvSpPr>
          <p:spPr>
            <a:xfrm>
              <a:off x="2776140" y="1647182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9" name="TextBox 82">
              <a:extLst>
                <a:ext uri="{FF2B5EF4-FFF2-40B4-BE49-F238E27FC236}">
                  <a16:creationId xmlns:a16="http://schemas.microsoft.com/office/drawing/2014/main" id="{E64CAA0F-5DE0-401C-B965-36301C7E65B6}"/>
                </a:ext>
              </a:extLst>
            </p:cNvPr>
            <p:cNvSpPr txBox="1"/>
            <p:nvPr/>
          </p:nvSpPr>
          <p:spPr>
            <a:xfrm>
              <a:off x="2712241" y="2635666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0" name="TextBox 83">
              <a:extLst>
                <a:ext uri="{FF2B5EF4-FFF2-40B4-BE49-F238E27FC236}">
                  <a16:creationId xmlns:a16="http://schemas.microsoft.com/office/drawing/2014/main" id="{53227ED6-B4AA-4A76-A7EB-E62392154482}"/>
                </a:ext>
              </a:extLst>
            </p:cNvPr>
            <p:cNvSpPr txBox="1"/>
            <p:nvPr/>
          </p:nvSpPr>
          <p:spPr>
            <a:xfrm>
              <a:off x="4139317" y="1221983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1" name="TextBox 84">
              <a:extLst>
                <a:ext uri="{FF2B5EF4-FFF2-40B4-BE49-F238E27FC236}">
                  <a16:creationId xmlns:a16="http://schemas.microsoft.com/office/drawing/2014/main" id="{20906101-79ED-4BA7-BB6D-99031042A1E2}"/>
                </a:ext>
              </a:extLst>
            </p:cNvPr>
            <p:cNvSpPr txBox="1"/>
            <p:nvPr/>
          </p:nvSpPr>
          <p:spPr>
            <a:xfrm>
              <a:off x="4158487" y="2980446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2" name="TextBox 85">
              <a:extLst>
                <a:ext uri="{FF2B5EF4-FFF2-40B4-BE49-F238E27FC236}">
                  <a16:creationId xmlns:a16="http://schemas.microsoft.com/office/drawing/2014/main" id="{19F049D6-FB08-4FFE-AC0A-968E6EAFED3D}"/>
                </a:ext>
              </a:extLst>
            </p:cNvPr>
            <p:cNvSpPr txBox="1"/>
            <p:nvPr/>
          </p:nvSpPr>
          <p:spPr>
            <a:xfrm>
              <a:off x="4703590" y="233455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33" name="TextBox 86">
              <a:extLst>
                <a:ext uri="{FF2B5EF4-FFF2-40B4-BE49-F238E27FC236}">
                  <a16:creationId xmlns:a16="http://schemas.microsoft.com/office/drawing/2014/main" id="{8579CDAA-01BE-48A5-BCC3-6F3F40BE32A1}"/>
                </a:ext>
              </a:extLst>
            </p:cNvPr>
            <p:cNvSpPr txBox="1"/>
            <p:nvPr/>
          </p:nvSpPr>
          <p:spPr>
            <a:xfrm>
              <a:off x="4703590" y="200943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</p:grpSp>
      <p:grpSp>
        <p:nvGrpSpPr>
          <p:cNvPr id="34" name="Group 4">
            <a:extLst>
              <a:ext uri="{FF2B5EF4-FFF2-40B4-BE49-F238E27FC236}">
                <a16:creationId xmlns:a16="http://schemas.microsoft.com/office/drawing/2014/main" id="{A9CDEB29-6970-4CE2-80D6-EBC86C820060}"/>
              </a:ext>
            </a:extLst>
          </p:cNvPr>
          <p:cNvGrpSpPr/>
          <p:nvPr/>
        </p:nvGrpSpPr>
        <p:grpSpPr>
          <a:xfrm>
            <a:off x="4715482" y="4187992"/>
            <a:ext cx="3266628" cy="1826135"/>
            <a:chOff x="5241123" y="4272602"/>
            <a:chExt cx="3266628" cy="1826135"/>
          </a:xfrm>
        </p:grpSpPr>
        <p:pic>
          <p:nvPicPr>
            <p:cNvPr id="35" name="Picture 47">
              <a:extLst>
                <a:ext uri="{FF2B5EF4-FFF2-40B4-BE49-F238E27FC236}">
                  <a16:creationId xmlns:a16="http://schemas.microsoft.com/office/drawing/2014/main" id="{CE5778AE-1982-4917-AF56-D4D098CF6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69" b="15104"/>
            <a:stretch/>
          </p:blipFill>
          <p:spPr>
            <a:xfrm>
              <a:off x="6492734" y="5009724"/>
              <a:ext cx="1094040" cy="1089013"/>
            </a:xfrm>
            <a:prstGeom prst="rect">
              <a:avLst/>
            </a:prstGeom>
          </p:spPr>
        </p:pic>
        <p:sp>
          <p:nvSpPr>
            <p:cNvPr id="36" name="Rounded Rectangular Callout 32">
              <a:extLst>
                <a:ext uri="{FF2B5EF4-FFF2-40B4-BE49-F238E27FC236}">
                  <a16:creationId xmlns:a16="http://schemas.microsoft.com/office/drawing/2014/main" id="{A7CEC3D4-41E0-4B35-B29F-4DD05041982B}"/>
                </a:ext>
              </a:extLst>
            </p:cNvPr>
            <p:cNvSpPr/>
            <p:nvPr/>
          </p:nvSpPr>
          <p:spPr>
            <a:xfrm>
              <a:off x="5241123" y="4272602"/>
              <a:ext cx="3266628" cy="673180"/>
            </a:xfrm>
            <a:prstGeom prst="wedgeRoundRectCallout">
              <a:avLst>
                <a:gd name="adj1" fmla="val -68533"/>
                <a:gd name="adj2" fmla="val 12468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46800" rtlCol="0" anchor="t" anchorCtr="0"/>
            <a:lstStyle/>
            <a:p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If I want to use some chip-parts, how do I figure out their signatures?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5357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1F9B30-B19B-4C33-AEA8-4817E667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Chip interfaces: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Hack chip set API</a:t>
            </a:r>
            <a:endParaRPr lang="zh-TW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58F97D-B765-4096-B320-C2366721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8" y="1425790"/>
            <a:ext cx="5049981" cy="473951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72000" rIns="91440" bIns="45720"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100" dirty="0">
                <a:latin typeface="Consolas"/>
                <a:cs typeface="Consolas"/>
              </a:rPr>
              <a:t>  </a:t>
            </a:r>
            <a:r>
              <a:rPr lang="en-US" sz="1000" dirty="0">
                <a:latin typeface="Consolas"/>
                <a:cs typeface="Consolas"/>
              </a:rPr>
              <a:t>Add16 (a= ,b=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ALU (x= ,y= ,zx= ,nx= ,zy= ,ny= ,f= ,no= ,out= ,zr= ,ng=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And16 (a= ,b=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And (a= ,b=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Aregister (in= ,load=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Bit (in= ,load=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CPU (inM= ,instruction= ,reset= ,outM= ,writeM= ,addressM= ,pc=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DFF (in=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DMux4Way (in= ,sel= ,a= ,b= ,c= ,d=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DMux8Way (in= ,sel= ,a= ,b= ,c= ,d= ,e= ,f= ,g= ,h=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Dmux (in= ,sel= ,a= ,b=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Dregister (in= ,load=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FullAdder (a= ,b= ,c= ,sum= ,carry= );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HalfAdder (a= ,b= ,sum= , carry=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Inc16 (in=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Keyboard (out=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Memory (in= ,load= ,address=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Mux16 (a= ,b= ,sel=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Mux4Way16 (a= ,b= ,c= ,d= ,sel=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Mux8Way16 (a= ,b= ,c= ,d= ,e= ,f= ,g= ,h= ,sel= ,out= 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latin typeface="Consolas"/>
                <a:cs typeface="Consolas"/>
              </a:rPr>
              <a:t> 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8301C8-C560-416C-9C95-7D245E796733}"/>
              </a:ext>
            </a:extLst>
          </p:cNvPr>
          <p:cNvSpPr txBox="1">
            <a:spLocks/>
          </p:cNvSpPr>
          <p:nvPr/>
        </p:nvSpPr>
        <p:spPr>
          <a:xfrm>
            <a:off x="4476489" y="2209988"/>
            <a:ext cx="4137077" cy="41403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7200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100">
                <a:latin typeface="Consolas"/>
                <a:cs typeface="Consolas"/>
              </a:defRPr>
            </a:lvl1pPr>
            <a:lvl2pPr marL="717550" indent="-26035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>
                <a:latin typeface="Times New Roman"/>
                <a:cs typeface="Times New Rom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Times New Roman"/>
                <a:cs typeface="Times New Rom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600"/>
              </a:spcBef>
            </a:pPr>
            <a:r>
              <a:rPr lang="en-US" sz="1000" dirty="0"/>
              <a:t>  Mux8Way (a= ,b= ,c= ,d= ,e= ,f= ,g= ,h= ,sel=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Mux (a= ,b= ,sel=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Nand (a= ,b=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Not16 (in=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Not (in=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Or16 (a= ,b=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Or8Way (in=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Or (a= ,b=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PC (in= ,load= ,inc= ,reset=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PCLoadLogic (cinstr= ,j1= ,j2= ,j3= ,load= ,inc=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RAM16K (in= ,load= ,address=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RAM4K (in= ,load= ,address=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RAM512 (in= ,load= ,address=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RAM64 (in= ,load= ,address=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RAM8 (in= ,load= ,address=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Register (in= ,load=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ROM32K (address=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Screen (in= ,load= ,address= ,out= ); 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  Xor (a= ,b= ,out= );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390B37C-9C15-4A3D-B45F-A30FF3C2296A}"/>
              </a:ext>
            </a:extLst>
          </p:cNvPr>
          <p:cNvSpPr/>
          <p:nvPr/>
        </p:nvSpPr>
        <p:spPr>
          <a:xfrm>
            <a:off x="3587502" y="1018751"/>
            <a:ext cx="5049981" cy="639339"/>
          </a:xfrm>
          <a:prstGeom prst="wedgeRoundRectCallout">
            <a:avLst>
              <a:gd name="adj1" fmla="val -37477"/>
              <a:gd name="adj2" fmla="val -275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6800" rtlCol="0" anchor="ctr" anchorCtr="0"/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Open the Hack chip set API in a window, and copy-paste chip signatures into your HDL code, as needed </a:t>
            </a:r>
          </a:p>
        </p:txBody>
      </p:sp>
    </p:spTree>
    <p:extLst>
      <p:ext uri="{BB962C8B-B14F-4D97-AF65-F5344CB8AC3E}">
        <p14:creationId xmlns:p14="http://schemas.microsoft.com/office/powerpoint/2010/main" val="10602810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2E8946-7383-4CDB-B351-7FA72C76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Built-in chips</a:t>
            </a:r>
            <a:endParaRPr lang="zh-TW" altLang="en-US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099E26E-AD8C-4F12-B7E0-AF76AE73000A}"/>
              </a:ext>
            </a:extLst>
          </p:cNvPr>
          <p:cNvSpPr txBox="1"/>
          <p:nvPr/>
        </p:nvSpPr>
        <p:spPr>
          <a:xfrm>
            <a:off x="913047" y="1204322"/>
            <a:ext cx="1658951" cy="192680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93600" rIns="144000" bIns="93600" rtlCol="0" anchor="ctr" anchorCtr="0">
            <a:no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Foo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IN ...;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OUT ...;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PARTS: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</a:rPr>
              <a:t>Bar(...)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</a:rPr>
              <a:t>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1DA0AD-136A-48C6-A252-E334C1980812}"/>
              </a:ext>
            </a:extLst>
          </p:cNvPr>
          <p:cNvSpPr txBox="1">
            <a:spLocks/>
          </p:cNvSpPr>
          <p:nvPr/>
        </p:nvSpPr>
        <p:spPr>
          <a:xfrm>
            <a:off x="834362" y="3495848"/>
            <a:ext cx="7464511" cy="248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Forcing the simulator to use a built-in chip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say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Bar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Typically,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Bar.hdl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will be either a given stub-file, or a file that has an incomplete implementation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Remove, or rename, the file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Bar.hdl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from the project folder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Whenever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Bar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will be mentioned as a chip-part in some chip definition, the simulator will fail to find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Bar.hdl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in the current folder. This will cause the simulator to invoke the built-in version of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Bar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instead.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879721C9-EB55-4C60-B6BB-CDF5BA7779FA}"/>
              </a:ext>
            </a:extLst>
          </p:cNvPr>
          <p:cNvSpPr/>
          <p:nvPr/>
        </p:nvSpPr>
        <p:spPr>
          <a:xfrm>
            <a:off x="3140592" y="1654252"/>
            <a:ext cx="4684730" cy="1352183"/>
          </a:xfrm>
          <a:prstGeom prst="wedgeRoundRectCallout">
            <a:avLst>
              <a:gd name="adj1" fmla="val -70118"/>
              <a:gd name="adj2" fmla="val 16880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44000" tIns="46800" rtlCol="0" anchor="t" anchorCtr="0"/>
          <a:lstStyle/>
          <a:p>
            <a:pPr marL="265113" marR="0" lvl="0" indent="-26511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Q: Suppose you want to use a chip-part before you’ve implemented it. How to do it?</a:t>
            </a:r>
          </a:p>
          <a:p>
            <a:pPr marL="265113" marR="0" lvl="0" indent="-26511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A: The simulator features built-in implementations of all the project 1 chips</a:t>
            </a:r>
          </a:p>
        </p:txBody>
      </p:sp>
    </p:spTree>
    <p:extLst>
      <p:ext uri="{BB962C8B-B14F-4D97-AF65-F5344CB8AC3E}">
        <p14:creationId xmlns:p14="http://schemas.microsoft.com/office/powerpoint/2010/main" val="19077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9A5DAA-E4CA-4E9F-B676-0B53113B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Design: Requirements</a:t>
            </a:r>
            <a:endParaRPr lang="zh-TW" alt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AD4BDB0-1B16-4444-A053-FE37B8A74E61}"/>
              </a:ext>
            </a:extLst>
          </p:cNvPr>
          <p:cNvGrpSpPr/>
          <p:nvPr/>
        </p:nvGrpSpPr>
        <p:grpSpPr>
          <a:xfrm>
            <a:off x="4746130" y="1358484"/>
            <a:ext cx="3672656" cy="1524000"/>
            <a:chOff x="4746130" y="1358484"/>
            <a:chExt cx="3672656" cy="1524000"/>
          </a:xfrm>
        </p:grpSpPr>
        <p:graphicFrame>
          <p:nvGraphicFramePr>
            <p:cNvPr id="5" name="Content Placeholder 3">
              <a:extLst>
                <a:ext uri="{FF2B5EF4-FFF2-40B4-BE49-F238E27FC236}">
                  <a16:creationId xmlns:a16="http://schemas.microsoft.com/office/drawing/2014/main" id="{9495A24C-E394-4085-9B87-4205C5458A0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2809269"/>
                </p:ext>
              </p:extLst>
            </p:nvPr>
          </p:nvGraphicFramePr>
          <p:xfrm>
            <a:off x="4746130" y="1358484"/>
            <a:ext cx="966547" cy="1524000"/>
          </p:xfrm>
          <a:graphic>
            <a:graphicData uri="http://schemas.openxmlformats.org/drawingml/2006/table">
              <a:tbl>
                <a:tblPr firstRow="1" lastCol="1" bandRow="1">
                  <a:tableStyleId>{B301B821-A1FF-4177-AEE7-76D212191A09}</a:tableStyleId>
                </a:tblPr>
                <a:tblGrid>
                  <a:gridCol w="28577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6190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41886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9057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0" dirty="0">
                            <a:solidFill>
                              <a:srgbClr val="000000"/>
                            </a:solidFill>
                            <a:latin typeface="Consolas"/>
                            <a:cs typeface="Consolas"/>
                          </a:rPr>
                          <a:t>a</a:t>
                        </a: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400" b="0" dirty="0">
                            <a:solidFill>
                              <a:srgbClr val="000000"/>
                            </a:solidFill>
                            <a:latin typeface="Consolas"/>
                            <a:cs typeface="Consolas"/>
                          </a:rPr>
                          <a:t>b</a:t>
                        </a: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0" dirty="0">
                            <a:solidFill>
                              <a:srgbClr val="000000"/>
                            </a:solidFill>
                            <a:latin typeface="Consolas"/>
                            <a:cs typeface="Consolas"/>
                          </a:rPr>
                          <a:t>out</a:t>
                        </a:r>
                      </a:p>
                    </a:txBody>
                    <a:tcPr marL="0" marR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90576">
                  <a:tc>
                    <a:txBody>
                      <a:bodyPr/>
                      <a:lstStyle/>
                      <a:p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0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0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0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90576">
                  <a:tc>
                    <a:txBody>
                      <a:bodyPr/>
                      <a:lstStyle/>
                      <a:p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0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1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1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90576">
                  <a:tc>
                    <a:txBody>
                      <a:bodyPr/>
                      <a:lstStyle/>
                      <a:p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1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0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1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90576">
                  <a:tc>
                    <a:txBody>
                      <a:bodyPr/>
                      <a:lstStyle/>
                      <a:p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1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1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>
                            <a:solidFill>
                              <a:srgbClr val="000000"/>
                            </a:solidFill>
                          </a:rPr>
                          <a:t>0</a:t>
                        </a:r>
                      </a:p>
                    </a:txBody>
                    <a:tcPr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6" name="Rounded Rectangular Callout 68">
              <a:extLst>
                <a:ext uri="{FF2B5EF4-FFF2-40B4-BE49-F238E27FC236}">
                  <a16:creationId xmlns:a16="http://schemas.microsoft.com/office/drawing/2014/main" id="{35D328A5-6A37-4636-96E2-9DA5BA6AD613}"/>
                </a:ext>
              </a:extLst>
            </p:cNvPr>
            <p:cNvSpPr/>
            <p:nvPr/>
          </p:nvSpPr>
          <p:spPr>
            <a:xfrm>
              <a:off x="6742397" y="1474931"/>
              <a:ext cx="1676389" cy="1278779"/>
            </a:xfrm>
            <a:prstGeom prst="wedgeRoundRectCallout">
              <a:avLst>
                <a:gd name="adj1" fmla="val -88889"/>
                <a:gd name="adj2" fmla="val 3348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46800" rtlCol="0" anchor="t" anchorCtr="0"/>
            <a:lstStyle/>
            <a:p>
              <a:pPr>
                <a:spcBef>
                  <a:spcPts val="1200"/>
                </a:spcBef>
                <a:buSzPct val="100000"/>
              </a:pPr>
              <a:r>
                <a:rPr lang="en-US" sz="1600" u="sng" dirty="0">
                  <a:solidFill>
                    <a:srgbClr val="000000"/>
                  </a:solidFill>
                  <a:latin typeface="Times New Roman"/>
                  <a:cs typeface="Times New Roman"/>
                </a:rPr>
                <a:t>Requirement</a:t>
              </a:r>
            </a:p>
            <a:p>
              <a:pPr>
                <a:spcBef>
                  <a:spcPts val="600"/>
                </a:spcBef>
                <a:buSzPct val="100000"/>
              </a:pP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Build a chip that delivers this functionality</a:t>
              </a:r>
            </a:p>
          </p:txBody>
        </p:sp>
      </p:grpSp>
      <p:sp>
        <p:nvSpPr>
          <p:cNvPr id="7" name="TextBox 79">
            <a:extLst>
              <a:ext uri="{FF2B5EF4-FFF2-40B4-BE49-F238E27FC236}">
                <a16:creationId xmlns:a16="http://schemas.microsoft.com/office/drawing/2014/main" id="{E3ECE110-30E9-4142-B891-0DDDBBB03BFD}"/>
              </a:ext>
            </a:extLst>
          </p:cNvPr>
          <p:cNvSpPr txBox="1"/>
          <p:nvPr/>
        </p:nvSpPr>
        <p:spPr>
          <a:xfrm>
            <a:off x="1248230" y="2313000"/>
            <a:ext cx="484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((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(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sets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sets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C8AEDCBE-1A35-4099-A971-1CB66434187C}"/>
              </a:ext>
            </a:extLst>
          </p:cNvPr>
          <p:cNvGrpSpPr/>
          <p:nvPr/>
        </p:nvGrpSpPr>
        <p:grpSpPr>
          <a:xfrm>
            <a:off x="1655865" y="3813470"/>
            <a:ext cx="6649497" cy="2628066"/>
            <a:chOff x="1655865" y="3813470"/>
            <a:chExt cx="6649497" cy="2628066"/>
          </a:xfrm>
        </p:grpSpPr>
        <p:sp>
          <p:nvSpPr>
            <p:cNvPr id="9" name="Rounded Rectangular Callout 31">
              <a:extLst>
                <a:ext uri="{FF2B5EF4-FFF2-40B4-BE49-F238E27FC236}">
                  <a16:creationId xmlns:a16="http://schemas.microsoft.com/office/drawing/2014/main" id="{E0FB4DD2-9B04-4CB1-A7D4-682C0DF7E063}"/>
                </a:ext>
              </a:extLst>
            </p:cNvPr>
            <p:cNvSpPr/>
            <p:nvPr/>
          </p:nvSpPr>
          <p:spPr>
            <a:xfrm>
              <a:off x="6628973" y="4104291"/>
              <a:ext cx="1676389" cy="1067316"/>
            </a:xfrm>
            <a:prstGeom prst="wedgeRoundRectCallout">
              <a:avLst>
                <a:gd name="adj1" fmla="val -96501"/>
                <a:gd name="adj2" fmla="val 3348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46800" rtlCol="0" anchor="t" anchorCtr="0"/>
            <a:lstStyle/>
            <a:p>
              <a:pPr>
                <a:spcBef>
                  <a:spcPts val="1200"/>
                </a:spcBef>
                <a:buSzPct val="100000"/>
              </a:pPr>
              <a:r>
                <a:rPr lang="en-US" sz="1600" u="sng" dirty="0">
                  <a:solidFill>
                    <a:srgbClr val="000000"/>
                  </a:solidFill>
                  <a:latin typeface="Times New Roman"/>
                  <a:cs typeface="Times New Roman"/>
                </a:rPr>
                <a:t>Gate Interface</a:t>
              </a:r>
            </a:p>
            <a:p>
              <a:pPr>
                <a:spcBef>
                  <a:spcPts val="600"/>
                </a:spcBef>
                <a:buSzPct val="100000"/>
              </a:pP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Expressed as an HDL </a:t>
              </a:r>
              <a:r>
                <a:rPr lang="en-US" sz="16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stub file</a:t>
              </a:r>
            </a:p>
          </p:txBody>
        </p: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2CBB21A6-180D-4F1A-9E22-169AC8F1114B}"/>
                </a:ext>
              </a:extLst>
            </p:cNvPr>
            <p:cNvSpPr txBox="1"/>
            <p:nvPr/>
          </p:nvSpPr>
          <p:spPr>
            <a:xfrm>
              <a:off x="1655865" y="3813470"/>
              <a:ext cx="4102043" cy="26280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08000" rIns="93600" bIns="144000"/>
            <a:lstStyle>
              <a:defPPr>
                <a:defRPr lang="en-US"/>
              </a:defPPr>
              <a:lvl1pPr marL="342900" indent="-342900" algn="just">
                <a:spcBef>
                  <a:spcPct val="1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 sz="1300">
                  <a:solidFill>
                    <a:srgbClr val="008000"/>
                  </a:solidFill>
                  <a:latin typeface="Consolas"/>
                  <a:ea typeface="ＭＳ Ｐゴシック" charset="0"/>
                  <a:cs typeface="Consolas"/>
                </a:defRPr>
              </a:lvl1pPr>
              <a:lvl2pPr marL="742950" indent="-285750">
                <a:defRPr sz="2400"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/** Sets  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out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=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And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Not(b)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Or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Not(a)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And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b)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 */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CHIP Xor {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    IN </a:t>
              </a:r>
              <a:r>
                <a:rPr lang="en-US" sz="1200" dirty="0">
                  <a:solidFill>
                    <a:srgbClr val="0432FF"/>
                  </a:solidFill>
                </a:rPr>
                <a:t>a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dirty="0">
                  <a:solidFill>
                    <a:srgbClr val="0432FF"/>
                  </a:solidFill>
                </a:rPr>
                <a:t>b</a:t>
              </a:r>
              <a:r>
                <a:rPr lang="en-US" sz="1200" dirty="0">
                  <a:solidFill>
                    <a:schemeClr val="tx1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    OUT </a:t>
              </a:r>
              <a:r>
                <a:rPr lang="en-US" sz="1200" dirty="0">
                  <a:solidFill>
                    <a:srgbClr val="0432FF"/>
                  </a:solidFill>
                </a:rPr>
                <a:t>out</a:t>
              </a:r>
              <a:r>
                <a:rPr lang="en-US" sz="1200" dirty="0">
                  <a:solidFill>
                    <a:schemeClr val="tx1"/>
                  </a:solidFill>
                </a:rPr>
                <a:t>;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</a:rPr>
                <a:t>    PARTS: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    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 Missing implementation</a:t>
              </a:r>
            </a:p>
          </p:txBody>
        </p:sp>
      </p:grpSp>
      <p:grpSp>
        <p:nvGrpSpPr>
          <p:cNvPr id="11" name="Group 18">
            <a:extLst>
              <a:ext uri="{FF2B5EF4-FFF2-40B4-BE49-F238E27FC236}">
                <a16:creationId xmlns:a16="http://schemas.microsoft.com/office/drawing/2014/main" id="{A7629125-16D0-4DAB-B269-7C8EAEE27701}"/>
              </a:ext>
            </a:extLst>
          </p:cNvPr>
          <p:cNvGrpSpPr/>
          <p:nvPr/>
        </p:nvGrpSpPr>
        <p:grpSpPr>
          <a:xfrm>
            <a:off x="1335918" y="1358893"/>
            <a:ext cx="2627238" cy="954107"/>
            <a:chOff x="1177040" y="1369795"/>
            <a:chExt cx="2793559" cy="1336714"/>
          </a:xfrm>
        </p:grpSpPr>
        <p:pic>
          <p:nvPicPr>
            <p:cNvPr id="12" name="Picture 19">
              <a:extLst>
                <a:ext uri="{FF2B5EF4-FFF2-40B4-BE49-F238E27FC236}">
                  <a16:creationId xmlns:a16="http://schemas.microsoft.com/office/drawing/2014/main" id="{0D1B0A69-1C67-4724-A6FF-7909B3850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144" b="16567"/>
            <a:stretch/>
          </p:blipFill>
          <p:spPr>
            <a:xfrm>
              <a:off x="1177040" y="1369795"/>
              <a:ext cx="2544345" cy="1336714"/>
            </a:xfrm>
            <a:prstGeom prst="rect">
              <a:avLst/>
            </a:prstGeom>
          </p:spPr>
        </p:pic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37BB2F5A-2838-47F0-8BC7-E333B88B7537}"/>
                </a:ext>
              </a:extLst>
            </p:cNvPr>
            <p:cNvSpPr txBox="1"/>
            <p:nvPr/>
          </p:nvSpPr>
          <p:spPr>
            <a:xfrm>
              <a:off x="2210186" y="1761543"/>
              <a:ext cx="609403" cy="431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Xor</a:t>
              </a:r>
            </a:p>
          </p:txBody>
        </p:sp>
        <p:sp>
          <p:nvSpPr>
            <p:cNvPr id="14" name="TextBox 21">
              <a:extLst>
                <a:ext uri="{FF2B5EF4-FFF2-40B4-BE49-F238E27FC236}">
                  <a16:creationId xmlns:a16="http://schemas.microsoft.com/office/drawing/2014/main" id="{41F78851-EDDD-44AC-A565-53C14E4A83D1}"/>
                </a:ext>
              </a:extLst>
            </p:cNvPr>
            <p:cNvSpPr txBox="1"/>
            <p:nvPr/>
          </p:nvSpPr>
          <p:spPr>
            <a:xfrm>
              <a:off x="1358712" y="1427972"/>
              <a:ext cx="31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15" name="TextBox 22">
              <a:extLst>
                <a:ext uri="{FF2B5EF4-FFF2-40B4-BE49-F238E27FC236}">
                  <a16:creationId xmlns:a16="http://schemas.microsoft.com/office/drawing/2014/main" id="{6F429DB8-614E-4F69-9798-2A870D77F244}"/>
                </a:ext>
              </a:extLst>
            </p:cNvPr>
            <p:cNvSpPr txBox="1"/>
            <p:nvPr/>
          </p:nvSpPr>
          <p:spPr>
            <a:xfrm>
              <a:off x="1365545" y="2056908"/>
              <a:ext cx="31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A1DCF613-ED8A-41DD-9564-9E84B459E406}"/>
                </a:ext>
              </a:extLst>
            </p:cNvPr>
            <p:cNvSpPr txBox="1"/>
            <p:nvPr/>
          </p:nvSpPr>
          <p:spPr>
            <a:xfrm>
              <a:off x="3301088" y="1789818"/>
              <a:ext cx="6695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9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D51C12-6518-4A70-8BCE-65C4ED3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Design: Implementation</a:t>
            </a:r>
            <a:endParaRPr lang="zh-TW" altLang="en-US" dirty="0"/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5DE8A547-DD0C-4ABD-AA9A-E5FAB7901068}"/>
              </a:ext>
            </a:extLst>
          </p:cNvPr>
          <p:cNvSpPr txBox="1"/>
          <p:nvPr/>
        </p:nvSpPr>
        <p:spPr>
          <a:xfrm>
            <a:off x="1655865" y="3813470"/>
            <a:ext cx="4102043" cy="2628066"/>
          </a:xfrm>
          <a:prstGeom prst="rect">
            <a:avLst/>
          </a:prstGeom>
          <a:solidFill>
            <a:schemeClr val="bg1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93600" bIns="144000"/>
          <a:lstStyle>
            <a:defPPr>
              <a:defRPr lang="en-US"/>
            </a:defPPr>
            <a:lvl1pPr marL="342900" indent="-342900" algn="just">
              <a:spcBef>
                <a:spcPct val="15000"/>
              </a:spcBef>
              <a:buClr>
                <a:srgbClr val="006600"/>
              </a:buClr>
              <a:buSzPct val="85000"/>
              <a:buFont typeface="Wingdings" charset="0"/>
              <a:buNone/>
              <a:defRPr sz="1300">
                <a:solidFill>
                  <a:srgbClr val="008000"/>
                </a:solidFill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Sets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Not(a)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*/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CHIP Xor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IN 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OUT 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    PARTS: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Missing implementation</a:t>
            </a:r>
          </a:p>
        </p:txBody>
      </p:sp>
      <p:sp>
        <p:nvSpPr>
          <p:cNvPr id="5" name="Rounded Rectangular Callout 39">
            <a:extLst>
              <a:ext uri="{FF2B5EF4-FFF2-40B4-BE49-F238E27FC236}">
                <a16:creationId xmlns:a16="http://schemas.microsoft.com/office/drawing/2014/main" id="{87C5BB82-F4FD-4046-A679-EAA7877D1F04}"/>
              </a:ext>
            </a:extLst>
          </p:cNvPr>
          <p:cNvSpPr/>
          <p:nvPr/>
        </p:nvSpPr>
        <p:spPr>
          <a:xfrm>
            <a:off x="6628973" y="4104291"/>
            <a:ext cx="1676389" cy="1067316"/>
          </a:xfrm>
          <a:prstGeom prst="wedgeRoundRectCallout">
            <a:avLst>
              <a:gd name="adj1" fmla="val -96501"/>
              <a:gd name="adj2" fmla="val 334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" rtlCol="0" anchor="t" anchorCtr="0"/>
          <a:lstStyle/>
          <a:p>
            <a:pPr>
              <a:spcBef>
                <a:spcPts val="1200"/>
              </a:spcBef>
              <a:buSzPct val="100000"/>
            </a:pPr>
            <a:r>
              <a:rPr lang="en-US"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Gate Interface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Expressed as an HDL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stub file</a:t>
            </a:r>
          </a:p>
        </p:txBody>
      </p:sp>
    </p:spTree>
    <p:extLst>
      <p:ext uri="{BB962C8B-B14F-4D97-AF65-F5344CB8AC3E}">
        <p14:creationId xmlns:p14="http://schemas.microsoft.com/office/powerpoint/2010/main" val="23402419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E7B37-87A7-4145-9D6B-0BEA9D58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Design: Implementation</a:t>
            </a:r>
            <a:endParaRPr lang="zh-TW" altLang="en-US" dirty="0"/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FAF5A66A-FD78-4977-BE00-630155E8848E}"/>
              </a:ext>
            </a:extLst>
          </p:cNvPr>
          <p:cNvSpPr txBox="1"/>
          <p:nvPr/>
        </p:nvSpPr>
        <p:spPr>
          <a:xfrm>
            <a:off x="1655865" y="3813470"/>
            <a:ext cx="4102043" cy="2628066"/>
          </a:xfrm>
          <a:prstGeom prst="rect">
            <a:avLst/>
          </a:prstGeom>
          <a:solidFill>
            <a:schemeClr val="bg1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93600" bIns="144000"/>
          <a:lstStyle>
            <a:defPPr>
              <a:defRPr lang="en-US"/>
            </a:defPPr>
            <a:lvl1pPr marL="342900" indent="-342900" algn="just">
              <a:spcBef>
                <a:spcPct val="15000"/>
              </a:spcBef>
              <a:buClr>
                <a:srgbClr val="006600"/>
              </a:buClr>
              <a:buSzPct val="85000"/>
              <a:buFont typeface="Wingdings" charset="0"/>
              <a:buNone/>
              <a:defRPr sz="1300">
                <a:solidFill>
                  <a:srgbClr val="008000"/>
                </a:solidFill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Sets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Not(a)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*/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CHIP Xor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IN 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OUT 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    PARTS: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Missing implementation</a:t>
            </a:r>
          </a:p>
        </p:txBody>
      </p:sp>
      <p:grpSp>
        <p:nvGrpSpPr>
          <p:cNvPr id="5" name="Group 37">
            <a:extLst>
              <a:ext uri="{FF2B5EF4-FFF2-40B4-BE49-F238E27FC236}">
                <a16:creationId xmlns:a16="http://schemas.microsoft.com/office/drawing/2014/main" id="{D447CA7F-E8EB-4126-93F6-5A41D5FADB6F}"/>
              </a:ext>
            </a:extLst>
          </p:cNvPr>
          <p:cNvGrpSpPr/>
          <p:nvPr/>
        </p:nvGrpSpPr>
        <p:grpSpPr>
          <a:xfrm>
            <a:off x="786411" y="1005966"/>
            <a:ext cx="5751618" cy="2573577"/>
            <a:chOff x="926865" y="1077895"/>
            <a:chExt cx="5751618" cy="2573577"/>
          </a:xfrm>
        </p:grpSpPr>
        <p:pic>
          <p:nvPicPr>
            <p:cNvPr id="6" name="Picture 52">
              <a:extLst>
                <a:ext uri="{FF2B5EF4-FFF2-40B4-BE49-F238E27FC236}">
                  <a16:creationId xmlns:a16="http://schemas.microsoft.com/office/drawing/2014/main" id="{03E2A214-510C-429D-9572-F68E3674B4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49" b="1602"/>
            <a:stretch/>
          </p:blipFill>
          <p:spPr>
            <a:xfrm>
              <a:off x="1006781" y="1077895"/>
              <a:ext cx="5214013" cy="2573577"/>
            </a:xfrm>
            <a:prstGeom prst="rect">
              <a:avLst/>
            </a:prstGeom>
          </p:spPr>
        </p:pic>
        <p:sp>
          <p:nvSpPr>
            <p:cNvPr id="7" name="TextBox 55">
              <a:extLst>
                <a:ext uri="{FF2B5EF4-FFF2-40B4-BE49-F238E27FC236}">
                  <a16:creationId xmlns:a16="http://schemas.microsoft.com/office/drawing/2014/main" id="{5312A13B-7DA8-46C2-AEB9-0CA152785324}"/>
                </a:ext>
              </a:extLst>
            </p:cNvPr>
            <p:cNvSpPr txBox="1"/>
            <p:nvPr/>
          </p:nvSpPr>
          <p:spPr>
            <a:xfrm>
              <a:off x="3542526" y="2357458"/>
              <a:ext cx="185710" cy="372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FE935920-190C-41CC-AA04-EF22D5381867}"/>
                </a:ext>
              </a:extLst>
            </p:cNvPr>
            <p:cNvSpPr txBox="1"/>
            <p:nvPr/>
          </p:nvSpPr>
          <p:spPr>
            <a:xfrm>
              <a:off x="926865" y="1158655"/>
              <a:ext cx="6845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9" name="TextBox 57">
              <a:extLst>
                <a:ext uri="{FF2B5EF4-FFF2-40B4-BE49-F238E27FC236}">
                  <a16:creationId xmlns:a16="http://schemas.microsoft.com/office/drawing/2014/main" id="{B84E5D89-40C8-49C3-ADC2-1B6D2D7FAABE}"/>
                </a:ext>
              </a:extLst>
            </p:cNvPr>
            <p:cNvSpPr txBox="1"/>
            <p:nvPr/>
          </p:nvSpPr>
          <p:spPr>
            <a:xfrm>
              <a:off x="2272042" y="172245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073B3E08-48D0-4DC2-AA17-319C303F40DC}"/>
                </a:ext>
              </a:extLst>
            </p:cNvPr>
            <p:cNvSpPr txBox="1"/>
            <p:nvPr/>
          </p:nvSpPr>
          <p:spPr>
            <a:xfrm>
              <a:off x="2282259" y="2505178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11" name="TextBox 59">
              <a:extLst>
                <a:ext uri="{FF2B5EF4-FFF2-40B4-BE49-F238E27FC236}">
                  <a16:creationId xmlns:a16="http://schemas.microsoft.com/office/drawing/2014/main" id="{8DD9B931-C476-4DF0-96A0-D9E49809574F}"/>
                </a:ext>
              </a:extLst>
            </p:cNvPr>
            <p:cNvSpPr txBox="1"/>
            <p:nvPr/>
          </p:nvSpPr>
          <p:spPr>
            <a:xfrm>
              <a:off x="3775146" y="1307259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2" name="TextBox 60">
              <a:extLst>
                <a:ext uri="{FF2B5EF4-FFF2-40B4-BE49-F238E27FC236}">
                  <a16:creationId xmlns:a16="http://schemas.microsoft.com/office/drawing/2014/main" id="{4BE305AE-C8CB-4B98-8328-D3D27976B276}"/>
                </a:ext>
              </a:extLst>
            </p:cNvPr>
            <p:cNvSpPr txBox="1"/>
            <p:nvPr/>
          </p:nvSpPr>
          <p:spPr>
            <a:xfrm>
              <a:off x="3764928" y="304531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3" name="TextBox 61">
              <a:extLst>
                <a:ext uri="{FF2B5EF4-FFF2-40B4-BE49-F238E27FC236}">
                  <a16:creationId xmlns:a16="http://schemas.microsoft.com/office/drawing/2014/main" id="{DC996A9B-7C9C-41FD-BC56-186A94F9B9A5}"/>
                </a:ext>
              </a:extLst>
            </p:cNvPr>
            <p:cNvSpPr txBox="1"/>
            <p:nvPr/>
          </p:nvSpPr>
          <p:spPr>
            <a:xfrm>
              <a:off x="5004194" y="2204667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Or</a:t>
              </a:r>
            </a:p>
          </p:txBody>
        </p:sp>
        <p:sp>
          <p:nvSpPr>
            <p:cNvPr id="14" name="TextBox 62">
              <a:extLst>
                <a:ext uri="{FF2B5EF4-FFF2-40B4-BE49-F238E27FC236}">
                  <a16:creationId xmlns:a16="http://schemas.microsoft.com/office/drawing/2014/main" id="{2A15939B-86F4-44A3-9C63-4189E7475926}"/>
                </a:ext>
              </a:extLst>
            </p:cNvPr>
            <p:cNvSpPr txBox="1"/>
            <p:nvPr/>
          </p:nvSpPr>
          <p:spPr>
            <a:xfrm>
              <a:off x="1029624" y="3210220"/>
              <a:ext cx="5823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15" name="TextBox 63">
              <a:extLst>
                <a:ext uri="{FF2B5EF4-FFF2-40B4-BE49-F238E27FC236}">
                  <a16:creationId xmlns:a16="http://schemas.microsoft.com/office/drawing/2014/main" id="{D116B6AD-25C6-4AD2-9F7B-64D7A31EFA33}"/>
                </a:ext>
              </a:extLst>
            </p:cNvPr>
            <p:cNvSpPr txBox="1"/>
            <p:nvPr/>
          </p:nvSpPr>
          <p:spPr>
            <a:xfrm>
              <a:off x="6051697" y="2219111"/>
              <a:ext cx="6267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out</a:t>
              </a:r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690C2C88-0C2D-48EE-8463-BC6AA2EF48B5}"/>
              </a:ext>
            </a:extLst>
          </p:cNvPr>
          <p:cNvGrpSpPr/>
          <p:nvPr/>
        </p:nvGrpSpPr>
        <p:grpSpPr>
          <a:xfrm>
            <a:off x="3061754" y="1614415"/>
            <a:ext cx="1816165" cy="1302673"/>
            <a:chOff x="3061754" y="1614415"/>
            <a:chExt cx="1816165" cy="1302673"/>
          </a:xfrm>
        </p:grpSpPr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90B38736-D691-4124-870F-E608412FA841}"/>
                </a:ext>
              </a:extLst>
            </p:cNvPr>
            <p:cNvSpPr txBox="1"/>
            <p:nvPr/>
          </p:nvSpPr>
          <p:spPr>
            <a:xfrm>
              <a:off x="3064226" y="2431947"/>
              <a:ext cx="399743" cy="24622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  <p:txBody>
            <a:bodyPr wrap="square" lIns="0" rIns="0" rtlCol="0" anchor="ctr" anchorCtr="0">
              <a:spAutoFit/>
            </a:bodyPr>
            <a:lstStyle>
              <a:defPPr>
                <a:defRPr lang="en-US"/>
              </a:defPPr>
              <a:lvl1pPr>
                <a:defRPr sz="1200">
                  <a:latin typeface="Consolas"/>
                  <a:cs typeface="Consolas"/>
                </a:defRPr>
              </a:lvl1pPr>
            </a:lstStyle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</a:rPr>
                <a:t>nota</a:t>
              </a:r>
            </a:p>
          </p:txBody>
        </p:sp>
        <p:sp>
          <p:nvSpPr>
            <p:cNvPr id="18" name="TextBox 65">
              <a:extLst>
                <a:ext uri="{FF2B5EF4-FFF2-40B4-BE49-F238E27FC236}">
                  <a16:creationId xmlns:a16="http://schemas.microsoft.com/office/drawing/2014/main" id="{96932B90-8EA7-45A5-A6B0-E488153E61AC}"/>
                </a:ext>
              </a:extLst>
            </p:cNvPr>
            <p:cNvSpPr txBox="1"/>
            <p:nvPr/>
          </p:nvSpPr>
          <p:spPr>
            <a:xfrm>
              <a:off x="3061754" y="1805381"/>
              <a:ext cx="416560" cy="24622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  <p:txBody>
            <a:bodyPr wrap="square" lIns="0" rIns="0" rtlCol="0" anchor="ctr" anchorCtr="0">
              <a:spAutoFit/>
            </a:bodyPr>
            <a:lstStyle/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  <a:latin typeface="Consolas"/>
                  <a:cs typeface="Consolas"/>
                </a:rPr>
                <a:t>notb</a:t>
              </a:r>
            </a:p>
          </p:txBody>
        </p:sp>
        <p:sp>
          <p:nvSpPr>
            <p:cNvPr id="19" name="TextBox 66">
              <a:extLst>
                <a:ext uri="{FF2B5EF4-FFF2-40B4-BE49-F238E27FC236}">
                  <a16:creationId xmlns:a16="http://schemas.microsoft.com/office/drawing/2014/main" id="{2A771A1F-5065-47FE-B97A-898589DD476D}"/>
                </a:ext>
              </a:extLst>
            </p:cNvPr>
            <p:cNvSpPr txBox="1"/>
            <p:nvPr/>
          </p:nvSpPr>
          <p:spPr>
            <a:xfrm>
              <a:off x="4150116" y="1614415"/>
              <a:ext cx="724863" cy="24622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  <p:txBody>
            <a:bodyPr wrap="square" lIns="0" rIns="0" rtlCol="0" anchor="ctr" anchorCtr="0">
              <a:spAutoFit/>
            </a:bodyPr>
            <a:lstStyle>
              <a:defPPr>
                <a:defRPr lang="en-US"/>
              </a:defPPr>
              <a:lvl1pPr>
                <a:defRPr sz="1200">
                  <a:latin typeface="Consolas"/>
                  <a:cs typeface="Consolas"/>
                </a:defRPr>
              </a:lvl1pPr>
            </a:lstStyle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</a:rPr>
                <a:t>aAndNotb</a:t>
              </a:r>
            </a:p>
          </p:txBody>
        </p:sp>
        <p:sp>
          <p:nvSpPr>
            <p:cNvPr id="20" name="TextBox 67">
              <a:extLst>
                <a:ext uri="{FF2B5EF4-FFF2-40B4-BE49-F238E27FC236}">
                  <a16:creationId xmlns:a16="http://schemas.microsoft.com/office/drawing/2014/main" id="{C8E8B55C-3212-4D25-B0F0-8B0DFE8E3F65}"/>
                </a:ext>
              </a:extLst>
            </p:cNvPr>
            <p:cNvSpPr txBox="1"/>
            <p:nvPr/>
          </p:nvSpPr>
          <p:spPr>
            <a:xfrm>
              <a:off x="4173376" y="2670867"/>
              <a:ext cx="704543" cy="24622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  <p:txBody>
            <a:bodyPr wrap="square" lIns="0" rIns="0" rtlCol="0" anchor="ctr" anchorCtr="0">
              <a:spAutoFit/>
            </a:bodyPr>
            <a:lstStyle>
              <a:defPPr>
                <a:defRPr lang="en-US"/>
              </a:defPPr>
              <a:lvl1pPr>
                <a:defRPr sz="1200">
                  <a:latin typeface="Consolas"/>
                  <a:cs typeface="Consolas"/>
                </a:defRPr>
              </a:lvl1pPr>
            </a:lstStyle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</a:rPr>
                <a:t>notaAndb</a:t>
              </a:r>
            </a:p>
          </p:txBody>
        </p:sp>
      </p:grpSp>
      <p:sp>
        <p:nvSpPr>
          <p:cNvPr id="21" name="Rectangle 68">
            <a:extLst>
              <a:ext uri="{FF2B5EF4-FFF2-40B4-BE49-F238E27FC236}">
                <a16:creationId xmlns:a16="http://schemas.microsoft.com/office/drawing/2014/main" id="{EE01C982-8A5D-48FF-A68A-DA75E88C9205}"/>
              </a:ext>
            </a:extLst>
          </p:cNvPr>
          <p:cNvSpPr/>
          <p:nvPr/>
        </p:nvSpPr>
        <p:spPr>
          <a:xfrm>
            <a:off x="1655865" y="991736"/>
            <a:ext cx="4102043" cy="26314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2" name="Group 69">
            <a:extLst>
              <a:ext uri="{FF2B5EF4-FFF2-40B4-BE49-F238E27FC236}">
                <a16:creationId xmlns:a16="http://schemas.microsoft.com/office/drawing/2014/main" id="{75A00B2C-A2BF-4E1C-9797-4FE481B04F78}"/>
              </a:ext>
            </a:extLst>
          </p:cNvPr>
          <p:cNvGrpSpPr/>
          <p:nvPr/>
        </p:nvGrpSpPr>
        <p:grpSpPr>
          <a:xfrm>
            <a:off x="1902362" y="999661"/>
            <a:ext cx="3870290" cy="2326545"/>
            <a:chOff x="2034461" y="1071588"/>
            <a:chExt cx="3870290" cy="2326545"/>
          </a:xfrm>
        </p:grpSpPr>
        <p:sp>
          <p:nvSpPr>
            <p:cNvPr id="23" name="TextBox 70">
              <a:extLst>
                <a:ext uri="{FF2B5EF4-FFF2-40B4-BE49-F238E27FC236}">
                  <a16:creationId xmlns:a16="http://schemas.microsoft.com/office/drawing/2014/main" id="{9FFDD48C-A5F6-4BA2-A898-8B754913631C}"/>
                </a:ext>
              </a:extLst>
            </p:cNvPr>
            <p:cNvSpPr txBox="1"/>
            <p:nvPr/>
          </p:nvSpPr>
          <p:spPr>
            <a:xfrm>
              <a:off x="5362768" y="2177417"/>
              <a:ext cx="54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4" name="TextBox 71">
              <a:extLst>
                <a:ext uri="{FF2B5EF4-FFF2-40B4-BE49-F238E27FC236}">
                  <a16:creationId xmlns:a16="http://schemas.microsoft.com/office/drawing/2014/main" id="{6F1F2E6B-13DA-480C-BD95-99AB76BD7F1F}"/>
                </a:ext>
              </a:extLst>
            </p:cNvPr>
            <p:cNvSpPr txBox="1"/>
            <p:nvPr/>
          </p:nvSpPr>
          <p:spPr>
            <a:xfrm>
              <a:off x="3513367" y="315191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5" name="TextBox 72">
              <a:extLst>
                <a:ext uri="{FF2B5EF4-FFF2-40B4-BE49-F238E27FC236}">
                  <a16:creationId xmlns:a16="http://schemas.microsoft.com/office/drawing/2014/main" id="{F72FDA15-65B3-4F4A-90DC-9906D18285E7}"/>
                </a:ext>
              </a:extLst>
            </p:cNvPr>
            <p:cNvSpPr txBox="1"/>
            <p:nvPr/>
          </p:nvSpPr>
          <p:spPr>
            <a:xfrm>
              <a:off x="3513367" y="282679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6" name="TextBox 73">
              <a:extLst>
                <a:ext uri="{FF2B5EF4-FFF2-40B4-BE49-F238E27FC236}">
                  <a16:creationId xmlns:a16="http://schemas.microsoft.com/office/drawing/2014/main" id="{0CADCC30-9D7D-490F-B4C8-19E8C451BA85}"/>
                </a:ext>
              </a:extLst>
            </p:cNvPr>
            <p:cNvSpPr txBox="1"/>
            <p:nvPr/>
          </p:nvSpPr>
          <p:spPr>
            <a:xfrm>
              <a:off x="3498462" y="139670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7" name="TextBox 74">
              <a:extLst>
                <a:ext uri="{FF2B5EF4-FFF2-40B4-BE49-F238E27FC236}">
                  <a16:creationId xmlns:a16="http://schemas.microsoft.com/office/drawing/2014/main" id="{D74FBE93-5823-46F8-A938-B8CF0E70A121}"/>
                </a:ext>
              </a:extLst>
            </p:cNvPr>
            <p:cNvSpPr txBox="1"/>
            <p:nvPr/>
          </p:nvSpPr>
          <p:spPr>
            <a:xfrm>
              <a:off x="3498462" y="107158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8" name="TextBox 75">
              <a:extLst>
                <a:ext uri="{FF2B5EF4-FFF2-40B4-BE49-F238E27FC236}">
                  <a16:creationId xmlns:a16="http://schemas.microsoft.com/office/drawing/2014/main" id="{8F002C4B-7EC2-4EA7-BBB0-0A789D9BDEE0}"/>
                </a:ext>
              </a:extLst>
            </p:cNvPr>
            <p:cNvSpPr txBox="1"/>
            <p:nvPr/>
          </p:nvSpPr>
          <p:spPr>
            <a:xfrm>
              <a:off x="2034461" y="1644722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9" name="TextBox 76">
              <a:extLst>
                <a:ext uri="{FF2B5EF4-FFF2-40B4-BE49-F238E27FC236}">
                  <a16:creationId xmlns:a16="http://schemas.microsoft.com/office/drawing/2014/main" id="{3A1F75D0-1D73-4E7C-B72B-DDA76137543C}"/>
                </a:ext>
              </a:extLst>
            </p:cNvPr>
            <p:cNvSpPr txBox="1"/>
            <p:nvPr/>
          </p:nvSpPr>
          <p:spPr>
            <a:xfrm>
              <a:off x="2035036" y="262512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30" name="TextBox 77">
              <a:extLst>
                <a:ext uri="{FF2B5EF4-FFF2-40B4-BE49-F238E27FC236}">
                  <a16:creationId xmlns:a16="http://schemas.microsoft.com/office/drawing/2014/main" id="{91134509-DBF1-4B74-9DF3-4FCE9F648C1C}"/>
                </a:ext>
              </a:extLst>
            </p:cNvPr>
            <p:cNvSpPr txBox="1"/>
            <p:nvPr/>
          </p:nvSpPr>
          <p:spPr>
            <a:xfrm>
              <a:off x="2776140" y="1647182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1" name="TextBox 78">
              <a:extLst>
                <a:ext uri="{FF2B5EF4-FFF2-40B4-BE49-F238E27FC236}">
                  <a16:creationId xmlns:a16="http://schemas.microsoft.com/office/drawing/2014/main" id="{ECAA625D-8D8B-43A4-81D8-94DAA36CD1D5}"/>
                </a:ext>
              </a:extLst>
            </p:cNvPr>
            <p:cNvSpPr txBox="1"/>
            <p:nvPr/>
          </p:nvSpPr>
          <p:spPr>
            <a:xfrm>
              <a:off x="2712241" y="2635666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2" name="TextBox 79">
              <a:extLst>
                <a:ext uri="{FF2B5EF4-FFF2-40B4-BE49-F238E27FC236}">
                  <a16:creationId xmlns:a16="http://schemas.microsoft.com/office/drawing/2014/main" id="{43D391F9-3ED8-456E-ADEA-725503264154}"/>
                </a:ext>
              </a:extLst>
            </p:cNvPr>
            <p:cNvSpPr txBox="1"/>
            <p:nvPr/>
          </p:nvSpPr>
          <p:spPr>
            <a:xfrm>
              <a:off x="4139317" y="1221983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3" name="TextBox 80">
              <a:extLst>
                <a:ext uri="{FF2B5EF4-FFF2-40B4-BE49-F238E27FC236}">
                  <a16:creationId xmlns:a16="http://schemas.microsoft.com/office/drawing/2014/main" id="{6F19F814-98E3-4066-9D8B-07DD3EF3AB64}"/>
                </a:ext>
              </a:extLst>
            </p:cNvPr>
            <p:cNvSpPr txBox="1"/>
            <p:nvPr/>
          </p:nvSpPr>
          <p:spPr>
            <a:xfrm>
              <a:off x="4158487" y="2980446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4" name="TextBox 81">
              <a:extLst>
                <a:ext uri="{FF2B5EF4-FFF2-40B4-BE49-F238E27FC236}">
                  <a16:creationId xmlns:a16="http://schemas.microsoft.com/office/drawing/2014/main" id="{81A519C4-9350-4706-8664-1CE51486BDA7}"/>
                </a:ext>
              </a:extLst>
            </p:cNvPr>
            <p:cNvSpPr txBox="1"/>
            <p:nvPr/>
          </p:nvSpPr>
          <p:spPr>
            <a:xfrm>
              <a:off x="4703590" y="233455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35" name="TextBox 82">
              <a:extLst>
                <a:ext uri="{FF2B5EF4-FFF2-40B4-BE49-F238E27FC236}">
                  <a16:creationId xmlns:a16="http://schemas.microsoft.com/office/drawing/2014/main" id="{F9F9ED58-E0F4-4415-A42B-41E03EACDF1E}"/>
                </a:ext>
              </a:extLst>
            </p:cNvPr>
            <p:cNvSpPr txBox="1"/>
            <p:nvPr/>
          </p:nvSpPr>
          <p:spPr>
            <a:xfrm>
              <a:off x="4703590" y="200943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</p:grpSp>
      <p:sp>
        <p:nvSpPr>
          <p:cNvPr id="36" name="Rounded Rectangular Callout 39">
            <a:extLst>
              <a:ext uri="{FF2B5EF4-FFF2-40B4-BE49-F238E27FC236}">
                <a16:creationId xmlns:a16="http://schemas.microsoft.com/office/drawing/2014/main" id="{DCB867AA-2436-465E-8737-642A3043DCDE}"/>
              </a:ext>
            </a:extLst>
          </p:cNvPr>
          <p:cNvSpPr/>
          <p:nvPr/>
        </p:nvSpPr>
        <p:spPr>
          <a:xfrm>
            <a:off x="6628973" y="4104291"/>
            <a:ext cx="1676389" cy="1067316"/>
          </a:xfrm>
          <a:prstGeom prst="wedgeRoundRectCallout">
            <a:avLst>
              <a:gd name="adj1" fmla="val -96501"/>
              <a:gd name="adj2" fmla="val 334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" rtlCol="0" anchor="t" anchorCtr="0"/>
          <a:lstStyle/>
          <a:p>
            <a:pPr>
              <a:spcBef>
                <a:spcPts val="1200"/>
              </a:spcBef>
              <a:buSzPct val="100000"/>
            </a:pPr>
            <a:r>
              <a:rPr lang="en-US"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Gate Interface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Expressed as an HDL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stub file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85EC51F1-4BCF-4E36-8543-EEDEC10E96AE}"/>
              </a:ext>
            </a:extLst>
          </p:cNvPr>
          <p:cNvSpPr/>
          <p:nvPr/>
        </p:nvSpPr>
        <p:spPr>
          <a:xfrm>
            <a:off x="1673665" y="999662"/>
            <a:ext cx="4068745" cy="2579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aphicFrame>
        <p:nvGraphicFramePr>
          <p:cNvPr id="38" name="Object 4">
            <a:extLst>
              <a:ext uri="{FF2B5EF4-FFF2-40B4-BE49-F238E27FC236}">
                <a16:creationId xmlns:a16="http://schemas.microsoft.com/office/drawing/2014/main" id="{BA6F62DB-717E-48DC-81D2-B849D9B6C199}"/>
              </a:ext>
            </a:extLst>
          </p:cNvPr>
          <p:cNvGraphicFramePr>
            <a:graphicFrameLocks/>
          </p:cNvGraphicFramePr>
          <p:nvPr/>
        </p:nvGraphicFramePr>
        <p:xfrm>
          <a:off x="4787543" y="2908519"/>
          <a:ext cx="508535" cy="60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3" name="Clip" r:id="rId4" imgW="987425" imgH="1473200" progId="MS_ClipArt_Gallery.2">
                  <p:embed/>
                </p:oleObj>
              </mc:Choice>
              <mc:Fallback>
                <p:oleObj name="Clip" r:id="rId4" imgW="987425" imgH="1473200" progId="MS_ClipArt_Gallery.2">
                  <p:embed/>
                  <p:pic>
                    <p:nvPicPr>
                      <p:cNvPr id="42" name="Object 4">
                        <a:extLst>
                          <a:ext uri="{FF2B5EF4-FFF2-40B4-BE49-F238E27FC236}">
                            <a16:creationId xmlns:a16="http://schemas.microsoft.com/office/drawing/2014/main" id="{8362029F-2641-0547-BB8E-602B3C874A3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543" y="2908519"/>
                        <a:ext cx="508535" cy="606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EBC13FF1-FBBE-4F67-8E42-4C2EF8CD7798}"/>
              </a:ext>
            </a:extLst>
          </p:cNvPr>
          <p:cNvSpPr/>
          <p:nvPr/>
        </p:nvSpPr>
        <p:spPr>
          <a:xfrm>
            <a:off x="6123720" y="1298281"/>
            <a:ext cx="1464857" cy="424512"/>
          </a:xfrm>
          <a:prstGeom prst="wedgeRoundRectCallout">
            <a:avLst>
              <a:gd name="adj1" fmla="val -95016"/>
              <a:gd name="adj2" fmla="val 520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" rtlCol="0" anchor="ctr" anchorCtr="0"/>
          <a:lstStyle/>
          <a:p>
            <a:pPr algn="ctr">
              <a:spcBef>
                <a:spcPts val="120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Gate diagram</a:t>
            </a:r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7364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E7B37-87A7-4145-9D6B-0BEA9D58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Design: Implementation</a:t>
            </a:r>
            <a:endParaRPr lang="zh-TW" altLang="en-US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A44B3A32-73EA-491C-B4DF-F03B369DDE7E}"/>
              </a:ext>
            </a:extLst>
          </p:cNvPr>
          <p:cNvSpPr txBox="1"/>
          <p:nvPr/>
        </p:nvSpPr>
        <p:spPr>
          <a:xfrm>
            <a:off x="1655865" y="3813470"/>
            <a:ext cx="4102043" cy="2628066"/>
          </a:xfrm>
          <a:prstGeom prst="rect">
            <a:avLst/>
          </a:prstGeom>
          <a:solidFill>
            <a:schemeClr val="bg1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93600" bIns="144000"/>
          <a:lstStyle>
            <a:defPPr>
              <a:defRPr lang="en-US"/>
            </a:defPPr>
            <a:lvl1pPr marL="342900" indent="-342900" algn="just">
              <a:spcBef>
                <a:spcPct val="15000"/>
              </a:spcBef>
              <a:buClr>
                <a:srgbClr val="006600"/>
              </a:buClr>
              <a:buSzPct val="85000"/>
              <a:buFont typeface="Wingdings" charset="0"/>
              <a:buNone/>
              <a:defRPr sz="1300">
                <a:solidFill>
                  <a:srgbClr val="008000"/>
                </a:solidFill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Sets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Not(a)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*/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CHIP Xor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IN 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OUT 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    PARTS: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Missing implementation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5D3B5727-752C-431C-AB23-5E14A2DBBEFD}"/>
              </a:ext>
            </a:extLst>
          </p:cNvPr>
          <p:cNvGrpSpPr/>
          <p:nvPr/>
        </p:nvGrpSpPr>
        <p:grpSpPr>
          <a:xfrm>
            <a:off x="786411" y="1005966"/>
            <a:ext cx="5751618" cy="2573577"/>
            <a:chOff x="926865" y="1077895"/>
            <a:chExt cx="5751618" cy="2573577"/>
          </a:xfrm>
        </p:grpSpPr>
        <p:pic>
          <p:nvPicPr>
            <p:cNvPr id="5" name="Picture 52">
              <a:extLst>
                <a:ext uri="{FF2B5EF4-FFF2-40B4-BE49-F238E27FC236}">
                  <a16:creationId xmlns:a16="http://schemas.microsoft.com/office/drawing/2014/main" id="{05194F62-0A88-47F7-BB45-E9C9A336E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49" b="1602"/>
            <a:stretch/>
          </p:blipFill>
          <p:spPr>
            <a:xfrm>
              <a:off x="1006781" y="1077895"/>
              <a:ext cx="5214013" cy="2573577"/>
            </a:xfrm>
            <a:prstGeom prst="rect">
              <a:avLst/>
            </a:prstGeom>
          </p:spPr>
        </p:pic>
        <p:sp>
          <p:nvSpPr>
            <p:cNvPr id="6" name="TextBox 55">
              <a:extLst>
                <a:ext uri="{FF2B5EF4-FFF2-40B4-BE49-F238E27FC236}">
                  <a16:creationId xmlns:a16="http://schemas.microsoft.com/office/drawing/2014/main" id="{B1AD9EB1-4CE5-46F5-9A64-4D4BDA70ECC1}"/>
                </a:ext>
              </a:extLst>
            </p:cNvPr>
            <p:cNvSpPr txBox="1"/>
            <p:nvPr/>
          </p:nvSpPr>
          <p:spPr>
            <a:xfrm>
              <a:off x="3542526" y="2357458"/>
              <a:ext cx="185710" cy="372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56">
              <a:extLst>
                <a:ext uri="{FF2B5EF4-FFF2-40B4-BE49-F238E27FC236}">
                  <a16:creationId xmlns:a16="http://schemas.microsoft.com/office/drawing/2014/main" id="{312E12C1-6417-4586-BC93-EC2B845F47BC}"/>
                </a:ext>
              </a:extLst>
            </p:cNvPr>
            <p:cNvSpPr txBox="1"/>
            <p:nvPr/>
          </p:nvSpPr>
          <p:spPr>
            <a:xfrm>
              <a:off x="926865" y="1158655"/>
              <a:ext cx="6845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8" name="TextBox 57">
              <a:extLst>
                <a:ext uri="{FF2B5EF4-FFF2-40B4-BE49-F238E27FC236}">
                  <a16:creationId xmlns:a16="http://schemas.microsoft.com/office/drawing/2014/main" id="{23E3E333-4E3D-4959-A23E-EDA5241E5FEA}"/>
                </a:ext>
              </a:extLst>
            </p:cNvPr>
            <p:cNvSpPr txBox="1"/>
            <p:nvPr/>
          </p:nvSpPr>
          <p:spPr>
            <a:xfrm>
              <a:off x="2272042" y="172245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9" name="TextBox 58">
              <a:extLst>
                <a:ext uri="{FF2B5EF4-FFF2-40B4-BE49-F238E27FC236}">
                  <a16:creationId xmlns:a16="http://schemas.microsoft.com/office/drawing/2014/main" id="{14F02602-0375-4725-9CC4-A59E25CDB004}"/>
                </a:ext>
              </a:extLst>
            </p:cNvPr>
            <p:cNvSpPr txBox="1"/>
            <p:nvPr/>
          </p:nvSpPr>
          <p:spPr>
            <a:xfrm>
              <a:off x="2282259" y="2505178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10" name="TextBox 59">
              <a:extLst>
                <a:ext uri="{FF2B5EF4-FFF2-40B4-BE49-F238E27FC236}">
                  <a16:creationId xmlns:a16="http://schemas.microsoft.com/office/drawing/2014/main" id="{638203F4-A9C9-4DB6-96C9-FF151569F377}"/>
                </a:ext>
              </a:extLst>
            </p:cNvPr>
            <p:cNvSpPr txBox="1"/>
            <p:nvPr/>
          </p:nvSpPr>
          <p:spPr>
            <a:xfrm>
              <a:off x="3775146" y="1307259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1" name="TextBox 60">
              <a:extLst>
                <a:ext uri="{FF2B5EF4-FFF2-40B4-BE49-F238E27FC236}">
                  <a16:creationId xmlns:a16="http://schemas.microsoft.com/office/drawing/2014/main" id="{39143E03-91A6-4108-8DF4-73DDEF6F0620}"/>
                </a:ext>
              </a:extLst>
            </p:cNvPr>
            <p:cNvSpPr txBox="1"/>
            <p:nvPr/>
          </p:nvSpPr>
          <p:spPr>
            <a:xfrm>
              <a:off x="3764928" y="304531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2" name="TextBox 61">
              <a:extLst>
                <a:ext uri="{FF2B5EF4-FFF2-40B4-BE49-F238E27FC236}">
                  <a16:creationId xmlns:a16="http://schemas.microsoft.com/office/drawing/2014/main" id="{1A0070C9-15FC-45C6-8A13-23D96CE947C9}"/>
                </a:ext>
              </a:extLst>
            </p:cNvPr>
            <p:cNvSpPr txBox="1"/>
            <p:nvPr/>
          </p:nvSpPr>
          <p:spPr>
            <a:xfrm>
              <a:off x="5004194" y="2204667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Or</a:t>
              </a:r>
            </a:p>
          </p:txBody>
        </p:sp>
        <p:sp>
          <p:nvSpPr>
            <p:cNvPr id="13" name="TextBox 62">
              <a:extLst>
                <a:ext uri="{FF2B5EF4-FFF2-40B4-BE49-F238E27FC236}">
                  <a16:creationId xmlns:a16="http://schemas.microsoft.com/office/drawing/2014/main" id="{333D9F03-F955-454D-9A04-407DF866E5D9}"/>
                </a:ext>
              </a:extLst>
            </p:cNvPr>
            <p:cNvSpPr txBox="1"/>
            <p:nvPr/>
          </p:nvSpPr>
          <p:spPr>
            <a:xfrm>
              <a:off x="1029624" y="3210220"/>
              <a:ext cx="5823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14" name="TextBox 63">
              <a:extLst>
                <a:ext uri="{FF2B5EF4-FFF2-40B4-BE49-F238E27FC236}">
                  <a16:creationId xmlns:a16="http://schemas.microsoft.com/office/drawing/2014/main" id="{0BC3F688-B03C-4223-B573-CD5979D95B9E}"/>
                </a:ext>
              </a:extLst>
            </p:cNvPr>
            <p:cNvSpPr txBox="1"/>
            <p:nvPr/>
          </p:nvSpPr>
          <p:spPr>
            <a:xfrm>
              <a:off x="6051697" y="2219111"/>
              <a:ext cx="6267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out</a:t>
              </a: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4D8D2559-151E-4CE3-87C5-4E4DEA17B211}"/>
              </a:ext>
            </a:extLst>
          </p:cNvPr>
          <p:cNvGrpSpPr/>
          <p:nvPr/>
        </p:nvGrpSpPr>
        <p:grpSpPr>
          <a:xfrm>
            <a:off x="3061754" y="1614415"/>
            <a:ext cx="1816165" cy="1302673"/>
            <a:chOff x="3061754" y="1614415"/>
            <a:chExt cx="1816165" cy="1302673"/>
          </a:xfrm>
        </p:grpSpPr>
        <p:sp>
          <p:nvSpPr>
            <p:cNvPr id="16" name="TextBox 64">
              <a:extLst>
                <a:ext uri="{FF2B5EF4-FFF2-40B4-BE49-F238E27FC236}">
                  <a16:creationId xmlns:a16="http://schemas.microsoft.com/office/drawing/2014/main" id="{42ED1CFA-CE27-4B29-9EC6-1BB3BEB821E6}"/>
                </a:ext>
              </a:extLst>
            </p:cNvPr>
            <p:cNvSpPr txBox="1"/>
            <p:nvPr/>
          </p:nvSpPr>
          <p:spPr>
            <a:xfrm>
              <a:off x="3064226" y="2431947"/>
              <a:ext cx="399743" cy="24622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  <p:txBody>
            <a:bodyPr wrap="square" lIns="0" rIns="0" rtlCol="0" anchor="ctr" anchorCtr="0">
              <a:spAutoFit/>
            </a:bodyPr>
            <a:lstStyle>
              <a:defPPr>
                <a:defRPr lang="en-US"/>
              </a:defPPr>
              <a:lvl1pPr>
                <a:defRPr sz="1200">
                  <a:latin typeface="Consolas"/>
                  <a:cs typeface="Consolas"/>
                </a:defRPr>
              </a:lvl1pPr>
            </a:lstStyle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</a:rPr>
                <a:t>nota</a:t>
              </a:r>
            </a:p>
          </p:txBody>
        </p:sp>
        <p:sp>
          <p:nvSpPr>
            <p:cNvPr id="17" name="TextBox 65">
              <a:extLst>
                <a:ext uri="{FF2B5EF4-FFF2-40B4-BE49-F238E27FC236}">
                  <a16:creationId xmlns:a16="http://schemas.microsoft.com/office/drawing/2014/main" id="{B7D859E8-234F-43BE-BCFA-8AF081D698B3}"/>
                </a:ext>
              </a:extLst>
            </p:cNvPr>
            <p:cNvSpPr txBox="1"/>
            <p:nvPr/>
          </p:nvSpPr>
          <p:spPr>
            <a:xfrm>
              <a:off x="3061754" y="1805381"/>
              <a:ext cx="416560" cy="24622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  <p:txBody>
            <a:bodyPr wrap="square" lIns="0" rIns="0" rtlCol="0" anchor="ctr" anchorCtr="0">
              <a:spAutoFit/>
            </a:bodyPr>
            <a:lstStyle/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  <a:latin typeface="Consolas"/>
                  <a:cs typeface="Consolas"/>
                </a:rPr>
                <a:t>notb</a:t>
              </a:r>
            </a:p>
          </p:txBody>
        </p:sp>
        <p:sp>
          <p:nvSpPr>
            <p:cNvPr id="18" name="TextBox 66">
              <a:extLst>
                <a:ext uri="{FF2B5EF4-FFF2-40B4-BE49-F238E27FC236}">
                  <a16:creationId xmlns:a16="http://schemas.microsoft.com/office/drawing/2014/main" id="{CDD17A99-6A6A-411A-8C99-EA07583BB03B}"/>
                </a:ext>
              </a:extLst>
            </p:cNvPr>
            <p:cNvSpPr txBox="1"/>
            <p:nvPr/>
          </p:nvSpPr>
          <p:spPr>
            <a:xfrm>
              <a:off x="4150116" y="1614415"/>
              <a:ext cx="724863" cy="24622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  <p:txBody>
            <a:bodyPr wrap="square" lIns="0" rIns="0" rtlCol="0" anchor="ctr" anchorCtr="0">
              <a:spAutoFit/>
            </a:bodyPr>
            <a:lstStyle>
              <a:defPPr>
                <a:defRPr lang="en-US"/>
              </a:defPPr>
              <a:lvl1pPr>
                <a:defRPr sz="1200">
                  <a:latin typeface="Consolas"/>
                  <a:cs typeface="Consolas"/>
                </a:defRPr>
              </a:lvl1pPr>
            </a:lstStyle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</a:rPr>
                <a:t>aAndNotb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A5C1A4A0-ED45-465B-8CC0-00733038E354}"/>
                </a:ext>
              </a:extLst>
            </p:cNvPr>
            <p:cNvSpPr txBox="1"/>
            <p:nvPr/>
          </p:nvSpPr>
          <p:spPr>
            <a:xfrm>
              <a:off x="4173376" y="2670867"/>
              <a:ext cx="704543" cy="24622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  <p:txBody>
            <a:bodyPr wrap="square" lIns="0" rIns="0" rtlCol="0" anchor="ctr" anchorCtr="0">
              <a:spAutoFit/>
            </a:bodyPr>
            <a:lstStyle>
              <a:defPPr>
                <a:defRPr lang="en-US"/>
              </a:defPPr>
              <a:lvl1pPr>
                <a:defRPr sz="1200">
                  <a:latin typeface="Consolas"/>
                  <a:cs typeface="Consolas"/>
                </a:defRPr>
              </a:lvl1pPr>
            </a:lstStyle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</a:rPr>
                <a:t>notaAndb</a:t>
              </a:r>
            </a:p>
          </p:txBody>
        </p:sp>
      </p:grpSp>
      <p:sp>
        <p:nvSpPr>
          <p:cNvPr id="20" name="Rectangle 68">
            <a:extLst>
              <a:ext uri="{FF2B5EF4-FFF2-40B4-BE49-F238E27FC236}">
                <a16:creationId xmlns:a16="http://schemas.microsoft.com/office/drawing/2014/main" id="{E112E2FB-E019-4381-9F96-0704C460D1DF}"/>
              </a:ext>
            </a:extLst>
          </p:cNvPr>
          <p:cNvSpPr/>
          <p:nvPr/>
        </p:nvSpPr>
        <p:spPr>
          <a:xfrm>
            <a:off x="1655865" y="991736"/>
            <a:ext cx="4102043" cy="26314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1" name="Group 69">
            <a:extLst>
              <a:ext uri="{FF2B5EF4-FFF2-40B4-BE49-F238E27FC236}">
                <a16:creationId xmlns:a16="http://schemas.microsoft.com/office/drawing/2014/main" id="{C6DBA3D6-E747-4F9A-B8DA-C3F716ED629F}"/>
              </a:ext>
            </a:extLst>
          </p:cNvPr>
          <p:cNvGrpSpPr/>
          <p:nvPr/>
        </p:nvGrpSpPr>
        <p:grpSpPr>
          <a:xfrm>
            <a:off x="1902362" y="999661"/>
            <a:ext cx="3870290" cy="2326545"/>
            <a:chOff x="2034461" y="1071588"/>
            <a:chExt cx="3870290" cy="2326545"/>
          </a:xfrm>
        </p:grpSpPr>
        <p:sp>
          <p:nvSpPr>
            <p:cNvPr id="22" name="TextBox 70">
              <a:extLst>
                <a:ext uri="{FF2B5EF4-FFF2-40B4-BE49-F238E27FC236}">
                  <a16:creationId xmlns:a16="http://schemas.microsoft.com/office/drawing/2014/main" id="{1AE080D6-113A-4705-9876-0FF50B44CE97}"/>
                </a:ext>
              </a:extLst>
            </p:cNvPr>
            <p:cNvSpPr txBox="1"/>
            <p:nvPr/>
          </p:nvSpPr>
          <p:spPr>
            <a:xfrm>
              <a:off x="5362768" y="2177417"/>
              <a:ext cx="54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3" name="TextBox 71">
              <a:extLst>
                <a:ext uri="{FF2B5EF4-FFF2-40B4-BE49-F238E27FC236}">
                  <a16:creationId xmlns:a16="http://schemas.microsoft.com/office/drawing/2014/main" id="{CBA91BE0-F38D-4028-AA6A-8A76661C7395}"/>
                </a:ext>
              </a:extLst>
            </p:cNvPr>
            <p:cNvSpPr txBox="1"/>
            <p:nvPr/>
          </p:nvSpPr>
          <p:spPr>
            <a:xfrm>
              <a:off x="3513367" y="315191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4" name="TextBox 72">
              <a:extLst>
                <a:ext uri="{FF2B5EF4-FFF2-40B4-BE49-F238E27FC236}">
                  <a16:creationId xmlns:a16="http://schemas.microsoft.com/office/drawing/2014/main" id="{6BAA932F-9DE7-4F2D-A709-D33DA1FE76D4}"/>
                </a:ext>
              </a:extLst>
            </p:cNvPr>
            <p:cNvSpPr txBox="1"/>
            <p:nvPr/>
          </p:nvSpPr>
          <p:spPr>
            <a:xfrm>
              <a:off x="3513367" y="282679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5" name="TextBox 73">
              <a:extLst>
                <a:ext uri="{FF2B5EF4-FFF2-40B4-BE49-F238E27FC236}">
                  <a16:creationId xmlns:a16="http://schemas.microsoft.com/office/drawing/2014/main" id="{3E27AF44-CA24-4961-8B14-38277DBC9D5C}"/>
                </a:ext>
              </a:extLst>
            </p:cNvPr>
            <p:cNvSpPr txBox="1"/>
            <p:nvPr/>
          </p:nvSpPr>
          <p:spPr>
            <a:xfrm>
              <a:off x="3498462" y="139670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6" name="TextBox 74">
              <a:extLst>
                <a:ext uri="{FF2B5EF4-FFF2-40B4-BE49-F238E27FC236}">
                  <a16:creationId xmlns:a16="http://schemas.microsoft.com/office/drawing/2014/main" id="{F2DA6B70-1BF3-456D-8C35-FB34A72DFA7E}"/>
                </a:ext>
              </a:extLst>
            </p:cNvPr>
            <p:cNvSpPr txBox="1"/>
            <p:nvPr/>
          </p:nvSpPr>
          <p:spPr>
            <a:xfrm>
              <a:off x="3498462" y="107158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7" name="TextBox 75">
              <a:extLst>
                <a:ext uri="{FF2B5EF4-FFF2-40B4-BE49-F238E27FC236}">
                  <a16:creationId xmlns:a16="http://schemas.microsoft.com/office/drawing/2014/main" id="{995036F9-A84D-4EAF-B2C7-09F9C5BF0963}"/>
                </a:ext>
              </a:extLst>
            </p:cNvPr>
            <p:cNvSpPr txBox="1"/>
            <p:nvPr/>
          </p:nvSpPr>
          <p:spPr>
            <a:xfrm>
              <a:off x="2034461" y="1644722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8" name="TextBox 76">
              <a:extLst>
                <a:ext uri="{FF2B5EF4-FFF2-40B4-BE49-F238E27FC236}">
                  <a16:creationId xmlns:a16="http://schemas.microsoft.com/office/drawing/2014/main" id="{AA696F3A-CF63-4E1F-BAF5-339F7346C998}"/>
                </a:ext>
              </a:extLst>
            </p:cNvPr>
            <p:cNvSpPr txBox="1"/>
            <p:nvPr/>
          </p:nvSpPr>
          <p:spPr>
            <a:xfrm>
              <a:off x="2035036" y="262512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9" name="TextBox 77">
              <a:extLst>
                <a:ext uri="{FF2B5EF4-FFF2-40B4-BE49-F238E27FC236}">
                  <a16:creationId xmlns:a16="http://schemas.microsoft.com/office/drawing/2014/main" id="{D457B178-1C43-4D9B-9655-F24C80C24114}"/>
                </a:ext>
              </a:extLst>
            </p:cNvPr>
            <p:cNvSpPr txBox="1"/>
            <p:nvPr/>
          </p:nvSpPr>
          <p:spPr>
            <a:xfrm>
              <a:off x="2776140" y="1647182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0" name="TextBox 78">
              <a:extLst>
                <a:ext uri="{FF2B5EF4-FFF2-40B4-BE49-F238E27FC236}">
                  <a16:creationId xmlns:a16="http://schemas.microsoft.com/office/drawing/2014/main" id="{734D7CA5-C913-45E1-9BA2-878777A2A4DB}"/>
                </a:ext>
              </a:extLst>
            </p:cNvPr>
            <p:cNvSpPr txBox="1"/>
            <p:nvPr/>
          </p:nvSpPr>
          <p:spPr>
            <a:xfrm>
              <a:off x="2712241" y="2635666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1" name="TextBox 79">
              <a:extLst>
                <a:ext uri="{FF2B5EF4-FFF2-40B4-BE49-F238E27FC236}">
                  <a16:creationId xmlns:a16="http://schemas.microsoft.com/office/drawing/2014/main" id="{2341E871-53F7-4215-B9F7-1F452EA038D6}"/>
                </a:ext>
              </a:extLst>
            </p:cNvPr>
            <p:cNvSpPr txBox="1"/>
            <p:nvPr/>
          </p:nvSpPr>
          <p:spPr>
            <a:xfrm>
              <a:off x="4139317" y="1221983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2" name="TextBox 80">
              <a:extLst>
                <a:ext uri="{FF2B5EF4-FFF2-40B4-BE49-F238E27FC236}">
                  <a16:creationId xmlns:a16="http://schemas.microsoft.com/office/drawing/2014/main" id="{0A6B72CF-FFA0-45F4-B19B-302B545366AE}"/>
                </a:ext>
              </a:extLst>
            </p:cNvPr>
            <p:cNvSpPr txBox="1"/>
            <p:nvPr/>
          </p:nvSpPr>
          <p:spPr>
            <a:xfrm>
              <a:off x="4158487" y="2980446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3" name="TextBox 81">
              <a:extLst>
                <a:ext uri="{FF2B5EF4-FFF2-40B4-BE49-F238E27FC236}">
                  <a16:creationId xmlns:a16="http://schemas.microsoft.com/office/drawing/2014/main" id="{7AB3DFF3-3211-4D22-BFFE-F19C1822055C}"/>
                </a:ext>
              </a:extLst>
            </p:cNvPr>
            <p:cNvSpPr txBox="1"/>
            <p:nvPr/>
          </p:nvSpPr>
          <p:spPr>
            <a:xfrm>
              <a:off x="4703590" y="233455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34" name="TextBox 82">
              <a:extLst>
                <a:ext uri="{FF2B5EF4-FFF2-40B4-BE49-F238E27FC236}">
                  <a16:creationId xmlns:a16="http://schemas.microsoft.com/office/drawing/2014/main" id="{F072747E-461A-4DDE-A89C-23E8B71AB7FD}"/>
                </a:ext>
              </a:extLst>
            </p:cNvPr>
            <p:cNvSpPr txBox="1"/>
            <p:nvPr/>
          </p:nvSpPr>
          <p:spPr>
            <a:xfrm>
              <a:off x="4703590" y="200943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</p:grpSp>
      <p:sp>
        <p:nvSpPr>
          <p:cNvPr id="35" name="Rounded Rectangular Callout 38">
            <a:extLst>
              <a:ext uri="{FF2B5EF4-FFF2-40B4-BE49-F238E27FC236}">
                <a16:creationId xmlns:a16="http://schemas.microsoft.com/office/drawing/2014/main" id="{C77B3455-7A88-4BFF-883B-CC043BB7302E}"/>
              </a:ext>
            </a:extLst>
          </p:cNvPr>
          <p:cNvSpPr/>
          <p:nvPr/>
        </p:nvSpPr>
        <p:spPr>
          <a:xfrm>
            <a:off x="6123720" y="1298281"/>
            <a:ext cx="1464857" cy="424512"/>
          </a:xfrm>
          <a:prstGeom prst="wedgeRoundRectCallout">
            <a:avLst>
              <a:gd name="adj1" fmla="val -95016"/>
              <a:gd name="adj2" fmla="val 520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" rtlCol="0" anchor="ctr" anchorCtr="0"/>
          <a:lstStyle/>
          <a:p>
            <a:pPr algn="ctr">
              <a:spcBef>
                <a:spcPts val="120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Gate diagram</a:t>
            </a:r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6" name="Rounded Rectangular Callout 39">
            <a:extLst>
              <a:ext uri="{FF2B5EF4-FFF2-40B4-BE49-F238E27FC236}">
                <a16:creationId xmlns:a16="http://schemas.microsoft.com/office/drawing/2014/main" id="{CF44A735-3F60-4A07-BFEC-2C337D99EC68}"/>
              </a:ext>
            </a:extLst>
          </p:cNvPr>
          <p:cNvSpPr/>
          <p:nvPr/>
        </p:nvSpPr>
        <p:spPr>
          <a:xfrm>
            <a:off x="6628973" y="4104291"/>
            <a:ext cx="1676389" cy="1067316"/>
          </a:xfrm>
          <a:prstGeom prst="wedgeRoundRectCallout">
            <a:avLst>
              <a:gd name="adj1" fmla="val -96501"/>
              <a:gd name="adj2" fmla="val 334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" rtlCol="0" anchor="t" anchorCtr="0"/>
          <a:lstStyle/>
          <a:p>
            <a:pPr>
              <a:spcBef>
                <a:spcPts val="1200"/>
              </a:spcBef>
              <a:buSzPct val="100000"/>
            </a:pPr>
            <a:r>
              <a:rPr lang="en-US"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Gate Interface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Expressed as an HDL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stub file</a:t>
            </a:r>
          </a:p>
        </p:txBody>
      </p:sp>
      <p:graphicFrame>
        <p:nvGraphicFramePr>
          <p:cNvPr id="37" name="Object 4">
            <a:extLst>
              <a:ext uri="{FF2B5EF4-FFF2-40B4-BE49-F238E27FC236}">
                <a16:creationId xmlns:a16="http://schemas.microsoft.com/office/drawing/2014/main" id="{D1B50848-5879-4BCA-9F5D-EA14B15087A0}"/>
              </a:ext>
            </a:extLst>
          </p:cNvPr>
          <p:cNvGraphicFramePr>
            <a:graphicFrameLocks/>
          </p:cNvGraphicFramePr>
          <p:nvPr/>
        </p:nvGraphicFramePr>
        <p:xfrm>
          <a:off x="4787543" y="2908519"/>
          <a:ext cx="508535" cy="60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7" name="Clip" r:id="rId4" imgW="987425" imgH="1473200" progId="MS_ClipArt_Gallery.2">
                  <p:embed/>
                </p:oleObj>
              </mc:Choice>
              <mc:Fallback>
                <p:oleObj name="Clip" r:id="rId4" imgW="987425" imgH="1473200" progId="MS_ClipArt_Gallery.2">
                  <p:embed/>
                  <p:pic>
                    <p:nvPicPr>
                      <p:cNvPr id="41" name="Object 4">
                        <a:extLst>
                          <a:ext uri="{FF2B5EF4-FFF2-40B4-BE49-F238E27FC236}">
                            <a16:creationId xmlns:a16="http://schemas.microsoft.com/office/drawing/2014/main" id="{99BD6E0A-1173-B04C-BB6B-E93320EBDD1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543" y="2908519"/>
                        <a:ext cx="508535" cy="606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3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投影片編號版面配置區 3">
            <a:extLst>
              <a:ext uri="{FF2B5EF4-FFF2-40B4-BE49-F238E27FC236}">
                <a16:creationId xmlns:a16="http://schemas.microsoft.com/office/drawing/2014/main" id="{D321192F-39E6-DA4F-B61E-1DF7247232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4C66C1A5-F4D3-1D48-A0DD-BB9A6AC50BB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11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C265521-6DB9-5A43-91D8-56FBA70F1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Important laws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9050F89-D9EE-A241-B01B-2823909E3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3228975" cy="5410200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x + 1 = 1                     </a:t>
            </a: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x + 0 = x</a:t>
            </a: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x + x = 1</a:t>
            </a: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x</a:t>
            </a:r>
            <a:r>
              <a:rPr lang="zh-TW" altLang="en-US">
                <a:ea typeface="新細明體" panose="02020500000000000000" pitchFamily="18" charset="-120"/>
              </a:rPr>
              <a:t>．</a:t>
            </a:r>
            <a:r>
              <a:rPr lang="en-US" altLang="zh-TW">
                <a:ea typeface="新細明體" panose="02020500000000000000" pitchFamily="18" charset="-120"/>
              </a:rPr>
              <a:t>1 = x</a:t>
            </a: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x</a:t>
            </a:r>
            <a:r>
              <a:rPr lang="zh-TW" altLang="en-US">
                <a:ea typeface="新細明體" panose="02020500000000000000" pitchFamily="18" charset="-120"/>
              </a:rPr>
              <a:t>．</a:t>
            </a:r>
            <a:r>
              <a:rPr lang="en-US" altLang="zh-TW">
                <a:ea typeface="新細明體" panose="02020500000000000000" pitchFamily="18" charset="-120"/>
              </a:rPr>
              <a:t>0 = 0</a:t>
            </a: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x</a:t>
            </a:r>
            <a:r>
              <a:rPr lang="zh-TW" altLang="en-US">
                <a:ea typeface="新細明體" panose="02020500000000000000" pitchFamily="18" charset="-120"/>
              </a:rPr>
              <a:t>．</a:t>
            </a:r>
            <a:r>
              <a:rPr lang="en-US" altLang="zh-TW">
                <a:ea typeface="新細明體" panose="02020500000000000000" pitchFamily="18" charset="-120"/>
              </a:rPr>
              <a:t>x = 0</a:t>
            </a: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DeMorgan Law</a:t>
            </a: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    x</a:t>
            </a:r>
            <a:r>
              <a:rPr lang="zh-TW" altLang="en-US">
                <a:ea typeface="新細明體" panose="02020500000000000000" pitchFamily="18" charset="-120"/>
              </a:rPr>
              <a:t>．</a:t>
            </a:r>
            <a:r>
              <a:rPr lang="en-US" altLang="zh-TW">
                <a:ea typeface="新細明體" panose="02020500000000000000" pitchFamily="18" charset="-120"/>
              </a:rPr>
              <a:t>y = x + y</a:t>
            </a: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71E44FD4-155B-3E49-B188-70250EFF2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1888" y="5038725"/>
            <a:ext cx="7477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4582" name="Line 5">
            <a:extLst>
              <a:ext uri="{FF2B5EF4-FFF2-40B4-BE49-F238E27FC236}">
                <a16:creationId xmlns:a16="http://schemas.microsoft.com/office/drawing/2014/main" id="{685AA4D8-8B9F-B640-852E-E5554EDCD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288" y="5072063"/>
            <a:ext cx="1920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4583" name="Line 6">
            <a:extLst>
              <a:ext uri="{FF2B5EF4-FFF2-40B4-BE49-F238E27FC236}">
                <a16:creationId xmlns:a16="http://schemas.microsoft.com/office/drawing/2014/main" id="{C266D369-C79A-8A4B-90BD-4379E7A2A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263" y="5037138"/>
            <a:ext cx="1920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4584" name="Line 7">
            <a:extLst>
              <a:ext uri="{FF2B5EF4-FFF2-40B4-BE49-F238E27FC236}">
                <a16:creationId xmlns:a16="http://schemas.microsoft.com/office/drawing/2014/main" id="{4B6210F9-99D4-B74A-B9E3-DC2842A46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8" y="1841500"/>
            <a:ext cx="1920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4585" name="Line 8">
            <a:extLst>
              <a:ext uri="{FF2B5EF4-FFF2-40B4-BE49-F238E27FC236}">
                <a16:creationId xmlns:a16="http://schemas.microsoft.com/office/drawing/2014/main" id="{3CF42125-8CAB-7D4E-A5A2-99151CAC1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9525" y="3492500"/>
            <a:ext cx="1920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0DAC89-19F9-CC4B-806B-588F6D42E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909638"/>
            <a:ext cx="39671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buNone/>
              <a:defRPr/>
            </a:pP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x + y = y + x                     </a:t>
            </a:r>
          </a:p>
          <a:p>
            <a: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buNone/>
              <a:defRPr/>
            </a:pP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x + (</a:t>
            </a:r>
            <a:r>
              <a:rPr lang="en-US" altLang="zh-TW" sz="2800" kern="0" dirty="0" err="1">
                <a:solidFill>
                  <a:srgbClr val="003399"/>
                </a:solidFill>
                <a:latin typeface="Comic Sans MS"/>
              </a:rPr>
              <a:t>y+z</a:t>
            </a: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) = (</a:t>
            </a:r>
            <a:r>
              <a:rPr lang="en-US" altLang="zh-TW" sz="2800" kern="0" dirty="0" err="1">
                <a:solidFill>
                  <a:srgbClr val="003399"/>
                </a:solidFill>
                <a:latin typeface="Comic Sans MS"/>
              </a:rPr>
              <a:t>x+y</a:t>
            </a: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) + z</a:t>
            </a:r>
          </a:p>
          <a:p>
            <a: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buNone/>
              <a:defRPr/>
            </a:pPr>
            <a:endParaRPr lang="en-US" altLang="zh-TW" sz="2800" kern="0" dirty="0">
              <a:solidFill>
                <a:srgbClr val="003399"/>
              </a:solidFill>
              <a:latin typeface="Comic Sans MS"/>
            </a:endParaRPr>
          </a:p>
          <a:p>
            <a: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buNone/>
              <a:defRPr/>
            </a:pPr>
            <a:endParaRPr lang="en-US" altLang="zh-TW" sz="2800" kern="0" dirty="0">
              <a:solidFill>
                <a:srgbClr val="003399"/>
              </a:solidFill>
              <a:latin typeface="Comic Sans MS"/>
            </a:endParaRPr>
          </a:p>
          <a:p>
            <a:pPr>
              <a:lnSpc>
                <a:spcPts val="3200"/>
              </a:lnSpc>
              <a:buClr>
                <a:srgbClr val="003399"/>
              </a:buClr>
              <a:buSzPct val="50000"/>
              <a:defRPr/>
            </a:pP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x</a:t>
            </a:r>
            <a:r>
              <a:rPr lang="zh-TW" altLang="en-US" sz="2800" kern="0" dirty="0">
                <a:solidFill>
                  <a:srgbClr val="003399"/>
                </a:solidFill>
                <a:latin typeface="Comic Sans MS"/>
              </a:rPr>
              <a:t>．</a:t>
            </a: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y = </a:t>
            </a:r>
            <a:r>
              <a:rPr lang="en-US" altLang="zh-TW" sz="2800" kern="0" dirty="0">
                <a:solidFill>
                  <a:srgbClr val="003399"/>
                </a:solidFill>
                <a:latin typeface="Comic Sans MS" pitchFamily="66" charset="0"/>
              </a:rPr>
              <a:t>y</a:t>
            </a:r>
            <a:r>
              <a:rPr lang="zh-TW" altLang="en-US" sz="2800" kern="0" dirty="0">
                <a:solidFill>
                  <a:srgbClr val="003399"/>
                </a:solidFill>
                <a:latin typeface="Comic Sans MS" pitchFamily="66" charset="0"/>
              </a:rPr>
              <a:t>．</a:t>
            </a:r>
            <a:r>
              <a:rPr lang="en-US" altLang="zh-TW" sz="2800" kern="0" dirty="0">
                <a:solidFill>
                  <a:srgbClr val="003399"/>
                </a:solidFill>
                <a:latin typeface="Comic Sans MS" pitchFamily="66" charset="0"/>
              </a:rPr>
              <a:t>x</a:t>
            </a:r>
            <a:endParaRPr lang="en-US" altLang="zh-TW" sz="2800" kern="0" dirty="0">
              <a:solidFill>
                <a:srgbClr val="003399"/>
              </a:solidFill>
              <a:latin typeface="Comic Sans MS"/>
            </a:endParaRPr>
          </a:p>
          <a:p>
            <a:pPr>
              <a:lnSpc>
                <a:spcPts val="3200"/>
              </a:lnSpc>
              <a:buClr>
                <a:srgbClr val="003399"/>
              </a:buClr>
              <a:buSzPct val="50000"/>
              <a:defRPr/>
            </a:pP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x</a:t>
            </a:r>
            <a:r>
              <a:rPr lang="zh-TW" altLang="en-US" sz="2800" kern="0" dirty="0">
                <a:solidFill>
                  <a:srgbClr val="003399"/>
                </a:solidFill>
                <a:latin typeface="Comic Sans MS"/>
              </a:rPr>
              <a:t>．</a:t>
            </a: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(y</a:t>
            </a:r>
            <a:r>
              <a:rPr lang="zh-TW" altLang="en-US" sz="2800" kern="0" dirty="0">
                <a:solidFill>
                  <a:srgbClr val="003399"/>
                </a:solidFill>
                <a:latin typeface="Comic Sans MS" pitchFamily="66" charset="0"/>
              </a:rPr>
              <a:t>．</a:t>
            </a: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z) = (</a:t>
            </a:r>
            <a:r>
              <a:rPr lang="en-US" altLang="zh-TW" sz="2800" kern="0" dirty="0">
                <a:solidFill>
                  <a:srgbClr val="003399"/>
                </a:solidFill>
                <a:latin typeface="Comic Sans MS" pitchFamily="66" charset="0"/>
              </a:rPr>
              <a:t>x</a:t>
            </a:r>
            <a:r>
              <a:rPr lang="zh-TW" altLang="en-US" sz="2800" kern="0" dirty="0">
                <a:solidFill>
                  <a:srgbClr val="003399"/>
                </a:solidFill>
                <a:latin typeface="Comic Sans MS" pitchFamily="66" charset="0"/>
              </a:rPr>
              <a:t>．</a:t>
            </a:r>
            <a:r>
              <a:rPr lang="en-US" altLang="zh-TW" sz="2800" kern="0" dirty="0">
                <a:solidFill>
                  <a:srgbClr val="003399"/>
                </a:solidFill>
                <a:latin typeface="Comic Sans MS" pitchFamily="66" charset="0"/>
              </a:rPr>
              <a:t>y)</a:t>
            </a:r>
            <a:r>
              <a:rPr lang="zh-TW" altLang="en-US" sz="2800" kern="0" dirty="0">
                <a:solidFill>
                  <a:srgbClr val="003399"/>
                </a:solidFill>
                <a:latin typeface="Comic Sans MS" pitchFamily="66" charset="0"/>
              </a:rPr>
              <a:t>．</a:t>
            </a:r>
            <a:r>
              <a:rPr lang="en-US" altLang="zh-TW" sz="2800" kern="0" dirty="0">
                <a:solidFill>
                  <a:srgbClr val="003399"/>
                </a:solidFill>
                <a:latin typeface="Comic Sans MS" pitchFamily="66" charset="0"/>
              </a:rPr>
              <a:t>z</a:t>
            </a:r>
            <a:endParaRPr lang="en-US" altLang="zh-TW" sz="2800" kern="0" dirty="0">
              <a:solidFill>
                <a:srgbClr val="003399"/>
              </a:solidFill>
              <a:latin typeface="Comic Sans MS"/>
            </a:endParaRPr>
          </a:p>
          <a:p>
            <a: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buNone/>
              <a:defRPr/>
            </a:pPr>
            <a:endParaRPr lang="en-US" altLang="zh-TW" sz="2800" kern="0" dirty="0">
              <a:solidFill>
                <a:srgbClr val="003399"/>
              </a:solidFill>
              <a:latin typeface="Comic Sans MS"/>
            </a:endParaRPr>
          </a:p>
          <a:p>
            <a:pPr>
              <a:lnSpc>
                <a:spcPts val="3200"/>
              </a:lnSpc>
              <a:buClr>
                <a:srgbClr val="003399"/>
              </a:buClr>
              <a:buSzPct val="50000"/>
              <a:defRPr/>
            </a:pP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x</a:t>
            </a:r>
            <a:r>
              <a:rPr lang="zh-TW" altLang="en-US" sz="2800" kern="0" dirty="0">
                <a:solidFill>
                  <a:srgbClr val="003399"/>
                </a:solidFill>
                <a:latin typeface="Comic Sans MS" pitchFamily="66" charset="0"/>
              </a:rPr>
              <a:t>．</a:t>
            </a: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(</a:t>
            </a:r>
            <a:r>
              <a:rPr lang="en-US" altLang="zh-TW" sz="2800" kern="0" dirty="0" err="1">
                <a:solidFill>
                  <a:srgbClr val="003399"/>
                </a:solidFill>
                <a:latin typeface="Comic Sans MS"/>
              </a:rPr>
              <a:t>y+z</a:t>
            </a: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) = </a:t>
            </a:r>
            <a:r>
              <a:rPr lang="en-US" altLang="zh-TW" sz="2800" kern="0" dirty="0" err="1">
                <a:solidFill>
                  <a:srgbClr val="003399"/>
                </a:solidFill>
                <a:latin typeface="Comic Sans MS"/>
              </a:rPr>
              <a:t>xy</a:t>
            </a:r>
            <a:r>
              <a:rPr lang="en-US" altLang="zh-TW" sz="2800" kern="0" dirty="0">
                <a:solidFill>
                  <a:srgbClr val="003399"/>
                </a:solidFill>
                <a:latin typeface="Comic Sans MS"/>
              </a:rPr>
              <a:t> + </a:t>
            </a:r>
            <a:r>
              <a:rPr lang="en-US" altLang="zh-TW" sz="2800" kern="0" dirty="0" err="1">
                <a:solidFill>
                  <a:srgbClr val="003399"/>
                </a:solidFill>
                <a:latin typeface="Comic Sans MS"/>
              </a:rPr>
              <a:t>xz</a:t>
            </a:r>
            <a:endParaRPr lang="en-US" altLang="zh-TW" sz="2800" kern="0" dirty="0">
              <a:solidFill>
                <a:srgbClr val="003399"/>
              </a:solidFill>
              <a:latin typeface="Comic Sans MS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E7B37-87A7-4145-9D6B-0BEA9D58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Design: Implementation</a:t>
            </a:r>
            <a:endParaRPr lang="zh-TW" altLang="en-US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0BAD08E5-111E-4747-96FC-75C6CA565478}"/>
              </a:ext>
            </a:extLst>
          </p:cNvPr>
          <p:cNvSpPr txBox="1"/>
          <p:nvPr/>
        </p:nvSpPr>
        <p:spPr>
          <a:xfrm>
            <a:off x="1655865" y="3813470"/>
            <a:ext cx="4102043" cy="2628066"/>
          </a:xfrm>
          <a:prstGeom prst="rect">
            <a:avLst/>
          </a:prstGeom>
          <a:solidFill>
            <a:schemeClr val="bg1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93600" bIns="144000"/>
          <a:lstStyle>
            <a:defPPr>
              <a:defRPr lang="en-US"/>
            </a:defPPr>
            <a:lvl1pPr marL="342900" indent="-342900" algn="just">
              <a:spcBef>
                <a:spcPct val="15000"/>
              </a:spcBef>
              <a:buClr>
                <a:srgbClr val="006600"/>
              </a:buClr>
              <a:buSzPct val="85000"/>
              <a:buFont typeface="Wingdings" charset="0"/>
              <a:buNone/>
              <a:defRPr sz="1300">
                <a:solidFill>
                  <a:srgbClr val="008000"/>
                </a:solidFill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Sets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Not(a)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*/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CHIP Xor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IN 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OUT 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    PARTS: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Missing implementation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31FE4F35-56B7-471B-B457-1EF26ED6F1A3}"/>
              </a:ext>
            </a:extLst>
          </p:cNvPr>
          <p:cNvGrpSpPr/>
          <p:nvPr/>
        </p:nvGrpSpPr>
        <p:grpSpPr>
          <a:xfrm>
            <a:off x="786411" y="1005966"/>
            <a:ext cx="5751618" cy="2573577"/>
            <a:chOff x="926865" y="1077895"/>
            <a:chExt cx="5751618" cy="2573577"/>
          </a:xfrm>
        </p:grpSpPr>
        <p:pic>
          <p:nvPicPr>
            <p:cNvPr id="5" name="Picture 52">
              <a:extLst>
                <a:ext uri="{FF2B5EF4-FFF2-40B4-BE49-F238E27FC236}">
                  <a16:creationId xmlns:a16="http://schemas.microsoft.com/office/drawing/2014/main" id="{22B51594-4081-41D7-B200-5125774BC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49" b="1602"/>
            <a:stretch/>
          </p:blipFill>
          <p:spPr>
            <a:xfrm>
              <a:off x="1006781" y="1077895"/>
              <a:ext cx="5214013" cy="2573577"/>
            </a:xfrm>
            <a:prstGeom prst="rect">
              <a:avLst/>
            </a:prstGeom>
          </p:spPr>
        </p:pic>
        <p:sp>
          <p:nvSpPr>
            <p:cNvPr id="6" name="TextBox 55">
              <a:extLst>
                <a:ext uri="{FF2B5EF4-FFF2-40B4-BE49-F238E27FC236}">
                  <a16:creationId xmlns:a16="http://schemas.microsoft.com/office/drawing/2014/main" id="{F029A091-D55E-48C6-BCBF-4048358509C7}"/>
                </a:ext>
              </a:extLst>
            </p:cNvPr>
            <p:cNvSpPr txBox="1"/>
            <p:nvPr/>
          </p:nvSpPr>
          <p:spPr>
            <a:xfrm>
              <a:off x="3542526" y="2357458"/>
              <a:ext cx="185710" cy="372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56">
              <a:extLst>
                <a:ext uri="{FF2B5EF4-FFF2-40B4-BE49-F238E27FC236}">
                  <a16:creationId xmlns:a16="http://schemas.microsoft.com/office/drawing/2014/main" id="{9A749E31-8E0F-483F-9CFF-6380941C2680}"/>
                </a:ext>
              </a:extLst>
            </p:cNvPr>
            <p:cNvSpPr txBox="1"/>
            <p:nvPr/>
          </p:nvSpPr>
          <p:spPr>
            <a:xfrm>
              <a:off x="926865" y="1158655"/>
              <a:ext cx="6845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8" name="TextBox 57">
              <a:extLst>
                <a:ext uri="{FF2B5EF4-FFF2-40B4-BE49-F238E27FC236}">
                  <a16:creationId xmlns:a16="http://schemas.microsoft.com/office/drawing/2014/main" id="{DEAE9A98-3B1A-4CD0-8B1E-007E4097EA41}"/>
                </a:ext>
              </a:extLst>
            </p:cNvPr>
            <p:cNvSpPr txBox="1"/>
            <p:nvPr/>
          </p:nvSpPr>
          <p:spPr>
            <a:xfrm>
              <a:off x="2272042" y="172245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9" name="TextBox 58">
              <a:extLst>
                <a:ext uri="{FF2B5EF4-FFF2-40B4-BE49-F238E27FC236}">
                  <a16:creationId xmlns:a16="http://schemas.microsoft.com/office/drawing/2014/main" id="{6DF6B1A6-5860-4765-87BA-7B12664B14ED}"/>
                </a:ext>
              </a:extLst>
            </p:cNvPr>
            <p:cNvSpPr txBox="1"/>
            <p:nvPr/>
          </p:nvSpPr>
          <p:spPr>
            <a:xfrm>
              <a:off x="2282259" y="2505178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10" name="TextBox 59">
              <a:extLst>
                <a:ext uri="{FF2B5EF4-FFF2-40B4-BE49-F238E27FC236}">
                  <a16:creationId xmlns:a16="http://schemas.microsoft.com/office/drawing/2014/main" id="{7D949CEC-4786-4D71-946D-34626A40B30A}"/>
                </a:ext>
              </a:extLst>
            </p:cNvPr>
            <p:cNvSpPr txBox="1"/>
            <p:nvPr/>
          </p:nvSpPr>
          <p:spPr>
            <a:xfrm>
              <a:off x="3775146" y="1307259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1" name="TextBox 60">
              <a:extLst>
                <a:ext uri="{FF2B5EF4-FFF2-40B4-BE49-F238E27FC236}">
                  <a16:creationId xmlns:a16="http://schemas.microsoft.com/office/drawing/2014/main" id="{4428A4E7-875D-467B-9D57-10879A9AA034}"/>
                </a:ext>
              </a:extLst>
            </p:cNvPr>
            <p:cNvSpPr txBox="1"/>
            <p:nvPr/>
          </p:nvSpPr>
          <p:spPr>
            <a:xfrm>
              <a:off x="3764928" y="304531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2" name="TextBox 61">
              <a:extLst>
                <a:ext uri="{FF2B5EF4-FFF2-40B4-BE49-F238E27FC236}">
                  <a16:creationId xmlns:a16="http://schemas.microsoft.com/office/drawing/2014/main" id="{80BF454B-F5F9-4E74-B60E-0DF9884B8D2C}"/>
                </a:ext>
              </a:extLst>
            </p:cNvPr>
            <p:cNvSpPr txBox="1"/>
            <p:nvPr/>
          </p:nvSpPr>
          <p:spPr>
            <a:xfrm>
              <a:off x="5004194" y="2204667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Or</a:t>
              </a:r>
            </a:p>
          </p:txBody>
        </p:sp>
        <p:sp>
          <p:nvSpPr>
            <p:cNvPr id="13" name="TextBox 62">
              <a:extLst>
                <a:ext uri="{FF2B5EF4-FFF2-40B4-BE49-F238E27FC236}">
                  <a16:creationId xmlns:a16="http://schemas.microsoft.com/office/drawing/2014/main" id="{F42C8A8D-7E5A-4D3F-9F06-B082804C401F}"/>
                </a:ext>
              </a:extLst>
            </p:cNvPr>
            <p:cNvSpPr txBox="1"/>
            <p:nvPr/>
          </p:nvSpPr>
          <p:spPr>
            <a:xfrm>
              <a:off x="1029624" y="3210220"/>
              <a:ext cx="5823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14" name="TextBox 63">
              <a:extLst>
                <a:ext uri="{FF2B5EF4-FFF2-40B4-BE49-F238E27FC236}">
                  <a16:creationId xmlns:a16="http://schemas.microsoft.com/office/drawing/2014/main" id="{9BAC77BD-204A-4E30-945F-94054C100610}"/>
                </a:ext>
              </a:extLst>
            </p:cNvPr>
            <p:cNvSpPr txBox="1"/>
            <p:nvPr/>
          </p:nvSpPr>
          <p:spPr>
            <a:xfrm>
              <a:off x="6051697" y="2219111"/>
              <a:ext cx="6267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out</a:t>
              </a:r>
            </a:p>
          </p:txBody>
        </p:sp>
      </p:grpSp>
      <p:sp>
        <p:nvSpPr>
          <p:cNvPr id="15" name="TextBox 64">
            <a:extLst>
              <a:ext uri="{FF2B5EF4-FFF2-40B4-BE49-F238E27FC236}">
                <a16:creationId xmlns:a16="http://schemas.microsoft.com/office/drawing/2014/main" id="{CD3DDA26-1350-44C5-BC95-695EE52A1B37}"/>
              </a:ext>
            </a:extLst>
          </p:cNvPr>
          <p:cNvSpPr txBox="1"/>
          <p:nvPr/>
        </p:nvSpPr>
        <p:spPr>
          <a:xfrm>
            <a:off x="3064226" y="2431947"/>
            <a:ext cx="3997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</a:p>
        </p:txBody>
      </p:sp>
      <p:sp>
        <p:nvSpPr>
          <p:cNvPr id="16" name="TextBox 65">
            <a:extLst>
              <a:ext uri="{FF2B5EF4-FFF2-40B4-BE49-F238E27FC236}">
                <a16:creationId xmlns:a16="http://schemas.microsoft.com/office/drawing/2014/main" id="{40868165-B089-4EDA-8D4B-AB9B1A9876DB}"/>
              </a:ext>
            </a:extLst>
          </p:cNvPr>
          <p:cNvSpPr txBox="1"/>
          <p:nvPr/>
        </p:nvSpPr>
        <p:spPr>
          <a:xfrm>
            <a:off x="3061754" y="1805381"/>
            <a:ext cx="416560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/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notb</a:t>
            </a:r>
          </a:p>
        </p:txBody>
      </p:sp>
      <p:sp>
        <p:nvSpPr>
          <p:cNvPr id="17" name="TextBox 66">
            <a:extLst>
              <a:ext uri="{FF2B5EF4-FFF2-40B4-BE49-F238E27FC236}">
                <a16:creationId xmlns:a16="http://schemas.microsoft.com/office/drawing/2014/main" id="{1816DB76-DEC6-41AC-A66B-58FFB61460A7}"/>
              </a:ext>
            </a:extLst>
          </p:cNvPr>
          <p:cNvSpPr txBox="1"/>
          <p:nvPr/>
        </p:nvSpPr>
        <p:spPr>
          <a:xfrm>
            <a:off x="4150116" y="1614415"/>
            <a:ext cx="72486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</a:p>
        </p:txBody>
      </p:sp>
      <p:sp>
        <p:nvSpPr>
          <p:cNvPr id="18" name="TextBox 67">
            <a:extLst>
              <a:ext uri="{FF2B5EF4-FFF2-40B4-BE49-F238E27FC236}">
                <a16:creationId xmlns:a16="http://schemas.microsoft.com/office/drawing/2014/main" id="{DC14AAB7-7526-4481-857A-F01210EF09AB}"/>
              </a:ext>
            </a:extLst>
          </p:cNvPr>
          <p:cNvSpPr txBox="1"/>
          <p:nvPr/>
        </p:nvSpPr>
        <p:spPr>
          <a:xfrm>
            <a:off x="4173376" y="2670867"/>
            <a:ext cx="7045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</a:p>
        </p:txBody>
      </p:sp>
      <p:sp>
        <p:nvSpPr>
          <p:cNvPr id="19" name="Rectangle 68">
            <a:extLst>
              <a:ext uri="{FF2B5EF4-FFF2-40B4-BE49-F238E27FC236}">
                <a16:creationId xmlns:a16="http://schemas.microsoft.com/office/drawing/2014/main" id="{6B8F7B1E-DC4E-484E-8400-303AF3B94090}"/>
              </a:ext>
            </a:extLst>
          </p:cNvPr>
          <p:cNvSpPr/>
          <p:nvPr/>
        </p:nvSpPr>
        <p:spPr>
          <a:xfrm>
            <a:off x="1655865" y="991736"/>
            <a:ext cx="4102043" cy="26314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0" name="Group 69">
            <a:extLst>
              <a:ext uri="{FF2B5EF4-FFF2-40B4-BE49-F238E27FC236}">
                <a16:creationId xmlns:a16="http://schemas.microsoft.com/office/drawing/2014/main" id="{44C2E8A7-67A5-4FFB-9580-839D57025066}"/>
              </a:ext>
            </a:extLst>
          </p:cNvPr>
          <p:cNvGrpSpPr/>
          <p:nvPr/>
        </p:nvGrpSpPr>
        <p:grpSpPr>
          <a:xfrm>
            <a:off x="1902362" y="999661"/>
            <a:ext cx="3870290" cy="2326545"/>
            <a:chOff x="2034461" y="1071588"/>
            <a:chExt cx="3870290" cy="2326545"/>
          </a:xfrm>
        </p:grpSpPr>
        <p:sp>
          <p:nvSpPr>
            <p:cNvPr id="21" name="TextBox 70">
              <a:extLst>
                <a:ext uri="{FF2B5EF4-FFF2-40B4-BE49-F238E27FC236}">
                  <a16:creationId xmlns:a16="http://schemas.microsoft.com/office/drawing/2014/main" id="{7DEA4C99-3AA9-4CD8-BEF7-9E080DBFB90C}"/>
                </a:ext>
              </a:extLst>
            </p:cNvPr>
            <p:cNvSpPr txBox="1"/>
            <p:nvPr/>
          </p:nvSpPr>
          <p:spPr>
            <a:xfrm>
              <a:off x="5362768" y="2177417"/>
              <a:ext cx="54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2" name="TextBox 71">
              <a:extLst>
                <a:ext uri="{FF2B5EF4-FFF2-40B4-BE49-F238E27FC236}">
                  <a16:creationId xmlns:a16="http://schemas.microsoft.com/office/drawing/2014/main" id="{066983B6-4C7E-46CB-B409-CB4995E6AE6C}"/>
                </a:ext>
              </a:extLst>
            </p:cNvPr>
            <p:cNvSpPr txBox="1"/>
            <p:nvPr/>
          </p:nvSpPr>
          <p:spPr>
            <a:xfrm>
              <a:off x="3513367" y="315191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3" name="TextBox 72">
              <a:extLst>
                <a:ext uri="{FF2B5EF4-FFF2-40B4-BE49-F238E27FC236}">
                  <a16:creationId xmlns:a16="http://schemas.microsoft.com/office/drawing/2014/main" id="{9B261724-0EA5-4263-B1CA-811D83765F7C}"/>
                </a:ext>
              </a:extLst>
            </p:cNvPr>
            <p:cNvSpPr txBox="1"/>
            <p:nvPr/>
          </p:nvSpPr>
          <p:spPr>
            <a:xfrm>
              <a:off x="3513367" y="282679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4" name="TextBox 73">
              <a:extLst>
                <a:ext uri="{FF2B5EF4-FFF2-40B4-BE49-F238E27FC236}">
                  <a16:creationId xmlns:a16="http://schemas.microsoft.com/office/drawing/2014/main" id="{B2EFC311-AE33-4019-906A-E5BDBC6DB78B}"/>
                </a:ext>
              </a:extLst>
            </p:cNvPr>
            <p:cNvSpPr txBox="1"/>
            <p:nvPr/>
          </p:nvSpPr>
          <p:spPr>
            <a:xfrm>
              <a:off x="3498462" y="139670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5" name="TextBox 74">
              <a:extLst>
                <a:ext uri="{FF2B5EF4-FFF2-40B4-BE49-F238E27FC236}">
                  <a16:creationId xmlns:a16="http://schemas.microsoft.com/office/drawing/2014/main" id="{5F1B0CE3-3590-4843-9100-CA520DD29BEB}"/>
                </a:ext>
              </a:extLst>
            </p:cNvPr>
            <p:cNvSpPr txBox="1"/>
            <p:nvPr/>
          </p:nvSpPr>
          <p:spPr>
            <a:xfrm>
              <a:off x="3498462" y="107158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6" name="TextBox 75">
              <a:extLst>
                <a:ext uri="{FF2B5EF4-FFF2-40B4-BE49-F238E27FC236}">
                  <a16:creationId xmlns:a16="http://schemas.microsoft.com/office/drawing/2014/main" id="{B7A5E2A3-101E-4AD1-84CE-AEBCC488C9ED}"/>
                </a:ext>
              </a:extLst>
            </p:cNvPr>
            <p:cNvSpPr txBox="1"/>
            <p:nvPr/>
          </p:nvSpPr>
          <p:spPr>
            <a:xfrm>
              <a:off x="2034461" y="1644722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7" name="TextBox 76">
              <a:extLst>
                <a:ext uri="{FF2B5EF4-FFF2-40B4-BE49-F238E27FC236}">
                  <a16:creationId xmlns:a16="http://schemas.microsoft.com/office/drawing/2014/main" id="{5876404B-E243-4F3F-92A7-03A628FEEC5F}"/>
                </a:ext>
              </a:extLst>
            </p:cNvPr>
            <p:cNvSpPr txBox="1"/>
            <p:nvPr/>
          </p:nvSpPr>
          <p:spPr>
            <a:xfrm>
              <a:off x="2035036" y="262512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8" name="TextBox 77">
              <a:extLst>
                <a:ext uri="{FF2B5EF4-FFF2-40B4-BE49-F238E27FC236}">
                  <a16:creationId xmlns:a16="http://schemas.microsoft.com/office/drawing/2014/main" id="{ACA0B203-E3FC-44E1-82CC-07AD2FF3AEA4}"/>
                </a:ext>
              </a:extLst>
            </p:cNvPr>
            <p:cNvSpPr txBox="1"/>
            <p:nvPr/>
          </p:nvSpPr>
          <p:spPr>
            <a:xfrm>
              <a:off x="2776140" y="1647182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9" name="TextBox 78">
              <a:extLst>
                <a:ext uri="{FF2B5EF4-FFF2-40B4-BE49-F238E27FC236}">
                  <a16:creationId xmlns:a16="http://schemas.microsoft.com/office/drawing/2014/main" id="{233B58DA-9F58-4263-9F3B-271458A0BE1E}"/>
                </a:ext>
              </a:extLst>
            </p:cNvPr>
            <p:cNvSpPr txBox="1"/>
            <p:nvPr/>
          </p:nvSpPr>
          <p:spPr>
            <a:xfrm>
              <a:off x="2712241" y="2635666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0" name="TextBox 79">
              <a:extLst>
                <a:ext uri="{FF2B5EF4-FFF2-40B4-BE49-F238E27FC236}">
                  <a16:creationId xmlns:a16="http://schemas.microsoft.com/office/drawing/2014/main" id="{761D55B3-03D4-46BE-BE2C-68B110B49E97}"/>
                </a:ext>
              </a:extLst>
            </p:cNvPr>
            <p:cNvSpPr txBox="1"/>
            <p:nvPr/>
          </p:nvSpPr>
          <p:spPr>
            <a:xfrm>
              <a:off x="4139317" y="1221983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1" name="TextBox 80">
              <a:extLst>
                <a:ext uri="{FF2B5EF4-FFF2-40B4-BE49-F238E27FC236}">
                  <a16:creationId xmlns:a16="http://schemas.microsoft.com/office/drawing/2014/main" id="{8A36FE73-646E-4DCA-9D88-D93EFB539764}"/>
                </a:ext>
              </a:extLst>
            </p:cNvPr>
            <p:cNvSpPr txBox="1"/>
            <p:nvPr/>
          </p:nvSpPr>
          <p:spPr>
            <a:xfrm>
              <a:off x="4158487" y="2980446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2" name="TextBox 81">
              <a:extLst>
                <a:ext uri="{FF2B5EF4-FFF2-40B4-BE49-F238E27FC236}">
                  <a16:creationId xmlns:a16="http://schemas.microsoft.com/office/drawing/2014/main" id="{25AB6AF6-2A5C-4073-B4BD-27887DCE8CBA}"/>
                </a:ext>
              </a:extLst>
            </p:cNvPr>
            <p:cNvSpPr txBox="1"/>
            <p:nvPr/>
          </p:nvSpPr>
          <p:spPr>
            <a:xfrm>
              <a:off x="4703590" y="233455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33" name="TextBox 82">
              <a:extLst>
                <a:ext uri="{FF2B5EF4-FFF2-40B4-BE49-F238E27FC236}">
                  <a16:creationId xmlns:a16="http://schemas.microsoft.com/office/drawing/2014/main" id="{6D4F7297-5FA4-44F3-918D-D883A541B35B}"/>
                </a:ext>
              </a:extLst>
            </p:cNvPr>
            <p:cNvSpPr txBox="1"/>
            <p:nvPr/>
          </p:nvSpPr>
          <p:spPr>
            <a:xfrm>
              <a:off x="4703590" y="200943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</p:grpSp>
      <p:graphicFrame>
        <p:nvGraphicFramePr>
          <p:cNvPr id="34" name="Object 4">
            <a:extLst>
              <a:ext uri="{FF2B5EF4-FFF2-40B4-BE49-F238E27FC236}">
                <a16:creationId xmlns:a16="http://schemas.microsoft.com/office/drawing/2014/main" id="{90151063-AA25-48EC-AED7-1A459AE2FA03}"/>
              </a:ext>
            </a:extLst>
          </p:cNvPr>
          <p:cNvGraphicFramePr>
            <a:graphicFrameLocks/>
          </p:cNvGraphicFramePr>
          <p:nvPr/>
        </p:nvGraphicFramePr>
        <p:xfrm>
          <a:off x="4532297" y="4449326"/>
          <a:ext cx="508535" cy="60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61" name="Clip" r:id="rId4" imgW="987425" imgH="1473200" progId="MS_ClipArt_Gallery.2">
                  <p:embed/>
                </p:oleObj>
              </mc:Choice>
              <mc:Fallback>
                <p:oleObj name="Clip" r:id="rId4" imgW="987425" imgH="1473200" progId="MS_ClipArt_Gallery.2">
                  <p:embed/>
                  <p:pic>
                    <p:nvPicPr>
                      <p:cNvPr id="84" name="Object 4">
                        <a:extLst>
                          <a:ext uri="{FF2B5EF4-FFF2-40B4-BE49-F238E27FC236}">
                            <a16:creationId xmlns:a16="http://schemas.microsoft.com/office/drawing/2014/main" id="{15166F5A-A1ED-4641-BD63-C3177445CFC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297" y="4449326"/>
                        <a:ext cx="508535" cy="606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5338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E7B37-87A7-4145-9D6B-0BEA9D58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Design: Implementation</a:t>
            </a:r>
            <a:endParaRPr lang="zh-TW" altLang="en-US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FFC96526-FD76-43C4-BCE5-6C1E41026472}"/>
              </a:ext>
            </a:extLst>
          </p:cNvPr>
          <p:cNvSpPr txBox="1"/>
          <p:nvPr/>
        </p:nvSpPr>
        <p:spPr>
          <a:xfrm>
            <a:off x="1655865" y="3813470"/>
            <a:ext cx="4102043" cy="2628066"/>
          </a:xfrm>
          <a:prstGeom prst="rect">
            <a:avLst/>
          </a:prstGeom>
          <a:solidFill>
            <a:schemeClr val="bg1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93600" bIns="144000"/>
          <a:lstStyle>
            <a:defPPr>
              <a:defRPr lang="en-US"/>
            </a:defPPr>
            <a:lvl1pPr marL="342900" indent="-342900" algn="just">
              <a:spcBef>
                <a:spcPct val="15000"/>
              </a:spcBef>
              <a:buClr>
                <a:srgbClr val="006600"/>
              </a:buClr>
              <a:buSzPct val="85000"/>
              <a:buFont typeface="Wingdings" charset="0"/>
              <a:buNone/>
              <a:defRPr sz="1300">
                <a:solidFill>
                  <a:srgbClr val="008000"/>
                </a:solidFill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Sets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Not(a)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*/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CHIP Xor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IN 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OUT 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    PARTS: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FD3E52B7-86B8-45D1-A1DD-5F2035BD77A6}"/>
              </a:ext>
            </a:extLst>
          </p:cNvPr>
          <p:cNvGrpSpPr/>
          <p:nvPr/>
        </p:nvGrpSpPr>
        <p:grpSpPr>
          <a:xfrm>
            <a:off x="786411" y="1005966"/>
            <a:ext cx="5751618" cy="2573577"/>
            <a:chOff x="926865" y="1077895"/>
            <a:chExt cx="5751618" cy="2573577"/>
          </a:xfrm>
        </p:grpSpPr>
        <p:pic>
          <p:nvPicPr>
            <p:cNvPr id="5" name="Picture 52">
              <a:extLst>
                <a:ext uri="{FF2B5EF4-FFF2-40B4-BE49-F238E27FC236}">
                  <a16:creationId xmlns:a16="http://schemas.microsoft.com/office/drawing/2014/main" id="{C2494EA6-46FC-4C92-B677-A27DF4EBC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49" b="1602"/>
            <a:stretch/>
          </p:blipFill>
          <p:spPr>
            <a:xfrm>
              <a:off x="1006781" y="1077895"/>
              <a:ext cx="5214013" cy="2573577"/>
            </a:xfrm>
            <a:prstGeom prst="rect">
              <a:avLst/>
            </a:prstGeom>
          </p:spPr>
        </p:pic>
        <p:sp>
          <p:nvSpPr>
            <p:cNvPr id="6" name="TextBox 55">
              <a:extLst>
                <a:ext uri="{FF2B5EF4-FFF2-40B4-BE49-F238E27FC236}">
                  <a16:creationId xmlns:a16="http://schemas.microsoft.com/office/drawing/2014/main" id="{BCBAE190-C924-4E39-93AC-A98A755D3112}"/>
                </a:ext>
              </a:extLst>
            </p:cNvPr>
            <p:cNvSpPr txBox="1"/>
            <p:nvPr/>
          </p:nvSpPr>
          <p:spPr>
            <a:xfrm>
              <a:off x="3542526" y="2357458"/>
              <a:ext cx="185710" cy="372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56">
              <a:extLst>
                <a:ext uri="{FF2B5EF4-FFF2-40B4-BE49-F238E27FC236}">
                  <a16:creationId xmlns:a16="http://schemas.microsoft.com/office/drawing/2014/main" id="{B51D138F-1E46-43BE-ADC4-A97308F96AE9}"/>
                </a:ext>
              </a:extLst>
            </p:cNvPr>
            <p:cNvSpPr txBox="1"/>
            <p:nvPr/>
          </p:nvSpPr>
          <p:spPr>
            <a:xfrm>
              <a:off x="926865" y="1158655"/>
              <a:ext cx="6845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8" name="TextBox 57">
              <a:extLst>
                <a:ext uri="{FF2B5EF4-FFF2-40B4-BE49-F238E27FC236}">
                  <a16:creationId xmlns:a16="http://schemas.microsoft.com/office/drawing/2014/main" id="{61BD3197-E3BD-4E68-A640-0EA03A718968}"/>
                </a:ext>
              </a:extLst>
            </p:cNvPr>
            <p:cNvSpPr txBox="1"/>
            <p:nvPr/>
          </p:nvSpPr>
          <p:spPr>
            <a:xfrm>
              <a:off x="2272042" y="172245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9" name="TextBox 58">
              <a:extLst>
                <a:ext uri="{FF2B5EF4-FFF2-40B4-BE49-F238E27FC236}">
                  <a16:creationId xmlns:a16="http://schemas.microsoft.com/office/drawing/2014/main" id="{9B889470-B245-4B68-B302-0FF11601AA82}"/>
                </a:ext>
              </a:extLst>
            </p:cNvPr>
            <p:cNvSpPr txBox="1"/>
            <p:nvPr/>
          </p:nvSpPr>
          <p:spPr>
            <a:xfrm>
              <a:off x="2282259" y="2505178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10" name="TextBox 59">
              <a:extLst>
                <a:ext uri="{FF2B5EF4-FFF2-40B4-BE49-F238E27FC236}">
                  <a16:creationId xmlns:a16="http://schemas.microsoft.com/office/drawing/2014/main" id="{D4C9BDDD-1B3F-4494-BCA8-E42AD3B6B81F}"/>
                </a:ext>
              </a:extLst>
            </p:cNvPr>
            <p:cNvSpPr txBox="1"/>
            <p:nvPr/>
          </p:nvSpPr>
          <p:spPr>
            <a:xfrm>
              <a:off x="3775146" y="1307259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1" name="TextBox 60">
              <a:extLst>
                <a:ext uri="{FF2B5EF4-FFF2-40B4-BE49-F238E27FC236}">
                  <a16:creationId xmlns:a16="http://schemas.microsoft.com/office/drawing/2014/main" id="{B92F3B6C-1F84-4E90-87FF-8479B674D9DD}"/>
                </a:ext>
              </a:extLst>
            </p:cNvPr>
            <p:cNvSpPr txBox="1"/>
            <p:nvPr/>
          </p:nvSpPr>
          <p:spPr>
            <a:xfrm>
              <a:off x="3764928" y="304531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2" name="TextBox 61">
              <a:extLst>
                <a:ext uri="{FF2B5EF4-FFF2-40B4-BE49-F238E27FC236}">
                  <a16:creationId xmlns:a16="http://schemas.microsoft.com/office/drawing/2014/main" id="{23F567F4-07DE-4D3F-A202-36531CE548BC}"/>
                </a:ext>
              </a:extLst>
            </p:cNvPr>
            <p:cNvSpPr txBox="1"/>
            <p:nvPr/>
          </p:nvSpPr>
          <p:spPr>
            <a:xfrm>
              <a:off x="5004194" y="2204667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Or</a:t>
              </a:r>
            </a:p>
          </p:txBody>
        </p:sp>
        <p:sp>
          <p:nvSpPr>
            <p:cNvPr id="13" name="TextBox 62">
              <a:extLst>
                <a:ext uri="{FF2B5EF4-FFF2-40B4-BE49-F238E27FC236}">
                  <a16:creationId xmlns:a16="http://schemas.microsoft.com/office/drawing/2014/main" id="{992494E1-BA37-45BD-86B4-940D591EB394}"/>
                </a:ext>
              </a:extLst>
            </p:cNvPr>
            <p:cNvSpPr txBox="1"/>
            <p:nvPr/>
          </p:nvSpPr>
          <p:spPr>
            <a:xfrm>
              <a:off x="1029624" y="3210220"/>
              <a:ext cx="5823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14" name="TextBox 63">
              <a:extLst>
                <a:ext uri="{FF2B5EF4-FFF2-40B4-BE49-F238E27FC236}">
                  <a16:creationId xmlns:a16="http://schemas.microsoft.com/office/drawing/2014/main" id="{04984F69-A571-4DE4-B173-A23CF1CDAD24}"/>
                </a:ext>
              </a:extLst>
            </p:cNvPr>
            <p:cNvSpPr txBox="1"/>
            <p:nvPr/>
          </p:nvSpPr>
          <p:spPr>
            <a:xfrm>
              <a:off x="6051697" y="2219111"/>
              <a:ext cx="6267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out</a:t>
              </a:r>
            </a:p>
          </p:txBody>
        </p:sp>
      </p:grpSp>
      <p:sp>
        <p:nvSpPr>
          <p:cNvPr id="15" name="TextBox 64">
            <a:extLst>
              <a:ext uri="{FF2B5EF4-FFF2-40B4-BE49-F238E27FC236}">
                <a16:creationId xmlns:a16="http://schemas.microsoft.com/office/drawing/2014/main" id="{5620ACE2-E98B-473A-83B0-23EBD83D7625}"/>
              </a:ext>
            </a:extLst>
          </p:cNvPr>
          <p:cNvSpPr txBox="1"/>
          <p:nvPr/>
        </p:nvSpPr>
        <p:spPr>
          <a:xfrm>
            <a:off x="3064226" y="2431947"/>
            <a:ext cx="3997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</a:p>
        </p:txBody>
      </p:sp>
      <p:sp>
        <p:nvSpPr>
          <p:cNvPr id="16" name="TextBox 65">
            <a:extLst>
              <a:ext uri="{FF2B5EF4-FFF2-40B4-BE49-F238E27FC236}">
                <a16:creationId xmlns:a16="http://schemas.microsoft.com/office/drawing/2014/main" id="{11FDF092-20A6-42B3-A7C7-25692DA8044F}"/>
              </a:ext>
            </a:extLst>
          </p:cNvPr>
          <p:cNvSpPr txBox="1"/>
          <p:nvPr/>
        </p:nvSpPr>
        <p:spPr>
          <a:xfrm>
            <a:off x="3061754" y="1805381"/>
            <a:ext cx="416560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/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notb</a:t>
            </a:r>
          </a:p>
        </p:txBody>
      </p:sp>
      <p:sp>
        <p:nvSpPr>
          <p:cNvPr id="17" name="TextBox 66">
            <a:extLst>
              <a:ext uri="{FF2B5EF4-FFF2-40B4-BE49-F238E27FC236}">
                <a16:creationId xmlns:a16="http://schemas.microsoft.com/office/drawing/2014/main" id="{930D0E7B-BB21-4243-8D98-0D70B9700A81}"/>
              </a:ext>
            </a:extLst>
          </p:cNvPr>
          <p:cNvSpPr txBox="1"/>
          <p:nvPr/>
        </p:nvSpPr>
        <p:spPr>
          <a:xfrm>
            <a:off x="4150116" y="1614415"/>
            <a:ext cx="72486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</a:p>
        </p:txBody>
      </p:sp>
      <p:sp>
        <p:nvSpPr>
          <p:cNvPr id="18" name="TextBox 67">
            <a:extLst>
              <a:ext uri="{FF2B5EF4-FFF2-40B4-BE49-F238E27FC236}">
                <a16:creationId xmlns:a16="http://schemas.microsoft.com/office/drawing/2014/main" id="{F17E6211-BE15-4ED2-A07C-2DC85D5D0834}"/>
              </a:ext>
            </a:extLst>
          </p:cNvPr>
          <p:cNvSpPr txBox="1"/>
          <p:nvPr/>
        </p:nvSpPr>
        <p:spPr>
          <a:xfrm>
            <a:off x="4173376" y="2670867"/>
            <a:ext cx="7045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</a:p>
        </p:txBody>
      </p:sp>
      <p:sp>
        <p:nvSpPr>
          <p:cNvPr id="19" name="Rectangle 68">
            <a:extLst>
              <a:ext uri="{FF2B5EF4-FFF2-40B4-BE49-F238E27FC236}">
                <a16:creationId xmlns:a16="http://schemas.microsoft.com/office/drawing/2014/main" id="{2D596EF5-E9DB-4953-823A-A332916F8693}"/>
              </a:ext>
            </a:extLst>
          </p:cNvPr>
          <p:cNvSpPr/>
          <p:nvPr/>
        </p:nvSpPr>
        <p:spPr>
          <a:xfrm>
            <a:off x="1655865" y="991736"/>
            <a:ext cx="4102043" cy="26314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0" name="Group 69">
            <a:extLst>
              <a:ext uri="{FF2B5EF4-FFF2-40B4-BE49-F238E27FC236}">
                <a16:creationId xmlns:a16="http://schemas.microsoft.com/office/drawing/2014/main" id="{41DD6D3E-12F5-473B-A7F6-45E912692E1A}"/>
              </a:ext>
            </a:extLst>
          </p:cNvPr>
          <p:cNvGrpSpPr/>
          <p:nvPr/>
        </p:nvGrpSpPr>
        <p:grpSpPr>
          <a:xfrm>
            <a:off x="1902362" y="999661"/>
            <a:ext cx="3870290" cy="2326545"/>
            <a:chOff x="2034461" y="1071588"/>
            <a:chExt cx="3870290" cy="2326545"/>
          </a:xfrm>
        </p:grpSpPr>
        <p:sp>
          <p:nvSpPr>
            <p:cNvPr id="21" name="TextBox 70">
              <a:extLst>
                <a:ext uri="{FF2B5EF4-FFF2-40B4-BE49-F238E27FC236}">
                  <a16:creationId xmlns:a16="http://schemas.microsoft.com/office/drawing/2014/main" id="{3A3C5E0C-6CAC-48DE-91ED-70D2239C03FD}"/>
                </a:ext>
              </a:extLst>
            </p:cNvPr>
            <p:cNvSpPr txBox="1"/>
            <p:nvPr/>
          </p:nvSpPr>
          <p:spPr>
            <a:xfrm>
              <a:off x="5362768" y="2177417"/>
              <a:ext cx="54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2" name="TextBox 71">
              <a:extLst>
                <a:ext uri="{FF2B5EF4-FFF2-40B4-BE49-F238E27FC236}">
                  <a16:creationId xmlns:a16="http://schemas.microsoft.com/office/drawing/2014/main" id="{04190B83-D36B-4BBA-8070-A91821088CDC}"/>
                </a:ext>
              </a:extLst>
            </p:cNvPr>
            <p:cNvSpPr txBox="1"/>
            <p:nvPr/>
          </p:nvSpPr>
          <p:spPr>
            <a:xfrm>
              <a:off x="3513367" y="315191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3" name="TextBox 72">
              <a:extLst>
                <a:ext uri="{FF2B5EF4-FFF2-40B4-BE49-F238E27FC236}">
                  <a16:creationId xmlns:a16="http://schemas.microsoft.com/office/drawing/2014/main" id="{1FB631C3-A8E9-4F7A-8846-1EAF96917B5F}"/>
                </a:ext>
              </a:extLst>
            </p:cNvPr>
            <p:cNvSpPr txBox="1"/>
            <p:nvPr/>
          </p:nvSpPr>
          <p:spPr>
            <a:xfrm>
              <a:off x="3513367" y="282679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4" name="TextBox 73">
              <a:extLst>
                <a:ext uri="{FF2B5EF4-FFF2-40B4-BE49-F238E27FC236}">
                  <a16:creationId xmlns:a16="http://schemas.microsoft.com/office/drawing/2014/main" id="{13A05652-7A87-4FDE-9BF1-086C9C992485}"/>
                </a:ext>
              </a:extLst>
            </p:cNvPr>
            <p:cNvSpPr txBox="1"/>
            <p:nvPr/>
          </p:nvSpPr>
          <p:spPr>
            <a:xfrm>
              <a:off x="3498462" y="139670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5" name="TextBox 74">
              <a:extLst>
                <a:ext uri="{FF2B5EF4-FFF2-40B4-BE49-F238E27FC236}">
                  <a16:creationId xmlns:a16="http://schemas.microsoft.com/office/drawing/2014/main" id="{9EEB9837-CFB5-438D-8F07-44027DE98E96}"/>
                </a:ext>
              </a:extLst>
            </p:cNvPr>
            <p:cNvSpPr txBox="1"/>
            <p:nvPr/>
          </p:nvSpPr>
          <p:spPr>
            <a:xfrm>
              <a:off x="3498462" y="107158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6" name="TextBox 75">
              <a:extLst>
                <a:ext uri="{FF2B5EF4-FFF2-40B4-BE49-F238E27FC236}">
                  <a16:creationId xmlns:a16="http://schemas.microsoft.com/office/drawing/2014/main" id="{A387590C-CA18-4553-A04D-00FC75D0C8AF}"/>
                </a:ext>
              </a:extLst>
            </p:cNvPr>
            <p:cNvSpPr txBox="1"/>
            <p:nvPr/>
          </p:nvSpPr>
          <p:spPr>
            <a:xfrm>
              <a:off x="2034461" y="1644722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7" name="TextBox 76">
              <a:extLst>
                <a:ext uri="{FF2B5EF4-FFF2-40B4-BE49-F238E27FC236}">
                  <a16:creationId xmlns:a16="http://schemas.microsoft.com/office/drawing/2014/main" id="{CDCAE66C-6F25-4014-AEE3-0F8FBE94F852}"/>
                </a:ext>
              </a:extLst>
            </p:cNvPr>
            <p:cNvSpPr txBox="1"/>
            <p:nvPr/>
          </p:nvSpPr>
          <p:spPr>
            <a:xfrm>
              <a:off x="2035036" y="262512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8" name="TextBox 77">
              <a:extLst>
                <a:ext uri="{FF2B5EF4-FFF2-40B4-BE49-F238E27FC236}">
                  <a16:creationId xmlns:a16="http://schemas.microsoft.com/office/drawing/2014/main" id="{258F91D3-EE77-4B83-9C0F-2B35438C65D6}"/>
                </a:ext>
              </a:extLst>
            </p:cNvPr>
            <p:cNvSpPr txBox="1"/>
            <p:nvPr/>
          </p:nvSpPr>
          <p:spPr>
            <a:xfrm>
              <a:off x="2776140" y="1647182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9" name="TextBox 78">
              <a:extLst>
                <a:ext uri="{FF2B5EF4-FFF2-40B4-BE49-F238E27FC236}">
                  <a16:creationId xmlns:a16="http://schemas.microsoft.com/office/drawing/2014/main" id="{331B74AF-62FA-495C-BF5E-3893B310B41F}"/>
                </a:ext>
              </a:extLst>
            </p:cNvPr>
            <p:cNvSpPr txBox="1"/>
            <p:nvPr/>
          </p:nvSpPr>
          <p:spPr>
            <a:xfrm>
              <a:off x="2712241" y="2635666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0" name="TextBox 79">
              <a:extLst>
                <a:ext uri="{FF2B5EF4-FFF2-40B4-BE49-F238E27FC236}">
                  <a16:creationId xmlns:a16="http://schemas.microsoft.com/office/drawing/2014/main" id="{6ED2CBE5-26BF-4229-9F85-B4A7AE674F0B}"/>
                </a:ext>
              </a:extLst>
            </p:cNvPr>
            <p:cNvSpPr txBox="1"/>
            <p:nvPr/>
          </p:nvSpPr>
          <p:spPr>
            <a:xfrm>
              <a:off x="4139317" y="1221983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1" name="TextBox 80">
              <a:extLst>
                <a:ext uri="{FF2B5EF4-FFF2-40B4-BE49-F238E27FC236}">
                  <a16:creationId xmlns:a16="http://schemas.microsoft.com/office/drawing/2014/main" id="{1779344D-4D8F-4074-85A3-E72987D50389}"/>
                </a:ext>
              </a:extLst>
            </p:cNvPr>
            <p:cNvSpPr txBox="1"/>
            <p:nvPr/>
          </p:nvSpPr>
          <p:spPr>
            <a:xfrm>
              <a:off x="4158487" y="2980446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2" name="TextBox 81">
              <a:extLst>
                <a:ext uri="{FF2B5EF4-FFF2-40B4-BE49-F238E27FC236}">
                  <a16:creationId xmlns:a16="http://schemas.microsoft.com/office/drawing/2014/main" id="{A52FA17B-CF53-4837-BBC8-8587436DB5C4}"/>
                </a:ext>
              </a:extLst>
            </p:cNvPr>
            <p:cNvSpPr txBox="1"/>
            <p:nvPr/>
          </p:nvSpPr>
          <p:spPr>
            <a:xfrm>
              <a:off x="4703590" y="233455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33" name="TextBox 82">
              <a:extLst>
                <a:ext uri="{FF2B5EF4-FFF2-40B4-BE49-F238E27FC236}">
                  <a16:creationId xmlns:a16="http://schemas.microsoft.com/office/drawing/2014/main" id="{CB946F7E-C7C7-4406-8EEF-B42AC9FCED68}"/>
                </a:ext>
              </a:extLst>
            </p:cNvPr>
            <p:cNvSpPr txBox="1"/>
            <p:nvPr/>
          </p:nvSpPr>
          <p:spPr>
            <a:xfrm>
              <a:off x="4703590" y="200943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</p:grpSp>
      <p:graphicFrame>
        <p:nvGraphicFramePr>
          <p:cNvPr id="34" name="Object 4">
            <a:extLst>
              <a:ext uri="{FF2B5EF4-FFF2-40B4-BE49-F238E27FC236}">
                <a16:creationId xmlns:a16="http://schemas.microsoft.com/office/drawing/2014/main" id="{34EA9C97-1135-4F33-A99C-20E443D623E8}"/>
              </a:ext>
            </a:extLst>
          </p:cNvPr>
          <p:cNvGraphicFramePr>
            <a:graphicFrameLocks/>
          </p:cNvGraphicFramePr>
          <p:nvPr/>
        </p:nvGraphicFramePr>
        <p:xfrm>
          <a:off x="4532297" y="4449326"/>
          <a:ext cx="508535" cy="60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85" name="Clip" r:id="rId4" imgW="987425" imgH="1473200" progId="MS_ClipArt_Gallery.2">
                  <p:embed/>
                </p:oleObj>
              </mc:Choice>
              <mc:Fallback>
                <p:oleObj name="Clip" r:id="rId4" imgW="987425" imgH="1473200" progId="MS_ClipArt_Gallery.2">
                  <p:embed/>
                  <p:pic>
                    <p:nvPicPr>
                      <p:cNvPr id="84" name="Object 4">
                        <a:extLst>
                          <a:ext uri="{FF2B5EF4-FFF2-40B4-BE49-F238E27FC236}">
                            <a16:creationId xmlns:a16="http://schemas.microsoft.com/office/drawing/2014/main" id="{15166F5A-A1ED-4641-BD63-C3177445CFC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297" y="4449326"/>
                        <a:ext cx="508535" cy="606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9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E7B37-87A7-4145-9D6B-0BEA9D58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Design: Implementation</a:t>
            </a:r>
            <a:endParaRPr lang="zh-TW" altLang="en-US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5BEF9C92-5A2D-4AFE-94D3-FAA040CA8B9B}"/>
              </a:ext>
            </a:extLst>
          </p:cNvPr>
          <p:cNvSpPr txBox="1"/>
          <p:nvPr/>
        </p:nvSpPr>
        <p:spPr>
          <a:xfrm>
            <a:off x="1655865" y="3813470"/>
            <a:ext cx="4102043" cy="2628066"/>
          </a:xfrm>
          <a:prstGeom prst="rect">
            <a:avLst/>
          </a:prstGeom>
          <a:solidFill>
            <a:schemeClr val="bg1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93600" bIns="144000"/>
          <a:lstStyle>
            <a:defPPr>
              <a:defRPr lang="en-US"/>
            </a:defPPr>
            <a:lvl1pPr marL="342900" indent="-342900" algn="just">
              <a:spcBef>
                <a:spcPct val="15000"/>
              </a:spcBef>
              <a:buClr>
                <a:srgbClr val="006600"/>
              </a:buClr>
              <a:buSzPct val="85000"/>
              <a:buFont typeface="Wingdings" charset="0"/>
              <a:buNone/>
              <a:defRPr sz="1300">
                <a:solidFill>
                  <a:srgbClr val="008000"/>
                </a:solidFill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Sets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Not(a)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*/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CHIP Xor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IN 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OUT 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    PARTS: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5BFE18B3-A1C5-48B9-BBE9-4E035A5C31FE}"/>
              </a:ext>
            </a:extLst>
          </p:cNvPr>
          <p:cNvGrpSpPr/>
          <p:nvPr/>
        </p:nvGrpSpPr>
        <p:grpSpPr>
          <a:xfrm>
            <a:off x="786411" y="1005966"/>
            <a:ext cx="5751618" cy="2573577"/>
            <a:chOff x="926865" y="1077895"/>
            <a:chExt cx="5751618" cy="2573577"/>
          </a:xfrm>
        </p:grpSpPr>
        <p:pic>
          <p:nvPicPr>
            <p:cNvPr id="5" name="Picture 52">
              <a:extLst>
                <a:ext uri="{FF2B5EF4-FFF2-40B4-BE49-F238E27FC236}">
                  <a16:creationId xmlns:a16="http://schemas.microsoft.com/office/drawing/2014/main" id="{2B382D52-EF0C-4895-B643-08848FB4F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49" b="1602"/>
            <a:stretch/>
          </p:blipFill>
          <p:spPr>
            <a:xfrm>
              <a:off x="1006781" y="1077895"/>
              <a:ext cx="5214013" cy="2573577"/>
            </a:xfrm>
            <a:prstGeom prst="rect">
              <a:avLst/>
            </a:prstGeom>
          </p:spPr>
        </p:pic>
        <p:sp>
          <p:nvSpPr>
            <p:cNvPr id="6" name="TextBox 55">
              <a:extLst>
                <a:ext uri="{FF2B5EF4-FFF2-40B4-BE49-F238E27FC236}">
                  <a16:creationId xmlns:a16="http://schemas.microsoft.com/office/drawing/2014/main" id="{A8FFCD64-918C-419B-8D25-9A5C82BE018B}"/>
                </a:ext>
              </a:extLst>
            </p:cNvPr>
            <p:cNvSpPr txBox="1"/>
            <p:nvPr/>
          </p:nvSpPr>
          <p:spPr>
            <a:xfrm>
              <a:off x="3542526" y="2357458"/>
              <a:ext cx="185710" cy="372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56">
              <a:extLst>
                <a:ext uri="{FF2B5EF4-FFF2-40B4-BE49-F238E27FC236}">
                  <a16:creationId xmlns:a16="http://schemas.microsoft.com/office/drawing/2014/main" id="{6E311E01-AA2A-4FE4-A2ED-B4FBA045434C}"/>
                </a:ext>
              </a:extLst>
            </p:cNvPr>
            <p:cNvSpPr txBox="1"/>
            <p:nvPr/>
          </p:nvSpPr>
          <p:spPr>
            <a:xfrm>
              <a:off x="926865" y="1158655"/>
              <a:ext cx="6845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8" name="TextBox 57">
              <a:extLst>
                <a:ext uri="{FF2B5EF4-FFF2-40B4-BE49-F238E27FC236}">
                  <a16:creationId xmlns:a16="http://schemas.microsoft.com/office/drawing/2014/main" id="{29333E4B-06FE-4E57-A110-6682D7496D5C}"/>
                </a:ext>
              </a:extLst>
            </p:cNvPr>
            <p:cNvSpPr txBox="1"/>
            <p:nvPr/>
          </p:nvSpPr>
          <p:spPr>
            <a:xfrm>
              <a:off x="2272042" y="172245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9" name="TextBox 58">
              <a:extLst>
                <a:ext uri="{FF2B5EF4-FFF2-40B4-BE49-F238E27FC236}">
                  <a16:creationId xmlns:a16="http://schemas.microsoft.com/office/drawing/2014/main" id="{5136EC9A-A390-4711-9858-43EE3BCEAA9F}"/>
                </a:ext>
              </a:extLst>
            </p:cNvPr>
            <p:cNvSpPr txBox="1"/>
            <p:nvPr/>
          </p:nvSpPr>
          <p:spPr>
            <a:xfrm>
              <a:off x="2282259" y="2505178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10" name="TextBox 59">
              <a:extLst>
                <a:ext uri="{FF2B5EF4-FFF2-40B4-BE49-F238E27FC236}">
                  <a16:creationId xmlns:a16="http://schemas.microsoft.com/office/drawing/2014/main" id="{5FB59452-CA45-4CF1-B26D-0B42F63A693F}"/>
                </a:ext>
              </a:extLst>
            </p:cNvPr>
            <p:cNvSpPr txBox="1"/>
            <p:nvPr/>
          </p:nvSpPr>
          <p:spPr>
            <a:xfrm>
              <a:off x="3775146" y="1307259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1" name="TextBox 60">
              <a:extLst>
                <a:ext uri="{FF2B5EF4-FFF2-40B4-BE49-F238E27FC236}">
                  <a16:creationId xmlns:a16="http://schemas.microsoft.com/office/drawing/2014/main" id="{EDC71B6C-502B-403B-A22C-2870A08DAC7E}"/>
                </a:ext>
              </a:extLst>
            </p:cNvPr>
            <p:cNvSpPr txBox="1"/>
            <p:nvPr/>
          </p:nvSpPr>
          <p:spPr>
            <a:xfrm>
              <a:off x="3764928" y="304531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2" name="TextBox 61">
              <a:extLst>
                <a:ext uri="{FF2B5EF4-FFF2-40B4-BE49-F238E27FC236}">
                  <a16:creationId xmlns:a16="http://schemas.microsoft.com/office/drawing/2014/main" id="{7453AD01-56A8-411A-9A89-076CC79D53B7}"/>
                </a:ext>
              </a:extLst>
            </p:cNvPr>
            <p:cNvSpPr txBox="1"/>
            <p:nvPr/>
          </p:nvSpPr>
          <p:spPr>
            <a:xfrm>
              <a:off x="5004194" y="2204667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Or</a:t>
              </a:r>
            </a:p>
          </p:txBody>
        </p:sp>
        <p:sp>
          <p:nvSpPr>
            <p:cNvPr id="13" name="TextBox 62">
              <a:extLst>
                <a:ext uri="{FF2B5EF4-FFF2-40B4-BE49-F238E27FC236}">
                  <a16:creationId xmlns:a16="http://schemas.microsoft.com/office/drawing/2014/main" id="{34D1554C-AA8F-4E14-BCE6-0A6027468B5A}"/>
                </a:ext>
              </a:extLst>
            </p:cNvPr>
            <p:cNvSpPr txBox="1"/>
            <p:nvPr/>
          </p:nvSpPr>
          <p:spPr>
            <a:xfrm>
              <a:off x="1029624" y="3210220"/>
              <a:ext cx="5823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14" name="TextBox 63">
              <a:extLst>
                <a:ext uri="{FF2B5EF4-FFF2-40B4-BE49-F238E27FC236}">
                  <a16:creationId xmlns:a16="http://schemas.microsoft.com/office/drawing/2014/main" id="{5A356449-50CA-4A47-A116-89178EF7E613}"/>
                </a:ext>
              </a:extLst>
            </p:cNvPr>
            <p:cNvSpPr txBox="1"/>
            <p:nvPr/>
          </p:nvSpPr>
          <p:spPr>
            <a:xfrm>
              <a:off x="6051697" y="2219111"/>
              <a:ext cx="6267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out</a:t>
              </a:r>
            </a:p>
          </p:txBody>
        </p:sp>
      </p:grpSp>
      <p:sp>
        <p:nvSpPr>
          <p:cNvPr id="15" name="TextBox 64">
            <a:extLst>
              <a:ext uri="{FF2B5EF4-FFF2-40B4-BE49-F238E27FC236}">
                <a16:creationId xmlns:a16="http://schemas.microsoft.com/office/drawing/2014/main" id="{3C99438A-2570-4E52-930A-EE9DECAE9A06}"/>
              </a:ext>
            </a:extLst>
          </p:cNvPr>
          <p:cNvSpPr txBox="1"/>
          <p:nvPr/>
        </p:nvSpPr>
        <p:spPr>
          <a:xfrm>
            <a:off x="3064226" y="2431947"/>
            <a:ext cx="3997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</a:p>
        </p:txBody>
      </p:sp>
      <p:sp>
        <p:nvSpPr>
          <p:cNvPr id="16" name="TextBox 65">
            <a:extLst>
              <a:ext uri="{FF2B5EF4-FFF2-40B4-BE49-F238E27FC236}">
                <a16:creationId xmlns:a16="http://schemas.microsoft.com/office/drawing/2014/main" id="{94E67882-30DD-4C6E-9CE2-F6535E7CF237}"/>
              </a:ext>
            </a:extLst>
          </p:cNvPr>
          <p:cNvSpPr txBox="1"/>
          <p:nvPr/>
        </p:nvSpPr>
        <p:spPr>
          <a:xfrm>
            <a:off x="3061754" y="1805381"/>
            <a:ext cx="416560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/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notb</a:t>
            </a:r>
          </a:p>
        </p:txBody>
      </p:sp>
      <p:sp>
        <p:nvSpPr>
          <p:cNvPr id="17" name="TextBox 66">
            <a:extLst>
              <a:ext uri="{FF2B5EF4-FFF2-40B4-BE49-F238E27FC236}">
                <a16:creationId xmlns:a16="http://schemas.microsoft.com/office/drawing/2014/main" id="{2499EBD2-2241-45CC-9369-7B213899A314}"/>
              </a:ext>
            </a:extLst>
          </p:cNvPr>
          <p:cNvSpPr txBox="1"/>
          <p:nvPr/>
        </p:nvSpPr>
        <p:spPr>
          <a:xfrm>
            <a:off x="4150116" y="1614415"/>
            <a:ext cx="72486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</a:p>
        </p:txBody>
      </p:sp>
      <p:sp>
        <p:nvSpPr>
          <p:cNvPr id="18" name="TextBox 67">
            <a:extLst>
              <a:ext uri="{FF2B5EF4-FFF2-40B4-BE49-F238E27FC236}">
                <a16:creationId xmlns:a16="http://schemas.microsoft.com/office/drawing/2014/main" id="{C7FDF720-7598-493C-B3D8-6466E579039F}"/>
              </a:ext>
            </a:extLst>
          </p:cNvPr>
          <p:cNvSpPr txBox="1"/>
          <p:nvPr/>
        </p:nvSpPr>
        <p:spPr>
          <a:xfrm>
            <a:off x="4173376" y="2670867"/>
            <a:ext cx="7045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</a:p>
        </p:txBody>
      </p:sp>
      <p:sp>
        <p:nvSpPr>
          <p:cNvPr id="19" name="Rectangle 68">
            <a:extLst>
              <a:ext uri="{FF2B5EF4-FFF2-40B4-BE49-F238E27FC236}">
                <a16:creationId xmlns:a16="http://schemas.microsoft.com/office/drawing/2014/main" id="{0B135894-510A-45DA-B53A-6FD295B6E97F}"/>
              </a:ext>
            </a:extLst>
          </p:cNvPr>
          <p:cNvSpPr/>
          <p:nvPr/>
        </p:nvSpPr>
        <p:spPr>
          <a:xfrm>
            <a:off x="1655865" y="991736"/>
            <a:ext cx="4102043" cy="26314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0" name="Group 69">
            <a:extLst>
              <a:ext uri="{FF2B5EF4-FFF2-40B4-BE49-F238E27FC236}">
                <a16:creationId xmlns:a16="http://schemas.microsoft.com/office/drawing/2014/main" id="{2AEDC36F-5035-4FC2-AA92-0FA43EB03447}"/>
              </a:ext>
            </a:extLst>
          </p:cNvPr>
          <p:cNvGrpSpPr/>
          <p:nvPr/>
        </p:nvGrpSpPr>
        <p:grpSpPr>
          <a:xfrm>
            <a:off x="1902362" y="999661"/>
            <a:ext cx="3870290" cy="2326545"/>
            <a:chOff x="2034461" y="1071588"/>
            <a:chExt cx="3870290" cy="2326545"/>
          </a:xfrm>
        </p:grpSpPr>
        <p:sp>
          <p:nvSpPr>
            <p:cNvPr id="21" name="TextBox 70">
              <a:extLst>
                <a:ext uri="{FF2B5EF4-FFF2-40B4-BE49-F238E27FC236}">
                  <a16:creationId xmlns:a16="http://schemas.microsoft.com/office/drawing/2014/main" id="{5D097C6C-66F0-413A-8B32-1B19D4771ABE}"/>
                </a:ext>
              </a:extLst>
            </p:cNvPr>
            <p:cNvSpPr txBox="1"/>
            <p:nvPr/>
          </p:nvSpPr>
          <p:spPr>
            <a:xfrm>
              <a:off x="5362768" y="2177417"/>
              <a:ext cx="54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2" name="TextBox 71">
              <a:extLst>
                <a:ext uri="{FF2B5EF4-FFF2-40B4-BE49-F238E27FC236}">
                  <a16:creationId xmlns:a16="http://schemas.microsoft.com/office/drawing/2014/main" id="{3DE5A20B-AE23-4A79-82D6-13B6A64B55DF}"/>
                </a:ext>
              </a:extLst>
            </p:cNvPr>
            <p:cNvSpPr txBox="1"/>
            <p:nvPr/>
          </p:nvSpPr>
          <p:spPr>
            <a:xfrm>
              <a:off x="3513367" y="315191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3" name="TextBox 72">
              <a:extLst>
                <a:ext uri="{FF2B5EF4-FFF2-40B4-BE49-F238E27FC236}">
                  <a16:creationId xmlns:a16="http://schemas.microsoft.com/office/drawing/2014/main" id="{121C8ED2-AC5A-4699-B4B9-F9B2BDFD530B}"/>
                </a:ext>
              </a:extLst>
            </p:cNvPr>
            <p:cNvSpPr txBox="1"/>
            <p:nvPr/>
          </p:nvSpPr>
          <p:spPr>
            <a:xfrm>
              <a:off x="3513367" y="282679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4" name="TextBox 73">
              <a:extLst>
                <a:ext uri="{FF2B5EF4-FFF2-40B4-BE49-F238E27FC236}">
                  <a16:creationId xmlns:a16="http://schemas.microsoft.com/office/drawing/2014/main" id="{18C85A26-64F4-4E12-9146-0B4B9923278B}"/>
                </a:ext>
              </a:extLst>
            </p:cNvPr>
            <p:cNvSpPr txBox="1"/>
            <p:nvPr/>
          </p:nvSpPr>
          <p:spPr>
            <a:xfrm>
              <a:off x="3498462" y="139670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5" name="TextBox 74">
              <a:extLst>
                <a:ext uri="{FF2B5EF4-FFF2-40B4-BE49-F238E27FC236}">
                  <a16:creationId xmlns:a16="http://schemas.microsoft.com/office/drawing/2014/main" id="{94F313B1-63A1-4567-8A1E-4FFA27D06BC1}"/>
                </a:ext>
              </a:extLst>
            </p:cNvPr>
            <p:cNvSpPr txBox="1"/>
            <p:nvPr/>
          </p:nvSpPr>
          <p:spPr>
            <a:xfrm>
              <a:off x="3498462" y="107158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6" name="TextBox 75">
              <a:extLst>
                <a:ext uri="{FF2B5EF4-FFF2-40B4-BE49-F238E27FC236}">
                  <a16:creationId xmlns:a16="http://schemas.microsoft.com/office/drawing/2014/main" id="{136A1913-1738-40A9-A4F8-BF44003980C0}"/>
                </a:ext>
              </a:extLst>
            </p:cNvPr>
            <p:cNvSpPr txBox="1"/>
            <p:nvPr/>
          </p:nvSpPr>
          <p:spPr>
            <a:xfrm>
              <a:off x="2034461" y="1644722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7" name="TextBox 76">
              <a:extLst>
                <a:ext uri="{FF2B5EF4-FFF2-40B4-BE49-F238E27FC236}">
                  <a16:creationId xmlns:a16="http://schemas.microsoft.com/office/drawing/2014/main" id="{9186E884-584E-4264-A378-BA1FA89B3400}"/>
                </a:ext>
              </a:extLst>
            </p:cNvPr>
            <p:cNvSpPr txBox="1"/>
            <p:nvPr/>
          </p:nvSpPr>
          <p:spPr>
            <a:xfrm>
              <a:off x="2035036" y="262512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8" name="TextBox 77">
              <a:extLst>
                <a:ext uri="{FF2B5EF4-FFF2-40B4-BE49-F238E27FC236}">
                  <a16:creationId xmlns:a16="http://schemas.microsoft.com/office/drawing/2014/main" id="{4AFF2B03-28DD-4FDC-82B0-E2406E5DF3CD}"/>
                </a:ext>
              </a:extLst>
            </p:cNvPr>
            <p:cNvSpPr txBox="1"/>
            <p:nvPr/>
          </p:nvSpPr>
          <p:spPr>
            <a:xfrm>
              <a:off x="2776140" y="1647182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9" name="TextBox 78">
              <a:extLst>
                <a:ext uri="{FF2B5EF4-FFF2-40B4-BE49-F238E27FC236}">
                  <a16:creationId xmlns:a16="http://schemas.microsoft.com/office/drawing/2014/main" id="{30AE953C-B7A3-4FBA-9808-40E7406218AA}"/>
                </a:ext>
              </a:extLst>
            </p:cNvPr>
            <p:cNvSpPr txBox="1"/>
            <p:nvPr/>
          </p:nvSpPr>
          <p:spPr>
            <a:xfrm>
              <a:off x="2712241" y="2635666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0" name="TextBox 79">
              <a:extLst>
                <a:ext uri="{FF2B5EF4-FFF2-40B4-BE49-F238E27FC236}">
                  <a16:creationId xmlns:a16="http://schemas.microsoft.com/office/drawing/2014/main" id="{DAE9D7F2-A96E-4445-B03E-D4309554F5AE}"/>
                </a:ext>
              </a:extLst>
            </p:cNvPr>
            <p:cNvSpPr txBox="1"/>
            <p:nvPr/>
          </p:nvSpPr>
          <p:spPr>
            <a:xfrm>
              <a:off x="4139317" y="1221983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1" name="TextBox 80">
              <a:extLst>
                <a:ext uri="{FF2B5EF4-FFF2-40B4-BE49-F238E27FC236}">
                  <a16:creationId xmlns:a16="http://schemas.microsoft.com/office/drawing/2014/main" id="{58086AB1-2B97-4135-9501-E48839B5789C}"/>
                </a:ext>
              </a:extLst>
            </p:cNvPr>
            <p:cNvSpPr txBox="1"/>
            <p:nvPr/>
          </p:nvSpPr>
          <p:spPr>
            <a:xfrm>
              <a:off x="4158487" y="2980446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2" name="TextBox 81">
              <a:extLst>
                <a:ext uri="{FF2B5EF4-FFF2-40B4-BE49-F238E27FC236}">
                  <a16:creationId xmlns:a16="http://schemas.microsoft.com/office/drawing/2014/main" id="{F8D36B1D-E135-4140-93AB-2C7641740937}"/>
                </a:ext>
              </a:extLst>
            </p:cNvPr>
            <p:cNvSpPr txBox="1"/>
            <p:nvPr/>
          </p:nvSpPr>
          <p:spPr>
            <a:xfrm>
              <a:off x="4703590" y="233455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33" name="TextBox 82">
              <a:extLst>
                <a:ext uri="{FF2B5EF4-FFF2-40B4-BE49-F238E27FC236}">
                  <a16:creationId xmlns:a16="http://schemas.microsoft.com/office/drawing/2014/main" id="{CF16B4D6-0304-46B8-8285-B7A1AAD4A46F}"/>
                </a:ext>
              </a:extLst>
            </p:cNvPr>
            <p:cNvSpPr txBox="1"/>
            <p:nvPr/>
          </p:nvSpPr>
          <p:spPr>
            <a:xfrm>
              <a:off x="4703590" y="200943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</p:grpSp>
      <p:graphicFrame>
        <p:nvGraphicFramePr>
          <p:cNvPr id="34" name="Object 4">
            <a:extLst>
              <a:ext uri="{FF2B5EF4-FFF2-40B4-BE49-F238E27FC236}">
                <a16:creationId xmlns:a16="http://schemas.microsoft.com/office/drawing/2014/main" id="{894F5D74-6355-4125-A15E-6AB965379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286975"/>
              </p:ext>
            </p:extLst>
          </p:nvPr>
        </p:nvGraphicFramePr>
        <p:xfrm>
          <a:off x="4532297" y="4449326"/>
          <a:ext cx="508535" cy="60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09" name="Clip" r:id="rId4" imgW="987425" imgH="1473200" progId="MS_ClipArt_Gallery.2">
                  <p:embed/>
                </p:oleObj>
              </mc:Choice>
              <mc:Fallback>
                <p:oleObj name="Clip" r:id="rId4" imgW="987425" imgH="1473200" progId="MS_ClipArt_Gallery.2">
                  <p:embed/>
                  <p:pic>
                    <p:nvPicPr>
                      <p:cNvPr id="84" name="Object 4">
                        <a:extLst>
                          <a:ext uri="{FF2B5EF4-FFF2-40B4-BE49-F238E27FC236}">
                            <a16:creationId xmlns:a16="http://schemas.microsoft.com/office/drawing/2014/main" id="{15166F5A-A1ED-4641-BD63-C3177445CFC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297" y="4449326"/>
                        <a:ext cx="508535" cy="606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ounded Rectangular Callout 53">
            <a:extLst>
              <a:ext uri="{FF2B5EF4-FFF2-40B4-BE49-F238E27FC236}">
                <a16:creationId xmlns:a16="http://schemas.microsoft.com/office/drawing/2014/main" id="{DA543B02-8004-4717-A4BD-393902597AA2}"/>
              </a:ext>
            </a:extLst>
          </p:cNvPr>
          <p:cNvSpPr/>
          <p:nvPr/>
        </p:nvSpPr>
        <p:spPr>
          <a:xfrm>
            <a:off x="5501660" y="5653798"/>
            <a:ext cx="2149716" cy="641908"/>
          </a:xfrm>
          <a:prstGeom prst="wedgeRoundRectCallout">
            <a:avLst>
              <a:gd name="adj1" fmla="val -100508"/>
              <a:gd name="adj2" fmla="val 1792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" rtlCol="0" anchor="ctr" anchorCtr="0"/>
          <a:lstStyle/>
          <a:p>
            <a:pPr>
              <a:spcBef>
                <a:spcPts val="1200"/>
              </a:spcBef>
              <a:buSzPct val="100000"/>
            </a:pPr>
            <a:r>
              <a:rPr lang="en-US"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Practice: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Complete the missing HDL code</a:t>
            </a:r>
            <a:endParaRPr lang="en-US" sz="16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23668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E7B37-87A7-4145-9D6B-0BEA9D58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Design: Implementation</a:t>
            </a:r>
            <a:endParaRPr lang="zh-TW" altLang="en-US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44EEFCAD-B3A8-48ED-B993-B2A2313DEBC1}"/>
              </a:ext>
            </a:extLst>
          </p:cNvPr>
          <p:cNvSpPr txBox="1"/>
          <p:nvPr/>
        </p:nvSpPr>
        <p:spPr>
          <a:xfrm>
            <a:off x="1655865" y="3813470"/>
            <a:ext cx="4102043" cy="2628066"/>
          </a:xfrm>
          <a:prstGeom prst="rect">
            <a:avLst/>
          </a:prstGeom>
          <a:solidFill>
            <a:schemeClr val="bg1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93600" bIns="144000"/>
          <a:lstStyle>
            <a:defPPr>
              <a:defRPr lang="en-US"/>
            </a:defPPr>
            <a:lvl1pPr marL="342900" indent="-342900" algn="just">
              <a:spcBef>
                <a:spcPct val="15000"/>
              </a:spcBef>
              <a:buClr>
                <a:srgbClr val="006600"/>
              </a:buClr>
              <a:buSzPct val="85000"/>
              <a:buFont typeface="Wingdings" charset="0"/>
              <a:buNone/>
              <a:defRPr sz="1300">
                <a:solidFill>
                  <a:srgbClr val="008000"/>
                </a:solidFill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Sets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Not(a)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*/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CHIP Xor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IN 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OUT 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    PARTS: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Or  (a=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A684F08B-F7EC-4B22-8E57-5AB742357B39}"/>
              </a:ext>
            </a:extLst>
          </p:cNvPr>
          <p:cNvGrpSpPr/>
          <p:nvPr/>
        </p:nvGrpSpPr>
        <p:grpSpPr>
          <a:xfrm>
            <a:off x="786411" y="1005966"/>
            <a:ext cx="5751618" cy="2573577"/>
            <a:chOff x="926865" y="1077895"/>
            <a:chExt cx="5751618" cy="2573577"/>
          </a:xfrm>
        </p:grpSpPr>
        <p:pic>
          <p:nvPicPr>
            <p:cNvPr id="5" name="Picture 52">
              <a:extLst>
                <a:ext uri="{FF2B5EF4-FFF2-40B4-BE49-F238E27FC236}">
                  <a16:creationId xmlns:a16="http://schemas.microsoft.com/office/drawing/2014/main" id="{42DF4949-00B0-442A-9BB2-C728CC1E2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49" b="1602"/>
            <a:stretch/>
          </p:blipFill>
          <p:spPr>
            <a:xfrm>
              <a:off x="1006781" y="1077895"/>
              <a:ext cx="5214013" cy="2573577"/>
            </a:xfrm>
            <a:prstGeom prst="rect">
              <a:avLst/>
            </a:prstGeom>
          </p:spPr>
        </p:pic>
        <p:sp>
          <p:nvSpPr>
            <p:cNvPr id="6" name="TextBox 53">
              <a:extLst>
                <a:ext uri="{FF2B5EF4-FFF2-40B4-BE49-F238E27FC236}">
                  <a16:creationId xmlns:a16="http://schemas.microsoft.com/office/drawing/2014/main" id="{5427F829-B511-4FDC-A8CE-8A1D129FC236}"/>
                </a:ext>
              </a:extLst>
            </p:cNvPr>
            <p:cNvSpPr txBox="1"/>
            <p:nvPr/>
          </p:nvSpPr>
          <p:spPr>
            <a:xfrm>
              <a:off x="3542526" y="2357458"/>
              <a:ext cx="185710" cy="372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4C2CB6CA-1434-4233-9D1C-B0D821419034}"/>
                </a:ext>
              </a:extLst>
            </p:cNvPr>
            <p:cNvSpPr txBox="1"/>
            <p:nvPr/>
          </p:nvSpPr>
          <p:spPr>
            <a:xfrm>
              <a:off x="926865" y="1158655"/>
              <a:ext cx="6845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8" name="TextBox 55">
              <a:extLst>
                <a:ext uri="{FF2B5EF4-FFF2-40B4-BE49-F238E27FC236}">
                  <a16:creationId xmlns:a16="http://schemas.microsoft.com/office/drawing/2014/main" id="{2438075D-0010-4084-8178-BC70732664ED}"/>
                </a:ext>
              </a:extLst>
            </p:cNvPr>
            <p:cNvSpPr txBox="1"/>
            <p:nvPr/>
          </p:nvSpPr>
          <p:spPr>
            <a:xfrm>
              <a:off x="2272042" y="172245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2A648A24-50E2-4594-9057-8CC4CD91C9DC}"/>
                </a:ext>
              </a:extLst>
            </p:cNvPr>
            <p:cNvSpPr txBox="1"/>
            <p:nvPr/>
          </p:nvSpPr>
          <p:spPr>
            <a:xfrm>
              <a:off x="2282259" y="2505178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10" name="TextBox 57">
              <a:extLst>
                <a:ext uri="{FF2B5EF4-FFF2-40B4-BE49-F238E27FC236}">
                  <a16:creationId xmlns:a16="http://schemas.microsoft.com/office/drawing/2014/main" id="{BDBB2F0C-DE33-4B2B-A6B4-B308DF2EFFD1}"/>
                </a:ext>
              </a:extLst>
            </p:cNvPr>
            <p:cNvSpPr txBox="1"/>
            <p:nvPr/>
          </p:nvSpPr>
          <p:spPr>
            <a:xfrm>
              <a:off x="3775146" y="1307259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1" name="TextBox 58">
              <a:extLst>
                <a:ext uri="{FF2B5EF4-FFF2-40B4-BE49-F238E27FC236}">
                  <a16:creationId xmlns:a16="http://schemas.microsoft.com/office/drawing/2014/main" id="{524DF099-A2B2-4D71-8B51-C9A832EFA79B}"/>
                </a:ext>
              </a:extLst>
            </p:cNvPr>
            <p:cNvSpPr txBox="1"/>
            <p:nvPr/>
          </p:nvSpPr>
          <p:spPr>
            <a:xfrm>
              <a:off x="3764928" y="304531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2" name="TextBox 59">
              <a:extLst>
                <a:ext uri="{FF2B5EF4-FFF2-40B4-BE49-F238E27FC236}">
                  <a16:creationId xmlns:a16="http://schemas.microsoft.com/office/drawing/2014/main" id="{30C88568-E039-42F9-9DD9-67E32B759D4F}"/>
                </a:ext>
              </a:extLst>
            </p:cNvPr>
            <p:cNvSpPr txBox="1"/>
            <p:nvPr/>
          </p:nvSpPr>
          <p:spPr>
            <a:xfrm>
              <a:off x="5004194" y="2204667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Or</a:t>
              </a:r>
            </a:p>
          </p:txBody>
        </p:sp>
        <p:sp>
          <p:nvSpPr>
            <p:cNvPr id="13" name="TextBox 60">
              <a:extLst>
                <a:ext uri="{FF2B5EF4-FFF2-40B4-BE49-F238E27FC236}">
                  <a16:creationId xmlns:a16="http://schemas.microsoft.com/office/drawing/2014/main" id="{18C87956-1CDF-4CFD-A541-962758DA42BC}"/>
                </a:ext>
              </a:extLst>
            </p:cNvPr>
            <p:cNvSpPr txBox="1"/>
            <p:nvPr/>
          </p:nvSpPr>
          <p:spPr>
            <a:xfrm>
              <a:off x="1029624" y="3210220"/>
              <a:ext cx="5823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14" name="TextBox 61">
              <a:extLst>
                <a:ext uri="{FF2B5EF4-FFF2-40B4-BE49-F238E27FC236}">
                  <a16:creationId xmlns:a16="http://schemas.microsoft.com/office/drawing/2014/main" id="{3788D84A-CD20-45E9-B114-7F5B903662BC}"/>
                </a:ext>
              </a:extLst>
            </p:cNvPr>
            <p:cNvSpPr txBox="1"/>
            <p:nvPr/>
          </p:nvSpPr>
          <p:spPr>
            <a:xfrm>
              <a:off x="6051697" y="2219111"/>
              <a:ext cx="6267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out</a:t>
              </a:r>
            </a:p>
          </p:txBody>
        </p:sp>
      </p:grpSp>
      <p:sp>
        <p:nvSpPr>
          <p:cNvPr id="15" name="TextBox 62">
            <a:extLst>
              <a:ext uri="{FF2B5EF4-FFF2-40B4-BE49-F238E27FC236}">
                <a16:creationId xmlns:a16="http://schemas.microsoft.com/office/drawing/2014/main" id="{A8F818F5-2392-4393-B177-CD2370254113}"/>
              </a:ext>
            </a:extLst>
          </p:cNvPr>
          <p:cNvSpPr txBox="1"/>
          <p:nvPr/>
        </p:nvSpPr>
        <p:spPr>
          <a:xfrm>
            <a:off x="3064226" y="2431947"/>
            <a:ext cx="3997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</a:p>
        </p:txBody>
      </p:sp>
      <p:sp>
        <p:nvSpPr>
          <p:cNvPr id="16" name="TextBox 63">
            <a:extLst>
              <a:ext uri="{FF2B5EF4-FFF2-40B4-BE49-F238E27FC236}">
                <a16:creationId xmlns:a16="http://schemas.microsoft.com/office/drawing/2014/main" id="{568680A9-82C3-483D-96EA-DCE239B66D83}"/>
              </a:ext>
            </a:extLst>
          </p:cNvPr>
          <p:cNvSpPr txBox="1"/>
          <p:nvPr/>
        </p:nvSpPr>
        <p:spPr>
          <a:xfrm>
            <a:off x="3061754" y="1805381"/>
            <a:ext cx="416560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/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notb</a:t>
            </a:r>
          </a:p>
        </p:txBody>
      </p:sp>
      <p:sp>
        <p:nvSpPr>
          <p:cNvPr id="17" name="TextBox 64">
            <a:extLst>
              <a:ext uri="{FF2B5EF4-FFF2-40B4-BE49-F238E27FC236}">
                <a16:creationId xmlns:a16="http://schemas.microsoft.com/office/drawing/2014/main" id="{E7F490A9-8060-4292-9B27-13C0C39F3B73}"/>
              </a:ext>
            </a:extLst>
          </p:cNvPr>
          <p:cNvSpPr txBox="1"/>
          <p:nvPr/>
        </p:nvSpPr>
        <p:spPr>
          <a:xfrm>
            <a:off x="4150116" y="1614415"/>
            <a:ext cx="72486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</a:p>
        </p:txBody>
      </p:sp>
      <p:sp>
        <p:nvSpPr>
          <p:cNvPr id="18" name="TextBox 65">
            <a:extLst>
              <a:ext uri="{FF2B5EF4-FFF2-40B4-BE49-F238E27FC236}">
                <a16:creationId xmlns:a16="http://schemas.microsoft.com/office/drawing/2014/main" id="{F262179A-F03A-4001-8B36-BEC75961D659}"/>
              </a:ext>
            </a:extLst>
          </p:cNvPr>
          <p:cNvSpPr txBox="1"/>
          <p:nvPr/>
        </p:nvSpPr>
        <p:spPr>
          <a:xfrm>
            <a:off x="4173376" y="2670867"/>
            <a:ext cx="7045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</a:p>
        </p:txBody>
      </p:sp>
      <p:sp>
        <p:nvSpPr>
          <p:cNvPr id="19" name="Rectangle 66">
            <a:extLst>
              <a:ext uri="{FF2B5EF4-FFF2-40B4-BE49-F238E27FC236}">
                <a16:creationId xmlns:a16="http://schemas.microsoft.com/office/drawing/2014/main" id="{4EBDFDC1-1A83-443E-A45C-34ECA014073B}"/>
              </a:ext>
            </a:extLst>
          </p:cNvPr>
          <p:cNvSpPr/>
          <p:nvPr/>
        </p:nvSpPr>
        <p:spPr>
          <a:xfrm>
            <a:off x="1655865" y="991736"/>
            <a:ext cx="4102043" cy="26314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0" name="Group 67">
            <a:extLst>
              <a:ext uri="{FF2B5EF4-FFF2-40B4-BE49-F238E27FC236}">
                <a16:creationId xmlns:a16="http://schemas.microsoft.com/office/drawing/2014/main" id="{347AF880-896E-4DFD-9FB1-A5BDCD635E77}"/>
              </a:ext>
            </a:extLst>
          </p:cNvPr>
          <p:cNvGrpSpPr/>
          <p:nvPr/>
        </p:nvGrpSpPr>
        <p:grpSpPr>
          <a:xfrm>
            <a:off x="1902362" y="999661"/>
            <a:ext cx="3870290" cy="2326545"/>
            <a:chOff x="2034461" y="1071588"/>
            <a:chExt cx="3870290" cy="2326545"/>
          </a:xfrm>
        </p:grpSpPr>
        <p:sp>
          <p:nvSpPr>
            <p:cNvPr id="21" name="TextBox 68">
              <a:extLst>
                <a:ext uri="{FF2B5EF4-FFF2-40B4-BE49-F238E27FC236}">
                  <a16:creationId xmlns:a16="http://schemas.microsoft.com/office/drawing/2014/main" id="{ACF7EC2D-FC47-4AE3-92AB-C154F2913515}"/>
                </a:ext>
              </a:extLst>
            </p:cNvPr>
            <p:cNvSpPr txBox="1"/>
            <p:nvPr/>
          </p:nvSpPr>
          <p:spPr>
            <a:xfrm>
              <a:off x="5362768" y="2177417"/>
              <a:ext cx="54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2" name="TextBox 69">
              <a:extLst>
                <a:ext uri="{FF2B5EF4-FFF2-40B4-BE49-F238E27FC236}">
                  <a16:creationId xmlns:a16="http://schemas.microsoft.com/office/drawing/2014/main" id="{198F18D4-10BA-4640-A2E8-7D7F57BDC127}"/>
                </a:ext>
              </a:extLst>
            </p:cNvPr>
            <p:cNvSpPr txBox="1"/>
            <p:nvPr/>
          </p:nvSpPr>
          <p:spPr>
            <a:xfrm>
              <a:off x="3513367" y="315191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3" name="TextBox 70">
              <a:extLst>
                <a:ext uri="{FF2B5EF4-FFF2-40B4-BE49-F238E27FC236}">
                  <a16:creationId xmlns:a16="http://schemas.microsoft.com/office/drawing/2014/main" id="{92B5C5AA-0A0F-4C8C-B633-E8C7C1BF2547}"/>
                </a:ext>
              </a:extLst>
            </p:cNvPr>
            <p:cNvSpPr txBox="1"/>
            <p:nvPr/>
          </p:nvSpPr>
          <p:spPr>
            <a:xfrm>
              <a:off x="3513367" y="282679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4" name="TextBox 71">
              <a:extLst>
                <a:ext uri="{FF2B5EF4-FFF2-40B4-BE49-F238E27FC236}">
                  <a16:creationId xmlns:a16="http://schemas.microsoft.com/office/drawing/2014/main" id="{D4DF3669-4A32-42EC-9B8D-8CBB14FDBB98}"/>
                </a:ext>
              </a:extLst>
            </p:cNvPr>
            <p:cNvSpPr txBox="1"/>
            <p:nvPr/>
          </p:nvSpPr>
          <p:spPr>
            <a:xfrm>
              <a:off x="3498462" y="139670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5" name="TextBox 72">
              <a:extLst>
                <a:ext uri="{FF2B5EF4-FFF2-40B4-BE49-F238E27FC236}">
                  <a16:creationId xmlns:a16="http://schemas.microsoft.com/office/drawing/2014/main" id="{69F3950B-83A2-44EC-BA7C-041525273B0F}"/>
                </a:ext>
              </a:extLst>
            </p:cNvPr>
            <p:cNvSpPr txBox="1"/>
            <p:nvPr/>
          </p:nvSpPr>
          <p:spPr>
            <a:xfrm>
              <a:off x="3498462" y="107158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6" name="TextBox 73">
              <a:extLst>
                <a:ext uri="{FF2B5EF4-FFF2-40B4-BE49-F238E27FC236}">
                  <a16:creationId xmlns:a16="http://schemas.microsoft.com/office/drawing/2014/main" id="{43A3E275-C612-45CE-B2CD-357B285C2FE5}"/>
                </a:ext>
              </a:extLst>
            </p:cNvPr>
            <p:cNvSpPr txBox="1"/>
            <p:nvPr/>
          </p:nvSpPr>
          <p:spPr>
            <a:xfrm>
              <a:off x="2034461" y="1644722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7" name="TextBox 74">
              <a:extLst>
                <a:ext uri="{FF2B5EF4-FFF2-40B4-BE49-F238E27FC236}">
                  <a16:creationId xmlns:a16="http://schemas.microsoft.com/office/drawing/2014/main" id="{D360575E-A5C0-4751-A032-320007484ACA}"/>
                </a:ext>
              </a:extLst>
            </p:cNvPr>
            <p:cNvSpPr txBox="1"/>
            <p:nvPr/>
          </p:nvSpPr>
          <p:spPr>
            <a:xfrm>
              <a:off x="2035036" y="262512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8" name="TextBox 75">
              <a:extLst>
                <a:ext uri="{FF2B5EF4-FFF2-40B4-BE49-F238E27FC236}">
                  <a16:creationId xmlns:a16="http://schemas.microsoft.com/office/drawing/2014/main" id="{340914FA-82CF-4759-A0B7-C0083A41F781}"/>
                </a:ext>
              </a:extLst>
            </p:cNvPr>
            <p:cNvSpPr txBox="1"/>
            <p:nvPr/>
          </p:nvSpPr>
          <p:spPr>
            <a:xfrm>
              <a:off x="2776140" y="1647182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9" name="TextBox 76">
              <a:extLst>
                <a:ext uri="{FF2B5EF4-FFF2-40B4-BE49-F238E27FC236}">
                  <a16:creationId xmlns:a16="http://schemas.microsoft.com/office/drawing/2014/main" id="{17540BB8-DBF6-46A7-B574-8768C6051809}"/>
                </a:ext>
              </a:extLst>
            </p:cNvPr>
            <p:cNvSpPr txBox="1"/>
            <p:nvPr/>
          </p:nvSpPr>
          <p:spPr>
            <a:xfrm>
              <a:off x="2712241" y="2635666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0" name="TextBox 77">
              <a:extLst>
                <a:ext uri="{FF2B5EF4-FFF2-40B4-BE49-F238E27FC236}">
                  <a16:creationId xmlns:a16="http://schemas.microsoft.com/office/drawing/2014/main" id="{45E818A3-B65F-4544-B223-FA728C9320DB}"/>
                </a:ext>
              </a:extLst>
            </p:cNvPr>
            <p:cNvSpPr txBox="1"/>
            <p:nvPr/>
          </p:nvSpPr>
          <p:spPr>
            <a:xfrm>
              <a:off x="4139317" y="1221983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1" name="TextBox 78">
              <a:extLst>
                <a:ext uri="{FF2B5EF4-FFF2-40B4-BE49-F238E27FC236}">
                  <a16:creationId xmlns:a16="http://schemas.microsoft.com/office/drawing/2014/main" id="{843D2126-4F8D-4575-B4A9-B3EE82B84AD1}"/>
                </a:ext>
              </a:extLst>
            </p:cNvPr>
            <p:cNvSpPr txBox="1"/>
            <p:nvPr/>
          </p:nvSpPr>
          <p:spPr>
            <a:xfrm>
              <a:off x="4158487" y="2980446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2" name="TextBox 79">
              <a:extLst>
                <a:ext uri="{FF2B5EF4-FFF2-40B4-BE49-F238E27FC236}">
                  <a16:creationId xmlns:a16="http://schemas.microsoft.com/office/drawing/2014/main" id="{934CD7F2-A085-48A9-843D-758FC1B850BA}"/>
                </a:ext>
              </a:extLst>
            </p:cNvPr>
            <p:cNvSpPr txBox="1"/>
            <p:nvPr/>
          </p:nvSpPr>
          <p:spPr>
            <a:xfrm>
              <a:off x="4703590" y="233455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33" name="TextBox 80">
              <a:extLst>
                <a:ext uri="{FF2B5EF4-FFF2-40B4-BE49-F238E27FC236}">
                  <a16:creationId xmlns:a16="http://schemas.microsoft.com/office/drawing/2014/main" id="{4FB169E6-54FF-4584-9BD3-124D26C0A38E}"/>
                </a:ext>
              </a:extLst>
            </p:cNvPr>
            <p:cNvSpPr txBox="1"/>
            <p:nvPr/>
          </p:nvSpPr>
          <p:spPr>
            <a:xfrm>
              <a:off x="4703590" y="200943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</p:grpSp>
      <p:graphicFrame>
        <p:nvGraphicFramePr>
          <p:cNvPr id="34" name="Object 4">
            <a:extLst>
              <a:ext uri="{FF2B5EF4-FFF2-40B4-BE49-F238E27FC236}">
                <a16:creationId xmlns:a16="http://schemas.microsoft.com/office/drawing/2014/main" id="{FE12901D-ED31-4342-A229-8EECBC72A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45642"/>
              </p:ext>
            </p:extLst>
          </p:nvPr>
        </p:nvGraphicFramePr>
        <p:xfrm>
          <a:off x="4532297" y="4449326"/>
          <a:ext cx="508535" cy="60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33" name="Clip" r:id="rId4" imgW="987425" imgH="1473200" progId="MS_ClipArt_Gallery.2">
                  <p:embed/>
                </p:oleObj>
              </mc:Choice>
              <mc:Fallback>
                <p:oleObj name="Clip" r:id="rId4" imgW="987425" imgH="1473200" progId="MS_ClipArt_Gallery.2">
                  <p:embed/>
                  <p:pic>
                    <p:nvPicPr>
                      <p:cNvPr id="35" name="Object 4">
                        <a:extLst>
                          <a:ext uri="{FF2B5EF4-FFF2-40B4-BE49-F238E27FC236}">
                            <a16:creationId xmlns:a16="http://schemas.microsoft.com/office/drawing/2014/main" id="{FDCD3F49-3B31-6742-A873-9850CEF9383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297" y="4449326"/>
                        <a:ext cx="508535" cy="606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8052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E7B37-87A7-4145-9D6B-0BEA9D58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Design: Implementation</a:t>
            </a:r>
            <a:endParaRPr lang="zh-TW" altLang="en-US" dirty="0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E0055179-6B65-43E5-9245-F0566350F091}"/>
              </a:ext>
            </a:extLst>
          </p:cNvPr>
          <p:cNvSpPr txBox="1"/>
          <p:nvPr/>
        </p:nvSpPr>
        <p:spPr>
          <a:xfrm>
            <a:off x="1655865" y="3813470"/>
            <a:ext cx="4102043" cy="2628066"/>
          </a:xfrm>
          <a:prstGeom prst="rect">
            <a:avLst/>
          </a:prstGeom>
          <a:solidFill>
            <a:schemeClr val="bg1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93600" bIns="144000"/>
          <a:lstStyle>
            <a:defPPr>
              <a:defRPr lang="en-US"/>
            </a:defPPr>
            <a:lvl1pPr marL="342900" indent="-342900" algn="just">
              <a:spcBef>
                <a:spcPct val="15000"/>
              </a:spcBef>
              <a:buClr>
                <a:srgbClr val="006600"/>
              </a:buClr>
              <a:buSzPct val="85000"/>
              <a:buFont typeface="Wingdings" charset="0"/>
              <a:buNone/>
              <a:defRPr sz="1300">
                <a:solidFill>
                  <a:srgbClr val="008000"/>
                </a:solidFill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Sets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Not(a)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*/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CHIP Xor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IN 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OUT 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    PARTS: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Or  (a=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2920D576-0410-408D-AFAB-9DD41BD73AA5}"/>
              </a:ext>
            </a:extLst>
          </p:cNvPr>
          <p:cNvGrpSpPr/>
          <p:nvPr/>
        </p:nvGrpSpPr>
        <p:grpSpPr>
          <a:xfrm>
            <a:off x="786411" y="1005966"/>
            <a:ext cx="5751618" cy="2573577"/>
            <a:chOff x="926865" y="1077895"/>
            <a:chExt cx="5751618" cy="2573577"/>
          </a:xfrm>
        </p:grpSpPr>
        <p:pic>
          <p:nvPicPr>
            <p:cNvPr id="5" name="Picture 19">
              <a:extLst>
                <a:ext uri="{FF2B5EF4-FFF2-40B4-BE49-F238E27FC236}">
                  <a16:creationId xmlns:a16="http://schemas.microsoft.com/office/drawing/2014/main" id="{0642D1EA-2B00-4745-AB08-F04890B0E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49" b="1602"/>
            <a:stretch/>
          </p:blipFill>
          <p:spPr>
            <a:xfrm>
              <a:off x="1006781" y="1077895"/>
              <a:ext cx="5214013" cy="2573577"/>
            </a:xfrm>
            <a:prstGeom prst="rect">
              <a:avLst/>
            </a:prstGeom>
          </p:spPr>
        </p:pic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CC84CCD8-B3F0-4D7A-BD76-513CD0721ADE}"/>
                </a:ext>
              </a:extLst>
            </p:cNvPr>
            <p:cNvSpPr txBox="1"/>
            <p:nvPr/>
          </p:nvSpPr>
          <p:spPr>
            <a:xfrm>
              <a:off x="3542526" y="2357458"/>
              <a:ext cx="185710" cy="372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21">
              <a:extLst>
                <a:ext uri="{FF2B5EF4-FFF2-40B4-BE49-F238E27FC236}">
                  <a16:creationId xmlns:a16="http://schemas.microsoft.com/office/drawing/2014/main" id="{8815AE4F-58E6-422B-90A8-87C0F1128CCD}"/>
                </a:ext>
              </a:extLst>
            </p:cNvPr>
            <p:cNvSpPr txBox="1"/>
            <p:nvPr/>
          </p:nvSpPr>
          <p:spPr>
            <a:xfrm>
              <a:off x="926865" y="1158655"/>
              <a:ext cx="6845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62DB8F23-551E-4E50-BD5B-AE3582E9B7B0}"/>
                </a:ext>
              </a:extLst>
            </p:cNvPr>
            <p:cNvSpPr txBox="1"/>
            <p:nvPr/>
          </p:nvSpPr>
          <p:spPr>
            <a:xfrm>
              <a:off x="2272042" y="172245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0823F54A-A387-4E96-8958-E1D396DD926E}"/>
                </a:ext>
              </a:extLst>
            </p:cNvPr>
            <p:cNvSpPr txBox="1"/>
            <p:nvPr/>
          </p:nvSpPr>
          <p:spPr>
            <a:xfrm>
              <a:off x="2282259" y="2505178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Not</a:t>
              </a:r>
            </a:p>
          </p:txBody>
        </p:sp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2853921C-23E8-4A32-80B3-0FEA5C451E8A}"/>
                </a:ext>
              </a:extLst>
            </p:cNvPr>
            <p:cNvSpPr txBox="1"/>
            <p:nvPr/>
          </p:nvSpPr>
          <p:spPr>
            <a:xfrm>
              <a:off x="3775146" y="1307259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70E79CCE-932A-4B88-B78B-A0ECC9F1D6F4}"/>
                </a:ext>
              </a:extLst>
            </p:cNvPr>
            <p:cNvSpPr txBox="1"/>
            <p:nvPr/>
          </p:nvSpPr>
          <p:spPr>
            <a:xfrm>
              <a:off x="3764928" y="3045311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And</a:t>
              </a:r>
            </a:p>
          </p:txBody>
        </p:sp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id="{6AE209D6-AD48-4EBE-8AC7-E15FC3B25D46}"/>
                </a:ext>
              </a:extLst>
            </p:cNvPr>
            <p:cNvSpPr txBox="1"/>
            <p:nvPr/>
          </p:nvSpPr>
          <p:spPr>
            <a:xfrm>
              <a:off x="5004194" y="2204667"/>
              <a:ext cx="5348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/>
                  <a:cs typeface="Consolas"/>
                </a:rPr>
                <a:t>Or</a:t>
              </a:r>
            </a:p>
          </p:txBody>
        </p: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DDFCA364-83A2-487A-A25E-520CAA04CC3F}"/>
                </a:ext>
              </a:extLst>
            </p:cNvPr>
            <p:cNvSpPr txBox="1"/>
            <p:nvPr/>
          </p:nvSpPr>
          <p:spPr>
            <a:xfrm>
              <a:off x="1029624" y="3210220"/>
              <a:ext cx="5823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53048291-24EC-4722-A808-112B7A2F9857}"/>
                </a:ext>
              </a:extLst>
            </p:cNvPr>
            <p:cNvSpPr txBox="1"/>
            <p:nvPr/>
          </p:nvSpPr>
          <p:spPr>
            <a:xfrm>
              <a:off x="6051697" y="2219111"/>
              <a:ext cx="6267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  <a:latin typeface="Consolas"/>
                  <a:cs typeface="Consolas"/>
                </a:rPr>
                <a:t>out</a:t>
              </a:r>
            </a:p>
          </p:txBody>
        </p:sp>
      </p:grpSp>
      <p:sp>
        <p:nvSpPr>
          <p:cNvPr id="15" name="TextBox 30">
            <a:extLst>
              <a:ext uri="{FF2B5EF4-FFF2-40B4-BE49-F238E27FC236}">
                <a16:creationId xmlns:a16="http://schemas.microsoft.com/office/drawing/2014/main" id="{EF11A10F-C244-4035-9AC1-6ADAB2AA1E73}"/>
              </a:ext>
            </a:extLst>
          </p:cNvPr>
          <p:cNvSpPr txBox="1"/>
          <p:nvPr/>
        </p:nvSpPr>
        <p:spPr>
          <a:xfrm>
            <a:off x="3064226" y="2431947"/>
            <a:ext cx="3997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1D3A8777-D7FB-4861-9C85-473767AA808B}"/>
              </a:ext>
            </a:extLst>
          </p:cNvPr>
          <p:cNvSpPr txBox="1"/>
          <p:nvPr/>
        </p:nvSpPr>
        <p:spPr>
          <a:xfrm>
            <a:off x="3061754" y="1805381"/>
            <a:ext cx="416560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/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notb</a:t>
            </a: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id="{2F85E663-D1D5-4411-8DB7-EE4B8D30765C}"/>
              </a:ext>
            </a:extLst>
          </p:cNvPr>
          <p:cNvSpPr txBox="1"/>
          <p:nvPr/>
        </p:nvSpPr>
        <p:spPr>
          <a:xfrm>
            <a:off x="4150116" y="1614415"/>
            <a:ext cx="72486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4DB34199-2374-4C19-A8CC-55B3A4F20C56}"/>
              </a:ext>
            </a:extLst>
          </p:cNvPr>
          <p:cNvSpPr txBox="1"/>
          <p:nvPr/>
        </p:nvSpPr>
        <p:spPr>
          <a:xfrm>
            <a:off x="4173376" y="2670867"/>
            <a:ext cx="704543" cy="24622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>
              <a:defRPr sz="1200">
                <a:latin typeface="Consolas"/>
                <a:cs typeface="Consolas"/>
              </a:defRPr>
            </a:lvl1pPr>
          </a:lstStyle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0FA69E71-4945-49BD-A869-B1A263831BEC}"/>
              </a:ext>
            </a:extLst>
          </p:cNvPr>
          <p:cNvSpPr/>
          <p:nvPr/>
        </p:nvSpPr>
        <p:spPr>
          <a:xfrm>
            <a:off x="1655865" y="991736"/>
            <a:ext cx="4102043" cy="263144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DF6CE4AE-FD31-4734-8A36-607673FCCC5C}"/>
              </a:ext>
            </a:extLst>
          </p:cNvPr>
          <p:cNvGrpSpPr/>
          <p:nvPr/>
        </p:nvGrpSpPr>
        <p:grpSpPr>
          <a:xfrm>
            <a:off x="1902362" y="999661"/>
            <a:ext cx="3870290" cy="2326545"/>
            <a:chOff x="2034461" y="1071588"/>
            <a:chExt cx="3870290" cy="2326545"/>
          </a:xfrm>
        </p:grpSpPr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0E171937-8AEE-4862-88CE-FE81E430FF75}"/>
                </a:ext>
              </a:extLst>
            </p:cNvPr>
            <p:cNvSpPr txBox="1"/>
            <p:nvPr/>
          </p:nvSpPr>
          <p:spPr>
            <a:xfrm>
              <a:off x="5362768" y="2177417"/>
              <a:ext cx="54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2" name="TextBox 40">
              <a:extLst>
                <a:ext uri="{FF2B5EF4-FFF2-40B4-BE49-F238E27FC236}">
                  <a16:creationId xmlns:a16="http://schemas.microsoft.com/office/drawing/2014/main" id="{49785FD9-EB5B-4425-96B3-1534ED14D89C}"/>
                </a:ext>
              </a:extLst>
            </p:cNvPr>
            <p:cNvSpPr txBox="1"/>
            <p:nvPr/>
          </p:nvSpPr>
          <p:spPr>
            <a:xfrm>
              <a:off x="3513367" y="315191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3" name="TextBox 41">
              <a:extLst>
                <a:ext uri="{FF2B5EF4-FFF2-40B4-BE49-F238E27FC236}">
                  <a16:creationId xmlns:a16="http://schemas.microsoft.com/office/drawing/2014/main" id="{7D3C004B-A3DB-482F-B6F0-6127DAED95E8}"/>
                </a:ext>
              </a:extLst>
            </p:cNvPr>
            <p:cNvSpPr txBox="1"/>
            <p:nvPr/>
          </p:nvSpPr>
          <p:spPr>
            <a:xfrm>
              <a:off x="3513367" y="282679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4" name="TextBox 42">
              <a:extLst>
                <a:ext uri="{FF2B5EF4-FFF2-40B4-BE49-F238E27FC236}">
                  <a16:creationId xmlns:a16="http://schemas.microsoft.com/office/drawing/2014/main" id="{AD4AE237-13A6-4B0A-815B-9B48043029E4}"/>
                </a:ext>
              </a:extLst>
            </p:cNvPr>
            <p:cNvSpPr txBox="1"/>
            <p:nvPr/>
          </p:nvSpPr>
          <p:spPr>
            <a:xfrm>
              <a:off x="3498462" y="139670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25" name="TextBox 43">
              <a:extLst>
                <a:ext uri="{FF2B5EF4-FFF2-40B4-BE49-F238E27FC236}">
                  <a16:creationId xmlns:a16="http://schemas.microsoft.com/office/drawing/2014/main" id="{D97837DE-B5B4-4507-A2B8-24B0AAEC4204}"/>
                </a:ext>
              </a:extLst>
            </p:cNvPr>
            <p:cNvSpPr txBox="1"/>
            <p:nvPr/>
          </p:nvSpPr>
          <p:spPr>
            <a:xfrm>
              <a:off x="3498462" y="1071588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26" name="TextBox 44">
              <a:extLst>
                <a:ext uri="{FF2B5EF4-FFF2-40B4-BE49-F238E27FC236}">
                  <a16:creationId xmlns:a16="http://schemas.microsoft.com/office/drawing/2014/main" id="{FBBD5B0C-F0B6-4770-BDC2-B296B48007FA}"/>
                </a:ext>
              </a:extLst>
            </p:cNvPr>
            <p:cNvSpPr txBox="1"/>
            <p:nvPr/>
          </p:nvSpPr>
          <p:spPr>
            <a:xfrm>
              <a:off x="2034461" y="1644722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7" name="TextBox 45">
              <a:extLst>
                <a:ext uri="{FF2B5EF4-FFF2-40B4-BE49-F238E27FC236}">
                  <a16:creationId xmlns:a16="http://schemas.microsoft.com/office/drawing/2014/main" id="{A12531CA-6584-40D8-B21E-D4CEB8EABC11}"/>
                </a:ext>
              </a:extLst>
            </p:cNvPr>
            <p:cNvSpPr txBox="1"/>
            <p:nvPr/>
          </p:nvSpPr>
          <p:spPr>
            <a:xfrm>
              <a:off x="2035036" y="262512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in</a:t>
              </a:r>
            </a:p>
          </p:txBody>
        </p:sp>
        <p:sp>
          <p:nvSpPr>
            <p:cNvPr id="28" name="TextBox 46">
              <a:extLst>
                <a:ext uri="{FF2B5EF4-FFF2-40B4-BE49-F238E27FC236}">
                  <a16:creationId xmlns:a16="http://schemas.microsoft.com/office/drawing/2014/main" id="{0DD0DE7F-50B1-4950-91B2-7D695031A8FA}"/>
                </a:ext>
              </a:extLst>
            </p:cNvPr>
            <p:cNvSpPr txBox="1"/>
            <p:nvPr/>
          </p:nvSpPr>
          <p:spPr>
            <a:xfrm>
              <a:off x="2776140" y="1647182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29" name="TextBox 47">
              <a:extLst>
                <a:ext uri="{FF2B5EF4-FFF2-40B4-BE49-F238E27FC236}">
                  <a16:creationId xmlns:a16="http://schemas.microsoft.com/office/drawing/2014/main" id="{1E8FB20C-1C26-4E32-B44B-8E3A6272BD2F}"/>
                </a:ext>
              </a:extLst>
            </p:cNvPr>
            <p:cNvSpPr txBox="1"/>
            <p:nvPr/>
          </p:nvSpPr>
          <p:spPr>
            <a:xfrm>
              <a:off x="2712241" y="2635666"/>
              <a:ext cx="4571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0" name="TextBox 48">
              <a:extLst>
                <a:ext uri="{FF2B5EF4-FFF2-40B4-BE49-F238E27FC236}">
                  <a16:creationId xmlns:a16="http://schemas.microsoft.com/office/drawing/2014/main" id="{0CDC4003-30FA-4488-9A4B-1FBF57DF0B47}"/>
                </a:ext>
              </a:extLst>
            </p:cNvPr>
            <p:cNvSpPr txBox="1"/>
            <p:nvPr/>
          </p:nvSpPr>
          <p:spPr>
            <a:xfrm>
              <a:off x="4139317" y="1221983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1" name="TextBox 49">
              <a:extLst>
                <a:ext uri="{FF2B5EF4-FFF2-40B4-BE49-F238E27FC236}">
                  <a16:creationId xmlns:a16="http://schemas.microsoft.com/office/drawing/2014/main" id="{6D992CAC-48E2-4CA5-BDAB-01FB030F6775}"/>
                </a:ext>
              </a:extLst>
            </p:cNvPr>
            <p:cNvSpPr txBox="1"/>
            <p:nvPr/>
          </p:nvSpPr>
          <p:spPr>
            <a:xfrm>
              <a:off x="4158487" y="2980446"/>
              <a:ext cx="4607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out</a:t>
              </a:r>
            </a:p>
          </p:txBody>
        </p:sp>
        <p:sp>
          <p:nvSpPr>
            <p:cNvPr id="32" name="TextBox 50">
              <a:extLst>
                <a:ext uri="{FF2B5EF4-FFF2-40B4-BE49-F238E27FC236}">
                  <a16:creationId xmlns:a16="http://schemas.microsoft.com/office/drawing/2014/main" id="{3BD382CC-DF13-4103-B9EE-1F9629078504}"/>
                </a:ext>
              </a:extLst>
            </p:cNvPr>
            <p:cNvSpPr txBox="1"/>
            <p:nvPr/>
          </p:nvSpPr>
          <p:spPr>
            <a:xfrm>
              <a:off x="4703590" y="233455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33" name="TextBox 51">
              <a:extLst>
                <a:ext uri="{FF2B5EF4-FFF2-40B4-BE49-F238E27FC236}">
                  <a16:creationId xmlns:a16="http://schemas.microsoft.com/office/drawing/2014/main" id="{BB645263-0A44-41B1-99C5-2576501D97BD}"/>
                </a:ext>
              </a:extLst>
            </p:cNvPr>
            <p:cNvSpPr txBox="1"/>
            <p:nvPr/>
          </p:nvSpPr>
          <p:spPr>
            <a:xfrm>
              <a:off x="4703590" y="2009432"/>
              <a:ext cx="287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nsolas"/>
                  <a:cs typeface="Consolas"/>
                </a:rPr>
                <a:t>a</a:t>
              </a:r>
            </a:p>
          </p:txBody>
        </p:sp>
      </p:grpSp>
      <p:sp>
        <p:nvSpPr>
          <p:cNvPr id="34" name="Left Brace 56">
            <a:extLst>
              <a:ext uri="{FF2B5EF4-FFF2-40B4-BE49-F238E27FC236}">
                <a16:creationId xmlns:a16="http://schemas.microsoft.com/office/drawing/2014/main" id="{0BC89439-0375-48D2-9234-A3F63AA82BA3}"/>
              </a:ext>
            </a:extLst>
          </p:cNvPr>
          <p:cNvSpPr/>
          <p:nvPr/>
        </p:nvSpPr>
        <p:spPr>
          <a:xfrm>
            <a:off x="1350164" y="3865018"/>
            <a:ext cx="220653" cy="932507"/>
          </a:xfrm>
          <a:prstGeom prst="leftBrace">
            <a:avLst>
              <a:gd name="adj1" fmla="val 514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57">
            <a:extLst>
              <a:ext uri="{FF2B5EF4-FFF2-40B4-BE49-F238E27FC236}">
                <a16:creationId xmlns:a16="http://schemas.microsoft.com/office/drawing/2014/main" id="{767386CC-1D29-45A6-8CEA-A444B15E529A}"/>
              </a:ext>
            </a:extLst>
          </p:cNvPr>
          <p:cNvSpPr txBox="1"/>
          <p:nvPr/>
        </p:nvSpPr>
        <p:spPr>
          <a:xfrm>
            <a:off x="269427" y="4038883"/>
            <a:ext cx="1033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Times New Roman"/>
                <a:cs typeface="Times New Roman"/>
              </a:rPr>
              <a:t>gate</a:t>
            </a:r>
          </a:p>
          <a:p>
            <a:pPr algn="r"/>
            <a:r>
              <a:rPr lang="en-US" sz="1600" dirty="0">
                <a:latin typeface="Times New Roman"/>
                <a:cs typeface="Times New Roman"/>
              </a:rPr>
              <a:t>interface</a:t>
            </a:r>
          </a:p>
        </p:txBody>
      </p:sp>
      <p:sp>
        <p:nvSpPr>
          <p:cNvPr id="36" name="Left Brace 54">
            <a:extLst>
              <a:ext uri="{FF2B5EF4-FFF2-40B4-BE49-F238E27FC236}">
                <a16:creationId xmlns:a16="http://schemas.microsoft.com/office/drawing/2014/main" id="{F3ED7239-A61A-48D6-9B14-709E28934C7A}"/>
              </a:ext>
            </a:extLst>
          </p:cNvPr>
          <p:cNvSpPr/>
          <p:nvPr/>
        </p:nvSpPr>
        <p:spPr>
          <a:xfrm>
            <a:off x="1345551" y="4964075"/>
            <a:ext cx="220653" cy="1163456"/>
          </a:xfrm>
          <a:prstGeom prst="leftBrace">
            <a:avLst>
              <a:gd name="adj1" fmla="val 514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61">
            <a:extLst>
              <a:ext uri="{FF2B5EF4-FFF2-40B4-BE49-F238E27FC236}">
                <a16:creationId xmlns:a16="http://schemas.microsoft.com/office/drawing/2014/main" id="{8872E1CD-12A0-47B1-A241-F7C88FBF4844}"/>
              </a:ext>
            </a:extLst>
          </p:cNvPr>
          <p:cNvSpPr txBox="1"/>
          <p:nvPr/>
        </p:nvSpPr>
        <p:spPr>
          <a:xfrm>
            <a:off x="217051" y="5127503"/>
            <a:ext cx="110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Times New Roman"/>
                <a:cs typeface="Times New Roman"/>
              </a:rPr>
              <a:t>gate</a:t>
            </a:r>
          </a:p>
          <a:p>
            <a:pPr algn="r"/>
            <a:r>
              <a:rPr lang="en-US" sz="1600" dirty="0">
                <a:latin typeface="Times New Roman"/>
                <a:cs typeface="Times New Roman"/>
              </a:rPr>
              <a:t>Implement-ation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58D83D9-A8A9-4E77-8238-442E3618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4331270"/>
            <a:ext cx="2541484" cy="11796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u="sng" dirty="0"/>
              <a:t>A logic gate has: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One interface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Many possible implementations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6638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E7B37-87A7-4145-9D6B-0BEA9D58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Hardware description languages</a:t>
            </a:r>
            <a:endParaRPr lang="zh-TW" altLang="en-US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8C6314B-D1BA-4D1E-B7E6-4C1F8E424129}"/>
              </a:ext>
            </a:extLst>
          </p:cNvPr>
          <p:cNvSpPr txBox="1"/>
          <p:nvPr/>
        </p:nvSpPr>
        <p:spPr>
          <a:xfrm>
            <a:off x="1655865" y="3813470"/>
            <a:ext cx="4102043" cy="2628066"/>
          </a:xfrm>
          <a:prstGeom prst="rect">
            <a:avLst/>
          </a:prstGeom>
          <a:solidFill>
            <a:schemeClr val="bg1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93600" bIns="144000"/>
          <a:lstStyle>
            <a:defPPr>
              <a:defRPr lang="en-US"/>
            </a:defPPr>
            <a:lvl1pPr marL="342900" indent="-342900" algn="just">
              <a:spcBef>
                <a:spcPct val="15000"/>
              </a:spcBef>
              <a:buClr>
                <a:srgbClr val="006600"/>
              </a:buClr>
              <a:buSzPct val="85000"/>
              <a:buFont typeface="Wingdings" charset="0"/>
              <a:buNone/>
              <a:defRPr sz="1300">
                <a:solidFill>
                  <a:srgbClr val="008000"/>
                </a:solidFill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Sets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Not(a)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*/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CHIP Xor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IN 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OUT 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    PARTS: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Or  (a=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F2B20D-4468-48CB-9378-9BF2045C0140}"/>
              </a:ext>
            </a:extLst>
          </p:cNvPr>
          <p:cNvSpPr txBox="1">
            <a:spLocks/>
          </p:cNvSpPr>
          <p:nvPr/>
        </p:nvSpPr>
        <p:spPr>
          <a:xfrm>
            <a:off x="1046018" y="967249"/>
            <a:ext cx="8368779" cy="17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u="sng" dirty="0"/>
              <a:t>Observations: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dirty="0"/>
              <a:t>HDL is a functional / declarative language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An HDL program can be viewed as a textual specification of a chip diagram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The order of HDL statements is insignificant.</a:t>
            </a:r>
          </a:p>
        </p:txBody>
      </p:sp>
    </p:spTree>
    <p:extLst>
      <p:ext uri="{BB962C8B-B14F-4D97-AF65-F5344CB8AC3E}">
        <p14:creationId xmlns:p14="http://schemas.microsoft.com/office/powerpoint/2010/main" val="19459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E7B37-87A7-4145-9D6B-0BEA9D58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Hardware description languages</a:t>
            </a:r>
            <a:endParaRPr lang="zh-TW" altLang="en-US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5DB44B8-9AAF-4C32-8629-EC7EEC1E4BEA}"/>
              </a:ext>
            </a:extLst>
          </p:cNvPr>
          <p:cNvSpPr txBox="1"/>
          <p:nvPr/>
        </p:nvSpPr>
        <p:spPr>
          <a:xfrm>
            <a:off x="1655865" y="3813470"/>
            <a:ext cx="4102043" cy="2628066"/>
          </a:xfrm>
          <a:prstGeom prst="rect">
            <a:avLst/>
          </a:prstGeom>
          <a:solidFill>
            <a:schemeClr val="bg1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93600" bIns="144000"/>
          <a:lstStyle>
            <a:defPPr>
              <a:defRPr lang="en-US"/>
            </a:defPPr>
            <a:lvl1pPr marL="342900" indent="-342900" algn="just">
              <a:spcBef>
                <a:spcPct val="15000"/>
              </a:spcBef>
              <a:buClr>
                <a:srgbClr val="006600"/>
              </a:buClr>
              <a:buSzPct val="85000"/>
              <a:buFont typeface="Wingdings" charset="0"/>
              <a:buNone/>
              <a:defRPr sz="1300">
                <a:solidFill>
                  <a:srgbClr val="008000"/>
                </a:solidFill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Sets 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Not(a)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*/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CHIP Xor {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IN 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OUT 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    PARTS: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Not (in=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rgbClr val="0432FF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And (a=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rgbClr val="0432FF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Or  (a=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aAndNotb</a:t>
            </a:r>
            <a:r>
              <a:rPr lang="en-US" sz="1200" dirty="0">
                <a:solidFill>
                  <a:schemeClr val="tx1"/>
                </a:solidFill>
              </a:rPr>
              <a:t>, b=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notaAndb</a:t>
            </a:r>
            <a:r>
              <a:rPr lang="en-US" sz="1200" dirty="0">
                <a:solidFill>
                  <a:schemeClr val="tx1"/>
                </a:solidFill>
              </a:rPr>
              <a:t>, out=</a:t>
            </a:r>
            <a:r>
              <a:rPr lang="en-US" sz="1200" dirty="0">
                <a:solidFill>
                  <a:srgbClr val="0432FF"/>
                </a:solidFill>
              </a:rPr>
              <a:t>out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D8AB89-EAC3-4175-95CA-EA75FAA6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247" y="1022420"/>
            <a:ext cx="7774861" cy="2102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Common HDLs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VHDL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Verilog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70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9A17B94-A87E-449B-A2AB-BFBED40BCF67}"/>
              </a:ext>
            </a:extLst>
          </p:cNvPr>
          <p:cNvSpPr txBox="1"/>
          <p:nvPr/>
        </p:nvSpPr>
        <p:spPr>
          <a:xfrm>
            <a:off x="3467568" y="1022420"/>
            <a:ext cx="4145086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u="sng" dirty="0">
                <a:latin typeface="Times New Roman"/>
                <a:cs typeface="Times New Roman"/>
              </a:rPr>
              <a:t>Our HDL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Similar in spirit to other HDLs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Minimal and simple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Provides all you need for this course</a:t>
            </a:r>
          </a:p>
          <a:p>
            <a:endParaRPr lang="en-US" sz="1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80CA79-ABF0-40EB-9C52-62492236BCDE}"/>
              </a:ext>
            </a:extLst>
          </p:cNvPr>
          <p:cNvSpPr txBox="1">
            <a:spLocks/>
          </p:cNvSpPr>
          <p:nvPr/>
        </p:nvSpPr>
        <p:spPr>
          <a:xfrm>
            <a:off x="1147247" y="2602372"/>
            <a:ext cx="7688569" cy="764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buSzPct val="100000"/>
              <a:buNone/>
            </a:pPr>
            <a:r>
              <a:rPr lang="en-US" sz="1800" dirty="0"/>
              <a:t>Our HDL Guide / Documentation: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SzPct val="100000"/>
              <a:buNone/>
            </a:pPr>
            <a:r>
              <a:rPr lang="en-US" sz="1600" i="1" dirty="0">
                <a:hlinkClick r:id="rId2"/>
              </a:rPr>
              <a:t>The Elements of Computing Systems</a:t>
            </a:r>
            <a:r>
              <a:rPr lang="en-US" sz="1600" dirty="0">
                <a:hlinkClick r:id="rId2"/>
              </a:rPr>
              <a:t> / Appendix 2: HDL</a:t>
            </a:r>
            <a:endParaRPr lang="he-IL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E1C2B-B284-4A50-BD57-CE414AB3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Multi-bit bus</a:t>
            </a:r>
            <a:endParaRPr lang="zh-TW" altLang="en-US" dirty="0"/>
          </a:p>
        </p:txBody>
      </p:sp>
      <p:grpSp>
        <p:nvGrpSpPr>
          <p:cNvPr id="43" name="Group 3">
            <a:extLst>
              <a:ext uri="{FF2B5EF4-FFF2-40B4-BE49-F238E27FC236}">
                <a16:creationId xmlns:a16="http://schemas.microsoft.com/office/drawing/2014/main" id="{542B86E8-A6DF-4DAD-A878-7199A0B72454}"/>
              </a:ext>
            </a:extLst>
          </p:cNvPr>
          <p:cNvGrpSpPr/>
          <p:nvPr/>
        </p:nvGrpSpPr>
        <p:grpSpPr>
          <a:xfrm>
            <a:off x="501649" y="3854439"/>
            <a:ext cx="7874277" cy="684432"/>
            <a:chOff x="501649" y="3854439"/>
            <a:chExt cx="7874277" cy="684432"/>
          </a:xfrm>
        </p:grpSpPr>
        <p:sp>
          <p:nvSpPr>
            <p:cNvPr id="44" name="Rounded Rectangular Callout 56">
              <a:extLst>
                <a:ext uri="{FF2B5EF4-FFF2-40B4-BE49-F238E27FC236}">
                  <a16:creationId xmlns:a16="http://schemas.microsoft.com/office/drawing/2014/main" id="{F16329AA-0C77-4120-86B1-A76EBFDEC4AC}"/>
                </a:ext>
              </a:extLst>
            </p:cNvPr>
            <p:cNvSpPr/>
            <p:nvPr/>
          </p:nvSpPr>
          <p:spPr>
            <a:xfrm>
              <a:off x="6953633" y="3854439"/>
              <a:ext cx="1422293" cy="684432"/>
            </a:xfrm>
            <a:prstGeom prst="wedgeRoundRectCallout">
              <a:avLst>
                <a:gd name="adj1" fmla="val -40868"/>
                <a:gd name="adj2" fmla="val -81764"/>
                <a:gd name="adj3" fmla="val 16667"/>
              </a:avLst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108000" tIns="46800"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LSB = Least significant bit</a:t>
              </a:r>
            </a:p>
          </p:txBody>
        </p:sp>
        <p:sp>
          <p:nvSpPr>
            <p:cNvPr id="45" name="Rounded Rectangular Callout 57">
              <a:extLst>
                <a:ext uri="{FF2B5EF4-FFF2-40B4-BE49-F238E27FC236}">
                  <a16:creationId xmlns:a16="http://schemas.microsoft.com/office/drawing/2014/main" id="{F4AE02B7-2174-43AB-A302-2DE12D7B4146}"/>
                </a:ext>
              </a:extLst>
            </p:cNvPr>
            <p:cNvSpPr/>
            <p:nvPr/>
          </p:nvSpPr>
          <p:spPr>
            <a:xfrm>
              <a:off x="501649" y="3854439"/>
              <a:ext cx="1422293" cy="684432"/>
            </a:xfrm>
            <a:prstGeom prst="wedgeRoundRectCallout">
              <a:avLst>
                <a:gd name="adj1" fmla="val 26218"/>
                <a:gd name="adj2" fmla="val -87573"/>
                <a:gd name="adj3" fmla="val 16667"/>
              </a:avLst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108000" tIns="46800"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MSB = Most significant bit</a:t>
              </a:r>
            </a:p>
          </p:txBody>
        </p:sp>
      </p:grpSp>
      <p:grpSp>
        <p:nvGrpSpPr>
          <p:cNvPr id="46" name="Group 2">
            <a:extLst>
              <a:ext uri="{FF2B5EF4-FFF2-40B4-BE49-F238E27FC236}">
                <a16:creationId xmlns:a16="http://schemas.microsoft.com/office/drawing/2014/main" id="{20D54BC0-E77A-486B-B5F4-191EC3832D08}"/>
              </a:ext>
            </a:extLst>
          </p:cNvPr>
          <p:cNvGrpSpPr/>
          <p:nvPr/>
        </p:nvGrpSpPr>
        <p:grpSpPr>
          <a:xfrm>
            <a:off x="888541" y="2270337"/>
            <a:ext cx="6340055" cy="1214770"/>
            <a:chOff x="888541" y="2270337"/>
            <a:chExt cx="6340055" cy="1214770"/>
          </a:xfrm>
        </p:grpSpPr>
        <p:sp>
          <p:nvSpPr>
            <p:cNvPr id="47" name="TextBox 5">
              <a:extLst>
                <a:ext uri="{FF2B5EF4-FFF2-40B4-BE49-F238E27FC236}">
                  <a16:creationId xmlns:a16="http://schemas.microsoft.com/office/drawing/2014/main" id="{F00159C3-D639-454B-B580-AFD44CB20ED5}"/>
                </a:ext>
              </a:extLst>
            </p:cNvPr>
            <p:cNvSpPr txBox="1"/>
            <p:nvPr/>
          </p:nvSpPr>
          <p:spPr>
            <a:xfrm>
              <a:off x="6861268" y="2811755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39">
              <a:extLst>
                <a:ext uri="{FF2B5EF4-FFF2-40B4-BE49-F238E27FC236}">
                  <a16:creationId xmlns:a16="http://schemas.microsoft.com/office/drawing/2014/main" id="{9D898D9F-28FD-43A1-83E6-40A3E53939CE}"/>
                </a:ext>
              </a:extLst>
            </p:cNvPr>
            <p:cNvSpPr/>
            <p:nvPr/>
          </p:nvSpPr>
          <p:spPr>
            <a:xfrm>
              <a:off x="2107464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763CE86C-F36A-435D-921B-7CB2905576B8}"/>
                </a:ext>
              </a:extLst>
            </p:cNvPr>
            <p:cNvSpPr/>
            <p:nvPr/>
          </p:nvSpPr>
          <p:spPr>
            <a:xfrm>
              <a:off x="2474792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CE1CF5B5-16E0-42F3-9F44-21D45DB3DD5F}"/>
                </a:ext>
              </a:extLst>
            </p:cNvPr>
            <p:cNvSpPr/>
            <p:nvPr/>
          </p:nvSpPr>
          <p:spPr>
            <a:xfrm>
              <a:off x="1372950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F940FA52-7F59-4934-8783-418826C9D61A}"/>
                </a:ext>
              </a:extLst>
            </p:cNvPr>
            <p:cNvSpPr/>
            <p:nvPr/>
          </p:nvSpPr>
          <p:spPr>
            <a:xfrm>
              <a:off x="1740278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5210CBA7-4F8F-40C5-A782-347C6FFFAC7F}"/>
                </a:ext>
              </a:extLst>
            </p:cNvPr>
            <p:cNvSpPr/>
            <p:nvPr/>
          </p:nvSpPr>
          <p:spPr>
            <a:xfrm>
              <a:off x="3566117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0D6FB7C9-F5EA-46E1-BEBE-AB278DBC1D01}"/>
                </a:ext>
              </a:extLst>
            </p:cNvPr>
            <p:cNvSpPr/>
            <p:nvPr/>
          </p:nvSpPr>
          <p:spPr>
            <a:xfrm>
              <a:off x="3933445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CA11871F-87B6-4AFB-BFCE-A6CFBAEBB420}"/>
                </a:ext>
              </a:extLst>
            </p:cNvPr>
            <p:cNvSpPr/>
            <p:nvPr/>
          </p:nvSpPr>
          <p:spPr>
            <a:xfrm>
              <a:off x="2831603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55" name="Rectangle 46">
              <a:extLst>
                <a:ext uri="{FF2B5EF4-FFF2-40B4-BE49-F238E27FC236}">
                  <a16:creationId xmlns:a16="http://schemas.microsoft.com/office/drawing/2014/main" id="{1D391AA5-84CB-476C-BAAE-AE87E5A7ABAC}"/>
                </a:ext>
              </a:extLst>
            </p:cNvPr>
            <p:cNvSpPr/>
            <p:nvPr/>
          </p:nvSpPr>
          <p:spPr>
            <a:xfrm>
              <a:off x="3198931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6" name="Rectangle 47">
              <a:extLst>
                <a:ext uri="{FF2B5EF4-FFF2-40B4-BE49-F238E27FC236}">
                  <a16:creationId xmlns:a16="http://schemas.microsoft.com/office/drawing/2014/main" id="{467FA2C9-86FC-4E39-8342-AFD6ED232EEA}"/>
                </a:ext>
              </a:extLst>
            </p:cNvPr>
            <p:cNvSpPr/>
            <p:nvPr/>
          </p:nvSpPr>
          <p:spPr>
            <a:xfrm>
              <a:off x="5035287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id="{CFBD9988-D04A-4C11-837D-312A994CC596}"/>
                </a:ext>
              </a:extLst>
            </p:cNvPr>
            <p:cNvSpPr/>
            <p:nvPr/>
          </p:nvSpPr>
          <p:spPr>
            <a:xfrm>
              <a:off x="5402615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8" name="Rectangle 49">
              <a:extLst>
                <a:ext uri="{FF2B5EF4-FFF2-40B4-BE49-F238E27FC236}">
                  <a16:creationId xmlns:a16="http://schemas.microsoft.com/office/drawing/2014/main" id="{533B2A87-EC6D-4CDD-9A70-9EB31131551C}"/>
                </a:ext>
              </a:extLst>
            </p:cNvPr>
            <p:cNvSpPr/>
            <p:nvPr/>
          </p:nvSpPr>
          <p:spPr>
            <a:xfrm>
              <a:off x="4300773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9" name="Rectangle 50">
              <a:extLst>
                <a:ext uri="{FF2B5EF4-FFF2-40B4-BE49-F238E27FC236}">
                  <a16:creationId xmlns:a16="http://schemas.microsoft.com/office/drawing/2014/main" id="{7E8A1244-684B-4584-A2FB-42F8142D3A51}"/>
                </a:ext>
              </a:extLst>
            </p:cNvPr>
            <p:cNvSpPr/>
            <p:nvPr/>
          </p:nvSpPr>
          <p:spPr>
            <a:xfrm>
              <a:off x="4668101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B95BE2C0-98D2-422D-AA05-EF2F72D94D1C}"/>
                </a:ext>
              </a:extLst>
            </p:cNvPr>
            <p:cNvSpPr/>
            <p:nvPr/>
          </p:nvSpPr>
          <p:spPr>
            <a:xfrm>
              <a:off x="6493940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AC054227-78F9-4A54-8376-2281E5E47114}"/>
                </a:ext>
              </a:extLst>
            </p:cNvPr>
            <p:cNvSpPr/>
            <p:nvPr/>
          </p:nvSpPr>
          <p:spPr>
            <a:xfrm>
              <a:off x="6861268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571ABC03-9A05-4354-B5AA-218B5E272AAF}"/>
                </a:ext>
              </a:extLst>
            </p:cNvPr>
            <p:cNvSpPr/>
            <p:nvPr/>
          </p:nvSpPr>
          <p:spPr>
            <a:xfrm>
              <a:off x="5759426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3" name="Rectangle 54">
              <a:extLst>
                <a:ext uri="{FF2B5EF4-FFF2-40B4-BE49-F238E27FC236}">
                  <a16:creationId xmlns:a16="http://schemas.microsoft.com/office/drawing/2014/main" id="{4E92D13F-368A-440B-BBFA-DEC2FC646CA3}"/>
                </a:ext>
              </a:extLst>
            </p:cNvPr>
            <p:cNvSpPr/>
            <p:nvPr/>
          </p:nvSpPr>
          <p:spPr>
            <a:xfrm>
              <a:off x="6126754" y="2811755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98C730E7-1EB9-4153-90D6-5DA3E2CB54A3}"/>
                </a:ext>
              </a:extLst>
            </p:cNvPr>
            <p:cNvSpPr txBox="1">
              <a:spLocks/>
            </p:cNvSpPr>
            <p:nvPr/>
          </p:nvSpPr>
          <p:spPr>
            <a:xfrm>
              <a:off x="888541" y="2270337"/>
              <a:ext cx="2418261" cy="6607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2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Example: 16-bit bus</a:t>
              </a:r>
            </a:p>
          </p:txBody>
        </p:sp>
        <p:sp>
          <p:nvSpPr>
            <p:cNvPr id="65" name="Rectangle 22">
              <a:extLst>
                <a:ext uri="{FF2B5EF4-FFF2-40B4-BE49-F238E27FC236}">
                  <a16:creationId xmlns:a16="http://schemas.microsoft.com/office/drawing/2014/main" id="{049EF8A9-AE89-4D1D-AAA5-238F1572FB76}"/>
                </a:ext>
              </a:extLst>
            </p:cNvPr>
            <p:cNvSpPr/>
            <p:nvPr/>
          </p:nvSpPr>
          <p:spPr>
            <a:xfrm>
              <a:off x="2107464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E5DA8C05-1A81-4BA7-BEF5-7F1BEEBEA269}"/>
                </a:ext>
              </a:extLst>
            </p:cNvPr>
            <p:cNvSpPr/>
            <p:nvPr/>
          </p:nvSpPr>
          <p:spPr>
            <a:xfrm>
              <a:off x="2474792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67" name="Rectangle 24">
              <a:extLst>
                <a:ext uri="{FF2B5EF4-FFF2-40B4-BE49-F238E27FC236}">
                  <a16:creationId xmlns:a16="http://schemas.microsoft.com/office/drawing/2014/main" id="{FC8C49A0-699F-4FCA-ADEC-B73CFA0B5C34}"/>
                </a:ext>
              </a:extLst>
            </p:cNvPr>
            <p:cNvSpPr/>
            <p:nvPr/>
          </p:nvSpPr>
          <p:spPr>
            <a:xfrm>
              <a:off x="1372950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68" name="Rectangle 25">
              <a:extLst>
                <a:ext uri="{FF2B5EF4-FFF2-40B4-BE49-F238E27FC236}">
                  <a16:creationId xmlns:a16="http://schemas.microsoft.com/office/drawing/2014/main" id="{B77158B1-7FF2-4D80-9293-BA47377339E6}"/>
                </a:ext>
              </a:extLst>
            </p:cNvPr>
            <p:cNvSpPr/>
            <p:nvPr/>
          </p:nvSpPr>
          <p:spPr>
            <a:xfrm>
              <a:off x="1740278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69" name="Rectangle 26">
              <a:extLst>
                <a:ext uri="{FF2B5EF4-FFF2-40B4-BE49-F238E27FC236}">
                  <a16:creationId xmlns:a16="http://schemas.microsoft.com/office/drawing/2014/main" id="{53EB0AEC-B3A0-4102-AA3A-12537754C3E6}"/>
                </a:ext>
              </a:extLst>
            </p:cNvPr>
            <p:cNvSpPr/>
            <p:nvPr/>
          </p:nvSpPr>
          <p:spPr>
            <a:xfrm>
              <a:off x="3566117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E9574D50-C5C3-4889-B7CF-49B55D71307C}"/>
                </a:ext>
              </a:extLst>
            </p:cNvPr>
            <p:cNvSpPr/>
            <p:nvPr/>
          </p:nvSpPr>
          <p:spPr>
            <a:xfrm>
              <a:off x="3933445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1" name="Rectangle 28">
              <a:extLst>
                <a:ext uri="{FF2B5EF4-FFF2-40B4-BE49-F238E27FC236}">
                  <a16:creationId xmlns:a16="http://schemas.microsoft.com/office/drawing/2014/main" id="{A174906E-25B1-4E2F-8A54-BAEE2CA7EDB2}"/>
                </a:ext>
              </a:extLst>
            </p:cNvPr>
            <p:cNvSpPr/>
            <p:nvPr/>
          </p:nvSpPr>
          <p:spPr>
            <a:xfrm>
              <a:off x="2831603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72" name="Rectangle 29">
              <a:extLst>
                <a:ext uri="{FF2B5EF4-FFF2-40B4-BE49-F238E27FC236}">
                  <a16:creationId xmlns:a16="http://schemas.microsoft.com/office/drawing/2014/main" id="{DD22FCB2-4AE2-4DA0-A384-510C037F059B}"/>
                </a:ext>
              </a:extLst>
            </p:cNvPr>
            <p:cNvSpPr/>
            <p:nvPr/>
          </p:nvSpPr>
          <p:spPr>
            <a:xfrm>
              <a:off x="3198931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3" name="Rectangle 30">
              <a:extLst>
                <a:ext uri="{FF2B5EF4-FFF2-40B4-BE49-F238E27FC236}">
                  <a16:creationId xmlns:a16="http://schemas.microsoft.com/office/drawing/2014/main" id="{E1EBE04A-53A2-46A8-89F1-919E15BC2732}"/>
                </a:ext>
              </a:extLst>
            </p:cNvPr>
            <p:cNvSpPr/>
            <p:nvPr/>
          </p:nvSpPr>
          <p:spPr>
            <a:xfrm>
              <a:off x="5035287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4" name="Rectangle 31">
              <a:extLst>
                <a:ext uri="{FF2B5EF4-FFF2-40B4-BE49-F238E27FC236}">
                  <a16:creationId xmlns:a16="http://schemas.microsoft.com/office/drawing/2014/main" id="{38F88B6B-6E45-47F7-B281-DB93F2C98BBC}"/>
                </a:ext>
              </a:extLst>
            </p:cNvPr>
            <p:cNvSpPr/>
            <p:nvPr/>
          </p:nvSpPr>
          <p:spPr>
            <a:xfrm>
              <a:off x="5402615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75" name="Rectangle 32">
              <a:extLst>
                <a:ext uri="{FF2B5EF4-FFF2-40B4-BE49-F238E27FC236}">
                  <a16:creationId xmlns:a16="http://schemas.microsoft.com/office/drawing/2014/main" id="{58237051-F9D5-4A97-8DC5-B4ACFA15A56A}"/>
                </a:ext>
              </a:extLst>
            </p:cNvPr>
            <p:cNvSpPr/>
            <p:nvPr/>
          </p:nvSpPr>
          <p:spPr>
            <a:xfrm>
              <a:off x="4300773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76" name="Rectangle 33">
              <a:extLst>
                <a:ext uri="{FF2B5EF4-FFF2-40B4-BE49-F238E27FC236}">
                  <a16:creationId xmlns:a16="http://schemas.microsoft.com/office/drawing/2014/main" id="{F8918801-C001-498B-B5A4-CA8D914B4EC4}"/>
                </a:ext>
              </a:extLst>
            </p:cNvPr>
            <p:cNvSpPr/>
            <p:nvPr/>
          </p:nvSpPr>
          <p:spPr>
            <a:xfrm>
              <a:off x="4668101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77" name="Rectangle 34">
              <a:extLst>
                <a:ext uri="{FF2B5EF4-FFF2-40B4-BE49-F238E27FC236}">
                  <a16:creationId xmlns:a16="http://schemas.microsoft.com/office/drawing/2014/main" id="{378783B9-4C0C-4703-A790-BD034C03014E}"/>
                </a:ext>
              </a:extLst>
            </p:cNvPr>
            <p:cNvSpPr/>
            <p:nvPr/>
          </p:nvSpPr>
          <p:spPr>
            <a:xfrm>
              <a:off x="6493940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8" name="Rectangle 35">
              <a:extLst>
                <a:ext uri="{FF2B5EF4-FFF2-40B4-BE49-F238E27FC236}">
                  <a16:creationId xmlns:a16="http://schemas.microsoft.com/office/drawing/2014/main" id="{5E45C433-3E93-43BB-959E-CD752F369AA3}"/>
                </a:ext>
              </a:extLst>
            </p:cNvPr>
            <p:cNvSpPr/>
            <p:nvPr/>
          </p:nvSpPr>
          <p:spPr>
            <a:xfrm>
              <a:off x="6861268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79" name="Rectangle 36">
              <a:extLst>
                <a:ext uri="{FF2B5EF4-FFF2-40B4-BE49-F238E27FC236}">
                  <a16:creationId xmlns:a16="http://schemas.microsoft.com/office/drawing/2014/main" id="{EFAEE361-2BD1-4A10-9B92-FFC948AC83B5}"/>
                </a:ext>
              </a:extLst>
            </p:cNvPr>
            <p:cNvSpPr/>
            <p:nvPr/>
          </p:nvSpPr>
          <p:spPr>
            <a:xfrm>
              <a:off x="5759426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80" name="Rectangle 37">
              <a:extLst>
                <a:ext uri="{FF2B5EF4-FFF2-40B4-BE49-F238E27FC236}">
                  <a16:creationId xmlns:a16="http://schemas.microsoft.com/office/drawing/2014/main" id="{4B7A796D-DBE4-4AA6-885D-BECAAA0C7CDD}"/>
                </a:ext>
              </a:extLst>
            </p:cNvPr>
            <p:cNvSpPr/>
            <p:nvPr/>
          </p:nvSpPr>
          <p:spPr>
            <a:xfrm>
              <a:off x="6126754" y="311577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392C15CF-9662-4B24-BC2D-516DA928ED3F}"/>
              </a:ext>
            </a:extLst>
          </p:cNvPr>
          <p:cNvSpPr txBox="1">
            <a:spLocks/>
          </p:cNvSpPr>
          <p:nvPr/>
        </p:nvSpPr>
        <p:spPr>
          <a:xfrm>
            <a:off x="846341" y="1080230"/>
            <a:ext cx="7774861" cy="983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Sometimes we wish to manipulate a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sequence of bits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as a single entity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Such a multi-bit entity is termed “bus”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916753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FFFED7-9545-42BA-8670-534433E5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Working with buses: Example</a:t>
            </a:r>
            <a:endParaRPr lang="zh-TW" altLang="en-US" dirty="0"/>
          </a:p>
        </p:txBody>
      </p:sp>
      <p:grpSp>
        <p:nvGrpSpPr>
          <p:cNvPr id="72" name="Group 2">
            <a:extLst>
              <a:ext uri="{FF2B5EF4-FFF2-40B4-BE49-F238E27FC236}">
                <a16:creationId xmlns:a16="http://schemas.microsoft.com/office/drawing/2014/main" id="{E95128EE-3F31-45E9-92CC-2C12F3C46F7D}"/>
              </a:ext>
            </a:extLst>
          </p:cNvPr>
          <p:cNvGrpSpPr/>
          <p:nvPr/>
        </p:nvGrpSpPr>
        <p:grpSpPr>
          <a:xfrm>
            <a:off x="846342" y="1080230"/>
            <a:ext cx="5630209" cy="1833238"/>
            <a:chOff x="846342" y="1080230"/>
            <a:chExt cx="5630209" cy="1833238"/>
          </a:xfrm>
        </p:grpSpPr>
        <p:sp>
          <p:nvSpPr>
            <p:cNvPr id="73" name="TextBox 4">
              <a:extLst>
                <a:ext uri="{FF2B5EF4-FFF2-40B4-BE49-F238E27FC236}">
                  <a16:creationId xmlns:a16="http://schemas.microsoft.com/office/drawing/2014/main" id="{9EE36BBF-6FD4-4300-B5C1-0B66B8050593}"/>
                </a:ext>
              </a:extLst>
            </p:cNvPr>
            <p:cNvSpPr txBox="1"/>
            <p:nvPr/>
          </p:nvSpPr>
          <p:spPr>
            <a:xfrm>
              <a:off x="846342" y="1080230"/>
              <a:ext cx="2820686" cy="1833238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6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44000" tIns="93600" rIns="144000" bIns="93600" rtlCol="0" anchor="ctr" anchorCtr="0">
              <a:normAutofit/>
            </a:bodyPr>
            <a:lstStyle>
              <a:lvl1pPr indent="0">
                <a:lnSpc>
                  <a:spcPct val="90000"/>
                </a:lnSpc>
                <a:spcBef>
                  <a:spcPct val="20000"/>
                </a:spcBef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defRPr sz="1400">
                  <a:solidFill>
                    <a:srgbClr val="000000"/>
                  </a:solidFill>
                  <a:latin typeface="Consolas"/>
                  <a:cs typeface="Consolas"/>
                </a:defRPr>
              </a:lvl1pPr>
              <a:lvl2pPr indent="0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None/>
                <a:defRPr sz="2000">
                  <a:latin typeface="Times New Roman"/>
                  <a:cs typeface="Times New Roman"/>
                </a:defRPr>
              </a:lvl2pPr>
              <a:lvl3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>
                  <a:latin typeface="Times New Roman"/>
                  <a:cs typeface="Times New Roman"/>
                </a:defRPr>
              </a:lvl3pPr>
              <a:lvl4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4pPr>
              <a:lvl5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onsolas"/>
                  <a:ea typeface="+mn-ea"/>
                </a:rPr>
                <a:t>/* Adds two 16-bit values. */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CHIP Adder {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IN a[16], b[16];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OUT out[16];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PARTS: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...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}</a:t>
              </a:r>
            </a:p>
          </p:txBody>
        </p:sp>
        <p:pic>
          <p:nvPicPr>
            <p:cNvPr id="74" name="Content Placeholder 5">
              <a:extLst>
                <a:ext uri="{FF2B5EF4-FFF2-40B4-BE49-F238E27FC236}">
                  <a16:creationId xmlns:a16="http://schemas.microsoft.com/office/drawing/2014/main" id="{B7E71166-071E-40B9-B69A-3342A9536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0515" y="1153859"/>
              <a:ext cx="2536036" cy="1423786"/>
            </a:xfrm>
            <a:prstGeom prst="rect">
              <a:avLst/>
            </a:prstGeom>
          </p:spPr>
        </p:pic>
      </p:grpSp>
      <p:grpSp>
        <p:nvGrpSpPr>
          <p:cNvPr id="75" name="Group 3">
            <a:extLst>
              <a:ext uri="{FF2B5EF4-FFF2-40B4-BE49-F238E27FC236}">
                <a16:creationId xmlns:a16="http://schemas.microsoft.com/office/drawing/2014/main" id="{0F47A5F7-C78D-4719-BD00-8620BCFB40B7}"/>
              </a:ext>
            </a:extLst>
          </p:cNvPr>
          <p:cNvGrpSpPr/>
          <p:nvPr/>
        </p:nvGrpSpPr>
        <p:grpSpPr>
          <a:xfrm>
            <a:off x="649663" y="2651274"/>
            <a:ext cx="5147006" cy="2195861"/>
            <a:chOff x="649663" y="2651274"/>
            <a:chExt cx="5147006" cy="2195861"/>
          </a:xfrm>
        </p:grpSpPr>
        <p:sp>
          <p:nvSpPr>
            <p:cNvPr id="76" name="TextBox 10">
              <a:extLst>
                <a:ext uri="{FF2B5EF4-FFF2-40B4-BE49-F238E27FC236}">
                  <a16:creationId xmlns:a16="http://schemas.microsoft.com/office/drawing/2014/main" id="{1B88F5D0-C288-498E-9861-1DE9F55E6FD5}"/>
                </a:ext>
              </a:extLst>
            </p:cNvPr>
            <p:cNvSpPr txBox="1"/>
            <p:nvPr/>
          </p:nvSpPr>
          <p:spPr>
            <a:xfrm>
              <a:off x="2779304" y="2651274"/>
              <a:ext cx="3017365" cy="2195861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6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252000" tIns="187200" rIns="144000" bIns="93600" rtlCol="0" anchor="t" anchorCtr="0">
              <a:normAutofit/>
            </a:bodyPr>
            <a:lstStyle>
              <a:lvl1pPr indent="0">
                <a:lnSpc>
                  <a:spcPct val="90000"/>
                </a:lnSpc>
                <a:spcBef>
                  <a:spcPct val="20000"/>
                </a:spcBef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defRPr sz="1400">
                  <a:solidFill>
                    <a:srgbClr val="000000"/>
                  </a:solidFill>
                  <a:latin typeface="Consolas"/>
                  <a:cs typeface="Consolas"/>
                </a:defRPr>
              </a:lvl1pPr>
              <a:lvl2pPr indent="0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None/>
                <a:defRPr sz="2000">
                  <a:latin typeface="Times New Roman"/>
                  <a:cs typeface="Times New Roman"/>
                </a:defRPr>
              </a:lvl2pPr>
              <a:lvl3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>
                  <a:latin typeface="Times New Roman"/>
                  <a:cs typeface="Times New Roman"/>
                </a:defRPr>
              </a:lvl3pPr>
              <a:lvl4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4pPr>
              <a:lvl5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onsolas"/>
                  <a:ea typeface="+mn-ea"/>
                </a:rPr>
                <a:t>/* Adds three 16-bit inputs. */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CHIP Adder3Way {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IN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onsolas"/>
                  <a:ea typeface="+mn-ea"/>
                </a:rPr>
                <a:t>a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[16],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onsolas"/>
                  <a:ea typeface="+mn-ea"/>
                </a:rPr>
                <a:t>b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[16],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onsolas"/>
                  <a:ea typeface="+mn-ea"/>
                </a:rPr>
                <a:t>c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[16];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OUT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onsolas"/>
                  <a:ea typeface="+mn-ea"/>
                </a:rPr>
                <a:t>out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[16];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</a:t>
              </a:r>
            </a:p>
          </p:txBody>
        </p:sp>
        <p:grpSp>
          <p:nvGrpSpPr>
            <p:cNvPr id="77" name="Group 7">
              <a:extLst>
                <a:ext uri="{FF2B5EF4-FFF2-40B4-BE49-F238E27FC236}">
                  <a16:creationId xmlns:a16="http://schemas.microsoft.com/office/drawing/2014/main" id="{24B338B4-362A-40DF-AF3E-44A3CD9C2D84}"/>
                </a:ext>
              </a:extLst>
            </p:cNvPr>
            <p:cNvGrpSpPr/>
            <p:nvPr/>
          </p:nvGrpSpPr>
          <p:grpSpPr>
            <a:xfrm>
              <a:off x="649663" y="2913468"/>
              <a:ext cx="1797124" cy="1790144"/>
              <a:chOff x="649663" y="2913468"/>
              <a:chExt cx="1797124" cy="1790144"/>
            </a:xfrm>
          </p:grpSpPr>
          <p:grpSp>
            <p:nvGrpSpPr>
              <p:cNvPr id="78" name="Group 8">
                <a:extLst>
                  <a:ext uri="{FF2B5EF4-FFF2-40B4-BE49-F238E27FC236}">
                    <a16:creationId xmlns:a16="http://schemas.microsoft.com/office/drawing/2014/main" id="{BA765C2C-367B-4558-BC85-6E3E25653E5D}"/>
                  </a:ext>
                </a:extLst>
              </p:cNvPr>
              <p:cNvGrpSpPr/>
              <p:nvPr/>
            </p:nvGrpSpPr>
            <p:grpSpPr>
              <a:xfrm>
                <a:off x="649663" y="4334280"/>
                <a:ext cx="1761568" cy="369332"/>
                <a:chOff x="649663" y="4334280"/>
                <a:chExt cx="1761568" cy="369332"/>
              </a:xfrm>
            </p:grpSpPr>
            <p:sp>
              <p:nvSpPr>
                <p:cNvPr id="101" name="Rectangle 32">
                  <a:extLst>
                    <a:ext uri="{FF2B5EF4-FFF2-40B4-BE49-F238E27FC236}">
                      <a16:creationId xmlns:a16="http://schemas.microsoft.com/office/drawing/2014/main" id="{42F75356-8503-4974-8C37-402A47D5D5AF}"/>
                    </a:ext>
                  </a:extLst>
                </p:cNvPr>
                <p:cNvSpPr/>
                <p:nvPr/>
              </p:nvSpPr>
              <p:spPr>
                <a:xfrm>
                  <a:off x="649663" y="4334280"/>
                  <a:ext cx="692572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out:</a:t>
                  </a:r>
                </a:p>
              </p:txBody>
            </p:sp>
            <p:sp>
              <p:nvSpPr>
                <p:cNvPr id="102" name="Rectangle 33">
                  <a:extLst>
                    <a:ext uri="{FF2B5EF4-FFF2-40B4-BE49-F238E27FC236}">
                      <a16:creationId xmlns:a16="http://schemas.microsoft.com/office/drawing/2014/main" id="{372B4A95-24AD-4B62-84FE-F7860D803060}"/>
                    </a:ext>
                  </a:extLst>
                </p:cNvPr>
                <p:cNvSpPr/>
                <p:nvPr/>
              </p:nvSpPr>
              <p:spPr>
                <a:xfrm>
                  <a:off x="2130255" y="4391861"/>
                  <a:ext cx="280976" cy="26767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  <p:sp>
              <p:nvSpPr>
                <p:cNvPr id="103" name="Rectangle 34">
                  <a:extLst>
                    <a:ext uri="{FF2B5EF4-FFF2-40B4-BE49-F238E27FC236}">
                      <a16:creationId xmlns:a16="http://schemas.microsoft.com/office/drawing/2014/main" id="{B037A566-E7CC-49BE-BD60-E4C6CF09FD6C}"/>
                    </a:ext>
                  </a:extLst>
                </p:cNvPr>
                <p:cNvSpPr/>
                <p:nvPr/>
              </p:nvSpPr>
              <p:spPr>
                <a:xfrm>
                  <a:off x="1568303" y="4391861"/>
                  <a:ext cx="280976" cy="26767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 . . </a:t>
                  </a:r>
                </a:p>
              </p:txBody>
            </p:sp>
            <p:sp>
              <p:nvSpPr>
                <p:cNvPr id="104" name="Rectangle 35">
                  <a:extLst>
                    <a:ext uri="{FF2B5EF4-FFF2-40B4-BE49-F238E27FC236}">
                      <a16:creationId xmlns:a16="http://schemas.microsoft.com/office/drawing/2014/main" id="{027CEA2C-9FDD-4615-BDD2-8F7C83846979}"/>
                    </a:ext>
                  </a:extLst>
                </p:cNvPr>
                <p:cNvSpPr/>
                <p:nvPr/>
              </p:nvSpPr>
              <p:spPr>
                <a:xfrm>
                  <a:off x="1287327" y="4391861"/>
                  <a:ext cx="280976" cy="26767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105" name="Rectangle 36">
                  <a:extLst>
                    <a:ext uri="{FF2B5EF4-FFF2-40B4-BE49-F238E27FC236}">
                      <a16:creationId xmlns:a16="http://schemas.microsoft.com/office/drawing/2014/main" id="{AD1C8356-8D21-4F60-A71C-AC69315CE1D9}"/>
                    </a:ext>
                  </a:extLst>
                </p:cNvPr>
                <p:cNvSpPr/>
                <p:nvPr/>
              </p:nvSpPr>
              <p:spPr>
                <a:xfrm>
                  <a:off x="1849279" y="4391861"/>
                  <a:ext cx="280976" cy="26767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</p:grpSp>
          <p:grpSp>
            <p:nvGrpSpPr>
              <p:cNvPr id="79" name="Group 9">
                <a:extLst>
                  <a:ext uri="{FF2B5EF4-FFF2-40B4-BE49-F238E27FC236}">
                    <a16:creationId xmlns:a16="http://schemas.microsoft.com/office/drawing/2014/main" id="{67EC0490-4B42-4DEC-9837-E5403D5A924F}"/>
                  </a:ext>
                </a:extLst>
              </p:cNvPr>
              <p:cNvGrpSpPr/>
              <p:nvPr/>
            </p:nvGrpSpPr>
            <p:grpSpPr>
              <a:xfrm>
                <a:off x="967287" y="2913468"/>
                <a:ext cx="1479500" cy="1347990"/>
                <a:chOff x="967287" y="2913468"/>
                <a:chExt cx="1479500" cy="1347990"/>
              </a:xfrm>
            </p:grpSpPr>
            <p:sp>
              <p:nvSpPr>
                <p:cNvPr id="80" name="Rectangle 11">
                  <a:extLst>
                    <a:ext uri="{FF2B5EF4-FFF2-40B4-BE49-F238E27FC236}">
                      <a16:creationId xmlns:a16="http://schemas.microsoft.com/office/drawing/2014/main" id="{12BBBCFD-96F1-4745-AA91-0FC9E3F58E0B}"/>
                    </a:ext>
                  </a:extLst>
                </p:cNvPr>
                <p:cNvSpPr/>
                <p:nvPr/>
              </p:nvSpPr>
              <p:spPr>
                <a:xfrm>
                  <a:off x="974907" y="3217598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a:</a:t>
                  </a:r>
                </a:p>
              </p:txBody>
            </p:sp>
            <p:sp>
              <p:nvSpPr>
                <p:cNvPr id="81" name="TextBox 12">
                  <a:extLst>
                    <a:ext uri="{FF2B5EF4-FFF2-40B4-BE49-F238E27FC236}">
                      <a16:creationId xmlns:a16="http://schemas.microsoft.com/office/drawing/2014/main" id="{C7BD0126-5317-4310-BE0D-7F502D56833A}"/>
                    </a:ext>
                  </a:extLst>
                </p:cNvPr>
                <p:cNvSpPr txBox="1"/>
                <p:nvPr/>
              </p:nvSpPr>
              <p:spPr>
                <a:xfrm>
                  <a:off x="2122635" y="2913468"/>
                  <a:ext cx="18473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13">
                  <a:extLst>
                    <a:ext uri="{FF2B5EF4-FFF2-40B4-BE49-F238E27FC236}">
                      <a16:creationId xmlns:a16="http://schemas.microsoft.com/office/drawing/2014/main" id="{44C44A07-F02B-4B0A-BB92-D8D0DF206E91}"/>
                    </a:ext>
                  </a:extLst>
                </p:cNvPr>
                <p:cNvSpPr/>
                <p:nvPr/>
              </p:nvSpPr>
              <p:spPr>
                <a:xfrm>
                  <a:off x="1820071" y="2972491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83" name="Rectangle 14">
                  <a:extLst>
                    <a:ext uri="{FF2B5EF4-FFF2-40B4-BE49-F238E27FC236}">
                      <a16:creationId xmlns:a16="http://schemas.microsoft.com/office/drawing/2014/main" id="{F68002A8-3AB5-4648-ABF6-3105C6C9F2FD}"/>
                    </a:ext>
                  </a:extLst>
                </p:cNvPr>
                <p:cNvSpPr/>
                <p:nvPr/>
              </p:nvSpPr>
              <p:spPr>
                <a:xfrm>
                  <a:off x="2079459" y="2963374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84" name="Rectangle 15">
                  <a:extLst>
                    <a:ext uri="{FF2B5EF4-FFF2-40B4-BE49-F238E27FC236}">
                      <a16:creationId xmlns:a16="http://schemas.microsoft.com/office/drawing/2014/main" id="{20C99F72-A1D9-4414-B493-1D0090F6F189}"/>
                    </a:ext>
                  </a:extLst>
                </p:cNvPr>
                <p:cNvSpPr/>
                <p:nvPr/>
              </p:nvSpPr>
              <p:spPr>
                <a:xfrm>
                  <a:off x="2122635" y="3282800"/>
                  <a:ext cx="280976" cy="260320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85" name="TextBox 16">
                  <a:extLst>
                    <a:ext uri="{FF2B5EF4-FFF2-40B4-BE49-F238E27FC236}">
                      <a16:creationId xmlns:a16="http://schemas.microsoft.com/office/drawing/2014/main" id="{BB6405F9-89C9-46A9-93C6-BB734DB6B47F}"/>
                    </a:ext>
                  </a:extLst>
                </p:cNvPr>
                <p:cNvSpPr txBox="1"/>
                <p:nvPr/>
              </p:nvSpPr>
              <p:spPr>
                <a:xfrm>
                  <a:off x="1560683" y="2913468"/>
                  <a:ext cx="18473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Rectangle 17">
                  <a:extLst>
                    <a:ext uri="{FF2B5EF4-FFF2-40B4-BE49-F238E27FC236}">
                      <a16:creationId xmlns:a16="http://schemas.microsoft.com/office/drawing/2014/main" id="{C78399B9-8636-4BF5-8009-1EBFF055BB14}"/>
                    </a:ext>
                  </a:extLst>
                </p:cNvPr>
                <p:cNvSpPr/>
                <p:nvPr/>
              </p:nvSpPr>
              <p:spPr>
                <a:xfrm>
                  <a:off x="1258119" y="2972491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  <p:sp>
              <p:nvSpPr>
                <p:cNvPr id="87" name="Rectangle 18">
                  <a:extLst>
                    <a:ext uri="{FF2B5EF4-FFF2-40B4-BE49-F238E27FC236}">
                      <a16:creationId xmlns:a16="http://schemas.microsoft.com/office/drawing/2014/main" id="{A861376A-88E3-46C8-8A19-D0146035D879}"/>
                    </a:ext>
                  </a:extLst>
                </p:cNvPr>
                <p:cNvSpPr/>
                <p:nvPr/>
              </p:nvSpPr>
              <p:spPr>
                <a:xfrm>
                  <a:off x="1517507" y="2963374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 . .</a:t>
                  </a:r>
                </a:p>
              </p:txBody>
            </p:sp>
            <p:sp>
              <p:nvSpPr>
                <p:cNvPr id="88" name="Rectangle 19">
                  <a:extLst>
                    <a:ext uri="{FF2B5EF4-FFF2-40B4-BE49-F238E27FC236}">
                      <a16:creationId xmlns:a16="http://schemas.microsoft.com/office/drawing/2014/main" id="{B3938819-A631-46DF-A60D-8A1A76D98EA8}"/>
                    </a:ext>
                  </a:extLst>
                </p:cNvPr>
                <p:cNvSpPr/>
                <p:nvPr/>
              </p:nvSpPr>
              <p:spPr>
                <a:xfrm>
                  <a:off x="1560683" y="3282800"/>
                  <a:ext cx="280976" cy="260320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 . . </a:t>
                  </a:r>
                </a:p>
              </p:txBody>
            </p:sp>
            <p:sp>
              <p:nvSpPr>
                <p:cNvPr id="89" name="Rectangle 20">
                  <a:extLst>
                    <a:ext uri="{FF2B5EF4-FFF2-40B4-BE49-F238E27FC236}">
                      <a16:creationId xmlns:a16="http://schemas.microsoft.com/office/drawing/2014/main" id="{E9C7460C-964C-462E-9674-594C89786A28}"/>
                    </a:ext>
                  </a:extLst>
                </p:cNvPr>
                <p:cNvSpPr/>
                <p:nvPr/>
              </p:nvSpPr>
              <p:spPr>
                <a:xfrm>
                  <a:off x="1279707" y="3282800"/>
                  <a:ext cx="280976" cy="260320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90" name="Rectangle 21">
                  <a:extLst>
                    <a:ext uri="{FF2B5EF4-FFF2-40B4-BE49-F238E27FC236}">
                      <a16:creationId xmlns:a16="http://schemas.microsoft.com/office/drawing/2014/main" id="{555BAC2D-5A4A-406F-9012-EE5FF62A6776}"/>
                    </a:ext>
                  </a:extLst>
                </p:cNvPr>
                <p:cNvSpPr/>
                <p:nvPr/>
              </p:nvSpPr>
              <p:spPr>
                <a:xfrm>
                  <a:off x="1841659" y="3282800"/>
                  <a:ext cx="280976" cy="260320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91" name="Rectangle 22">
                  <a:extLst>
                    <a:ext uri="{FF2B5EF4-FFF2-40B4-BE49-F238E27FC236}">
                      <a16:creationId xmlns:a16="http://schemas.microsoft.com/office/drawing/2014/main" id="{1E09CCA0-4A8C-4F2A-9623-2C107FFA972F}"/>
                    </a:ext>
                  </a:extLst>
                </p:cNvPr>
                <p:cNvSpPr/>
                <p:nvPr/>
              </p:nvSpPr>
              <p:spPr>
                <a:xfrm>
                  <a:off x="967287" y="3561024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b:</a:t>
                  </a:r>
                </a:p>
              </p:txBody>
            </p:sp>
            <p:sp>
              <p:nvSpPr>
                <p:cNvPr id="92" name="Rectangle 23">
                  <a:extLst>
                    <a:ext uri="{FF2B5EF4-FFF2-40B4-BE49-F238E27FC236}">
                      <a16:creationId xmlns:a16="http://schemas.microsoft.com/office/drawing/2014/main" id="{68071A48-2A81-4527-AA4F-E890500C1261}"/>
                    </a:ext>
                  </a:extLst>
                </p:cNvPr>
                <p:cNvSpPr/>
                <p:nvPr/>
              </p:nvSpPr>
              <p:spPr>
                <a:xfrm>
                  <a:off x="2122635" y="3633846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  <p:sp>
              <p:nvSpPr>
                <p:cNvPr id="93" name="Rectangle 24">
                  <a:extLst>
                    <a:ext uri="{FF2B5EF4-FFF2-40B4-BE49-F238E27FC236}">
                      <a16:creationId xmlns:a16="http://schemas.microsoft.com/office/drawing/2014/main" id="{F2177601-D108-444F-94C1-3901252E0234}"/>
                    </a:ext>
                  </a:extLst>
                </p:cNvPr>
                <p:cNvSpPr/>
                <p:nvPr/>
              </p:nvSpPr>
              <p:spPr>
                <a:xfrm>
                  <a:off x="1560683" y="3633846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 . .</a:t>
                  </a:r>
                </a:p>
              </p:txBody>
            </p:sp>
            <p:sp>
              <p:nvSpPr>
                <p:cNvPr id="94" name="Rectangle 25">
                  <a:extLst>
                    <a:ext uri="{FF2B5EF4-FFF2-40B4-BE49-F238E27FC236}">
                      <a16:creationId xmlns:a16="http://schemas.microsoft.com/office/drawing/2014/main" id="{0DB01DB3-AC1F-4C0C-A3EB-20F9BA5F3BAB}"/>
                    </a:ext>
                  </a:extLst>
                </p:cNvPr>
                <p:cNvSpPr/>
                <p:nvPr/>
              </p:nvSpPr>
              <p:spPr>
                <a:xfrm>
                  <a:off x="1279707" y="3633846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  <p:sp>
              <p:nvSpPr>
                <p:cNvPr id="95" name="Rectangle 26">
                  <a:extLst>
                    <a:ext uri="{FF2B5EF4-FFF2-40B4-BE49-F238E27FC236}">
                      <a16:creationId xmlns:a16="http://schemas.microsoft.com/office/drawing/2014/main" id="{DC97A621-1620-4387-9D6C-3D2B7032C3A9}"/>
                    </a:ext>
                  </a:extLst>
                </p:cNvPr>
                <p:cNvSpPr/>
                <p:nvPr/>
              </p:nvSpPr>
              <p:spPr>
                <a:xfrm>
                  <a:off x="1841659" y="3633846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96" name="Rectangle 27">
                  <a:extLst>
                    <a:ext uri="{FF2B5EF4-FFF2-40B4-BE49-F238E27FC236}">
                      <a16:creationId xmlns:a16="http://schemas.microsoft.com/office/drawing/2014/main" id="{0B1E5489-6842-480A-A4F3-597BBEE06D82}"/>
                    </a:ext>
                  </a:extLst>
                </p:cNvPr>
                <p:cNvSpPr/>
                <p:nvPr/>
              </p:nvSpPr>
              <p:spPr>
                <a:xfrm>
                  <a:off x="974907" y="3892126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c:</a:t>
                  </a:r>
                </a:p>
              </p:txBody>
            </p:sp>
            <p:sp>
              <p:nvSpPr>
                <p:cNvPr id="97" name="Rectangle 28">
                  <a:extLst>
                    <a:ext uri="{FF2B5EF4-FFF2-40B4-BE49-F238E27FC236}">
                      <a16:creationId xmlns:a16="http://schemas.microsoft.com/office/drawing/2014/main" id="{947E3D91-B5C9-448A-9689-8BB4AE2E2BA5}"/>
                    </a:ext>
                  </a:extLst>
                </p:cNvPr>
                <p:cNvSpPr/>
                <p:nvPr/>
              </p:nvSpPr>
              <p:spPr>
                <a:xfrm>
                  <a:off x="2130255" y="3964948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98" name="Rectangle 29">
                  <a:extLst>
                    <a:ext uri="{FF2B5EF4-FFF2-40B4-BE49-F238E27FC236}">
                      <a16:creationId xmlns:a16="http://schemas.microsoft.com/office/drawing/2014/main" id="{9980737F-2411-4248-8492-318547CF6C06}"/>
                    </a:ext>
                  </a:extLst>
                </p:cNvPr>
                <p:cNvSpPr/>
                <p:nvPr/>
              </p:nvSpPr>
              <p:spPr>
                <a:xfrm>
                  <a:off x="1568303" y="3964948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 . .</a:t>
                  </a:r>
                </a:p>
              </p:txBody>
            </p:sp>
            <p:sp>
              <p:nvSpPr>
                <p:cNvPr id="99" name="Rectangle 30">
                  <a:extLst>
                    <a:ext uri="{FF2B5EF4-FFF2-40B4-BE49-F238E27FC236}">
                      <a16:creationId xmlns:a16="http://schemas.microsoft.com/office/drawing/2014/main" id="{567E7017-47B8-489C-ADA7-48523A59B43D}"/>
                    </a:ext>
                  </a:extLst>
                </p:cNvPr>
                <p:cNvSpPr/>
                <p:nvPr/>
              </p:nvSpPr>
              <p:spPr>
                <a:xfrm>
                  <a:off x="1287327" y="3964948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  <p:sp>
              <p:nvSpPr>
                <p:cNvPr id="100" name="Rectangle 31">
                  <a:extLst>
                    <a:ext uri="{FF2B5EF4-FFF2-40B4-BE49-F238E27FC236}">
                      <a16:creationId xmlns:a16="http://schemas.microsoft.com/office/drawing/2014/main" id="{F1D7DEEC-B2E2-47AE-9A15-7D21E4F8A13D}"/>
                    </a:ext>
                  </a:extLst>
                </p:cNvPr>
                <p:cNvSpPr/>
                <p:nvPr/>
              </p:nvSpPr>
              <p:spPr>
                <a:xfrm>
                  <a:off x="1849279" y="3964948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538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CE03D-D8AC-4DB2-85E4-E5F736DC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Working with buses: Example</a:t>
            </a:r>
            <a:endParaRPr lang="zh-TW" altLang="en-US" dirty="0"/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DC18FF52-1B59-4828-933A-6A71B72CCAA0}"/>
              </a:ext>
            </a:extLst>
          </p:cNvPr>
          <p:cNvSpPr txBox="1"/>
          <p:nvPr/>
        </p:nvSpPr>
        <p:spPr>
          <a:xfrm>
            <a:off x="846342" y="1080230"/>
            <a:ext cx="2820686" cy="183323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93600" rIns="144000" bIns="93600" rtlCol="0" anchor="ctr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Adds two 16-bit values.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Adder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a[16], b[16];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out[16];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PARTS: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DC17735C-8399-4A54-BA8B-D304D5B4F5D6}"/>
              </a:ext>
            </a:extLst>
          </p:cNvPr>
          <p:cNvSpPr txBox="1"/>
          <p:nvPr/>
        </p:nvSpPr>
        <p:spPr>
          <a:xfrm>
            <a:off x="2779304" y="2651274"/>
            <a:ext cx="3017365" cy="219586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52000" tIns="187200" rIns="144000" bIns="93600" rtlCol="0" anchor="t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Adds three 16-bit inputs.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Adder3Way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b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c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PARTS: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Adder(a=  , b= , out=   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Adder(a=  , b= , out=   );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id="{FD533B14-6559-4F8D-BA44-CC346E50B383}"/>
              </a:ext>
            </a:extLst>
          </p:cNvPr>
          <p:cNvGrpSpPr/>
          <p:nvPr/>
        </p:nvGrpSpPr>
        <p:grpSpPr>
          <a:xfrm>
            <a:off x="649663" y="2913468"/>
            <a:ext cx="1797124" cy="1790144"/>
            <a:chOff x="649663" y="2913468"/>
            <a:chExt cx="1797124" cy="1790144"/>
          </a:xfrm>
        </p:grpSpPr>
        <p:grpSp>
          <p:nvGrpSpPr>
            <p:cNvPr id="40" name="Group 5">
              <a:extLst>
                <a:ext uri="{FF2B5EF4-FFF2-40B4-BE49-F238E27FC236}">
                  <a16:creationId xmlns:a16="http://schemas.microsoft.com/office/drawing/2014/main" id="{5FB1CED7-E664-4F57-9075-EB60EEF47E18}"/>
                </a:ext>
              </a:extLst>
            </p:cNvPr>
            <p:cNvGrpSpPr/>
            <p:nvPr/>
          </p:nvGrpSpPr>
          <p:grpSpPr>
            <a:xfrm>
              <a:off x="649663" y="4334280"/>
              <a:ext cx="1761568" cy="369332"/>
              <a:chOff x="649663" y="4334280"/>
              <a:chExt cx="1761568" cy="369332"/>
            </a:xfrm>
          </p:grpSpPr>
          <p:sp>
            <p:nvSpPr>
              <p:cNvPr id="63" name="Rectangle 27">
                <a:extLst>
                  <a:ext uri="{FF2B5EF4-FFF2-40B4-BE49-F238E27FC236}">
                    <a16:creationId xmlns:a16="http://schemas.microsoft.com/office/drawing/2014/main" id="{D127F75B-7598-4924-B0DE-8A50147B26E7}"/>
                  </a:ext>
                </a:extLst>
              </p:cNvPr>
              <p:cNvSpPr/>
              <p:nvPr/>
            </p:nvSpPr>
            <p:spPr>
              <a:xfrm>
                <a:off x="649663" y="4334280"/>
                <a:ext cx="692572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out:</a:t>
                </a:r>
              </a:p>
            </p:txBody>
          </p:sp>
          <p:sp>
            <p:nvSpPr>
              <p:cNvPr id="64" name="Rectangle 28">
                <a:extLst>
                  <a:ext uri="{FF2B5EF4-FFF2-40B4-BE49-F238E27FC236}">
                    <a16:creationId xmlns:a16="http://schemas.microsoft.com/office/drawing/2014/main" id="{A0371CD1-D2BF-4B26-AADC-ECF7A122F221}"/>
                  </a:ext>
                </a:extLst>
              </p:cNvPr>
              <p:cNvSpPr/>
              <p:nvPr/>
            </p:nvSpPr>
            <p:spPr>
              <a:xfrm>
                <a:off x="2130255" y="4391861"/>
                <a:ext cx="280976" cy="26767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65" name="Rectangle 29">
                <a:extLst>
                  <a:ext uri="{FF2B5EF4-FFF2-40B4-BE49-F238E27FC236}">
                    <a16:creationId xmlns:a16="http://schemas.microsoft.com/office/drawing/2014/main" id="{8B40E123-0425-4345-83E4-C56FFAAECFEA}"/>
                  </a:ext>
                </a:extLst>
              </p:cNvPr>
              <p:cNvSpPr/>
              <p:nvPr/>
            </p:nvSpPr>
            <p:spPr>
              <a:xfrm>
                <a:off x="1568303" y="4391861"/>
                <a:ext cx="280976" cy="26767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. . </a:t>
                </a:r>
              </a:p>
            </p:txBody>
          </p:sp>
          <p:sp>
            <p:nvSpPr>
              <p:cNvPr id="66" name="Rectangle 30">
                <a:extLst>
                  <a:ext uri="{FF2B5EF4-FFF2-40B4-BE49-F238E27FC236}">
                    <a16:creationId xmlns:a16="http://schemas.microsoft.com/office/drawing/2014/main" id="{F5A4C4A9-67C3-4F9C-8368-04DE14383291}"/>
                  </a:ext>
                </a:extLst>
              </p:cNvPr>
              <p:cNvSpPr/>
              <p:nvPr/>
            </p:nvSpPr>
            <p:spPr>
              <a:xfrm>
                <a:off x="1287327" y="4391861"/>
                <a:ext cx="280976" cy="26767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67" name="Rectangle 31">
                <a:extLst>
                  <a:ext uri="{FF2B5EF4-FFF2-40B4-BE49-F238E27FC236}">
                    <a16:creationId xmlns:a16="http://schemas.microsoft.com/office/drawing/2014/main" id="{5CF2DEA8-E36D-4CDA-8814-3665E48EE5B5}"/>
                  </a:ext>
                </a:extLst>
              </p:cNvPr>
              <p:cNvSpPr/>
              <p:nvPr/>
            </p:nvSpPr>
            <p:spPr>
              <a:xfrm>
                <a:off x="1849279" y="4391861"/>
                <a:ext cx="280976" cy="26767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41" name="Group 2">
              <a:extLst>
                <a:ext uri="{FF2B5EF4-FFF2-40B4-BE49-F238E27FC236}">
                  <a16:creationId xmlns:a16="http://schemas.microsoft.com/office/drawing/2014/main" id="{64DEE3F4-F3F3-49E8-8B14-8032B61A9F9F}"/>
                </a:ext>
              </a:extLst>
            </p:cNvPr>
            <p:cNvGrpSpPr/>
            <p:nvPr/>
          </p:nvGrpSpPr>
          <p:grpSpPr>
            <a:xfrm>
              <a:off x="967287" y="2913468"/>
              <a:ext cx="1479500" cy="1347990"/>
              <a:chOff x="967287" y="2913468"/>
              <a:chExt cx="1479500" cy="1347990"/>
            </a:xfrm>
          </p:grpSpPr>
          <p:sp>
            <p:nvSpPr>
              <p:cNvPr id="42" name="Rectangle 11">
                <a:extLst>
                  <a:ext uri="{FF2B5EF4-FFF2-40B4-BE49-F238E27FC236}">
                    <a16:creationId xmlns:a16="http://schemas.microsoft.com/office/drawing/2014/main" id="{0E32D1F0-D5B0-4813-9F75-7C70F1480ADE}"/>
                  </a:ext>
                </a:extLst>
              </p:cNvPr>
              <p:cNvSpPr/>
              <p:nvPr/>
            </p:nvSpPr>
            <p:spPr>
              <a:xfrm>
                <a:off x="974907" y="3217598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a:</a:t>
                </a:r>
              </a:p>
            </p:txBody>
          </p:sp>
          <p:sp>
            <p:nvSpPr>
              <p:cNvPr id="43" name="TextBox 12">
                <a:extLst>
                  <a:ext uri="{FF2B5EF4-FFF2-40B4-BE49-F238E27FC236}">
                    <a16:creationId xmlns:a16="http://schemas.microsoft.com/office/drawing/2014/main" id="{B1EC0C95-F31C-4D6B-AF2C-C9AE72508023}"/>
                  </a:ext>
                </a:extLst>
              </p:cNvPr>
              <p:cNvSpPr txBox="1"/>
              <p:nvPr/>
            </p:nvSpPr>
            <p:spPr>
              <a:xfrm>
                <a:off x="2122635" y="2913468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ectangle 13">
                <a:extLst>
                  <a:ext uri="{FF2B5EF4-FFF2-40B4-BE49-F238E27FC236}">
                    <a16:creationId xmlns:a16="http://schemas.microsoft.com/office/drawing/2014/main" id="{C752E17D-56B1-4C90-916D-DDCB5841604C}"/>
                  </a:ext>
                </a:extLst>
              </p:cNvPr>
              <p:cNvSpPr/>
              <p:nvPr/>
            </p:nvSpPr>
            <p:spPr>
              <a:xfrm>
                <a:off x="1820071" y="2972491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5" name="Rectangle 14">
                <a:extLst>
                  <a:ext uri="{FF2B5EF4-FFF2-40B4-BE49-F238E27FC236}">
                    <a16:creationId xmlns:a16="http://schemas.microsoft.com/office/drawing/2014/main" id="{C4C11CD8-31A3-401C-B544-32C6798F84D3}"/>
                  </a:ext>
                </a:extLst>
              </p:cNvPr>
              <p:cNvSpPr/>
              <p:nvPr/>
            </p:nvSpPr>
            <p:spPr>
              <a:xfrm>
                <a:off x="2079459" y="2963374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6" name="Rectangle 15">
                <a:extLst>
                  <a:ext uri="{FF2B5EF4-FFF2-40B4-BE49-F238E27FC236}">
                    <a16:creationId xmlns:a16="http://schemas.microsoft.com/office/drawing/2014/main" id="{94601A02-E73E-4E2B-ADFD-9C251697256C}"/>
                  </a:ext>
                </a:extLst>
              </p:cNvPr>
              <p:cNvSpPr/>
              <p:nvPr/>
            </p:nvSpPr>
            <p:spPr>
              <a:xfrm>
                <a:off x="2122635" y="3282800"/>
                <a:ext cx="280976" cy="26032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47" name="TextBox 16">
                <a:extLst>
                  <a:ext uri="{FF2B5EF4-FFF2-40B4-BE49-F238E27FC236}">
                    <a16:creationId xmlns:a16="http://schemas.microsoft.com/office/drawing/2014/main" id="{525A270C-9299-4BD3-95E6-7C282BAEC39A}"/>
                  </a:ext>
                </a:extLst>
              </p:cNvPr>
              <p:cNvSpPr txBox="1"/>
              <p:nvPr/>
            </p:nvSpPr>
            <p:spPr>
              <a:xfrm>
                <a:off x="1560683" y="2913468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17">
                <a:extLst>
                  <a:ext uri="{FF2B5EF4-FFF2-40B4-BE49-F238E27FC236}">
                    <a16:creationId xmlns:a16="http://schemas.microsoft.com/office/drawing/2014/main" id="{59287BD0-600D-45F0-B171-AE651FA6EE74}"/>
                  </a:ext>
                </a:extLst>
              </p:cNvPr>
              <p:cNvSpPr/>
              <p:nvPr/>
            </p:nvSpPr>
            <p:spPr>
              <a:xfrm>
                <a:off x="1258119" y="2972491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49" name="Rectangle 18">
                <a:extLst>
                  <a:ext uri="{FF2B5EF4-FFF2-40B4-BE49-F238E27FC236}">
                    <a16:creationId xmlns:a16="http://schemas.microsoft.com/office/drawing/2014/main" id="{8C7DC454-A425-46C7-B4D6-0D5DE7AEE758}"/>
                  </a:ext>
                </a:extLst>
              </p:cNvPr>
              <p:cNvSpPr/>
              <p:nvPr/>
            </p:nvSpPr>
            <p:spPr>
              <a:xfrm>
                <a:off x="1517507" y="2963374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. .</a:t>
                </a:r>
              </a:p>
            </p:txBody>
          </p:sp>
          <p:sp>
            <p:nvSpPr>
              <p:cNvPr id="50" name="Rectangle 19">
                <a:extLst>
                  <a:ext uri="{FF2B5EF4-FFF2-40B4-BE49-F238E27FC236}">
                    <a16:creationId xmlns:a16="http://schemas.microsoft.com/office/drawing/2014/main" id="{D19EBD27-94C6-42F4-AB9E-3AF9BA85E68F}"/>
                  </a:ext>
                </a:extLst>
              </p:cNvPr>
              <p:cNvSpPr/>
              <p:nvPr/>
            </p:nvSpPr>
            <p:spPr>
              <a:xfrm>
                <a:off x="1560683" y="3282800"/>
                <a:ext cx="280976" cy="26032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. . </a:t>
                </a:r>
              </a:p>
            </p:txBody>
          </p:sp>
          <p:sp>
            <p:nvSpPr>
              <p:cNvPr id="51" name="Rectangle 20">
                <a:extLst>
                  <a:ext uri="{FF2B5EF4-FFF2-40B4-BE49-F238E27FC236}">
                    <a16:creationId xmlns:a16="http://schemas.microsoft.com/office/drawing/2014/main" id="{F6A44393-6894-4920-B225-7CB9BC007CC3}"/>
                  </a:ext>
                </a:extLst>
              </p:cNvPr>
              <p:cNvSpPr/>
              <p:nvPr/>
            </p:nvSpPr>
            <p:spPr>
              <a:xfrm>
                <a:off x="1279707" y="3282800"/>
                <a:ext cx="280976" cy="26032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52" name="Rectangle 21">
                <a:extLst>
                  <a:ext uri="{FF2B5EF4-FFF2-40B4-BE49-F238E27FC236}">
                    <a16:creationId xmlns:a16="http://schemas.microsoft.com/office/drawing/2014/main" id="{F8148A32-2934-4ADB-8D0D-058CA972D029}"/>
                  </a:ext>
                </a:extLst>
              </p:cNvPr>
              <p:cNvSpPr/>
              <p:nvPr/>
            </p:nvSpPr>
            <p:spPr>
              <a:xfrm>
                <a:off x="1841659" y="3282800"/>
                <a:ext cx="280976" cy="26032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53" name="Rectangle 22">
                <a:extLst>
                  <a:ext uri="{FF2B5EF4-FFF2-40B4-BE49-F238E27FC236}">
                    <a16:creationId xmlns:a16="http://schemas.microsoft.com/office/drawing/2014/main" id="{329C7BC9-BDF7-4C17-9A39-83AC4A539402}"/>
                  </a:ext>
                </a:extLst>
              </p:cNvPr>
              <p:cNvSpPr/>
              <p:nvPr/>
            </p:nvSpPr>
            <p:spPr>
              <a:xfrm>
                <a:off x="967287" y="3561024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b:</a:t>
                </a:r>
              </a:p>
            </p:txBody>
          </p:sp>
          <p:sp>
            <p:nvSpPr>
              <p:cNvPr id="54" name="Rectangle 23">
                <a:extLst>
                  <a:ext uri="{FF2B5EF4-FFF2-40B4-BE49-F238E27FC236}">
                    <a16:creationId xmlns:a16="http://schemas.microsoft.com/office/drawing/2014/main" id="{61500F80-78A7-4A23-B67F-5496CE806AA0}"/>
                  </a:ext>
                </a:extLst>
              </p:cNvPr>
              <p:cNvSpPr/>
              <p:nvPr/>
            </p:nvSpPr>
            <p:spPr>
              <a:xfrm>
                <a:off x="2122635" y="3633846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55" name="Rectangle 24">
                <a:extLst>
                  <a:ext uri="{FF2B5EF4-FFF2-40B4-BE49-F238E27FC236}">
                    <a16:creationId xmlns:a16="http://schemas.microsoft.com/office/drawing/2014/main" id="{6198E670-E96C-4AB0-96FB-39EC76FD8D69}"/>
                  </a:ext>
                </a:extLst>
              </p:cNvPr>
              <p:cNvSpPr/>
              <p:nvPr/>
            </p:nvSpPr>
            <p:spPr>
              <a:xfrm>
                <a:off x="1560683" y="3633846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. .</a:t>
                </a:r>
              </a:p>
            </p:txBody>
          </p:sp>
          <p:sp>
            <p:nvSpPr>
              <p:cNvPr id="56" name="Rectangle 25">
                <a:extLst>
                  <a:ext uri="{FF2B5EF4-FFF2-40B4-BE49-F238E27FC236}">
                    <a16:creationId xmlns:a16="http://schemas.microsoft.com/office/drawing/2014/main" id="{D20DAB2B-D9F6-4E3B-B2AB-49FC9DFC4076}"/>
                  </a:ext>
                </a:extLst>
              </p:cNvPr>
              <p:cNvSpPr/>
              <p:nvPr/>
            </p:nvSpPr>
            <p:spPr>
              <a:xfrm>
                <a:off x="1279707" y="3633846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57" name="Rectangle 26">
                <a:extLst>
                  <a:ext uri="{FF2B5EF4-FFF2-40B4-BE49-F238E27FC236}">
                    <a16:creationId xmlns:a16="http://schemas.microsoft.com/office/drawing/2014/main" id="{9ADE2F63-9D37-4CA6-A779-07B60CAA30B7}"/>
                  </a:ext>
                </a:extLst>
              </p:cNvPr>
              <p:cNvSpPr/>
              <p:nvPr/>
            </p:nvSpPr>
            <p:spPr>
              <a:xfrm>
                <a:off x="1841659" y="3633846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58" name="Rectangle 32">
                <a:extLst>
                  <a:ext uri="{FF2B5EF4-FFF2-40B4-BE49-F238E27FC236}">
                    <a16:creationId xmlns:a16="http://schemas.microsoft.com/office/drawing/2014/main" id="{12325293-46F3-4479-BA6F-3C0B8BDDE7AD}"/>
                  </a:ext>
                </a:extLst>
              </p:cNvPr>
              <p:cNvSpPr/>
              <p:nvPr/>
            </p:nvSpPr>
            <p:spPr>
              <a:xfrm>
                <a:off x="974907" y="3892126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c:</a:t>
                </a:r>
              </a:p>
            </p:txBody>
          </p:sp>
          <p:sp>
            <p:nvSpPr>
              <p:cNvPr id="59" name="Rectangle 33">
                <a:extLst>
                  <a:ext uri="{FF2B5EF4-FFF2-40B4-BE49-F238E27FC236}">
                    <a16:creationId xmlns:a16="http://schemas.microsoft.com/office/drawing/2014/main" id="{3040D3B2-DED6-4C2C-AFFC-E3EC50CEFCE4}"/>
                  </a:ext>
                </a:extLst>
              </p:cNvPr>
              <p:cNvSpPr/>
              <p:nvPr/>
            </p:nvSpPr>
            <p:spPr>
              <a:xfrm>
                <a:off x="2130255" y="3964948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60" name="Rectangle 34">
                <a:extLst>
                  <a:ext uri="{FF2B5EF4-FFF2-40B4-BE49-F238E27FC236}">
                    <a16:creationId xmlns:a16="http://schemas.microsoft.com/office/drawing/2014/main" id="{EE7CCDF6-077B-4818-95DC-5ED4EECB7948}"/>
                  </a:ext>
                </a:extLst>
              </p:cNvPr>
              <p:cNvSpPr/>
              <p:nvPr/>
            </p:nvSpPr>
            <p:spPr>
              <a:xfrm>
                <a:off x="1568303" y="3964948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. .</a:t>
                </a:r>
              </a:p>
            </p:txBody>
          </p:sp>
          <p:sp>
            <p:nvSpPr>
              <p:cNvPr id="61" name="Rectangle 35">
                <a:extLst>
                  <a:ext uri="{FF2B5EF4-FFF2-40B4-BE49-F238E27FC236}">
                    <a16:creationId xmlns:a16="http://schemas.microsoft.com/office/drawing/2014/main" id="{6E76D29F-96E5-4E91-BB33-3279CB9D24FD}"/>
                  </a:ext>
                </a:extLst>
              </p:cNvPr>
              <p:cNvSpPr/>
              <p:nvPr/>
            </p:nvSpPr>
            <p:spPr>
              <a:xfrm>
                <a:off x="1287327" y="3964948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62" name="Rectangle 36">
                <a:extLst>
                  <a:ext uri="{FF2B5EF4-FFF2-40B4-BE49-F238E27FC236}">
                    <a16:creationId xmlns:a16="http://schemas.microsoft.com/office/drawing/2014/main" id="{6BBBE203-8C3A-44F0-9664-74548C9B6421}"/>
                  </a:ext>
                </a:extLst>
              </p:cNvPr>
              <p:cNvSpPr/>
              <p:nvPr/>
            </p:nvSpPr>
            <p:spPr>
              <a:xfrm>
                <a:off x="1849279" y="3964948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</p:grpSp>
      </p:grpSp>
      <p:pic>
        <p:nvPicPr>
          <p:cNvPr id="68" name="Content Placeholder 5">
            <a:extLst>
              <a:ext uri="{FF2B5EF4-FFF2-40B4-BE49-F238E27FC236}">
                <a16:creationId xmlns:a16="http://schemas.microsoft.com/office/drawing/2014/main" id="{05CCAC8B-EEEE-458D-BA8D-F6CCB8F5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515" y="1153859"/>
            <a:ext cx="2536036" cy="14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6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31CD18-39EC-42F3-9661-1B9D0912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Simplifying Boolean expressions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F4519-D3D4-4402-8B50-364B166F2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5EE7E3-2603-48A7-AD60-24403E26C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12</a:t>
            </a:fld>
            <a:endParaRPr lang="en-US" altLang="zh-TW" sz="14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AD6F2C2-3B3C-43A5-9B56-35545586CE3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1722438"/>
            <a:ext cx="5105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4699B299-5A34-4C92-AAB8-8C4236962D2F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24200" y="1798638"/>
            <a:ext cx="2286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2914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CE03D-D8AC-4DB2-85E4-E5F736DC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Working with buses: Example</a:t>
            </a:r>
            <a:endParaRPr lang="zh-TW" altLang="en-US" dirty="0"/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BF1E827E-48BA-477C-98AA-2F3395603B3B}"/>
              </a:ext>
            </a:extLst>
          </p:cNvPr>
          <p:cNvSpPr txBox="1"/>
          <p:nvPr/>
        </p:nvSpPr>
        <p:spPr>
          <a:xfrm>
            <a:off x="846342" y="1080230"/>
            <a:ext cx="2820686" cy="183323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93600" rIns="144000" bIns="93600" rtlCol="0" anchor="ctr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Adds two 16-bit values.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Adder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a[16], b[16];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out[16];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PARTS: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BE6ABCC4-9BED-441D-B55F-2797E6319551}"/>
              </a:ext>
            </a:extLst>
          </p:cNvPr>
          <p:cNvSpPr txBox="1"/>
          <p:nvPr/>
        </p:nvSpPr>
        <p:spPr>
          <a:xfrm>
            <a:off x="2779304" y="2651274"/>
            <a:ext cx="3017365" cy="219586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52000" tIns="187200" rIns="144000" bIns="93600" rtlCol="0" anchor="t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Adds three 16-bit inputs.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Adder3Way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b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c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PARTS: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Adder(a=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, b=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b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out=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nsolas"/>
                <a:ea typeface="+mn-ea"/>
              </a:rPr>
              <a:t>ab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Adder(a=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nsolas"/>
                <a:ea typeface="+mn-ea"/>
              </a:rPr>
              <a:t>ab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b=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c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out=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);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grpSp>
        <p:nvGrpSpPr>
          <p:cNvPr id="38" name="Group 5">
            <a:extLst>
              <a:ext uri="{FF2B5EF4-FFF2-40B4-BE49-F238E27FC236}">
                <a16:creationId xmlns:a16="http://schemas.microsoft.com/office/drawing/2014/main" id="{2A371468-7DE4-47A8-AF8B-64F532FA0862}"/>
              </a:ext>
            </a:extLst>
          </p:cNvPr>
          <p:cNvGrpSpPr/>
          <p:nvPr/>
        </p:nvGrpSpPr>
        <p:grpSpPr>
          <a:xfrm>
            <a:off x="649663" y="4334280"/>
            <a:ext cx="1761568" cy="369332"/>
            <a:chOff x="649663" y="4334280"/>
            <a:chExt cx="1761568" cy="369332"/>
          </a:xfrm>
        </p:grpSpPr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1D3151EE-53BD-4685-8032-D20E3F058692}"/>
                </a:ext>
              </a:extLst>
            </p:cNvPr>
            <p:cNvSpPr/>
            <p:nvPr/>
          </p:nvSpPr>
          <p:spPr>
            <a:xfrm>
              <a:off x="649663" y="4334280"/>
              <a:ext cx="692572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out:</a:t>
              </a:r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D17DC972-7544-4C33-8B1F-466CE04B3D3D}"/>
                </a:ext>
              </a:extLst>
            </p:cNvPr>
            <p:cNvSpPr/>
            <p:nvPr/>
          </p:nvSpPr>
          <p:spPr>
            <a:xfrm>
              <a:off x="2130255" y="4391861"/>
              <a:ext cx="280976" cy="26767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67EC3BCD-B52B-472E-A88E-C60AEAF3414C}"/>
                </a:ext>
              </a:extLst>
            </p:cNvPr>
            <p:cNvSpPr/>
            <p:nvPr/>
          </p:nvSpPr>
          <p:spPr>
            <a:xfrm>
              <a:off x="1568303" y="4391861"/>
              <a:ext cx="280976" cy="26767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. . </a:t>
              </a:r>
            </a:p>
          </p:txBody>
        </p:sp>
        <p:sp>
          <p:nvSpPr>
            <p:cNvPr id="42" name="Rectangle 30">
              <a:extLst>
                <a:ext uri="{FF2B5EF4-FFF2-40B4-BE49-F238E27FC236}">
                  <a16:creationId xmlns:a16="http://schemas.microsoft.com/office/drawing/2014/main" id="{A83F82EF-1AD9-4242-8F53-5F5C46E0FE26}"/>
                </a:ext>
              </a:extLst>
            </p:cNvPr>
            <p:cNvSpPr/>
            <p:nvPr/>
          </p:nvSpPr>
          <p:spPr>
            <a:xfrm>
              <a:off x="1287327" y="4391861"/>
              <a:ext cx="280976" cy="26767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43" name="Rectangle 31">
              <a:extLst>
                <a:ext uri="{FF2B5EF4-FFF2-40B4-BE49-F238E27FC236}">
                  <a16:creationId xmlns:a16="http://schemas.microsoft.com/office/drawing/2014/main" id="{92232D0D-08F0-492A-81C8-4697E1435216}"/>
                </a:ext>
              </a:extLst>
            </p:cNvPr>
            <p:cNvSpPr/>
            <p:nvPr/>
          </p:nvSpPr>
          <p:spPr>
            <a:xfrm>
              <a:off x="1849279" y="4391861"/>
              <a:ext cx="280976" cy="26767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18EDCB8B-1039-408C-A8F5-ADE6E02FC565}"/>
              </a:ext>
            </a:extLst>
          </p:cNvPr>
          <p:cNvGrpSpPr/>
          <p:nvPr/>
        </p:nvGrpSpPr>
        <p:grpSpPr>
          <a:xfrm>
            <a:off x="967287" y="2913468"/>
            <a:ext cx="1479500" cy="1347990"/>
            <a:chOff x="967287" y="2913468"/>
            <a:chExt cx="1479500" cy="1347990"/>
          </a:xfrm>
        </p:grpSpPr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BF462F3B-9661-46AC-857C-63A025AC5697}"/>
                </a:ext>
              </a:extLst>
            </p:cNvPr>
            <p:cNvSpPr/>
            <p:nvPr/>
          </p:nvSpPr>
          <p:spPr>
            <a:xfrm>
              <a:off x="974907" y="3217598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a:</a:t>
              </a:r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DBBAE696-5AA7-42F6-9BAD-3BB6427A3D2A}"/>
                </a:ext>
              </a:extLst>
            </p:cNvPr>
            <p:cNvSpPr txBox="1"/>
            <p:nvPr/>
          </p:nvSpPr>
          <p:spPr>
            <a:xfrm>
              <a:off x="2122635" y="29134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D64B5E7E-B3F0-4896-AE9A-B08D501174E9}"/>
                </a:ext>
              </a:extLst>
            </p:cNvPr>
            <p:cNvSpPr/>
            <p:nvPr/>
          </p:nvSpPr>
          <p:spPr>
            <a:xfrm>
              <a:off x="1820071" y="2972491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53072B5D-B88D-4A0D-8C04-294B8439FEF2}"/>
                </a:ext>
              </a:extLst>
            </p:cNvPr>
            <p:cNvSpPr/>
            <p:nvPr/>
          </p:nvSpPr>
          <p:spPr>
            <a:xfrm>
              <a:off x="2079459" y="2963374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E3A14CCB-FE94-414A-B599-928A915FB0C4}"/>
                </a:ext>
              </a:extLst>
            </p:cNvPr>
            <p:cNvSpPr/>
            <p:nvPr/>
          </p:nvSpPr>
          <p:spPr>
            <a:xfrm>
              <a:off x="2122635" y="3282800"/>
              <a:ext cx="280976" cy="26032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50" name="TextBox 16">
              <a:extLst>
                <a:ext uri="{FF2B5EF4-FFF2-40B4-BE49-F238E27FC236}">
                  <a16:creationId xmlns:a16="http://schemas.microsoft.com/office/drawing/2014/main" id="{0FA1BD6E-0391-46B5-8D82-BAFBDCD605EB}"/>
                </a:ext>
              </a:extLst>
            </p:cNvPr>
            <p:cNvSpPr txBox="1"/>
            <p:nvPr/>
          </p:nvSpPr>
          <p:spPr>
            <a:xfrm>
              <a:off x="1560683" y="29134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FC1301BB-A92F-439D-9BCA-A41F7BCAF15F}"/>
                </a:ext>
              </a:extLst>
            </p:cNvPr>
            <p:cNvSpPr/>
            <p:nvPr/>
          </p:nvSpPr>
          <p:spPr>
            <a:xfrm>
              <a:off x="1258119" y="2972491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379B282C-4A98-4F5F-A032-A945F92F9D3C}"/>
                </a:ext>
              </a:extLst>
            </p:cNvPr>
            <p:cNvSpPr/>
            <p:nvPr/>
          </p:nvSpPr>
          <p:spPr>
            <a:xfrm>
              <a:off x="1517507" y="2963374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. .</a:t>
              </a:r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AD12775B-9BFA-493A-8D98-07B5BBD1692B}"/>
                </a:ext>
              </a:extLst>
            </p:cNvPr>
            <p:cNvSpPr/>
            <p:nvPr/>
          </p:nvSpPr>
          <p:spPr>
            <a:xfrm>
              <a:off x="1560683" y="3282800"/>
              <a:ext cx="280976" cy="26032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. . </a:t>
              </a:r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FE9359CC-81BF-49F0-8106-08378694F784}"/>
                </a:ext>
              </a:extLst>
            </p:cNvPr>
            <p:cNvSpPr/>
            <p:nvPr/>
          </p:nvSpPr>
          <p:spPr>
            <a:xfrm>
              <a:off x="1279707" y="3282800"/>
              <a:ext cx="280976" cy="26032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55" name="Rectangle 21">
              <a:extLst>
                <a:ext uri="{FF2B5EF4-FFF2-40B4-BE49-F238E27FC236}">
                  <a16:creationId xmlns:a16="http://schemas.microsoft.com/office/drawing/2014/main" id="{3EE04502-AE3A-464D-9BE0-E015DF6493DE}"/>
                </a:ext>
              </a:extLst>
            </p:cNvPr>
            <p:cNvSpPr/>
            <p:nvPr/>
          </p:nvSpPr>
          <p:spPr>
            <a:xfrm>
              <a:off x="1841659" y="3282800"/>
              <a:ext cx="280976" cy="26032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id="{7D2610A1-6CC9-4953-AAC6-2B8C45E599C1}"/>
                </a:ext>
              </a:extLst>
            </p:cNvPr>
            <p:cNvSpPr/>
            <p:nvPr/>
          </p:nvSpPr>
          <p:spPr>
            <a:xfrm>
              <a:off x="967287" y="3561024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b:</a:t>
              </a:r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384E1D6E-7580-443A-9993-4C9484C69001}"/>
                </a:ext>
              </a:extLst>
            </p:cNvPr>
            <p:cNvSpPr/>
            <p:nvPr/>
          </p:nvSpPr>
          <p:spPr>
            <a:xfrm>
              <a:off x="2122635" y="3633846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58" name="Rectangle 24">
              <a:extLst>
                <a:ext uri="{FF2B5EF4-FFF2-40B4-BE49-F238E27FC236}">
                  <a16:creationId xmlns:a16="http://schemas.microsoft.com/office/drawing/2014/main" id="{866A9E27-DAED-4328-AF08-1361B4903590}"/>
                </a:ext>
              </a:extLst>
            </p:cNvPr>
            <p:cNvSpPr/>
            <p:nvPr/>
          </p:nvSpPr>
          <p:spPr>
            <a:xfrm>
              <a:off x="1560683" y="3633846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. .</a:t>
              </a:r>
            </a:p>
          </p:txBody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F42AF683-086E-40B3-B8B4-A47072AA7633}"/>
                </a:ext>
              </a:extLst>
            </p:cNvPr>
            <p:cNvSpPr/>
            <p:nvPr/>
          </p:nvSpPr>
          <p:spPr>
            <a:xfrm>
              <a:off x="1279707" y="3633846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60" name="Rectangle 26">
              <a:extLst>
                <a:ext uri="{FF2B5EF4-FFF2-40B4-BE49-F238E27FC236}">
                  <a16:creationId xmlns:a16="http://schemas.microsoft.com/office/drawing/2014/main" id="{7BC573BF-DEA1-461A-9314-B96B7BAC5945}"/>
                </a:ext>
              </a:extLst>
            </p:cNvPr>
            <p:cNvSpPr/>
            <p:nvPr/>
          </p:nvSpPr>
          <p:spPr>
            <a:xfrm>
              <a:off x="1841659" y="3633846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61" name="Rectangle 32">
              <a:extLst>
                <a:ext uri="{FF2B5EF4-FFF2-40B4-BE49-F238E27FC236}">
                  <a16:creationId xmlns:a16="http://schemas.microsoft.com/office/drawing/2014/main" id="{3C8DA4B5-3EBF-4B43-A467-9F2BD2A91294}"/>
                </a:ext>
              </a:extLst>
            </p:cNvPr>
            <p:cNvSpPr/>
            <p:nvPr/>
          </p:nvSpPr>
          <p:spPr>
            <a:xfrm>
              <a:off x="974907" y="3892126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c:</a:t>
              </a:r>
            </a:p>
          </p:txBody>
        </p:sp>
        <p:sp>
          <p:nvSpPr>
            <p:cNvPr id="62" name="Rectangle 33">
              <a:extLst>
                <a:ext uri="{FF2B5EF4-FFF2-40B4-BE49-F238E27FC236}">
                  <a16:creationId xmlns:a16="http://schemas.microsoft.com/office/drawing/2014/main" id="{AD45EAC1-D732-4385-811A-B6A9AC42B189}"/>
                </a:ext>
              </a:extLst>
            </p:cNvPr>
            <p:cNvSpPr/>
            <p:nvPr/>
          </p:nvSpPr>
          <p:spPr>
            <a:xfrm>
              <a:off x="2130255" y="3964948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63" name="Rectangle 34">
              <a:extLst>
                <a:ext uri="{FF2B5EF4-FFF2-40B4-BE49-F238E27FC236}">
                  <a16:creationId xmlns:a16="http://schemas.microsoft.com/office/drawing/2014/main" id="{689BB14A-B000-4E10-B9F8-DCA7A3A2A9A6}"/>
                </a:ext>
              </a:extLst>
            </p:cNvPr>
            <p:cNvSpPr/>
            <p:nvPr/>
          </p:nvSpPr>
          <p:spPr>
            <a:xfrm>
              <a:off x="1568303" y="3964948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. .</a:t>
              </a:r>
            </a:p>
          </p:txBody>
        </p:sp>
        <p:sp>
          <p:nvSpPr>
            <p:cNvPr id="64" name="Rectangle 35">
              <a:extLst>
                <a:ext uri="{FF2B5EF4-FFF2-40B4-BE49-F238E27FC236}">
                  <a16:creationId xmlns:a16="http://schemas.microsoft.com/office/drawing/2014/main" id="{4DB8AA54-392F-45DA-8691-E42A1E529BBF}"/>
                </a:ext>
              </a:extLst>
            </p:cNvPr>
            <p:cNvSpPr/>
            <p:nvPr/>
          </p:nvSpPr>
          <p:spPr>
            <a:xfrm>
              <a:off x="1287327" y="3964948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65" name="Rectangle 36">
              <a:extLst>
                <a:ext uri="{FF2B5EF4-FFF2-40B4-BE49-F238E27FC236}">
                  <a16:creationId xmlns:a16="http://schemas.microsoft.com/office/drawing/2014/main" id="{672966EC-FD45-4C9D-A3B0-1FDAADA27E4C}"/>
                </a:ext>
              </a:extLst>
            </p:cNvPr>
            <p:cNvSpPr/>
            <p:nvPr/>
          </p:nvSpPr>
          <p:spPr>
            <a:xfrm>
              <a:off x="1849279" y="3964948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</p:grpSp>
      <p:pic>
        <p:nvPicPr>
          <p:cNvPr id="66" name="Content Placeholder 5">
            <a:extLst>
              <a:ext uri="{FF2B5EF4-FFF2-40B4-BE49-F238E27FC236}">
                <a16:creationId xmlns:a16="http://schemas.microsoft.com/office/drawing/2014/main" id="{454292A7-97A6-4DB5-9A5D-E1653399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515" y="1153859"/>
            <a:ext cx="2536036" cy="1423786"/>
          </a:xfrm>
          <a:prstGeom prst="rect">
            <a:avLst/>
          </a:prstGeom>
        </p:spPr>
      </p:pic>
      <p:sp>
        <p:nvSpPr>
          <p:cNvPr id="67" name="Rounded Rectangular Callout 38">
            <a:extLst>
              <a:ext uri="{FF2B5EF4-FFF2-40B4-BE49-F238E27FC236}">
                <a16:creationId xmlns:a16="http://schemas.microsoft.com/office/drawing/2014/main" id="{401ECD69-F725-43FF-8FB0-20A98D30E9DA}"/>
              </a:ext>
            </a:extLst>
          </p:cNvPr>
          <p:cNvSpPr/>
          <p:nvPr/>
        </p:nvSpPr>
        <p:spPr>
          <a:xfrm>
            <a:off x="6129186" y="3066882"/>
            <a:ext cx="2332971" cy="678808"/>
          </a:xfrm>
          <a:prstGeom prst="wedgeRoundRectCallout">
            <a:avLst>
              <a:gd name="adj1" fmla="val -122298"/>
              <a:gd name="adj2" fmla="val 8255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08000" tIns="468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-bit value (bus) can be treated as a single entity</a:t>
            </a:r>
          </a:p>
        </p:txBody>
      </p:sp>
      <p:sp>
        <p:nvSpPr>
          <p:cNvPr id="68" name="Rounded Rectangular Callout 39">
            <a:extLst>
              <a:ext uri="{FF2B5EF4-FFF2-40B4-BE49-F238E27FC236}">
                <a16:creationId xmlns:a16="http://schemas.microsoft.com/office/drawing/2014/main" id="{B2DF6C20-72A9-4AF3-AE4D-D7F2AF8F15BD}"/>
              </a:ext>
            </a:extLst>
          </p:cNvPr>
          <p:cNvSpPr/>
          <p:nvPr/>
        </p:nvSpPr>
        <p:spPr>
          <a:xfrm>
            <a:off x="6267192" y="3964947"/>
            <a:ext cx="1861586" cy="694591"/>
          </a:xfrm>
          <a:prstGeom prst="wedgeRoundRectCallout">
            <a:avLst>
              <a:gd name="adj1" fmla="val -94620"/>
              <a:gd name="adj2" fmla="val -17894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08000" tIns="468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Creates an internal bus pin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ab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30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CE03D-D8AC-4DB2-85E4-E5F736DC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Working with individual bits within buses</a:t>
            </a:r>
            <a:endParaRPr lang="zh-TW" altLang="en-US" dirty="0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1E4C4CAA-C859-4A08-A550-D48C6C3582F6}"/>
              </a:ext>
            </a:extLst>
          </p:cNvPr>
          <p:cNvSpPr txBox="1"/>
          <p:nvPr/>
        </p:nvSpPr>
        <p:spPr>
          <a:xfrm>
            <a:off x="838200" y="1008998"/>
            <a:ext cx="2828827" cy="1583373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0" rIns="144000" bIns="0" rtlCol="0" anchor="ctr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Returns 1 if a==1 and b==1,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 * 0 otherwise.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And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a, b;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out;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grpSp>
        <p:nvGrpSpPr>
          <p:cNvPr id="23" name="Group 39">
            <a:extLst>
              <a:ext uri="{FF2B5EF4-FFF2-40B4-BE49-F238E27FC236}">
                <a16:creationId xmlns:a16="http://schemas.microsoft.com/office/drawing/2014/main" id="{29AB411C-85E6-4DC5-9D5B-5F71F27FE8E4}"/>
              </a:ext>
            </a:extLst>
          </p:cNvPr>
          <p:cNvGrpSpPr/>
          <p:nvPr/>
        </p:nvGrpSpPr>
        <p:grpSpPr>
          <a:xfrm>
            <a:off x="891540" y="1662314"/>
            <a:ext cx="5408316" cy="2130325"/>
            <a:chOff x="891540" y="1662314"/>
            <a:chExt cx="5408316" cy="213032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CAEB26-9EB6-4876-AB56-A4C25C8C3C2C}"/>
                </a:ext>
              </a:extLst>
            </p:cNvPr>
            <p:cNvGrpSpPr/>
            <p:nvPr/>
          </p:nvGrpSpPr>
          <p:grpSpPr>
            <a:xfrm>
              <a:off x="891540" y="2600710"/>
              <a:ext cx="1464260" cy="1091316"/>
              <a:chOff x="891540" y="2554414"/>
              <a:chExt cx="1464260" cy="1091316"/>
            </a:xfrm>
          </p:grpSpPr>
          <p:grpSp>
            <p:nvGrpSpPr>
              <p:cNvPr id="26" name="Group 24">
                <a:extLst>
                  <a:ext uri="{FF2B5EF4-FFF2-40B4-BE49-F238E27FC236}">
                    <a16:creationId xmlns:a16="http://schemas.microsoft.com/office/drawing/2014/main" id="{475DA885-9B9F-4039-836A-F6D81BD8239A}"/>
                  </a:ext>
                </a:extLst>
              </p:cNvPr>
              <p:cNvGrpSpPr/>
              <p:nvPr/>
            </p:nvGrpSpPr>
            <p:grpSpPr>
              <a:xfrm>
                <a:off x="891540" y="2554414"/>
                <a:ext cx="1464260" cy="681082"/>
                <a:chOff x="891540" y="2554414"/>
                <a:chExt cx="1464260" cy="681082"/>
              </a:xfrm>
            </p:grpSpPr>
            <p:sp>
              <p:nvSpPr>
                <p:cNvPr id="30" name="Rectangle 28">
                  <a:extLst>
                    <a:ext uri="{FF2B5EF4-FFF2-40B4-BE49-F238E27FC236}">
                      <a16:creationId xmlns:a16="http://schemas.microsoft.com/office/drawing/2014/main" id="{C5F5E2C3-8688-4EC0-A9AD-CF555730C162}"/>
                    </a:ext>
                  </a:extLst>
                </p:cNvPr>
                <p:cNvSpPr/>
                <p:nvPr/>
              </p:nvSpPr>
              <p:spPr>
                <a:xfrm>
                  <a:off x="891540" y="2866164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a:</a:t>
                  </a:r>
                </a:p>
              </p:txBody>
            </p:sp>
            <p:sp>
              <p:nvSpPr>
                <p:cNvPr id="31" name="TextBox 29">
                  <a:extLst>
                    <a:ext uri="{FF2B5EF4-FFF2-40B4-BE49-F238E27FC236}">
                      <a16:creationId xmlns:a16="http://schemas.microsoft.com/office/drawing/2014/main" id="{E92AC2F7-7632-476B-9921-8625D83C8B67}"/>
                    </a:ext>
                  </a:extLst>
                </p:cNvPr>
                <p:cNvSpPr txBox="1"/>
                <p:nvPr/>
              </p:nvSpPr>
              <p:spPr>
                <a:xfrm>
                  <a:off x="2031648" y="2554414"/>
                  <a:ext cx="18473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0">
                  <a:extLst>
                    <a:ext uri="{FF2B5EF4-FFF2-40B4-BE49-F238E27FC236}">
                      <a16:creationId xmlns:a16="http://schemas.microsoft.com/office/drawing/2014/main" id="{F3D6B2F9-39CD-4B7B-92B4-5D5A166178C2}"/>
                    </a:ext>
                  </a:extLst>
                </p:cNvPr>
                <p:cNvSpPr/>
                <p:nvPr/>
              </p:nvSpPr>
              <p:spPr>
                <a:xfrm>
                  <a:off x="1729084" y="2613437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3" name="Rectangle 31">
                  <a:extLst>
                    <a:ext uri="{FF2B5EF4-FFF2-40B4-BE49-F238E27FC236}">
                      <a16:creationId xmlns:a16="http://schemas.microsoft.com/office/drawing/2014/main" id="{AD4B90F9-4AFF-45BC-AFA7-76544A069D4C}"/>
                    </a:ext>
                  </a:extLst>
                </p:cNvPr>
                <p:cNvSpPr/>
                <p:nvPr/>
              </p:nvSpPr>
              <p:spPr>
                <a:xfrm>
                  <a:off x="1988472" y="2604320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4" name="Rectangle 32">
                  <a:extLst>
                    <a:ext uri="{FF2B5EF4-FFF2-40B4-BE49-F238E27FC236}">
                      <a16:creationId xmlns:a16="http://schemas.microsoft.com/office/drawing/2014/main" id="{A74A5967-4E53-4149-ABA2-5B7E00EA4D56}"/>
                    </a:ext>
                  </a:extLst>
                </p:cNvPr>
                <p:cNvSpPr/>
                <p:nvPr/>
              </p:nvSpPr>
              <p:spPr>
                <a:xfrm>
                  <a:off x="2031648" y="2923745"/>
                  <a:ext cx="280976" cy="260321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35" name="TextBox 33">
                  <a:extLst>
                    <a:ext uri="{FF2B5EF4-FFF2-40B4-BE49-F238E27FC236}">
                      <a16:creationId xmlns:a16="http://schemas.microsoft.com/office/drawing/2014/main" id="{CB275454-F919-4B9E-A1A4-90BA77BC756F}"/>
                    </a:ext>
                  </a:extLst>
                </p:cNvPr>
                <p:cNvSpPr txBox="1"/>
                <p:nvPr/>
              </p:nvSpPr>
              <p:spPr>
                <a:xfrm>
                  <a:off x="1469696" y="2554414"/>
                  <a:ext cx="18473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4">
                  <a:extLst>
                    <a:ext uri="{FF2B5EF4-FFF2-40B4-BE49-F238E27FC236}">
                      <a16:creationId xmlns:a16="http://schemas.microsoft.com/office/drawing/2014/main" id="{D0F2856A-07CB-4482-8B90-5C9996D83DC9}"/>
                    </a:ext>
                  </a:extLst>
                </p:cNvPr>
                <p:cNvSpPr/>
                <p:nvPr/>
              </p:nvSpPr>
              <p:spPr>
                <a:xfrm>
                  <a:off x="1167132" y="2613437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7" name="Rectangle 35">
                  <a:extLst>
                    <a:ext uri="{FF2B5EF4-FFF2-40B4-BE49-F238E27FC236}">
                      <a16:creationId xmlns:a16="http://schemas.microsoft.com/office/drawing/2014/main" id="{DC1BD06D-27DD-4BBE-BB5B-8A7AB5BABB05}"/>
                    </a:ext>
                  </a:extLst>
                </p:cNvPr>
                <p:cNvSpPr/>
                <p:nvPr/>
              </p:nvSpPr>
              <p:spPr>
                <a:xfrm>
                  <a:off x="1426520" y="2604320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8" name="Rectangle 36">
                  <a:extLst>
                    <a:ext uri="{FF2B5EF4-FFF2-40B4-BE49-F238E27FC236}">
                      <a16:creationId xmlns:a16="http://schemas.microsoft.com/office/drawing/2014/main" id="{44BFDF89-33D7-415F-AFBD-61AE8AFB1D8A}"/>
                    </a:ext>
                  </a:extLst>
                </p:cNvPr>
                <p:cNvSpPr/>
                <p:nvPr/>
              </p:nvSpPr>
              <p:spPr>
                <a:xfrm>
                  <a:off x="1469696" y="2923745"/>
                  <a:ext cx="280976" cy="260321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39" name="Rectangle 37">
                  <a:extLst>
                    <a:ext uri="{FF2B5EF4-FFF2-40B4-BE49-F238E27FC236}">
                      <a16:creationId xmlns:a16="http://schemas.microsoft.com/office/drawing/2014/main" id="{EF89F93B-2393-4F60-889D-6585A539B319}"/>
                    </a:ext>
                  </a:extLst>
                </p:cNvPr>
                <p:cNvSpPr/>
                <p:nvPr/>
              </p:nvSpPr>
              <p:spPr>
                <a:xfrm>
                  <a:off x="1188720" y="2923745"/>
                  <a:ext cx="280976" cy="260321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  <p:sp>
              <p:nvSpPr>
                <p:cNvPr id="40" name="Rectangle 38">
                  <a:extLst>
                    <a:ext uri="{FF2B5EF4-FFF2-40B4-BE49-F238E27FC236}">
                      <a16:creationId xmlns:a16="http://schemas.microsoft.com/office/drawing/2014/main" id="{A1ECF3B0-D148-4956-B899-FAC294EDCE73}"/>
                    </a:ext>
                  </a:extLst>
                </p:cNvPr>
                <p:cNvSpPr/>
                <p:nvPr/>
              </p:nvSpPr>
              <p:spPr>
                <a:xfrm>
                  <a:off x="1750672" y="2923745"/>
                  <a:ext cx="280976" cy="260321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5">
                <a:extLst>
                  <a:ext uri="{FF2B5EF4-FFF2-40B4-BE49-F238E27FC236}">
                    <a16:creationId xmlns:a16="http://schemas.microsoft.com/office/drawing/2014/main" id="{24C54C9E-F7A3-45E8-94F5-8A5613770BDF}"/>
                  </a:ext>
                </a:extLst>
              </p:cNvPr>
              <p:cNvGrpSpPr/>
              <p:nvPr/>
            </p:nvGrpSpPr>
            <p:grpSpPr>
              <a:xfrm>
                <a:off x="1403840" y="3276398"/>
                <a:ext cx="922514" cy="369332"/>
                <a:chOff x="1403840" y="3276398"/>
                <a:chExt cx="922514" cy="369332"/>
              </a:xfrm>
            </p:grpSpPr>
            <p:sp>
              <p:nvSpPr>
                <p:cNvPr id="28" name="Rectangle 26">
                  <a:extLst>
                    <a:ext uri="{FF2B5EF4-FFF2-40B4-BE49-F238E27FC236}">
                      <a16:creationId xmlns:a16="http://schemas.microsoft.com/office/drawing/2014/main" id="{9C047050-8517-4AE6-AA97-60E6ABBAB5A3}"/>
                    </a:ext>
                  </a:extLst>
                </p:cNvPr>
                <p:cNvSpPr/>
                <p:nvPr/>
              </p:nvSpPr>
              <p:spPr>
                <a:xfrm>
                  <a:off x="1403840" y="3276398"/>
                  <a:ext cx="692572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out:</a:t>
                  </a:r>
                </a:p>
              </p:txBody>
            </p:sp>
            <p:sp>
              <p:nvSpPr>
                <p:cNvPr id="29" name="Rectangle 27">
                  <a:extLst>
                    <a:ext uri="{FF2B5EF4-FFF2-40B4-BE49-F238E27FC236}">
                      <a16:creationId xmlns:a16="http://schemas.microsoft.com/office/drawing/2014/main" id="{4FAFD68E-40A6-4153-9935-1FD3CF58FD6C}"/>
                    </a:ext>
                  </a:extLst>
                </p:cNvPr>
                <p:cNvSpPr/>
                <p:nvPr/>
              </p:nvSpPr>
              <p:spPr>
                <a:xfrm>
                  <a:off x="2045378" y="3363287"/>
                  <a:ext cx="280976" cy="23465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</p:grpSp>
        </p:grp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4641A06C-34C2-4CE4-AFF9-60D5AA7A82E2}"/>
                </a:ext>
              </a:extLst>
            </p:cNvPr>
            <p:cNvSpPr txBox="1"/>
            <p:nvPr/>
          </p:nvSpPr>
          <p:spPr>
            <a:xfrm>
              <a:off x="2689258" y="1662314"/>
              <a:ext cx="3610598" cy="213032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252000" tIns="72000" rIns="144000" bIns="0" rtlCol="0" anchor="t" anchorCtr="0">
              <a:normAutofit/>
            </a:bodyPr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ct val="20000"/>
                </a:spcBef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defRPr sz="1400">
                  <a:solidFill>
                    <a:srgbClr val="008000"/>
                  </a:solidFill>
                  <a:latin typeface="Consolas"/>
                  <a:cs typeface="Consolas"/>
                </a:defRPr>
              </a:lvl1pPr>
              <a:lvl2pPr indent="0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None/>
                <a:defRPr sz="2000">
                  <a:latin typeface="Times New Roman"/>
                  <a:cs typeface="Times New Roman"/>
                </a:defRPr>
              </a:lvl2pPr>
              <a:lvl3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>
                  <a:latin typeface="Times New Roman"/>
                  <a:cs typeface="Times New Roman"/>
                </a:defRPr>
              </a:lvl3pPr>
              <a:lvl4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4pPr>
              <a:lvl5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onsolas"/>
                  <a:ea typeface="+mn-ea"/>
                </a:rPr>
                <a:t>/* 4-way And: Ands 4 bits. */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CHIP And4Way {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   IN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onsolas"/>
                  <a:ea typeface="+mn-ea"/>
                </a:rPr>
                <a:t>a[4]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;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   OUT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onsolas"/>
                  <a:ea typeface="+mn-ea"/>
                </a:rPr>
                <a:t>out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05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CE03D-D8AC-4DB2-85E4-E5F736DC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Working with individual bits within buses</a:t>
            </a:r>
            <a:endParaRPr lang="zh-TW" altLang="en-US" dirty="0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456C4063-1F2D-452A-BFE3-3F755CC7FCC1}"/>
              </a:ext>
            </a:extLst>
          </p:cNvPr>
          <p:cNvSpPr txBox="1"/>
          <p:nvPr/>
        </p:nvSpPr>
        <p:spPr>
          <a:xfrm>
            <a:off x="838200" y="1008998"/>
            <a:ext cx="2828827" cy="1583373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0" rIns="144000" bIns="0" rtlCol="0" anchor="ctr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Returns 1 if a==1 and b==1,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 * 0 otherwise.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And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a, b;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out;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17EDB71-56A0-4942-AE26-06B6184E7CC1}"/>
              </a:ext>
            </a:extLst>
          </p:cNvPr>
          <p:cNvSpPr txBox="1"/>
          <p:nvPr/>
        </p:nvSpPr>
        <p:spPr>
          <a:xfrm>
            <a:off x="2689258" y="1662314"/>
            <a:ext cx="3610598" cy="213032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52000" tIns="72000" rIns="144000" bIns="0" rtlCol="0" anchor="t" anchorCtr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8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4-way And: Ands 4 bits.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CHIP And4Way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a[4]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OUT out;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PARTS: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      , b=    , out=      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      , b=    , out=      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      , b=    , out=      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06FF69A8-C323-4998-9046-FDE14259A3CF}"/>
              </a:ext>
            </a:extLst>
          </p:cNvPr>
          <p:cNvGrpSpPr/>
          <p:nvPr/>
        </p:nvGrpSpPr>
        <p:grpSpPr>
          <a:xfrm>
            <a:off x="891540" y="2600710"/>
            <a:ext cx="1464260" cy="1091316"/>
            <a:chOff x="891540" y="2554414"/>
            <a:chExt cx="1464260" cy="1091316"/>
          </a:xfrm>
        </p:grpSpPr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2B8D264D-F999-4355-A72E-AB77FB1CA0A1}"/>
                </a:ext>
              </a:extLst>
            </p:cNvPr>
            <p:cNvGrpSpPr/>
            <p:nvPr/>
          </p:nvGrpSpPr>
          <p:grpSpPr>
            <a:xfrm>
              <a:off x="891540" y="2554414"/>
              <a:ext cx="1464260" cy="681082"/>
              <a:chOff x="891540" y="2554414"/>
              <a:chExt cx="1464260" cy="681082"/>
            </a:xfrm>
          </p:grpSpPr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28654020-12FE-4143-BEC6-9ED382FBDD6A}"/>
                  </a:ext>
                </a:extLst>
              </p:cNvPr>
              <p:cNvSpPr/>
              <p:nvPr/>
            </p:nvSpPr>
            <p:spPr>
              <a:xfrm>
                <a:off x="891540" y="2866164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a:</a:t>
                </a:r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4C572023-8357-4C3F-BAC9-508D468DD3CE}"/>
                  </a:ext>
                </a:extLst>
              </p:cNvPr>
              <p:cNvSpPr txBox="1"/>
              <p:nvPr/>
            </p:nvSpPr>
            <p:spPr>
              <a:xfrm>
                <a:off x="2031648" y="2554414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D7E1E043-98C3-4775-8E40-5D01BB03AA89}"/>
                  </a:ext>
                </a:extLst>
              </p:cNvPr>
              <p:cNvSpPr/>
              <p:nvPr/>
            </p:nvSpPr>
            <p:spPr>
              <a:xfrm>
                <a:off x="1729084" y="261343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701E805B-5908-4036-B833-C9EB90F8E208}"/>
                  </a:ext>
                </a:extLst>
              </p:cNvPr>
              <p:cNvSpPr/>
              <p:nvPr/>
            </p:nvSpPr>
            <p:spPr>
              <a:xfrm>
                <a:off x="1988472" y="2604320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7FF35813-C0C0-413B-AD3E-05C97DD2B894}"/>
                  </a:ext>
                </a:extLst>
              </p:cNvPr>
              <p:cNvSpPr/>
              <p:nvPr/>
            </p:nvSpPr>
            <p:spPr>
              <a:xfrm>
                <a:off x="2031648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33" name="TextBox 31">
                <a:extLst>
                  <a:ext uri="{FF2B5EF4-FFF2-40B4-BE49-F238E27FC236}">
                    <a16:creationId xmlns:a16="http://schemas.microsoft.com/office/drawing/2014/main" id="{898270B5-E52D-4697-8745-8EC4C2FCC65D}"/>
                  </a:ext>
                </a:extLst>
              </p:cNvPr>
              <p:cNvSpPr txBox="1"/>
              <p:nvPr/>
            </p:nvSpPr>
            <p:spPr>
              <a:xfrm>
                <a:off x="1469696" y="2554414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7F41F919-B969-4E66-B876-C3A25C15B345}"/>
                  </a:ext>
                </a:extLst>
              </p:cNvPr>
              <p:cNvSpPr/>
              <p:nvPr/>
            </p:nvSpPr>
            <p:spPr>
              <a:xfrm>
                <a:off x="1167132" y="261343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46E91D44-28D9-4950-97B2-4C4C07CFCFD1}"/>
                  </a:ext>
                </a:extLst>
              </p:cNvPr>
              <p:cNvSpPr/>
              <p:nvPr/>
            </p:nvSpPr>
            <p:spPr>
              <a:xfrm>
                <a:off x="1426520" y="2604320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6" name="Rectangle 34">
                <a:extLst>
                  <a:ext uri="{FF2B5EF4-FFF2-40B4-BE49-F238E27FC236}">
                    <a16:creationId xmlns:a16="http://schemas.microsoft.com/office/drawing/2014/main" id="{8EF3B1CE-2871-492B-BD91-0DFD46B77049}"/>
                  </a:ext>
                </a:extLst>
              </p:cNvPr>
              <p:cNvSpPr/>
              <p:nvPr/>
            </p:nvSpPr>
            <p:spPr>
              <a:xfrm>
                <a:off x="1469696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37" name="Rectangle 35">
                <a:extLst>
                  <a:ext uri="{FF2B5EF4-FFF2-40B4-BE49-F238E27FC236}">
                    <a16:creationId xmlns:a16="http://schemas.microsoft.com/office/drawing/2014/main" id="{8D02D8E6-19E6-478A-A007-9E8D9DC4D295}"/>
                  </a:ext>
                </a:extLst>
              </p:cNvPr>
              <p:cNvSpPr/>
              <p:nvPr/>
            </p:nvSpPr>
            <p:spPr>
              <a:xfrm>
                <a:off x="1188720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38" name="Rectangle 36">
                <a:extLst>
                  <a:ext uri="{FF2B5EF4-FFF2-40B4-BE49-F238E27FC236}">
                    <a16:creationId xmlns:a16="http://schemas.microsoft.com/office/drawing/2014/main" id="{2A90F95B-B920-4A6E-B79F-2F991F094268}"/>
                  </a:ext>
                </a:extLst>
              </p:cNvPr>
              <p:cNvSpPr/>
              <p:nvPr/>
            </p:nvSpPr>
            <p:spPr>
              <a:xfrm>
                <a:off x="1750672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8E20D9E9-2C40-4025-ABC1-16728B709B99}"/>
                </a:ext>
              </a:extLst>
            </p:cNvPr>
            <p:cNvGrpSpPr/>
            <p:nvPr/>
          </p:nvGrpSpPr>
          <p:grpSpPr>
            <a:xfrm>
              <a:off x="1403840" y="3276398"/>
              <a:ext cx="922514" cy="369332"/>
              <a:chOff x="1403840" y="3276398"/>
              <a:chExt cx="922514" cy="369332"/>
            </a:xfrm>
          </p:grpSpPr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EE610AF-9283-40CB-8AF2-99BDC76F1261}"/>
                  </a:ext>
                </a:extLst>
              </p:cNvPr>
              <p:cNvSpPr/>
              <p:nvPr/>
            </p:nvSpPr>
            <p:spPr>
              <a:xfrm>
                <a:off x="1403840" y="3276398"/>
                <a:ext cx="692572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out:</a:t>
                </a: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B0D04F6-3962-4A72-BF6D-AB3B3F04AEEB}"/>
                  </a:ext>
                </a:extLst>
              </p:cNvPr>
              <p:cNvSpPr/>
              <p:nvPr/>
            </p:nvSpPr>
            <p:spPr>
              <a:xfrm>
                <a:off x="2045378" y="3363287"/>
                <a:ext cx="280976" cy="23465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87749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CE03D-D8AC-4DB2-85E4-E5F736DC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Working with individual bits within buses</a:t>
            </a:r>
            <a:endParaRPr lang="zh-TW" altLang="en-US" dirty="0"/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CD670E4D-4505-4F41-BC27-F24CC46BA1CA}"/>
              </a:ext>
            </a:extLst>
          </p:cNvPr>
          <p:cNvSpPr txBox="1"/>
          <p:nvPr/>
        </p:nvSpPr>
        <p:spPr>
          <a:xfrm>
            <a:off x="838200" y="1008998"/>
            <a:ext cx="2828827" cy="1583373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0" rIns="144000" bIns="0" rtlCol="0" anchor="ctr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Returns 1 if a==1 and b==1,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 * 0 otherwise.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And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a, b;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out;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D2B7B44C-DD4E-4309-83C3-771456D6A9C4}"/>
              </a:ext>
            </a:extLst>
          </p:cNvPr>
          <p:cNvSpPr txBox="1"/>
          <p:nvPr/>
        </p:nvSpPr>
        <p:spPr>
          <a:xfrm>
            <a:off x="2689258" y="1662314"/>
            <a:ext cx="3610598" cy="213032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52000" tIns="72000" rIns="144000" bIns="0" rtlCol="0" anchor="t" anchorCtr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8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4-way And: Ands 4 bits.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CHIP And4Way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a[4]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OUT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PARTS: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a[0]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  b=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a[1]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out=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nsolas"/>
                <a:ea typeface="+mn-ea"/>
              </a:rPr>
              <a:t>and01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nsolas"/>
                <a:ea typeface="+mn-ea"/>
              </a:rPr>
              <a:t>and01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 b=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a[2]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out=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nsolas"/>
                <a:ea typeface="+mn-ea"/>
              </a:rPr>
              <a:t>and012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nsolas"/>
                <a:ea typeface="+mn-ea"/>
              </a:rPr>
              <a:t>and012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b=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a[3]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out=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24" name="Rounded Rectangular Callout 21">
            <a:extLst>
              <a:ext uri="{FF2B5EF4-FFF2-40B4-BE49-F238E27FC236}">
                <a16:creationId xmlns:a16="http://schemas.microsoft.com/office/drawing/2014/main" id="{DBBB8E7D-D6B2-4DBA-B3E8-3A99EEC84576}"/>
              </a:ext>
            </a:extLst>
          </p:cNvPr>
          <p:cNvSpPr/>
          <p:nvPr/>
        </p:nvSpPr>
        <p:spPr>
          <a:xfrm>
            <a:off x="5400015" y="1947573"/>
            <a:ext cx="1838428" cy="678808"/>
          </a:xfrm>
          <a:prstGeom prst="wedgeRoundRectCallout">
            <a:avLst>
              <a:gd name="adj1" fmla="val -86303"/>
              <a:gd name="adj2" fmla="val 7705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08000" tIns="468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Input bus pins can be subscripted.</a:t>
            </a:r>
          </a:p>
        </p:txBody>
      </p:sp>
      <p:grpSp>
        <p:nvGrpSpPr>
          <p:cNvPr id="25" name="Group 22">
            <a:extLst>
              <a:ext uri="{FF2B5EF4-FFF2-40B4-BE49-F238E27FC236}">
                <a16:creationId xmlns:a16="http://schemas.microsoft.com/office/drawing/2014/main" id="{8B7A9390-AD61-4FDF-816B-1F6D8816E975}"/>
              </a:ext>
            </a:extLst>
          </p:cNvPr>
          <p:cNvGrpSpPr/>
          <p:nvPr/>
        </p:nvGrpSpPr>
        <p:grpSpPr>
          <a:xfrm>
            <a:off x="891540" y="2600710"/>
            <a:ext cx="1464260" cy="1091316"/>
            <a:chOff x="891540" y="2554414"/>
            <a:chExt cx="1464260" cy="1091316"/>
          </a:xfrm>
        </p:grpSpPr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E64774BF-A0B2-41B0-9FAC-C7CBA393CAF6}"/>
                </a:ext>
              </a:extLst>
            </p:cNvPr>
            <p:cNvGrpSpPr/>
            <p:nvPr/>
          </p:nvGrpSpPr>
          <p:grpSpPr>
            <a:xfrm>
              <a:off x="891540" y="2554414"/>
              <a:ext cx="1464260" cy="681082"/>
              <a:chOff x="891540" y="2554414"/>
              <a:chExt cx="1464260" cy="681082"/>
            </a:xfrm>
          </p:grpSpPr>
          <p:sp>
            <p:nvSpPr>
              <p:cNvPr id="30" name="Rectangle 27">
                <a:extLst>
                  <a:ext uri="{FF2B5EF4-FFF2-40B4-BE49-F238E27FC236}">
                    <a16:creationId xmlns:a16="http://schemas.microsoft.com/office/drawing/2014/main" id="{5CA2646B-1B8B-48B7-81B2-C8ACE64B9F80}"/>
                  </a:ext>
                </a:extLst>
              </p:cNvPr>
              <p:cNvSpPr/>
              <p:nvPr/>
            </p:nvSpPr>
            <p:spPr>
              <a:xfrm>
                <a:off x="891540" y="2866164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a:</a:t>
                </a:r>
              </a:p>
            </p:txBody>
          </p:sp>
          <p:sp>
            <p:nvSpPr>
              <p:cNvPr id="31" name="TextBox 28">
                <a:extLst>
                  <a:ext uri="{FF2B5EF4-FFF2-40B4-BE49-F238E27FC236}">
                    <a16:creationId xmlns:a16="http://schemas.microsoft.com/office/drawing/2014/main" id="{5F033854-563C-47A9-992A-26064F292EAC}"/>
                  </a:ext>
                </a:extLst>
              </p:cNvPr>
              <p:cNvSpPr txBox="1"/>
              <p:nvPr/>
            </p:nvSpPr>
            <p:spPr>
              <a:xfrm>
                <a:off x="2031648" y="2554414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29">
                <a:extLst>
                  <a:ext uri="{FF2B5EF4-FFF2-40B4-BE49-F238E27FC236}">
                    <a16:creationId xmlns:a16="http://schemas.microsoft.com/office/drawing/2014/main" id="{8098FD23-C185-44DA-A3B2-F0AA52A59871}"/>
                  </a:ext>
                </a:extLst>
              </p:cNvPr>
              <p:cNvSpPr/>
              <p:nvPr/>
            </p:nvSpPr>
            <p:spPr>
              <a:xfrm>
                <a:off x="1729084" y="261343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3" name="Rectangle 30">
                <a:extLst>
                  <a:ext uri="{FF2B5EF4-FFF2-40B4-BE49-F238E27FC236}">
                    <a16:creationId xmlns:a16="http://schemas.microsoft.com/office/drawing/2014/main" id="{1F0466FC-48CB-4930-BBCD-F2D2ADE8F802}"/>
                  </a:ext>
                </a:extLst>
              </p:cNvPr>
              <p:cNvSpPr/>
              <p:nvPr/>
            </p:nvSpPr>
            <p:spPr>
              <a:xfrm>
                <a:off x="1988472" y="2604320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4" name="Rectangle 31">
                <a:extLst>
                  <a:ext uri="{FF2B5EF4-FFF2-40B4-BE49-F238E27FC236}">
                    <a16:creationId xmlns:a16="http://schemas.microsoft.com/office/drawing/2014/main" id="{60A8B44E-BFFE-4AF2-92B7-5DB327078ECF}"/>
                  </a:ext>
                </a:extLst>
              </p:cNvPr>
              <p:cNvSpPr/>
              <p:nvPr/>
            </p:nvSpPr>
            <p:spPr>
              <a:xfrm>
                <a:off x="2031648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35" name="TextBox 32">
                <a:extLst>
                  <a:ext uri="{FF2B5EF4-FFF2-40B4-BE49-F238E27FC236}">
                    <a16:creationId xmlns:a16="http://schemas.microsoft.com/office/drawing/2014/main" id="{B54C6A32-250D-4F8E-AC28-6A00C20C3FC5}"/>
                  </a:ext>
                </a:extLst>
              </p:cNvPr>
              <p:cNvSpPr txBox="1"/>
              <p:nvPr/>
            </p:nvSpPr>
            <p:spPr>
              <a:xfrm>
                <a:off x="1469696" y="2554414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33">
                <a:extLst>
                  <a:ext uri="{FF2B5EF4-FFF2-40B4-BE49-F238E27FC236}">
                    <a16:creationId xmlns:a16="http://schemas.microsoft.com/office/drawing/2014/main" id="{1201AE51-8B54-4011-B844-BB4F9732A31D}"/>
                  </a:ext>
                </a:extLst>
              </p:cNvPr>
              <p:cNvSpPr/>
              <p:nvPr/>
            </p:nvSpPr>
            <p:spPr>
              <a:xfrm>
                <a:off x="1167132" y="261343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7" name="Rectangle 34">
                <a:extLst>
                  <a:ext uri="{FF2B5EF4-FFF2-40B4-BE49-F238E27FC236}">
                    <a16:creationId xmlns:a16="http://schemas.microsoft.com/office/drawing/2014/main" id="{6AE9EB95-2620-4101-926F-08C73722EEC3}"/>
                  </a:ext>
                </a:extLst>
              </p:cNvPr>
              <p:cNvSpPr/>
              <p:nvPr/>
            </p:nvSpPr>
            <p:spPr>
              <a:xfrm>
                <a:off x="1426520" y="2604320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Rectangle 35">
                <a:extLst>
                  <a:ext uri="{FF2B5EF4-FFF2-40B4-BE49-F238E27FC236}">
                    <a16:creationId xmlns:a16="http://schemas.microsoft.com/office/drawing/2014/main" id="{E9F9BBA5-EE16-49A7-A019-A5882C4F14C9}"/>
                  </a:ext>
                </a:extLst>
              </p:cNvPr>
              <p:cNvSpPr/>
              <p:nvPr/>
            </p:nvSpPr>
            <p:spPr>
              <a:xfrm>
                <a:off x="1469696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39" name="Rectangle 36">
                <a:extLst>
                  <a:ext uri="{FF2B5EF4-FFF2-40B4-BE49-F238E27FC236}">
                    <a16:creationId xmlns:a16="http://schemas.microsoft.com/office/drawing/2014/main" id="{B199B7B4-A87A-4748-B6DB-918CEF29ED7D}"/>
                  </a:ext>
                </a:extLst>
              </p:cNvPr>
              <p:cNvSpPr/>
              <p:nvPr/>
            </p:nvSpPr>
            <p:spPr>
              <a:xfrm>
                <a:off x="1188720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40" name="Rectangle 37">
                <a:extLst>
                  <a:ext uri="{FF2B5EF4-FFF2-40B4-BE49-F238E27FC236}">
                    <a16:creationId xmlns:a16="http://schemas.microsoft.com/office/drawing/2014/main" id="{91E19038-6CC6-41FE-8AA8-57DAF1711725}"/>
                  </a:ext>
                </a:extLst>
              </p:cNvPr>
              <p:cNvSpPr/>
              <p:nvPr/>
            </p:nvSpPr>
            <p:spPr>
              <a:xfrm>
                <a:off x="1750672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91D0BB49-B367-45C4-B483-C1C541BF6712}"/>
                </a:ext>
              </a:extLst>
            </p:cNvPr>
            <p:cNvGrpSpPr/>
            <p:nvPr/>
          </p:nvGrpSpPr>
          <p:grpSpPr>
            <a:xfrm>
              <a:off x="1403840" y="3276398"/>
              <a:ext cx="922514" cy="369332"/>
              <a:chOff x="1403840" y="3276398"/>
              <a:chExt cx="922514" cy="369332"/>
            </a:xfrm>
          </p:grpSpPr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id="{49717F10-1C1B-4662-B0B3-A89AA739D31D}"/>
                  </a:ext>
                </a:extLst>
              </p:cNvPr>
              <p:cNvSpPr/>
              <p:nvPr/>
            </p:nvSpPr>
            <p:spPr>
              <a:xfrm>
                <a:off x="1403840" y="3276398"/>
                <a:ext cx="692572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out:</a:t>
                </a: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DE4CC2D5-5376-4A06-9AB6-CC4FA594467C}"/>
                  </a:ext>
                </a:extLst>
              </p:cNvPr>
              <p:cNvSpPr/>
              <p:nvPr/>
            </p:nvSpPr>
            <p:spPr>
              <a:xfrm>
                <a:off x="2045378" y="3363287"/>
                <a:ext cx="280976" cy="23465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47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CE03D-D8AC-4DB2-85E4-E5F736DC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Working with individual bits within buses</a:t>
            </a:r>
            <a:endParaRPr lang="zh-TW" altLang="en-US" dirty="0"/>
          </a:p>
        </p:txBody>
      </p:sp>
      <p:sp>
        <p:nvSpPr>
          <p:cNvPr id="86" name="TextBox 43">
            <a:extLst>
              <a:ext uri="{FF2B5EF4-FFF2-40B4-BE49-F238E27FC236}">
                <a16:creationId xmlns:a16="http://schemas.microsoft.com/office/drawing/2014/main" id="{B4CA1F18-42CF-4F69-9645-DC3DE851367D}"/>
              </a:ext>
            </a:extLst>
          </p:cNvPr>
          <p:cNvSpPr txBox="1"/>
          <p:nvPr/>
        </p:nvSpPr>
        <p:spPr>
          <a:xfrm>
            <a:off x="838200" y="1008998"/>
            <a:ext cx="2828827" cy="1583373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0" rIns="144000" bIns="0" rtlCol="0" anchor="ctr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Returns 1 if a==1 and b==1,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 * 0 otherwise.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And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a, b;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out;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87" name="TextBox 4">
            <a:extLst>
              <a:ext uri="{FF2B5EF4-FFF2-40B4-BE49-F238E27FC236}">
                <a16:creationId xmlns:a16="http://schemas.microsoft.com/office/drawing/2014/main" id="{A574BB21-C9C3-4502-92A0-6700704626F0}"/>
              </a:ext>
            </a:extLst>
          </p:cNvPr>
          <p:cNvSpPr txBox="1"/>
          <p:nvPr/>
        </p:nvSpPr>
        <p:spPr>
          <a:xfrm>
            <a:off x="2689258" y="1662314"/>
            <a:ext cx="3610598" cy="213032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52000" tIns="72000" rIns="144000" bIns="0" rtlCol="0" anchor="t" anchorCtr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8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4-way And: Ands 4 bits.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CHIP And4Way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IN a[4];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OUT out;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PARTS: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And(a=a[0],   b=a[1], out=and01);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And(a=and01,  b=a[2], out=and012);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And(a=and012, b=a[3], out=out);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88" name="Rounded Rectangular Callout 21">
            <a:extLst>
              <a:ext uri="{FF2B5EF4-FFF2-40B4-BE49-F238E27FC236}">
                <a16:creationId xmlns:a16="http://schemas.microsoft.com/office/drawing/2014/main" id="{815A35A0-4C3F-4E6B-8C33-21E363A623E4}"/>
              </a:ext>
            </a:extLst>
          </p:cNvPr>
          <p:cNvSpPr/>
          <p:nvPr/>
        </p:nvSpPr>
        <p:spPr>
          <a:xfrm>
            <a:off x="5400015" y="1947573"/>
            <a:ext cx="1838428" cy="678808"/>
          </a:xfrm>
          <a:prstGeom prst="wedgeRoundRectCallout">
            <a:avLst>
              <a:gd name="adj1" fmla="val -86303"/>
              <a:gd name="adj2" fmla="val 7705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08000" tIns="468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Input bus pins can be subscripted.</a:t>
            </a:r>
          </a:p>
        </p:txBody>
      </p:sp>
      <p:grpSp>
        <p:nvGrpSpPr>
          <p:cNvPr id="89" name="Group 19">
            <a:extLst>
              <a:ext uri="{FF2B5EF4-FFF2-40B4-BE49-F238E27FC236}">
                <a16:creationId xmlns:a16="http://schemas.microsoft.com/office/drawing/2014/main" id="{DA3FEF51-3BEA-420A-9262-2F334400D2C5}"/>
              </a:ext>
            </a:extLst>
          </p:cNvPr>
          <p:cNvGrpSpPr/>
          <p:nvPr/>
        </p:nvGrpSpPr>
        <p:grpSpPr>
          <a:xfrm>
            <a:off x="891540" y="2600710"/>
            <a:ext cx="1464260" cy="1091316"/>
            <a:chOff x="891540" y="2554414"/>
            <a:chExt cx="1464260" cy="1091316"/>
          </a:xfrm>
        </p:grpSpPr>
        <p:grpSp>
          <p:nvGrpSpPr>
            <p:cNvPr id="90" name="Group 20">
              <a:extLst>
                <a:ext uri="{FF2B5EF4-FFF2-40B4-BE49-F238E27FC236}">
                  <a16:creationId xmlns:a16="http://schemas.microsoft.com/office/drawing/2014/main" id="{84572522-CD40-4A9D-B93C-8A9C0362F60E}"/>
                </a:ext>
              </a:extLst>
            </p:cNvPr>
            <p:cNvGrpSpPr/>
            <p:nvPr/>
          </p:nvGrpSpPr>
          <p:grpSpPr>
            <a:xfrm>
              <a:off x="891540" y="2554414"/>
              <a:ext cx="1464260" cy="681082"/>
              <a:chOff x="891540" y="2554414"/>
              <a:chExt cx="1464260" cy="681082"/>
            </a:xfrm>
          </p:grpSpPr>
          <p:sp>
            <p:nvSpPr>
              <p:cNvPr id="94" name="Rectangle 25">
                <a:extLst>
                  <a:ext uri="{FF2B5EF4-FFF2-40B4-BE49-F238E27FC236}">
                    <a16:creationId xmlns:a16="http://schemas.microsoft.com/office/drawing/2014/main" id="{02F4B9CD-9ADE-46D9-A33B-808820ECC34A}"/>
                  </a:ext>
                </a:extLst>
              </p:cNvPr>
              <p:cNvSpPr/>
              <p:nvPr/>
            </p:nvSpPr>
            <p:spPr>
              <a:xfrm>
                <a:off x="891540" y="2866164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a:</a:t>
                </a:r>
              </a:p>
            </p:txBody>
          </p:sp>
          <p:sp>
            <p:nvSpPr>
              <p:cNvPr id="95" name="TextBox 26">
                <a:extLst>
                  <a:ext uri="{FF2B5EF4-FFF2-40B4-BE49-F238E27FC236}">
                    <a16:creationId xmlns:a16="http://schemas.microsoft.com/office/drawing/2014/main" id="{0AFE39E6-AB36-4D29-8F48-0F05D9C78B64}"/>
                  </a:ext>
                </a:extLst>
              </p:cNvPr>
              <p:cNvSpPr txBox="1"/>
              <p:nvPr/>
            </p:nvSpPr>
            <p:spPr>
              <a:xfrm>
                <a:off x="2031648" y="2554414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Rectangle 27">
                <a:extLst>
                  <a:ext uri="{FF2B5EF4-FFF2-40B4-BE49-F238E27FC236}">
                    <a16:creationId xmlns:a16="http://schemas.microsoft.com/office/drawing/2014/main" id="{9C59FE61-46D6-4567-89C3-8F528151FB6F}"/>
                  </a:ext>
                </a:extLst>
              </p:cNvPr>
              <p:cNvSpPr/>
              <p:nvPr/>
            </p:nvSpPr>
            <p:spPr>
              <a:xfrm>
                <a:off x="1729084" y="261343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97" name="Rectangle 28">
                <a:extLst>
                  <a:ext uri="{FF2B5EF4-FFF2-40B4-BE49-F238E27FC236}">
                    <a16:creationId xmlns:a16="http://schemas.microsoft.com/office/drawing/2014/main" id="{EC44A6E3-D201-4F70-84D4-D164EFF6B5A7}"/>
                  </a:ext>
                </a:extLst>
              </p:cNvPr>
              <p:cNvSpPr/>
              <p:nvPr/>
            </p:nvSpPr>
            <p:spPr>
              <a:xfrm>
                <a:off x="1988472" y="2604320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98" name="Rectangle 29">
                <a:extLst>
                  <a:ext uri="{FF2B5EF4-FFF2-40B4-BE49-F238E27FC236}">
                    <a16:creationId xmlns:a16="http://schemas.microsoft.com/office/drawing/2014/main" id="{EBF1C625-A095-4686-A66A-9E11C4FE81D5}"/>
                  </a:ext>
                </a:extLst>
              </p:cNvPr>
              <p:cNvSpPr/>
              <p:nvPr/>
            </p:nvSpPr>
            <p:spPr>
              <a:xfrm>
                <a:off x="2031648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99" name="TextBox 30">
                <a:extLst>
                  <a:ext uri="{FF2B5EF4-FFF2-40B4-BE49-F238E27FC236}">
                    <a16:creationId xmlns:a16="http://schemas.microsoft.com/office/drawing/2014/main" id="{60BD93FA-A616-413E-ACB9-850BE8A97BB1}"/>
                  </a:ext>
                </a:extLst>
              </p:cNvPr>
              <p:cNvSpPr txBox="1"/>
              <p:nvPr/>
            </p:nvSpPr>
            <p:spPr>
              <a:xfrm>
                <a:off x="1469696" y="2554414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ectangle 31">
                <a:extLst>
                  <a:ext uri="{FF2B5EF4-FFF2-40B4-BE49-F238E27FC236}">
                    <a16:creationId xmlns:a16="http://schemas.microsoft.com/office/drawing/2014/main" id="{7CFC2114-CE23-4A1C-8C15-790C9C85963B}"/>
                  </a:ext>
                </a:extLst>
              </p:cNvPr>
              <p:cNvSpPr/>
              <p:nvPr/>
            </p:nvSpPr>
            <p:spPr>
              <a:xfrm>
                <a:off x="1167132" y="261343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1" name="Rectangle 32">
                <a:extLst>
                  <a:ext uri="{FF2B5EF4-FFF2-40B4-BE49-F238E27FC236}">
                    <a16:creationId xmlns:a16="http://schemas.microsoft.com/office/drawing/2014/main" id="{5157BB5D-8546-4476-B733-6B6B0AD51107}"/>
                  </a:ext>
                </a:extLst>
              </p:cNvPr>
              <p:cNvSpPr/>
              <p:nvPr/>
            </p:nvSpPr>
            <p:spPr>
              <a:xfrm>
                <a:off x="1426520" y="2604320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02" name="Rectangle 33">
                <a:extLst>
                  <a:ext uri="{FF2B5EF4-FFF2-40B4-BE49-F238E27FC236}">
                    <a16:creationId xmlns:a16="http://schemas.microsoft.com/office/drawing/2014/main" id="{26D69B96-8424-43E9-93EC-0829F6817D80}"/>
                  </a:ext>
                </a:extLst>
              </p:cNvPr>
              <p:cNvSpPr/>
              <p:nvPr/>
            </p:nvSpPr>
            <p:spPr>
              <a:xfrm>
                <a:off x="1469696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103" name="Rectangle 34">
                <a:extLst>
                  <a:ext uri="{FF2B5EF4-FFF2-40B4-BE49-F238E27FC236}">
                    <a16:creationId xmlns:a16="http://schemas.microsoft.com/office/drawing/2014/main" id="{A1B295A4-0198-4A12-86B6-690D369A918A}"/>
                  </a:ext>
                </a:extLst>
              </p:cNvPr>
              <p:cNvSpPr/>
              <p:nvPr/>
            </p:nvSpPr>
            <p:spPr>
              <a:xfrm>
                <a:off x="1188720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04" name="Rectangle 35">
                <a:extLst>
                  <a:ext uri="{FF2B5EF4-FFF2-40B4-BE49-F238E27FC236}">
                    <a16:creationId xmlns:a16="http://schemas.microsoft.com/office/drawing/2014/main" id="{9AA05BD1-F085-4531-A884-964B35D089F3}"/>
                  </a:ext>
                </a:extLst>
              </p:cNvPr>
              <p:cNvSpPr/>
              <p:nvPr/>
            </p:nvSpPr>
            <p:spPr>
              <a:xfrm>
                <a:off x="1750672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91" name="Group 22">
              <a:extLst>
                <a:ext uri="{FF2B5EF4-FFF2-40B4-BE49-F238E27FC236}">
                  <a16:creationId xmlns:a16="http://schemas.microsoft.com/office/drawing/2014/main" id="{2D49FDFD-99AB-45EF-8E06-D0290278C977}"/>
                </a:ext>
              </a:extLst>
            </p:cNvPr>
            <p:cNvGrpSpPr/>
            <p:nvPr/>
          </p:nvGrpSpPr>
          <p:grpSpPr>
            <a:xfrm>
              <a:off x="1403840" y="3276398"/>
              <a:ext cx="922514" cy="369332"/>
              <a:chOff x="1403840" y="3276398"/>
              <a:chExt cx="922514" cy="369332"/>
            </a:xfrm>
          </p:grpSpPr>
          <p:sp>
            <p:nvSpPr>
              <p:cNvPr id="92" name="Rectangle 23">
                <a:extLst>
                  <a:ext uri="{FF2B5EF4-FFF2-40B4-BE49-F238E27FC236}">
                    <a16:creationId xmlns:a16="http://schemas.microsoft.com/office/drawing/2014/main" id="{17D59EF2-34EE-4C30-A12B-3258F1F1ABD7}"/>
                  </a:ext>
                </a:extLst>
              </p:cNvPr>
              <p:cNvSpPr/>
              <p:nvPr/>
            </p:nvSpPr>
            <p:spPr>
              <a:xfrm>
                <a:off x="1403840" y="3276398"/>
                <a:ext cx="692572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out:</a:t>
                </a:r>
              </a:p>
            </p:txBody>
          </p:sp>
          <p:sp>
            <p:nvSpPr>
              <p:cNvPr id="93" name="Rectangle 24">
                <a:extLst>
                  <a:ext uri="{FF2B5EF4-FFF2-40B4-BE49-F238E27FC236}">
                    <a16:creationId xmlns:a16="http://schemas.microsoft.com/office/drawing/2014/main" id="{D4BB9E59-B5D7-4D84-8628-DBC2844C1924}"/>
                  </a:ext>
                </a:extLst>
              </p:cNvPr>
              <p:cNvSpPr/>
              <p:nvPr/>
            </p:nvSpPr>
            <p:spPr>
              <a:xfrm>
                <a:off x="2045378" y="3363287"/>
                <a:ext cx="280976" cy="23465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</p:grpSp>
      </p:grpSp>
      <p:grpSp>
        <p:nvGrpSpPr>
          <p:cNvPr id="105" name="Group 2">
            <a:extLst>
              <a:ext uri="{FF2B5EF4-FFF2-40B4-BE49-F238E27FC236}">
                <a16:creationId xmlns:a16="http://schemas.microsoft.com/office/drawing/2014/main" id="{7C6229DA-8D24-418C-8886-1881921758D9}"/>
              </a:ext>
            </a:extLst>
          </p:cNvPr>
          <p:cNvGrpSpPr/>
          <p:nvPr/>
        </p:nvGrpSpPr>
        <p:grpSpPr>
          <a:xfrm>
            <a:off x="551056" y="3900691"/>
            <a:ext cx="5779108" cy="2418896"/>
            <a:chOff x="551056" y="3900691"/>
            <a:chExt cx="5779108" cy="2418896"/>
          </a:xfrm>
        </p:grpSpPr>
        <p:sp>
          <p:nvSpPr>
            <p:cNvPr id="106" name="TextBox 8">
              <a:extLst>
                <a:ext uri="{FF2B5EF4-FFF2-40B4-BE49-F238E27FC236}">
                  <a16:creationId xmlns:a16="http://schemas.microsoft.com/office/drawing/2014/main" id="{2008CC4E-5036-411B-8369-6E4B5630AAA6}"/>
                </a:ext>
              </a:extLst>
            </p:cNvPr>
            <p:cNvSpPr txBox="1"/>
            <p:nvPr/>
          </p:nvSpPr>
          <p:spPr>
            <a:xfrm>
              <a:off x="2689258" y="3900691"/>
              <a:ext cx="3640906" cy="2418896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252000" tIns="72000" rIns="144000" bIns="0" rtlCol="0" anchor="t" anchorCtr="0">
              <a:normAutofit/>
            </a:bodyPr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ct val="20000"/>
                </a:spcBef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defRPr sz="1400">
                  <a:solidFill>
                    <a:srgbClr val="008000"/>
                  </a:solidFill>
                  <a:latin typeface="Consolas"/>
                  <a:cs typeface="Consolas"/>
                </a:defRPr>
              </a:lvl1pPr>
              <a:lvl2pPr indent="0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None/>
                <a:defRPr sz="2000">
                  <a:latin typeface="Times New Roman"/>
                  <a:cs typeface="Times New Roman"/>
                </a:defRPr>
              </a:lvl2pPr>
              <a:lvl3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>
                  <a:latin typeface="Times New Roman"/>
                  <a:cs typeface="Times New Roman"/>
                </a:defRPr>
              </a:lvl3pPr>
              <a:lvl4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4pPr>
              <a:lvl5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onsolas"/>
                  <a:ea typeface="+mn-ea"/>
                </a:rPr>
                <a:t>/* Bit-wise And of two 4-bit inputs */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CHIP And4 {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   IN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onsolas"/>
                  <a:ea typeface="+mn-ea"/>
                </a:rPr>
                <a:t>a[4]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,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onsolas"/>
                  <a:ea typeface="+mn-ea"/>
                </a:rPr>
                <a:t>b[4]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;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   OUT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onsolas"/>
                  <a:ea typeface="+mn-ea"/>
                </a:rPr>
                <a:t>out[4]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;   </a:t>
              </a:r>
            </a:p>
          </p:txBody>
        </p:sp>
        <p:grpSp>
          <p:nvGrpSpPr>
            <p:cNvPr id="107" name="Group 36">
              <a:extLst>
                <a:ext uri="{FF2B5EF4-FFF2-40B4-BE49-F238E27FC236}">
                  <a16:creationId xmlns:a16="http://schemas.microsoft.com/office/drawing/2014/main" id="{D8DF65FB-2515-4112-AB7D-7A03A17A2152}"/>
                </a:ext>
              </a:extLst>
            </p:cNvPr>
            <p:cNvGrpSpPr/>
            <p:nvPr/>
          </p:nvGrpSpPr>
          <p:grpSpPr>
            <a:xfrm>
              <a:off x="551056" y="3900691"/>
              <a:ext cx="1804744" cy="1606923"/>
              <a:chOff x="551056" y="3900691"/>
              <a:chExt cx="1804744" cy="1606923"/>
            </a:xfrm>
          </p:grpSpPr>
          <p:grpSp>
            <p:nvGrpSpPr>
              <p:cNvPr id="108" name="Group 37">
                <a:extLst>
                  <a:ext uri="{FF2B5EF4-FFF2-40B4-BE49-F238E27FC236}">
                    <a16:creationId xmlns:a16="http://schemas.microsoft.com/office/drawing/2014/main" id="{86F7AD04-8E92-4B94-BAE4-F3089E14BB3B}"/>
                  </a:ext>
                </a:extLst>
              </p:cNvPr>
              <p:cNvGrpSpPr/>
              <p:nvPr/>
            </p:nvGrpSpPr>
            <p:grpSpPr>
              <a:xfrm>
                <a:off x="876300" y="3900691"/>
                <a:ext cx="1479500" cy="1139348"/>
                <a:chOff x="876300" y="3900691"/>
                <a:chExt cx="1479500" cy="1139348"/>
              </a:xfrm>
            </p:grpSpPr>
            <p:sp>
              <p:nvSpPr>
                <p:cNvPr id="115" name="Rectangle 45">
                  <a:extLst>
                    <a:ext uri="{FF2B5EF4-FFF2-40B4-BE49-F238E27FC236}">
                      <a16:creationId xmlns:a16="http://schemas.microsoft.com/office/drawing/2014/main" id="{D2E7BFFA-CF6B-4F00-B327-71473D848E09}"/>
                    </a:ext>
                  </a:extLst>
                </p:cNvPr>
                <p:cNvSpPr/>
                <p:nvPr/>
              </p:nvSpPr>
              <p:spPr>
                <a:xfrm>
                  <a:off x="883920" y="4204821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a:</a:t>
                  </a:r>
                </a:p>
              </p:txBody>
            </p:sp>
            <p:sp>
              <p:nvSpPr>
                <p:cNvPr id="116" name="TextBox 46">
                  <a:extLst>
                    <a:ext uri="{FF2B5EF4-FFF2-40B4-BE49-F238E27FC236}">
                      <a16:creationId xmlns:a16="http://schemas.microsoft.com/office/drawing/2014/main" id="{72759024-B592-4FFD-84E8-67250474CBB9}"/>
                    </a:ext>
                  </a:extLst>
                </p:cNvPr>
                <p:cNvSpPr txBox="1"/>
                <p:nvPr/>
              </p:nvSpPr>
              <p:spPr>
                <a:xfrm>
                  <a:off x="2031648" y="3900691"/>
                  <a:ext cx="18473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47">
                  <a:extLst>
                    <a:ext uri="{FF2B5EF4-FFF2-40B4-BE49-F238E27FC236}">
                      <a16:creationId xmlns:a16="http://schemas.microsoft.com/office/drawing/2014/main" id="{A2BA90F8-AAF2-4FEF-A83F-AF4BF0A7E360}"/>
                    </a:ext>
                  </a:extLst>
                </p:cNvPr>
                <p:cNvSpPr/>
                <p:nvPr/>
              </p:nvSpPr>
              <p:spPr>
                <a:xfrm>
                  <a:off x="1729084" y="3959714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18" name="Rectangle 48">
                  <a:extLst>
                    <a:ext uri="{FF2B5EF4-FFF2-40B4-BE49-F238E27FC236}">
                      <a16:creationId xmlns:a16="http://schemas.microsoft.com/office/drawing/2014/main" id="{60A3D8AC-5ED1-462F-B2EB-25514AA11794}"/>
                    </a:ext>
                  </a:extLst>
                </p:cNvPr>
                <p:cNvSpPr/>
                <p:nvPr/>
              </p:nvSpPr>
              <p:spPr>
                <a:xfrm>
                  <a:off x="1988472" y="3950597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119" name="Rectangle 49">
                  <a:extLst>
                    <a:ext uri="{FF2B5EF4-FFF2-40B4-BE49-F238E27FC236}">
                      <a16:creationId xmlns:a16="http://schemas.microsoft.com/office/drawing/2014/main" id="{28D79654-9FF0-4A11-BEC1-29B866FA22D4}"/>
                    </a:ext>
                  </a:extLst>
                </p:cNvPr>
                <p:cNvSpPr/>
                <p:nvPr/>
              </p:nvSpPr>
              <p:spPr>
                <a:xfrm>
                  <a:off x="2031648" y="4270023"/>
                  <a:ext cx="280976" cy="260320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120" name="TextBox 61">
                  <a:extLst>
                    <a:ext uri="{FF2B5EF4-FFF2-40B4-BE49-F238E27FC236}">
                      <a16:creationId xmlns:a16="http://schemas.microsoft.com/office/drawing/2014/main" id="{3F6A4BF6-8D2E-4AE7-AD55-31070B6CE7C9}"/>
                    </a:ext>
                  </a:extLst>
                </p:cNvPr>
                <p:cNvSpPr txBox="1"/>
                <p:nvPr/>
              </p:nvSpPr>
              <p:spPr>
                <a:xfrm>
                  <a:off x="1469696" y="3900691"/>
                  <a:ext cx="18473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Rectangle 62">
                  <a:extLst>
                    <a:ext uri="{FF2B5EF4-FFF2-40B4-BE49-F238E27FC236}">
                      <a16:creationId xmlns:a16="http://schemas.microsoft.com/office/drawing/2014/main" id="{2BD20774-6897-4EEA-8300-ECE7BAC844A6}"/>
                    </a:ext>
                  </a:extLst>
                </p:cNvPr>
                <p:cNvSpPr/>
                <p:nvPr/>
              </p:nvSpPr>
              <p:spPr>
                <a:xfrm>
                  <a:off x="1167132" y="3959714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22" name="Rectangle 63">
                  <a:extLst>
                    <a:ext uri="{FF2B5EF4-FFF2-40B4-BE49-F238E27FC236}">
                      <a16:creationId xmlns:a16="http://schemas.microsoft.com/office/drawing/2014/main" id="{6CE43853-05EA-4D15-B1E8-7562D22017A6}"/>
                    </a:ext>
                  </a:extLst>
                </p:cNvPr>
                <p:cNvSpPr/>
                <p:nvPr/>
              </p:nvSpPr>
              <p:spPr>
                <a:xfrm>
                  <a:off x="1426520" y="3950597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23" name="Rectangle 64">
                  <a:extLst>
                    <a:ext uri="{FF2B5EF4-FFF2-40B4-BE49-F238E27FC236}">
                      <a16:creationId xmlns:a16="http://schemas.microsoft.com/office/drawing/2014/main" id="{2C7BC3D4-111A-4E42-8143-766525FFE41C}"/>
                    </a:ext>
                  </a:extLst>
                </p:cNvPr>
                <p:cNvSpPr/>
                <p:nvPr/>
              </p:nvSpPr>
              <p:spPr>
                <a:xfrm>
                  <a:off x="1469696" y="4270023"/>
                  <a:ext cx="280976" cy="260320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124" name="Rectangle 65">
                  <a:extLst>
                    <a:ext uri="{FF2B5EF4-FFF2-40B4-BE49-F238E27FC236}">
                      <a16:creationId xmlns:a16="http://schemas.microsoft.com/office/drawing/2014/main" id="{68109BF7-AC39-4D48-A672-2A3D5D4BD481}"/>
                    </a:ext>
                  </a:extLst>
                </p:cNvPr>
                <p:cNvSpPr/>
                <p:nvPr/>
              </p:nvSpPr>
              <p:spPr>
                <a:xfrm>
                  <a:off x="1188720" y="4270023"/>
                  <a:ext cx="280976" cy="260320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  <p:sp>
              <p:nvSpPr>
                <p:cNvPr id="125" name="Rectangle 66">
                  <a:extLst>
                    <a:ext uri="{FF2B5EF4-FFF2-40B4-BE49-F238E27FC236}">
                      <a16:creationId xmlns:a16="http://schemas.microsoft.com/office/drawing/2014/main" id="{896244F8-F14D-4CF6-83BE-C54263AA3FA3}"/>
                    </a:ext>
                  </a:extLst>
                </p:cNvPr>
                <p:cNvSpPr/>
                <p:nvPr/>
              </p:nvSpPr>
              <p:spPr>
                <a:xfrm>
                  <a:off x="1750672" y="4270023"/>
                  <a:ext cx="280976" cy="260320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  <p:sp>
              <p:nvSpPr>
                <p:cNvPr id="126" name="Rectangle 67">
                  <a:extLst>
                    <a:ext uri="{FF2B5EF4-FFF2-40B4-BE49-F238E27FC236}">
                      <a16:creationId xmlns:a16="http://schemas.microsoft.com/office/drawing/2014/main" id="{2BFEA1CA-A31E-4E7B-ABCC-BC549E889788}"/>
                    </a:ext>
                  </a:extLst>
                </p:cNvPr>
                <p:cNvSpPr/>
                <p:nvPr/>
              </p:nvSpPr>
              <p:spPr>
                <a:xfrm>
                  <a:off x="876300" y="4670707"/>
                  <a:ext cx="367328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b:</a:t>
                  </a:r>
                </a:p>
              </p:txBody>
            </p:sp>
            <p:sp>
              <p:nvSpPr>
                <p:cNvPr id="127" name="Rectangle 68">
                  <a:extLst>
                    <a:ext uri="{FF2B5EF4-FFF2-40B4-BE49-F238E27FC236}">
                      <a16:creationId xmlns:a16="http://schemas.microsoft.com/office/drawing/2014/main" id="{E2507F14-01EC-452A-992D-3BAC0D3735E3}"/>
                    </a:ext>
                  </a:extLst>
                </p:cNvPr>
                <p:cNvSpPr/>
                <p:nvPr/>
              </p:nvSpPr>
              <p:spPr>
                <a:xfrm>
                  <a:off x="2031648" y="4743529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128" name="Rectangle 69">
                  <a:extLst>
                    <a:ext uri="{FF2B5EF4-FFF2-40B4-BE49-F238E27FC236}">
                      <a16:creationId xmlns:a16="http://schemas.microsoft.com/office/drawing/2014/main" id="{644FD055-70CC-41E1-855B-C83DE98DAF82}"/>
                    </a:ext>
                  </a:extLst>
                </p:cNvPr>
                <p:cNvSpPr/>
                <p:nvPr/>
              </p:nvSpPr>
              <p:spPr>
                <a:xfrm>
                  <a:off x="1469696" y="4743529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  <p:sp>
              <p:nvSpPr>
                <p:cNvPr id="129" name="Rectangle 70">
                  <a:extLst>
                    <a:ext uri="{FF2B5EF4-FFF2-40B4-BE49-F238E27FC236}">
                      <a16:creationId xmlns:a16="http://schemas.microsoft.com/office/drawing/2014/main" id="{E5316AA1-44C9-4133-9F1C-0D5BA2D4DE88}"/>
                    </a:ext>
                  </a:extLst>
                </p:cNvPr>
                <p:cNvSpPr/>
                <p:nvPr/>
              </p:nvSpPr>
              <p:spPr>
                <a:xfrm>
                  <a:off x="1188720" y="4743529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  <p:sp>
              <p:nvSpPr>
                <p:cNvPr id="130" name="Rectangle 71">
                  <a:extLst>
                    <a:ext uri="{FF2B5EF4-FFF2-40B4-BE49-F238E27FC236}">
                      <a16:creationId xmlns:a16="http://schemas.microsoft.com/office/drawing/2014/main" id="{80EE8656-AFD4-48EE-BA22-CE976DAC2FC9}"/>
                    </a:ext>
                  </a:extLst>
                </p:cNvPr>
                <p:cNvSpPr/>
                <p:nvPr/>
              </p:nvSpPr>
              <p:spPr>
                <a:xfrm>
                  <a:off x="1750672" y="4743529"/>
                  <a:ext cx="280976" cy="25103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</p:grpSp>
          <p:grpSp>
            <p:nvGrpSpPr>
              <p:cNvPr id="109" name="Group 38">
                <a:extLst>
                  <a:ext uri="{FF2B5EF4-FFF2-40B4-BE49-F238E27FC236}">
                    <a16:creationId xmlns:a16="http://schemas.microsoft.com/office/drawing/2014/main" id="{96FAFB8D-19E7-4CEB-B0B5-FE00F83156B1}"/>
                  </a:ext>
                </a:extLst>
              </p:cNvPr>
              <p:cNvGrpSpPr/>
              <p:nvPr/>
            </p:nvGrpSpPr>
            <p:grpSpPr>
              <a:xfrm>
                <a:off x="551056" y="5138282"/>
                <a:ext cx="1761568" cy="369332"/>
                <a:chOff x="551056" y="5138282"/>
                <a:chExt cx="1761568" cy="369332"/>
              </a:xfrm>
            </p:grpSpPr>
            <p:sp>
              <p:nvSpPr>
                <p:cNvPr id="110" name="Rectangle 39">
                  <a:extLst>
                    <a:ext uri="{FF2B5EF4-FFF2-40B4-BE49-F238E27FC236}">
                      <a16:creationId xmlns:a16="http://schemas.microsoft.com/office/drawing/2014/main" id="{76B5AB25-3AC0-4568-B4A8-5CE65A7F86D2}"/>
                    </a:ext>
                  </a:extLst>
                </p:cNvPr>
                <p:cNvSpPr/>
                <p:nvPr/>
              </p:nvSpPr>
              <p:spPr>
                <a:xfrm>
                  <a:off x="551056" y="5138282"/>
                  <a:ext cx="692572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out:</a:t>
                  </a:r>
                </a:p>
              </p:txBody>
            </p:sp>
            <p:sp>
              <p:nvSpPr>
                <p:cNvPr id="111" name="Rectangle 40">
                  <a:extLst>
                    <a:ext uri="{FF2B5EF4-FFF2-40B4-BE49-F238E27FC236}">
                      <a16:creationId xmlns:a16="http://schemas.microsoft.com/office/drawing/2014/main" id="{BDE19DF9-83D6-4C6B-A396-C0BB238B90C4}"/>
                    </a:ext>
                  </a:extLst>
                </p:cNvPr>
                <p:cNvSpPr/>
                <p:nvPr/>
              </p:nvSpPr>
              <p:spPr>
                <a:xfrm>
                  <a:off x="2031648" y="5195863"/>
                  <a:ext cx="280976" cy="26767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sp>
              <p:nvSpPr>
                <p:cNvPr id="112" name="Rectangle 41">
                  <a:extLst>
                    <a:ext uri="{FF2B5EF4-FFF2-40B4-BE49-F238E27FC236}">
                      <a16:creationId xmlns:a16="http://schemas.microsoft.com/office/drawing/2014/main" id="{E1425F56-B5C8-409F-B99E-BCF1E2546213}"/>
                    </a:ext>
                  </a:extLst>
                </p:cNvPr>
                <p:cNvSpPr/>
                <p:nvPr/>
              </p:nvSpPr>
              <p:spPr>
                <a:xfrm>
                  <a:off x="1469696" y="5195863"/>
                  <a:ext cx="280976" cy="26767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  <p:sp>
              <p:nvSpPr>
                <p:cNvPr id="113" name="Rectangle 42">
                  <a:extLst>
                    <a:ext uri="{FF2B5EF4-FFF2-40B4-BE49-F238E27FC236}">
                      <a16:creationId xmlns:a16="http://schemas.microsoft.com/office/drawing/2014/main" id="{075BD580-44AA-4B20-9664-5804FC109550}"/>
                    </a:ext>
                  </a:extLst>
                </p:cNvPr>
                <p:cNvSpPr/>
                <p:nvPr/>
              </p:nvSpPr>
              <p:spPr>
                <a:xfrm>
                  <a:off x="1188720" y="5195863"/>
                  <a:ext cx="280976" cy="26767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  <p:sp>
              <p:nvSpPr>
                <p:cNvPr id="114" name="Rectangle 44">
                  <a:extLst>
                    <a:ext uri="{FF2B5EF4-FFF2-40B4-BE49-F238E27FC236}">
                      <a16:creationId xmlns:a16="http://schemas.microsoft.com/office/drawing/2014/main" id="{D9292467-A960-4204-AA0E-39DC8F43D977}"/>
                    </a:ext>
                  </a:extLst>
                </p:cNvPr>
                <p:cNvSpPr/>
                <p:nvPr/>
              </p:nvSpPr>
              <p:spPr>
                <a:xfrm>
                  <a:off x="1750672" y="5195863"/>
                  <a:ext cx="280976" cy="26767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Consolas" panose="020B0609020204030204" pitchFamily="49" charset="0"/>
                    </a:rPr>
                    <a:t>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5293224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CE03D-D8AC-4DB2-85E4-E5F736DC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Working with individual bits within buses</a:t>
            </a:r>
            <a:endParaRPr lang="zh-TW" altLang="en-US" dirty="0"/>
          </a:p>
        </p:txBody>
      </p:sp>
      <p:sp>
        <p:nvSpPr>
          <p:cNvPr id="137" name="TextBox 43">
            <a:extLst>
              <a:ext uri="{FF2B5EF4-FFF2-40B4-BE49-F238E27FC236}">
                <a16:creationId xmlns:a16="http://schemas.microsoft.com/office/drawing/2014/main" id="{05B24956-4A15-4154-8468-B033DE4BBB00}"/>
              </a:ext>
            </a:extLst>
          </p:cNvPr>
          <p:cNvSpPr txBox="1"/>
          <p:nvPr/>
        </p:nvSpPr>
        <p:spPr>
          <a:xfrm>
            <a:off x="838200" y="1008998"/>
            <a:ext cx="2828827" cy="1583373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0" rIns="144000" bIns="0" rtlCol="0" anchor="ctr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Returns 1 if a==1 and b==1,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 * 0 otherwise.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And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a, b;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out;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138" name="TextBox 8">
            <a:extLst>
              <a:ext uri="{FF2B5EF4-FFF2-40B4-BE49-F238E27FC236}">
                <a16:creationId xmlns:a16="http://schemas.microsoft.com/office/drawing/2014/main" id="{7FFFC2CE-3244-4A77-9437-E86BD4B5F98D}"/>
              </a:ext>
            </a:extLst>
          </p:cNvPr>
          <p:cNvSpPr txBox="1"/>
          <p:nvPr/>
        </p:nvSpPr>
        <p:spPr>
          <a:xfrm>
            <a:off x="2689258" y="3900691"/>
            <a:ext cx="3640906" cy="241889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52000" tIns="72000" rIns="144000" bIns="0" rtlCol="0" anchor="t" anchorCtr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8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Bit-wise And of two 4-bit inputs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CHIP And4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a[4]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b[4]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OUT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out[4]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;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PARTS: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    , b=    , out=      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    , b=    , out=      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    , b=    , out=.     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    , b=    , out=      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grpSp>
        <p:nvGrpSpPr>
          <p:cNvPr id="139" name="Group 3">
            <a:extLst>
              <a:ext uri="{FF2B5EF4-FFF2-40B4-BE49-F238E27FC236}">
                <a16:creationId xmlns:a16="http://schemas.microsoft.com/office/drawing/2014/main" id="{685B4085-0962-4E98-9505-CDF5B72E1E47}"/>
              </a:ext>
            </a:extLst>
          </p:cNvPr>
          <p:cNvGrpSpPr/>
          <p:nvPr/>
        </p:nvGrpSpPr>
        <p:grpSpPr>
          <a:xfrm>
            <a:off x="551056" y="3900691"/>
            <a:ext cx="1804744" cy="1606923"/>
            <a:chOff x="551056" y="3900691"/>
            <a:chExt cx="1804744" cy="1606923"/>
          </a:xfrm>
        </p:grpSpPr>
        <p:grpSp>
          <p:nvGrpSpPr>
            <p:cNvPr id="140" name="Group 2">
              <a:extLst>
                <a:ext uri="{FF2B5EF4-FFF2-40B4-BE49-F238E27FC236}">
                  <a16:creationId xmlns:a16="http://schemas.microsoft.com/office/drawing/2014/main" id="{8E914C2A-257F-4C4A-8074-1FC0B232717A}"/>
                </a:ext>
              </a:extLst>
            </p:cNvPr>
            <p:cNvGrpSpPr/>
            <p:nvPr/>
          </p:nvGrpSpPr>
          <p:grpSpPr>
            <a:xfrm>
              <a:off x="876300" y="3900691"/>
              <a:ext cx="1479500" cy="1139348"/>
              <a:chOff x="876300" y="3900691"/>
              <a:chExt cx="1479500" cy="1139348"/>
            </a:xfrm>
          </p:grpSpPr>
          <p:sp>
            <p:nvSpPr>
              <p:cNvPr id="147" name="Rectangle 62">
                <a:extLst>
                  <a:ext uri="{FF2B5EF4-FFF2-40B4-BE49-F238E27FC236}">
                    <a16:creationId xmlns:a16="http://schemas.microsoft.com/office/drawing/2014/main" id="{80BFB3CA-8400-4B5D-AD3F-1F4C9C064395}"/>
                  </a:ext>
                </a:extLst>
              </p:cNvPr>
              <p:cNvSpPr/>
              <p:nvPr/>
            </p:nvSpPr>
            <p:spPr>
              <a:xfrm>
                <a:off x="883920" y="4204821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a:</a:t>
                </a:r>
              </a:p>
            </p:txBody>
          </p:sp>
          <p:sp>
            <p:nvSpPr>
              <p:cNvPr id="148" name="TextBox 63">
                <a:extLst>
                  <a:ext uri="{FF2B5EF4-FFF2-40B4-BE49-F238E27FC236}">
                    <a16:creationId xmlns:a16="http://schemas.microsoft.com/office/drawing/2014/main" id="{B487A332-9D78-4150-B8CF-1C0EAE0AA634}"/>
                  </a:ext>
                </a:extLst>
              </p:cNvPr>
              <p:cNvSpPr txBox="1"/>
              <p:nvPr/>
            </p:nvSpPr>
            <p:spPr>
              <a:xfrm>
                <a:off x="2031648" y="3900691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Rectangle 64">
                <a:extLst>
                  <a:ext uri="{FF2B5EF4-FFF2-40B4-BE49-F238E27FC236}">
                    <a16:creationId xmlns:a16="http://schemas.microsoft.com/office/drawing/2014/main" id="{C148B9CD-98D2-449B-916F-6579064989E0}"/>
                  </a:ext>
                </a:extLst>
              </p:cNvPr>
              <p:cNvSpPr/>
              <p:nvPr/>
            </p:nvSpPr>
            <p:spPr>
              <a:xfrm>
                <a:off x="1729084" y="3959714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0" name="Rectangle 65">
                <a:extLst>
                  <a:ext uri="{FF2B5EF4-FFF2-40B4-BE49-F238E27FC236}">
                    <a16:creationId xmlns:a16="http://schemas.microsoft.com/office/drawing/2014/main" id="{8A8B9100-2544-49DF-872D-7CB984CDE1B9}"/>
                  </a:ext>
                </a:extLst>
              </p:cNvPr>
              <p:cNvSpPr/>
              <p:nvPr/>
            </p:nvSpPr>
            <p:spPr>
              <a:xfrm>
                <a:off x="1988472" y="395059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51" name="Rectangle 66">
                <a:extLst>
                  <a:ext uri="{FF2B5EF4-FFF2-40B4-BE49-F238E27FC236}">
                    <a16:creationId xmlns:a16="http://schemas.microsoft.com/office/drawing/2014/main" id="{3B0FBFEB-DEA7-4AC4-8B2C-C99E530DBC30}"/>
                  </a:ext>
                </a:extLst>
              </p:cNvPr>
              <p:cNvSpPr/>
              <p:nvPr/>
            </p:nvSpPr>
            <p:spPr>
              <a:xfrm>
                <a:off x="2031648" y="4270023"/>
                <a:ext cx="280976" cy="26032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152" name="TextBox 67">
                <a:extLst>
                  <a:ext uri="{FF2B5EF4-FFF2-40B4-BE49-F238E27FC236}">
                    <a16:creationId xmlns:a16="http://schemas.microsoft.com/office/drawing/2014/main" id="{CB96D132-E448-48B1-BE60-BDA85067244F}"/>
                  </a:ext>
                </a:extLst>
              </p:cNvPr>
              <p:cNvSpPr txBox="1"/>
              <p:nvPr/>
            </p:nvSpPr>
            <p:spPr>
              <a:xfrm>
                <a:off x="1469696" y="3900691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Rectangle 68">
                <a:extLst>
                  <a:ext uri="{FF2B5EF4-FFF2-40B4-BE49-F238E27FC236}">
                    <a16:creationId xmlns:a16="http://schemas.microsoft.com/office/drawing/2014/main" id="{837A17F0-DC62-4A4B-9BA4-1B9D994B2DD1}"/>
                  </a:ext>
                </a:extLst>
              </p:cNvPr>
              <p:cNvSpPr/>
              <p:nvPr/>
            </p:nvSpPr>
            <p:spPr>
              <a:xfrm>
                <a:off x="1167132" y="3959714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54" name="Rectangle 69">
                <a:extLst>
                  <a:ext uri="{FF2B5EF4-FFF2-40B4-BE49-F238E27FC236}">
                    <a16:creationId xmlns:a16="http://schemas.microsoft.com/office/drawing/2014/main" id="{33C2A4EB-3230-4AE6-B18C-83D0F3A3C67A}"/>
                  </a:ext>
                </a:extLst>
              </p:cNvPr>
              <p:cNvSpPr/>
              <p:nvPr/>
            </p:nvSpPr>
            <p:spPr>
              <a:xfrm>
                <a:off x="1426520" y="395059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55" name="Rectangle 70">
                <a:extLst>
                  <a:ext uri="{FF2B5EF4-FFF2-40B4-BE49-F238E27FC236}">
                    <a16:creationId xmlns:a16="http://schemas.microsoft.com/office/drawing/2014/main" id="{F6DA2DF1-D4CA-4CDA-A6D6-9D3A6E73CF68}"/>
                  </a:ext>
                </a:extLst>
              </p:cNvPr>
              <p:cNvSpPr/>
              <p:nvPr/>
            </p:nvSpPr>
            <p:spPr>
              <a:xfrm>
                <a:off x="1469696" y="4270023"/>
                <a:ext cx="280976" cy="26032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156" name="Rectangle 71">
                <a:extLst>
                  <a:ext uri="{FF2B5EF4-FFF2-40B4-BE49-F238E27FC236}">
                    <a16:creationId xmlns:a16="http://schemas.microsoft.com/office/drawing/2014/main" id="{9255D03F-F672-4585-9DC7-6C1E803E972C}"/>
                  </a:ext>
                </a:extLst>
              </p:cNvPr>
              <p:cNvSpPr/>
              <p:nvPr/>
            </p:nvSpPr>
            <p:spPr>
              <a:xfrm>
                <a:off x="1188720" y="4270023"/>
                <a:ext cx="280976" cy="26032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57" name="Rectangle 72">
                <a:extLst>
                  <a:ext uri="{FF2B5EF4-FFF2-40B4-BE49-F238E27FC236}">
                    <a16:creationId xmlns:a16="http://schemas.microsoft.com/office/drawing/2014/main" id="{1EBF1CB9-31E0-4AA4-BB37-9E81640B5DD0}"/>
                  </a:ext>
                </a:extLst>
              </p:cNvPr>
              <p:cNvSpPr/>
              <p:nvPr/>
            </p:nvSpPr>
            <p:spPr>
              <a:xfrm>
                <a:off x="1750672" y="4270023"/>
                <a:ext cx="280976" cy="26032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58" name="Rectangle 74">
                <a:extLst>
                  <a:ext uri="{FF2B5EF4-FFF2-40B4-BE49-F238E27FC236}">
                    <a16:creationId xmlns:a16="http://schemas.microsoft.com/office/drawing/2014/main" id="{46EAAE9A-49B6-486D-94DC-BDCD73FC8FE3}"/>
                  </a:ext>
                </a:extLst>
              </p:cNvPr>
              <p:cNvSpPr/>
              <p:nvPr/>
            </p:nvSpPr>
            <p:spPr>
              <a:xfrm>
                <a:off x="876300" y="467070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b:</a:t>
                </a:r>
              </a:p>
            </p:txBody>
          </p:sp>
          <p:sp>
            <p:nvSpPr>
              <p:cNvPr id="159" name="Rectangle 78">
                <a:extLst>
                  <a:ext uri="{FF2B5EF4-FFF2-40B4-BE49-F238E27FC236}">
                    <a16:creationId xmlns:a16="http://schemas.microsoft.com/office/drawing/2014/main" id="{602B2E4D-56D7-499C-A357-95044067F088}"/>
                  </a:ext>
                </a:extLst>
              </p:cNvPr>
              <p:cNvSpPr/>
              <p:nvPr/>
            </p:nvSpPr>
            <p:spPr>
              <a:xfrm>
                <a:off x="2031648" y="4743529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160" name="Rectangle 82">
                <a:extLst>
                  <a:ext uri="{FF2B5EF4-FFF2-40B4-BE49-F238E27FC236}">
                    <a16:creationId xmlns:a16="http://schemas.microsoft.com/office/drawing/2014/main" id="{8ADC759C-8D55-42BA-B96A-0C59043203D4}"/>
                  </a:ext>
                </a:extLst>
              </p:cNvPr>
              <p:cNvSpPr/>
              <p:nvPr/>
            </p:nvSpPr>
            <p:spPr>
              <a:xfrm>
                <a:off x="1469696" y="4743529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61" name="Rectangle 83">
                <a:extLst>
                  <a:ext uri="{FF2B5EF4-FFF2-40B4-BE49-F238E27FC236}">
                    <a16:creationId xmlns:a16="http://schemas.microsoft.com/office/drawing/2014/main" id="{7FC9EA5E-2F43-40A5-B726-D7391180D17F}"/>
                  </a:ext>
                </a:extLst>
              </p:cNvPr>
              <p:cNvSpPr/>
              <p:nvPr/>
            </p:nvSpPr>
            <p:spPr>
              <a:xfrm>
                <a:off x="1188720" y="4743529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62" name="Rectangle 84">
                <a:extLst>
                  <a:ext uri="{FF2B5EF4-FFF2-40B4-BE49-F238E27FC236}">
                    <a16:creationId xmlns:a16="http://schemas.microsoft.com/office/drawing/2014/main" id="{406CD42D-EEBB-46BB-B480-FD092880C77D}"/>
                  </a:ext>
                </a:extLst>
              </p:cNvPr>
              <p:cNvSpPr/>
              <p:nvPr/>
            </p:nvSpPr>
            <p:spPr>
              <a:xfrm>
                <a:off x="1750672" y="4743529"/>
                <a:ext cx="280976" cy="25103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141" name="Group 5">
              <a:extLst>
                <a:ext uri="{FF2B5EF4-FFF2-40B4-BE49-F238E27FC236}">
                  <a16:creationId xmlns:a16="http://schemas.microsoft.com/office/drawing/2014/main" id="{30183E5B-E734-4414-9FE1-52BCE6D1292A}"/>
                </a:ext>
              </a:extLst>
            </p:cNvPr>
            <p:cNvGrpSpPr/>
            <p:nvPr/>
          </p:nvGrpSpPr>
          <p:grpSpPr>
            <a:xfrm>
              <a:off x="551056" y="5138282"/>
              <a:ext cx="1761568" cy="369332"/>
              <a:chOff x="551056" y="5138282"/>
              <a:chExt cx="1761568" cy="369332"/>
            </a:xfrm>
          </p:grpSpPr>
          <p:sp>
            <p:nvSpPr>
              <p:cNvPr id="142" name="Rectangle 86">
                <a:extLst>
                  <a:ext uri="{FF2B5EF4-FFF2-40B4-BE49-F238E27FC236}">
                    <a16:creationId xmlns:a16="http://schemas.microsoft.com/office/drawing/2014/main" id="{85A0F355-CA99-4BDC-ACA3-28BCF42D9B15}"/>
                  </a:ext>
                </a:extLst>
              </p:cNvPr>
              <p:cNvSpPr/>
              <p:nvPr/>
            </p:nvSpPr>
            <p:spPr>
              <a:xfrm>
                <a:off x="551056" y="5138282"/>
                <a:ext cx="692572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out:</a:t>
                </a:r>
              </a:p>
            </p:txBody>
          </p:sp>
          <p:sp>
            <p:nvSpPr>
              <p:cNvPr id="143" name="Rectangle 88">
                <a:extLst>
                  <a:ext uri="{FF2B5EF4-FFF2-40B4-BE49-F238E27FC236}">
                    <a16:creationId xmlns:a16="http://schemas.microsoft.com/office/drawing/2014/main" id="{1A294366-3FFE-4465-AEDC-4E61EBB94B99}"/>
                  </a:ext>
                </a:extLst>
              </p:cNvPr>
              <p:cNvSpPr/>
              <p:nvPr/>
            </p:nvSpPr>
            <p:spPr>
              <a:xfrm>
                <a:off x="2031648" y="5195863"/>
                <a:ext cx="280976" cy="26767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144" name="Rectangle 90">
                <a:extLst>
                  <a:ext uri="{FF2B5EF4-FFF2-40B4-BE49-F238E27FC236}">
                    <a16:creationId xmlns:a16="http://schemas.microsoft.com/office/drawing/2014/main" id="{771DC765-F87B-4E86-B3FC-97B0E0483FFB}"/>
                  </a:ext>
                </a:extLst>
              </p:cNvPr>
              <p:cNvSpPr/>
              <p:nvPr/>
            </p:nvSpPr>
            <p:spPr>
              <a:xfrm>
                <a:off x="1469696" y="5195863"/>
                <a:ext cx="280976" cy="26767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45" name="Rectangle 91">
                <a:extLst>
                  <a:ext uri="{FF2B5EF4-FFF2-40B4-BE49-F238E27FC236}">
                    <a16:creationId xmlns:a16="http://schemas.microsoft.com/office/drawing/2014/main" id="{1C78F2A5-E85C-45B5-B6A5-BD40B4AD2F06}"/>
                  </a:ext>
                </a:extLst>
              </p:cNvPr>
              <p:cNvSpPr/>
              <p:nvPr/>
            </p:nvSpPr>
            <p:spPr>
              <a:xfrm>
                <a:off x="1188720" y="5195863"/>
                <a:ext cx="280976" cy="26767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46" name="Rectangle 92">
                <a:extLst>
                  <a:ext uri="{FF2B5EF4-FFF2-40B4-BE49-F238E27FC236}">
                    <a16:creationId xmlns:a16="http://schemas.microsoft.com/office/drawing/2014/main" id="{6CD9FA0D-5CFB-4EFF-9F49-7734B6BBC207}"/>
                  </a:ext>
                </a:extLst>
              </p:cNvPr>
              <p:cNvSpPr/>
              <p:nvPr/>
            </p:nvSpPr>
            <p:spPr>
              <a:xfrm>
                <a:off x="1750672" y="5195863"/>
                <a:ext cx="280976" cy="26767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</p:grpSp>
      </p:grpSp>
      <p:sp>
        <p:nvSpPr>
          <p:cNvPr id="163" name="TextBox 4">
            <a:extLst>
              <a:ext uri="{FF2B5EF4-FFF2-40B4-BE49-F238E27FC236}">
                <a16:creationId xmlns:a16="http://schemas.microsoft.com/office/drawing/2014/main" id="{A9ACCDE2-466B-4708-91A1-3B4317B5D0BA}"/>
              </a:ext>
            </a:extLst>
          </p:cNvPr>
          <p:cNvSpPr txBox="1"/>
          <p:nvPr/>
        </p:nvSpPr>
        <p:spPr>
          <a:xfrm>
            <a:off x="2689258" y="1662314"/>
            <a:ext cx="3610598" cy="213032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52000" tIns="72000" rIns="144000" bIns="0" rtlCol="0" anchor="t" anchorCtr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8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4-way And: Ands 4 bits.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CHIP And4Way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IN a[4];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OUT out;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PARTS: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And(a=a[0],   b=a[1], out=and01);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And(a=and01,  b=a[2], out=and012);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And(a=and012, b=a[3], out=out);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164" name="Rounded Rectangular Callout 45">
            <a:extLst>
              <a:ext uri="{FF2B5EF4-FFF2-40B4-BE49-F238E27FC236}">
                <a16:creationId xmlns:a16="http://schemas.microsoft.com/office/drawing/2014/main" id="{44267428-11A3-4A96-BD98-6B7D5D1A4AD0}"/>
              </a:ext>
            </a:extLst>
          </p:cNvPr>
          <p:cNvSpPr/>
          <p:nvPr/>
        </p:nvSpPr>
        <p:spPr>
          <a:xfrm>
            <a:off x="5400015" y="1947573"/>
            <a:ext cx="1838428" cy="678808"/>
          </a:xfrm>
          <a:prstGeom prst="wedgeRoundRectCallout">
            <a:avLst>
              <a:gd name="adj1" fmla="val -86303"/>
              <a:gd name="adj2" fmla="val 7705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08000" tIns="468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Input bus pins can be subscripted.</a:t>
            </a:r>
          </a:p>
        </p:txBody>
      </p:sp>
      <p:grpSp>
        <p:nvGrpSpPr>
          <p:cNvPr id="165" name="Group 44">
            <a:extLst>
              <a:ext uri="{FF2B5EF4-FFF2-40B4-BE49-F238E27FC236}">
                <a16:creationId xmlns:a16="http://schemas.microsoft.com/office/drawing/2014/main" id="{0ED5589D-8C2B-47D1-9BD2-941139FC5377}"/>
              </a:ext>
            </a:extLst>
          </p:cNvPr>
          <p:cNvGrpSpPr/>
          <p:nvPr/>
        </p:nvGrpSpPr>
        <p:grpSpPr>
          <a:xfrm>
            <a:off x="891540" y="2600710"/>
            <a:ext cx="1464260" cy="1091316"/>
            <a:chOff x="891540" y="2554414"/>
            <a:chExt cx="1464260" cy="1091316"/>
          </a:xfrm>
        </p:grpSpPr>
        <p:grpSp>
          <p:nvGrpSpPr>
            <p:cNvPr id="166" name="Group 46">
              <a:extLst>
                <a:ext uri="{FF2B5EF4-FFF2-40B4-BE49-F238E27FC236}">
                  <a16:creationId xmlns:a16="http://schemas.microsoft.com/office/drawing/2014/main" id="{6DAB9461-765C-4E2B-A8D8-4F67CA263891}"/>
                </a:ext>
              </a:extLst>
            </p:cNvPr>
            <p:cNvGrpSpPr/>
            <p:nvPr/>
          </p:nvGrpSpPr>
          <p:grpSpPr>
            <a:xfrm>
              <a:off x="891540" y="2554414"/>
              <a:ext cx="1464260" cy="681082"/>
              <a:chOff x="891540" y="2554414"/>
              <a:chExt cx="1464260" cy="681082"/>
            </a:xfrm>
          </p:grpSpPr>
          <p:sp>
            <p:nvSpPr>
              <p:cNvPr id="170" name="Rectangle 61">
                <a:extLst>
                  <a:ext uri="{FF2B5EF4-FFF2-40B4-BE49-F238E27FC236}">
                    <a16:creationId xmlns:a16="http://schemas.microsoft.com/office/drawing/2014/main" id="{3E2191D0-C896-41B8-816A-ACADBF7E135D}"/>
                  </a:ext>
                </a:extLst>
              </p:cNvPr>
              <p:cNvSpPr/>
              <p:nvPr/>
            </p:nvSpPr>
            <p:spPr>
              <a:xfrm>
                <a:off x="891540" y="2866164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a:</a:t>
                </a:r>
              </a:p>
            </p:txBody>
          </p:sp>
          <p:sp>
            <p:nvSpPr>
              <p:cNvPr id="171" name="TextBox 73">
                <a:extLst>
                  <a:ext uri="{FF2B5EF4-FFF2-40B4-BE49-F238E27FC236}">
                    <a16:creationId xmlns:a16="http://schemas.microsoft.com/office/drawing/2014/main" id="{008C63A6-9F1D-461F-A0D1-B32E314CDFBE}"/>
                  </a:ext>
                </a:extLst>
              </p:cNvPr>
              <p:cNvSpPr txBox="1"/>
              <p:nvPr/>
            </p:nvSpPr>
            <p:spPr>
              <a:xfrm>
                <a:off x="2031648" y="2554414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Rectangle 75">
                <a:extLst>
                  <a:ext uri="{FF2B5EF4-FFF2-40B4-BE49-F238E27FC236}">
                    <a16:creationId xmlns:a16="http://schemas.microsoft.com/office/drawing/2014/main" id="{113149D8-1A78-4C86-9BBC-B18E7FA12B83}"/>
                  </a:ext>
                </a:extLst>
              </p:cNvPr>
              <p:cNvSpPr/>
              <p:nvPr/>
            </p:nvSpPr>
            <p:spPr>
              <a:xfrm>
                <a:off x="1729084" y="261343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73" name="Rectangle 76">
                <a:extLst>
                  <a:ext uri="{FF2B5EF4-FFF2-40B4-BE49-F238E27FC236}">
                    <a16:creationId xmlns:a16="http://schemas.microsoft.com/office/drawing/2014/main" id="{341A2A7F-4C63-4B1C-8049-6DB4C7350158}"/>
                  </a:ext>
                </a:extLst>
              </p:cNvPr>
              <p:cNvSpPr/>
              <p:nvPr/>
            </p:nvSpPr>
            <p:spPr>
              <a:xfrm>
                <a:off x="1988472" y="2604320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74" name="Rectangle 77">
                <a:extLst>
                  <a:ext uri="{FF2B5EF4-FFF2-40B4-BE49-F238E27FC236}">
                    <a16:creationId xmlns:a16="http://schemas.microsoft.com/office/drawing/2014/main" id="{E119A82D-B16E-4E34-A722-DF8BAFA0797F}"/>
                  </a:ext>
                </a:extLst>
              </p:cNvPr>
              <p:cNvSpPr/>
              <p:nvPr/>
            </p:nvSpPr>
            <p:spPr>
              <a:xfrm>
                <a:off x="2031648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175" name="TextBox 79">
                <a:extLst>
                  <a:ext uri="{FF2B5EF4-FFF2-40B4-BE49-F238E27FC236}">
                    <a16:creationId xmlns:a16="http://schemas.microsoft.com/office/drawing/2014/main" id="{693E3C45-9FBA-4063-866C-DEC4BCF85E93}"/>
                  </a:ext>
                </a:extLst>
              </p:cNvPr>
              <p:cNvSpPr txBox="1"/>
              <p:nvPr/>
            </p:nvSpPr>
            <p:spPr>
              <a:xfrm>
                <a:off x="1469696" y="2554414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Rectangle 80">
                <a:extLst>
                  <a:ext uri="{FF2B5EF4-FFF2-40B4-BE49-F238E27FC236}">
                    <a16:creationId xmlns:a16="http://schemas.microsoft.com/office/drawing/2014/main" id="{D25171D3-A9A7-4D6E-89B7-1943D2698894}"/>
                  </a:ext>
                </a:extLst>
              </p:cNvPr>
              <p:cNvSpPr/>
              <p:nvPr/>
            </p:nvSpPr>
            <p:spPr>
              <a:xfrm>
                <a:off x="1167132" y="261343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77" name="Rectangle 81">
                <a:extLst>
                  <a:ext uri="{FF2B5EF4-FFF2-40B4-BE49-F238E27FC236}">
                    <a16:creationId xmlns:a16="http://schemas.microsoft.com/office/drawing/2014/main" id="{BAA5A4A6-D5C0-4CD3-8772-19B3778FEB18}"/>
                  </a:ext>
                </a:extLst>
              </p:cNvPr>
              <p:cNvSpPr/>
              <p:nvPr/>
            </p:nvSpPr>
            <p:spPr>
              <a:xfrm>
                <a:off x="1426520" y="2604320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78" name="Rectangle 85">
                <a:extLst>
                  <a:ext uri="{FF2B5EF4-FFF2-40B4-BE49-F238E27FC236}">
                    <a16:creationId xmlns:a16="http://schemas.microsoft.com/office/drawing/2014/main" id="{C4A3B301-3B5E-4EA7-8E35-9966A16394E8}"/>
                  </a:ext>
                </a:extLst>
              </p:cNvPr>
              <p:cNvSpPr/>
              <p:nvPr/>
            </p:nvSpPr>
            <p:spPr>
              <a:xfrm>
                <a:off x="1469696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179" name="Rectangle 87">
                <a:extLst>
                  <a:ext uri="{FF2B5EF4-FFF2-40B4-BE49-F238E27FC236}">
                    <a16:creationId xmlns:a16="http://schemas.microsoft.com/office/drawing/2014/main" id="{1F33A7F7-B6B5-45BA-833F-1E42923BE150}"/>
                  </a:ext>
                </a:extLst>
              </p:cNvPr>
              <p:cNvSpPr/>
              <p:nvPr/>
            </p:nvSpPr>
            <p:spPr>
              <a:xfrm>
                <a:off x="1188720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80" name="Rectangle 89">
                <a:extLst>
                  <a:ext uri="{FF2B5EF4-FFF2-40B4-BE49-F238E27FC236}">
                    <a16:creationId xmlns:a16="http://schemas.microsoft.com/office/drawing/2014/main" id="{B0496D03-7DD6-4FDB-AC61-ED10004BA3C8}"/>
                  </a:ext>
                </a:extLst>
              </p:cNvPr>
              <p:cNvSpPr/>
              <p:nvPr/>
            </p:nvSpPr>
            <p:spPr>
              <a:xfrm>
                <a:off x="1750672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167" name="Group 47">
              <a:extLst>
                <a:ext uri="{FF2B5EF4-FFF2-40B4-BE49-F238E27FC236}">
                  <a16:creationId xmlns:a16="http://schemas.microsoft.com/office/drawing/2014/main" id="{EE3C5F75-3622-4036-B45D-8C8592ED68DF}"/>
                </a:ext>
              </a:extLst>
            </p:cNvPr>
            <p:cNvGrpSpPr/>
            <p:nvPr/>
          </p:nvGrpSpPr>
          <p:grpSpPr>
            <a:xfrm>
              <a:off x="1403840" y="3276398"/>
              <a:ext cx="922514" cy="369332"/>
              <a:chOff x="1403840" y="3276398"/>
              <a:chExt cx="922514" cy="369332"/>
            </a:xfrm>
          </p:grpSpPr>
          <p:sp>
            <p:nvSpPr>
              <p:cNvPr id="168" name="Rectangle 48">
                <a:extLst>
                  <a:ext uri="{FF2B5EF4-FFF2-40B4-BE49-F238E27FC236}">
                    <a16:creationId xmlns:a16="http://schemas.microsoft.com/office/drawing/2014/main" id="{99A93F62-08CC-456F-BDA9-FC7BB0EFF33A}"/>
                  </a:ext>
                </a:extLst>
              </p:cNvPr>
              <p:cNvSpPr/>
              <p:nvPr/>
            </p:nvSpPr>
            <p:spPr>
              <a:xfrm>
                <a:off x="1403840" y="3276398"/>
                <a:ext cx="692572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out:</a:t>
                </a:r>
              </a:p>
            </p:txBody>
          </p:sp>
          <p:sp>
            <p:nvSpPr>
              <p:cNvPr id="169" name="Rectangle 49">
                <a:extLst>
                  <a:ext uri="{FF2B5EF4-FFF2-40B4-BE49-F238E27FC236}">
                    <a16:creationId xmlns:a16="http://schemas.microsoft.com/office/drawing/2014/main" id="{D2C16809-F07F-4EF7-A806-DD6A24568B14}"/>
                  </a:ext>
                </a:extLst>
              </p:cNvPr>
              <p:cNvSpPr/>
              <p:nvPr/>
            </p:nvSpPr>
            <p:spPr>
              <a:xfrm>
                <a:off x="2045378" y="3363287"/>
                <a:ext cx="280976" cy="23465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230338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CE03D-D8AC-4DB2-85E4-E5F736DC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Working with individual bits within buses</a:t>
            </a:r>
            <a:endParaRPr lang="zh-TW" altLang="en-US" dirty="0"/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B74BBF11-ECD8-4FFF-804D-63F9A6BD4D3F}"/>
              </a:ext>
            </a:extLst>
          </p:cNvPr>
          <p:cNvSpPr txBox="1"/>
          <p:nvPr/>
        </p:nvSpPr>
        <p:spPr>
          <a:xfrm>
            <a:off x="838200" y="1008998"/>
            <a:ext cx="2828827" cy="1583373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0" rIns="144000" bIns="0" rtlCol="0" anchor="ctr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Returns 1 if a==1 and b==1,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 * 0 otherwise.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And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a, b;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out;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48" name="TextBox 8">
            <a:extLst>
              <a:ext uri="{FF2B5EF4-FFF2-40B4-BE49-F238E27FC236}">
                <a16:creationId xmlns:a16="http://schemas.microsoft.com/office/drawing/2014/main" id="{4D322117-B4D8-4D9B-A441-979CAD48AB96}"/>
              </a:ext>
            </a:extLst>
          </p:cNvPr>
          <p:cNvSpPr txBox="1"/>
          <p:nvPr/>
        </p:nvSpPr>
        <p:spPr>
          <a:xfrm>
            <a:off x="2689258" y="3900691"/>
            <a:ext cx="3640906" cy="241889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52000" tIns="72000" rIns="144000" bIns="0" rtlCol="0" anchor="t" anchorCtr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8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Bit-wise And of two 4-bit inputs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CHIP And4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a[4]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b[4]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OUT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out[4]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;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PARTS: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a[0]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b=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b[0]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out=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out[0]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a[1]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b=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b[1]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out=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out[1]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a[2]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b=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b[2]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out=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out[2]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a[3]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b=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b[3]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, out=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onsolas"/>
                <a:ea typeface="+mn-ea"/>
              </a:rPr>
              <a:t>out[3]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49" name="Rounded Rectangular Callout 10">
            <a:extLst>
              <a:ext uri="{FF2B5EF4-FFF2-40B4-BE49-F238E27FC236}">
                <a16:creationId xmlns:a16="http://schemas.microsoft.com/office/drawing/2014/main" id="{93B2E5FF-03BD-4B75-A764-1C088A216EEF}"/>
              </a:ext>
            </a:extLst>
          </p:cNvPr>
          <p:cNvSpPr/>
          <p:nvPr/>
        </p:nvSpPr>
        <p:spPr>
          <a:xfrm>
            <a:off x="6162250" y="4241657"/>
            <a:ext cx="1860298" cy="678808"/>
          </a:xfrm>
          <a:prstGeom prst="wedgeRoundRectCallout">
            <a:avLst>
              <a:gd name="adj1" fmla="val -93130"/>
              <a:gd name="adj2" fmla="val 8079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08000" tIns="468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Output bus pins can be subscripted</a:t>
            </a:r>
          </a:p>
        </p:txBody>
      </p:sp>
      <p:grpSp>
        <p:nvGrpSpPr>
          <p:cNvPr id="50" name="Group 2">
            <a:extLst>
              <a:ext uri="{FF2B5EF4-FFF2-40B4-BE49-F238E27FC236}">
                <a16:creationId xmlns:a16="http://schemas.microsoft.com/office/drawing/2014/main" id="{0919F6BC-C759-4F92-9ABA-5148B44E6598}"/>
              </a:ext>
            </a:extLst>
          </p:cNvPr>
          <p:cNvGrpSpPr/>
          <p:nvPr/>
        </p:nvGrpSpPr>
        <p:grpSpPr>
          <a:xfrm>
            <a:off x="876300" y="3900691"/>
            <a:ext cx="1479500" cy="1139348"/>
            <a:chOff x="876300" y="3900691"/>
            <a:chExt cx="1479500" cy="1139348"/>
          </a:xfrm>
        </p:grpSpPr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34517B06-F3A6-4251-B57C-F2DC721DC78D}"/>
                </a:ext>
              </a:extLst>
            </p:cNvPr>
            <p:cNvSpPr/>
            <p:nvPr/>
          </p:nvSpPr>
          <p:spPr>
            <a:xfrm>
              <a:off x="883920" y="4204821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a:</a:t>
              </a:r>
            </a:p>
          </p:txBody>
        </p:sp>
        <p:sp>
          <p:nvSpPr>
            <p:cNvPr id="52" name="TextBox 63">
              <a:extLst>
                <a:ext uri="{FF2B5EF4-FFF2-40B4-BE49-F238E27FC236}">
                  <a16:creationId xmlns:a16="http://schemas.microsoft.com/office/drawing/2014/main" id="{43B756A2-86F6-420A-A53B-65CF99E325E6}"/>
                </a:ext>
              </a:extLst>
            </p:cNvPr>
            <p:cNvSpPr txBox="1"/>
            <p:nvPr/>
          </p:nvSpPr>
          <p:spPr>
            <a:xfrm>
              <a:off x="2031648" y="3900691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8917F3F9-B7B8-4958-A6F7-24E4039D03A8}"/>
                </a:ext>
              </a:extLst>
            </p:cNvPr>
            <p:cNvSpPr/>
            <p:nvPr/>
          </p:nvSpPr>
          <p:spPr>
            <a:xfrm>
              <a:off x="1729084" y="3959714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4" name="Rectangle 65">
              <a:extLst>
                <a:ext uri="{FF2B5EF4-FFF2-40B4-BE49-F238E27FC236}">
                  <a16:creationId xmlns:a16="http://schemas.microsoft.com/office/drawing/2014/main" id="{E1EE14E0-1289-4502-901B-C8D4EA82B8FC}"/>
                </a:ext>
              </a:extLst>
            </p:cNvPr>
            <p:cNvSpPr/>
            <p:nvPr/>
          </p:nvSpPr>
          <p:spPr>
            <a:xfrm>
              <a:off x="1988472" y="3950597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8ED103D8-6E38-4F89-9037-3884067FB38B}"/>
                </a:ext>
              </a:extLst>
            </p:cNvPr>
            <p:cNvSpPr/>
            <p:nvPr/>
          </p:nvSpPr>
          <p:spPr>
            <a:xfrm>
              <a:off x="2031648" y="4270023"/>
              <a:ext cx="280976" cy="26032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0D3619A6-E3E7-4704-8D73-469B13B6F45E}"/>
                </a:ext>
              </a:extLst>
            </p:cNvPr>
            <p:cNvSpPr txBox="1"/>
            <p:nvPr/>
          </p:nvSpPr>
          <p:spPr>
            <a:xfrm>
              <a:off x="1469696" y="3900691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68">
              <a:extLst>
                <a:ext uri="{FF2B5EF4-FFF2-40B4-BE49-F238E27FC236}">
                  <a16:creationId xmlns:a16="http://schemas.microsoft.com/office/drawing/2014/main" id="{3EE870AF-E619-4D52-9EBE-38EC46F57900}"/>
                </a:ext>
              </a:extLst>
            </p:cNvPr>
            <p:cNvSpPr/>
            <p:nvPr/>
          </p:nvSpPr>
          <p:spPr>
            <a:xfrm>
              <a:off x="1167132" y="3959714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8" name="Rectangle 69">
              <a:extLst>
                <a:ext uri="{FF2B5EF4-FFF2-40B4-BE49-F238E27FC236}">
                  <a16:creationId xmlns:a16="http://schemas.microsoft.com/office/drawing/2014/main" id="{E6C95AFE-FB45-42F3-AEF5-19FE3E12007C}"/>
                </a:ext>
              </a:extLst>
            </p:cNvPr>
            <p:cNvSpPr/>
            <p:nvPr/>
          </p:nvSpPr>
          <p:spPr>
            <a:xfrm>
              <a:off x="1426520" y="3950597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9" name="Rectangle 70">
              <a:extLst>
                <a:ext uri="{FF2B5EF4-FFF2-40B4-BE49-F238E27FC236}">
                  <a16:creationId xmlns:a16="http://schemas.microsoft.com/office/drawing/2014/main" id="{B7508989-60BF-4185-91EF-D805D4E63842}"/>
                </a:ext>
              </a:extLst>
            </p:cNvPr>
            <p:cNvSpPr/>
            <p:nvPr/>
          </p:nvSpPr>
          <p:spPr>
            <a:xfrm>
              <a:off x="1469696" y="4270023"/>
              <a:ext cx="280976" cy="26032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60" name="Rectangle 71">
              <a:extLst>
                <a:ext uri="{FF2B5EF4-FFF2-40B4-BE49-F238E27FC236}">
                  <a16:creationId xmlns:a16="http://schemas.microsoft.com/office/drawing/2014/main" id="{67BDE747-F3FB-4E46-B0A7-A60D180CA6B5}"/>
                </a:ext>
              </a:extLst>
            </p:cNvPr>
            <p:cNvSpPr/>
            <p:nvPr/>
          </p:nvSpPr>
          <p:spPr>
            <a:xfrm>
              <a:off x="1188720" y="4270023"/>
              <a:ext cx="280976" cy="26032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61" name="Rectangle 72">
              <a:extLst>
                <a:ext uri="{FF2B5EF4-FFF2-40B4-BE49-F238E27FC236}">
                  <a16:creationId xmlns:a16="http://schemas.microsoft.com/office/drawing/2014/main" id="{32BA5D0F-4E50-4368-A0D8-1D39870A4772}"/>
                </a:ext>
              </a:extLst>
            </p:cNvPr>
            <p:cNvSpPr/>
            <p:nvPr/>
          </p:nvSpPr>
          <p:spPr>
            <a:xfrm>
              <a:off x="1750672" y="4270023"/>
              <a:ext cx="280976" cy="26032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62" name="Rectangle 74">
              <a:extLst>
                <a:ext uri="{FF2B5EF4-FFF2-40B4-BE49-F238E27FC236}">
                  <a16:creationId xmlns:a16="http://schemas.microsoft.com/office/drawing/2014/main" id="{FFE89606-7E23-4A9C-A105-77D5F78D15C8}"/>
                </a:ext>
              </a:extLst>
            </p:cNvPr>
            <p:cNvSpPr/>
            <p:nvPr/>
          </p:nvSpPr>
          <p:spPr>
            <a:xfrm>
              <a:off x="876300" y="4670707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b:</a:t>
              </a:r>
            </a:p>
          </p:txBody>
        </p:sp>
        <p:sp>
          <p:nvSpPr>
            <p:cNvPr id="63" name="Rectangle 78">
              <a:extLst>
                <a:ext uri="{FF2B5EF4-FFF2-40B4-BE49-F238E27FC236}">
                  <a16:creationId xmlns:a16="http://schemas.microsoft.com/office/drawing/2014/main" id="{43EDE028-00F7-4A77-83E1-8CDA3A450C7F}"/>
                </a:ext>
              </a:extLst>
            </p:cNvPr>
            <p:cNvSpPr/>
            <p:nvPr/>
          </p:nvSpPr>
          <p:spPr>
            <a:xfrm>
              <a:off x="2031648" y="4743529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64" name="Rectangle 82">
              <a:extLst>
                <a:ext uri="{FF2B5EF4-FFF2-40B4-BE49-F238E27FC236}">
                  <a16:creationId xmlns:a16="http://schemas.microsoft.com/office/drawing/2014/main" id="{B9E5055D-88F9-46DF-94FA-4FFE3922A585}"/>
                </a:ext>
              </a:extLst>
            </p:cNvPr>
            <p:cNvSpPr/>
            <p:nvPr/>
          </p:nvSpPr>
          <p:spPr>
            <a:xfrm>
              <a:off x="1469696" y="4743529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65" name="Rectangle 83">
              <a:extLst>
                <a:ext uri="{FF2B5EF4-FFF2-40B4-BE49-F238E27FC236}">
                  <a16:creationId xmlns:a16="http://schemas.microsoft.com/office/drawing/2014/main" id="{F0BD91E0-1FED-44BA-B27C-120430998198}"/>
                </a:ext>
              </a:extLst>
            </p:cNvPr>
            <p:cNvSpPr/>
            <p:nvPr/>
          </p:nvSpPr>
          <p:spPr>
            <a:xfrm>
              <a:off x="1188720" y="4743529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66" name="Rectangle 84">
              <a:extLst>
                <a:ext uri="{FF2B5EF4-FFF2-40B4-BE49-F238E27FC236}">
                  <a16:creationId xmlns:a16="http://schemas.microsoft.com/office/drawing/2014/main" id="{77056DF4-AEB6-4E86-9CDE-BC64A1022463}"/>
                </a:ext>
              </a:extLst>
            </p:cNvPr>
            <p:cNvSpPr/>
            <p:nvPr/>
          </p:nvSpPr>
          <p:spPr>
            <a:xfrm>
              <a:off x="1750672" y="4743529"/>
              <a:ext cx="280976" cy="2510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67" name="Group 5">
            <a:extLst>
              <a:ext uri="{FF2B5EF4-FFF2-40B4-BE49-F238E27FC236}">
                <a16:creationId xmlns:a16="http://schemas.microsoft.com/office/drawing/2014/main" id="{53801253-E942-4BAD-8519-39DF4072518D}"/>
              </a:ext>
            </a:extLst>
          </p:cNvPr>
          <p:cNvGrpSpPr/>
          <p:nvPr/>
        </p:nvGrpSpPr>
        <p:grpSpPr>
          <a:xfrm>
            <a:off x="551056" y="5138282"/>
            <a:ext cx="1761568" cy="369332"/>
            <a:chOff x="551056" y="5138282"/>
            <a:chExt cx="1761568" cy="369332"/>
          </a:xfrm>
        </p:grpSpPr>
        <p:sp>
          <p:nvSpPr>
            <p:cNvPr id="68" name="Rectangle 86">
              <a:extLst>
                <a:ext uri="{FF2B5EF4-FFF2-40B4-BE49-F238E27FC236}">
                  <a16:creationId xmlns:a16="http://schemas.microsoft.com/office/drawing/2014/main" id="{BD0D67F8-2943-40A6-9FEB-5BC6D4CEC93A}"/>
                </a:ext>
              </a:extLst>
            </p:cNvPr>
            <p:cNvSpPr/>
            <p:nvPr/>
          </p:nvSpPr>
          <p:spPr>
            <a:xfrm>
              <a:off x="551056" y="5138282"/>
              <a:ext cx="692572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out:</a:t>
              </a:r>
            </a:p>
          </p:txBody>
        </p:sp>
        <p:sp>
          <p:nvSpPr>
            <p:cNvPr id="69" name="Rectangle 88">
              <a:extLst>
                <a:ext uri="{FF2B5EF4-FFF2-40B4-BE49-F238E27FC236}">
                  <a16:creationId xmlns:a16="http://schemas.microsoft.com/office/drawing/2014/main" id="{3C792EAF-D8A9-4010-92C8-B906BB5230DD}"/>
                </a:ext>
              </a:extLst>
            </p:cNvPr>
            <p:cNvSpPr/>
            <p:nvPr/>
          </p:nvSpPr>
          <p:spPr>
            <a:xfrm>
              <a:off x="2031648" y="5195863"/>
              <a:ext cx="280976" cy="26767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70" name="Rectangle 90">
              <a:extLst>
                <a:ext uri="{FF2B5EF4-FFF2-40B4-BE49-F238E27FC236}">
                  <a16:creationId xmlns:a16="http://schemas.microsoft.com/office/drawing/2014/main" id="{F1CA0673-D108-4D3A-A9B5-8F585D9BA729}"/>
                </a:ext>
              </a:extLst>
            </p:cNvPr>
            <p:cNvSpPr/>
            <p:nvPr/>
          </p:nvSpPr>
          <p:spPr>
            <a:xfrm>
              <a:off x="1469696" y="5195863"/>
              <a:ext cx="280976" cy="26767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1" name="Rectangle 91">
              <a:extLst>
                <a:ext uri="{FF2B5EF4-FFF2-40B4-BE49-F238E27FC236}">
                  <a16:creationId xmlns:a16="http://schemas.microsoft.com/office/drawing/2014/main" id="{E3DD728C-7778-4AD8-8B85-8A7760891D98}"/>
                </a:ext>
              </a:extLst>
            </p:cNvPr>
            <p:cNvSpPr/>
            <p:nvPr/>
          </p:nvSpPr>
          <p:spPr>
            <a:xfrm>
              <a:off x="1188720" y="5195863"/>
              <a:ext cx="280976" cy="26767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2" name="Rectangle 92">
              <a:extLst>
                <a:ext uri="{FF2B5EF4-FFF2-40B4-BE49-F238E27FC236}">
                  <a16:creationId xmlns:a16="http://schemas.microsoft.com/office/drawing/2014/main" id="{873BFE9C-1D0A-4976-A749-380BA4CE487F}"/>
                </a:ext>
              </a:extLst>
            </p:cNvPr>
            <p:cNvSpPr/>
            <p:nvPr/>
          </p:nvSpPr>
          <p:spPr>
            <a:xfrm>
              <a:off x="1750672" y="5195863"/>
              <a:ext cx="280976" cy="26767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0</a:t>
              </a:r>
            </a:p>
          </p:txBody>
        </p:sp>
      </p:grpSp>
      <p:sp>
        <p:nvSpPr>
          <p:cNvPr id="73" name="TextBox 4">
            <a:extLst>
              <a:ext uri="{FF2B5EF4-FFF2-40B4-BE49-F238E27FC236}">
                <a16:creationId xmlns:a16="http://schemas.microsoft.com/office/drawing/2014/main" id="{35A4EF26-B50E-4C8E-BD07-DB92463FD4FB}"/>
              </a:ext>
            </a:extLst>
          </p:cNvPr>
          <p:cNvSpPr txBox="1"/>
          <p:nvPr/>
        </p:nvSpPr>
        <p:spPr>
          <a:xfrm>
            <a:off x="2689258" y="1662314"/>
            <a:ext cx="3610598" cy="213032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52000" tIns="72000" rIns="144000" bIns="0" rtlCol="0" anchor="t" anchorCtr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8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/* 4-way And: Ands 4 bits. */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CHIP And4Way {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IN a[4];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OUT out;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PARTS: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And(a=a[0],   b=a[1], out=and01);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And(a=and01,  b=a[2], out=and012);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   And(a=and012, b=a[3], out=out);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74" name="Rounded Rectangular Callout 44">
            <a:extLst>
              <a:ext uri="{FF2B5EF4-FFF2-40B4-BE49-F238E27FC236}">
                <a16:creationId xmlns:a16="http://schemas.microsoft.com/office/drawing/2014/main" id="{C0629C47-0A89-463F-AF34-06F47CE8A1FA}"/>
              </a:ext>
            </a:extLst>
          </p:cNvPr>
          <p:cNvSpPr/>
          <p:nvPr/>
        </p:nvSpPr>
        <p:spPr>
          <a:xfrm>
            <a:off x="5400015" y="1947573"/>
            <a:ext cx="1838428" cy="678808"/>
          </a:xfrm>
          <a:prstGeom prst="wedgeRoundRectCallout">
            <a:avLst>
              <a:gd name="adj1" fmla="val -86303"/>
              <a:gd name="adj2" fmla="val 7705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108000" tIns="468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Input bus pins can be subscripted.</a:t>
            </a:r>
          </a:p>
        </p:txBody>
      </p:sp>
      <p:grpSp>
        <p:nvGrpSpPr>
          <p:cNvPr id="75" name="Group 45">
            <a:extLst>
              <a:ext uri="{FF2B5EF4-FFF2-40B4-BE49-F238E27FC236}">
                <a16:creationId xmlns:a16="http://schemas.microsoft.com/office/drawing/2014/main" id="{75F23501-C13A-4BD3-BE32-5F16481C0246}"/>
              </a:ext>
            </a:extLst>
          </p:cNvPr>
          <p:cNvGrpSpPr/>
          <p:nvPr/>
        </p:nvGrpSpPr>
        <p:grpSpPr>
          <a:xfrm>
            <a:off x="891540" y="2600710"/>
            <a:ext cx="1464260" cy="1091316"/>
            <a:chOff x="891540" y="2554414"/>
            <a:chExt cx="1464260" cy="1091316"/>
          </a:xfrm>
        </p:grpSpPr>
        <p:grpSp>
          <p:nvGrpSpPr>
            <p:cNvPr id="76" name="Group 46">
              <a:extLst>
                <a:ext uri="{FF2B5EF4-FFF2-40B4-BE49-F238E27FC236}">
                  <a16:creationId xmlns:a16="http://schemas.microsoft.com/office/drawing/2014/main" id="{4ABC40EB-E1F2-4C94-8F83-E95A2DB52204}"/>
                </a:ext>
              </a:extLst>
            </p:cNvPr>
            <p:cNvGrpSpPr/>
            <p:nvPr/>
          </p:nvGrpSpPr>
          <p:grpSpPr>
            <a:xfrm>
              <a:off x="891540" y="2554414"/>
              <a:ext cx="1464260" cy="681082"/>
              <a:chOff x="891540" y="2554414"/>
              <a:chExt cx="1464260" cy="681082"/>
            </a:xfrm>
          </p:grpSpPr>
          <p:sp>
            <p:nvSpPr>
              <p:cNvPr id="80" name="Rectangle 61">
                <a:extLst>
                  <a:ext uri="{FF2B5EF4-FFF2-40B4-BE49-F238E27FC236}">
                    <a16:creationId xmlns:a16="http://schemas.microsoft.com/office/drawing/2014/main" id="{3DDAE3D3-56D4-480C-9FB2-C2D3C0AA6555}"/>
                  </a:ext>
                </a:extLst>
              </p:cNvPr>
              <p:cNvSpPr/>
              <p:nvPr/>
            </p:nvSpPr>
            <p:spPr>
              <a:xfrm>
                <a:off x="891540" y="2866164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a:</a:t>
                </a:r>
              </a:p>
            </p:txBody>
          </p:sp>
          <p:sp>
            <p:nvSpPr>
              <p:cNvPr id="81" name="TextBox 73">
                <a:extLst>
                  <a:ext uri="{FF2B5EF4-FFF2-40B4-BE49-F238E27FC236}">
                    <a16:creationId xmlns:a16="http://schemas.microsoft.com/office/drawing/2014/main" id="{FD56E89E-697F-4CA0-ACFC-50250B0B3544}"/>
                  </a:ext>
                </a:extLst>
              </p:cNvPr>
              <p:cNvSpPr txBox="1"/>
              <p:nvPr/>
            </p:nvSpPr>
            <p:spPr>
              <a:xfrm>
                <a:off x="2031648" y="2554414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Rectangle 75">
                <a:extLst>
                  <a:ext uri="{FF2B5EF4-FFF2-40B4-BE49-F238E27FC236}">
                    <a16:creationId xmlns:a16="http://schemas.microsoft.com/office/drawing/2014/main" id="{77734D72-9479-406E-BD94-DE4332FAE479}"/>
                  </a:ext>
                </a:extLst>
              </p:cNvPr>
              <p:cNvSpPr/>
              <p:nvPr/>
            </p:nvSpPr>
            <p:spPr>
              <a:xfrm>
                <a:off x="1729084" y="261343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3" name="Rectangle 76">
                <a:extLst>
                  <a:ext uri="{FF2B5EF4-FFF2-40B4-BE49-F238E27FC236}">
                    <a16:creationId xmlns:a16="http://schemas.microsoft.com/office/drawing/2014/main" id="{F02E570D-AA1A-4D98-95E3-FCC24446C89B}"/>
                  </a:ext>
                </a:extLst>
              </p:cNvPr>
              <p:cNvSpPr/>
              <p:nvPr/>
            </p:nvSpPr>
            <p:spPr>
              <a:xfrm>
                <a:off x="1988472" y="2604320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84" name="Rectangle 77">
                <a:extLst>
                  <a:ext uri="{FF2B5EF4-FFF2-40B4-BE49-F238E27FC236}">
                    <a16:creationId xmlns:a16="http://schemas.microsoft.com/office/drawing/2014/main" id="{EA7C2920-BC23-4E4A-804C-159AB4B41E15}"/>
                  </a:ext>
                </a:extLst>
              </p:cNvPr>
              <p:cNvSpPr/>
              <p:nvPr/>
            </p:nvSpPr>
            <p:spPr>
              <a:xfrm>
                <a:off x="2031648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85" name="TextBox 79">
                <a:extLst>
                  <a:ext uri="{FF2B5EF4-FFF2-40B4-BE49-F238E27FC236}">
                    <a16:creationId xmlns:a16="http://schemas.microsoft.com/office/drawing/2014/main" id="{81640C73-0BE0-47EC-9C39-5111AF54C0CF}"/>
                  </a:ext>
                </a:extLst>
              </p:cNvPr>
              <p:cNvSpPr txBox="1"/>
              <p:nvPr/>
            </p:nvSpPr>
            <p:spPr>
              <a:xfrm>
                <a:off x="1469696" y="2554414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80">
                <a:extLst>
                  <a:ext uri="{FF2B5EF4-FFF2-40B4-BE49-F238E27FC236}">
                    <a16:creationId xmlns:a16="http://schemas.microsoft.com/office/drawing/2014/main" id="{F2C956DA-3C8A-433D-AEAD-308BB2AD2F9F}"/>
                  </a:ext>
                </a:extLst>
              </p:cNvPr>
              <p:cNvSpPr/>
              <p:nvPr/>
            </p:nvSpPr>
            <p:spPr>
              <a:xfrm>
                <a:off x="1167132" y="2613437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7" name="Rectangle 81">
                <a:extLst>
                  <a:ext uri="{FF2B5EF4-FFF2-40B4-BE49-F238E27FC236}">
                    <a16:creationId xmlns:a16="http://schemas.microsoft.com/office/drawing/2014/main" id="{4DD1FFEB-9A23-42AC-8028-4AE427FDAD3F}"/>
                  </a:ext>
                </a:extLst>
              </p:cNvPr>
              <p:cNvSpPr/>
              <p:nvPr/>
            </p:nvSpPr>
            <p:spPr>
              <a:xfrm>
                <a:off x="1426520" y="2604320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8" name="Rectangle 85">
                <a:extLst>
                  <a:ext uri="{FF2B5EF4-FFF2-40B4-BE49-F238E27FC236}">
                    <a16:creationId xmlns:a16="http://schemas.microsoft.com/office/drawing/2014/main" id="{644B9358-F89F-4D3F-87E9-DC85B94CA82C}"/>
                  </a:ext>
                </a:extLst>
              </p:cNvPr>
              <p:cNvSpPr/>
              <p:nvPr/>
            </p:nvSpPr>
            <p:spPr>
              <a:xfrm>
                <a:off x="1469696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89" name="Rectangle 87">
                <a:extLst>
                  <a:ext uri="{FF2B5EF4-FFF2-40B4-BE49-F238E27FC236}">
                    <a16:creationId xmlns:a16="http://schemas.microsoft.com/office/drawing/2014/main" id="{7231173D-D205-4AB3-B803-D7BC95E71FB0}"/>
                  </a:ext>
                </a:extLst>
              </p:cNvPr>
              <p:cNvSpPr/>
              <p:nvPr/>
            </p:nvSpPr>
            <p:spPr>
              <a:xfrm>
                <a:off x="1188720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083ADDC-EB55-48FD-8C10-F4B80242A452}"/>
                  </a:ext>
                </a:extLst>
              </p:cNvPr>
              <p:cNvSpPr/>
              <p:nvPr/>
            </p:nvSpPr>
            <p:spPr>
              <a:xfrm>
                <a:off x="1750672" y="2923745"/>
                <a:ext cx="280976" cy="260321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77" name="Group 47">
              <a:extLst>
                <a:ext uri="{FF2B5EF4-FFF2-40B4-BE49-F238E27FC236}">
                  <a16:creationId xmlns:a16="http://schemas.microsoft.com/office/drawing/2014/main" id="{AB54EA89-8C90-416F-8602-B1AD8FDE72A8}"/>
                </a:ext>
              </a:extLst>
            </p:cNvPr>
            <p:cNvGrpSpPr/>
            <p:nvPr/>
          </p:nvGrpSpPr>
          <p:grpSpPr>
            <a:xfrm>
              <a:off x="1403840" y="3276398"/>
              <a:ext cx="922514" cy="369332"/>
              <a:chOff x="1403840" y="3276398"/>
              <a:chExt cx="922514" cy="369332"/>
            </a:xfrm>
          </p:grpSpPr>
          <p:sp>
            <p:nvSpPr>
              <p:cNvPr id="78" name="Rectangle 48">
                <a:extLst>
                  <a:ext uri="{FF2B5EF4-FFF2-40B4-BE49-F238E27FC236}">
                    <a16:creationId xmlns:a16="http://schemas.microsoft.com/office/drawing/2014/main" id="{1CF840AE-0610-4F47-9CC7-939B2C48A2A0}"/>
                  </a:ext>
                </a:extLst>
              </p:cNvPr>
              <p:cNvSpPr/>
              <p:nvPr/>
            </p:nvSpPr>
            <p:spPr>
              <a:xfrm>
                <a:off x="1403840" y="3276398"/>
                <a:ext cx="692572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out:</a:t>
                </a:r>
              </a:p>
            </p:txBody>
          </p:sp>
          <p:sp>
            <p:nvSpPr>
              <p:cNvPr id="79" name="Rectangle 49">
                <a:extLst>
                  <a:ext uri="{FF2B5EF4-FFF2-40B4-BE49-F238E27FC236}">
                    <a16:creationId xmlns:a16="http://schemas.microsoft.com/office/drawing/2014/main" id="{DDE35725-6E65-4EBB-990A-CECC2FB6F407}"/>
                  </a:ext>
                </a:extLst>
              </p:cNvPr>
              <p:cNvSpPr/>
              <p:nvPr/>
            </p:nvSpPr>
            <p:spPr>
              <a:xfrm>
                <a:off x="2045378" y="3363287"/>
                <a:ext cx="280976" cy="23465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86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>
            <a:extLst>
              <a:ext uri="{FF2B5EF4-FFF2-40B4-BE49-F238E27FC236}">
                <a16:creationId xmlns:a16="http://schemas.microsoft.com/office/drawing/2014/main" id="{BF402865-4036-B544-9736-BF8D87C3E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Hardware simulator </a:t>
            </a:r>
            <a:r>
              <a:rPr lang="en-US" altLang="zh-TW" sz="1600">
                <a:ea typeface="新細明體" panose="02020500000000000000" pitchFamily="18" charset="-120"/>
              </a:rPr>
              <a:t>(demonstrating Xor gate construction)</a:t>
            </a:r>
          </a:p>
        </p:txBody>
      </p:sp>
      <p:pic>
        <p:nvPicPr>
          <p:cNvPr id="231426" name="Picture 3">
            <a:extLst>
              <a:ext uri="{FF2B5EF4-FFF2-40B4-BE49-F238E27FC236}">
                <a16:creationId xmlns:a16="http://schemas.microsoft.com/office/drawing/2014/main" id="{65327288-BF49-DB42-8188-F42C623D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01000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6" name="Oval 4">
            <a:extLst>
              <a:ext uri="{FF2B5EF4-FFF2-40B4-BE49-F238E27FC236}">
                <a16:creationId xmlns:a16="http://schemas.microsoft.com/office/drawing/2014/main" id="{8AA5DD24-BF9A-4745-BA1E-C27B1754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066800"/>
            <a:ext cx="457200" cy="5334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4438" name="AutoShape 6">
            <a:extLst>
              <a:ext uri="{FF2B5EF4-FFF2-40B4-BE49-F238E27FC236}">
                <a16:creationId xmlns:a16="http://schemas.microsoft.com/office/drawing/2014/main" id="{801EE8C8-E78E-B745-BE64-81B55A29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95600"/>
            <a:ext cx="941388" cy="517525"/>
          </a:xfrm>
          <a:prstGeom prst="roundRect">
            <a:avLst>
              <a:gd name="adj" fmla="val 16667"/>
            </a:avLst>
          </a:prstGeom>
          <a:solidFill>
            <a:srgbClr val="FFDDC3"/>
          </a:solidFill>
          <a:ln w="19050">
            <a:solidFill>
              <a:srgbClr val="BD520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b="1">
                <a:solidFill>
                  <a:srgbClr val="800000"/>
                </a:solidFill>
                <a:latin typeface="Arial" panose="020B0604020202020204" pitchFamily="34" charset="0"/>
              </a:rPr>
              <a:t>test script</a:t>
            </a:r>
            <a:endParaRPr kumimoji="0" lang="en-US" altLang="zh-TW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C7C1F573-813D-0F42-AC2C-5C02C3873BD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971800"/>
            <a:ext cx="1189038" cy="1404938"/>
            <a:chOff x="624" y="1872"/>
            <a:chExt cx="749" cy="885"/>
          </a:xfrm>
        </p:grpSpPr>
        <p:sp>
          <p:nvSpPr>
            <p:cNvPr id="231430" name="AutoShape 13">
              <a:extLst>
                <a:ext uri="{FF2B5EF4-FFF2-40B4-BE49-F238E27FC236}">
                  <a16:creationId xmlns:a16="http://schemas.microsoft.com/office/drawing/2014/main" id="{0A2F5287-12FA-3E44-8583-F692AC658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872"/>
              <a:ext cx="749" cy="373"/>
            </a:xfrm>
            <a:prstGeom prst="roundRect">
              <a:avLst>
                <a:gd name="adj" fmla="val 16667"/>
              </a:avLst>
            </a:prstGeom>
            <a:solidFill>
              <a:srgbClr val="FFDDC3"/>
            </a:solidFill>
            <a:ln w="19050">
              <a:solidFill>
                <a:srgbClr val="BD520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3399"/>
                </a:buClr>
                <a:buSzPct val="10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solidFill>
                    <a:srgbClr val="800000"/>
                  </a:solidFill>
                  <a:latin typeface="Arial" panose="020B0604020202020204" pitchFamily="34" charset="0"/>
                </a:rPr>
                <a:t>HDL program</a:t>
              </a:r>
              <a:endPara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31431" name="AutoShape 14">
              <a:extLst>
                <a:ext uri="{FF2B5EF4-FFF2-40B4-BE49-F238E27FC236}">
                  <a16:creationId xmlns:a16="http://schemas.microsoft.com/office/drawing/2014/main" id="{EEB9AEA7-DFCA-4F47-A723-FFECDDCDEC29}"/>
                </a:ext>
              </a:extLst>
            </p:cNvPr>
            <p:cNvCxnSpPr>
              <a:cxnSpLocks noChangeShapeType="1"/>
              <a:stCxn id="231430" idx="2"/>
              <a:endCxn id="231432" idx="0"/>
            </p:cNvCxnSpPr>
            <p:nvPr/>
          </p:nvCxnSpPr>
          <p:spPr bwMode="auto">
            <a:xfrm>
              <a:off x="999" y="2251"/>
              <a:ext cx="0" cy="366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1432" name="Rectangle 15">
              <a:extLst>
                <a:ext uri="{FF2B5EF4-FFF2-40B4-BE49-F238E27FC236}">
                  <a16:creationId xmlns:a16="http://schemas.microsoft.com/office/drawing/2014/main" id="{F2DDE3B4-631D-204C-A923-4E8C31382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" y="2617"/>
              <a:ext cx="18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3399"/>
                </a:buClr>
                <a:buSzPct val="10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animBg="1"/>
      <p:bldP spid="274438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>
            <a:extLst>
              <a:ext uri="{FF2B5EF4-FFF2-40B4-BE49-F238E27FC236}">
                <a16:creationId xmlns:a16="http://schemas.microsoft.com/office/drawing/2014/main" id="{A86720EF-F00D-D443-9D81-CCE764323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Hardware simulator</a:t>
            </a:r>
          </a:p>
        </p:txBody>
      </p:sp>
      <p:pic>
        <p:nvPicPr>
          <p:cNvPr id="233474" name="Picture 3">
            <a:extLst>
              <a:ext uri="{FF2B5EF4-FFF2-40B4-BE49-F238E27FC236}">
                <a16:creationId xmlns:a16="http://schemas.microsoft.com/office/drawing/2014/main" id="{8339EA76-9BF0-BA4E-A9CF-7BFE613D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01000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5" name="Oval 4">
            <a:extLst>
              <a:ext uri="{FF2B5EF4-FFF2-40B4-BE49-F238E27FC236}">
                <a16:creationId xmlns:a16="http://schemas.microsoft.com/office/drawing/2014/main" id="{875D01E3-D7F8-6444-BD54-928C0D1D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066800"/>
            <a:ext cx="457200" cy="5334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33476" name="Group 5">
            <a:extLst>
              <a:ext uri="{FF2B5EF4-FFF2-40B4-BE49-F238E27FC236}">
                <a16:creationId xmlns:a16="http://schemas.microsoft.com/office/drawing/2014/main" id="{EA8670BB-16C4-FE48-A29E-546968B15E65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971800"/>
            <a:ext cx="1189038" cy="1404938"/>
            <a:chOff x="624" y="1872"/>
            <a:chExt cx="749" cy="885"/>
          </a:xfrm>
        </p:grpSpPr>
        <p:sp>
          <p:nvSpPr>
            <p:cNvPr id="233482" name="AutoShape 6">
              <a:extLst>
                <a:ext uri="{FF2B5EF4-FFF2-40B4-BE49-F238E27FC236}">
                  <a16:creationId xmlns:a16="http://schemas.microsoft.com/office/drawing/2014/main" id="{524C5083-0A2F-5145-81B0-1C571BAAC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872"/>
              <a:ext cx="749" cy="373"/>
            </a:xfrm>
            <a:prstGeom prst="roundRect">
              <a:avLst>
                <a:gd name="adj" fmla="val 16667"/>
              </a:avLst>
            </a:prstGeom>
            <a:solidFill>
              <a:srgbClr val="FFDDC3"/>
            </a:solidFill>
            <a:ln w="19050">
              <a:solidFill>
                <a:srgbClr val="BD520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3399"/>
                </a:buClr>
                <a:buSzPct val="10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solidFill>
                    <a:srgbClr val="800000"/>
                  </a:solidFill>
                  <a:latin typeface="Arial" panose="020B0604020202020204" pitchFamily="34" charset="0"/>
                </a:rPr>
                <a:t>HDL program</a:t>
              </a:r>
              <a:endPara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33483" name="AutoShape 7">
              <a:extLst>
                <a:ext uri="{FF2B5EF4-FFF2-40B4-BE49-F238E27FC236}">
                  <a16:creationId xmlns:a16="http://schemas.microsoft.com/office/drawing/2014/main" id="{B3E66DA9-1D93-CC42-9EB2-AC45D985C5BA}"/>
                </a:ext>
              </a:extLst>
            </p:cNvPr>
            <p:cNvCxnSpPr>
              <a:cxnSpLocks noChangeShapeType="1"/>
              <a:stCxn id="233482" idx="2"/>
              <a:endCxn id="233484" idx="0"/>
            </p:cNvCxnSpPr>
            <p:nvPr/>
          </p:nvCxnSpPr>
          <p:spPr bwMode="auto">
            <a:xfrm>
              <a:off x="999" y="2251"/>
              <a:ext cx="0" cy="366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3484" name="Rectangle 8">
              <a:extLst>
                <a:ext uri="{FF2B5EF4-FFF2-40B4-BE49-F238E27FC236}">
                  <a16:creationId xmlns:a16="http://schemas.microsoft.com/office/drawing/2014/main" id="{43E07A87-7835-8D44-8F3C-2B87B0862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" y="2617"/>
              <a:ext cx="18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3399"/>
                </a:buClr>
                <a:buSzPct val="10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6489" name="Rectangle 9" descr="Bouquet">
            <a:extLst>
              <a:ext uri="{FF2B5EF4-FFF2-40B4-BE49-F238E27FC236}">
                <a16:creationId xmlns:a16="http://schemas.microsoft.com/office/drawing/2014/main" id="{BE13B877-CDCC-BA4C-8A14-A564D375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0"/>
            <a:ext cx="4038600" cy="533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490" name="Rectangle 10" descr="Bouquet">
            <a:extLst>
              <a:ext uri="{FF2B5EF4-FFF2-40B4-BE49-F238E27FC236}">
                <a16:creationId xmlns:a16="http://schemas.microsoft.com/office/drawing/2014/main" id="{03D114B6-30FD-C249-A804-70AB7260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95600"/>
            <a:ext cx="4038600" cy="533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491" name="Rectangle 11" descr="Bouquet">
            <a:extLst>
              <a:ext uri="{FF2B5EF4-FFF2-40B4-BE49-F238E27FC236}">
                <a16:creationId xmlns:a16="http://schemas.microsoft.com/office/drawing/2014/main" id="{D2F2DFBD-F98D-0B45-AA3B-5DADDF094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4038600" cy="533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492" name="Rectangle 12" descr="Bouquet">
            <a:extLst>
              <a:ext uri="{FF2B5EF4-FFF2-40B4-BE49-F238E27FC236}">
                <a16:creationId xmlns:a16="http://schemas.microsoft.com/office/drawing/2014/main" id="{88C6122D-7D51-C844-A980-D070A1067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14800"/>
            <a:ext cx="4038600" cy="533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493" name="Rectangle 13" descr="Bouquet">
            <a:extLst>
              <a:ext uri="{FF2B5EF4-FFF2-40B4-BE49-F238E27FC236}">
                <a16:creationId xmlns:a16="http://schemas.microsoft.com/office/drawing/2014/main" id="{A694A1B6-7407-6E44-8F2D-4A41B6FE1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76400"/>
            <a:ext cx="4038600" cy="533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9" grpId="0" animBg="1"/>
      <p:bldP spid="276490" grpId="0" animBg="1"/>
      <p:bldP spid="276491" grpId="0" animBg="1"/>
      <p:bldP spid="276492" grpId="0" animBg="1"/>
      <p:bldP spid="276493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2">
            <a:extLst>
              <a:ext uri="{FF2B5EF4-FFF2-40B4-BE49-F238E27FC236}">
                <a16:creationId xmlns:a16="http://schemas.microsoft.com/office/drawing/2014/main" id="{00FCB07F-6F1D-3A4D-897F-CF46924D9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01000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2" name="AutoShape 3">
            <a:extLst>
              <a:ext uri="{FF2B5EF4-FFF2-40B4-BE49-F238E27FC236}">
                <a16:creationId xmlns:a16="http://schemas.microsoft.com/office/drawing/2014/main" id="{348626AE-3C3C-2A49-8C89-E33B2CB13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71800"/>
            <a:ext cx="1189038" cy="592138"/>
          </a:xfrm>
          <a:prstGeom prst="roundRect">
            <a:avLst>
              <a:gd name="adj" fmla="val 16667"/>
            </a:avLst>
          </a:prstGeom>
          <a:solidFill>
            <a:srgbClr val="FFDDC3"/>
          </a:solidFill>
          <a:ln w="19050">
            <a:solidFill>
              <a:srgbClr val="BD520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b="1">
                <a:solidFill>
                  <a:srgbClr val="800000"/>
                </a:solidFill>
                <a:latin typeface="Arial" panose="020B0604020202020204" pitchFamily="34" charset="0"/>
              </a:rPr>
              <a:t>HDL program</a:t>
            </a:r>
            <a:endParaRPr kumimoji="0" lang="en-US" altLang="zh-TW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35523" name="AutoShape 4">
            <a:extLst>
              <a:ext uri="{FF2B5EF4-FFF2-40B4-BE49-F238E27FC236}">
                <a16:creationId xmlns:a16="http://schemas.microsoft.com/office/drawing/2014/main" id="{69335296-8F4C-344F-8205-E250D187B1DA}"/>
              </a:ext>
            </a:extLst>
          </p:cNvPr>
          <p:cNvCxnSpPr>
            <a:cxnSpLocks noChangeShapeType="1"/>
            <a:stCxn id="235522" idx="2"/>
            <a:endCxn id="235524" idx="0"/>
          </p:cNvCxnSpPr>
          <p:nvPr/>
        </p:nvCxnSpPr>
        <p:spPr bwMode="auto">
          <a:xfrm>
            <a:off x="1585913" y="3573463"/>
            <a:ext cx="0" cy="581025"/>
          </a:xfrm>
          <a:prstGeom prst="straightConnector1">
            <a:avLst/>
          </a:prstGeom>
          <a:noFill/>
          <a:ln w="19050">
            <a:solidFill>
              <a:srgbClr val="BD520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24" name="Rectangle 5">
            <a:extLst>
              <a:ext uri="{FF2B5EF4-FFF2-40B4-BE49-F238E27FC236}">
                <a16:creationId xmlns:a16="http://schemas.microsoft.com/office/drawing/2014/main" id="{3455427C-84CE-9B48-A515-C6B964178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8" y="4154488"/>
            <a:ext cx="2968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25" name="Rectangle 6">
            <a:extLst>
              <a:ext uri="{FF2B5EF4-FFF2-40B4-BE49-F238E27FC236}">
                <a16:creationId xmlns:a16="http://schemas.microsoft.com/office/drawing/2014/main" id="{958D6A2C-072F-1F4A-9F9D-EF76F1CDA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Hardware simulator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3C37CB6C-E909-B049-B735-C7C4A4948424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810000"/>
            <a:ext cx="2438400" cy="2057400"/>
            <a:chOff x="3840" y="1440"/>
            <a:chExt cx="1536" cy="1296"/>
          </a:xfrm>
        </p:grpSpPr>
        <p:sp>
          <p:nvSpPr>
            <p:cNvPr id="235527" name="AutoShape 8">
              <a:extLst>
                <a:ext uri="{FF2B5EF4-FFF2-40B4-BE49-F238E27FC236}">
                  <a16:creationId xmlns:a16="http://schemas.microsoft.com/office/drawing/2014/main" id="{9207F6ED-AA31-8B4C-8A9E-82400F505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40"/>
              <a:ext cx="655" cy="325"/>
            </a:xfrm>
            <a:prstGeom prst="roundRect">
              <a:avLst>
                <a:gd name="adj" fmla="val 16667"/>
              </a:avLst>
            </a:prstGeom>
            <a:solidFill>
              <a:srgbClr val="FFDDC3"/>
            </a:solidFill>
            <a:ln w="19050">
              <a:solidFill>
                <a:srgbClr val="BD520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3399"/>
                </a:buClr>
                <a:buSzPct val="10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solidFill>
                    <a:srgbClr val="800000"/>
                  </a:solidFill>
                  <a:latin typeface="Arial" panose="020B0604020202020204" pitchFamily="34" charset="0"/>
                </a:rPr>
                <a:t>output file</a:t>
              </a:r>
              <a:endPara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35528" name="AutoShape 9">
              <a:extLst>
                <a:ext uri="{FF2B5EF4-FFF2-40B4-BE49-F238E27FC236}">
                  <a16:creationId xmlns:a16="http://schemas.microsoft.com/office/drawing/2014/main" id="{4DBCACB9-5496-C644-B11E-2BC0DB9C3C5E}"/>
                </a:ext>
              </a:extLst>
            </p:cNvPr>
            <p:cNvCxnSpPr>
              <a:cxnSpLocks noChangeShapeType="1"/>
              <a:stCxn id="235527" idx="2"/>
              <a:endCxn id="235529" idx="0"/>
            </p:cNvCxnSpPr>
            <p:nvPr/>
          </p:nvCxnSpPr>
          <p:spPr bwMode="auto">
            <a:xfrm>
              <a:off x="4504" y="1771"/>
              <a:ext cx="0" cy="227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529" name="Rectangle 10">
              <a:extLst>
                <a:ext uri="{FF2B5EF4-FFF2-40B4-BE49-F238E27FC236}">
                  <a16:creationId xmlns:a16="http://schemas.microsoft.com/office/drawing/2014/main" id="{D346AEFA-C79E-C449-8FBB-E19E7456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998"/>
              <a:ext cx="18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3399"/>
                </a:buClr>
                <a:buSzPct val="10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35530" name="Group 11">
              <a:extLst>
                <a:ext uri="{FF2B5EF4-FFF2-40B4-BE49-F238E27FC236}">
                  <a16:creationId xmlns:a16="http://schemas.microsoft.com/office/drawing/2014/main" id="{214C6B20-E59F-8046-B9E2-920120A3D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064"/>
              <a:ext cx="1536" cy="672"/>
              <a:chOff x="1584" y="1872"/>
              <a:chExt cx="2544" cy="1260"/>
            </a:xfrm>
          </p:grpSpPr>
          <p:pic>
            <p:nvPicPr>
              <p:cNvPr id="235531" name="Picture 12">
                <a:extLst>
                  <a:ext uri="{FF2B5EF4-FFF2-40B4-BE49-F238E27FC236}">
                    <a16:creationId xmlns:a16="http://schemas.microsoft.com/office/drawing/2014/main" id="{CFD235FA-08AB-3E4C-8621-32375F582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38" t="14583" r="32031" b="73842"/>
              <a:stretch>
                <a:fillRect/>
              </a:stretch>
            </p:blipFill>
            <p:spPr bwMode="auto">
              <a:xfrm>
                <a:off x="1584" y="1872"/>
                <a:ext cx="2169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532" name="Picture 13">
                <a:extLst>
                  <a:ext uri="{FF2B5EF4-FFF2-40B4-BE49-F238E27FC236}">
                    <a16:creationId xmlns:a16="http://schemas.microsoft.com/office/drawing/2014/main" id="{FB05B6FF-077D-DA42-BCEA-9AB5F8498F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38" t="14583" r="32031" b="84839"/>
              <a:stretch>
                <a:fillRect/>
              </a:stretch>
            </p:blipFill>
            <p:spPr bwMode="auto">
              <a:xfrm>
                <a:off x="1584" y="3072"/>
                <a:ext cx="2169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533" name="Picture 14">
                <a:extLst>
                  <a:ext uri="{FF2B5EF4-FFF2-40B4-BE49-F238E27FC236}">
                    <a16:creationId xmlns:a16="http://schemas.microsoft.com/office/drawing/2014/main" id="{4D7524B6-6040-DE42-BB30-E9F3445949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533" t="66797" r="-3412"/>
              <a:stretch>
                <a:fillRect/>
              </a:stretch>
            </p:blipFill>
            <p:spPr bwMode="auto">
              <a:xfrm>
                <a:off x="3744" y="1872"/>
                <a:ext cx="38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31CD18-39EC-42F3-9661-1B9D0912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Simplifying Boolean expressions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F4519-D3D4-4402-8B50-364B166F2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5EE7E3-2603-48A7-AD60-24403E26C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13</a:t>
            </a:fld>
            <a:endParaRPr lang="en-US" altLang="zh-TW" sz="14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7776E3C-06B6-45C5-93F4-442B9089C7C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1722438"/>
            <a:ext cx="5105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)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(1)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		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3C4850CF-CE66-4DB8-B857-45C199111644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24200" y="1798638"/>
            <a:ext cx="228600" cy="0"/>
          </a:xfrm>
          <a:prstGeom prst="line">
            <a:avLst/>
          </a:prstGeom>
          <a:noFill/>
          <a:ln w="9525">
            <a:solidFill>
              <a:srgbClr val="C0504D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F3047DD1-39D8-4A8B-B08F-9A1888CF8F93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4082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986577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69" name="Picture 14" descr="Bouquet">
            <a:extLst>
              <a:ext uri="{FF2B5EF4-FFF2-40B4-BE49-F238E27FC236}">
                <a16:creationId xmlns:a16="http://schemas.microsoft.com/office/drawing/2014/main" id="{97349191-08C2-924F-B364-9DB4DB0D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632700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Rectangle 2">
            <a:extLst>
              <a:ext uri="{FF2B5EF4-FFF2-40B4-BE49-F238E27FC236}">
                <a16:creationId xmlns:a16="http://schemas.microsoft.com/office/drawing/2014/main" id="{8CE952B4-0CA5-8F4E-A18F-2AEA7E4E8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Project materials: </a:t>
            </a:r>
            <a:r>
              <a:rPr lang="en-US" altLang="zh-TW" sz="1600">
                <a:ea typeface="新細明體" panose="02020500000000000000" pitchFamily="18" charset="-120"/>
              </a:rPr>
              <a:t>www.nand2tetris.org</a:t>
            </a:r>
          </a:p>
        </p:txBody>
      </p:sp>
      <p:sp>
        <p:nvSpPr>
          <p:cNvPr id="237571" name="AutoShape 6">
            <a:extLst>
              <a:ext uri="{FF2B5EF4-FFF2-40B4-BE49-F238E27FC236}">
                <a16:creationId xmlns:a16="http://schemas.microsoft.com/office/drawing/2014/main" id="{CA82898C-90D2-454C-B2D7-16E130CFA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229225"/>
            <a:ext cx="649288" cy="288925"/>
          </a:xfrm>
          <a:prstGeom prst="leftArrow">
            <a:avLst>
              <a:gd name="adj1" fmla="val 50000"/>
              <a:gd name="adj2" fmla="val 56181"/>
            </a:avLst>
          </a:prstGeom>
          <a:solidFill>
            <a:srgbClr val="FF757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7572" name="Rectangle 7">
            <a:extLst>
              <a:ext uri="{FF2B5EF4-FFF2-40B4-BE49-F238E27FC236}">
                <a16:creationId xmlns:a16="http://schemas.microsoft.com/office/drawing/2014/main" id="{90707B02-3A2E-3247-ACD5-97B79F5AF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916113"/>
            <a:ext cx="20161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kumimoji="0" lang="en-US" altLang="zh-TW" sz="1600">
                <a:solidFill>
                  <a:srgbClr val="000000"/>
                </a:solidFill>
              </a:rPr>
              <a:t>Project 1 web site</a:t>
            </a:r>
          </a:p>
        </p:txBody>
      </p:sp>
      <p:sp>
        <p:nvSpPr>
          <p:cNvPr id="237573" name="Rectangle 10">
            <a:extLst>
              <a:ext uri="{FF2B5EF4-FFF2-40B4-BE49-F238E27FC236}">
                <a16:creationId xmlns:a16="http://schemas.microsoft.com/office/drawing/2014/main" id="{C8F9D598-88F3-F046-908D-B672E206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5" y="4941888"/>
            <a:ext cx="14747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kumimoji="0" lang="en-US" altLang="zh-TW" sz="1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And.hdl</a:t>
            </a:r>
            <a:r>
              <a:rPr kumimoji="0" lang="en-US" altLang="zh-TW" sz="1600">
                <a:solidFill>
                  <a:srgbClr val="000000"/>
                </a:solidFill>
                <a:cs typeface="Courier New" panose="02070309020205020404" pitchFamily="49" charset="0"/>
              </a:rPr>
              <a:t> , </a:t>
            </a:r>
            <a:r>
              <a:rPr kumimoji="0" lang="en-US" altLang="zh-TW" sz="1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And.tst</a:t>
            </a:r>
            <a:r>
              <a:rPr kumimoji="0" lang="en-US" altLang="zh-TW" sz="1600">
                <a:solidFill>
                  <a:srgbClr val="000000"/>
                </a:solidFill>
                <a:cs typeface="Courier New" panose="02070309020205020404" pitchFamily="49" charset="0"/>
              </a:rPr>
              <a:t> , </a:t>
            </a:r>
            <a:r>
              <a:rPr kumimoji="0" lang="en-US" altLang="zh-TW" sz="1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And.cmp</a:t>
            </a:r>
            <a:r>
              <a:rPr kumimoji="0" lang="en-US" altLang="zh-TW" sz="1600">
                <a:solidFill>
                  <a:srgbClr val="000000"/>
                </a:solidFill>
                <a:cs typeface="Courier New" panose="02070309020205020404" pitchFamily="49" charset="0"/>
              </a:rPr>
              <a:t> files</a:t>
            </a:r>
          </a:p>
        </p:txBody>
      </p:sp>
      <p:sp>
        <p:nvSpPr>
          <p:cNvPr id="237574" name="AutoShape 6">
            <a:extLst>
              <a:ext uri="{FF2B5EF4-FFF2-40B4-BE49-F238E27FC236}">
                <a16:creationId xmlns:a16="http://schemas.microsoft.com/office/drawing/2014/main" id="{4E8300EB-70C3-CE44-BD07-7BAB27861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975" y="1916113"/>
            <a:ext cx="649288" cy="288925"/>
          </a:xfrm>
          <a:prstGeom prst="leftArrow">
            <a:avLst>
              <a:gd name="adj1" fmla="val 50000"/>
              <a:gd name="adj2" fmla="val 56181"/>
            </a:avLst>
          </a:prstGeom>
          <a:solidFill>
            <a:srgbClr val="FF757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>
            <a:extLst>
              <a:ext uri="{FF2B5EF4-FFF2-40B4-BE49-F238E27FC236}">
                <a16:creationId xmlns:a16="http://schemas.microsoft.com/office/drawing/2014/main" id="{297BFC6A-B4B4-D143-B004-A03146FB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Project 1 tips</a:t>
            </a:r>
          </a:p>
        </p:txBody>
      </p:sp>
      <p:sp>
        <p:nvSpPr>
          <p:cNvPr id="239618" name="Rectangle 3">
            <a:extLst>
              <a:ext uri="{FF2B5EF4-FFF2-40B4-BE49-F238E27FC236}">
                <a16:creationId xmlns:a16="http://schemas.microsoft.com/office/drawing/2014/main" id="{254EAA44-3555-8C46-82A7-9DBE1A8DC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Read the Introduction + Chapter 1 of the book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Download the book’s software suite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Go through the hardware simulator tutorial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Do Project 0 (optional)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You’re in business.</a:t>
            </a:r>
          </a:p>
          <a:p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標題 1">
            <a:extLst>
              <a:ext uri="{FF2B5EF4-FFF2-40B4-BE49-F238E27FC236}">
                <a16:creationId xmlns:a16="http://schemas.microsoft.com/office/drawing/2014/main" id="{2E57647D-892F-CB4A-B2E1-58AEBD7A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Gates for project #1 (Basic Gates)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41666" name="內容版面配置區 2">
            <a:extLst>
              <a:ext uri="{FF2B5EF4-FFF2-40B4-BE49-F238E27FC236}">
                <a16:creationId xmlns:a16="http://schemas.microsoft.com/office/drawing/2014/main" id="{497ED956-8771-0946-8E87-22D4CA9EB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241667" name="Picture 2">
            <a:extLst>
              <a:ext uri="{FF2B5EF4-FFF2-40B4-BE49-F238E27FC236}">
                <a16:creationId xmlns:a16="http://schemas.microsoft.com/office/drawing/2014/main" id="{4930529F-5DCC-7C4F-A85D-9F15F993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86391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8" name="Picture 3">
            <a:extLst>
              <a:ext uri="{FF2B5EF4-FFF2-40B4-BE49-F238E27FC236}">
                <a16:creationId xmlns:a16="http://schemas.microsoft.com/office/drawing/2014/main" id="{71376270-A8E1-C34F-8582-903C962A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87074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9" name="Picture 4">
            <a:extLst>
              <a:ext uri="{FF2B5EF4-FFF2-40B4-BE49-F238E27FC236}">
                <a16:creationId xmlns:a16="http://schemas.microsoft.com/office/drawing/2014/main" id="{6CE21B11-C48A-244C-8F06-4531781B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87074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0" name="Picture 2">
            <a:extLst>
              <a:ext uri="{FF2B5EF4-FFF2-40B4-BE49-F238E27FC236}">
                <a16:creationId xmlns:a16="http://schemas.microsoft.com/office/drawing/2014/main" id="{917ECEA4-2CAC-374B-AFB4-D344EA69A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867251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標題 1">
            <a:extLst>
              <a:ext uri="{FF2B5EF4-FFF2-40B4-BE49-F238E27FC236}">
                <a16:creationId xmlns:a16="http://schemas.microsoft.com/office/drawing/2014/main" id="{3F12C750-8CDF-3A43-BB36-B98F1FEB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Gates for project #1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42690" name="內容版面配置區 2">
            <a:extLst>
              <a:ext uri="{FF2B5EF4-FFF2-40B4-BE49-F238E27FC236}">
                <a16:creationId xmlns:a16="http://schemas.microsoft.com/office/drawing/2014/main" id="{286AB14A-AC86-9B42-83E4-D4EA39DD4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242691" name="Picture 3">
            <a:extLst>
              <a:ext uri="{FF2B5EF4-FFF2-40B4-BE49-F238E27FC236}">
                <a16:creationId xmlns:a16="http://schemas.microsoft.com/office/drawing/2014/main" id="{F37146FC-3494-1E4A-976D-21D5A405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121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2" name="Picture 4">
            <a:extLst>
              <a:ext uri="{FF2B5EF4-FFF2-40B4-BE49-F238E27FC236}">
                <a16:creationId xmlns:a16="http://schemas.microsoft.com/office/drawing/2014/main" id="{4DF6A38F-69D7-EF43-9B8F-BDEA0B8F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24955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3" name="Picture 5">
            <a:extLst>
              <a:ext uri="{FF2B5EF4-FFF2-40B4-BE49-F238E27FC236}">
                <a16:creationId xmlns:a16="http://schemas.microsoft.com/office/drawing/2014/main" id="{B1BA6540-23F8-5547-8C07-B118CF56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84763"/>
            <a:ext cx="22669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4" name="Picture 6">
            <a:extLst>
              <a:ext uri="{FF2B5EF4-FFF2-40B4-BE49-F238E27FC236}">
                <a16:creationId xmlns:a16="http://schemas.microsoft.com/office/drawing/2014/main" id="{AFE5E46D-60AE-5F40-9B7A-6E1013F5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1771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5" name="Picture 7">
            <a:extLst>
              <a:ext uri="{FF2B5EF4-FFF2-40B4-BE49-F238E27FC236}">
                <a16:creationId xmlns:a16="http://schemas.microsoft.com/office/drawing/2014/main" id="{CB53FD39-29BC-2945-8118-CE4F815A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85788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標題 1">
            <a:extLst>
              <a:ext uri="{FF2B5EF4-FFF2-40B4-BE49-F238E27FC236}">
                <a16:creationId xmlns:a16="http://schemas.microsoft.com/office/drawing/2014/main" id="{A038F567-CFC3-A84C-85FA-DFC2293F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Gates for project #1 (Multi-bit version)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43714" name="內容版面配置區 2">
            <a:extLst>
              <a:ext uri="{FF2B5EF4-FFF2-40B4-BE49-F238E27FC236}">
                <a16:creationId xmlns:a16="http://schemas.microsoft.com/office/drawing/2014/main" id="{AB3734F8-984F-474C-A266-5FE05940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243715" name="Picture 2">
            <a:extLst>
              <a:ext uri="{FF2B5EF4-FFF2-40B4-BE49-F238E27FC236}">
                <a16:creationId xmlns:a16="http://schemas.microsoft.com/office/drawing/2014/main" id="{3B1E7ED1-39BB-8A42-9AD2-98B3418D4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20713"/>
            <a:ext cx="84772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6" name="Picture 3">
            <a:extLst>
              <a:ext uri="{FF2B5EF4-FFF2-40B4-BE49-F238E27FC236}">
                <a16:creationId xmlns:a16="http://schemas.microsoft.com/office/drawing/2014/main" id="{259AD293-195B-AF45-9882-328DEA78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060575"/>
            <a:ext cx="84613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7" name="Picture 4">
            <a:extLst>
              <a:ext uri="{FF2B5EF4-FFF2-40B4-BE49-F238E27FC236}">
                <a16:creationId xmlns:a16="http://schemas.microsoft.com/office/drawing/2014/main" id="{CE2C1F7B-04AE-144E-AFAC-1F7DED4E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14713"/>
            <a:ext cx="84899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8" name="Picture 5">
            <a:extLst>
              <a:ext uri="{FF2B5EF4-FFF2-40B4-BE49-F238E27FC236}">
                <a16:creationId xmlns:a16="http://schemas.microsoft.com/office/drawing/2014/main" id="{79B19A86-AB49-5B4B-B718-6007004F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748213"/>
            <a:ext cx="848995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標題 1">
            <a:extLst>
              <a:ext uri="{FF2B5EF4-FFF2-40B4-BE49-F238E27FC236}">
                <a16:creationId xmlns:a16="http://schemas.microsoft.com/office/drawing/2014/main" id="{418B5941-F7C3-3844-A12B-7F3A143B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Gates for project #1 (Multi-way version)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44738" name="內容版面配置區 2">
            <a:extLst>
              <a:ext uri="{FF2B5EF4-FFF2-40B4-BE49-F238E27FC236}">
                <a16:creationId xmlns:a16="http://schemas.microsoft.com/office/drawing/2014/main" id="{6FBB7F66-0968-C248-8CD3-16603859E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244739" name="Picture 2">
            <a:extLst>
              <a:ext uri="{FF2B5EF4-FFF2-40B4-BE49-F238E27FC236}">
                <a16:creationId xmlns:a16="http://schemas.microsoft.com/office/drawing/2014/main" id="{34CFD095-1127-4548-A534-2A9F4517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81063"/>
            <a:ext cx="866457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標題 1">
            <a:extLst>
              <a:ext uri="{FF2B5EF4-FFF2-40B4-BE49-F238E27FC236}">
                <a16:creationId xmlns:a16="http://schemas.microsoft.com/office/drawing/2014/main" id="{B662A360-2BD4-5A43-86A9-3F0D0150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Gates for project #1 (Multi-way version)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45762" name="內容版面配置區 2">
            <a:extLst>
              <a:ext uri="{FF2B5EF4-FFF2-40B4-BE49-F238E27FC236}">
                <a16:creationId xmlns:a16="http://schemas.microsoft.com/office/drawing/2014/main" id="{E4C0FD0A-C5FB-324D-A3D7-12A620045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245763" name="Picture 3">
            <a:extLst>
              <a:ext uri="{FF2B5EF4-FFF2-40B4-BE49-F238E27FC236}">
                <a16:creationId xmlns:a16="http://schemas.microsoft.com/office/drawing/2014/main" id="{4FF969BF-25EF-C740-9161-8A99D146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702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4" name="Picture 2">
            <a:extLst>
              <a:ext uri="{FF2B5EF4-FFF2-40B4-BE49-F238E27FC236}">
                <a16:creationId xmlns:a16="http://schemas.microsoft.com/office/drawing/2014/main" id="{2EF86BFE-B28A-824A-B8BC-8030E946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83724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標題 1">
            <a:extLst>
              <a:ext uri="{FF2B5EF4-FFF2-40B4-BE49-F238E27FC236}">
                <a16:creationId xmlns:a16="http://schemas.microsoft.com/office/drawing/2014/main" id="{2A9CABC8-CF0A-FC49-9381-7808DF05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Gates for project #1 (Multi-way version)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46786" name="內容版面配置區 2">
            <a:extLst>
              <a:ext uri="{FF2B5EF4-FFF2-40B4-BE49-F238E27FC236}">
                <a16:creationId xmlns:a16="http://schemas.microsoft.com/office/drawing/2014/main" id="{24C74354-AAEB-7C4D-A28B-53DA618A1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246787" name="Picture 4">
            <a:extLst>
              <a:ext uri="{FF2B5EF4-FFF2-40B4-BE49-F238E27FC236}">
                <a16:creationId xmlns:a16="http://schemas.microsoft.com/office/drawing/2014/main" id="{1739C204-81C6-B649-9E6E-06F84D56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504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8" name="Picture 2">
            <a:extLst>
              <a:ext uri="{FF2B5EF4-FFF2-40B4-BE49-F238E27FC236}">
                <a16:creationId xmlns:a16="http://schemas.microsoft.com/office/drawing/2014/main" id="{C31E0F14-8118-F04E-AF47-CF116162D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85566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標題 1">
            <a:extLst>
              <a:ext uri="{FF2B5EF4-FFF2-40B4-BE49-F238E27FC236}">
                <a16:creationId xmlns:a16="http://schemas.microsoft.com/office/drawing/2014/main" id="{9D222B46-7D6D-D34E-8793-2CDD3100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Gates for project #1 (Multi-way version)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47810" name="內容版面配置區 2">
            <a:extLst>
              <a:ext uri="{FF2B5EF4-FFF2-40B4-BE49-F238E27FC236}">
                <a16:creationId xmlns:a16="http://schemas.microsoft.com/office/drawing/2014/main" id="{938E3C8D-EC7C-C84B-8A47-2206489D2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247811" name="Picture 2">
            <a:extLst>
              <a:ext uri="{FF2B5EF4-FFF2-40B4-BE49-F238E27FC236}">
                <a16:creationId xmlns:a16="http://schemas.microsoft.com/office/drawing/2014/main" id="{4EAEFE65-7110-734F-B4A7-AEE789FB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7868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2" name="Picture 3">
            <a:extLst>
              <a:ext uri="{FF2B5EF4-FFF2-40B4-BE49-F238E27FC236}">
                <a16:creationId xmlns:a16="http://schemas.microsoft.com/office/drawing/2014/main" id="{93CBB8E6-507C-BC4E-B4EC-DA8CA24B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88153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31CD18-39EC-42F3-9661-1B9D0912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Simplifying Boolean expressions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F4519-D3D4-4402-8B50-364B166F2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5EE7E3-2603-48A7-AD60-24403E26C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14</a:t>
            </a:fld>
            <a:endParaRPr lang="en-US" altLang="zh-TW" sz="140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F1D1D8-A908-4410-8EB4-DE77CE3EE2A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7129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ABC)</a:t>
            </a:r>
            <a:endParaRPr kumimoji="0" lang="en-US" altLang="zh-TW" sz="32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32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31CD18-39EC-42F3-9661-1B9D0912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Simplifying Boolean expressions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F4519-D3D4-4402-8B50-364B166F2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5EE7E3-2603-48A7-AD60-24403E26C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15</a:t>
            </a:fld>
            <a:endParaRPr lang="en-US" altLang="zh-TW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B4DCBD-7170-4BD5-99CF-4FAAA3AE086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7129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ABC)</a:t>
            </a:r>
            <a:endParaRPr kumimoji="0" lang="en-US" altLang="zh-TW" sz="32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AB(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 +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))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(1))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)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	   = (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AA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	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				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8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6FD9D6-4B36-4C33-9A3E-C019A4A5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DeMorgan’s</a:t>
            </a:r>
            <a:r>
              <a:rPr lang="en-US" altLang="zh-TW" dirty="0"/>
              <a:t> Theorem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7C3769-7541-46A1-A0AB-10E770196E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16</a:t>
            </a:fld>
            <a:endParaRPr lang="en-US" altLang="zh-TW" sz="1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491D695-11F5-426F-A32E-A2F6EAA2D25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</a:t>
            </a:r>
            <a:r>
              <a:rPr kumimoji="0" lang="en-US" altLang="zh-TW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</a:t>
            </a:r>
            <a:endParaRPr kumimoji="0" lang="en-US" altLang="zh-TW" sz="32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FF19438F-883C-4656-BF3E-0BC951B97E82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343400" y="12192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0" name="VISIO" r:id="rId13" imgW="5029200" imgH="4279900" progId="">
                  <p:embed/>
                </p:oleObj>
              </mc:Choice>
              <mc:Fallback>
                <p:oleObj name="VISIO" r:id="rId13" imgW="5029200" imgH="4279900" progId="">
                  <p:embed/>
                  <p:pic>
                    <p:nvPicPr>
                      <p:cNvPr id="90114" name="Object 2">
                        <a:extLst>
                          <a:ext uri="{FF2B5EF4-FFF2-40B4-BE49-F238E27FC236}">
                            <a16:creationId xmlns:a16="http://schemas.microsoft.com/office/drawing/2014/main" id="{CD9DBBDB-DAE2-A048-A6CF-E3ABF937932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40E5BD35-9602-4284-BDC1-626B8BBB44CF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419600" y="40386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1" name="VISIO" r:id="rId15" imgW="5029200" imgH="4279900" progId="">
                  <p:embed/>
                </p:oleObj>
              </mc:Choice>
              <mc:Fallback>
                <p:oleObj name="VISIO" r:id="rId15" imgW="5029200" imgH="4279900" progId="">
                  <p:embed/>
                  <p:pic>
                    <p:nvPicPr>
                      <p:cNvPr id="90115" name="Object 3">
                        <a:extLst>
                          <a:ext uri="{FF2B5EF4-FFF2-40B4-BE49-F238E27FC236}">
                            <a16:creationId xmlns:a16="http://schemas.microsoft.com/office/drawing/2014/main" id="{4D3C77EE-0F3C-E74A-A787-384673106A9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4">
            <a:extLst>
              <a:ext uri="{FF2B5EF4-FFF2-40B4-BE49-F238E27FC236}">
                <a16:creationId xmlns:a16="http://schemas.microsoft.com/office/drawing/2014/main" id="{6F3CDB0F-B7BE-4F87-A636-CAA93C416E9F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295400"/>
            <a:ext cx="228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B32E2D65-E868-4632-A35A-32D6965D06E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1295400"/>
            <a:ext cx="228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2BB49965-FEAB-4BEB-8F6D-8F45E8432B1E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81200" y="1295400"/>
            <a:ext cx="4572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0D915239-9453-4A0F-9C0A-B8921DFD4E1C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06465914-3DFE-44BF-A61D-2151B938ECCF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124200" y="4191000"/>
            <a:ext cx="228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D5AEE7B2-4F94-477A-81A3-8467971D5730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57600" y="4191000"/>
            <a:ext cx="228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C387BC0A-51E3-4B58-8C97-F60D24446C0C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05000" y="4191000"/>
            <a:ext cx="8382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10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49CE70-7237-42A6-80AF-E7F1099B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pushing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BC9690E-B1C6-42E1-A4D2-6DA664AE3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17</a:t>
            </a:fld>
            <a:endParaRPr lang="en-US" altLang="zh-TW" sz="14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586FF5D-0514-4C9A-AD1E-128DD4EA4DB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Backward: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Body changes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Adds bubbles to inputs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Forward: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Body changes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Adds bubble to output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DCF9CEAB-9F37-4BFF-8DBA-1B602C6F0451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209800" y="2438400"/>
          <a:ext cx="5029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24" name="VISIO" r:id="rId6" imgW="10109200" imgH="2222500" progId="">
                  <p:embed/>
                </p:oleObj>
              </mc:Choice>
              <mc:Fallback>
                <p:oleObj name="VISIO" r:id="rId6" imgW="10109200" imgH="2222500" progId="">
                  <p:embed/>
                  <p:pic>
                    <p:nvPicPr>
                      <p:cNvPr id="92162" name="Object 2">
                        <a:extLst>
                          <a:ext uri="{FF2B5EF4-FFF2-40B4-BE49-F238E27FC236}">
                            <a16:creationId xmlns:a16="http://schemas.microsoft.com/office/drawing/2014/main" id="{AA202398-C633-3A48-B221-87759F26CCE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5029200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7D7A682E-E513-48DE-8602-5506401F2692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209800" y="5029200"/>
          <a:ext cx="4957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25" name="VISIO" r:id="rId8" imgW="10121900" imgH="2235200" progId="">
                  <p:embed/>
                </p:oleObj>
              </mc:Choice>
              <mc:Fallback>
                <p:oleObj name="VISIO" r:id="rId8" imgW="10121900" imgH="2235200" progId="">
                  <p:embed/>
                  <p:pic>
                    <p:nvPicPr>
                      <p:cNvPr id="92163" name="Object 3">
                        <a:extLst>
                          <a:ext uri="{FF2B5EF4-FFF2-40B4-BE49-F238E27FC236}">
                            <a16:creationId xmlns:a16="http://schemas.microsoft.com/office/drawing/2014/main" id="{DB3D521E-05E4-B540-AA90-E894254762C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49577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190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828866-3E08-4949-BC7E-CE78B986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pushing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452F07-4849-41D4-AC35-5D1BFDCB0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TW" kern="1200" dirty="0">
                <a:solidFill>
                  <a:prstClr val="black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Arial" charset="0"/>
              </a:rPr>
              <a:t>What is the Boolean expression for this circuit?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7BF6AB-4C6E-4AD2-AB27-6317B15DF5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18</a:t>
            </a:fld>
            <a:endParaRPr lang="en-US" altLang="zh-TW" sz="140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33DB729-3099-45D5-BA13-FEB5DAAA798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438400" y="2514600"/>
          <a:ext cx="4495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4" name="VISIO" r:id="rId4" imgW="8432800" imgH="4279900" progId="">
                  <p:embed/>
                </p:oleObj>
              </mc:Choice>
              <mc:Fallback>
                <p:oleObj name="VISIO" r:id="rId4" imgW="8432800" imgH="4279900" progId="">
                  <p:embed/>
                  <p:pic>
                    <p:nvPicPr>
                      <p:cNvPr id="94209" name="Object 2">
                        <a:extLst>
                          <a:ext uri="{FF2B5EF4-FFF2-40B4-BE49-F238E27FC236}">
                            <a16:creationId xmlns:a16="http://schemas.microsoft.com/office/drawing/2014/main" id="{D40E2ACC-A11D-4F43-808A-E06BA1E2B81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495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68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828866-3E08-4949-BC7E-CE78B986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pushing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452F07-4849-41D4-AC35-5D1BFDCB0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TW" kern="1200" dirty="0">
                <a:solidFill>
                  <a:prstClr val="black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Arial" charset="0"/>
              </a:rPr>
              <a:t>What is the Boolean expression for this circuit?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7BF6AB-4C6E-4AD2-AB27-6317B15DF5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19</a:t>
            </a:fld>
            <a:endParaRPr lang="en-US" altLang="zh-TW" sz="1400"/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D42D70ED-9AB7-42AA-B983-1ABC8DC727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438400" y="2554288"/>
          <a:ext cx="4419600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8" name="VISIO" r:id="rId5" imgW="8432800" imgH="4279900" progId="">
                  <p:embed/>
                </p:oleObj>
              </mc:Choice>
              <mc:Fallback>
                <p:oleObj name="VISIO" r:id="rId5" imgW="8432800" imgH="4279900" progId="">
                  <p:embed/>
                  <p:pic>
                    <p:nvPicPr>
                      <p:cNvPr id="96257" name="Object 2">
                        <a:extLst>
                          <a:ext uri="{FF2B5EF4-FFF2-40B4-BE49-F238E27FC236}">
                            <a16:creationId xmlns:a16="http://schemas.microsoft.com/office/drawing/2014/main" id="{DD85B882-1D68-A541-921C-236A5DBBA8B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54288"/>
                        <a:ext cx="4419600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C64D5E86-B34A-4EAC-99A8-BE52EB0EF1D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1400" y="5105400"/>
            <a:ext cx="30480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3200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Y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kumimoji="0" lang="en-US" sz="3200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AB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kumimoji="0" lang="en-US" sz="3200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CD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9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>
            <a:extLst>
              <a:ext uri="{FF2B5EF4-FFF2-40B4-BE49-F238E27FC236}">
                <a16:creationId xmlns:a16="http://schemas.microsoft.com/office/drawing/2014/main" id="{368159D3-F61A-4D8A-8748-E3BB5502446C}"/>
              </a:ext>
            </a:extLst>
          </p:cNvPr>
          <p:cNvGrpSpPr/>
          <p:nvPr/>
        </p:nvGrpSpPr>
        <p:grpSpPr>
          <a:xfrm>
            <a:off x="5364770" y="1916832"/>
            <a:ext cx="3204555" cy="4498400"/>
            <a:chOff x="5029973" y="873892"/>
            <a:chExt cx="3204555" cy="4498400"/>
          </a:xfrm>
        </p:grpSpPr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A7B25BB8-821B-4E3D-BF19-22D7333E3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973" y="873892"/>
              <a:ext cx="3204555" cy="4267567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5E111EF1-C758-4B8E-8B2F-DA41B9CFF5F2}"/>
                </a:ext>
              </a:extLst>
            </p:cNvPr>
            <p:cNvSpPr txBox="1"/>
            <p:nvPr/>
          </p:nvSpPr>
          <p:spPr>
            <a:xfrm>
              <a:off x="5328778" y="4710572"/>
              <a:ext cx="260694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1600" u="sng" dirty="0">
                  <a:latin typeface="Times New Roman"/>
                  <a:cs typeface="Times New Roman"/>
                </a:rPr>
                <a:t>George Boole</a:t>
              </a:r>
            </a:p>
            <a:p>
              <a:pPr algn="ctr">
                <a:spcBef>
                  <a:spcPts val="600"/>
                </a:spcBef>
              </a:pPr>
              <a:r>
                <a:rPr lang="en-US" sz="1600" dirty="0">
                  <a:latin typeface="Times New Roman"/>
                  <a:cs typeface="Times New Roman"/>
                </a:rPr>
                <a:t>1815 - 1864</a:t>
              </a:r>
            </a:p>
          </p:txBody>
        </p:sp>
      </p:grpSp>
      <p:sp>
        <p:nvSpPr>
          <p:cNvPr id="64513" name="投影片編號版面配置區 3">
            <a:extLst>
              <a:ext uri="{FF2B5EF4-FFF2-40B4-BE49-F238E27FC236}">
                <a16:creationId xmlns:a16="http://schemas.microsoft.com/office/drawing/2014/main" id="{4DF5CF1A-02B8-4B4D-A62F-DEFC1FDC9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C37139B3-A7C9-814C-8C59-5F198869E75A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0CC282C-EE85-CF4E-B5B5-B1204A39A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Boolean Algebra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BCEC877-7591-8348-9192-6BEE5E6E0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675" y="1341438"/>
            <a:ext cx="8569325" cy="2197100"/>
          </a:xfrm>
        </p:spPr>
        <p:txBody>
          <a:bodyPr/>
          <a:lstStyle/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Based on symbolic logic, designed by George Boole</a:t>
            </a:r>
          </a:p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Boolean variables take values as 0 or 1.</a:t>
            </a:r>
          </a:p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Boolean expressions created from: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NOT, AND, 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828866-3E08-4949-BC7E-CE78B986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pushing rules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452F07-4849-41D4-AC35-5D1BFDCB0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TW" kern="1200" dirty="0">
                <a:solidFill>
                  <a:prstClr val="black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Arial" charset="0"/>
              </a:rPr>
              <a:t>Begin at output, then work toward inputs</a:t>
            </a:r>
          </a:p>
          <a:p>
            <a:pPr lv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TW" kern="1200" dirty="0">
                <a:solidFill>
                  <a:prstClr val="black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Arial" charset="0"/>
              </a:rPr>
              <a:t>Push bubbles on final output back </a:t>
            </a:r>
          </a:p>
          <a:p>
            <a:pPr lv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TW" kern="1200" dirty="0">
                <a:solidFill>
                  <a:prstClr val="black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Arial" charset="0"/>
              </a:rPr>
              <a:t>Draw gates in a form so bubbles cancel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7BF6AB-4C6E-4AD2-AB27-6317B15DF5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20</a:t>
            </a:fld>
            <a:endParaRPr lang="en-US" altLang="zh-TW" sz="140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08C6EDE-3C5F-40A7-8C2E-E417455EA96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28800" y="3124200"/>
          <a:ext cx="6289675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2" name="VISIO" r:id="rId4" imgW="12369800" imgH="4622800" progId="">
                  <p:embed/>
                </p:oleObj>
              </mc:Choice>
              <mc:Fallback>
                <p:oleObj name="VISIO" r:id="rId4" imgW="12369800" imgH="4622800" progId="">
                  <p:embed/>
                  <p:pic>
                    <p:nvPicPr>
                      <p:cNvPr id="98305" name="Object 2">
                        <a:extLst>
                          <a:ext uri="{FF2B5EF4-FFF2-40B4-BE49-F238E27FC236}">
                            <a16:creationId xmlns:a16="http://schemas.microsoft.com/office/drawing/2014/main" id="{4785AC88-AEE5-BC46-A7A4-845E0FA838A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6289675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86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4EC1E7-B945-4BC0-B089-14A0F531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pushing example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72E519-DF9A-408F-8D20-D84B844C9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21</a:t>
            </a:fld>
            <a:endParaRPr lang="en-US" altLang="zh-TW" sz="140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4322DDA-D8A6-4C66-B415-478DDC1D940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5" name="VISIO" r:id="rId4" imgW="13436600" imgH="16268700" progId="">
                  <p:embed/>
                </p:oleObj>
              </mc:Choice>
              <mc:Fallback>
                <p:oleObj name="VISIO" r:id="rId4" imgW="13436600" imgH="16268700" progId="">
                  <p:embed/>
                  <p:pic>
                    <p:nvPicPr>
                      <p:cNvPr id="100353" name="Object 2">
                        <a:extLst>
                          <a:ext uri="{FF2B5EF4-FFF2-40B4-BE49-F238E27FC236}">
                            <a16:creationId xmlns:a16="http://schemas.microsoft.com/office/drawing/2014/main" id="{11BF7F71-1861-3F41-81EA-69C696B6623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78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4EC1E7-B945-4BC0-B089-14A0F531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pushing example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72E519-DF9A-408F-8D20-D84B844C9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22</a:t>
            </a:fld>
            <a:endParaRPr lang="en-US" altLang="zh-TW" sz="140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B4397F1-FE8D-491F-B8D6-133E5EE424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9" name="VISIO" r:id="rId4" imgW="2235200" imgH="2705100" progId="">
                  <p:embed/>
                </p:oleObj>
              </mc:Choice>
              <mc:Fallback>
                <p:oleObj name="VISIO" r:id="rId4" imgW="2235200" imgH="2705100" progId="">
                  <p:embed/>
                  <p:pic>
                    <p:nvPicPr>
                      <p:cNvPr id="102401" name="Object 2">
                        <a:extLst>
                          <a:ext uri="{FF2B5EF4-FFF2-40B4-BE49-F238E27FC236}">
                            <a16:creationId xmlns:a16="http://schemas.microsoft.com/office/drawing/2014/main" id="{5D9D69D3-13B7-B040-97C3-429FBC43931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33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4EC1E7-B945-4BC0-B089-14A0F531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pushing example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72E519-DF9A-408F-8D20-D84B844C9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23</a:t>
            </a:fld>
            <a:endParaRPr lang="en-US" altLang="zh-TW" sz="1400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A7D4AE91-11CA-42CE-B943-FFDBD774E22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43" name="VISIO" r:id="rId4" imgW="2235200" imgH="2705100" progId="">
                  <p:embed/>
                </p:oleObj>
              </mc:Choice>
              <mc:Fallback>
                <p:oleObj name="VISIO" r:id="rId4" imgW="2235200" imgH="2705100" progId="">
                  <p:embed/>
                  <p:pic>
                    <p:nvPicPr>
                      <p:cNvPr id="104449" name="Object 2">
                        <a:extLst>
                          <a:ext uri="{FF2B5EF4-FFF2-40B4-BE49-F238E27FC236}">
                            <a16:creationId xmlns:a16="http://schemas.microsoft.com/office/drawing/2014/main" id="{F6177B66-D8EF-3141-9C7A-0BAC6E8AC96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80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4EC1E7-B945-4BC0-B089-14A0F531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pushing example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72E519-DF9A-408F-8D20-D84B844C9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24</a:t>
            </a:fld>
            <a:endParaRPr lang="en-US" altLang="zh-TW" sz="140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F83D585D-A7A0-4680-9D7C-D0821B2FE2D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7" name="VISIO" r:id="rId4" imgW="13398500" imgH="16230600" progId="">
                  <p:embed/>
                </p:oleObj>
              </mc:Choice>
              <mc:Fallback>
                <p:oleObj name="VISIO" r:id="rId4" imgW="13398500" imgH="16230600" progId="">
                  <p:embed/>
                  <p:pic>
                    <p:nvPicPr>
                      <p:cNvPr id="106497" name="Object 2">
                        <a:extLst>
                          <a:ext uri="{FF2B5EF4-FFF2-40B4-BE49-F238E27FC236}">
                            <a16:creationId xmlns:a16="http://schemas.microsoft.com/office/drawing/2014/main" id="{59D1B1D9-4D71-0946-9841-4554AA6A196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23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投影片編號版面配置區 3">
            <a:extLst>
              <a:ext uri="{FF2B5EF4-FFF2-40B4-BE49-F238E27FC236}">
                <a16:creationId xmlns:a16="http://schemas.microsoft.com/office/drawing/2014/main" id="{D28630EF-C5AF-5746-B2BB-F91E7CCF9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2AEC3FE3-7909-BB45-A916-67B17CAEEE82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13611872-1D18-5441-9E7A-307086FB0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Truth Tables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9E3D277-B4C4-7D46-97FA-B7FAD1D74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006475"/>
            <a:ext cx="8001000" cy="2011363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A Boolean function has one or more Boolean inputs, and returns a single Boolean output.</a:t>
            </a: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A truth table shows all the inputs and outputs of a Boolean function</a:t>
            </a:r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D3C0D059-3D49-184F-9DD8-0E39D79C6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08388"/>
            <a:ext cx="257955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 bIns="137160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altLang="zh-TW" sz="2500" dirty="0">
                <a:solidFill>
                  <a:srgbClr val="000000"/>
                </a:solidFill>
                <a:latin typeface="Arial" panose="020B0604020202020204" pitchFamily="34" charset="0"/>
              </a:rPr>
              <a:t>Example: </a:t>
            </a:r>
            <a:r>
              <a:rPr kumimoji="0" lang="en-US" altLang="zh-TW" sz="2500" dirty="0">
                <a:solidFill>
                  <a:srgbClr val="000000"/>
                </a:solidFill>
                <a:latin typeface="Arial" panose="020B0604020202020204" pitchFamily="34" charset="0"/>
                <a:sym typeface="Symbol" pitchFamily="2" charset="2"/>
              </a:rPr>
              <a:t></a:t>
            </a:r>
            <a:r>
              <a:rPr lang="en-US" altLang="zh-TW" sz="2900" i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x </a:t>
            </a:r>
            <a:r>
              <a:rPr lang="en-US" altLang="zh-TW" sz="29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  <a:sym typeface="Symbol" pitchFamily="2" charset="2"/>
              </a:rPr>
              <a:t></a:t>
            </a:r>
            <a:r>
              <a:rPr lang="en-US" altLang="zh-TW" sz="2900" i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y</a:t>
            </a: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089919F8-1645-49C6-8D91-122CBDF1D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81034"/>
              </p:ext>
            </p:extLst>
          </p:nvPr>
        </p:nvGraphicFramePr>
        <p:xfrm>
          <a:off x="4279151" y="3414094"/>
          <a:ext cx="3102242" cy="2966550"/>
        </p:xfrm>
        <a:graphic>
          <a:graphicData uri="http://schemas.openxmlformats.org/drawingml/2006/table">
            <a:tbl>
              <a:tblPr firstRow="1" bandRow="1"/>
              <a:tblGrid>
                <a:gridCol w="85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9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9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US" altLang="zh-TW" sz="25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Symbol" pitchFamily="2" charset="2"/>
                        </a:rPr>
                        <a:t></a:t>
                      </a:r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x </a:t>
                      </a:r>
                      <a:r>
                        <a:rPr lang="en-US" altLang="zh-TW" sz="2900" b="0" i="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</a:t>
                      </a:r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y</a:t>
                      </a:r>
                      <a:endParaRPr lang="en-US" sz="2900" b="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投影片編號版面配置區 3">
            <a:extLst>
              <a:ext uri="{FF2B5EF4-FFF2-40B4-BE49-F238E27FC236}">
                <a16:creationId xmlns:a16="http://schemas.microsoft.com/office/drawing/2014/main" id="{D28630EF-C5AF-5746-B2BB-F91E7CCF9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2AEC3FE3-7909-BB45-A916-67B17CAEEE82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26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13611872-1D18-5441-9E7A-307086FB0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Truth Tables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9E3D277-B4C4-7D46-97FA-B7FAD1D74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006475"/>
            <a:ext cx="8001000" cy="2011363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A Boolean function has one or more Boolean inputs, and returns a single Boolean output.</a:t>
            </a: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A truth table shows all the inputs and outputs of a Boolean function</a:t>
            </a:r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D3C0D059-3D49-184F-9DD8-0E39D79C6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08388"/>
            <a:ext cx="257955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 bIns="137160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altLang="zh-TW" sz="2500" dirty="0">
                <a:solidFill>
                  <a:srgbClr val="000000"/>
                </a:solidFill>
                <a:latin typeface="Arial" panose="020B0604020202020204" pitchFamily="34" charset="0"/>
              </a:rPr>
              <a:t>Example: </a:t>
            </a:r>
            <a:r>
              <a:rPr kumimoji="0" lang="en-US" altLang="zh-TW" sz="2500" dirty="0">
                <a:solidFill>
                  <a:srgbClr val="000000"/>
                </a:solidFill>
                <a:latin typeface="Arial" panose="020B0604020202020204" pitchFamily="34" charset="0"/>
                <a:sym typeface="Symbol" pitchFamily="2" charset="2"/>
              </a:rPr>
              <a:t></a:t>
            </a:r>
            <a:r>
              <a:rPr lang="en-US" altLang="zh-TW" sz="2900" i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x </a:t>
            </a:r>
            <a:r>
              <a:rPr lang="en-US" altLang="zh-TW" sz="29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  <a:sym typeface="Symbol" pitchFamily="2" charset="2"/>
              </a:rPr>
              <a:t></a:t>
            </a:r>
            <a:r>
              <a:rPr lang="en-US" altLang="zh-TW" sz="2900" i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y</a:t>
            </a: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089919F8-1645-49C6-8D91-122CBDF1D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3435"/>
              </p:ext>
            </p:extLst>
          </p:nvPr>
        </p:nvGraphicFramePr>
        <p:xfrm>
          <a:off x="4279151" y="3414094"/>
          <a:ext cx="3950448" cy="2966550"/>
        </p:xfrm>
        <a:graphic>
          <a:graphicData uri="http://schemas.openxmlformats.org/drawingml/2006/table">
            <a:tbl>
              <a:tblPr firstRow="1" bandRow="1"/>
              <a:tblGrid>
                <a:gridCol w="85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206">
                  <a:extLst>
                    <a:ext uri="{9D8B030D-6E8A-4147-A177-3AD203B41FA5}">
                      <a16:colId xmlns:a16="http://schemas.microsoft.com/office/drawing/2014/main" val="126752652"/>
                    </a:ext>
                  </a:extLst>
                </a:gridCol>
                <a:gridCol w="140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9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9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5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Symbol" pitchFamily="2" charset="2"/>
                        </a:rPr>
                        <a:t></a:t>
                      </a:r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x </a:t>
                      </a:r>
                      <a:endParaRPr lang="en-US" sz="2900" b="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US" altLang="zh-TW" sz="25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Symbol" pitchFamily="2" charset="2"/>
                        </a:rPr>
                        <a:t></a:t>
                      </a:r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x </a:t>
                      </a:r>
                      <a:r>
                        <a:rPr lang="en-US" altLang="zh-TW" sz="2900" b="0" i="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</a:t>
                      </a:r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y</a:t>
                      </a:r>
                      <a:endParaRPr lang="en-US" sz="2900" b="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85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投影片編號版面配置區 3">
            <a:extLst>
              <a:ext uri="{FF2B5EF4-FFF2-40B4-BE49-F238E27FC236}">
                <a16:creationId xmlns:a16="http://schemas.microsoft.com/office/drawing/2014/main" id="{D28630EF-C5AF-5746-B2BB-F91E7CCF9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2AEC3FE3-7909-BB45-A916-67B17CAEEE82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27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13611872-1D18-5441-9E7A-307086FB0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Truth Tables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9E3D277-B4C4-7D46-97FA-B7FAD1D74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006475"/>
            <a:ext cx="8001000" cy="2011363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A Boolean function has one or more Boolean inputs, and returns a single Boolean output.</a:t>
            </a: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A truth table shows all the inputs and outputs of a Boolean function</a:t>
            </a:r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D3C0D059-3D49-184F-9DD8-0E39D79C6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08388"/>
            <a:ext cx="257955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 bIns="137160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altLang="zh-TW" sz="2500" dirty="0">
                <a:solidFill>
                  <a:srgbClr val="000000"/>
                </a:solidFill>
                <a:latin typeface="Arial" panose="020B0604020202020204" pitchFamily="34" charset="0"/>
              </a:rPr>
              <a:t>Example: </a:t>
            </a:r>
            <a:r>
              <a:rPr kumimoji="0" lang="en-US" altLang="zh-TW" sz="2500" dirty="0">
                <a:solidFill>
                  <a:srgbClr val="000000"/>
                </a:solidFill>
                <a:latin typeface="Arial" panose="020B0604020202020204" pitchFamily="34" charset="0"/>
                <a:sym typeface="Symbol" pitchFamily="2" charset="2"/>
              </a:rPr>
              <a:t></a:t>
            </a:r>
            <a:r>
              <a:rPr lang="en-US" altLang="zh-TW" sz="2900" i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x </a:t>
            </a:r>
            <a:r>
              <a:rPr lang="en-US" altLang="zh-TW" sz="29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  <a:sym typeface="Symbol" pitchFamily="2" charset="2"/>
              </a:rPr>
              <a:t></a:t>
            </a:r>
            <a:r>
              <a:rPr lang="en-US" altLang="zh-TW" sz="2900" i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y</a:t>
            </a: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089919F8-1645-49C6-8D91-122CBDF1DDCD}"/>
              </a:ext>
            </a:extLst>
          </p:cNvPr>
          <p:cNvGraphicFramePr>
            <a:graphicFrameLocks noGrp="1"/>
          </p:cNvGraphicFramePr>
          <p:nvPr/>
        </p:nvGraphicFramePr>
        <p:xfrm>
          <a:off x="4279151" y="3414094"/>
          <a:ext cx="3950448" cy="2966550"/>
        </p:xfrm>
        <a:graphic>
          <a:graphicData uri="http://schemas.openxmlformats.org/drawingml/2006/table">
            <a:tbl>
              <a:tblPr firstRow="1" bandRow="1"/>
              <a:tblGrid>
                <a:gridCol w="85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206">
                  <a:extLst>
                    <a:ext uri="{9D8B030D-6E8A-4147-A177-3AD203B41FA5}">
                      <a16:colId xmlns:a16="http://schemas.microsoft.com/office/drawing/2014/main" val="126752652"/>
                    </a:ext>
                  </a:extLst>
                </a:gridCol>
                <a:gridCol w="140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9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9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5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Symbol" pitchFamily="2" charset="2"/>
                        </a:rPr>
                        <a:t></a:t>
                      </a:r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x </a:t>
                      </a:r>
                      <a:endParaRPr lang="en-US" sz="2900" b="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US" altLang="zh-TW" sz="25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Symbol" pitchFamily="2" charset="2"/>
                        </a:rPr>
                        <a:t></a:t>
                      </a:r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x </a:t>
                      </a:r>
                      <a:r>
                        <a:rPr lang="en-US" altLang="zh-TW" sz="2900" b="0" i="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</a:t>
                      </a:r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y</a:t>
                      </a:r>
                      <a:endParaRPr lang="en-US" sz="2900" b="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rgbClr val="0432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rgbClr val="0432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rgbClr val="0432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rgbClr val="0432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426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投影片編號版面配置區 3">
            <a:extLst>
              <a:ext uri="{FF2B5EF4-FFF2-40B4-BE49-F238E27FC236}">
                <a16:creationId xmlns:a16="http://schemas.microsoft.com/office/drawing/2014/main" id="{9678D9DB-5630-2E44-A443-624869B7C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73C1A9DD-5A56-F44B-942D-2F0E8A20C6CD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E597616-258E-8D45-B00D-EF072EBB1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Truth Tables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6965D50-5848-464E-96D6-CC2383C71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25" y="989013"/>
            <a:ext cx="7327900" cy="55721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ea typeface="新細明體" panose="02020500000000000000" pitchFamily="18" charset="-120"/>
              </a:rPr>
              <a:t>Example: X </a:t>
            </a:r>
            <a:r>
              <a:rPr lang="en-US" altLang="zh-TW" dirty="0">
                <a:ea typeface="新細明體" panose="02020500000000000000" pitchFamily="18" charset="-120"/>
                <a:sym typeface="Symbol" pitchFamily="2" charset="2"/>
              </a:rPr>
              <a:t>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  <a:sym typeface="Symbol" pitchFamily="2" charset="2"/>
              </a:rPr>
              <a:t></a:t>
            </a:r>
            <a:r>
              <a:rPr lang="en-US" altLang="zh-TW" dirty="0">
                <a:ea typeface="新細明體" panose="02020500000000000000" pitchFamily="18" charset="-120"/>
              </a:rPr>
              <a:t>Y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B888A0AC-813C-4B5E-9C39-00DD58FD9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685588"/>
              </p:ext>
            </p:extLst>
          </p:nvPr>
        </p:nvGraphicFramePr>
        <p:xfrm>
          <a:off x="2339752" y="2223538"/>
          <a:ext cx="3950448" cy="3009124"/>
        </p:xfrm>
        <a:graphic>
          <a:graphicData uri="http://schemas.openxmlformats.org/drawingml/2006/table">
            <a:tbl>
              <a:tblPr firstRow="1" bandRow="1"/>
              <a:tblGrid>
                <a:gridCol w="85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206">
                  <a:extLst>
                    <a:ext uri="{9D8B030D-6E8A-4147-A177-3AD203B41FA5}">
                      <a16:colId xmlns:a16="http://schemas.microsoft.com/office/drawing/2014/main" val="126752652"/>
                    </a:ext>
                  </a:extLst>
                </a:gridCol>
                <a:gridCol w="140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9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9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5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Symbol" pitchFamily="2" charset="2"/>
                        </a:rPr>
                        <a:t></a:t>
                      </a:r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y </a:t>
                      </a:r>
                      <a:endParaRPr lang="en-US" sz="2900" b="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x</a:t>
                      </a:r>
                      <a:r>
                        <a:rPr lang="en-US" altLang="zh-TW" sz="29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</a:t>
                      </a:r>
                      <a:r>
                        <a:rPr kumimoji="0" lang="en-US" altLang="zh-TW" sz="3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Symbol" pitchFamily="2" charset="2"/>
                        </a:rPr>
                        <a:t></a:t>
                      </a:r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endParaRPr lang="en-US" sz="2900" b="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600" dirty="0">
                        <a:solidFill>
                          <a:srgbClr val="0432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622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投影片編號版面配置區 3">
            <a:extLst>
              <a:ext uri="{FF2B5EF4-FFF2-40B4-BE49-F238E27FC236}">
                <a16:creationId xmlns:a16="http://schemas.microsoft.com/office/drawing/2014/main" id="{9678D9DB-5630-2E44-A443-624869B7C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73C1A9DD-5A56-F44B-942D-2F0E8A20C6CD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29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E597616-258E-8D45-B00D-EF072EBB1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Truth Tables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6965D50-5848-464E-96D6-CC2383C71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25" y="989013"/>
            <a:ext cx="7327900" cy="55721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zh-TW">
                <a:ea typeface="新細明體" panose="02020500000000000000" pitchFamily="18" charset="-120"/>
              </a:rPr>
              <a:t>Example: X </a:t>
            </a:r>
            <a:r>
              <a:rPr lang="en-US" altLang="zh-TW">
                <a:ea typeface="新細明體" panose="02020500000000000000" pitchFamily="18" charset="-120"/>
                <a:sym typeface="Symbol" pitchFamily="2" charset="2"/>
              </a:rPr>
              <a:t>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ea typeface="新細明體" panose="02020500000000000000" pitchFamily="18" charset="-120"/>
                <a:sym typeface="Symbol" pitchFamily="2" charset="2"/>
              </a:rPr>
              <a:t></a:t>
            </a:r>
            <a:r>
              <a:rPr lang="en-US" altLang="zh-TW">
                <a:ea typeface="新細明體" panose="02020500000000000000" pitchFamily="18" charset="-120"/>
              </a:rPr>
              <a:t>Y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B888A0AC-813C-4B5E-9C39-00DD58FD9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8992"/>
              </p:ext>
            </p:extLst>
          </p:nvPr>
        </p:nvGraphicFramePr>
        <p:xfrm>
          <a:off x="2339752" y="2223538"/>
          <a:ext cx="3950448" cy="2966550"/>
        </p:xfrm>
        <a:graphic>
          <a:graphicData uri="http://schemas.openxmlformats.org/drawingml/2006/table">
            <a:tbl>
              <a:tblPr firstRow="1" bandRow="1"/>
              <a:tblGrid>
                <a:gridCol w="85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206">
                  <a:extLst>
                    <a:ext uri="{9D8B030D-6E8A-4147-A177-3AD203B41FA5}">
                      <a16:colId xmlns:a16="http://schemas.microsoft.com/office/drawing/2014/main" val="126752652"/>
                    </a:ext>
                  </a:extLst>
                </a:gridCol>
                <a:gridCol w="140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9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9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5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Symbol" pitchFamily="2" charset="2"/>
                        </a:rPr>
                        <a:t></a:t>
                      </a:r>
                      <a:r>
                        <a:rPr lang="en-US" altLang="zh-TW" sz="29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y </a:t>
                      </a:r>
                      <a:endParaRPr lang="en-US" sz="2900" b="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TW" sz="28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x</a:t>
                      </a:r>
                      <a:r>
                        <a:rPr lang="en-US" altLang="zh-TW" sz="2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</a:t>
                      </a:r>
                      <a:r>
                        <a:rPr kumimoji="0" lang="en-US" altLang="zh-TW" sz="2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Symbol" pitchFamily="2" charset="2"/>
                        </a:rPr>
                        <a:t></a:t>
                      </a:r>
                      <a:r>
                        <a:rPr lang="en-US" altLang="zh-TW" sz="2800" b="0" i="1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endParaRPr lang="en-US" altLang="zh-TW" sz="2800" b="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rgbClr val="0432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rgbClr val="0432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rgbClr val="0432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148204" marR="148204" marT="74102" marB="7410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rgbClr val="0432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148204" marR="148204" marT="74102" marB="7410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投影片編號版面配置區 3">
            <a:extLst>
              <a:ext uri="{FF2B5EF4-FFF2-40B4-BE49-F238E27FC236}">
                <a16:creationId xmlns:a16="http://schemas.microsoft.com/office/drawing/2014/main" id="{3FB62E62-67EA-D34A-8705-0757172E6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5AAD0CF5-7D69-3E4B-A0FA-6CA96D430FFD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BD5615C3-C23E-0D4B-983E-473B3B8DA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NOT</a:t>
            </a:r>
          </a:p>
        </p:txBody>
      </p:sp>
      <p:grpSp>
        <p:nvGrpSpPr>
          <p:cNvPr id="66564" name="Group 5">
            <a:extLst>
              <a:ext uri="{FF2B5EF4-FFF2-40B4-BE49-F238E27FC236}">
                <a16:creationId xmlns:a16="http://schemas.microsoft.com/office/drawing/2014/main" id="{A3B169DF-3B6B-4A4B-B5A8-8D2B5004EB5E}"/>
              </a:ext>
            </a:extLst>
          </p:cNvPr>
          <p:cNvGrpSpPr>
            <a:grpSpLocks/>
          </p:cNvGrpSpPr>
          <p:nvPr/>
        </p:nvGrpSpPr>
        <p:grpSpPr bwMode="auto">
          <a:xfrm>
            <a:off x="2974975" y="2279650"/>
            <a:ext cx="5357813" cy="2211388"/>
            <a:chOff x="2544" y="1729"/>
            <a:chExt cx="2352" cy="971"/>
          </a:xfrm>
        </p:grpSpPr>
        <p:graphicFrame>
          <p:nvGraphicFramePr>
            <p:cNvPr id="66569" name="Object 6">
              <a:extLst>
                <a:ext uri="{FF2B5EF4-FFF2-40B4-BE49-F238E27FC236}">
                  <a16:creationId xmlns:a16="http://schemas.microsoft.com/office/drawing/2014/main" id="{1717357F-D6E2-7942-8629-7FC41ADA93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2064"/>
            <a:ext cx="1488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16" name="VISIO" r:id="rId4" imgW="4749800" imgH="2019300" progId="Visio.Drawing.6">
                    <p:embed/>
                  </p:oleObj>
                </mc:Choice>
                <mc:Fallback>
                  <p:oleObj name="VISIO" r:id="rId4" imgW="4749800" imgH="2019300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064"/>
                          <a:ext cx="1488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70" name="Text Box 7">
              <a:extLst>
                <a:ext uri="{FF2B5EF4-FFF2-40B4-BE49-F238E27FC236}">
                  <a16:creationId xmlns:a16="http://schemas.microsoft.com/office/drawing/2014/main" id="{781B10A6-771D-F04D-8FEB-D168BD7B8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729"/>
              <a:ext cx="235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zh-TW" sz="1700">
                  <a:solidFill>
                    <a:srgbClr val="000000"/>
                  </a:solidFill>
                  <a:latin typeface="Arial" panose="020B0604020202020204" pitchFamily="34" charset="0"/>
                </a:rPr>
                <a:t>Digital gate diagram for NOT:</a:t>
              </a:r>
            </a:p>
          </p:txBody>
        </p:sp>
      </p:grpSp>
      <p:grpSp>
        <p:nvGrpSpPr>
          <p:cNvPr id="66565" name="Group 11">
            <a:extLst>
              <a:ext uri="{FF2B5EF4-FFF2-40B4-BE49-F238E27FC236}">
                <a16:creationId xmlns:a16="http://schemas.microsoft.com/office/drawing/2014/main" id="{3151314F-8CC3-EC47-868C-1E704F5CC41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51000"/>
            <a:ext cx="404813" cy="457200"/>
            <a:chOff x="1590" y="1040"/>
            <a:chExt cx="255" cy="288"/>
          </a:xfrm>
        </p:grpSpPr>
        <p:sp>
          <p:nvSpPr>
            <p:cNvPr id="66567" name="Text Box 9">
              <a:extLst>
                <a:ext uri="{FF2B5EF4-FFF2-40B4-BE49-F238E27FC236}">
                  <a16:creationId xmlns:a16="http://schemas.microsoft.com/office/drawing/2014/main" id="{80668990-5C76-6D42-84D7-6DF93DFAC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" y="104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400" b="1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058" name="Line 10">
              <a:extLst>
                <a:ext uri="{FF2B5EF4-FFF2-40B4-BE49-F238E27FC236}">
                  <a16:creationId xmlns:a16="http://schemas.microsoft.com/office/drawing/2014/main" id="{1EA4EA37-1D21-0C4E-B25C-CA0616445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8" y="1068"/>
              <a:ext cx="14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66566" name="Text Box 12">
            <a:extLst>
              <a:ext uri="{FF2B5EF4-FFF2-40B4-BE49-F238E27FC236}">
                <a16:creationId xmlns:a16="http://schemas.microsoft.com/office/drawing/2014/main" id="{B6BE5D22-D957-CC45-9B44-E6AADCDE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1630363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</a:rPr>
              <a:t>X’</a:t>
            </a:r>
          </a:p>
        </p:txBody>
      </p:sp>
      <p:pic>
        <p:nvPicPr>
          <p:cNvPr id="12" name="table">
            <a:extLst>
              <a:ext uri="{FF2B5EF4-FFF2-40B4-BE49-F238E27FC236}">
                <a16:creationId xmlns:a16="http://schemas.microsoft.com/office/drawing/2014/main" id="{1B96A959-8230-4ADD-B560-6FBBA8316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377" y="2365538"/>
            <a:ext cx="2425392" cy="2071574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972F8D94-9C8F-4C4C-A921-93FB139D3FBE}"/>
              </a:ext>
            </a:extLst>
          </p:cNvPr>
          <p:cNvGrpSpPr/>
          <p:nvPr/>
        </p:nvGrpSpPr>
        <p:grpSpPr>
          <a:xfrm>
            <a:off x="1083591" y="1613272"/>
            <a:ext cx="679898" cy="491381"/>
            <a:chOff x="1029336" y="1621284"/>
            <a:chExt cx="679898" cy="491381"/>
          </a:xfrm>
        </p:grpSpPr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2921B61A-D496-44F3-B917-892A3932A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1750" y="1651000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400" b="1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1DD99CF-0664-4BAF-B850-D2C10A540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336" y="1621284"/>
              <a:ext cx="4042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4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</a:t>
              </a:r>
              <a:endParaRPr lang="en-US" altLang="zh-TW" sz="24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投影片編號版面配置區 3">
            <a:extLst>
              <a:ext uri="{FF2B5EF4-FFF2-40B4-BE49-F238E27FC236}">
                <a16:creationId xmlns:a16="http://schemas.microsoft.com/office/drawing/2014/main" id="{2AA88D7F-B469-8C40-90CD-1B9E06DF0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3443F305-90BD-154D-A8C0-4CE55AFDDC8F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30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4062DC2C-DB88-694F-A6AE-48E379F91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Truth Tables </a:t>
            </a:r>
            <a:r>
              <a:rPr lang="en-US" altLang="zh-TW" sz="2000">
                <a:ea typeface="新細明體" panose="02020500000000000000" pitchFamily="18" charset="-120"/>
              </a:rPr>
              <a:t>(3 of 3)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C21035F-8643-4548-B6D9-5538F3564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5313" y="798513"/>
            <a:ext cx="5868987" cy="55721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ea typeface="新細明體" panose="02020500000000000000" pitchFamily="18" charset="-120"/>
              </a:rPr>
              <a:t>When S=0, return X; otherwise, return Y.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ea typeface="新細明體" panose="02020500000000000000" pitchFamily="18" charset="-120"/>
              </a:rPr>
              <a:t>Example: (Y </a:t>
            </a:r>
            <a:r>
              <a:rPr lang="en-US" altLang="zh-TW" dirty="0">
                <a:ea typeface="新細明體" panose="02020500000000000000" pitchFamily="18" charset="-120"/>
                <a:sym typeface="Symbol" pitchFamily="2" charset="2"/>
              </a:rPr>
              <a:t></a:t>
            </a:r>
            <a:r>
              <a:rPr lang="en-US" altLang="zh-TW" dirty="0">
                <a:ea typeface="新細明體" panose="02020500000000000000" pitchFamily="18" charset="-120"/>
              </a:rPr>
              <a:t> S) </a:t>
            </a:r>
            <a:r>
              <a:rPr lang="en-US" altLang="zh-TW" dirty="0">
                <a:ea typeface="新細明體" panose="02020500000000000000" pitchFamily="18" charset="-120"/>
                <a:sym typeface="Symbol" pitchFamily="2" charset="2"/>
              </a:rPr>
              <a:t></a:t>
            </a:r>
            <a:r>
              <a:rPr lang="en-US" altLang="zh-TW" dirty="0">
                <a:ea typeface="新細明體" panose="02020500000000000000" pitchFamily="18" charset="-120"/>
              </a:rPr>
              <a:t> (X </a:t>
            </a:r>
            <a:r>
              <a:rPr lang="en-US" altLang="zh-TW" dirty="0">
                <a:ea typeface="新細明體" panose="02020500000000000000" pitchFamily="18" charset="-120"/>
                <a:sym typeface="Symbol" pitchFamily="2" charset="2"/>
              </a:rPr>
              <a:t>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  <a:sym typeface="Symbol" pitchFamily="2" charset="2"/>
              </a:rPr>
              <a:t></a:t>
            </a:r>
            <a:r>
              <a:rPr lang="en-US" altLang="zh-TW" dirty="0">
                <a:ea typeface="新細明體" panose="02020500000000000000" pitchFamily="18" charset="-120"/>
              </a:rPr>
              <a:t>S)</a:t>
            </a:r>
          </a:p>
        </p:txBody>
      </p:sp>
      <p:grpSp>
        <p:nvGrpSpPr>
          <p:cNvPr id="112645" name="Group 5">
            <a:extLst>
              <a:ext uri="{FF2B5EF4-FFF2-40B4-BE49-F238E27FC236}">
                <a16:creationId xmlns:a16="http://schemas.microsoft.com/office/drawing/2014/main" id="{02EDC8AC-79FA-6B4A-A6E7-71D92B3BBB46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33375"/>
            <a:ext cx="2895600" cy="2057400"/>
            <a:chOff x="3696" y="1488"/>
            <a:chExt cx="1824" cy="1296"/>
          </a:xfrm>
        </p:grpSpPr>
        <p:graphicFrame>
          <p:nvGraphicFramePr>
            <p:cNvPr id="112646" name="Object 6">
              <a:extLst>
                <a:ext uri="{FF2B5EF4-FFF2-40B4-BE49-F238E27FC236}">
                  <a16:creationId xmlns:a16="http://schemas.microsoft.com/office/drawing/2014/main" id="{F1509948-3E15-6544-91DC-96D5DBB2D1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6" y="1488"/>
            <a:ext cx="1824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3" name="VISIO" r:id="rId4" imgW="12204700" imgH="6286500" progId="Visio.Drawing.6">
                    <p:embed/>
                  </p:oleObj>
                </mc:Choice>
                <mc:Fallback>
                  <p:oleObj name="VISIO" r:id="rId4" imgW="12204700" imgH="6286500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-2058"/>
                        <a:stretch>
                          <a:fillRect/>
                        </a:stretch>
                      </p:blipFill>
                      <p:spPr bwMode="auto">
                        <a:xfrm>
                          <a:off x="3696" y="1488"/>
                          <a:ext cx="1824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47" name="Text Box 7">
              <a:extLst>
                <a:ext uri="{FF2B5EF4-FFF2-40B4-BE49-F238E27FC236}">
                  <a16:creationId xmlns:a16="http://schemas.microsoft.com/office/drawing/2014/main" id="{0149D1CD-D570-1D48-93BB-F825250BA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449"/>
              <a:ext cx="163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zh-TW" sz="1700">
                  <a:solidFill>
                    <a:srgbClr val="000000"/>
                  </a:solidFill>
                  <a:latin typeface="Arial" panose="020B0604020202020204" pitchFamily="34" charset="0"/>
                </a:rPr>
                <a:t>Two-input multiplexer</a:t>
              </a:r>
            </a:p>
          </p:txBody>
        </p:sp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CB769849-A975-4575-BEBD-99939E5C8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8276"/>
              </p:ext>
            </p:extLst>
          </p:nvPr>
        </p:nvGraphicFramePr>
        <p:xfrm>
          <a:off x="625660" y="2742036"/>
          <a:ext cx="7762762" cy="3337560"/>
        </p:xfrm>
        <a:graphic>
          <a:graphicData uri="http://schemas.openxmlformats.org/drawingml/2006/table">
            <a:tbl>
              <a:tblPr firstRow="1" bandRow="1"/>
              <a:tblGrid>
                <a:gridCol w="70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6209395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91651789"/>
                    </a:ext>
                  </a:extLst>
                </a:gridCol>
                <a:gridCol w="2304254">
                  <a:extLst>
                    <a:ext uri="{9D8B030D-6E8A-4147-A177-3AD203B41FA5}">
                      <a16:colId xmlns:a16="http://schemas.microsoft.com/office/drawing/2014/main" val="191900998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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0" dirty="0">
                          <a:ea typeface="新細明體" panose="02020500000000000000" pitchFamily="18" charset="-120"/>
                          <a:sym typeface="Symbol" pitchFamily="2" charset="2"/>
                        </a:rPr>
                        <a:t>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</a:t>
                      </a:r>
                      <a:endParaRPr lang="en-US" sz="1800" b="0" i="0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X</a:t>
                      </a:r>
                      <a:r>
                        <a:rPr lang="en-US" altLang="zh-TW" i="0" dirty="0">
                          <a:ea typeface="新細明體" panose="02020500000000000000" pitchFamily="18" charset="-120"/>
                          <a:sym typeface="Symbol" pitchFamily="2" charset="2"/>
                        </a:rPr>
                        <a:t></a:t>
                      </a:r>
                      <a:r>
                        <a:rPr lang="en-US" altLang="zh-TW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(Y 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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S) 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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(X 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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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S)</a:t>
                      </a:r>
                      <a:endParaRPr lang="en-US" sz="1800" b="0" i="0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投影片編號版面配置區 3">
            <a:extLst>
              <a:ext uri="{FF2B5EF4-FFF2-40B4-BE49-F238E27FC236}">
                <a16:creationId xmlns:a16="http://schemas.microsoft.com/office/drawing/2014/main" id="{2AA88D7F-B469-8C40-90CD-1B9E06DF0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3443F305-90BD-154D-A8C0-4CE55AFDDC8F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31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4062DC2C-DB88-694F-A6AE-48E379F91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Truth Tables </a:t>
            </a:r>
            <a:r>
              <a:rPr lang="en-US" altLang="zh-TW" sz="2000">
                <a:ea typeface="新細明體" panose="02020500000000000000" pitchFamily="18" charset="-120"/>
              </a:rPr>
              <a:t>(3 of 3)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C21035F-8643-4548-B6D9-5538F3564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5313" y="798513"/>
            <a:ext cx="5868987" cy="55721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ea typeface="新細明體" panose="02020500000000000000" pitchFamily="18" charset="-120"/>
              </a:rPr>
              <a:t>When S=0, return X; otherwise, return Y.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ea typeface="新細明體" panose="02020500000000000000" pitchFamily="18" charset="-120"/>
              </a:rPr>
              <a:t>Example: (Y </a:t>
            </a:r>
            <a:r>
              <a:rPr lang="en-US" altLang="zh-TW" dirty="0">
                <a:ea typeface="新細明體" panose="02020500000000000000" pitchFamily="18" charset="-120"/>
                <a:sym typeface="Symbol" pitchFamily="2" charset="2"/>
              </a:rPr>
              <a:t></a:t>
            </a:r>
            <a:r>
              <a:rPr lang="en-US" altLang="zh-TW" dirty="0">
                <a:ea typeface="新細明體" panose="02020500000000000000" pitchFamily="18" charset="-120"/>
              </a:rPr>
              <a:t> S) </a:t>
            </a:r>
            <a:r>
              <a:rPr lang="en-US" altLang="zh-TW" dirty="0">
                <a:ea typeface="新細明體" panose="02020500000000000000" pitchFamily="18" charset="-120"/>
                <a:sym typeface="Symbol" pitchFamily="2" charset="2"/>
              </a:rPr>
              <a:t></a:t>
            </a:r>
            <a:r>
              <a:rPr lang="en-US" altLang="zh-TW" dirty="0">
                <a:ea typeface="新細明體" panose="02020500000000000000" pitchFamily="18" charset="-120"/>
              </a:rPr>
              <a:t> (X </a:t>
            </a:r>
            <a:r>
              <a:rPr lang="en-US" altLang="zh-TW" dirty="0">
                <a:ea typeface="新細明體" panose="02020500000000000000" pitchFamily="18" charset="-120"/>
                <a:sym typeface="Symbol" pitchFamily="2" charset="2"/>
              </a:rPr>
              <a:t>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  <a:sym typeface="Symbol" pitchFamily="2" charset="2"/>
              </a:rPr>
              <a:t></a:t>
            </a:r>
            <a:r>
              <a:rPr lang="en-US" altLang="zh-TW" dirty="0">
                <a:ea typeface="新細明體" panose="02020500000000000000" pitchFamily="18" charset="-120"/>
              </a:rPr>
              <a:t>S)</a:t>
            </a:r>
          </a:p>
        </p:txBody>
      </p:sp>
      <p:grpSp>
        <p:nvGrpSpPr>
          <p:cNvPr id="112645" name="Group 5">
            <a:extLst>
              <a:ext uri="{FF2B5EF4-FFF2-40B4-BE49-F238E27FC236}">
                <a16:creationId xmlns:a16="http://schemas.microsoft.com/office/drawing/2014/main" id="{02EDC8AC-79FA-6B4A-A6E7-71D92B3BBB46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33375"/>
            <a:ext cx="2895600" cy="2057400"/>
            <a:chOff x="3696" y="1488"/>
            <a:chExt cx="1824" cy="1296"/>
          </a:xfrm>
        </p:grpSpPr>
        <p:graphicFrame>
          <p:nvGraphicFramePr>
            <p:cNvPr id="112646" name="Object 6">
              <a:extLst>
                <a:ext uri="{FF2B5EF4-FFF2-40B4-BE49-F238E27FC236}">
                  <a16:creationId xmlns:a16="http://schemas.microsoft.com/office/drawing/2014/main" id="{F1509948-3E15-6544-91DC-96D5DBB2D1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6" y="1488"/>
            <a:ext cx="1824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74" name="VISIO" r:id="rId4" imgW="12204700" imgH="6286500" progId="Visio.Drawing.6">
                    <p:embed/>
                  </p:oleObj>
                </mc:Choice>
                <mc:Fallback>
                  <p:oleObj name="VISIO" r:id="rId4" imgW="12204700" imgH="6286500" progId="Visio.Drawing.6">
                    <p:embed/>
                    <p:pic>
                      <p:nvPicPr>
                        <p:cNvPr id="112646" name="Object 6">
                          <a:extLst>
                            <a:ext uri="{FF2B5EF4-FFF2-40B4-BE49-F238E27FC236}">
                              <a16:creationId xmlns:a16="http://schemas.microsoft.com/office/drawing/2014/main" id="{F1509948-3E15-6544-91DC-96D5DBB2D1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-2058"/>
                        <a:stretch>
                          <a:fillRect/>
                        </a:stretch>
                      </p:blipFill>
                      <p:spPr bwMode="auto">
                        <a:xfrm>
                          <a:off x="3696" y="1488"/>
                          <a:ext cx="1824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47" name="Text Box 7">
              <a:extLst>
                <a:ext uri="{FF2B5EF4-FFF2-40B4-BE49-F238E27FC236}">
                  <a16:creationId xmlns:a16="http://schemas.microsoft.com/office/drawing/2014/main" id="{0149D1CD-D570-1D48-93BB-F825250BA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449"/>
              <a:ext cx="163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zh-TW" sz="1700">
                  <a:solidFill>
                    <a:srgbClr val="000000"/>
                  </a:solidFill>
                  <a:latin typeface="Arial" panose="020B0604020202020204" pitchFamily="34" charset="0"/>
                </a:rPr>
                <a:t>Two-input multiplexer</a:t>
              </a:r>
            </a:p>
          </p:txBody>
        </p:sp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CB769849-A975-4575-BEBD-99939E5C8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69119"/>
              </p:ext>
            </p:extLst>
          </p:nvPr>
        </p:nvGraphicFramePr>
        <p:xfrm>
          <a:off x="625660" y="2742036"/>
          <a:ext cx="7762762" cy="3337560"/>
        </p:xfrm>
        <a:graphic>
          <a:graphicData uri="http://schemas.openxmlformats.org/drawingml/2006/table">
            <a:tbl>
              <a:tblPr firstRow="1" bandRow="1"/>
              <a:tblGrid>
                <a:gridCol w="70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6209395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91651789"/>
                    </a:ext>
                  </a:extLst>
                </a:gridCol>
                <a:gridCol w="2304254">
                  <a:extLst>
                    <a:ext uri="{9D8B030D-6E8A-4147-A177-3AD203B41FA5}">
                      <a16:colId xmlns:a16="http://schemas.microsoft.com/office/drawing/2014/main" val="191900998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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0" dirty="0">
                          <a:ea typeface="新細明體" panose="02020500000000000000" pitchFamily="18" charset="-120"/>
                          <a:sym typeface="Symbol" pitchFamily="2" charset="2"/>
                        </a:rPr>
                        <a:t>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</a:t>
                      </a:r>
                      <a:endParaRPr lang="en-US" sz="1800" b="0" i="0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X</a:t>
                      </a:r>
                      <a:r>
                        <a:rPr lang="en-US" altLang="zh-TW" i="0" dirty="0">
                          <a:ea typeface="新細明體" panose="02020500000000000000" pitchFamily="18" charset="-120"/>
                          <a:sym typeface="Symbol" pitchFamily="2" charset="2"/>
                        </a:rPr>
                        <a:t></a:t>
                      </a:r>
                      <a:r>
                        <a:rPr lang="en-US" altLang="zh-TW" b="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(Y 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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S) 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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(X 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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  <a:sym typeface="Symbol" pitchFamily="2" charset="2"/>
                        </a:rPr>
                        <a:t></a:t>
                      </a:r>
                      <a:r>
                        <a:rPr lang="en-US" altLang="zh-TW" sz="1800" b="0" i="0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S)</a:t>
                      </a:r>
                      <a:endParaRPr lang="en-US" sz="1800" b="0" i="0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789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7BF93B-8A9B-41C0-B043-6879358A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Truth Table for Functions of 2 Variables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48910F-89EA-4ADC-9014-847656E5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7848600" cy="5410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2 variables lead to four possible combinations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A 2-variable function f has to define four values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F95EF-928F-4D77-A5C8-485B602E8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32</a:t>
            </a:fld>
            <a:endParaRPr lang="en-US" altLang="zh-TW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509A6-91F7-4568-8F0E-7ACE391AA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3119438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 dirty="0">
                <a:solidFill>
                  <a:srgbClr val="FFFFFF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A5A231-94EA-42D5-9E5F-00F478906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600" y="3119438"/>
            <a:ext cx="4572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57BE779-C05F-43F9-9DA0-672184868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600" y="3429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C099587-33EF-4710-8692-DC7D93A3E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3429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altLang="zh-TW" sz="14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00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6D83FF4-D858-4204-B27B-17745D4CD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400" y="3733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E77FADA-EE44-4941-8316-8489A264C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600" y="3733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231F29D-7FF7-4F49-9A07-3155233D5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3733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altLang="zh-TW" sz="14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01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60A5E625-05B9-4777-B8D2-FB795CE85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400" y="4038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DA586C5-01AA-443F-BBD8-C6182E5C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600" y="4038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CA2CB71-9182-4BD4-BA2F-FD692728D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4038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altLang="zh-TW" sz="14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66BB75E-734D-4CDB-BEF5-546FDA9D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400" y="4343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7EC7655-1FC8-4406-8728-DB418E51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600" y="4343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11C6876B-CA21-4F3E-BBFC-A22F86EDB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4343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altLang="zh-TW" sz="1400" b="1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8" name="Rectangle 53">
            <a:extLst>
              <a:ext uri="{FF2B5EF4-FFF2-40B4-BE49-F238E27FC236}">
                <a16:creationId xmlns:a16="http://schemas.microsoft.com/office/drawing/2014/main" id="{01068AFB-6C5F-4D77-8868-F59DC304E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400" y="3119438"/>
            <a:ext cx="4572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19" name="Rectangle 54">
            <a:extLst>
              <a:ext uri="{FF2B5EF4-FFF2-40B4-BE49-F238E27FC236}">
                <a16:creationId xmlns:a16="http://schemas.microsoft.com/office/drawing/2014/main" id="{E0938D93-D89E-42BD-B73D-571DD85EE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400" y="3429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16958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投影片編號版面配置區 3">
            <a:extLst>
              <a:ext uri="{FF2B5EF4-FFF2-40B4-BE49-F238E27FC236}">
                <a16:creationId xmlns:a16="http://schemas.microsoft.com/office/drawing/2014/main" id="{0288A6A2-F998-514D-B6B1-0BA5350DA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151ED6DB-F1C5-1541-8A62-D0B442CFEA6A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33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5211A257-7F3B-A646-B162-68FE0A140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Truth Table for Functions of 2 Variables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09EBA83-5F7F-DC42-B7AD-B0B351550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848600" cy="5410200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Truth table.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16 Boolean functions of 2 variables.</a:t>
            </a:r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5316F270-16E6-1943-8B96-28F6EA6B5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431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ZERO</a:t>
            </a:r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2BFD44FB-2A0B-3149-BC62-4BBAEF2B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967163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200">
                <a:solidFill>
                  <a:srgbClr val="4D4D4D"/>
                </a:solidFill>
              </a:rPr>
              <a:t>Truth table for all Boolean functions of 2 variables</a:t>
            </a:r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BFAFAC86-A876-F242-9B85-DFA4EA12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443163"/>
            <a:ext cx="4572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114695" name="Rectangle 7">
            <a:extLst>
              <a:ext uri="{FF2B5EF4-FFF2-40B4-BE49-F238E27FC236}">
                <a16:creationId xmlns:a16="http://schemas.microsoft.com/office/drawing/2014/main" id="{E610F6FA-E67D-AB47-81C0-1774F6691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527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696" name="Rectangle 8">
            <a:extLst>
              <a:ext uri="{FF2B5EF4-FFF2-40B4-BE49-F238E27FC236}">
                <a16:creationId xmlns:a16="http://schemas.microsoft.com/office/drawing/2014/main" id="{C599E42E-F52C-754C-8B1A-CB0EFA12A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527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697" name="Rectangle 9">
            <a:extLst>
              <a:ext uri="{FF2B5EF4-FFF2-40B4-BE49-F238E27FC236}">
                <a16:creationId xmlns:a16="http://schemas.microsoft.com/office/drawing/2014/main" id="{C2113AD7-8944-E647-9C3B-E7880A399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0575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698" name="Rectangle 10">
            <a:extLst>
              <a:ext uri="{FF2B5EF4-FFF2-40B4-BE49-F238E27FC236}">
                <a16:creationId xmlns:a16="http://schemas.microsoft.com/office/drawing/2014/main" id="{9EBE7F55-89ED-5649-9255-663F402B2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575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699" name="Rectangle 11">
            <a:extLst>
              <a:ext uri="{FF2B5EF4-FFF2-40B4-BE49-F238E27FC236}">
                <a16:creationId xmlns:a16="http://schemas.microsoft.com/office/drawing/2014/main" id="{D350C103-1F7E-7A4F-9B0F-F04ACABA3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575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00" name="Rectangle 12">
            <a:extLst>
              <a:ext uri="{FF2B5EF4-FFF2-40B4-BE49-F238E27FC236}">
                <a16:creationId xmlns:a16="http://schemas.microsoft.com/office/drawing/2014/main" id="{16FAA2FD-8224-404E-8E17-63BCAA588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3623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01" name="Rectangle 13">
            <a:extLst>
              <a:ext uri="{FF2B5EF4-FFF2-40B4-BE49-F238E27FC236}">
                <a16:creationId xmlns:a16="http://schemas.microsoft.com/office/drawing/2014/main" id="{1830DCE4-EDF5-3048-BD63-E211F45A5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3623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02" name="Rectangle 14">
            <a:extLst>
              <a:ext uri="{FF2B5EF4-FFF2-40B4-BE49-F238E27FC236}">
                <a16:creationId xmlns:a16="http://schemas.microsoft.com/office/drawing/2014/main" id="{AFD93801-B859-2544-B62F-1772E2931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623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03" name="Rectangle 15">
            <a:extLst>
              <a:ext uri="{FF2B5EF4-FFF2-40B4-BE49-F238E27FC236}">
                <a16:creationId xmlns:a16="http://schemas.microsoft.com/office/drawing/2014/main" id="{C8AB2191-5554-DD47-A6A0-67480A5D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671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04" name="Rectangle 16">
            <a:extLst>
              <a:ext uri="{FF2B5EF4-FFF2-40B4-BE49-F238E27FC236}">
                <a16:creationId xmlns:a16="http://schemas.microsoft.com/office/drawing/2014/main" id="{D1A8DCA4-23F9-8841-B190-55B8CDDE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671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05" name="Rectangle 17">
            <a:extLst>
              <a:ext uri="{FF2B5EF4-FFF2-40B4-BE49-F238E27FC236}">
                <a16:creationId xmlns:a16="http://schemas.microsoft.com/office/drawing/2014/main" id="{43DEF3E3-032A-534A-A9A3-87743267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671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06" name="Rectangle 18">
            <a:extLst>
              <a:ext uri="{FF2B5EF4-FFF2-40B4-BE49-F238E27FC236}">
                <a16:creationId xmlns:a16="http://schemas.microsoft.com/office/drawing/2014/main" id="{F5CC50B2-870E-A943-A9E9-1207489C0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4431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kumimoji="0" lang="zh-TW" altLang="en-US" sz="160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114707" name="Rectangle 19">
            <a:extLst>
              <a:ext uri="{FF2B5EF4-FFF2-40B4-BE49-F238E27FC236}">
                <a16:creationId xmlns:a16="http://schemas.microsoft.com/office/drawing/2014/main" id="{20B58B4E-5CE8-1B45-A53D-A46B536D6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7527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08" name="Rectangle 20">
            <a:extLst>
              <a:ext uri="{FF2B5EF4-FFF2-40B4-BE49-F238E27FC236}">
                <a16:creationId xmlns:a16="http://schemas.microsoft.com/office/drawing/2014/main" id="{913C61D0-88EC-5F48-A863-E5A53F8B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575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09" name="Rectangle 21">
            <a:extLst>
              <a:ext uri="{FF2B5EF4-FFF2-40B4-BE49-F238E27FC236}">
                <a16:creationId xmlns:a16="http://schemas.microsoft.com/office/drawing/2014/main" id="{68E605C9-6B38-6348-8AA4-47CC71241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623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10" name="Rectangle 22">
            <a:extLst>
              <a:ext uri="{FF2B5EF4-FFF2-40B4-BE49-F238E27FC236}">
                <a16:creationId xmlns:a16="http://schemas.microsoft.com/office/drawing/2014/main" id="{90D18A17-44FE-FF41-91F1-548E22487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671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11" name="Rectangle 23">
            <a:extLst>
              <a:ext uri="{FF2B5EF4-FFF2-40B4-BE49-F238E27FC236}">
                <a16:creationId xmlns:a16="http://schemas.microsoft.com/office/drawing/2014/main" id="{906392B5-2DCD-7E48-87D5-D5930DC4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431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kumimoji="0" lang="zh-TW" altLang="en-US" sz="160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114712" name="Rectangle 24">
            <a:extLst>
              <a:ext uri="{FF2B5EF4-FFF2-40B4-BE49-F238E27FC236}">
                <a16:creationId xmlns:a16="http://schemas.microsoft.com/office/drawing/2014/main" id="{2AFF0E98-8D0C-FD49-ACE2-FA95B9590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7527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13" name="Rectangle 25">
            <a:extLst>
              <a:ext uri="{FF2B5EF4-FFF2-40B4-BE49-F238E27FC236}">
                <a16:creationId xmlns:a16="http://schemas.microsoft.com/office/drawing/2014/main" id="{58DB294E-20D4-CD49-8913-DF667D7F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575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14" name="Rectangle 26">
            <a:extLst>
              <a:ext uri="{FF2B5EF4-FFF2-40B4-BE49-F238E27FC236}">
                <a16:creationId xmlns:a16="http://schemas.microsoft.com/office/drawing/2014/main" id="{82AE9B01-2A89-F145-8FDC-2EA766859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623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15" name="Rectangle 27">
            <a:extLst>
              <a:ext uri="{FF2B5EF4-FFF2-40B4-BE49-F238E27FC236}">
                <a16:creationId xmlns:a16="http://schemas.microsoft.com/office/drawing/2014/main" id="{C8E40283-BF88-4D4E-BDF0-4599FD758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6671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16" name="Rectangle 28">
            <a:extLst>
              <a:ext uri="{FF2B5EF4-FFF2-40B4-BE49-F238E27FC236}">
                <a16:creationId xmlns:a16="http://schemas.microsoft.com/office/drawing/2014/main" id="{99AAF703-D656-1B47-A71B-8D14DBA6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4431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114717" name="Rectangle 29">
            <a:extLst>
              <a:ext uri="{FF2B5EF4-FFF2-40B4-BE49-F238E27FC236}">
                <a16:creationId xmlns:a16="http://schemas.microsoft.com/office/drawing/2014/main" id="{43405448-890B-0240-A61E-4CA634C3E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7527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18" name="Rectangle 30">
            <a:extLst>
              <a:ext uri="{FF2B5EF4-FFF2-40B4-BE49-F238E27FC236}">
                <a16:creationId xmlns:a16="http://schemas.microsoft.com/office/drawing/2014/main" id="{F027420D-0A4B-1A49-9E88-11605FA4D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0575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19" name="Rectangle 31">
            <a:extLst>
              <a:ext uri="{FF2B5EF4-FFF2-40B4-BE49-F238E27FC236}">
                <a16:creationId xmlns:a16="http://schemas.microsoft.com/office/drawing/2014/main" id="{EE8B6628-0067-A84E-87EF-88A33F721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3623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20" name="Rectangle 32">
            <a:extLst>
              <a:ext uri="{FF2B5EF4-FFF2-40B4-BE49-F238E27FC236}">
                <a16:creationId xmlns:a16="http://schemas.microsoft.com/office/drawing/2014/main" id="{EE8E438A-BE0A-8C4A-9D0B-0B25E509A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6671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21" name="Rectangle 33">
            <a:extLst>
              <a:ext uri="{FF2B5EF4-FFF2-40B4-BE49-F238E27FC236}">
                <a16:creationId xmlns:a16="http://schemas.microsoft.com/office/drawing/2014/main" id="{54DA3973-3CC9-2944-903D-2E79FC810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4431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AND</a:t>
            </a:r>
          </a:p>
        </p:txBody>
      </p:sp>
      <p:sp>
        <p:nvSpPr>
          <p:cNvPr id="114722" name="Rectangle 34">
            <a:extLst>
              <a:ext uri="{FF2B5EF4-FFF2-40B4-BE49-F238E27FC236}">
                <a16:creationId xmlns:a16="http://schemas.microsoft.com/office/drawing/2014/main" id="{69A790F2-973C-CA4E-8608-ED60E76D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527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23" name="Rectangle 35">
            <a:extLst>
              <a:ext uri="{FF2B5EF4-FFF2-40B4-BE49-F238E27FC236}">
                <a16:creationId xmlns:a16="http://schemas.microsoft.com/office/drawing/2014/main" id="{5FEDC34A-6BD0-694C-BC3F-ED320DE4E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0575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24" name="Rectangle 36">
            <a:extLst>
              <a:ext uri="{FF2B5EF4-FFF2-40B4-BE49-F238E27FC236}">
                <a16:creationId xmlns:a16="http://schemas.microsoft.com/office/drawing/2014/main" id="{CA6277AD-78D9-464D-BFAE-47212EE7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3623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25" name="Rectangle 37">
            <a:extLst>
              <a:ext uri="{FF2B5EF4-FFF2-40B4-BE49-F238E27FC236}">
                <a16:creationId xmlns:a16="http://schemas.microsoft.com/office/drawing/2014/main" id="{4C428D03-1F3A-2D4C-BCF2-1C7874447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671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26" name="Rectangle 38">
            <a:extLst>
              <a:ext uri="{FF2B5EF4-FFF2-40B4-BE49-F238E27FC236}">
                <a16:creationId xmlns:a16="http://schemas.microsoft.com/office/drawing/2014/main" id="{9B86B945-9928-1B44-BF24-268FA5739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4431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114727" name="Rectangle 39">
            <a:extLst>
              <a:ext uri="{FF2B5EF4-FFF2-40B4-BE49-F238E27FC236}">
                <a16:creationId xmlns:a16="http://schemas.microsoft.com/office/drawing/2014/main" id="{35F5C35C-919A-1740-828E-F22D0138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7527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28" name="Rectangle 40">
            <a:extLst>
              <a:ext uri="{FF2B5EF4-FFF2-40B4-BE49-F238E27FC236}">
                <a16:creationId xmlns:a16="http://schemas.microsoft.com/office/drawing/2014/main" id="{3838247D-8E7E-364A-9573-363214E15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0575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29" name="Rectangle 41">
            <a:extLst>
              <a:ext uri="{FF2B5EF4-FFF2-40B4-BE49-F238E27FC236}">
                <a16:creationId xmlns:a16="http://schemas.microsoft.com/office/drawing/2014/main" id="{439169DF-02DF-BB44-B990-DB405A30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3623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30" name="Rectangle 42">
            <a:extLst>
              <a:ext uri="{FF2B5EF4-FFF2-40B4-BE49-F238E27FC236}">
                <a16:creationId xmlns:a16="http://schemas.microsoft.com/office/drawing/2014/main" id="{F56902AB-3E9B-2A4C-AA32-81479B46E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6671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31" name="Rectangle 43">
            <a:extLst>
              <a:ext uri="{FF2B5EF4-FFF2-40B4-BE49-F238E27FC236}">
                <a16:creationId xmlns:a16="http://schemas.microsoft.com/office/drawing/2014/main" id="{158C7F97-6B8A-244A-8C14-F22CC895E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4431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XOR</a:t>
            </a:r>
          </a:p>
        </p:txBody>
      </p:sp>
      <p:sp>
        <p:nvSpPr>
          <p:cNvPr id="114732" name="Rectangle 44">
            <a:extLst>
              <a:ext uri="{FF2B5EF4-FFF2-40B4-BE49-F238E27FC236}">
                <a16:creationId xmlns:a16="http://schemas.microsoft.com/office/drawing/2014/main" id="{11DEB617-4D12-F643-97A3-3B25F8A41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7527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33" name="Rectangle 45">
            <a:extLst>
              <a:ext uri="{FF2B5EF4-FFF2-40B4-BE49-F238E27FC236}">
                <a16:creationId xmlns:a16="http://schemas.microsoft.com/office/drawing/2014/main" id="{EF0BC05B-1133-A541-B0EC-A93EDEDBA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575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34" name="Rectangle 46">
            <a:extLst>
              <a:ext uri="{FF2B5EF4-FFF2-40B4-BE49-F238E27FC236}">
                <a16:creationId xmlns:a16="http://schemas.microsoft.com/office/drawing/2014/main" id="{0F952B0A-8471-614E-BC3C-0CB3B7461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3623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35" name="Rectangle 47">
            <a:extLst>
              <a:ext uri="{FF2B5EF4-FFF2-40B4-BE49-F238E27FC236}">
                <a16:creationId xmlns:a16="http://schemas.microsoft.com/office/drawing/2014/main" id="{0767CAB5-7CB4-1141-BE17-1531405EF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6671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36" name="Rectangle 48">
            <a:extLst>
              <a:ext uri="{FF2B5EF4-FFF2-40B4-BE49-F238E27FC236}">
                <a16:creationId xmlns:a16="http://schemas.microsoft.com/office/drawing/2014/main" id="{F68ADC40-D44C-2747-AD97-90235A354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4431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OR</a:t>
            </a:r>
          </a:p>
        </p:txBody>
      </p:sp>
      <p:sp>
        <p:nvSpPr>
          <p:cNvPr id="114737" name="Rectangle 49">
            <a:extLst>
              <a:ext uri="{FF2B5EF4-FFF2-40B4-BE49-F238E27FC236}">
                <a16:creationId xmlns:a16="http://schemas.microsoft.com/office/drawing/2014/main" id="{65DCF004-3A68-CA44-BEB2-7F4E1080B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7527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38" name="Rectangle 50">
            <a:extLst>
              <a:ext uri="{FF2B5EF4-FFF2-40B4-BE49-F238E27FC236}">
                <a16:creationId xmlns:a16="http://schemas.microsoft.com/office/drawing/2014/main" id="{BAF0F4EF-8DC9-3F4B-8F5F-8F2F2CB8F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0575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39" name="Rectangle 51">
            <a:extLst>
              <a:ext uri="{FF2B5EF4-FFF2-40B4-BE49-F238E27FC236}">
                <a16:creationId xmlns:a16="http://schemas.microsoft.com/office/drawing/2014/main" id="{93C0D1CA-5B2C-9C4A-A12B-7F2A55BC2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3623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40" name="Rectangle 52">
            <a:extLst>
              <a:ext uri="{FF2B5EF4-FFF2-40B4-BE49-F238E27FC236}">
                <a16:creationId xmlns:a16="http://schemas.microsoft.com/office/drawing/2014/main" id="{9F5CC181-CAE3-4B43-AAE2-0F7ABD0CE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6671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41" name="Rectangle 53">
            <a:extLst>
              <a:ext uri="{FF2B5EF4-FFF2-40B4-BE49-F238E27FC236}">
                <a16:creationId xmlns:a16="http://schemas.microsoft.com/office/drawing/2014/main" id="{836311CF-527F-9143-83A9-18EAB9FC4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43163"/>
            <a:ext cx="4572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114742" name="Rectangle 54">
            <a:extLst>
              <a:ext uri="{FF2B5EF4-FFF2-40B4-BE49-F238E27FC236}">
                <a16:creationId xmlns:a16="http://schemas.microsoft.com/office/drawing/2014/main" id="{42B0E1E7-F203-604C-A95B-6DA759C44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7527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43" name="Rectangle 55">
            <a:extLst>
              <a:ext uri="{FF2B5EF4-FFF2-40B4-BE49-F238E27FC236}">
                <a16:creationId xmlns:a16="http://schemas.microsoft.com/office/drawing/2014/main" id="{D174BA1F-07DE-E644-94F1-F72B1B57A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244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NOR</a:t>
            </a:r>
          </a:p>
        </p:txBody>
      </p:sp>
      <p:sp>
        <p:nvSpPr>
          <p:cNvPr id="114744" name="Rectangle 56">
            <a:extLst>
              <a:ext uri="{FF2B5EF4-FFF2-40B4-BE49-F238E27FC236}">
                <a16:creationId xmlns:a16="http://schemas.microsoft.com/office/drawing/2014/main" id="{200D6191-048B-6A41-BDD8-BE1B34E3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248400"/>
            <a:ext cx="6400800" cy="38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200">
                <a:solidFill>
                  <a:srgbClr val="4D4D4D"/>
                </a:solidFill>
              </a:rPr>
              <a:t>Truth table for all Boolean functions of 2 variables</a:t>
            </a:r>
          </a:p>
        </p:txBody>
      </p:sp>
      <p:sp>
        <p:nvSpPr>
          <p:cNvPr id="114745" name="Rectangle 57">
            <a:extLst>
              <a:ext uri="{FF2B5EF4-FFF2-40B4-BE49-F238E27FC236}">
                <a16:creationId xmlns:a16="http://schemas.microsoft.com/office/drawing/2014/main" id="{A10AB77E-7B9F-2441-967B-8DC471C2A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244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114746" name="Rectangle 58">
            <a:extLst>
              <a:ext uri="{FF2B5EF4-FFF2-40B4-BE49-F238E27FC236}">
                <a16:creationId xmlns:a16="http://schemas.microsoft.com/office/drawing/2014/main" id="{F7E45BBB-153D-2244-A08B-03412D0DA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0339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47" name="Rectangle 59">
            <a:extLst>
              <a:ext uri="{FF2B5EF4-FFF2-40B4-BE49-F238E27FC236}">
                <a16:creationId xmlns:a16="http://schemas.microsoft.com/office/drawing/2014/main" id="{194A8986-A686-434C-80C4-38672E6BD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0339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48" name="Rectangle 60">
            <a:extLst>
              <a:ext uri="{FF2B5EF4-FFF2-40B4-BE49-F238E27FC236}">
                <a16:creationId xmlns:a16="http://schemas.microsoft.com/office/drawing/2014/main" id="{7CF20308-DEEC-FC43-9DF7-EC53FEAE6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3387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49" name="Rectangle 61">
            <a:extLst>
              <a:ext uri="{FF2B5EF4-FFF2-40B4-BE49-F238E27FC236}">
                <a16:creationId xmlns:a16="http://schemas.microsoft.com/office/drawing/2014/main" id="{097D16F1-F288-0D45-9D4C-D55B1FC37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387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50" name="Rectangle 62">
            <a:extLst>
              <a:ext uri="{FF2B5EF4-FFF2-40B4-BE49-F238E27FC236}">
                <a16:creationId xmlns:a16="http://schemas.microsoft.com/office/drawing/2014/main" id="{AD26D6B3-CFC0-A14B-BA40-56F7664B8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87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51" name="Rectangle 63">
            <a:extLst>
              <a:ext uri="{FF2B5EF4-FFF2-40B4-BE49-F238E27FC236}">
                <a16:creationId xmlns:a16="http://schemas.microsoft.com/office/drawing/2014/main" id="{7BE24832-6343-354E-933E-68AB8A223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6435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52" name="Rectangle 64">
            <a:extLst>
              <a:ext uri="{FF2B5EF4-FFF2-40B4-BE49-F238E27FC236}">
                <a16:creationId xmlns:a16="http://schemas.microsoft.com/office/drawing/2014/main" id="{8897348B-2007-CB4F-A441-3C45DBF01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6435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53" name="Rectangle 65">
            <a:extLst>
              <a:ext uri="{FF2B5EF4-FFF2-40B4-BE49-F238E27FC236}">
                <a16:creationId xmlns:a16="http://schemas.microsoft.com/office/drawing/2014/main" id="{0F4D7715-261D-8F48-B590-3D447D0A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6435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54" name="Rectangle 66">
            <a:extLst>
              <a:ext uri="{FF2B5EF4-FFF2-40B4-BE49-F238E27FC236}">
                <a16:creationId xmlns:a16="http://schemas.microsoft.com/office/drawing/2014/main" id="{4AE15913-8BAE-6341-B042-6DA62054A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9483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55" name="Rectangle 67">
            <a:extLst>
              <a:ext uri="{FF2B5EF4-FFF2-40B4-BE49-F238E27FC236}">
                <a16:creationId xmlns:a16="http://schemas.microsoft.com/office/drawing/2014/main" id="{2628BE98-4D20-8140-8FD3-FF94398D5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9483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56" name="Rectangle 68">
            <a:extLst>
              <a:ext uri="{FF2B5EF4-FFF2-40B4-BE49-F238E27FC236}">
                <a16:creationId xmlns:a16="http://schemas.microsoft.com/office/drawing/2014/main" id="{82191776-3130-6347-9221-7288A5F08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9483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57" name="Rectangle 69">
            <a:extLst>
              <a:ext uri="{FF2B5EF4-FFF2-40B4-BE49-F238E27FC236}">
                <a16:creationId xmlns:a16="http://schemas.microsoft.com/office/drawing/2014/main" id="{90399C13-C8FC-BE42-9A92-C8F1E2F35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7244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y'</a:t>
            </a:r>
          </a:p>
        </p:txBody>
      </p:sp>
      <p:sp>
        <p:nvSpPr>
          <p:cNvPr id="114758" name="Rectangle 70">
            <a:extLst>
              <a:ext uri="{FF2B5EF4-FFF2-40B4-BE49-F238E27FC236}">
                <a16:creationId xmlns:a16="http://schemas.microsoft.com/office/drawing/2014/main" id="{419A9F59-D6C3-584A-B8E3-79E669A77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0339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59" name="Rectangle 71">
            <a:extLst>
              <a:ext uri="{FF2B5EF4-FFF2-40B4-BE49-F238E27FC236}">
                <a16:creationId xmlns:a16="http://schemas.microsoft.com/office/drawing/2014/main" id="{A705C352-BE2B-314B-896A-3AD2E1C93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87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60" name="Rectangle 72">
            <a:extLst>
              <a:ext uri="{FF2B5EF4-FFF2-40B4-BE49-F238E27FC236}">
                <a16:creationId xmlns:a16="http://schemas.microsoft.com/office/drawing/2014/main" id="{B7A41C7E-1F5C-7F49-A471-87B2E8A15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435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61" name="Rectangle 73">
            <a:extLst>
              <a:ext uri="{FF2B5EF4-FFF2-40B4-BE49-F238E27FC236}">
                <a16:creationId xmlns:a16="http://schemas.microsoft.com/office/drawing/2014/main" id="{24F7992E-7DC9-F747-A881-6A6D60682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9483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62" name="Rectangle 74">
            <a:extLst>
              <a:ext uri="{FF2B5EF4-FFF2-40B4-BE49-F238E27FC236}">
                <a16:creationId xmlns:a16="http://schemas.microsoft.com/office/drawing/2014/main" id="{12494ADA-41DE-FB45-B183-3C33D053E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7244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x'</a:t>
            </a:r>
          </a:p>
        </p:txBody>
      </p:sp>
      <p:sp>
        <p:nvSpPr>
          <p:cNvPr id="114763" name="Rectangle 75">
            <a:extLst>
              <a:ext uri="{FF2B5EF4-FFF2-40B4-BE49-F238E27FC236}">
                <a16:creationId xmlns:a16="http://schemas.microsoft.com/office/drawing/2014/main" id="{E42521AB-BCB9-B74E-933D-6294D803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0339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64" name="Rectangle 76">
            <a:extLst>
              <a:ext uri="{FF2B5EF4-FFF2-40B4-BE49-F238E27FC236}">
                <a16:creationId xmlns:a16="http://schemas.microsoft.com/office/drawing/2014/main" id="{5FFA52E6-2467-6746-AFF0-8F04BE57F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87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65" name="Rectangle 77">
            <a:extLst>
              <a:ext uri="{FF2B5EF4-FFF2-40B4-BE49-F238E27FC236}">
                <a16:creationId xmlns:a16="http://schemas.microsoft.com/office/drawing/2014/main" id="{5BCC87E5-6F03-E94B-A09E-4EA52F253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435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66" name="Rectangle 78">
            <a:extLst>
              <a:ext uri="{FF2B5EF4-FFF2-40B4-BE49-F238E27FC236}">
                <a16:creationId xmlns:a16="http://schemas.microsoft.com/office/drawing/2014/main" id="{3FF70EA0-13AB-D84E-8C6C-4BEF9B321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83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67" name="Rectangle 79">
            <a:extLst>
              <a:ext uri="{FF2B5EF4-FFF2-40B4-BE49-F238E27FC236}">
                <a16:creationId xmlns:a16="http://schemas.microsoft.com/office/drawing/2014/main" id="{3FE9F33C-63A3-7C49-9626-8720D1C5C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7244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kumimoji="0" lang="zh-TW" altLang="en-US" sz="160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114768" name="Rectangle 80">
            <a:extLst>
              <a:ext uri="{FF2B5EF4-FFF2-40B4-BE49-F238E27FC236}">
                <a16:creationId xmlns:a16="http://schemas.microsoft.com/office/drawing/2014/main" id="{76E9EC3E-5025-3D4D-8813-88B3709F1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0339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69" name="Rectangle 81">
            <a:extLst>
              <a:ext uri="{FF2B5EF4-FFF2-40B4-BE49-F238E27FC236}">
                <a16:creationId xmlns:a16="http://schemas.microsoft.com/office/drawing/2014/main" id="{F9A35F04-4C31-734E-8C56-85A6C44D4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87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70" name="Rectangle 82">
            <a:extLst>
              <a:ext uri="{FF2B5EF4-FFF2-40B4-BE49-F238E27FC236}">
                <a16:creationId xmlns:a16="http://schemas.microsoft.com/office/drawing/2014/main" id="{CCC2BBB7-4FE5-914C-8684-CDB9B6A48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6435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71" name="Rectangle 83">
            <a:extLst>
              <a:ext uri="{FF2B5EF4-FFF2-40B4-BE49-F238E27FC236}">
                <a16:creationId xmlns:a16="http://schemas.microsoft.com/office/drawing/2014/main" id="{C66A7404-341C-6E4E-B7C9-75E36FD7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9483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72" name="Rectangle 84">
            <a:extLst>
              <a:ext uri="{FF2B5EF4-FFF2-40B4-BE49-F238E27FC236}">
                <a16:creationId xmlns:a16="http://schemas.microsoft.com/office/drawing/2014/main" id="{9DA35C58-D225-7A4E-89FA-8B931449E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7244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EQ</a:t>
            </a:r>
          </a:p>
        </p:txBody>
      </p:sp>
      <p:sp>
        <p:nvSpPr>
          <p:cNvPr id="114773" name="Rectangle 85">
            <a:extLst>
              <a:ext uri="{FF2B5EF4-FFF2-40B4-BE49-F238E27FC236}">
                <a16:creationId xmlns:a16="http://schemas.microsoft.com/office/drawing/2014/main" id="{C2312576-DACF-7E47-9EAE-7FFAA07FE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339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74" name="Rectangle 86">
            <a:extLst>
              <a:ext uri="{FF2B5EF4-FFF2-40B4-BE49-F238E27FC236}">
                <a16:creationId xmlns:a16="http://schemas.microsoft.com/office/drawing/2014/main" id="{C5A1CFEE-BBE0-6F44-931D-1490B5B1A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3387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75" name="Rectangle 87">
            <a:extLst>
              <a:ext uri="{FF2B5EF4-FFF2-40B4-BE49-F238E27FC236}">
                <a16:creationId xmlns:a16="http://schemas.microsoft.com/office/drawing/2014/main" id="{B6ABA3B0-51C7-2A49-980F-B97C53373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6435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76" name="Rectangle 88">
            <a:extLst>
              <a:ext uri="{FF2B5EF4-FFF2-40B4-BE49-F238E27FC236}">
                <a16:creationId xmlns:a16="http://schemas.microsoft.com/office/drawing/2014/main" id="{BEBC2B17-B597-F445-8CE6-FD6E8B54E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9483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77" name="Rectangle 89">
            <a:extLst>
              <a:ext uri="{FF2B5EF4-FFF2-40B4-BE49-F238E27FC236}">
                <a16:creationId xmlns:a16="http://schemas.microsoft.com/office/drawing/2014/main" id="{29A94D45-32A8-354A-92FB-13E5621E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244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kumimoji="0" lang="zh-TW" altLang="en-US" sz="160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114778" name="Rectangle 90">
            <a:extLst>
              <a:ext uri="{FF2B5EF4-FFF2-40B4-BE49-F238E27FC236}">
                <a16:creationId xmlns:a16="http://schemas.microsoft.com/office/drawing/2014/main" id="{C7C33237-227B-F74A-984D-FA8CF178D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0339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79" name="Rectangle 91">
            <a:extLst>
              <a:ext uri="{FF2B5EF4-FFF2-40B4-BE49-F238E27FC236}">
                <a16:creationId xmlns:a16="http://schemas.microsoft.com/office/drawing/2014/main" id="{A18FCF32-B81E-E245-A4D3-F7F1F8CD2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3387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80" name="Rectangle 92">
            <a:extLst>
              <a:ext uri="{FF2B5EF4-FFF2-40B4-BE49-F238E27FC236}">
                <a16:creationId xmlns:a16="http://schemas.microsoft.com/office/drawing/2014/main" id="{6C37F430-68BB-6341-BB9F-7CEE60A4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6435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81" name="Rectangle 93">
            <a:extLst>
              <a:ext uri="{FF2B5EF4-FFF2-40B4-BE49-F238E27FC236}">
                <a16:creationId xmlns:a16="http://schemas.microsoft.com/office/drawing/2014/main" id="{D839F0D6-5127-F54B-A870-8056EB7CC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9483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82" name="Rectangle 94">
            <a:extLst>
              <a:ext uri="{FF2B5EF4-FFF2-40B4-BE49-F238E27FC236}">
                <a16:creationId xmlns:a16="http://schemas.microsoft.com/office/drawing/2014/main" id="{3046B88F-EC63-1A46-94D3-6A1756557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244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NAND</a:t>
            </a:r>
          </a:p>
        </p:txBody>
      </p:sp>
      <p:sp>
        <p:nvSpPr>
          <p:cNvPr id="114783" name="Rectangle 95">
            <a:extLst>
              <a:ext uri="{FF2B5EF4-FFF2-40B4-BE49-F238E27FC236}">
                <a16:creationId xmlns:a16="http://schemas.microsoft.com/office/drawing/2014/main" id="{329CE3B3-4623-B846-A3D6-B5FD6174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0339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84" name="Rectangle 96">
            <a:extLst>
              <a:ext uri="{FF2B5EF4-FFF2-40B4-BE49-F238E27FC236}">
                <a16:creationId xmlns:a16="http://schemas.microsoft.com/office/drawing/2014/main" id="{87E7C579-8934-1847-AD9B-153531524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3387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85" name="Rectangle 97">
            <a:extLst>
              <a:ext uri="{FF2B5EF4-FFF2-40B4-BE49-F238E27FC236}">
                <a16:creationId xmlns:a16="http://schemas.microsoft.com/office/drawing/2014/main" id="{2C273D72-4E33-1145-A1E9-7F12A8D20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6435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86" name="Rectangle 98">
            <a:extLst>
              <a:ext uri="{FF2B5EF4-FFF2-40B4-BE49-F238E27FC236}">
                <a16:creationId xmlns:a16="http://schemas.microsoft.com/office/drawing/2014/main" id="{568E231F-0505-E34A-A2E4-89DEEF7F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9483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87" name="Rectangle 99">
            <a:extLst>
              <a:ext uri="{FF2B5EF4-FFF2-40B4-BE49-F238E27FC236}">
                <a16:creationId xmlns:a16="http://schemas.microsoft.com/office/drawing/2014/main" id="{BC606415-74DC-AA40-907E-376467C90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7244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ONE</a:t>
            </a:r>
          </a:p>
        </p:txBody>
      </p:sp>
      <p:sp>
        <p:nvSpPr>
          <p:cNvPr id="114788" name="Rectangle 100">
            <a:extLst>
              <a:ext uri="{FF2B5EF4-FFF2-40B4-BE49-F238E27FC236}">
                <a16:creationId xmlns:a16="http://schemas.microsoft.com/office/drawing/2014/main" id="{0D3B295D-D7D1-194A-8071-3D317D861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0339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89" name="Rectangle 101">
            <a:extLst>
              <a:ext uri="{FF2B5EF4-FFF2-40B4-BE49-F238E27FC236}">
                <a16:creationId xmlns:a16="http://schemas.microsoft.com/office/drawing/2014/main" id="{56D04EEE-4313-6346-A1DD-EFA5434E2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3387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90" name="Rectangle 102">
            <a:extLst>
              <a:ext uri="{FF2B5EF4-FFF2-40B4-BE49-F238E27FC236}">
                <a16:creationId xmlns:a16="http://schemas.microsoft.com/office/drawing/2014/main" id="{FD0DB90C-10A0-BF46-B5E9-6A2838F0E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6435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91" name="Rectangle 103">
            <a:extLst>
              <a:ext uri="{FF2B5EF4-FFF2-40B4-BE49-F238E27FC236}">
                <a16:creationId xmlns:a16="http://schemas.microsoft.com/office/drawing/2014/main" id="{0768CDA6-E6B5-D04C-A1EB-83CA6045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9483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792" name="Rectangle 104">
            <a:extLst>
              <a:ext uri="{FF2B5EF4-FFF2-40B4-BE49-F238E27FC236}">
                <a16:creationId xmlns:a16="http://schemas.microsoft.com/office/drawing/2014/main" id="{3A6D499E-306F-FE4D-8E71-9C64B5926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114793" name="Rectangle 105">
            <a:extLst>
              <a:ext uri="{FF2B5EF4-FFF2-40B4-BE49-F238E27FC236}">
                <a16:creationId xmlns:a16="http://schemas.microsoft.com/office/drawing/2014/main" id="{28790F84-4206-4D46-BB93-B0C57066C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0339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4794" name="Rectangle 106">
            <a:extLst>
              <a:ext uri="{FF2B5EF4-FFF2-40B4-BE49-F238E27FC236}">
                <a16:creationId xmlns:a16="http://schemas.microsoft.com/office/drawing/2014/main" id="{9A3D77E8-70A3-A44C-A803-11BEBF6CD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1325563"/>
            <a:ext cx="2500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200">
                <a:solidFill>
                  <a:srgbClr val="4D4D4D"/>
                </a:solidFill>
              </a:rPr>
              <a:t>every 4-bit value represents one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329FAF53-EB4D-E648-9507-D135300B7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All Boolean functions of 2 variables</a:t>
            </a:r>
          </a:p>
        </p:txBody>
      </p:sp>
      <p:pic>
        <p:nvPicPr>
          <p:cNvPr id="116738" name="Picture 4" descr="Bouquet">
            <a:extLst>
              <a:ext uri="{FF2B5EF4-FFF2-40B4-BE49-F238E27FC236}">
                <a16:creationId xmlns:a16="http://schemas.microsoft.com/office/drawing/2014/main" id="{2B2CD1DD-0582-A246-8A43-EC9348F0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8750" r="27344" b="11458"/>
          <a:stretch>
            <a:fillRect/>
          </a:stretch>
        </p:blipFill>
        <p:spPr bwMode="auto">
          <a:xfrm>
            <a:off x="2005013" y="685800"/>
            <a:ext cx="47767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投影片編號版面配置區 3">
            <a:extLst>
              <a:ext uri="{FF2B5EF4-FFF2-40B4-BE49-F238E27FC236}">
                <a16:creationId xmlns:a16="http://schemas.microsoft.com/office/drawing/2014/main" id="{F06AED5B-7281-C046-B2C0-7739C6ED5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1F256AD0-F6CE-C14D-973A-47195A6A5890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CDF0D773-5F8C-7748-ACD0-3617737B3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Truth Table for Functions of 3 Variables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782DF7BD-ECC6-A345-AC72-029429388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Truth table.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16 Boolean functions of 2 variables.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256 Boolean functions of 3 variables.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2^(2^n) Boolean functions of n variables!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C7EE5A59-5A41-AF48-8C70-F71CD1C17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1416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AND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99702C78-A700-9B48-B832-510B534D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5948363"/>
            <a:ext cx="4124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200">
                <a:solidFill>
                  <a:srgbClr val="4D4D4D"/>
                </a:solidFill>
              </a:rPr>
              <a:t>some functions of 3 variables</a:t>
            </a:r>
            <a:endParaRPr kumimoji="0" lang="en-US" altLang="zh-TW" sz="1200">
              <a:solidFill>
                <a:srgbClr val="4D4D4D"/>
              </a:solidFill>
              <a:latin typeface="Courier New" panose="02070309020205020404" pitchFamily="49" charset="0"/>
            </a:endParaRPr>
          </a:p>
        </p:txBody>
      </p:sp>
      <p:sp>
        <p:nvSpPr>
          <p:cNvPr id="118790" name="Rectangle 6">
            <a:extLst>
              <a:ext uri="{FF2B5EF4-FFF2-40B4-BE49-F238E27FC236}">
                <a16:creationId xmlns:a16="http://schemas.microsoft.com/office/drawing/2014/main" id="{A728F7C7-EC2E-B146-938E-DDBC56EF5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3141663"/>
            <a:ext cx="4572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</a:p>
        </p:txBody>
      </p:sp>
      <p:sp>
        <p:nvSpPr>
          <p:cNvPr id="118791" name="Rectangle 7">
            <a:extLst>
              <a:ext uri="{FF2B5EF4-FFF2-40B4-BE49-F238E27FC236}">
                <a16:creationId xmlns:a16="http://schemas.microsoft.com/office/drawing/2014/main" id="{A933E14B-5151-D047-9606-EC021F57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34512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792" name="Rectangle 8">
            <a:extLst>
              <a:ext uri="{FF2B5EF4-FFF2-40B4-BE49-F238E27FC236}">
                <a16:creationId xmlns:a16="http://schemas.microsoft.com/office/drawing/2014/main" id="{86464D8C-4648-1C44-BF3C-786FB5542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4512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793" name="Rectangle 9">
            <a:extLst>
              <a:ext uri="{FF2B5EF4-FFF2-40B4-BE49-F238E27FC236}">
                <a16:creationId xmlns:a16="http://schemas.microsoft.com/office/drawing/2014/main" id="{673002A4-6618-CE4D-854D-8416198DE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37560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794" name="Rectangle 10">
            <a:extLst>
              <a:ext uri="{FF2B5EF4-FFF2-40B4-BE49-F238E27FC236}">
                <a16:creationId xmlns:a16="http://schemas.microsoft.com/office/drawing/2014/main" id="{0DC74D25-50DC-714A-BA98-2519C990F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37560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795" name="Rectangle 11">
            <a:extLst>
              <a:ext uri="{FF2B5EF4-FFF2-40B4-BE49-F238E27FC236}">
                <a16:creationId xmlns:a16="http://schemas.microsoft.com/office/drawing/2014/main" id="{F1192296-7A40-9D40-869C-A2ED9E0AD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560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796" name="Rectangle 12">
            <a:extLst>
              <a:ext uri="{FF2B5EF4-FFF2-40B4-BE49-F238E27FC236}">
                <a16:creationId xmlns:a16="http://schemas.microsoft.com/office/drawing/2014/main" id="{2A533DF2-E912-3343-B774-8FB7BFDC0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40608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797" name="Rectangle 13">
            <a:extLst>
              <a:ext uri="{FF2B5EF4-FFF2-40B4-BE49-F238E27FC236}">
                <a16:creationId xmlns:a16="http://schemas.microsoft.com/office/drawing/2014/main" id="{A37E60BC-F968-8942-9632-E73FBC22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40608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798" name="Rectangle 14">
            <a:extLst>
              <a:ext uri="{FF2B5EF4-FFF2-40B4-BE49-F238E27FC236}">
                <a16:creationId xmlns:a16="http://schemas.microsoft.com/office/drawing/2014/main" id="{386D98F3-16C8-8F4A-A00E-9F5F9F7A3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0608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799" name="Rectangle 15">
            <a:extLst>
              <a:ext uri="{FF2B5EF4-FFF2-40B4-BE49-F238E27FC236}">
                <a16:creationId xmlns:a16="http://schemas.microsoft.com/office/drawing/2014/main" id="{51C205E6-8F35-B747-94ED-B798F98A1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43656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00" name="Rectangle 16">
            <a:extLst>
              <a:ext uri="{FF2B5EF4-FFF2-40B4-BE49-F238E27FC236}">
                <a16:creationId xmlns:a16="http://schemas.microsoft.com/office/drawing/2014/main" id="{A7B55253-BDE1-D240-9331-DC3256973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43656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01" name="Rectangle 17">
            <a:extLst>
              <a:ext uri="{FF2B5EF4-FFF2-40B4-BE49-F238E27FC236}">
                <a16:creationId xmlns:a16="http://schemas.microsoft.com/office/drawing/2014/main" id="{57047638-4362-3944-A145-646AF67A1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365625"/>
            <a:ext cx="685800" cy="3000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02" name="Rectangle 18">
            <a:extLst>
              <a:ext uri="{FF2B5EF4-FFF2-40B4-BE49-F238E27FC236}">
                <a16:creationId xmlns:a16="http://schemas.microsoft.com/office/drawing/2014/main" id="{CEFB8F5B-95B1-894E-9A99-A11DBD752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3141663"/>
            <a:ext cx="4572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118803" name="Rectangle 19">
            <a:extLst>
              <a:ext uri="{FF2B5EF4-FFF2-40B4-BE49-F238E27FC236}">
                <a16:creationId xmlns:a16="http://schemas.microsoft.com/office/drawing/2014/main" id="{0A9795A2-E652-554F-965F-13B145E67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34512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04" name="Rectangle 20">
            <a:extLst>
              <a:ext uri="{FF2B5EF4-FFF2-40B4-BE49-F238E27FC236}">
                <a16:creationId xmlns:a16="http://schemas.microsoft.com/office/drawing/2014/main" id="{917CBEEA-9333-514F-8EE6-5D979196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3141663"/>
            <a:ext cx="4572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118805" name="Rectangle 21">
            <a:extLst>
              <a:ext uri="{FF2B5EF4-FFF2-40B4-BE49-F238E27FC236}">
                <a16:creationId xmlns:a16="http://schemas.microsoft.com/office/drawing/2014/main" id="{A6AC784E-A90A-A449-9973-E032718EE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34512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06" name="Rectangle 22">
            <a:extLst>
              <a:ext uri="{FF2B5EF4-FFF2-40B4-BE49-F238E27FC236}">
                <a16:creationId xmlns:a16="http://schemas.microsoft.com/office/drawing/2014/main" id="{BEA0193C-F26C-4141-B4CC-D0B86F836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37560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07" name="Rectangle 23">
            <a:extLst>
              <a:ext uri="{FF2B5EF4-FFF2-40B4-BE49-F238E27FC236}">
                <a16:creationId xmlns:a16="http://schemas.microsoft.com/office/drawing/2014/main" id="{11324AFC-72A6-624A-A607-7B0AD174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0608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08" name="Rectangle 24">
            <a:extLst>
              <a:ext uri="{FF2B5EF4-FFF2-40B4-BE49-F238E27FC236}">
                <a16:creationId xmlns:a16="http://schemas.microsoft.com/office/drawing/2014/main" id="{2763723E-04C5-9643-8238-E99600DAD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365625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09" name="Rectangle 25">
            <a:extLst>
              <a:ext uri="{FF2B5EF4-FFF2-40B4-BE49-F238E27FC236}">
                <a16:creationId xmlns:a16="http://schemas.microsoft.com/office/drawing/2014/main" id="{CB2FA6A3-BB1B-4C4E-B39B-9DE55785C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46656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10" name="Rectangle 26">
            <a:extLst>
              <a:ext uri="{FF2B5EF4-FFF2-40B4-BE49-F238E27FC236}">
                <a16:creationId xmlns:a16="http://schemas.microsoft.com/office/drawing/2014/main" id="{B3A09B9D-55B6-0347-A6B3-0A793F63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49704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11" name="Rectangle 27">
            <a:extLst>
              <a:ext uri="{FF2B5EF4-FFF2-40B4-BE49-F238E27FC236}">
                <a16:creationId xmlns:a16="http://schemas.microsoft.com/office/drawing/2014/main" id="{D833899B-91C2-7E4F-957F-A8D268F27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49704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12" name="Rectangle 28">
            <a:extLst>
              <a:ext uri="{FF2B5EF4-FFF2-40B4-BE49-F238E27FC236}">
                <a16:creationId xmlns:a16="http://schemas.microsoft.com/office/drawing/2014/main" id="{815A6456-8B54-DB4D-8DE3-003CB3DFA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52752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13" name="Rectangle 29">
            <a:extLst>
              <a:ext uri="{FF2B5EF4-FFF2-40B4-BE49-F238E27FC236}">
                <a16:creationId xmlns:a16="http://schemas.microsoft.com/office/drawing/2014/main" id="{015B8CA1-AA2D-3C49-9C92-CCFE0D1B9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52752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14" name="Rectangle 30">
            <a:extLst>
              <a:ext uri="{FF2B5EF4-FFF2-40B4-BE49-F238E27FC236}">
                <a16:creationId xmlns:a16="http://schemas.microsoft.com/office/drawing/2014/main" id="{FFC58098-FE4F-6B47-8C7E-0170CC8FD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55800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15" name="Rectangle 31">
            <a:extLst>
              <a:ext uri="{FF2B5EF4-FFF2-40B4-BE49-F238E27FC236}">
                <a16:creationId xmlns:a16="http://schemas.microsoft.com/office/drawing/2014/main" id="{923D591F-CD34-874D-BB18-E363622F6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55800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16" name="Rectangle 32">
            <a:extLst>
              <a:ext uri="{FF2B5EF4-FFF2-40B4-BE49-F238E27FC236}">
                <a16:creationId xmlns:a16="http://schemas.microsoft.com/office/drawing/2014/main" id="{BB50C094-DBC9-FA4B-8E4C-BC2F25FA8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46656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17" name="Rectangle 33">
            <a:extLst>
              <a:ext uri="{FF2B5EF4-FFF2-40B4-BE49-F238E27FC236}">
                <a16:creationId xmlns:a16="http://schemas.microsoft.com/office/drawing/2014/main" id="{9AF9AB20-82A8-7241-9FD5-68539B945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6656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18" name="Rectangle 34">
            <a:extLst>
              <a:ext uri="{FF2B5EF4-FFF2-40B4-BE49-F238E27FC236}">
                <a16:creationId xmlns:a16="http://schemas.microsoft.com/office/drawing/2014/main" id="{1EDD44FD-9FE8-D84D-8D37-CF04C40D9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9704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19" name="Rectangle 35">
            <a:extLst>
              <a:ext uri="{FF2B5EF4-FFF2-40B4-BE49-F238E27FC236}">
                <a16:creationId xmlns:a16="http://schemas.microsoft.com/office/drawing/2014/main" id="{99C5F398-9F33-9447-B3D0-D5F7332D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52752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20" name="Rectangle 36">
            <a:extLst>
              <a:ext uri="{FF2B5EF4-FFF2-40B4-BE49-F238E27FC236}">
                <a16:creationId xmlns:a16="http://schemas.microsoft.com/office/drawing/2014/main" id="{DCD42CD4-0EE4-754D-884E-D152BD6AF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5580063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21" name="Rectangle 37">
            <a:extLst>
              <a:ext uri="{FF2B5EF4-FFF2-40B4-BE49-F238E27FC236}">
                <a16:creationId xmlns:a16="http://schemas.microsoft.com/office/drawing/2014/main" id="{8511A63A-AA95-9648-A513-98C572070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6656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22" name="Rectangle 38">
            <a:extLst>
              <a:ext uri="{FF2B5EF4-FFF2-40B4-BE49-F238E27FC236}">
                <a16:creationId xmlns:a16="http://schemas.microsoft.com/office/drawing/2014/main" id="{51A03678-9D67-E542-9F42-5DCBE6832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9704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23" name="Rectangle 39">
            <a:extLst>
              <a:ext uri="{FF2B5EF4-FFF2-40B4-BE49-F238E27FC236}">
                <a16:creationId xmlns:a16="http://schemas.microsoft.com/office/drawing/2014/main" id="{6147DC8C-89EA-4B4B-9EF0-09F17F96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2752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24" name="Rectangle 40">
            <a:extLst>
              <a:ext uri="{FF2B5EF4-FFF2-40B4-BE49-F238E27FC236}">
                <a16:creationId xmlns:a16="http://schemas.microsoft.com/office/drawing/2014/main" id="{A52BDFDA-25FA-974C-BBE6-C93F0F6F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5800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25" name="Rectangle 41">
            <a:extLst>
              <a:ext uri="{FF2B5EF4-FFF2-40B4-BE49-F238E27FC236}">
                <a16:creationId xmlns:a16="http://schemas.microsoft.com/office/drawing/2014/main" id="{C78A03A0-572E-6B45-BE51-745C49DC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31416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OR</a:t>
            </a:r>
          </a:p>
        </p:txBody>
      </p:sp>
      <p:sp>
        <p:nvSpPr>
          <p:cNvPr id="118826" name="Rectangle 42">
            <a:extLst>
              <a:ext uri="{FF2B5EF4-FFF2-40B4-BE49-F238E27FC236}">
                <a16:creationId xmlns:a16="http://schemas.microsoft.com/office/drawing/2014/main" id="{70BEF320-ABE1-2E4B-B4E3-BAAADE2E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34512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27" name="Rectangle 43">
            <a:extLst>
              <a:ext uri="{FF2B5EF4-FFF2-40B4-BE49-F238E27FC236}">
                <a16:creationId xmlns:a16="http://schemas.microsoft.com/office/drawing/2014/main" id="{868B9BBD-A92D-A049-95FA-A3A6A359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37560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28" name="Rectangle 44">
            <a:extLst>
              <a:ext uri="{FF2B5EF4-FFF2-40B4-BE49-F238E27FC236}">
                <a16:creationId xmlns:a16="http://schemas.microsoft.com/office/drawing/2014/main" id="{37E7E6BE-1B04-D541-86F0-F5DEF068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40608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29" name="Rectangle 45">
            <a:extLst>
              <a:ext uri="{FF2B5EF4-FFF2-40B4-BE49-F238E27FC236}">
                <a16:creationId xmlns:a16="http://schemas.microsoft.com/office/drawing/2014/main" id="{63391A7D-2814-1443-9732-D6227B923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4365625"/>
            <a:ext cx="685800" cy="3000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30" name="Rectangle 46">
            <a:extLst>
              <a:ext uri="{FF2B5EF4-FFF2-40B4-BE49-F238E27FC236}">
                <a16:creationId xmlns:a16="http://schemas.microsoft.com/office/drawing/2014/main" id="{41A21052-EAEC-494B-B490-D56AEFD6F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46656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31" name="Rectangle 47">
            <a:extLst>
              <a:ext uri="{FF2B5EF4-FFF2-40B4-BE49-F238E27FC236}">
                <a16:creationId xmlns:a16="http://schemas.microsoft.com/office/drawing/2014/main" id="{3175A94F-F936-B14A-AD2B-F5BCFD0DB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49704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32" name="Rectangle 48">
            <a:extLst>
              <a:ext uri="{FF2B5EF4-FFF2-40B4-BE49-F238E27FC236}">
                <a16:creationId xmlns:a16="http://schemas.microsoft.com/office/drawing/2014/main" id="{9A3FC14E-0347-BB4E-955E-5321D429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52752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33" name="Rectangle 49">
            <a:extLst>
              <a:ext uri="{FF2B5EF4-FFF2-40B4-BE49-F238E27FC236}">
                <a16:creationId xmlns:a16="http://schemas.microsoft.com/office/drawing/2014/main" id="{E9D84B7C-9FA1-A849-A904-B2AABA553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55800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34" name="Rectangle 50">
            <a:extLst>
              <a:ext uri="{FF2B5EF4-FFF2-40B4-BE49-F238E27FC236}">
                <a16:creationId xmlns:a16="http://schemas.microsoft.com/office/drawing/2014/main" id="{2CF0F593-972D-5947-8D1C-DD3CBA558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31416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MAJ</a:t>
            </a:r>
          </a:p>
        </p:txBody>
      </p:sp>
      <p:sp>
        <p:nvSpPr>
          <p:cNvPr id="118835" name="Rectangle 51">
            <a:extLst>
              <a:ext uri="{FF2B5EF4-FFF2-40B4-BE49-F238E27FC236}">
                <a16:creationId xmlns:a16="http://schemas.microsoft.com/office/drawing/2014/main" id="{7D754F43-F9DD-1D47-A33F-E56778972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34512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36" name="Rectangle 52">
            <a:extLst>
              <a:ext uri="{FF2B5EF4-FFF2-40B4-BE49-F238E27FC236}">
                <a16:creationId xmlns:a16="http://schemas.microsoft.com/office/drawing/2014/main" id="{0E9A8C0A-02C6-A840-8ECD-8187D00BD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37560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37" name="Rectangle 53">
            <a:extLst>
              <a:ext uri="{FF2B5EF4-FFF2-40B4-BE49-F238E27FC236}">
                <a16:creationId xmlns:a16="http://schemas.microsoft.com/office/drawing/2014/main" id="{72AE8AB7-B029-9F4D-8CFB-6B95EE01D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40608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38" name="Rectangle 54">
            <a:extLst>
              <a:ext uri="{FF2B5EF4-FFF2-40B4-BE49-F238E27FC236}">
                <a16:creationId xmlns:a16="http://schemas.microsoft.com/office/drawing/2014/main" id="{A7AA83B8-A642-F749-A3EF-BBD4D8F4B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4365625"/>
            <a:ext cx="685800" cy="3000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39" name="Rectangle 55">
            <a:extLst>
              <a:ext uri="{FF2B5EF4-FFF2-40B4-BE49-F238E27FC236}">
                <a16:creationId xmlns:a16="http://schemas.microsoft.com/office/drawing/2014/main" id="{15274BDD-EA29-6549-8EB5-5070AB9E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46656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40" name="Rectangle 56">
            <a:extLst>
              <a:ext uri="{FF2B5EF4-FFF2-40B4-BE49-F238E27FC236}">
                <a16:creationId xmlns:a16="http://schemas.microsoft.com/office/drawing/2014/main" id="{4F0441B8-E350-BB46-8CFD-3EB89B104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49704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41" name="Rectangle 57">
            <a:extLst>
              <a:ext uri="{FF2B5EF4-FFF2-40B4-BE49-F238E27FC236}">
                <a16:creationId xmlns:a16="http://schemas.microsoft.com/office/drawing/2014/main" id="{BCC24B88-4C44-D94C-A9FC-EC7C678A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52752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42" name="Rectangle 58">
            <a:extLst>
              <a:ext uri="{FF2B5EF4-FFF2-40B4-BE49-F238E27FC236}">
                <a16:creationId xmlns:a16="http://schemas.microsoft.com/office/drawing/2014/main" id="{1A09A6EE-ACAA-6041-89DB-DAFFCB7F0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55800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43" name="Rectangle 59">
            <a:extLst>
              <a:ext uri="{FF2B5EF4-FFF2-40B4-BE49-F238E27FC236}">
                <a16:creationId xmlns:a16="http://schemas.microsoft.com/office/drawing/2014/main" id="{5828C7F0-F4B7-664F-8543-7B1A7ECFD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3141663"/>
            <a:ext cx="685800" cy="309562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ODD</a:t>
            </a:r>
          </a:p>
        </p:txBody>
      </p:sp>
      <p:sp>
        <p:nvSpPr>
          <p:cNvPr id="118844" name="Rectangle 60">
            <a:extLst>
              <a:ext uri="{FF2B5EF4-FFF2-40B4-BE49-F238E27FC236}">
                <a16:creationId xmlns:a16="http://schemas.microsoft.com/office/drawing/2014/main" id="{42A7A720-7FAD-8F47-8E8F-890DCEB1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34512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45" name="Rectangle 61">
            <a:extLst>
              <a:ext uri="{FF2B5EF4-FFF2-40B4-BE49-F238E27FC236}">
                <a16:creationId xmlns:a16="http://schemas.microsoft.com/office/drawing/2014/main" id="{B499A632-B33C-6F4D-9223-2A60D2A0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37560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46" name="Rectangle 62">
            <a:extLst>
              <a:ext uri="{FF2B5EF4-FFF2-40B4-BE49-F238E27FC236}">
                <a16:creationId xmlns:a16="http://schemas.microsoft.com/office/drawing/2014/main" id="{C5130597-E256-F64C-99CC-5CEAB370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060825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47" name="Rectangle 63">
            <a:extLst>
              <a:ext uri="{FF2B5EF4-FFF2-40B4-BE49-F238E27FC236}">
                <a16:creationId xmlns:a16="http://schemas.microsoft.com/office/drawing/2014/main" id="{8862464F-955F-7047-B4E3-C4DEB821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365625"/>
            <a:ext cx="685800" cy="3000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48" name="Rectangle 64">
            <a:extLst>
              <a:ext uri="{FF2B5EF4-FFF2-40B4-BE49-F238E27FC236}">
                <a16:creationId xmlns:a16="http://schemas.microsoft.com/office/drawing/2014/main" id="{54F4C24F-4B52-7542-88F6-433D9CFFD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6656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49" name="Rectangle 65">
            <a:extLst>
              <a:ext uri="{FF2B5EF4-FFF2-40B4-BE49-F238E27FC236}">
                <a16:creationId xmlns:a16="http://schemas.microsoft.com/office/drawing/2014/main" id="{61F9B7E9-2D27-7B40-9F3D-97D8BFD20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9704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50" name="Rectangle 66">
            <a:extLst>
              <a:ext uri="{FF2B5EF4-FFF2-40B4-BE49-F238E27FC236}">
                <a16:creationId xmlns:a16="http://schemas.microsoft.com/office/drawing/2014/main" id="{9B5264B4-274E-1240-910F-74B6559E3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52752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8851" name="Rectangle 67">
            <a:extLst>
              <a:ext uri="{FF2B5EF4-FFF2-40B4-BE49-F238E27FC236}">
                <a16:creationId xmlns:a16="http://schemas.microsoft.com/office/drawing/2014/main" id="{97BE8CA0-2535-8B47-9F1F-F1C05B0B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5580063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852" name="Rectangle 68">
            <a:extLst>
              <a:ext uri="{FF2B5EF4-FFF2-40B4-BE49-F238E27FC236}">
                <a16:creationId xmlns:a16="http://schemas.microsoft.com/office/drawing/2014/main" id="{D86A1D85-F20E-A949-AED5-28D1C0B66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1292225"/>
            <a:ext cx="2505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200">
                <a:solidFill>
                  <a:srgbClr val="4D4D4D"/>
                </a:solidFill>
              </a:rPr>
              <a:t>every 4-bit value represents one</a:t>
            </a:r>
          </a:p>
        </p:txBody>
      </p:sp>
      <p:sp>
        <p:nvSpPr>
          <p:cNvPr id="118853" name="Rectangle 70">
            <a:extLst>
              <a:ext uri="{FF2B5EF4-FFF2-40B4-BE49-F238E27FC236}">
                <a16:creationId xmlns:a16="http://schemas.microsoft.com/office/drawing/2014/main" id="{1A208966-8CDA-7747-86E5-EF27CFB10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1633538"/>
            <a:ext cx="2505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200">
                <a:solidFill>
                  <a:srgbClr val="4D4D4D"/>
                </a:solidFill>
              </a:rPr>
              <a:t>every 8-bit value represents one</a:t>
            </a:r>
          </a:p>
        </p:txBody>
      </p:sp>
      <p:sp>
        <p:nvSpPr>
          <p:cNvPr id="118854" name="Rectangle 72">
            <a:extLst>
              <a:ext uri="{FF2B5EF4-FFF2-40B4-BE49-F238E27FC236}">
                <a16:creationId xmlns:a16="http://schemas.microsoft.com/office/drawing/2014/main" id="{DD8BBF1E-560B-4B41-823F-B7127AF9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1939925"/>
            <a:ext cx="2559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200">
                <a:solidFill>
                  <a:srgbClr val="4D4D4D"/>
                </a:solidFill>
              </a:rPr>
              <a:t>every 2</a:t>
            </a:r>
            <a:r>
              <a:rPr lang="en-US" altLang="zh-TW" sz="1200" baseline="30000">
                <a:solidFill>
                  <a:srgbClr val="4D4D4D"/>
                </a:solidFill>
              </a:rPr>
              <a:t>n</a:t>
            </a:r>
            <a:r>
              <a:rPr lang="en-US" altLang="zh-TW" sz="1200">
                <a:solidFill>
                  <a:srgbClr val="4D4D4D"/>
                </a:solidFill>
              </a:rPr>
              <a:t>-bit value represents one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投影片編號版面配置區 3">
            <a:extLst>
              <a:ext uri="{FF2B5EF4-FFF2-40B4-BE49-F238E27FC236}">
                <a16:creationId xmlns:a16="http://schemas.microsoft.com/office/drawing/2014/main" id="{F661D47F-E8B8-1445-A56D-917ECBBFB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57CD7A9-A660-5446-BA55-FBA401411C7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36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670A61C-807D-5D44-BFE3-29B9EBCC0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Sum-of-Products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E0BBA20-F2E0-7C49-8DD2-1F33596F6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 dirty="0">
                <a:ea typeface="新細明體" panose="02020500000000000000" pitchFamily="18" charset="-120"/>
              </a:rPr>
              <a:t>Sum-of-products.  </a:t>
            </a:r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Systematic procedure for representing a Boolean function using AND, OR, NOT.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Form AND term for each 1 in Boolean function.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OR terms together.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72CED56-AB50-4777-B72E-C12CA6C33087}"/>
              </a:ext>
            </a:extLst>
          </p:cNvPr>
          <p:cNvGrpSpPr/>
          <p:nvPr/>
        </p:nvGrpSpPr>
        <p:grpSpPr>
          <a:xfrm>
            <a:off x="6491288" y="1319213"/>
            <a:ext cx="2386012" cy="869950"/>
            <a:chOff x="6491288" y="1319213"/>
            <a:chExt cx="2386012" cy="869950"/>
          </a:xfrm>
        </p:grpSpPr>
        <p:sp>
          <p:nvSpPr>
            <p:cNvPr id="120918" name="Rectangle 86">
              <a:extLst>
                <a:ext uri="{FF2B5EF4-FFF2-40B4-BE49-F238E27FC236}">
                  <a16:creationId xmlns:a16="http://schemas.microsoft.com/office/drawing/2014/main" id="{781515BE-326D-A94D-B45C-655D7D045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325" y="1731963"/>
              <a:ext cx="2339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200" dirty="0">
                  <a:solidFill>
                    <a:srgbClr val="4D4D4D"/>
                  </a:solidFill>
                </a:rPr>
                <a:t>proves that { AND, OR, NOT }</a:t>
              </a:r>
              <a:br>
                <a:rPr lang="en-US" altLang="zh-TW" sz="1200" dirty="0">
                  <a:solidFill>
                    <a:srgbClr val="4D4D4D"/>
                  </a:solidFill>
                </a:rPr>
              </a:br>
              <a:r>
                <a:rPr lang="en-US" altLang="zh-TW" sz="1200" dirty="0">
                  <a:solidFill>
                    <a:srgbClr val="4D4D4D"/>
                  </a:solidFill>
                </a:rPr>
                <a:t>are universal</a:t>
              </a:r>
            </a:p>
          </p:txBody>
        </p:sp>
        <p:sp>
          <p:nvSpPr>
            <p:cNvPr id="29784" name="Line 87">
              <a:extLst>
                <a:ext uri="{FF2B5EF4-FFF2-40B4-BE49-F238E27FC236}">
                  <a16:creationId xmlns:a16="http://schemas.microsoft.com/office/drawing/2014/main" id="{DEA5DCA6-E581-A340-8B8F-F8C97B673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1288" y="1319213"/>
              <a:ext cx="173037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8440DDFE-AB30-4A53-B89A-22381D6A8698}"/>
              </a:ext>
            </a:extLst>
          </p:cNvPr>
          <p:cNvGrpSpPr/>
          <p:nvPr/>
        </p:nvGrpSpPr>
        <p:grpSpPr>
          <a:xfrm>
            <a:off x="852488" y="3048000"/>
            <a:ext cx="2057400" cy="2743200"/>
            <a:chOff x="852488" y="3048000"/>
            <a:chExt cx="2057400" cy="2743200"/>
          </a:xfrm>
        </p:grpSpPr>
        <p:sp>
          <p:nvSpPr>
            <p:cNvPr id="90" name="Rectangle 6">
              <a:extLst>
                <a:ext uri="{FF2B5EF4-FFF2-40B4-BE49-F238E27FC236}">
                  <a16:creationId xmlns:a16="http://schemas.microsoft.com/office/drawing/2014/main" id="{294C5E4B-D0BB-4BC2-92EE-D091117DD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3048000"/>
              <a:ext cx="457200" cy="309563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>
                  <a:solidFill>
                    <a:srgbClr val="FFFFFF"/>
                  </a:solidFill>
                  <a:latin typeface="Courier New" panose="02070309020205020404" pitchFamily="49" charset="0"/>
                </a:rPr>
                <a:t>z</a:t>
              </a:r>
            </a:p>
          </p:txBody>
        </p:sp>
        <p:sp>
          <p:nvSpPr>
            <p:cNvPr id="91" name="Rectangle 10">
              <a:extLst>
                <a:ext uri="{FF2B5EF4-FFF2-40B4-BE49-F238E27FC236}">
                  <a16:creationId xmlns:a16="http://schemas.microsoft.com/office/drawing/2014/main" id="{B50C143D-1683-49F7-B8D7-37F45F60F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048000"/>
              <a:ext cx="685800" cy="309563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400">
                  <a:solidFill>
                    <a:srgbClr val="FFFFFF"/>
                  </a:solidFill>
                  <a:latin typeface="Courier New" panose="02070309020205020404" pitchFamily="49" charset="0"/>
                </a:rPr>
                <a:t>MAJ</a:t>
              </a:r>
            </a:p>
          </p:txBody>
        </p:sp>
        <p:sp>
          <p:nvSpPr>
            <p:cNvPr id="92" name="Rectangle 11">
              <a:extLst>
                <a:ext uri="{FF2B5EF4-FFF2-40B4-BE49-F238E27FC236}">
                  <a16:creationId xmlns:a16="http://schemas.microsoft.com/office/drawing/2014/main" id="{BDE864CD-684A-4B30-BEEC-549B0676A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048000"/>
              <a:ext cx="457200" cy="309563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>
                  <a:solidFill>
                    <a:srgbClr val="FFFFFF"/>
                  </a:solidFill>
                  <a:latin typeface="Courier New" panose="02070309020205020404" pitchFamily="49" charset="0"/>
                </a:rPr>
                <a:t>y</a:t>
              </a:r>
            </a:p>
          </p:txBody>
        </p:sp>
        <p:sp>
          <p:nvSpPr>
            <p:cNvPr id="93" name="Rectangle 12">
              <a:extLst>
                <a:ext uri="{FF2B5EF4-FFF2-40B4-BE49-F238E27FC236}">
                  <a16:creationId xmlns:a16="http://schemas.microsoft.com/office/drawing/2014/main" id="{274B8B8C-0B49-4F60-96C6-12708D9A0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048000"/>
              <a:ext cx="457200" cy="309563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>
                  <a:solidFill>
                    <a:srgbClr val="FFFFFF"/>
                  </a:solidFill>
                  <a:latin typeface="Courier New" panose="02070309020205020404" pitchFamily="49" charset="0"/>
                </a:rPr>
                <a:t>x</a:t>
              </a:r>
            </a:p>
          </p:txBody>
        </p:sp>
        <p:sp>
          <p:nvSpPr>
            <p:cNvPr id="94" name="Rectangle 13">
              <a:extLst>
                <a:ext uri="{FF2B5EF4-FFF2-40B4-BE49-F238E27FC236}">
                  <a16:creationId xmlns:a16="http://schemas.microsoft.com/office/drawing/2014/main" id="{671E0C82-0AEC-43C0-A3D3-B9BE60EE7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352800"/>
              <a:ext cx="685800" cy="3048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95" name="Rectangle 14">
              <a:extLst>
                <a:ext uri="{FF2B5EF4-FFF2-40B4-BE49-F238E27FC236}">
                  <a16:creationId xmlns:a16="http://schemas.microsoft.com/office/drawing/2014/main" id="{C3C7DF24-A227-44B7-BD08-3E954504B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657600"/>
              <a:ext cx="685800" cy="3048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96" name="Rectangle 15">
              <a:extLst>
                <a:ext uri="{FF2B5EF4-FFF2-40B4-BE49-F238E27FC236}">
                  <a16:creationId xmlns:a16="http://schemas.microsoft.com/office/drawing/2014/main" id="{7FB489D2-B5EF-4A08-84C4-79224DCB2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962400"/>
              <a:ext cx="685800" cy="3048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97" name="Rectangle 16">
              <a:extLst>
                <a:ext uri="{FF2B5EF4-FFF2-40B4-BE49-F238E27FC236}">
                  <a16:creationId xmlns:a16="http://schemas.microsoft.com/office/drawing/2014/main" id="{42615DF3-15BC-442B-BD95-C4BB65F13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4267200"/>
              <a:ext cx="685800" cy="3048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98" name="Rectangle 17">
              <a:extLst>
                <a:ext uri="{FF2B5EF4-FFF2-40B4-BE49-F238E27FC236}">
                  <a16:creationId xmlns:a16="http://schemas.microsoft.com/office/drawing/2014/main" id="{B42E7ADC-5A9E-4F29-81BD-A1DBFB503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4572000"/>
              <a:ext cx="685800" cy="3048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99" name="Rectangle 18">
              <a:extLst>
                <a:ext uri="{FF2B5EF4-FFF2-40B4-BE49-F238E27FC236}">
                  <a16:creationId xmlns:a16="http://schemas.microsoft.com/office/drawing/2014/main" id="{4364367F-5F5D-4AB7-9842-6BB405064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4876800"/>
              <a:ext cx="685800" cy="3048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0" name="Rectangle 19">
              <a:extLst>
                <a:ext uri="{FF2B5EF4-FFF2-40B4-BE49-F238E27FC236}">
                  <a16:creationId xmlns:a16="http://schemas.microsoft.com/office/drawing/2014/main" id="{043E039D-C2C7-4610-BEBD-87F23DB6D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5181600"/>
              <a:ext cx="685800" cy="3048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1" name="Rectangle 20">
              <a:extLst>
                <a:ext uri="{FF2B5EF4-FFF2-40B4-BE49-F238E27FC236}">
                  <a16:creationId xmlns:a16="http://schemas.microsoft.com/office/drawing/2014/main" id="{832B7AD9-34A4-4BCD-AD4E-2453204EA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5486400"/>
              <a:ext cx="685800" cy="3048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2" name="Rectangle 21">
              <a:extLst>
                <a:ext uri="{FF2B5EF4-FFF2-40B4-BE49-F238E27FC236}">
                  <a16:creationId xmlns:a16="http://schemas.microsoft.com/office/drawing/2014/main" id="{4801D209-8A60-47BA-80F3-B8D407190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33528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3" name="Rectangle 22">
              <a:extLst>
                <a:ext uri="{FF2B5EF4-FFF2-40B4-BE49-F238E27FC236}">
                  <a16:creationId xmlns:a16="http://schemas.microsoft.com/office/drawing/2014/main" id="{5AA771C3-46AD-40FA-B1B0-2F3697987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36576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4" name="Rectangle 23">
              <a:extLst>
                <a:ext uri="{FF2B5EF4-FFF2-40B4-BE49-F238E27FC236}">
                  <a16:creationId xmlns:a16="http://schemas.microsoft.com/office/drawing/2014/main" id="{76F13610-83C0-4800-8F68-09E39705F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39624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5" name="Rectangle 24">
              <a:extLst>
                <a:ext uri="{FF2B5EF4-FFF2-40B4-BE49-F238E27FC236}">
                  <a16:creationId xmlns:a16="http://schemas.microsoft.com/office/drawing/2014/main" id="{06E03A93-5371-458B-8A2F-ADFC59F11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42672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6" name="Rectangle 25">
              <a:extLst>
                <a:ext uri="{FF2B5EF4-FFF2-40B4-BE49-F238E27FC236}">
                  <a16:creationId xmlns:a16="http://schemas.microsoft.com/office/drawing/2014/main" id="{89EF67B2-BC51-4921-B8D3-4AD4A33F3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45720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7" name="Rectangle 26">
              <a:extLst>
                <a:ext uri="{FF2B5EF4-FFF2-40B4-BE49-F238E27FC236}">
                  <a16:creationId xmlns:a16="http://schemas.microsoft.com/office/drawing/2014/main" id="{5070D091-9960-4C6C-A6C7-C37D185BB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48768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8" name="Rectangle 27">
              <a:extLst>
                <a:ext uri="{FF2B5EF4-FFF2-40B4-BE49-F238E27FC236}">
                  <a16:creationId xmlns:a16="http://schemas.microsoft.com/office/drawing/2014/main" id="{B3AF91DF-8364-4B92-B53C-55E5D5C43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51816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9" name="Rectangle 28">
              <a:extLst>
                <a:ext uri="{FF2B5EF4-FFF2-40B4-BE49-F238E27FC236}">
                  <a16:creationId xmlns:a16="http://schemas.microsoft.com/office/drawing/2014/main" id="{C21FC127-E17B-4918-871F-DC0E7FE6E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54864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0" name="Rectangle 29">
              <a:extLst>
                <a:ext uri="{FF2B5EF4-FFF2-40B4-BE49-F238E27FC236}">
                  <a16:creationId xmlns:a16="http://schemas.microsoft.com/office/drawing/2014/main" id="{BC87961E-3549-48F9-BF3F-AB7B1165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3528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1" name="Rectangle 30">
              <a:extLst>
                <a:ext uri="{FF2B5EF4-FFF2-40B4-BE49-F238E27FC236}">
                  <a16:creationId xmlns:a16="http://schemas.microsoft.com/office/drawing/2014/main" id="{4F5A939E-63D8-43A7-ACF3-B5D3681BB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6576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2" name="Rectangle 31">
              <a:extLst>
                <a:ext uri="{FF2B5EF4-FFF2-40B4-BE49-F238E27FC236}">
                  <a16:creationId xmlns:a16="http://schemas.microsoft.com/office/drawing/2014/main" id="{658D9070-5F49-474A-8868-78A45EA68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39624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3" name="Rectangle 32">
              <a:extLst>
                <a:ext uri="{FF2B5EF4-FFF2-40B4-BE49-F238E27FC236}">
                  <a16:creationId xmlns:a16="http://schemas.microsoft.com/office/drawing/2014/main" id="{BCE2DE29-FCEF-4184-AAB1-0DD21F8E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42672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4" name="Rectangle 33">
              <a:extLst>
                <a:ext uri="{FF2B5EF4-FFF2-40B4-BE49-F238E27FC236}">
                  <a16:creationId xmlns:a16="http://schemas.microsoft.com/office/drawing/2014/main" id="{A512B3D2-D59D-492F-B227-2E9F69D30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45720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5" name="Rectangle 34">
              <a:extLst>
                <a:ext uri="{FF2B5EF4-FFF2-40B4-BE49-F238E27FC236}">
                  <a16:creationId xmlns:a16="http://schemas.microsoft.com/office/drawing/2014/main" id="{FE281A08-5A66-4C10-8C8B-613FD2B97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48768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6" name="Rectangle 35">
              <a:extLst>
                <a:ext uri="{FF2B5EF4-FFF2-40B4-BE49-F238E27FC236}">
                  <a16:creationId xmlns:a16="http://schemas.microsoft.com/office/drawing/2014/main" id="{A204D9BB-37F8-411A-9DC5-D0AB869A7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51816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7" name="Rectangle 36">
              <a:extLst>
                <a:ext uri="{FF2B5EF4-FFF2-40B4-BE49-F238E27FC236}">
                  <a16:creationId xmlns:a16="http://schemas.microsoft.com/office/drawing/2014/main" id="{2565EC55-8390-4C95-991B-3ECCD8F04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688" y="54864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8E3AA457-3804-4240-8430-3F28488D5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3528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9" name="Rectangle 38">
              <a:extLst>
                <a:ext uri="{FF2B5EF4-FFF2-40B4-BE49-F238E27FC236}">
                  <a16:creationId xmlns:a16="http://schemas.microsoft.com/office/drawing/2014/main" id="{5B7E6C5A-493F-495A-8004-6387A8BB0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6576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0" name="Rectangle 39">
              <a:extLst>
                <a:ext uri="{FF2B5EF4-FFF2-40B4-BE49-F238E27FC236}">
                  <a16:creationId xmlns:a16="http://schemas.microsoft.com/office/drawing/2014/main" id="{2A8F57FD-A024-4A91-A2C4-FA3EB04D6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9624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1" name="Rectangle 40">
              <a:extLst>
                <a:ext uri="{FF2B5EF4-FFF2-40B4-BE49-F238E27FC236}">
                  <a16:creationId xmlns:a16="http://schemas.microsoft.com/office/drawing/2014/main" id="{71544098-24C9-4EB5-9C0E-FC525D09E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42672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" name="Rectangle 41">
              <a:extLst>
                <a:ext uri="{FF2B5EF4-FFF2-40B4-BE49-F238E27FC236}">
                  <a16:creationId xmlns:a16="http://schemas.microsoft.com/office/drawing/2014/main" id="{FF67A80D-017A-4AD5-B582-EA0BEAC48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45720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3" name="Rectangle 42">
              <a:extLst>
                <a:ext uri="{FF2B5EF4-FFF2-40B4-BE49-F238E27FC236}">
                  <a16:creationId xmlns:a16="http://schemas.microsoft.com/office/drawing/2014/main" id="{21BB393A-BC5F-4134-89BF-64FDDE93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48768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4" name="Rectangle 43">
              <a:extLst>
                <a:ext uri="{FF2B5EF4-FFF2-40B4-BE49-F238E27FC236}">
                  <a16:creationId xmlns:a16="http://schemas.microsoft.com/office/drawing/2014/main" id="{17CD3CFC-2C22-4C43-B944-18768A00D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51816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</a:pPr>
              <a:r>
                <a:rPr lang="en-US" altLang="zh-TW" sz="1400" b="1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5" name="Rectangle 44">
              <a:extLst>
                <a:ext uri="{FF2B5EF4-FFF2-40B4-BE49-F238E27FC236}">
                  <a16:creationId xmlns:a16="http://schemas.microsoft.com/office/drawing/2014/main" id="{FBADCFE5-13C2-40B6-B449-68D503AF0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5486400"/>
              <a:ext cx="457200" cy="304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投影片編號版面配置區 3">
            <a:extLst>
              <a:ext uri="{FF2B5EF4-FFF2-40B4-BE49-F238E27FC236}">
                <a16:creationId xmlns:a16="http://schemas.microsoft.com/office/drawing/2014/main" id="{F661D47F-E8B8-1445-A56D-917ECBBFB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57CD7A9-A660-5446-BA55-FBA401411C7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37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670A61C-807D-5D44-BFE3-29B9EBCC0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Sum-of-Products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E0BBA20-F2E0-7C49-8DD2-1F33596F6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 dirty="0">
                <a:ea typeface="新細明體" panose="02020500000000000000" pitchFamily="18" charset="-120"/>
              </a:rPr>
              <a:t>Sum-of-products.  </a:t>
            </a:r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Systematic procedure for representing a Boolean function using AND, OR, NOT.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Form AND term for each 1 in Boolean function.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OR terms together.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72CED56-AB50-4777-B72E-C12CA6C33087}"/>
              </a:ext>
            </a:extLst>
          </p:cNvPr>
          <p:cNvGrpSpPr/>
          <p:nvPr/>
        </p:nvGrpSpPr>
        <p:grpSpPr>
          <a:xfrm>
            <a:off x="6491288" y="1319213"/>
            <a:ext cx="2386012" cy="869950"/>
            <a:chOff x="6491288" y="1319213"/>
            <a:chExt cx="2386012" cy="869950"/>
          </a:xfrm>
        </p:grpSpPr>
        <p:sp>
          <p:nvSpPr>
            <p:cNvPr id="120918" name="Rectangle 86">
              <a:extLst>
                <a:ext uri="{FF2B5EF4-FFF2-40B4-BE49-F238E27FC236}">
                  <a16:creationId xmlns:a16="http://schemas.microsoft.com/office/drawing/2014/main" id="{781515BE-326D-A94D-B45C-655D7D045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325" y="1731963"/>
              <a:ext cx="2339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200" dirty="0">
                  <a:solidFill>
                    <a:srgbClr val="4D4D4D"/>
                  </a:solidFill>
                </a:rPr>
                <a:t>proves that { AND, OR, NOT }</a:t>
              </a:r>
              <a:br>
                <a:rPr lang="en-US" altLang="zh-TW" sz="1200" dirty="0">
                  <a:solidFill>
                    <a:srgbClr val="4D4D4D"/>
                  </a:solidFill>
                </a:rPr>
              </a:br>
              <a:r>
                <a:rPr lang="en-US" altLang="zh-TW" sz="1200" dirty="0">
                  <a:solidFill>
                    <a:srgbClr val="4D4D4D"/>
                  </a:solidFill>
                </a:rPr>
                <a:t>are universal</a:t>
              </a:r>
            </a:p>
          </p:txBody>
        </p:sp>
        <p:sp>
          <p:nvSpPr>
            <p:cNvPr id="29784" name="Line 87">
              <a:extLst>
                <a:ext uri="{FF2B5EF4-FFF2-40B4-BE49-F238E27FC236}">
                  <a16:creationId xmlns:a16="http://schemas.microsoft.com/office/drawing/2014/main" id="{DEA5DCA6-E581-A340-8B8F-F8C97B673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1288" y="1319213"/>
              <a:ext cx="173037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90" name="Rectangle 6">
            <a:extLst>
              <a:ext uri="{FF2B5EF4-FFF2-40B4-BE49-F238E27FC236}">
                <a16:creationId xmlns:a16="http://schemas.microsoft.com/office/drawing/2014/main" id="{294C5E4B-D0BB-4BC2-92EE-D091117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</a:p>
        </p:txBody>
      </p:sp>
      <p:sp>
        <p:nvSpPr>
          <p:cNvPr id="91" name="Rectangle 10">
            <a:extLst>
              <a:ext uri="{FF2B5EF4-FFF2-40B4-BE49-F238E27FC236}">
                <a16:creationId xmlns:a16="http://schemas.microsoft.com/office/drawing/2014/main" id="{B50C143D-1683-49F7-B8D7-37F45F60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0480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MAJ</a:t>
            </a:r>
          </a:p>
        </p:txBody>
      </p:sp>
      <p:sp>
        <p:nvSpPr>
          <p:cNvPr id="92" name="Rectangle 11">
            <a:extLst>
              <a:ext uri="{FF2B5EF4-FFF2-40B4-BE49-F238E27FC236}">
                <a16:creationId xmlns:a16="http://schemas.microsoft.com/office/drawing/2014/main" id="{BDE864CD-684A-4B30-BEEC-549B0676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93" name="Rectangle 12">
            <a:extLst>
              <a:ext uri="{FF2B5EF4-FFF2-40B4-BE49-F238E27FC236}">
                <a16:creationId xmlns:a16="http://schemas.microsoft.com/office/drawing/2014/main" id="{274B8B8C-0B49-4F60-96C6-12708D9A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94" name="Rectangle 13">
            <a:extLst>
              <a:ext uri="{FF2B5EF4-FFF2-40B4-BE49-F238E27FC236}">
                <a16:creationId xmlns:a16="http://schemas.microsoft.com/office/drawing/2014/main" id="{671E0C82-0AEC-43C0-A3D3-B9BE60EE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5" name="Rectangle 14">
            <a:extLst>
              <a:ext uri="{FF2B5EF4-FFF2-40B4-BE49-F238E27FC236}">
                <a16:creationId xmlns:a16="http://schemas.microsoft.com/office/drawing/2014/main" id="{C3C7DF24-A227-44B7-BD08-3E954504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6" name="Rectangle 15">
            <a:extLst>
              <a:ext uri="{FF2B5EF4-FFF2-40B4-BE49-F238E27FC236}">
                <a16:creationId xmlns:a16="http://schemas.microsoft.com/office/drawing/2014/main" id="{7FB489D2-B5EF-4A08-84C4-79224DCB2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7" name="Rectangle 16">
            <a:extLst>
              <a:ext uri="{FF2B5EF4-FFF2-40B4-BE49-F238E27FC236}">
                <a16:creationId xmlns:a16="http://schemas.microsoft.com/office/drawing/2014/main" id="{42615DF3-15BC-442B-BD95-C4BB65F13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2672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98" name="Rectangle 17">
            <a:extLst>
              <a:ext uri="{FF2B5EF4-FFF2-40B4-BE49-F238E27FC236}">
                <a16:creationId xmlns:a16="http://schemas.microsoft.com/office/drawing/2014/main" id="{B42E7ADC-5A9E-4F29-81BD-A1DBFB503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9" name="Rectangle 18">
            <a:extLst>
              <a:ext uri="{FF2B5EF4-FFF2-40B4-BE49-F238E27FC236}">
                <a16:creationId xmlns:a16="http://schemas.microsoft.com/office/drawing/2014/main" id="{4364367F-5F5D-4AB7-9842-6BB40506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8768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0" name="Rectangle 19">
            <a:extLst>
              <a:ext uri="{FF2B5EF4-FFF2-40B4-BE49-F238E27FC236}">
                <a16:creationId xmlns:a16="http://schemas.microsoft.com/office/drawing/2014/main" id="{043E039D-C2C7-4610-BEBD-87F23DB6D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1816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1" name="Rectangle 20">
            <a:extLst>
              <a:ext uri="{FF2B5EF4-FFF2-40B4-BE49-F238E27FC236}">
                <a16:creationId xmlns:a16="http://schemas.microsoft.com/office/drawing/2014/main" id="{832B7AD9-34A4-4BCD-AD4E-2453204E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4864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2" name="Rectangle 21">
            <a:extLst>
              <a:ext uri="{FF2B5EF4-FFF2-40B4-BE49-F238E27FC236}">
                <a16:creationId xmlns:a16="http://schemas.microsoft.com/office/drawing/2014/main" id="{4801D209-8A60-47BA-80F3-B8D407190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3" name="Rectangle 22">
            <a:extLst>
              <a:ext uri="{FF2B5EF4-FFF2-40B4-BE49-F238E27FC236}">
                <a16:creationId xmlns:a16="http://schemas.microsoft.com/office/drawing/2014/main" id="{5AA771C3-46AD-40FA-B1B0-2F369798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4" name="Rectangle 23">
            <a:extLst>
              <a:ext uri="{FF2B5EF4-FFF2-40B4-BE49-F238E27FC236}">
                <a16:creationId xmlns:a16="http://schemas.microsoft.com/office/drawing/2014/main" id="{76F13610-83C0-4800-8F68-09E39705F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5" name="Rectangle 24">
            <a:extLst>
              <a:ext uri="{FF2B5EF4-FFF2-40B4-BE49-F238E27FC236}">
                <a16:creationId xmlns:a16="http://schemas.microsoft.com/office/drawing/2014/main" id="{06E03A93-5371-458B-8A2F-ADFC59F1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6" name="Rectangle 25">
            <a:extLst>
              <a:ext uri="{FF2B5EF4-FFF2-40B4-BE49-F238E27FC236}">
                <a16:creationId xmlns:a16="http://schemas.microsoft.com/office/drawing/2014/main" id="{89EF67B2-BC51-4921-B8D3-4AD4A33F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7" name="Rectangle 26">
            <a:extLst>
              <a:ext uri="{FF2B5EF4-FFF2-40B4-BE49-F238E27FC236}">
                <a16:creationId xmlns:a16="http://schemas.microsoft.com/office/drawing/2014/main" id="{5070D091-9960-4C6C-A6C7-C37D185B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8" name="Rectangle 27">
            <a:extLst>
              <a:ext uri="{FF2B5EF4-FFF2-40B4-BE49-F238E27FC236}">
                <a16:creationId xmlns:a16="http://schemas.microsoft.com/office/drawing/2014/main" id="{B3AF91DF-8364-4B92-B53C-55E5D5C4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9" name="Rectangle 28">
            <a:extLst>
              <a:ext uri="{FF2B5EF4-FFF2-40B4-BE49-F238E27FC236}">
                <a16:creationId xmlns:a16="http://schemas.microsoft.com/office/drawing/2014/main" id="{C21FC127-E17B-4918-871F-DC0E7FE6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0" name="Rectangle 29">
            <a:extLst>
              <a:ext uri="{FF2B5EF4-FFF2-40B4-BE49-F238E27FC236}">
                <a16:creationId xmlns:a16="http://schemas.microsoft.com/office/drawing/2014/main" id="{BC87961E-3549-48F9-BF3F-AB7B1165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1" name="Rectangle 30">
            <a:extLst>
              <a:ext uri="{FF2B5EF4-FFF2-40B4-BE49-F238E27FC236}">
                <a16:creationId xmlns:a16="http://schemas.microsoft.com/office/drawing/2014/main" id="{4F5A939E-63D8-43A7-ACF3-B5D3681B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2" name="Rectangle 31">
            <a:extLst>
              <a:ext uri="{FF2B5EF4-FFF2-40B4-BE49-F238E27FC236}">
                <a16:creationId xmlns:a16="http://schemas.microsoft.com/office/drawing/2014/main" id="{658D9070-5F49-474A-8868-78A45EA68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3" name="Rectangle 32">
            <a:extLst>
              <a:ext uri="{FF2B5EF4-FFF2-40B4-BE49-F238E27FC236}">
                <a16:creationId xmlns:a16="http://schemas.microsoft.com/office/drawing/2014/main" id="{BCE2DE29-FCEF-4184-AAB1-0DD21F8E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" name="Rectangle 33">
            <a:extLst>
              <a:ext uri="{FF2B5EF4-FFF2-40B4-BE49-F238E27FC236}">
                <a16:creationId xmlns:a16="http://schemas.microsoft.com/office/drawing/2014/main" id="{A512B3D2-D59D-492F-B227-2E9F69D3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5" name="Rectangle 34">
            <a:extLst>
              <a:ext uri="{FF2B5EF4-FFF2-40B4-BE49-F238E27FC236}">
                <a16:creationId xmlns:a16="http://schemas.microsoft.com/office/drawing/2014/main" id="{FE281A08-5A66-4C10-8C8B-613FD2B9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6" name="Rectangle 35">
            <a:extLst>
              <a:ext uri="{FF2B5EF4-FFF2-40B4-BE49-F238E27FC236}">
                <a16:creationId xmlns:a16="http://schemas.microsoft.com/office/drawing/2014/main" id="{A204D9BB-37F8-411A-9DC5-D0AB869A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7" name="Rectangle 36">
            <a:extLst>
              <a:ext uri="{FF2B5EF4-FFF2-40B4-BE49-F238E27FC236}">
                <a16:creationId xmlns:a16="http://schemas.microsoft.com/office/drawing/2014/main" id="{2565EC55-8390-4C95-991B-3ECCD8F0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8E3AA457-3804-4240-8430-3F28488D5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9" name="Rectangle 38">
            <a:extLst>
              <a:ext uri="{FF2B5EF4-FFF2-40B4-BE49-F238E27FC236}">
                <a16:creationId xmlns:a16="http://schemas.microsoft.com/office/drawing/2014/main" id="{5B7E6C5A-493F-495A-8004-6387A8BB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" name="Rectangle 39">
            <a:extLst>
              <a:ext uri="{FF2B5EF4-FFF2-40B4-BE49-F238E27FC236}">
                <a16:creationId xmlns:a16="http://schemas.microsoft.com/office/drawing/2014/main" id="{2A8F57FD-A024-4A91-A2C4-FA3EB04D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1" name="Rectangle 40">
            <a:extLst>
              <a:ext uri="{FF2B5EF4-FFF2-40B4-BE49-F238E27FC236}">
                <a16:creationId xmlns:a16="http://schemas.microsoft.com/office/drawing/2014/main" id="{71544098-24C9-4EB5-9C0E-FC525D09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2" name="Rectangle 41">
            <a:extLst>
              <a:ext uri="{FF2B5EF4-FFF2-40B4-BE49-F238E27FC236}">
                <a16:creationId xmlns:a16="http://schemas.microsoft.com/office/drawing/2014/main" id="{FF67A80D-017A-4AD5-B582-EA0BEAC48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3" name="Rectangle 42">
            <a:extLst>
              <a:ext uri="{FF2B5EF4-FFF2-40B4-BE49-F238E27FC236}">
                <a16:creationId xmlns:a16="http://schemas.microsoft.com/office/drawing/2014/main" id="{21BB393A-BC5F-4134-89BF-64FDDE9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4" name="Rectangle 43">
            <a:extLst>
              <a:ext uri="{FF2B5EF4-FFF2-40B4-BE49-F238E27FC236}">
                <a16:creationId xmlns:a16="http://schemas.microsoft.com/office/drawing/2014/main" id="{17CD3CFC-2C22-4C43-B944-18768A00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5" name="Rectangle 44">
            <a:extLst>
              <a:ext uri="{FF2B5EF4-FFF2-40B4-BE49-F238E27FC236}">
                <a16:creationId xmlns:a16="http://schemas.microsoft.com/office/drawing/2014/main" id="{FBADCFE5-13C2-40B6-B449-68D503AF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11093C2C-D7CE-40B9-81E7-41676C66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582930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expressing MAJ using sum-of-products</a:t>
            </a:r>
            <a:endParaRPr kumimoji="0" lang="en-US" altLang="zh-TW" sz="1400">
              <a:solidFill>
                <a:srgbClr val="4D4D4D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64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投影片編號版面配置區 3">
            <a:extLst>
              <a:ext uri="{FF2B5EF4-FFF2-40B4-BE49-F238E27FC236}">
                <a16:creationId xmlns:a16="http://schemas.microsoft.com/office/drawing/2014/main" id="{F661D47F-E8B8-1445-A56D-917ECBBFB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57CD7A9-A660-5446-BA55-FBA401411C7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670A61C-807D-5D44-BFE3-29B9EBCC0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Sum-of-Products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E0BBA20-F2E0-7C49-8DD2-1F33596F6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848600" cy="5410200"/>
          </a:xfrm>
        </p:spPr>
        <p:txBody>
          <a:bodyPr/>
          <a:lstStyle/>
          <a:p>
            <a:pPr marL="0" indent="0"/>
            <a:r>
              <a:rPr lang="en-US" altLang="zh-TW" dirty="0">
                <a:ea typeface="新細明體" panose="02020500000000000000" pitchFamily="18" charset="-120"/>
              </a:rPr>
              <a:t>Sum-of-products.  </a:t>
            </a:r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Systematic procedure for representing a Boolean function using AND, OR, NOT.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Form AND term for each 1 in Boolean function.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OR terms together.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72CED56-AB50-4777-B72E-C12CA6C33087}"/>
              </a:ext>
            </a:extLst>
          </p:cNvPr>
          <p:cNvGrpSpPr/>
          <p:nvPr/>
        </p:nvGrpSpPr>
        <p:grpSpPr>
          <a:xfrm>
            <a:off x="6491288" y="1319213"/>
            <a:ext cx="2386012" cy="869950"/>
            <a:chOff x="6491288" y="1319213"/>
            <a:chExt cx="2386012" cy="869950"/>
          </a:xfrm>
        </p:grpSpPr>
        <p:sp>
          <p:nvSpPr>
            <p:cNvPr id="120918" name="Rectangle 86">
              <a:extLst>
                <a:ext uri="{FF2B5EF4-FFF2-40B4-BE49-F238E27FC236}">
                  <a16:creationId xmlns:a16="http://schemas.microsoft.com/office/drawing/2014/main" id="{781515BE-326D-A94D-B45C-655D7D045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325" y="1731963"/>
              <a:ext cx="2339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200" dirty="0">
                  <a:solidFill>
                    <a:srgbClr val="4D4D4D"/>
                  </a:solidFill>
                </a:rPr>
                <a:t>proves that { AND, OR, NOT }</a:t>
              </a:r>
              <a:br>
                <a:rPr lang="en-US" altLang="zh-TW" sz="1200" dirty="0">
                  <a:solidFill>
                    <a:srgbClr val="4D4D4D"/>
                  </a:solidFill>
                </a:rPr>
              </a:br>
              <a:r>
                <a:rPr lang="en-US" altLang="zh-TW" sz="1200" dirty="0">
                  <a:solidFill>
                    <a:srgbClr val="4D4D4D"/>
                  </a:solidFill>
                </a:rPr>
                <a:t>are universal</a:t>
              </a:r>
            </a:p>
          </p:txBody>
        </p:sp>
        <p:sp>
          <p:nvSpPr>
            <p:cNvPr id="29784" name="Line 87">
              <a:extLst>
                <a:ext uri="{FF2B5EF4-FFF2-40B4-BE49-F238E27FC236}">
                  <a16:creationId xmlns:a16="http://schemas.microsoft.com/office/drawing/2014/main" id="{DEA5DCA6-E581-A340-8B8F-F8C97B673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1288" y="1319213"/>
              <a:ext cx="173037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90" name="Rectangle 6">
            <a:extLst>
              <a:ext uri="{FF2B5EF4-FFF2-40B4-BE49-F238E27FC236}">
                <a16:creationId xmlns:a16="http://schemas.microsoft.com/office/drawing/2014/main" id="{294C5E4B-D0BB-4BC2-92EE-D091117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</a:p>
        </p:txBody>
      </p:sp>
      <p:sp>
        <p:nvSpPr>
          <p:cNvPr id="91" name="Rectangle 10">
            <a:extLst>
              <a:ext uri="{FF2B5EF4-FFF2-40B4-BE49-F238E27FC236}">
                <a16:creationId xmlns:a16="http://schemas.microsoft.com/office/drawing/2014/main" id="{B50C143D-1683-49F7-B8D7-37F45F60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0480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MAJ</a:t>
            </a:r>
          </a:p>
        </p:txBody>
      </p:sp>
      <p:sp>
        <p:nvSpPr>
          <p:cNvPr id="92" name="Rectangle 11">
            <a:extLst>
              <a:ext uri="{FF2B5EF4-FFF2-40B4-BE49-F238E27FC236}">
                <a16:creationId xmlns:a16="http://schemas.microsoft.com/office/drawing/2014/main" id="{BDE864CD-684A-4B30-BEEC-549B0676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93" name="Rectangle 12">
            <a:extLst>
              <a:ext uri="{FF2B5EF4-FFF2-40B4-BE49-F238E27FC236}">
                <a16:creationId xmlns:a16="http://schemas.microsoft.com/office/drawing/2014/main" id="{274B8B8C-0B49-4F60-96C6-12708D9A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94" name="Rectangle 13">
            <a:extLst>
              <a:ext uri="{FF2B5EF4-FFF2-40B4-BE49-F238E27FC236}">
                <a16:creationId xmlns:a16="http://schemas.microsoft.com/office/drawing/2014/main" id="{671E0C82-0AEC-43C0-A3D3-B9BE60EE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5" name="Rectangle 14">
            <a:extLst>
              <a:ext uri="{FF2B5EF4-FFF2-40B4-BE49-F238E27FC236}">
                <a16:creationId xmlns:a16="http://schemas.microsoft.com/office/drawing/2014/main" id="{C3C7DF24-A227-44B7-BD08-3E954504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6" name="Rectangle 15">
            <a:extLst>
              <a:ext uri="{FF2B5EF4-FFF2-40B4-BE49-F238E27FC236}">
                <a16:creationId xmlns:a16="http://schemas.microsoft.com/office/drawing/2014/main" id="{7FB489D2-B5EF-4A08-84C4-79224DCB2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7" name="Rectangle 16">
            <a:extLst>
              <a:ext uri="{FF2B5EF4-FFF2-40B4-BE49-F238E27FC236}">
                <a16:creationId xmlns:a16="http://schemas.microsoft.com/office/drawing/2014/main" id="{42615DF3-15BC-442B-BD95-C4BB65F13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2672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98" name="Rectangle 17">
            <a:extLst>
              <a:ext uri="{FF2B5EF4-FFF2-40B4-BE49-F238E27FC236}">
                <a16:creationId xmlns:a16="http://schemas.microsoft.com/office/drawing/2014/main" id="{B42E7ADC-5A9E-4F29-81BD-A1DBFB503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9" name="Rectangle 18">
            <a:extLst>
              <a:ext uri="{FF2B5EF4-FFF2-40B4-BE49-F238E27FC236}">
                <a16:creationId xmlns:a16="http://schemas.microsoft.com/office/drawing/2014/main" id="{4364367F-5F5D-4AB7-9842-6BB40506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0" name="Rectangle 19">
            <a:extLst>
              <a:ext uri="{FF2B5EF4-FFF2-40B4-BE49-F238E27FC236}">
                <a16:creationId xmlns:a16="http://schemas.microsoft.com/office/drawing/2014/main" id="{043E039D-C2C7-4610-BEBD-87F23DB6D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1" name="Rectangle 20">
            <a:extLst>
              <a:ext uri="{FF2B5EF4-FFF2-40B4-BE49-F238E27FC236}">
                <a16:creationId xmlns:a16="http://schemas.microsoft.com/office/drawing/2014/main" id="{832B7AD9-34A4-4BCD-AD4E-2453204E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2" name="Rectangle 21">
            <a:extLst>
              <a:ext uri="{FF2B5EF4-FFF2-40B4-BE49-F238E27FC236}">
                <a16:creationId xmlns:a16="http://schemas.microsoft.com/office/drawing/2014/main" id="{4801D209-8A60-47BA-80F3-B8D407190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3" name="Rectangle 22">
            <a:extLst>
              <a:ext uri="{FF2B5EF4-FFF2-40B4-BE49-F238E27FC236}">
                <a16:creationId xmlns:a16="http://schemas.microsoft.com/office/drawing/2014/main" id="{5AA771C3-46AD-40FA-B1B0-2F369798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4" name="Rectangle 23">
            <a:extLst>
              <a:ext uri="{FF2B5EF4-FFF2-40B4-BE49-F238E27FC236}">
                <a16:creationId xmlns:a16="http://schemas.microsoft.com/office/drawing/2014/main" id="{76F13610-83C0-4800-8F68-09E39705F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5" name="Rectangle 24">
            <a:extLst>
              <a:ext uri="{FF2B5EF4-FFF2-40B4-BE49-F238E27FC236}">
                <a16:creationId xmlns:a16="http://schemas.microsoft.com/office/drawing/2014/main" id="{06E03A93-5371-458B-8A2F-ADFC59F1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6" name="Rectangle 25">
            <a:extLst>
              <a:ext uri="{FF2B5EF4-FFF2-40B4-BE49-F238E27FC236}">
                <a16:creationId xmlns:a16="http://schemas.microsoft.com/office/drawing/2014/main" id="{89EF67B2-BC51-4921-B8D3-4AD4A33F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7" name="Rectangle 26">
            <a:extLst>
              <a:ext uri="{FF2B5EF4-FFF2-40B4-BE49-F238E27FC236}">
                <a16:creationId xmlns:a16="http://schemas.microsoft.com/office/drawing/2014/main" id="{5070D091-9960-4C6C-A6C7-C37D185B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8" name="Rectangle 27">
            <a:extLst>
              <a:ext uri="{FF2B5EF4-FFF2-40B4-BE49-F238E27FC236}">
                <a16:creationId xmlns:a16="http://schemas.microsoft.com/office/drawing/2014/main" id="{B3AF91DF-8364-4B92-B53C-55E5D5C4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9" name="Rectangle 28">
            <a:extLst>
              <a:ext uri="{FF2B5EF4-FFF2-40B4-BE49-F238E27FC236}">
                <a16:creationId xmlns:a16="http://schemas.microsoft.com/office/drawing/2014/main" id="{C21FC127-E17B-4918-871F-DC0E7FE6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0" name="Rectangle 29">
            <a:extLst>
              <a:ext uri="{FF2B5EF4-FFF2-40B4-BE49-F238E27FC236}">
                <a16:creationId xmlns:a16="http://schemas.microsoft.com/office/drawing/2014/main" id="{BC87961E-3549-48F9-BF3F-AB7B1165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1" name="Rectangle 30">
            <a:extLst>
              <a:ext uri="{FF2B5EF4-FFF2-40B4-BE49-F238E27FC236}">
                <a16:creationId xmlns:a16="http://schemas.microsoft.com/office/drawing/2014/main" id="{4F5A939E-63D8-43A7-ACF3-B5D3681B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2" name="Rectangle 31">
            <a:extLst>
              <a:ext uri="{FF2B5EF4-FFF2-40B4-BE49-F238E27FC236}">
                <a16:creationId xmlns:a16="http://schemas.microsoft.com/office/drawing/2014/main" id="{658D9070-5F49-474A-8868-78A45EA68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3" name="Rectangle 32">
            <a:extLst>
              <a:ext uri="{FF2B5EF4-FFF2-40B4-BE49-F238E27FC236}">
                <a16:creationId xmlns:a16="http://schemas.microsoft.com/office/drawing/2014/main" id="{BCE2DE29-FCEF-4184-AAB1-0DD21F8E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" name="Rectangle 33">
            <a:extLst>
              <a:ext uri="{FF2B5EF4-FFF2-40B4-BE49-F238E27FC236}">
                <a16:creationId xmlns:a16="http://schemas.microsoft.com/office/drawing/2014/main" id="{A512B3D2-D59D-492F-B227-2E9F69D3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5" name="Rectangle 34">
            <a:extLst>
              <a:ext uri="{FF2B5EF4-FFF2-40B4-BE49-F238E27FC236}">
                <a16:creationId xmlns:a16="http://schemas.microsoft.com/office/drawing/2014/main" id="{FE281A08-5A66-4C10-8C8B-613FD2B9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6" name="Rectangle 35">
            <a:extLst>
              <a:ext uri="{FF2B5EF4-FFF2-40B4-BE49-F238E27FC236}">
                <a16:creationId xmlns:a16="http://schemas.microsoft.com/office/drawing/2014/main" id="{A204D9BB-37F8-411A-9DC5-D0AB869A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7" name="Rectangle 36">
            <a:extLst>
              <a:ext uri="{FF2B5EF4-FFF2-40B4-BE49-F238E27FC236}">
                <a16:creationId xmlns:a16="http://schemas.microsoft.com/office/drawing/2014/main" id="{2565EC55-8390-4C95-991B-3ECCD8F0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8E3AA457-3804-4240-8430-3F28488D5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9" name="Rectangle 38">
            <a:extLst>
              <a:ext uri="{FF2B5EF4-FFF2-40B4-BE49-F238E27FC236}">
                <a16:creationId xmlns:a16="http://schemas.microsoft.com/office/drawing/2014/main" id="{5B7E6C5A-493F-495A-8004-6387A8BB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" name="Rectangle 39">
            <a:extLst>
              <a:ext uri="{FF2B5EF4-FFF2-40B4-BE49-F238E27FC236}">
                <a16:creationId xmlns:a16="http://schemas.microsoft.com/office/drawing/2014/main" id="{2A8F57FD-A024-4A91-A2C4-FA3EB04D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1" name="Rectangle 40">
            <a:extLst>
              <a:ext uri="{FF2B5EF4-FFF2-40B4-BE49-F238E27FC236}">
                <a16:creationId xmlns:a16="http://schemas.microsoft.com/office/drawing/2014/main" id="{71544098-24C9-4EB5-9C0E-FC525D09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2" name="Rectangle 41">
            <a:extLst>
              <a:ext uri="{FF2B5EF4-FFF2-40B4-BE49-F238E27FC236}">
                <a16:creationId xmlns:a16="http://schemas.microsoft.com/office/drawing/2014/main" id="{FF67A80D-017A-4AD5-B582-EA0BEAC48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3" name="Rectangle 42">
            <a:extLst>
              <a:ext uri="{FF2B5EF4-FFF2-40B4-BE49-F238E27FC236}">
                <a16:creationId xmlns:a16="http://schemas.microsoft.com/office/drawing/2014/main" id="{21BB393A-BC5F-4134-89BF-64FDDE9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4" name="Rectangle 43">
            <a:extLst>
              <a:ext uri="{FF2B5EF4-FFF2-40B4-BE49-F238E27FC236}">
                <a16:creationId xmlns:a16="http://schemas.microsoft.com/office/drawing/2014/main" id="{17CD3CFC-2C22-4C43-B944-18768A00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5" name="Rectangle 44">
            <a:extLst>
              <a:ext uri="{FF2B5EF4-FFF2-40B4-BE49-F238E27FC236}">
                <a16:creationId xmlns:a16="http://schemas.microsoft.com/office/drawing/2014/main" id="{FBADCFE5-13C2-40B6-B449-68D503AF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160B22DD-A81E-49F6-AA17-128A37262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582930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expressing MAJ using sum-of-products</a:t>
            </a:r>
            <a:endParaRPr kumimoji="0" lang="en-US" altLang="zh-TW" sz="1400">
              <a:solidFill>
                <a:srgbClr val="4D4D4D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64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投影片編號版面配置區 3">
            <a:extLst>
              <a:ext uri="{FF2B5EF4-FFF2-40B4-BE49-F238E27FC236}">
                <a16:creationId xmlns:a16="http://schemas.microsoft.com/office/drawing/2014/main" id="{F661D47F-E8B8-1445-A56D-917ECBBFB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57CD7A9-A660-5446-BA55-FBA401411C7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39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670A61C-807D-5D44-BFE3-29B9EBCC0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Sum-of-Products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E0BBA20-F2E0-7C49-8DD2-1F33596F6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848600" cy="5410200"/>
          </a:xfrm>
        </p:spPr>
        <p:txBody>
          <a:bodyPr/>
          <a:lstStyle/>
          <a:p>
            <a:pPr marL="0" indent="0"/>
            <a:r>
              <a:rPr lang="en-US" altLang="zh-TW" dirty="0">
                <a:ea typeface="新細明體" panose="02020500000000000000" pitchFamily="18" charset="-120"/>
              </a:rPr>
              <a:t>Sum-of-products.  </a:t>
            </a:r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Systematic procedure for representing a Boolean function using AND, OR, NOT.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Form AND term for each 1 in Boolean function.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OR terms together.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72CED56-AB50-4777-B72E-C12CA6C33087}"/>
              </a:ext>
            </a:extLst>
          </p:cNvPr>
          <p:cNvGrpSpPr/>
          <p:nvPr/>
        </p:nvGrpSpPr>
        <p:grpSpPr>
          <a:xfrm>
            <a:off x="6491288" y="1319213"/>
            <a:ext cx="2386012" cy="869950"/>
            <a:chOff x="6491288" y="1319213"/>
            <a:chExt cx="2386012" cy="869950"/>
          </a:xfrm>
        </p:grpSpPr>
        <p:sp>
          <p:nvSpPr>
            <p:cNvPr id="120918" name="Rectangle 86">
              <a:extLst>
                <a:ext uri="{FF2B5EF4-FFF2-40B4-BE49-F238E27FC236}">
                  <a16:creationId xmlns:a16="http://schemas.microsoft.com/office/drawing/2014/main" id="{781515BE-326D-A94D-B45C-655D7D045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325" y="1731963"/>
              <a:ext cx="2339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200" dirty="0">
                  <a:solidFill>
                    <a:srgbClr val="4D4D4D"/>
                  </a:solidFill>
                </a:rPr>
                <a:t>proves that { AND, OR, NOT }</a:t>
              </a:r>
              <a:br>
                <a:rPr lang="en-US" altLang="zh-TW" sz="1200" dirty="0">
                  <a:solidFill>
                    <a:srgbClr val="4D4D4D"/>
                  </a:solidFill>
                </a:rPr>
              </a:br>
              <a:r>
                <a:rPr lang="en-US" altLang="zh-TW" sz="1200" dirty="0">
                  <a:solidFill>
                    <a:srgbClr val="4D4D4D"/>
                  </a:solidFill>
                </a:rPr>
                <a:t>are universal</a:t>
              </a:r>
            </a:p>
          </p:txBody>
        </p:sp>
        <p:sp>
          <p:nvSpPr>
            <p:cNvPr id="29784" name="Line 87">
              <a:extLst>
                <a:ext uri="{FF2B5EF4-FFF2-40B4-BE49-F238E27FC236}">
                  <a16:creationId xmlns:a16="http://schemas.microsoft.com/office/drawing/2014/main" id="{DEA5DCA6-E581-A340-8B8F-F8C97B673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1288" y="1319213"/>
              <a:ext cx="173037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90" name="Rectangle 6">
            <a:extLst>
              <a:ext uri="{FF2B5EF4-FFF2-40B4-BE49-F238E27FC236}">
                <a16:creationId xmlns:a16="http://schemas.microsoft.com/office/drawing/2014/main" id="{294C5E4B-D0BB-4BC2-92EE-D091117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</a:p>
        </p:txBody>
      </p:sp>
      <p:sp>
        <p:nvSpPr>
          <p:cNvPr id="91" name="Rectangle 10">
            <a:extLst>
              <a:ext uri="{FF2B5EF4-FFF2-40B4-BE49-F238E27FC236}">
                <a16:creationId xmlns:a16="http://schemas.microsoft.com/office/drawing/2014/main" id="{B50C143D-1683-49F7-B8D7-37F45F60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0480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MAJ</a:t>
            </a:r>
          </a:p>
        </p:txBody>
      </p:sp>
      <p:sp>
        <p:nvSpPr>
          <p:cNvPr id="92" name="Rectangle 11">
            <a:extLst>
              <a:ext uri="{FF2B5EF4-FFF2-40B4-BE49-F238E27FC236}">
                <a16:creationId xmlns:a16="http://schemas.microsoft.com/office/drawing/2014/main" id="{BDE864CD-684A-4B30-BEEC-549B0676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93" name="Rectangle 12">
            <a:extLst>
              <a:ext uri="{FF2B5EF4-FFF2-40B4-BE49-F238E27FC236}">
                <a16:creationId xmlns:a16="http://schemas.microsoft.com/office/drawing/2014/main" id="{274B8B8C-0B49-4F60-96C6-12708D9A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94" name="Rectangle 13">
            <a:extLst>
              <a:ext uri="{FF2B5EF4-FFF2-40B4-BE49-F238E27FC236}">
                <a16:creationId xmlns:a16="http://schemas.microsoft.com/office/drawing/2014/main" id="{671E0C82-0AEC-43C0-A3D3-B9BE60EE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5" name="Rectangle 14">
            <a:extLst>
              <a:ext uri="{FF2B5EF4-FFF2-40B4-BE49-F238E27FC236}">
                <a16:creationId xmlns:a16="http://schemas.microsoft.com/office/drawing/2014/main" id="{C3C7DF24-A227-44B7-BD08-3E954504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6" name="Rectangle 15">
            <a:extLst>
              <a:ext uri="{FF2B5EF4-FFF2-40B4-BE49-F238E27FC236}">
                <a16:creationId xmlns:a16="http://schemas.microsoft.com/office/drawing/2014/main" id="{7FB489D2-B5EF-4A08-84C4-79224DCB2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7" name="Rectangle 16">
            <a:extLst>
              <a:ext uri="{FF2B5EF4-FFF2-40B4-BE49-F238E27FC236}">
                <a16:creationId xmlns:a16="http://schemas.microsoft.com/office/drawing/2014/main" id="{42615DF3-15BC-442B-BD95-C4BB65F13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2672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98" name="Rectangle 17">
            <a:extLst>
              <a:ext uri="{FF2B5EF4-FFF2-40B4-BE49-F238E27FC236}">
                <a16:creationId xmlns:a16="http://schemas.microsoft.com/office/drawing/2014/main" id="{B42E7ADC-5A9E-4F29-81BD-A1DBFB503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9" name="Rectangle 18">
            <a:extLst>
              <a:ext uri="{FF2B5EF4-FFF2-40B4-BE49-F238E27FC236}">
                <a16:creationId xmlns:a16="http://schemas.microsoft.com/office/drawing/2014/main" id="{4364367F-5F5D-4AB7-9842-6BB40506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0" name="Rectangle 19">
            <a:extLst>
              <a:ext uri="{FF2B5EF4-FFF2-40B4-BE49-F238E27FC236}">
                <a16:creationId xmlns:a16="http://schemas.microsoft.com/office/drawing/2014/main" id="{043E039D-C2C7-4610-BEBD-87F23DB6D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1" name="Rectangle 20">
            <a:extLst>
              <a:ext uri="{FF2B5EF4-FFF2-40B4-BE49-F238E27FC236}">
                <a16:creationId xmlns:a16="http://schemas.microsoft.com/office/drawing/2014/main" id="{832B7AD9-34A4-4BCD-AD4E-2453204E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2" name="Rectangle 21">
            <a:extLst>
              <a:ext uri="{FF2B5EF4-FFF2-40B4-BE49-F238E27FC236}">
                <a16:creationId xmlns:a16="http://schemas.microsoft.com/office/drawing/2014/main" id="{4801D209-8A60-47BA-80F3-B8D407190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3" name="Rectangle 22">
            <a:extLst>
              <a:ext uri="{FF2B5EF4-FFF2-40B4-BE49-F238E27FC236}">
                <a16:creationId xmlns:a16="http://schemas.microsoft.com/office/drawing/2014/main" id="{5AA771C3-46AD-40FA-B1B0-2F369798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4" name="Rectangle 23">
            <a:extLst>
              <a:ext uri="{FF2B5EF4-FFF2-40B4-BE49-F238E27FC236}">
                <a16:creationId xmlns:a16="http://schemas.microsoft.com/office/drawing/2014/main" id="{76F13610-83C0-4800-8F68-09E39705F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5" name="Rectangle 24">
            <a:extLst>
              <a:ext uri="{FF2B5EF4-FFF2-40B4-BE49-F238E27FC236}">
                <a16:creationId xmlns:a16="http://schemas.microsoft.com/office/drawing/2014/main" id="{06E03A93-5371-458B-8A2F-ADFC59F1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6" name="Rectangle 25">
            <a:extLst>
              <a:ext uri="{FF2B5EF4-FFF2-40B4-BE49-F238E27FC236}">
                <a16:creationId xmlns:a16="http://schemas.microsoft.com/office/drawing/2014/main" id="{89EF67B2-BC51-4921-B8D3-4AD4A33F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7" name="Rectangle 26">
            <a:extLst>
              <a:ext uri="{FF2B5EF4-FFF2-40B4-BE49-F238E27FC236}">
                <a16:creationId xmlns:a16="http://schemas.microsoft.com/office/drawing/2014/main" id="{5070D091-9960-4C6C-A6C7-C37D185B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8" name="Rectangle 27">
            <a:extLst>
              <a:ext uri="{FF2B5EF4-FFF2-40B4-BE49-F238E27FC236}">
                <a16:creationId xmlns:a16="http://schemas.microsoft.com/office/drawing/2014/main" id="{B3AF91DF-8364-4B92-B53C-55E5D5C4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9" name="Rectangle 28">
            <a:extLst>
              <a:ext uri="{FF2B5EF4-FFF2-40B4-BE49-F238E27FC236}">
                <a16:creationId xmlns:a16="http://schemas.microsoft.com/office/drawing/2014/main" id="{C21FC127-E17B-4918-871F-DC0E7FE6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0" name="Rectangle 29">
            <a:extLst>
              <a:ext uri="{FF2B5EF4-FFF2-40B4-BE49-F238E27FC236}">
                <a16:creationId xmlns:a16="http://schemas.microsoft.com/office/drawing/2014/main" id="{BC87961E-3549-48F9-BF3F-AB7B1165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1" name="Rectangle 30">
            <a:extLst>
              <a:ext uri="{FF2B5EF4-FFF2-40B4-BE49-F238E27FC236}">
                <a16:creationId xmlns:a16="http://schemas.microsoft.com/office/drawing/2014/main" id="{4F5A939E-63D8-43A7-ACF3-B5D3681B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2" name="Rectangle 31">
            <a:extLst>
              <a:ext uri="{FF2B5EF4-FFF2-40B4-BE49-F238E27FC236}">
                <a16:creationId xmlns:a16="http://schemas.microsoft.com/office/drawing/2014/main" id="{658D9070-5F49-474A-8868-78A45EA68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3" name="Rectangle 32">
            <a:extLst>
              <a:ext uri="{FF2B5EF4-FFF2-40B4-BE49-F238E27FC236}">
                <a16:creationId xmlns:a16="http://schemas.microsoft.com/office/drawing/2014/main" id="{BCE2DE29-FCEF-4184-AAB1-0DD21F8E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" name="Rectangle 33">
            <a:extLst>
              <a:ext uri="{FF2B5EF4-FFF2-40B4-BE49-F238E27FC236}">
                <a16:creationId xmlns:a16="http://schemas.microsoft.com/office/drawing/2014/main" id="{A512B3D2-D59D-492F-B227-2E9F69D3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5" name="Rectangle 34">
            <a:extLst>
              <a:ext uri="{FF2B5EF4-FFF2-40B4-BE49-F238E27FC236}">
                <a16:creationId xmlns:a16="http://schemas.microsoft.com/office/drawing/2014/main" id="{FE281A08-5A66-4C10-8C8B-613FD2B9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6" name="Rectangle 35">
            <a:extLst>
              <a:ext uri="{FF2B5EF4-FFF2-40B4-BE49-F238E27FC236}">
                <a16:creationId xmlns:a16="http://schemas.microsoft.com/office/drawing/2014/main" id="{A204D9BB-37F8-411A-9DC5-D0AB869A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7" name="Rectangle 36">
            <a:extLst>
              <a:ext uri="{FF2B5EF4-FFF2-40B4-BE49-F238E27FC236}">
                <a16:creationId xmlns:a16="http://schemas.microsoft.com/office/drawing/2014/main" id="{2565EC55-8390-4C95-991B-3ECCD8F0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8E3AA457-3804-4240-8430-3F28488D5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9" name="Rectangle 38">
            <a:extLst>
              <a:ext uri="{FF2B5EF4-FFF2-40B4-BE49-F238E27FC236}">
                <a16:creationId xmlns:a16="http://schemas.microsoft.com/office/drawing/2014/main" id="{5B7E6C5A-493F-495A-8004-6387A8BB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" name="Rectangle 39">
            <a:extLst>
              <a:ext uri="{FF2B5EF4-FFF2-40B4-BE49-F238E27FC236}">
                <a16:creationId xmlns:a16="http://schemas.microsoft.com/office/drawing/2014/main" id="{2A8F57FD-A024-4A91-A2C4-FA3EB04D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1" name="Rectangle 40">
            <a:extLst>
              <a:ext uri="{FF2B5EF4-FFF2-40B4-BE49-F238E27FC236}">
                <a16:creationId xmlns:a16="http://schemas.microsoft.com/office/drawing/2014/main" id="{71544098-24C9-4EB5-9C0E-FC525D09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2" name="Rectangle 41">
            <a:extLst>
              <a:ext uri="{FF2B5EF4-FFF2-40B4-BE49-F238E27FC236}">
                <a16:creationId xmlns:a16="http://schemas.microsoft.com/office/drawing/2014/main" id="{FF67A80D-017A-4AD5-B582-EA0BEAC48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3" name="Rectangle 42">
            <a:extLst>
              <a:ext uri="{FF2B5EF4-FFF2-40B4-BE49-F238E27FC236}">
                <a16:creationId xmlns:a16="http://schemas.microsoft.com/office/drawing/2014/main" id="{21BB393A-BC5F-4134-89BF-64FDDE9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4" name="Rectangle 43">
            <a:extLst>
              <a:ext uri="{FF2B5EF4-FFF2-40B4-BE49-F238E27FC236}">
                <a16:creationId xmlns:a16="http://schemas.microsoft.com/office/drawing/2014/main" id="{17CD3CFC-2C22-4C43-B944-18768A00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5" name="Rectangle 44">
            <a:extLst>
              <a:ext uri="{FF2B5EF4-FFF2-40B4-BE49-F238E27FC236}">
                <a16:creationId xmlns:a16="http://schemas.microsoft.com/office/drawing/2014/main" id="{FBADCFE5-13C2-40B6-B449-68D503AF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7D27829E-3AB3-4066-B7FF-205991996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kumimoji="0" lang="en-US" altLang="zh-TW" sz="1400" dirty="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E084A2AF-2705-483B-A58D-E717707B5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E3D8F672-4B50-423E-BD67-036ADB288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A5257CF8-D9E8-47EB-A3ED-42C493D62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981C6248-FC40-48EF-B067-BCEF5482E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52A52686-2D02-491A-8F2D-8399DD86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EDF0DB54-BD60-4DD8-9E5C-CD9F1A6D4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4AD5209A-4181-4878-846D-A250D192C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95B4758B-6B19-425D-A520-6297F8C4E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C9045C09-775A-4E1A-BB91-B4E2021BA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582930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expressing MAJ using sum-of-products</a:t>
            </a:r>
            <a:endParaRPr kumimoji="0" lang="en-US" altLang="zh-TW" sz="1400">
              <a:solidFill>
                <a:srgbClr val="4D4D4D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1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投影片編號版面配置區 3">
            <a:extLst>
              <a:ext uri="{FF2B5EF4-FFF2-40B4-BE49-F238E27FC236}">
                <a16:creationId xmlns:a16="http://schemas.microsoft.com/office/drawing/2014/main" id="{BB6CDCB1-6BC6-9A46-86E1-1700A3696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90C8CBE-5346-CA4F-86B8-B073842C3361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F0DD7C68-5C87-D24B-A536-8DAD0FD66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AND</a:t>
            </a:r>
          </a:p>
        </p:txBody>
      </p:sp>
      <p:grpSp>
        <p:nvGrpSpPr>
          <p:cNvPr id="68612" name="Group 5">
            <a:extLst>
              <a:ext uri="{FF2B5EF4-FFF2-40B4-BE49-F238E27FC236}">
                <a16:creationId xmlns:a16="http://schemas.microsoft.com/office/drawing/2014/main" id="{743FE635-4C98-A24F-B48F-80383BD0A0B9}"/>
              </a:ext>
            </a:extLst>
          </p:cNvPr>
          <p:cNvGrpSpPr>
            <a:grpSpLocks/>
          </p:cNvGrpSpPr>
          <p:nvPr/>
        </p:nvGrpSpPr>
        <p:grpSpPr bwMode="auto">
          <a:xfrm>
            <a:off x="3228975" y="2498725"/>
            <a:ext cx="5105400" cy="2111375"/>
            <a:chOff x="2544" y="1872"/>
            <a:chExt cx="2352" cy="973"/>
          </a:xfrm>
        </p:grpSpPr>
        <p:graphicFrame>
          <p:nvGraphicFramePr>
            <p:cNvPr id="68615" name="Object 6">
              <a:extLst>
                <a:ext uri="{FF2B5EF4-FFF2-40B4-BE49-F238E27FC236}">
                  <a16:creationId xmlns:a16="http://schemas.microsoft.com/office/drawing/2014/main" id="{3C332032-F7AA-024F-82AE-35C85EE231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0" y="2208"/>
            <a:ext cx="1248" cy="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61" name="VISIO" r:id="rId4" imgW="4749800" imgH="2413000" progId="Visio.Drawing.6">
                    <p:embed/>
                  </p:oleObj>
                </mc:Choice>
                <mc:Fallback>
                  <p:oleObj name="VISIO" r:id="rId4" imgW="4749800" imgH="2413000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208"/>
                          <a:ext cx="1248" cy="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16" name="Text Box 7">
              <a:extLst>
                <a:ext uri="{FF2B5EF4-FFF2-40B4-BE49-F238E27FC236}">
                  <a16:creationId xmlns:a16="http://schemas.microsoft.com/office/drawing/2014/main" id="{5660211C-E2D9-AB42-8CDA-E4EC60C19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872"/>
              <a:ext cx="235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zh-TW" sz="1700">
                  <a:solidFill>
                    <a:srgbClr val="000000"/>
                  </a:solidFill>
                  <a:latin typeface="Arial" panose="020B0604020202020204" pitchFamily="34" charset="0"/>
                </a:rPr>
                <a:t>Digital gate diagram for AND:</a:t>
              </a:r>
            </a:p>
          </p:txBody>
        </p:sp>
      </p:grpSp>
      <p:sp>
        <p:nvSpPr>
          <p:cNvPr id="68613" name="Text Box 10">
            <a:extLst>
              <a:ext uri="{FF2B5EF4-FFF2-40B4-BE49-F238E27FC236}">
                <a16:creationId xmlns:a16="http://schemas.microsoft.com/office/drawing/2014/main" id="{47F4B25B-FFD8-4A4F-89FD-898B87840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19856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</a:rPr>
              <a:t>X</a:t>
            </a:r>
            <a:r>
              <a:rPr lang="en-US" altLang="zh-TW" sz="2400" b="1" dirty="0">
                <a:solidFill>
                  <a:srgbClr val="000000"/>
                </a:solidFill>
                <a:sym typeface="Symbol" pitchFamily="2" charset="2"/>
              </a:rPr>
              <a:t></a:t>
            </a:r>
            <a:r>
              <a:rPr lang="en-US" altLang="zh-TW" sz="2400" b="1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68614" name="Text Box 12">
            <a:extLst>
              <a:ext uri="{FF2B5EF4-FFF2-40B4-BE49-F238E27FC236}">
                <a16:creationId xmlns:a16="http://schemas.microsoft.com/office/drawing/2014/main" id="{C109BB74-46CE-F448-96E6-42B4C94D7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1174750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</a:rPr>
              <a:t>XY</a:t>
            </a:r>
          </a:p>
        </p:txBody>
      </p:sp>
      <p:pic>
        <p:nvPicPr>
          <p:cNvPr id="10" name="table">
            <a:extLst>
              <a:ext uri="{FF2B5EF4-FFF2-40B4-BE49-F238E27FC236}">
                <a16:creationId xmlns:a16="http://schemas.microsoft.com/office/drawing/2014/main" id="{C2EF9AB6-72BF-4A43-A5A1-9DD17BC63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25" y="2204864"/>
            <a:ext cx="2883589" cy="2825965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7637D705-04D7-4103-B6F4-9ECD621F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26" y="1198563"/>
            <a:ext cx="788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</a:rPr>
              <a:t>X</a:t>
            </a:r>
            <a:r>
              <a:rPr lang="en-US" altLang="zh-TW" sz="2400" b="1" dirty="0">
                <a:solidFill>
                  <a:srgbClr val="000000"/>
                </a:solidFill>
                <a:sym typeface="Symbol" pitchFamily="2" charset="2"/>
              </a:rPr>
              <a:t></a:t>
            </a:r>
            <a:r>
              <a:rPr lang="en-US" altLang="zh-TW" sz="2400" b="1" dirty="0">
                <a:solidFill>
                  <a:srgbClr val="000000"/>
                </a:solidFill>
              </a:rPr>
              <a:t>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投影片編號版面配置區 3">
            <a:extLst>
              <a:ext uri="{FF2B5EF4-FFF2-40B4-BE49-F238E27FC236}">
                <a16:creationId xmlns:a16="http://schemas.microsoft.com/office/drawing/2014/main" id="{F661D47F-E8B8-1445-A56D-917ECBBFB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57CD7A9-A660-5446-BA55-FBA401411C7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40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670A61C-807D-5D44-BFE3-29B9EBCC0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Sum-of-Products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E0BBA20-F2E0-7C49-8DD2-1F33596F6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 dirty="0">
                <a:ea typeface="新細明體" panose="02020500000000000000" pitchFamily="18" charset="-120"/>
              </a:rPr>
              <a:t>Sum-of-products.  </a:t>
            </a:r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Systematic procedure for representing a Boolean function using AND, OR, NOT.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Form AND term for each 1 in Boolean function.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OR terms together.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72CED56-AB50-4777-B72E-C12CA6C33087}"/>
              </a:ext>
            </a:extLst>
          </p:cNvPr>
          <p:cNvGrpSpPr/>
          <p:nvPr/>
        </p:nvGrpSpPr>
        <p:grpSpPr>
          <a:xfrm>
            <a:off x="6491288" y="1319213"/>
            <a:ext cx="2386012" cy="869950"/>
            <a:chOff x="6491288" y="1319213"/>
            <a:chExt cx="2386012" cy="869950"/>
          </a:xfrm>
        </p:grpSpPr>
        <p:sp>
          <p:nvSpPr>
            <p:cNvPr id="120918" name="Rectangle 86">
              <a:extLst>
                <a:ext uri="{FF2B5EF4-FFF2-40B4-BE49-F238E27FC236}">
                  <a16:creationId xmlns:a16="http://schemas.microsoft.com/office/drawing/2014/main" id="{781515BE-326D-A94D-B45C-655D7D045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325" y="1731963"/>
              <a:ext cx="2339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200" dirty="0">
                  <a:solidFill>
                    <a:srgbClr val="4D4D4D"/>
                  </a:solidFill>
                </a:rPr>
                <a:t>proves that { AND, OR, NOT }</a:t>
              </a:r>
              <a:br>
                <a:rPr lang="en-US" altLang="zh-TW" sz="1200" dirty="0">
                  <a:solidFill>
                    <a:srgbClr val="4D4D4D"/>
                  </a:solidFill>
                </a:rPr>
              </a:br>
              <a:r>
                <a:rPr lang="en-US" altLang="zh-TW" sz="1200" dirty="0">
                  <a:solidFill>
                    <a:srgbClr val="4D4D4D"/>
                  </a:solidFill>
                </a:rPr>
                <a:t>are universal</a:t>
              </a:r>
            </a:p>
          </p:txBody>
        </p:sp>
        <p:sp>
          <p:nvSpPr>
            <p:cNvPr id="29784" name="Line 87">
              <a:extLst>
                <a:ext uri="{FF2B5EF4-FFF2-40B4-BE49-F238E27FC236}">
                  <a16:creationId xmlns:a16="http://schemas.microsoft.com/office/drawing/2014/main" id="{DEA5DCA6-E581-A340-8B8F-F8C97B673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1288" y="1319213"/>
              <a:ext cx="173037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90" name="Rectangle 6">
            <a:extLst>
              <a:ext uri="{FF2B5EF4-FFF2-40B4-BE49-F238E27FC236}">
                <a16:creationId xmlns:a16="http://schemas.microsoft.com/office/drawing/2014/main" id="{294C5E4B-D0BB-4BC2-92EE-D091117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</a:p>
        </p:txBody>
      </p:sp>
      <p:sp>
        <p:nvSpPr>
          <p:cNvPr id="91" name="Rectangle 10">
            <a:extLst>
              <a:ext uri="{FF2B5EF4-FFF2-40B4-BE49-F238E27FC236}">
                <a16:creationId xmlns:a16="http://schemas.microsoft.com/office/drawing/2014/main" id="{B50C143D-1683-49F7-B8D7-37F45F60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0480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MAJ</a:t>
            </a:r>
          </a:p>
        </p:txBody>
      </p:sp>
      <p:sp>
        <p:nvSpPr>
          <p:cNvPr id="92" name="Rectangle 11">
            <a:extLst>
              <a:ext uri="{FF2B5EF4-FFF2-40B4-BE49-F238E27FC236}">
                <a16:creationId xmlns:a16="http://schemas.microsoft.com/office/drawing/2014/main" id="{BDE864CD-684A-4B30-BEEC-549B0676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93" name="Rectangle 12">
            <a:extLst>
              <a:ext uri="{FF2B5EF4-FFF2-40B4-BE49-F238E27FC236}">
                <a16:creationId xmlns:a16="http://schemas.microsoft.com/office/drawing/2014/main" id="{274B8B8C-0B49-4F60-96C6-12708D9A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94" name="Rectangle 13">
            <a:extLst>
              <a:ext uri="{FF2B5EF4-FFF2-40B4-BE49-F238E27FC236}">
                <a16:creationId xmlns:a16="http://schemas.microsoft.com/office/drawing/2014/main" id="{671E0C82-0AEC-43C0-A3D3-B9BE60EE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5" name="Rectangle 14">
            <a:extLst>
              <a:ext uri="{FF2B5EF4-FFF2-40B4-BE49-F238E27FC236}">
                <a16:creationId xmlns:a16="http://schemas.microsoft.com/office/drawing/2014/main" id="{C3C7DF24-A227-44B7-BD08-3E954504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6" name="Rectangle 15">
            <a:extLst>
              <a:ext uri="{FF2B5EF4-FFF2-40B4-BE49-F238E27FC236}">
                <a16:creationId xmlns:a16="http://schemas.microsoft.com/office/drawing/2014/main" id="{7FB489D2-B5EF-4A08-84C4-79224DCB2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7" name="Rectangle 16">
            <a:extLst>
              <a:ext uri="{FF2B5EF4-FFF2-40B4-BE49-F238E27FC236}">
                <a16:creationId xmlns:a16="http://schemas.microsoft.com/office/drawing/2014/main" id="{42615DF3-15BC-442B-BD95-C4BB65F13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2672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98" name="Rectangle 17">
            <a:extLst>
              <a:ext uri="{FF2B5EF4-FFF2-40B4-BE49-F238E27FC236}">
                <a16:creationId xmlns:a16="http://schemas.microsoft.com/office/drawing/2014/main" id="{B42E7ADC-5A9E-4F29-81BD-A1DBFB503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9" name="Rectangle 18">
            <a:extLst>
              <a:ext uri="{FF2B5EF4-FFF2-40B4-BE49-F238E27FC236}">
                <a16:creationId xmlns:a16="http://schemas.microsoft.com/office/drawing/2014/main" id="{4364367F-5F5D-4AB7-9842-6BB40506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0" name="Rectangle 19">
            <a:extLst>
              <a:ext uri="{FF2B5EF4-FFF2-40B4-BE49-F238E27FC236}">
                <a16:creationId xmlns:a16="http://schemas.microsoft.com/office/drawing/2014/main" id="{043E039D-C2C7-4610-BEBD-87F23DB6D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1" name="Rectangle 20">
            <a:extLst>
              <a:ext uri="{FF2B5EF4-FFF2-40B4-BE49-F238E27FC236}">
                <a16:creationId xmlns:a16="http://schemas.microsoft.com/office/drawing/2014/main" id="{832B7AD9-34A4-4BCD-AD4E-2453204E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2" name="Rectangle 21">
            <a:extLst>
              <a:ext uri="{FF2B5EF4-FFF2-40B4-BE49-F238E27FC236}">
                <a16:creationId xmlns:a16="http://schemas.microsoft.com/office/drawing/2014/main" id="{4801D209-8A60-47BA-80F3-B8D407190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3" name="Rectangle 22">
            <a:extLst>
              <a:ext uri="{FF2B5EF4-FFF2-40B4-BE49-F238E27FC236}">
                <a16:creationId xmlns:a16="http://schemas.microsoft.com/office/drawing/2014/main" id="{5AA771C3-46AD-40FA-B1B0-2F369798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4" name="Rectangle 23">
            <a:extLst>
              <a:ext uri="{FF2B5EF4-FFF2-40B4-BE49-F238E27FC236}">
                <a16:creationId xmlns:a16="http://schemas.microsoft.com/office/drawing/2014/main" id="{76F13610-83C0-4800-8F68-09E39705F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5" name="Rectangle 24">
            <a:extLst>
              <a:ext uri="{FF2B5EF4-FFF2-40B4-BE49-F238E27FC236}">
                <a16:creationId xmlns:a16="http://schemas.microsoft.com/office/drawing/2014/main" id="{06E03A93-5371-458B-8A2F-ADFC59F1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267200"/>
            <a:ext cx="4572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 dirty="0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6" name="Rectangle 25">
            <a:extLst>
              <a:ext uri="{FF2B5EF4-FFF2-40B4-BE49-F238E27FC236}">
                <a16:creationId xmlns:a16="http://schemas.microsoft.com/office/drawing/2014/main" id="{89EF67B2-BC51-4921-B8D3-4AD4A33F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7" name="Rectangle 26">
            <a:extLst>
              <a:ext uri="{FF2B5EF4-FFF2-40B4-BE49-F238E27FC236}">
                <a16:creationId xmlns:a16="http://schemas.microsoft.com/office/drawing/2014/main" id="{5070D091-9960-4C6C-A6C7-C37D185B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8" name="Rectangle 27">
            <a:extLst>
              <a:ext uri="{FF2B5EF4-FFF2-40B4-BE49-F238E27FC236}">
                <a16:creationId xmlns:a16="http://schemas.microsoft.com/office/drawing/2014/main" id="{B3AF91DF-8364-4B92-B53C-55E5D5C4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9" name="Rectangle 28">
            <a:extLst>
              <a:ext uri="{FF2B5EF4-FFF2-40B4-BE49-F238E27FC236}">
                <a16:creationId xmlns:a16="http://schemas.microsoft.com/office/drawing/2014/main" id="{C21FC127-E17B-4918-871F-DC0E7FE6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0" name="Rectangle 29">
            <a:extLst>
              <a:ext uri="{FF2B5EF4-FFF2-40B4-BE49-F238E27FC236}">
                <a16:creationId xmlns:a16="http://schemas.microsoft.com/office/drawing/2014/main" id="{BC87961E-3549-48F9-BF3F-AB7B1165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1" name="Rectangle 30">
            <a:extLst>
              <a:ext uri="{FF2B5EF4-FFF2-40B4-BE49-F238E27FC236}">
                <a16:creationId xmlns:a16="http://schemas.microsoft.com/office/drawing/2014/main" id="{4F5A939E-63D8-43A7-ACF3-B5D3681B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2" name="Rectangle 31">
            <a:extLst>
              <a:ext uri="{FF2B5EF4-FFF2-40B4-BE49-F238E27FC236}">
                <a16:creationId xmlns:a16="http://schemas.microsoft.com/office/drawing/2014/main" id="{658D9070-5F49-474A-8868-78A45EA68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3" name="Rectangle 32">
            <a:extLst>
              <a:ext uri="{FF2B5EF4-FFF2-40B4-BE49-F238E27FC236}">
                <a16:creationId xmlns:a16="http://schemas.microsoft.com/office/drawing/2014/main" id="{BCE2DE29-FCEF-4184-AAB1-0DD21F8E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67200"/>
            <a:ext cx="4572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" name="Rectangle 33">
            <a:extLst>
              <a:ext uri="{FF2B5EF4-FFF2-40B4-BE49-F238E27FC236}">
                <a16:creationId xmlns:a16="http://schemas.microsoft.com/office/drawing/2014/main" id="{A512B3D2-D59D-492F-B227-2E9F69D3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5" name="Rectangle 34">
            <a:extLst>
              <a:ext uri="{FF2B5EF4-FFF2-40B4-BE49-F238E27FC236}">
                <a16:creationId xmlns:a16="http://schemas.microsoft.com/office/drawing/2014/main" id="{FE281A08-5A66-4C10-8C8B-613FD2B9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6" name="Rectangle 35">
            <a:extLst>
              <a:ext uri="{FF2B5EF4-FFF2-40B4-BE49-F238E27FC236}">
                <a16:creationId xmlns:a16="http://schemas.microsoft.com/office/drawing/2014/main" id="{A204D9BB-37F8-411A-9DC5-D0AB869A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7" name="Rectangle 36">
            <a:extLst>
              <a:ext uri="{FF2B5EF4-FFF2-40B4-BE49-F238E27FC236}">
                <a16:creationId xmlns:a16="http://schemas.microsoft.com/office/drawing/2014/main" id="{2565EC55-8390-4C95-991B-3ECCD8F0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8E3AA457-3804-4240-8430-3F28488D5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9" name="Rectangle 38">
            <a:extLst>
              <a:ext uri="{FF2B5EF4-FFF2-40B4-BE49-F238E27FC236}">
                <a16:creationId xmlns:a16="http://schemas.microsoft.com/office/drawing/2014/main" id="{5B7E6C5A-493F-495A-8004-6387A8BB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" name="Rectangle 39">
            <a:extLst>
              <a:ext uri="{FF2B5EF4-FFF2-40B4-BE49-F238E27FC236}">
                <a16:creationId xmlns:a16="http://schemas.microsoft.com/office/drawing/2014/main" id="{2A8F57FD-A024-4A91-A2C4-FA3EB04D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1" name="Rectangle 40">
            <a:extLst>
              <a:ext uri="{FF2B5EF4-FFF2-40B4-BE49-F238E27FC236}">
                <a16:creationId xmlns:a16="http://schemas.microsoft.com/office/drawing/2014/main" id="{71544098-24C9-4EB5-9C0E-FC525D09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267200"/>
            <a:ext cx="4572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  <a:endParaRPr lang="en-US" altLang="zh-TW" sz="1400" b="1" dirty="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122" name="Rectangle 41">
            <a:extLst>
              <a:ext uri="{FF2B5EF4-FFF2-40B4-BE49-F238E27FC236}">
                <a16:creationId xmlns:a16="http://schemas.microsoft.com/office/drawing/2014/main" id="{FF67A80D-017A-4AD5-B582-EA0BEAC48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3" name="Rectangle 42">
            <a:extLst>
              <a:ext uri="{FF2B5EF4-FFF2-40B4-BE49-F238E27FC236}">
                <a16:creationId xmlns:a16="http://schemas.microsoft.com/office/drawing/2014/main" id="{21BB393A-BC5F-4134-89BF-64FDDE9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4" name="Rectangle 43">
            <a:extLst>
              <a:ext uri="{FF2B5EF4-FFF2-40B4-BE49-F238E27FC236}">
                <a16:creationId xmlns:a16="http://schemas.microsoft.com/office/drawing/2014/main" id="{17CD3CFC-2C22-4C43-B944-18768A00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5" name="Rectangle 44">
            <a:extLst>
              <a:ext uri="{FF2B5EF4-FFF2-40B4-BE49-F238E27FC236}">
                <a16:creationId xmlns:a16="http://schemas.microsoft.com/office/drawing/2014/main" id="{FBADCFE5-13C2-40B6-B449-68D503AF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DD77D5FE-1A76-4824-B6A0-C68608012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 dirty="0" err="1">
                <a:solidFill>
                  <a:srgbClr val="FFFFFF"/>
                </a:solidFill>
                <a:latin typeface="Courier New" panose="02070309020205020404" pitchFamily="49" charset="0"/>
              </a:rPr>
              <a:t>x'yz</a:t>
            </a:r>
            <a:endParaRPr kumimoji="0" lang="en-US" altLang="zh-TW" sz="1400" dirty="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EACEF616-946B-4AED-A887-AA3886FE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F0C2213C-A6E4-4ECE-9466-5CCCA9A96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9BED6DDF-6AB7-4646-9729-DDF13422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1B761E3D-6EA9-4147-8A9C-BCD5BC02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A2D2CA03-7A84-44E6-A715-844B5E42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C65A8987-4025-40AD-87B4-A9853E018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2AF81BA0-7E33-4D15-A0C0-E0E5355D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2AC3FB35-992D-42A6-A843-63293AC9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6E1B70F0-6C2C-45BE-92F2-83E2DEA18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582930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expressing MAJ using sum-of-products</a:t>
            </a:r>
            <a:endParaRPr kumimoji="0" lang="en-US" altLang="zh-TW" sz="1400">
              <a:solidFill>
                <a:srgbClr val="4D4D4D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投影片編號版面配置區 3">
            <a:extLst>
              <a:ext uri="{FF2B5EF4-FFF2-40B4-BE49-F238E27FC236}">
                <a16:creationId xmlns:a16="http://schemas.microsoft.com/office/drawing/2014/main" id="{F661D47F-E8B8-1445-A56D-917ECBBFB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57CD7A9-A660-5446-BA55-FBA401411C7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41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670A61C-807D-5D44-BFE3-29B9EBCC0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Sum-of-Products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E0BBA20-F2E0-7C49-8DD2-1F33596F6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 dirty="0">
                <a:ea typeface="新細明體" panose="02020500000000000000" pitchFamily="18" charset="-120"/>
              </a:rPr>
              <a:t>Sum-of-products.  </a:t>
            </a:r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Systematic procedure for representing a Boolean function using AND, OR, NOT.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Form AND term for each 1 in Boolean function.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OR terms together.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72CED56-AB50-4777-B72E-C12CA6C33087}"/>
              </a:ext>
            </a:extLst>
          </p:cNvPr>
          <p:cNvGrpSpPr/>
          <p:nvPr/>
        </p:nvGrpSpPr>
        <p:grpSpPr>
          <a:xfrm>
            <a:off x="6491288" y="1319213"/>
            <a:ext cx="2386012" cy="869950"/>
            <a:chOff x="6491288" y="1319213"/>
            <a:chExt cx="2386012" cy="869950"/>
          </a:xfrm>
        </p:grpSpPr>
        <p:sp>
          <p:nvSpPr>
            <p:cNvPr id="120918" name="Rectangle 86">
              <a:extLst>
                <a:ext uri="{FF2B5EF4-FFF2-40B4-BE49-F238E27FC236}">
                  <a16:creationId xmlns:a16="http://schemas.microsoft.com/office/drawing/2014/main" id="{781515BE-326D-A94D-B45C-655D7D045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325" y="1731963"/>
              <a:ext cx="2339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200" dirty="0">
                  <a:solidFill>
                    <a:srgbClr val="4D4D4D"/>
                  </a:solidFill>
                </a:rPr>
                <a:t>proves that { AND, OR, NOT }</a:t>
              </a:r>
              <a:br>
                <a:rPr lang="en-US" altLang="zh-TW" sz="1200" dirty="0">
                  <a:solidFill>
                    <a:srgbClr val="4D4D4D"/>
                  </a:solidFill>
                </a:rPr>
              </a:br>
              <a:r>
                <a:rPr lang="en-US" altLang="zh-TW" sz="1200" dirty="0">
                  <a:solidFill>
                    <a:srgbClr val="4D4D4D"/>
                  </a:solidFill>
                </a:rPr>
                <a:t>are universal</a:t>
              </a:r>
            </a:p>
          </p:txBody>
        </p:sp>
        <p:sp>
          <p:nvSpPr>
            <p:cNvPr id="29784" name="Line 87">
              <a:extLst>
                <a:ext uri="{FF2B5EF4-FFF2-40B4-BE49-F238E27FC236}">
                  <a16:creationId xmlns:a16="http://schemas.microsoft.com/office/drawing/2014/main" id="{DEA5DCA6-E581-A340-8B8F-F8C97B673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1288" y="1319213"/>
              <a:ext cx="173037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90" name="Rectangle 6">
            <a:extLst>
              <a:ext uri="{FF2B5EF4-FFF2-40B4-BE49-F238E27FC236}">
                <a16:creationId xmlns:a16="http://schemas.microsoft.com/office/drawing/2014/main" id="{294C5E4B-D0BB-4BC2-92EE-D091117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</a:p>
        </p:txBody>
      </p:sp>
      <p:sp>
        <p:nvSpPr>
          <p:cNvPr id="91" name="Rectangle 10">
            <a:extLst>
              <a:ext uri="{FF2B5EF4-FFF2-40B4-BE49-F238E27FC236}">
                <a16:creationId xmlns:a16="http://schemas.microsoft.com/office/drawing/2014/main" id="{B50C143D-1683-49F7-B8D7-37F45F60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0480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MAJ</a:t>
            </a:r>
          </a:p>
        </p:txBody>
      </p:sp>
      <p:sp>
        <p:nvSpPr>
          <p:cNvPr id="92" name="Rectangle 11">
            <a:extLst>
              <a:ext uri="{FF2B5EF4-FFF2-40B4-BE49-F238E27FC236}">
                <a16:creationId xmlns:a16="http://schemas.microsoft.com/office/drawing/2014/main" id="{BDE864CD-684A-4B30-BEEC-549B0676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93" name="Rectangle 12">
            <a:extLst>
              <a:ext uri="{FF2B5EF4-FFF2-40B4-BE49-F238E27FC236}">
                <a16:creationId xmlns:a16="http://schemas.microsoft.com/office/drawing/2014/main" id="{274B8B8C-0B49-4F60-96C6-12708D9A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94" name="Rectangle 13">
            <a:extLst>
              <a:ext uri="{FF2B5EF4-FFF2-40B4-BE49-F238E27FC236}">
                <a16:creationId xmlns:a16="http://schemas.microsoft.com/office/drawing/2014/main" id="{671E0C82-0AEC-43C0-A3D3-B9BE60EE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5" name="Rectangle 14">
            <a:extLst>
              <a:ext uri="{FF2B5EF4-FFF2-40B4-BE49-F238E27FC236}">
                <a16:creationId xmlns:a16="http://schemas.microsoft.com/office/drawing/2014/main" id="{C3C7DF24-A227-44B7-BD08-3E954504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6" name="Rectangle 15">
            <a:extLst>
              <a:ext uri="{FF2B5EF4-FFF2-40B4-BE49-F238E27FC236}">
                <a16:creationId xmlns:a16="http://schemas.microsoft.com/office/drawing/2014/main" id="{7FB489D2-B5EF-4A08-84C4-79224DCB2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7" name="Rectangle 16">
            <a:extLst>
              <a:ext uri="{FF2B5EF4-FFF2-40B4-BE49-F238E27FC236}">
                <a16:creationId xmlns:a16="http://schemas.microsoft.com/office/drawing/2014/main" id="{42615DF3-15BC-442B-BD95-C4BB65F13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98" name="Rectangle 17">
            <a:extLst>
              <a:ext uri="{FF2B5EF4-FFF2-40B4-BE49-F238E27FC236}">
                <a16:creationId xmlns:a16="http://schemas.microsoft.com/office/drawing/2014/main" id="{B42E7ADC-5A9E-4F29-81BD-A1DBFB503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99" name="Rectangle 18">
            <a:extLst>
              <a:ext uri="{FF2B5EF4-FFF2-40B4-BE49-F238E27FC236}">
                <a16:creationId xmlns:a16="http://schemas.microsoft.com/office/drawing/2014/main" id="{4364367F-5F5D-4AB7-9842-6BB40506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8768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0" name="Rectangle 19">
            <a:extLst>
              <a:ext uri="{FF2B5EF4-FFF2-40B4-BE49-F238E27FC236}">
                <a16:creationId xmlns:a16="http://schemas.microsoft.com/office/drawing/2014/main" id="{043E039D-C2C7-4610-BEBD-87F23DB6D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1" name="Rectangle 20">
            <a:extLst>
              <a:ext uri="{FF2B5EF4-FFF2-40B4-BE49-F238E27FC236}">
                <a16:creationId xmlns:a16="http://schemas.microsoft.com/office/drawing/2014/main" id="{832B7AD9-34A4-4BCD-AD4E-2453204E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2" name="Rectangle 21">
            <a:extLst>
              <a:ext uri="{FF2B5EF4-FFF2-40B4-BE49-F238E27FC236}">
                <a16:creationId xmlns:a16="http://schemas.microsoft.com/office/drawing/2014/main" id="{4801D209-8A60-47BA-80F3-B8D407190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3" name="Rectangle 22">
            <a:extLst>
              <a:ext uri="{FF2B5EF4-FFF2-40B4-BE49-F238E27FC236}">
                <a16:creationId xmlns:a16="http://schemas.microsoft.com/office/drawing/2014/main" id="{5AA771C3-46AD-40FA-B1B0-2F369798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4" name="Rectangle 23">
            <a:extLst>
              <a:ext uri="{FF2B5EF4-FFF2-40B4-BE49-F238E27FC236}">
                <a16:creationId xmlns:a16="http://schemas.microsoft.com/office/drawing/2014/main" id="{76F13610-83C0-4800-8F68-09E39705F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5" name="Rectangle 24">
            <a:extLst>
              <a:ext uri="{FF2B5EF4-FFF2-40B4-BE49-F238E27FC236}">
                <a16:creationId xmlns:a16="http://schemas.microsoft.com/office/drawing/2014/main" id="{06E03A93-5371-458B-8A2F-ADFC59F1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6" name="Rectangle 25">
            <a:extLst>
              <a:ext uri="{FF2B5EF4-FFF2-40B4-BE49-F238E27FC236}">
                <a16:creationId xmlns:a16="http://schemas.microsoft.com/office/drawing/2014/main" id="{89EF67B2-BC51-4921-B8D3-4AD4A33F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7" name="Rectangle 26">
            <a:extLst>
              <a:ext uri="{FF2B5EF4-FFF2-40B4-BE49-F238E27FC236}">
                <a16:creationId xmlns:a16="http://schemas.microsoft.com/office/drawing/2014/main" id="{5070D091-9960-4C6C-A6C7-C37D185B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876800"/>
            <a:ext cx="4572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8" name="Rectangle 27">
            <a:extLst>
              <a:ext uri="{FF2B5EF4-FFF2-40B4-BE49-F238E27FC236}">
                <a16:creationId xmlns:a16="http://schemas.microsoft.com/office/drawing/2014/main" id="{B3AF91DF-8364-4B92-B53C-55E5D5C4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09" name="Rectangle 28">
            <a:extLst>
              <a:ext uri="{FF2B5EF4-FFF2-40B4-BE49-F238E27FC236}">
                <a16:creationId xmlns:a16="http://schemas.microsoft.com/office/drawing/2014/main" id="{C21FC127-E17B-4918-871F-DC0E7FE6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0" name="Rectangle 29">
            <a:extLst>
              <a:ext uri="{FF2B5EF4-FFF2-40B4-BE49-F238E27FC236}">
                <a16:creationId xmlns:a16="http://schemas.microsoft.com/office/drawing/2014/main" id="{BC87961E-3549-48F9-BF3F-AB7B1165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1" name="Rectangle 30">
            <a:extLst>
              <a:ext uri="{FF2B5EF4-FFF2-40B4-BE49-F238E27FC236}">
                <a16:creationId xmlns:a16="http://schemas.microsoft.com/office/drawing/2014/main" id="{4F5A939E-63D8-43A7-ACF3-B5D3681B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2" name="Rectangle 31">
            <a:extLst>
              <a:ext uri="{FF2B5EF4-FFF2-40B4-BE49-F238E27FC236}">
                <a16:creationId xmlns:a16="http://schemas.microsoft.com/office/drawing/2014/main" id="{658D9070-5F49-474A-8868-78A45EA68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3" name="Rectangle 32">
            <a:extLst>
              <a:ext uri="{FF2B5EF4-FFF2-40B4-BE49-F238E27FC236}">
                <a16:creationId xmlns:a16="http://schemas.microsoft.com/office/drawing/2014/main" id="{BCE2DE29-FCEF-4184-AAB1-0DD21F8E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4" name="Rectangle 33">
            <a:extLst>
              <a:ext uri="{FF2B5EF4-FFF2-40B4-BE49-F238E27FC236}">
                <a16:creationId xmlns:a16="http://schemas.microsoft.com/office/drawing/2014/main" id="{A512B3D2-D59D-492F-B227-2E9F69D3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5" name="Rectangle 34">
            <a:extLst>
              <a:ext uri="{FF2B5EF4-FFF2-40B4-BE49-F238E27FC236}">
                <a16:creationId xmlns:a16="http://schemas.microsoft.com/office/drawing/2014/main" id="{FE281A08-5A66-4C10-8C8B-613FD2B9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876800"/>
            <a:ext cx="4572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6" name="Rectangle 35">
            <a:extLst>
              <a:ext uri="{FF2B5EF4-FFF2-40B4-BE49-F238E27FC236}">
                <a16:creationId xmlns:a16="http://schemas.microsoft.com/office/drawing/2014/main" id="{A204D9BB-37F8-411A-9DC5-D0AB869A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7" name="Rectangle 36">
            <a:extLst>
              <a:ext uri="{FF2B5EF4-FFF2-40B4-BE49-F238E27FC236}">
                <a16:creationId xmlns:a16="http://schemas.microsoft.com/office/drawing/2014/main" id="{2565EC55-8390-4C95-991B-3ECCD8F0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8E3AA457-3804-4240-8430-3F28488D5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19" name="Rectangle 38">
            <a:extLst>
              <a:ext uri="{FF2B5EF4-FFF2-40B4-BE49-F238E27FC236}">
                <a16:creationId xmlns:a16="http://schemas.microsoft.com/office/drawing/2014/main" id="{5B7E6C5A-493F-495A-8004-6387A8BB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" name="Rectangle 39">
            <a:extLst>
              <a:ext uri="{FF2B5EF4-FFF2-40B4-BE49-F238E27FC236}">
                <a16:creationId xmlns:a16="http://schemas.microsoft.com/office/drawing/2014/main" id="{2A8F57FD-A024-4A91-A2C4-FA3EB04D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1" name="Rectangle 40">
            <a:extLst>
              <a:ext uri="{FF2B5EF4-FFF2-40B4-BE49-F238E27FC236}">
                <a16:creationId xmlns:a16="http://schemas.microsoft.com/office/drawing/2014/main" id="{71544098-24C9-4EB5-9C0E-FC525D09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2" name="Rectangle 41">
            <a:extLst>
              <a:ext uri="{FF2B5EF4-FFF2-40B4-BE49-F238E27FC236}">
                <a16:creationId xmlns:a16="http://schemas.microsoft.com/office/drawing/2014/main" id="{FF67A80D-017A-4AD5-B582-EA0BEAC48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3" name="Rectangle 42">
            <a:extLst>
              <a:ext uri="{FF2B5EF4-FFF2-40B4-BE49-F238E27FC236}">
                <a16:creationId xmlns:a16="http://schemas.microsoft.com/office/drawing/2014/main" id="{21BB393A-BC5F-4134-89BF-64FDDE9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876800"/>
            <a:ext cx="4572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4" name="Rectangle 43">
            <a:extLst>
              <a:ext uri="{FF2B5EF4-FFF2-40B4-BE49-F238E27FC236}">
                <a16:creationId xmlns:a16="http://schemas.microsoft.com/office/drawing/2014/main" id="{17CD3CFC-2C22-4C43-B944-18768A00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5" name="Rectangle 44">
            <a:extLst>
              <a:ext uri="{FF2B5EF4-FFF2-40B4-BE49-F238E27FC236}">
                <a16:creationId xmlns:a16="http://schemas.microsoft.com/office/drawing/2014/main" id="{FBADCFE5-13C2-40B6-B449-68D503AF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DD77D5FE-1A76-4824-B6A0-C68608012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 dirty="0" err="1">
                <a:solidFill>
                  <a:srgbClr val="FFFFFF"/>
                </a:solidFill>
                <a:latin typeface="Courier New" panose="02070309020205020404" pitchFamily="49" charset="0"/>
              </a:rPr>
              <a:t>x'yz</a:t>
            </a:r>
            <a:endParaRPr kumimoji="0" lang="en-US" altLang="zh-TW" sz="1400" dirty="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EACEF616-946B-4AED-A887-AA3886FE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F0C2213C-A6E4-4ECE-9466-5CCCA9A96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9BED6DDF-6AB7-4646-9729-DDF13422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1B761E3D-6EA9-4147-8A9C-BCD5BC02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A2D2CA03-7A84-44E6-A715-844B5E42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C65A8987-4025-40AD-87B4-A9853E018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2AF81BA0-7E33-4D15-A0C0-E0E5355D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2AC3FB35-992D-42A6-A843-63293AC9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E7F505A1-C7A9-45D9-9FB7-0B292058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 dirty="0" err="1">
                <a:solidFill>
                  <a:srgbClr val="FFFFFF"/>
                </a:solidFill>
                <a:latin typeface="Courier New" panose="02070309020205020404" pitchFamily="49" charset="0"/>
              </a:rPr>
              <a:t>xy'z</a:t>
            </a:r>
            <a:endParaRPr kumimoji="0" lang="en-US" altLang="zh-TW" sz="1400" dirty="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CD121FE-1C59-415E-98B6-34B3BCCBF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CCB27D4-45F3-4F65-B12A-B3667E2F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A18157-7FF5-4823-99E9-2A8FFFE77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A2A746D-DCE4-4CF2-8030-8197FB6C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FBEE8FE-9B87-48EC-A3F1-AD5A21B1E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3E9C38-6B74-4E3C-BAF3-14180E303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F317D6A-72CA-4930-AB02-625110428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7BFC89-01B4-408C-BA7D-F4EB304D8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62" name="Rectangle 5">
            <a:extLst>
              <a:ext uri="{FF2B5EF4-FFF2-40B4-BE49-F238E27FC236}">
                <a16:creationId xmlns:a16="http://schemas.microsoft.com/office/drawing/2014/main" id="{4366DFEF-55F1-4353-B07B-B2CA08A55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582930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expressing MAJ using sum-of-products</a:t>
            </a:r>
            <a:endParaRPr kumimoji="0" lang="en-US" altLang="zh-TW" sz="1400">
              <a:solidFill>
                <a:srgbClr val="4D4D4D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69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投影片編號版面配置區 3">
            <a:extLst>
              <a:ext uri="{FF2B5EF4-FFF2-40B4-BE49-F238E27FC236}">
                <a16:creationId xmlns:a16="http://schemas.microsoft.com/office/drawing/2014/main" id="{F661D47F-E8B8-1445-A56D-917ECBBFB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57CD7A9-A660-5446-BA55-FBA401411C7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42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670A61C-807D-5D44-BFE3-29B9EBCC0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Sum-of-Products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E0BBA20-F2E0-7C49-8DD2-1F33596F6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Sum-of-products.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Systematic procedure for representing a Boolean function using AND, OR, NOT.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Form AND term for each 1 in Boolean function.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OR terms together.</a:t>
            </a:r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9895E61B-C6B7-344E-852B-8ACBE5220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x'yz</a:t>
            </a:r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C8B7486A-15BE-AD45-9884-73D3192B4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582930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expressing MAJ using sum-of-products</a:t>
            </a:r>
            <a:endParaRPr kumimoji="0" lang="en-US" altLang="zh-TW" sz="1400">
              <a:solidFill>
                <a:srgbClr val="4D4D4D"/>
              </a:solidFill>
              <a:latin typeface="Courier New" panose="02070309020205020404" pitchFamily="49" charset="0"/>
            </a:endParaRPr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77C6B8F3-5A8D-794F-A3A3-F6A78F95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</a:p>
        </p:txBody>
      </p:sp>
      <p:sp>
        <p:nvSpPr>
          <p:cNvPr id="120839" name="Rectangle 7">
            <a:extLst>
              <a:ext uri="{FF2B5EF4-FFF2-40B4-BE49-F238E27FC236}">
                <a16:creationId xmlns:a16="http://schemas.microsoft.com/office/drawing/2014/main" id="{9503E3FF-BBDA-7146-9A34-28D0856C3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xyz'</a:t>
            </a:r>
          </a:p>
        </p:txBody>
      </p:sp>
      <p:sp>
        <p:nvSpPr>
          <p:cNvPr id="120840" name="Rectangle 8">
            <a:extLst>
              <a:ext uri="{FF2B5EF4-FFF2-40B4-BE49-F238E27FC236}">
                <a16:creationId xmlns:a16="http://schemas.microsoft.com/office/drawing/2014/main" id="{B333E313-812E-2942-B7E9-BBCD959A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xyz</a:t>
            </a:r>
          </a:p>
        </p:txBody>
      </p:sp>
      <p:sp>
        <p:nvSpPr>
          <p:cNvPr id="120841" name="Rectangle 9">
            <a:extLst>
              <a:ext uri="{FF2B5EF4-FFF2-40B4-BE49-F238E27FC236}">
                <a16:creationId xmlns:a16="http://schemas.microsoft.com/office/drawing/2014/main" id="{90049CE8-1941-1049-A3FD-89511B19F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 dirty="0" err="1">
                <a:solidFill>
                  <a:srgbClr val="FFFFFF"/>
                </a:solidFill>
                <a:latin typeface="Courier New" panose="02070309020205020404" pitchFamily="49" charset="0"/>
              </a:rPr>
              <a:t>xy'z</a:t>
            </a:r>
            <a:endParaRPr kumimoji="0" lang="en-US" altLang="zh-TW" sz="1400" dirty="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120842" name="Rectangle 10">
            <a:extLst>
              <a:ext uri="{FF2B5EF4-FFF2-40B4-BE49-F238E27FC236}">
                <a16:creationId xmlns:a16="http://schemas.microsoft.com/office/drawing/2014/main" id="{0BF7C043-FE83-A544-9D54-EA8956950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0480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MAJ</a:t>
            </a:r>
          </a:p>
        </p:txBody>
      </p:sp>
      <p:sp>
        <p:nvSpPr>
          <p:cNvPr id="120843" name="Rectangle 11">
            <a:extLst>
              <a:ext uri="{FF2B5EF4-FFF2-40B4-BE49-F238E27FC236}">
                <a16:creationId xmlns:a16="http://schemas.microsoft.com/office/drawing/2014/main" id="{BA4A9789-7117-E642-913B-B60AEE68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120844" name="Rectangle 12">
            <a:extLst>
              <a:ext uri="{FF2B5EF4-FFF2-40B4-BE49-F238E27FC236}">
                <a16:creationId xmlns:a16="http://schemas.microsoft.com/office/drawing/2014/main" id="{1C45051C-9F16-8946-8585-D859B6164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120845" name="Rectangle 13">
            <a:extLst>
              <a:ext uri="{FF2B5EF4-FFF2-40B4-BE49-F238E27FC236}">
                <a16:creationId xmlns:a16="http://schemas.microsoft.com/office/drawing/2014/main" id="{A0A7A50A-BFCA-6C4F-B17A-3D9DB1CC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46" name="Rectangle 14">
            <a:extLst>
              <a:ext uri="{FF2B5EF4-FFF2-40B4-BE49-F238E27FC236}">
                <a16:creationId xmlns:a16="http://schemas.microsoft.com/office/drawing/2014/main" id="{FA1E1DEF-322F-EC43-8EA4-C344A9F5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47" name="Rectangle 15">
            <a:extLst>
              <a:ext uri="{FF2B5EF4-FFF2-40B4-BE49-F238E27FC236}">
                <a16:creationId xmlns:a16="http://schemas.microsoft.com/office/drawing/2014/main" id="{90AF3542-9215-C343-B492-D1C919C2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48" name="Rectangle 16">
            <a:extLst>
              <a:ext uri="{FF2B5EF4-FFF2-40B4-BE49-F238E27FC236}">
                <a16:creationId xmlns:a16="http://schemas.microsoft.com/office/drawing/2014/main" id="{AC704425-A4C0-BE4B-B79E-252D5C7B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49" name="Rectangle 17">
            <a:extLst>
              <a:ext uri="{FF2B5EF4-FFF2-40B4-BE49-F238E27FC236}">
                <a16:creationId xmlns:a16="http://schemas.microsoft.com/office/drawing/2014/main" id="{94756297-3144-5841-9DEA-72C2D5F3C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50" name="Rectangle 18">
            <a:extLst>
              <a:ext uri="{FF2B5EF4-FFF2-40B4-BE49-F238E27FC236}">
                <a16:creationId xmlns:a16="http://schemas.microsoft.com/office/drawing/2014/main" id="{04EEE4E4-E327-824F-BBC2-378954837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1" name="Rectangle 19">
            <a:extLst>
              <a:ext uri="{FF2B5EF4-FFF2-40B4-BE49-F238E27FC236}">
                <a16:creationId xmlns:a16="http://schemas.microsoft.com/office/drawing/2014/main" id="{8EF16A07-9D0A-A243-A317-BC5C04A53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1816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2" name="Rectangle 20">
            <a:extLst>
              <a:ext uri="{FF2B5EF4-FFF2-40B4-BE49-F238E27FC236}">
                <a16:creationId xmlns:a16="http://schemas.microsoft.com/office/drawing/2014/main" id="{B95C9928-AB29-CF49-8A83-A4EAD49D1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3" name="Rectangle 21">
            <a:extLst>
              <a:ext uri="{FF2B5EF4-FFF2-40B4-BE49-F238E27FC236}">
                <a16:creationId xmlns:a16="http://schemas.microsoft.com/office/drawing/2014/main" id="{C5006415-2DE2-5A46-9F96-0DE123FD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54" name="Rectangle 22">
            <a:extLst>
              <a:ext uri="{FF2B5EF4-FFF2-40B4-BE49-F238E27FC236}">
                <a16:creationId xmlns:a16="http://schemas.microsoft.com/office/drawing/2014/main" id="{78261C8F-F911-4742-862F-1C0BDF52E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5" name="Rectangle 23">
            <a:extLst>
              <a:ext uri="{FF2B5EF4-FFF2-40B4-BE49-F238E27FC236}">
                <a16:creationId xmlns:a16="http://schemas.microsoft.com/office/drawing/2014/main" id="{5A830604-EC69-0340-A9B4-DC8D01FB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56" name="Rectangle 24">
            <a:extLst>
              <a:ext uri="{FF2B5EF4-FFF2-40B4-BE49-F238E27FC236}">
                <a16:creationId xmlns:a16="http://schemas.microsoft.com/office/drawing/2014/main" id="{EEE91EE7-CDF0-3B44-ADEF-C6AD92305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7" name="Rectangle 25">
            <a:extLst>
              <a:ext uri="{FF2B5EF4-FFF2-40B4-BE49-F238E27FC236}">
                <a16:creationId xmlns:a16="http://schemas.microsoft.com/office/drawing/2014/main" id="{6B8BDE05-5C61-6140-8534-8E5889D27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58" name="Rectangle 26">
            <a:extLst>
              <a:ext uri="{FF2B5EF4-FFF2-40B4-BE49-F238E27FC236}">
                <a16:creationId xmlns:a16="http://schemas.microsoft.com/office/drawing/2014/main" id="{A386E5A2-0FC3-1E43-9A2E-A855B7F7F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9" name="Rectangle 27">
            <a:extLst>
              <a:ext uri="{FF2B5EF4-FFF2-40B4-BE49-F238E27FC236}">
                <a16:creationId xmlns:a16="http://schemas.microsoft.com/office/drawing/2014/main" id="{99AA53D9-B3A1-E842-86B2-442726AA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181600"/>
            <a:ext cx="4572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60" name="Rectangle 28">
            <a:extLst>
              <a:ext uri="{FF2B5EF4-FFF2-40B4-BE49-F238E27FC236}">
                <a16:creationId xmlns:a16="http://schemas.microsoft.com/office/drawing/2014/main" id="{A67A250D-9104-7047-9279-BC029D92A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61" name="Rectangle 29">
            <a:extLst>
              <a:ext uri="{FF2B5EF4-FFF2-40B4-BE49-F238E27FC236}">
                <a16:creationId xmlns:a16="http://schemas.microsoft.com/office/drawing/2014/main" id="{7BDE243F-E76C-9240-9A95-FF2FEB82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62" name="Rectangle 30">
            <a:extLst>
              <a:ext uri="{FF2B5EF4-FFF2-40B4-BE49-F238E27FC236}">
                <a16:creationId xmlns:a16="http://schemas.microsoft.com/office/drawing/2014/main" id="{517FB247-CF6B-BE4C-835F-019207015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63" name="Rectangle 31">
            <a:extLst>
              <a:ext uri="{FF2B5EF4-FFF2-40B4-BE49-F238E27FC236}">
                <a16:creationId xmlns:a16="http://schemas.microsoft.com/office/drawing/2014/main" id="{A1AD6B63-FA9E-2949-A426-AB294C31F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64" name="Rectangle 32">
            <a:extLst>
              <a:ext uri="{FF2B5EF4-FFF2-40B4-BE49-F238E27FC236}">
                <a16:creationId xmlns:a16="http://schemas.microsoft.com/office/drawing/2014/main" id="{E294D4EA-1AC4-2F45-B8FB-A6096AC12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65" name="Rectangle 33">
            <a:extLst>
              <a:ext uri="{FF2B5EF4-FFF2-40B4-BE49-F238E27FC236}">
                <a16:creationId xmlns:a16="http://schemas.microsoft.com/office/drawing/2014/main" id="{635EBD17-E32C-5E44-B297-2B39B398F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66" name="Rectangle 34">
            <a:extLst>
              <a:ext uri="{FF2B5EF4-FFF2-40B4-BE49-F238E27FC236}">
                <a16:creationId xmlns:a16="http://schemas.microsoft.com/office/drawing/2014/main" id="{7798D425-9E77-6D44-A390-67F2F34D9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67" name="Rectangle 35">
            <a:extLst>
              <a:ext uri="{FF2B5EF4-FFF2-40B4-BE49-F238E27FC236}">
                <a16:creationId xmlns:a16="http://schemas.microsoft.com/office/drawing/2014/main" id="{0D16120A-ABF9-5C40-9FF7-59215694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181600"/>
            <a:ext cx="4572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68" name="Rectangle 36">
            <a:extLst>
              <a:ext uri="{FF2B5EF4-FFF2-40B4-BE49-F238E27FC236}">
                <a16:creationId xmlns:a16="http://schemas.microsoft.com/office/drawing/2014/main" id="{25139A49-726D-B749-A31D-4ECAF000F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69" name="Rectangle 37">
            <a:extLst>
              <a:ext uri="{FF2B5EF4-FFF2-40B4-BE49-F238E27FC236}">
                <a16:creationId xmlns:a16="http://schemas.microsoft.com/office/drawing/2014/main" id="{D7ABB65C-73FE-F54C-95C0-2CB6A7B2B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0" name="Rectangle 38">
            <a:extLst>
              <a:ext uri="{FF2B5EF4-FFF2-40B4-BE49-F238E27FC236}">
                <a16:creationId xmlns:a16="http://schemas.microsoft.com/office/drawing/2014/main" id="{AF488585-9924-7447-95F6-90209F51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1" name="Rectangle 39">
            <a:extLst>
              <a:ext uri="{FF2B5EF4-FFF2-40B4-BE49-F238E27FC236}">
                <a16:creationId xmlns:a16="http://schemas.microsoft.com/office/drawing/2014/main" id="{15257C8D-8F2A-D347-8DB2-73D9CEF94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2" name="Rectangle 40">
            <a:extLst>
              <a:ext uri="{FF2B5EF4-FFF2-40B4-BE49-F238E27FC236}">
                <a16:creationId xmlns:a16="http://schemas.microsoft.com/office/drawing/2014/main" id="{7090077D-DBCC-C344-8D7B-F3DF0CE71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3" name="Rectangle 41">
            <a:extLst>
              <a:ext uri="{FF2B5EF4-FFF2-40B4-BE49-F238E27FC236}">
                <a16:creationId xmlns:a16="http://schemas.microsoft.com/office/drawing/2014/main" id="{673C5EDD-47A4-6846-AD66-EA9AA46E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74" name="Rectangle 42">
            <a:extLst>
              <a:ext uri="{FF2B5EF4-FFF2-40B4-BE49-F238E27FC236}">
                <a16:creationId xmlns:a16="http://schemas.microsoft.com/office/drawing/2014/main" id="{F2F9E680-6C21-654B-94E4-87721D10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75" name="Rectangle 43">
            <a:extLst>
              <a:ext uri="{FF2B5EF4-FFF2-40B4-BE49-F238E27FC236}">
                <a16:creationId xmlns:a16="http://schemas.microsoft.com/office/drawing/2014/main" id="{F229D9E6-9E71-AD4A-B405-89552FA1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181600"/>
            <a:ext cx="4572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76" name="Rectangle 44">
            <a:extLst>
              <a:ext uri="{FF2B5EF4-FFF2-40B4-BE49-F238E27FC236}">
                <a16:creationId xmlns:a16="http://schemas.microsoft.com/office/drawing/2014/main" id="{63B16890-0358-6148-B2AC-1634ACD93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77" name="Rectangle 45">
            <a:extLst>
              <a:ext uri="{FF2B5EF4-FFF2-40B4-BE49-F238E27FC236}">
                <a16:creationId xmlns:a16="http://schemas.microsoft.com/office/drawing/2014/main" id="{6A8E9357-F687-484C-A71C-F47AB5D9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8" name="Rectangle 46">
            <a:extLst>
              <a:ext uri="{FF2B5EF4-FFF2-40B4-BE49-F238E27FC236}">
                <a16:creationId xmlns:a16="http://schemas.microsoft.com/office/drawing/2014/main" id="{3A3E3017-ABAC-944D-A687-826D12EC7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9" name="Rectangle 47">
            <a:extLst>
              <a:ext uri="{FF2B5EF4-FFF2-40B4-BE49-F238E27FC236}">
                <a16:creationId xmlns:a16="http://schemas.microsoft.com/office/drawing/2014/main" id="{269CD231-E4C7-974F-8897-314E57AE9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0" name="Rectangle 48">
            <a:extLst>
              <a:ext uri="{FF2B5EF4-FFF2-40B4-BE49-F238E27FC236}">
                <a16:creationId xmlns:a16="http://schemas.microsoft.com/office/drawing/2014/main" id="{8901EB48-383D-CE45-BC19-256C757B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81" name="Rectangle 49">
            <a:extLst>
              <a:ext uri="{FF2B5EF4-FFF2-40B4-BE49-F238E27FC236}">
                <a16:creationId xmlns:a16="http://schemas.microsoft.com/office/drawing/2014/main" id="{37AFC2AA-817E-7743-9EE4-31599B61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2" name="Rectangle 50">
            <a:extLst>
              <a:ext uri="{FF2B5EF4-FFF2-40B4-BE49-F238E27FC236}">
                <a16:creationId xmlns:a16="http://schemas.microsoft.com/office/drawing/2014/main" id="{1544BF3A-D94D-6044-BD0A-47C37746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3" name="Rectangle 51">
            <a:extLst>
              <a:ext uri="{FF2B5EF4-FFF2-40B4-BE49-F238E27FC236}">
                <a16:creationId xmlns:a16="http://schemas.microsoft.com/office/drawing/2014/main" id="{FF316622-4C89-9049-A758-26373A723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4" name="Rectangle 52">
            <a:extLst>
              <a:ext uri="{FF2B5EF4-FFF2-40B4-BE49-F238E27FC236}">
                <a16:creationId xmlns:a16="http://schemas.microsoft.com/office/drawing/2014/main" id="{12AEE9C0-3C3B-4245-B017-EEA9F3FED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5" name="Rectangle 53">
            <a:extLst>
              <a:ext uri="{FF2B5EF4-FFF2-40B4-BE49-F238E27FC236}">
                <a16:creationId xmlns:a16="http://schemas.microsoft.com/office/drawing/2014/main" id="{35CF6A92-01CD-4342-BFEC-76096D13E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6" name="Rectangle 54">
            <a:extLst>
              <a:ext uri="{FF2B5EF4-FFF2-40B4-BE49-F238E27FC236}">
                <a16:creationId xmlns:a16="http://schemas.microsoft.com/office/drawing/2014/main" id="{EEFC6390-6383-2E41-9C0A-7B948877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7" name="Rectangle 55">
            <a:extLst>
              <a:ext uri="{FF2B5EF4-FFF2-40B4-BE49-F238E27FC236}">
                <a16:creationId xmlns:a16="http://schemas.microsoft.com/office/drawing/2014/main" id="{56C7C0DF-BD80-0A41-9BCF-54A1FBBF8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8" name="Rectangle 56">
            <a:extLst>
              <a:ext uri="{FF2B5EF4-FFF2-40B4-BE49-F238E27FC236}">
                <a16:creationId xmlns:a16="http://schemas.microsoft.com/office/drawing/2014/main" id="{A5F28930-3FAD-6942-9C48-275F3E2AB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9" name="Rectangle 57">
            <a:extLst>
              <a:ext uri="{FF2B5EF4-FFF2-40B4-BE49-F238E27FC236}">
                <a16:creationId xmlns:a16="http://schemas.microsoft.com/office/drawing/2014/main" id="{4E25024E-7883-974E-A354-8A11AC000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0" name="Rectangle 58">
            <a:extLst>
              <a:ext uri="{FF2B5EF4-FFF2-40B4-BE49-F238E27FC236}">
                <a16:creationId xmlns:a16="http://schemas.microsoft.com/office/drawing/2014/main" id="{78C895D1-3AEA-704B-A5E4-708B31C8E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91" name="Rectangle 59">
            <a:extLst>
              <a:ext uri="{FF2B5EF4-FFF2-40B4-BE49-F238E27FC236}">
                <a16:creationId xmlns:a16="http://schemas.microsoft.com/office/drawing/2014/main" id="{17212ECA-2B13-5943-B850-CB9C1A50E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2" name="Rectangle 60">
            <a:extLst>
              <a:ext uri="{FF2B5EF4-FFF2-40B4-BE49-F238E27FC236}">
                <a16:creationId xmlns:a16="http://schemas.microsoft.com/office/drawing/2014/main" id="{3C669ACB-4523-C548-A9C8-7FCC39490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3" name="Rectangle 61">
            <a:extLst>
              <a:ext uri="{FF2B5EF4-FFF2-40B4-BE49-F238E27FC236}">
                <a16:creationId xmlns:a16="http://schemas.microsoft.com/office/drawing/2014/main" id="{3379A9E2-759A-7840-8F79-CA323ED08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352800"/>
            <a:ext cx="6858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4" name="Rectangle 62">
            <a:extLst>
              <a:ext uri="{FF2B5EF4-FFF2-40B4-BE49-F238E27FC236}">
                <a16:creationId xmlns:a16="http://schemas.microsoft.com/office/drawing/2014/main" id="{55DA9B0A-8DB4-1040-AAF9-3ECA47F1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657600"/>
            <a:ext cx="6858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5" name="Rectangle 63">
            <a:extLst>
              <a:ext uri="{FF2B5EF4-FFF2-40B4-BE49-F238E27FC236}">
                <a16:creationId xmlns:a16="http://schemas.microsoft.com/office/drawing/2014/main" id="{036A1A03-AA4F-8C45-816A-4AB529B80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962400"/>
            <a:ext cx="6858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6" name="Rectangle 64">
            <a:extLst>
              <a:ext uri="{FF2B5EF4-FFF2-40B4-BE49-F238E27FC236}">
                <a16:creationId xmlns:a16="http://schemas.microsoft.com/office/drawing/2014/main" id="{A4E438C5-1AC0-2E4F-8D97-0CE252C8E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4267200"/>
            <a:ext cx="6858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7" name="Rectangle 65">
            <a:extLst>
              <a:ext uri="{FF2B5EF4-FFF2-40B4-BE49-F238E27FC236}">
                <a16:creationId xmlns:a16="http://schemas.microsoft.com/office/drawing/2014/main" id="{03E8D8FF-593A-0044-96B4-624C0910E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4572000"/>
            <a:ext cx="6858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8" name="Rectangle 66">
            <a:extLst>
              <a:ext uri="{FF2B5EF4-FFF2-40B4-BE49-F238E27FC236}">
                <a16:creationId xmlns:a16="http://schemas.microsoft.com/office/drawing/2014/main" id="{F8CB4C60-64E0-3B4A-AFE1-C6F9AE46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4876800"/>
            <a:ext cx="6858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9" name="Rectangle 67">
            <a:extLst>
              <a:ext uri="{FF2B5EF4-FFF2-40B4-BE49-F238E27FC236}">
                <a16:creationId xmlns:a16="http://schemas.microsoft.com/office/drawing/2014/main" id="{93FE587E-F6BF-3B4C-9FE1-7DF625C9E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5181600"/>
            <a:ext cx="6858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900" name="Rectangle 68">
            <a:extLst>
              <a:ext uri="{FF2B5EF4-FFF2-40B4-BE49-F238E27FC236}">
                <a16:creationId xmlns:a16="http://schemas.microsoft.com/office/drawing/2014/main" id="{DB7335A9-BA45-D445-8A34-FBAC924BA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5486400"/>
            <a:ext cx="685800" cy="304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1" name="Rectangle 69">
            <a:extLst>
              <a:ext uri="{FF2B5EF4-FFF2-40B4-BE49-F238E27FC236}">
                <a16:creationId xmlns:a16="http://schemas.microsoft.com/office/drawing/2014/main" id="{93E2E242-9215-8E45-8DDE-C4C9BA028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2" name="Rectangle 70">
            <a:extLst>
              <a:ext uri="{FF2B5EF4-FFF2-40B4-BE49-F238E27FC236}">
                <a16:creationId xmlns:a16="http://schemas.microsoft.com/office/drawing/2014/main" id="{710A5D7C-75DE-DC43-B73A-A5180EF43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3" name="Rectangle 71">
            <a:extLst>
              <a:ext uri="{FF2B5EF4-FFF2-40B4-BE49-F238E27FC236}">
                <a16:creationId xmlns:a16="http://schemas.microsoft.com/office/drawing/2014/main" id="{7E41067C-792A-6A40-AC6C-55E556EA6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4" name="Rectangle 72">
            <a:extLst>
              <a:ext uri="{FF2B5EF4-FFF2-40B4-BE49-F238E27FC236}">
                <a16:creationId xmlns:a16="http://schemas.microsoft.com/office/drawing/2014/main" id="{C3A47B5C-5532-B448-89BC-F4C5F3839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5" name="Rectangle 73">
            <a:extLst>
              <a:ext uri="{FF2B5EF4-FFF2-40B4-BE49-F238E27FC236}">
                <a16:creationId xmlns:a16="http://schemas.microsoft.com/office/drawing/2014/main" id="{8E890BEC-CDCF-CB42-A387-C51027487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6" name="Rectangle 74">
            <a:extLst>
              <a:ext uri="{FF2B5EF4-FFF2-40B4-BE49-F238E27FC236}">
                <a16:creationId xmlns:a16="http://schemas.microsoft.com/office/drawing/2014/main" id="{AA0EBBB5-4805-BE43-B85B-892C55DA9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7" name="Rectangle 75">
            <a:extLst>
              <a:ext uri="{FF2B5EF4-FFF2-40B4-BE49-F238E27FC236}">
                <a16:creationId xmlns:a16="http://schemas.microsoft.com/office/drawing/2014/main" id="{588C304A-93FC-0C43-8361-E1900E1CA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8" name="Rectangle 76">
            <a:extLst>
              <a:ext uri="{FF2B5EF4-FFF2-40B4-BE49-F238E27FC236}">
                <a16:creationId xmlns:a16="http://schemas.microsoft.com/office/drawing/2014/main" id="{216A9C03-3045-C843-B66A-8DD334504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918" name="Rectangle 86">
            <a:extLst>
              <a:ext uri="{FF2B5EF4-FFF2-40B4-BE49-F238E27FC236}">
                <a16:creationId xmlns:a16="http://schemas.microsoft.com/office/drawing/2014/main" id="{781515BE-326D-A94D-B45C-655D7D045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1731963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200">
                <a:solidFill>
                  <a:srgbClr val="4D4D4D"/>
                </a:solidFill>
              </a:rPr>
              <a:t>proves that { AND, OR, NOT }</a:t>
            </a:r>
            <a:br>
              <a:rPr lang="en-US" altLang="zh-TW" sz="1200">
                <a:solidFill>
                  <a:srgbClr val="4D4D4D"/>
                </a:solidFill>
              </a:rPr>
            </a:br>
            <a:r>
              <a:rPr lang="en-US" altLang="zh-TW" sz="1200">
                <a:solidFill>
                  <a:srgbClr val="4D4D4D"/>
                </a:solidFill>
              </a:rPr>
              <a:t>are universal</a:t>
            </a:r>
          </a:p>
        </p:txBody>
      </p:sp>
      <p:sp>
        <p:nvSpPr>
          <p:cNvPr id="29784" name="Line 87">
            <a:extLst>
              <a:ext uri="{FF2B5EF4-FFF2-40B4-BE49-F238E27FC236}">
                <a16:creationId xmlns:a16="http://schemas.microsoft.com/office/drawing/2014/main" id="{DEA5DCA6-E581-A340-8B8F-F8C97B6738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91288" y="1319213"/>
            <a:ext cx="173037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8788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投影片編號版面配置區 3">
            <a:extLst>
              <a:ext uri="{FF2B5EF4-FFF2-40B4-BE49-F238E27FC236}">
                <a16:creationId xmlns:a16="http://schemas.microsoft.com/office/drawing/2014/main" id="{F661D47F-E8B8-1445-A56D-917ECBBFB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57CD7A9-A660-5446-BA55-FBA401411C7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43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670A61C-807D-5D44-BFE3-29B9EBCC0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Sum-of-Products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E0BBA20-F2E0-7C49-8DD2-1F33596F6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Sum-of-products.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Systematic procedure for representing a Boolean function using AND, OR, NOT.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Form AND term for each 1 in Boolean function.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OR terms together.</a:t>
            </a:r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9895E61B-C6B7-344E-852B-8ACBE5220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x'yz</a:t>
            </a:r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C8B7486A-15BE-AD45-9884-73D3192B4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582930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expressing MAJ using sum-of-products</a:t>
            </a:r>
            <a:endParaRPr kumimoji="0" lang="en-US" altLang="zh-TW" sz="1400">
              <a:solidFill>
                <a:srgbClr val="4D4D4D"/>
              </a:solidFill>
              <a:latin typeface="Courier New" panose="02070309020205020404" pitchFamily="49" charset="0"/>
            </a:endParaRPr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77C6B8F3-5A8D-794F-A3A3-F6A78F95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</a:p>
        </p:txBody>
      </p:sp>
      <p:sp>
        <p:nvSpPr>
          <p:cNvPr id="120839" name="Rectangle 7">
            <a:extLst>
              <a:ext uri="{FF2B5EF4-FFF2-40B4-BE49-F238E27FC236}">
                <a16:creationId xmlns:a16="http://schemas.microsoft.com/office/drawing/2014/main" id="{9503E3FF-BBDA-7146-9A34-28D0856C3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xyz'</a:t>
            </a:r>
          </a:p>
        </p:txBody>
      </p:sp>
      <p:sp>
        <p:nvSpPr>
          <p:cNvPr id="120840" name="Rectangle 8">
            <a:extLst>
              <a:ext uri="{FF2B5EF4-FFF2-40B4-BE49-F238E27FC236}">
                <a16:creationId xmlns:a16="http://schemas.microsoft.com/office/drawing/2014/main" id="{B333E313-812E-2942-B7E9-BBCD959A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xyz</a:t>
            </a:r>
          </a:p>
        </p:txBody>
      </p:sp>
      <p:sp>
        <p:nvSpPr>
          <p:cNvPr id="120841" name="Rectangle 9">
            <a:extLst>
              <a:ext uri="{FF2B5EF4-FFF2-40B4-BE49-F238E27FC236}">
                <a16:creationId xmlns:a16="http://schemas.microsoft.com/office/drawing/2014/main" id="{90049CE8-1941-1049-A3FD-89511B19F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0480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 dirty="0" err="1">
                <a:solidFill>
                  <a:srgbClr val="FFFFFF"/>
                </a:solidFill>
                <a:latin typeface="Courier New" panose="02070309020205020404" pitchFamily="49" charset="0"/>
              </a:rPr>
              <a:t>xy'z</a:t>
            </a:r>
            <a:endParaRPr kumimoji="0" lang="en-US" altLang="zh-TW" sz="1400" dirty="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120842" name="Rectangle 10">
            <a:extLst>
              <a:ext uri="{FF2B5EF4-FFF2-40B4-BE49-F238E27FC236}">
                <a16:creationId xmlns:a16="http://schemas.microsoft.com/office/drawing/2014/main" id="{0BF7C043-FE83-A544-9D54-EA8956950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0480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MAJ</a:t>
            </a:r>
          </a:p>
        </p:txBody>
      </p:sp>
      <p:sp>
        <p:nvSpPr>
          <p:cNvPr id="120843" name="Rectangle 11">
            <a:extLst>
              <a:ext uri="{FF2B5EF4-FFF2-40B4-BE49-F238E27FC236}">
                <a16:creationId xmlns:a16="http://schemas.microsoft.com/office/drawing/2014/main" id="{BA4A9789-7117-E642-913B-B60AEE68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120844" name="Rectangle 12">
            <a:extLst>
              <a:ext uri="{FF2B5EF4-FFF2-40B4-BE49-F238E27FC236}">
                <a16:creationId xmlns:a16="http://schemas.microsoft.com/office/drawing/2014/main" id="{1C45051C-9F16-8946-8585-D859B6164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0480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120845" name="Rectangle 13">
            <a:extLst>
              <a:ext uri="{FF2B5EF4-FFF2-40B4-BE49-F238E27FC236}">
                <a16:creationId xmlns:a16="http://schemas.microsoft.com/office/drawing/2014/main" id="{A0A7A50A-BFCA-6C4F-B17A-3D9DB1CC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46" name="Rectangle 14">
            <a:extLst>
              <a:ext uri="{FF2B5EF4-FFF2-40B4-BE49-F238E27FC236}">
                <a16:creationId xmlns:a16="http://schemas.microsoft.com/office/drawing/2014/main" id="{FA1E1DEF-322F-EC43-8EA4-C344A9F5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47" name="Rectangle 15">
            <a:extLst>
              <a:ext uri="{FF2B5EF4-FFF2-40B4-BE49-F238E27FC236}">
                <a16:creationId xmlns:a16="http://schemas.microsoft.com/office/drawing/2014/main" id="{90AF3542-9215-C343-B492-D1C919C2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48" name="Rectangle 16">
            <a:extLst>
              <a:ext uri="{FF2B5EF4-FFF2-40B4-BE49-F238E27FC236}">
                <a16:creationId xmlns:a16="http://schemas.microsoft.com/office/drawing/2014/main" id="{AC704425-A4C0-BE4B-B79E-252D5C7B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49" name="Rectangle 17">
            <a:extLst>
              <a:ext uri="{FF2B5EF4-FFF2-40B4-BE49-F238E27FC236}">
                <a16:creationId xmlns:a16="http://schemas.microsoft.com/office/drawing/2014/main" id="{94756297-3144-5841-9DEA-72C2D5F3C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50" name="Rectangle 18">
            <a:extLst>
              <a:ext uri="{FF2B5EF4-FFF2-40B4-BE49-F238E27FC236}">
                <a16:creationId xmlns:a16="http://schemas.microsoft.com/office/drawing/2014/main" id="{04EEE4E4-E327-824F-BBC2-378954837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1" name="Rectangle 19">
            <a:extLst>
              <a:ext uri="{FF2B5EF4-FFF2-40B4-BE49-F238E27FC236}">
                <a16:creationId xmlns:a16="http://schemas.microsoft.com/office/drawing/2014/main" id="{8EF16A07-9D0A-A243-A317-BC5C04A53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2" name="Rectangle 20">
            <a:extLst>
              <a:ext uri="{FF2B5EF4-FFF2-40B4-BE49-F238E27FC236}">
                <a16:creationId xmlns:a16="http://schemas.microsoft.com/office/drawing/2014/main" id="{B95C9928-AB29-CF49-8A83-A4EAD49D1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3" name="Rectangle 21">
            <a:extLst>
              <a:ext uri="{FF2B5EF4-FFF2-40B4-BE49-F238E27FC236}">
                <a16:creationId xmlns:a16="http://schemas.microsoft.com/office/drawing/2014/main" id="{C5006415-2DE2-5A46-9F96-0DE123FD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54" name="Rectangle 22">
            <a:extLst>
              <a:ext uri="{FF2B5EF4-FFF2-40B4-BE49-F238E27FC236}">
                <a16:creationId xmlns:a16="http://schemas.microsoft.com/office/drawing/2014/main" id="{78261C8F-F911-4742-862F-1C0BDF52E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5" name="Rectangle 23">
            <a:extLst>
              <a:ext uri="{FF2B5EF4-FFF2-40B4-BE49-F238E27FC236}">
                <a16:creationId xmlns:a16="http://schemas.microsoft.com/office/drawing/2014/main" id="{5A830604-EC69-0340-A9B4-DC8D01FB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56" name="Rectangle 24">
            <a:extLst>
              <a:ext uri="{FF2B5EF4-FFF2-40B4-BE49-F238E27FC236}">
                <a16:creationId xmlns:a16="http://schemas.microsoft.com/office/drawing/2014/main" id="{EEE91EE7-CDF0-3B44-ADEF-C6AD92305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7" name="Rectangle 25">
            <a:extLst>
              <a:ext uri="{FF2B5EF4-FFF2-40B4-BE49-F238E27FC236}">
                <a16:creationId xmlns:a16="http://schemas.microsoft.com/office/drawing/2014/main" id="{6B8BDE05-5C61-6140-8534-8E5889D27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58" name="Rectangle 26">
            <a:extLst>
              <a:ext uri="{FF2B5EF4-FFF2-40B4-BE49-F238E27FC236}">
                <a16:creationId xmlns:a16="http://schemas.microsoft.com/office/drawing/2014/main" id="{A386E5A2-0FC3-1E43-9A2E-A855B7F7F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59" name="Rectangle 27">
            <a:extLst>
              <a:ext uri="{FF2B5EF4-FFF2-40B4-BE49-F238E27FC236}">
                <a16:creationId xmlns:a16="http://schemas.microsoft.com/office/drawing/2014/main" id="{99AA53D9-B3A1-E842-86B2-442726AA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60" name="Rectangle 28">
            <a:extLst>
              <a:ext uri="{FF2B5EF4-FFF2-40B4-BE49-F238E27FC236}">
                <a16:creationId xmlns:a16="http://schemas.microsoft.com/office/drawing/2014/main" id="{A67A250D-9104-7047-9279-BC029D92A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61" name="Rectangle 29">
            <a:extLst>
              <a:ext uri="{FF2B5EF4-FFF2-40B4-BE49-F238E27FC236}">
                <a16:creationId xmlns:a16="http://schemas.microsoft.com/office/drawing/2014/main" id="{7BDE243F-E76C-9240-9A95-FF2FEB82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62" name="Rectangle 30">
            <a:extLst>
              <a:ext uri="{FF2B5EF4-FFF2-40B4-BE49-F238E27FC236}">
                <a16:creationId xmlns:a16="http://schemas.microsoft.com/office/drawing/2014/main" id="{517FB247-CF6B-BE4C-835F-019207015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63" name="Rectangle 31">
            <a:extLst>
              <a:ext uri="{FF2B5EF4-FFF2-40B4-BE49-F238E27FC236}">
                <a16:creationId xmlns:a16="http://schemas.microsoft.com/office/drawing/2014/main" id="{A1AD6B63-FA9E-2949-A426-AB294C31F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64" name="Rectangle 32">
            <a:extLst>
              <a:ext uri="{FF2B5EF4-FFF2-40B4-BE49-F238E27FC236}">
                <a16:creationId xmlns:a16="http://schemas.microsoft.com/office/drawing/2014/main" id="{E294D4EA-1AC4-2F45-B8FB-A6096AC12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65" name="Rectangle 33">
            <a:extLst>
              <a:ext uri="{FF2B5EF4-FFF2-40B4-BE49-F238E27FC236}">
                <a16:creationId xmlns:a16="http://schemas.microsoft.com/office/drawing/2014/main" id="{635EBD17-E32C-5E44-B297-2B39B398F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66" name="Rectangle 34">
            <a:extLst>
              <a:ext uri="{FF2B5EF4-FFF2-40B4-BE49-F238E27FC236}">
                <a16:creationId xmlns:a16="http://schemas.microsoft.com/office/drawing/2014/main" id="{7798D425-9E77-6D44-A390-67F2F34D9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67" name="Rectangle 35">
            <a:extLst>
              <a:ext uri="{FF2B5EF4-FFF2-40B4-BE49-F238E27FC236}">
                <a16:creationId xmlns:a16="http://schemas.microsoft.com/office/drawing/2014/main" id="{0D16120A-ABF9-5C40-9FF7-59215694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68" name="Rectangle 36">
            <a:extLst>
              <a:ext uri="{FF2B5EF4-FFF2-40B4-BE49-F238E27FC236}">
                <a16:creationId xmlns:a16="http://schemas.microsoft.com/office/drawing/2014/main" id="{25139A49-726D-B749-A31D-4ECAF000F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69" name="Rectangle 37">
            <a:extLst>
              <a:ext uri="{FF2B5EF4-FFF2-40B4-BE49-F238E27FC236}">
                <a16:creationId xmlns:a16="http://schemas.microsoft.com/office/drawing/2014/main" id="{D7ABB65C-73FE-F54C-95C0-2CB6A7B2B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352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0" name="Rectangle 38">
            <a:extLst>
              <a:ext uri="{FF2B5EF4-FFF2-40B4-BE49-F238E27FC236}">
                <a16:creationId xmlns:a16="http://schemas.microsoft.com/office/drawing/2014/main" id="{AF488585-9924-7447-95F6-90209F51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657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1" name="Rectangle 39">
            <a:extLst>
              <a:ext uri="{FF2B5EF4-FFF2-40B4-BE49-F238E27FC236}">
                <a16:creationId xmlns:a16="http://schemas.microsoft.com/office/drawing/2014/main" id="{15257C8D-8F2A-D347-8DB2-73D9CEF94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2" name="Rectangle 40">
            <a:extLst>
              <a:ext uri="{FF2B5EF4-FFF2-40B4-BE49-F238E27FC236}">
                <a16:creationId xmlns:a16="http://schemas.microsoft.com/office/drawing/2014/main" id="{7090077D-DBCC-C344-8D7B-F3DF0CE71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3" name="Rectangle 41">
            <a:extLst>
              <a:ext uri="{FF2B5EF4-FFF2-40B4-BE49-F238E27FC236}">
                <a16:creationId xmlns:a16="http://schemas.microsoft.com/office/drawing/2014/main" id="{673C5EDD-47A4-6846-AD66-EA9AA46E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74" name="Rectangle 42">
            <a:extLst>
              <a:ext uri="{FF2B5EF4-FFF2-40B4-BE49-F238E27FC236}">
                <a16:creationId xmlns:a16="http://schemas.microsoft.com/office/drawing/2014/main" id="{F2F9E680-6C21-654B-94E4-87721D10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75" name="Rectangle 43">
            <a:extLst>
              <a:ext uri="{FF2B5EF4-FFF2-40B4-BE49-F238E27FC236}">
                <a16:creationId xmlns:a16="http://schemas.microsoft.com/office/drawing/2014/main" id="{F229D9E6-9E71-AD4A-B405-89552FA1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76" name="Rectangle 44">
            <a:extLst>
              <a:ext uri="{FF2B5EF4-FFF2-40B4-BE49-F238E27FC236}">
                <a16:creationId xmlns:a16="http://schemas.microsoft.com/office/drawing/2014/main" id="{63B16890-0358-6148-B2AC-1634ACD93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77" name="Rectangle 45">
            <a:extLst>
              <a:ext uri="{FF2B5EF4-FFF2-40B4-BE49-F238E27FC236}">
                <a16:creationId xmlns:a16="http://schemas.microsoft.com/office/drawing/2014/main" id="{6A8E9357-F687-484C-A71C-F47AB5D9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8" name="Rectangle 46">
            <a:extLst>
              <a:ext uri="{FF2B5EF4-FFF2-40B4-BE49-F238E27FC236}">
                <a16:creationId xmlns:a16="http://schemas.microsoft.com/office/drawing/2014/main" id="{3A3E3017-ABAC-944D-A687-826D12EC7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79" name="Rectangle 47">
            <a:extLst>
              <a:ext uri="{FF2B5EF4-FFF2-40B4-BE49-F238E27FC236}">
                <a16:creationId xmlns:a16="http://schemas.microsoft.com/office/drawing/2014/main" id="{269CD231-E4C7-974F-8897-314E57AE9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0" name="Rectangle 48">
            <a:extLst>
              <a:ext uri="{FF2B5EF4-FFF2-40B4-BE49-F238E27FC236}">
                <a16:creationId xmlns:a16="http://schemas.microsoft.com/office/drawing/2014/main" id="{8901EB48-383D-CE45-BC19-256C757B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81" name="Rectangle 49">
            <a:extLst>
              <a:ext uri="{FF2B5EF4-FFF2-40B4-BE49-F238E27FC236}">
                <a16:creationId xmlns:a16="http://schemas.microsoft.com/office/drawing/2014/main" id="{37AFC2AA-817E-7743-9EE4-31599B61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2" name="Rectangle 50">
            <a:extLst>
              <a:ext uri="{FF2B5EF4-FFF2-40B4-BE49-F238E27FC236}">
                <a16:creationId xmlns:a16="http://schemas.microsoft.com/office/drawing/2014/main" id="{1544BF3A-D94D-6044-BD0A-47C37746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3" name="Rectangle 51">
            <a:extLst>
              <a:ext uri="{FF2B5EF4-FFF2-40B4-BE49-F238E27FC236}">
                <a16:creationId xmlns:a16="http://schemas.microsoft.com/office/drawing/2014/main" id="{FF316622-4C89-9049-A758-26373A723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4" name="Rectangle 52">
            <a:extLst>
              <a:ext uri="{FF2B5EF4-FFF2-40B4-BE49-F238E27FC236}">
                <a16:creationId xmlns:a16="http://schemas.microsoft.com/office/drawing/2014/main" id="{12AEE9C0-3C3B-4245-B017-EEA9F3FED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5" name="Rectangle 53">
            <a:extLst>
              <a:ext uri="{FF2B5EF4-FFF2-40B4-BE49-F238E27FC236}">
                <a16:creationId xmlns:a16="http://schemas.microsoft.com/office/drawing/2014/main" id="{35CF6A92-01CD-4342-BFEC-76096D13E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6" name="Rectangle 54">
            <a:extLst>
              <a:ext uri="{FF2B5EF4-FFF2-40B4-BE49-F238E27FC236}">
                <a16:creationId xmlns:a16="http://schemas.microsoft.com/office/drawing/2014/main" id="{EEFC6390-6383-2E41-9C0A-7B948877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7" name="Rectangle 55">
            <a:extLst>
              <a:ext uri="{FF2B5EF4-FFF2-40B4-BE49-F238E27FC236}">
                <a16:creationId xmlns:a16="http://schemas.microsoft.com/office/drawing/2014/main" id="{56C7C0DF-BD80-0A41-9BCF-54A1FBBF8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8" name="Rectangle 56">
            <a:extLst>
              <a:ext uri="{FF2B5EF4-FFF2-40B4-BE49-F238E27FC236}">
                <a16:creationId xmlns:a16="http://schemas.microsoft.com/office/drawing/2014/main" id="{A5F28930-3FAD-6942-9C48-275F3E2AB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89" name="Rectangle 57">
            <a:extLst>
              <a:ext uri="{FF2B5EF4-FFF2-40B4-BE49-F238E27FC236}">
                <a16:creationId xmlns:a16="http://schemas.microsoft.com/office/drawing/2014/main" id="{4E25024E-7883-974E-A354-8A11AC000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0" name="Rectangle 58">
            <a:extLst>
              <a:ext uri="{FF2B5EF4-FFF2-40B4-BE49-F238E27FC236}">
                <a16:creationId xmlns:a16="http://schemas.microsoft.com/office/drawing/2014/main" id="{78C895D1-3AEA-704B-A5E4-708B31C8E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891" name="Rectangle 59">
            <a:extLst>
              <a:ext uri="{FF2B5EF4-FFF2-40B4-BE49-F238E27FC236}">
                <a16:creationId xmlns:a16="http://schemas.microsoft.com/office/drawing/2014/main" id="{17212ECA-2B13-5943-B850-CB9C1A50E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2" name="Rectangle 60">
            <a:extLst>
              <a:ext uri="{FF2B5EF4-FFF2-40B4-BE49-F238E27FC236}">
                <a16:creationId xmlns:a16="http://schemas.microsoft.com/office/drawing/2014/main" id="{3C669ACB-4523-C548-A9C8-7FCC39490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3" name="Rectangle 61">
            <a:extLst>
              <a:ext uri="{FF2B5EF4-FFF2-40B4-BE49-F238E27FC236}">
                <a16:creationId xmlns:a16="http://schemas.microsoft.com/office/drawing/2014/main" id="{3379A9E2-759A-7840-8F79-CA323ED08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4" name="Rectangle 62">
            <a:extLst>
              <a:ext uri="{FF2B5EF4-FFF2-40B4-BE49-F238E27FC236}">
                <a16:creationId xmlns:a16="http://schemas.microsoft.com/office/drawing/2014/main" id="{55DA9B0A-8DB4-1040-AAF9-3ECA47F1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5" name="Rectangle 63">
            <a:extLst>
              <a:ext uri="{FF2B5EF4-FFF2-40B4-BE49-F238E27FC236}">
                <a16:creationId xmlns:a16="http://schemas.microsoft.com/office/drawing/2014/main" id="{036A1A03-AA4F-8C45-816A-4AB529B80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6" name="Rectangle 64">
            <a:extLst>
              <a:ext uri="{FF2B5EF4-FFF2-40B4-BE49-F238E27FC236}">
                <a16:creationId xmlns:a16="http://schemas.microsoft.com/office/drawing/2014/main" id="{A4E438C5-1AC0-2E4F-8D97-0CE252C8E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7" name="Rectangle 65">
            <a:extLst>
              <a:ext uri="{FF2B5EF4-FFF2-40B4-BE49-F238E27FC236}">
                <a16:creationId xmlns:a16="http://schemas.microsoft.com/office/drawing/2014/main" id="{03E8D8FF-593A-0044-96B4-624C0910E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8" name="Rectangle 66">
            <a:extLst>
              <a:ext uri="{FF2B5EF4-FFF2-40B4-BE49-F238E27FC236}">
                <a16:creationId xmlns:a16="http://schemas.microsoft.com/office/drawing/2014/main" id="{F8CB4C60-64E0-3B4A-AFE1-C6F9AE46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899" name="Rectangle 67">
            <a:extLst>
              <a:ext uri="{FF2B5EF4-FFF2-40B4-BE49-F238E27FC236}">
                <a16:creationId xmlns:a16="http://schemas.microsoft.com/office/drawing/2014/main" id="{93FE587E-F6BF-3B4C-9FE1-7DF625C9E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900" name="Rectangle 68">
            <a:extLst>
              <a:ext uri="{FF2B5EF4-FFF2-40B4-BE49-F238E27FC236}">
                <a16:creationId xmlns:a16="http://schemas.microsoft.com/office/drawing/2014/main" id="{DB7335A9-BA45-D445-8A34-FBAC924BA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en-US" altLang="zh-TW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1" name="Rectangle 69">
            <a:extLst>
              <a:ext uri="{FF2B5EF4-FFF2-40B4-BE49-F238E27FC236}">
                <a16:creationId xmlns:a16="http://schemas.microsoft.com/office/drawing/2014/main" id="{93E2E242-9215-8E45-8DDE-C4C9BA028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352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2" name="Rectangle 70">
            <a:extLst>
              <a:ext uri="{FF2B5EF4-FFF2-40B4-BE49-F238E27FC236}">
                <a16:creationId xmlns:a16="http://schemas.microsoft.com/office/drawing/2014/main" id="{710A5D7C-75DE-DC43-B73A-A5180EF43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657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3" name="Rectangle 71">
            <a:extLst>
              <a:ext uri="{FF2B5EF4-FFF2-40B4-BE49-F238E27FC236}">
                <a16:creationId xmlns:a16="http://schemas.microsoft.com/office/drawing/2014/main" id="{7E41067C-792A-6A40-AC6C-55E556EA6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4" name="Rectangle 72">
            <a:extLst>
              <a:ext uri="{FF2B5EF4-FFF2-40B4-BE49-F238E27FC236}">
                <a16:creationId xmlns:a16="http://schemas.microsoft.com/office/drawing/2014/main" id="{C3A47B5C-5532-B448-89BC-F4C5F3839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5" name="Rectangle 73">
            <a:extLst>
              <a:ext uri="{FF2B5EF4-FFF2-40B4-BE49-F238E27FC236}">
                <a16:creationId xmlns:a16="http://schemas.microsoft.com/office/drawing/2014/main" id="{8E890BEC-CDCF-CB42-A387-C51027487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6" name="Rectangle 74">
            <a:extLst>
              <a:ext uri="{FF2B5EF4-FFF2-40B4-BE49-F238E27FC236}">
                <a16:creationId xmlns:a16="http://schemas.microsoft.com/office/drawing/2014/main" id="{AA0EBBB5-4805-BE43-B85B-892C55DA9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7" name="Rectangle 75">
            <a:extLst>
              <a:ext uri="{FF2B5EF4-FFF2-40B4-BE49-F238E27FC236}">
                <a16:creationId xmlns:a16="http://schemas.microsoft.com/office/drawing/2014/main" id="{588C304A-93FC-0C43-8361-E1900E1CA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08" name="Rectangle 76">
            <a:extLst>
              <a:ext uri="{FF2B5EF4-FFF2-40B4-BE49-F238E27FC236}">
                <a16:creationId xmlns:a16="http://schemas.microsoft.com/office/drawing/2014/main" id="{216A9C03-3045-C843-B66A-8DD334504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909" name="Rectangle 77">
            <a:extLst>
              <a:ext uri="{FF2B5EF4-FFF2-40B4-BE49-F238E27FC236}">
                <a16:creationId xmlns:a16="http://schemas.microsoft.com/office/drawing/2014/main" id="{0AB255D3-93CD-8D42-B724-DD3C387E6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3048000"/>
            <a:ext cx="2871787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 dirty="0" err="1">
                <a:solidFill>
                  <a:srgbClr val="FFFFFF"/>
                </a:solidFill>
                <a:latin typeface="Courier New" panose="02070309020205020404" pitchFamily="49" charset="0"/>
              </a:rPr>
              <a:t>x'yz</a:t>
            </a:r>
            <a:r>
              <a:rPr kumimoji="0" lang="en-US" altLang="zh-TW" sz="1400" baseline="30000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 dirty="0">
                <a:solidFill>
                  <a:srgbClr val="FFFFFF"/>
                </a:solidFill>
                <a:latin typeface="Courier New" panose="02070309020205020404" pitchFamily="49" charset="0"/>
              </a:rPr>
              <a:t>+</a:t>
            </a:r>
            <a:r>
              <a:rPr kumimoji="0" lang="en-US" altLang="zh-TW" sz="1400" baseline="30000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 dirty="0" err="1">
                <a:solidFill>
                  <a:srgbClr val="FFFFFF"/>
                </a:solidFill>
                <a:latin typeface="Courier New" panose="02070309020205020404" pitchFamily="49" charset="0"/>
              </a:rPr>
              <a:t>xy'z</a:t>
            </a:r>
            <a:r>
              <a:rPr kumimoji="0" lang="en-US" altLang="zh-TW" sz="1400" baseline="30000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 dirty="0">
                <a:solidFill>
                  <a:srgbClr val="FFFFFF"/>
                </a:solidFill>
                <a:latin typeface="Courier New" panose="02070309020205020404" pitchFamily="49" charset="0"/>
              </a:rPr>
              <a:t>+</a:t>
            </a:r>
            <a:r>
              <a:rPr kumimoji="0" lang="en-US" altLang="zh-TW" sz="1400" baseline="30000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 dirty="0" err="1">
                <a:solidFill>
                  <a:srgbClr val="FFFFFF"/>
                </a:solidFill>
                <a:latin typeface="Courier New" panose="02070309020205020404" pitchFamily="49" charset="0"/>
              </a:rPr>
              <a:t>xyz</a:t>
            </a:r>
            <a:r>
              <a:rPr kumimoji="0" lang="en-US" altLang="zh-TW" sz="1400" dirty="0">
                <a:solidFill>
                  <a:srgbClr val="FFFFFF"/>
                </a:solidFill>
                <a:latin typeface="Courier New" panose="02070309020205020404" pitchFamily="49" charset="0"/>
              </a:rPr>
              <a:t>'</a:t>
            </a:r>
            <a:r>
              <a:rPr kumimoji="0" lang="en-US" altLang="zh-TW" sz="1400" baseline="30000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 dirty="0">
                <a:solidFill>
                  <a:srgbClr val="FFFFFF"/>
                </a:solidFill>
                <a:latin typeface="Courier New" panose="02070309020205020404" pitchFamily="49" charset="0"/>
              </a:rPr>
              <a:t>+</a:t>
            </a:r>
            <a:r>
              <a:rPr kumimoji="0" lang="en-US" altLang="zh-TW" sz="1400" baseline="30000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 dirty="0" err="1">
                <a:solidFill>
                  <a:srgbClr val="FFFFFF"/>
                </a:solidFill>
                <a:latin typeface="Courier New" panose="02070309020205020404" pitchFamily="49" charset="0"/>
              </a:rPr>
              <a:t>xyz</a:t>
            </a:r>
            <a:endParaRPr kumimoji="0" lang="en-US" altLang="zh-TW" sz="1400" dirty="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120910" name="Rectangle 78">
            <a:extLst>
              <a:ext uri="{FF2B5EF4-FFF2-40B4-BE49-F238E27FC236}">
                <a16:creationId xmlns:a16="http://schemas.microsoft.com/office/drawing/2014/main" id="{42F7BA4F-5295-7647-9D85-B6C363707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3352800"/>
            <a:ext cx="2871787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11" name="Rectangle 79">
            <a:extLst>
              <a:ext uri="{FF2B5EF4-FFF2-40B4-BE49-F238E27FC236}">
                <a16:creationId xmlns:a16="http://schemas.microsoft.com/office/drawing/2014/main" id="{FBF49A54-0726-DC41-9410-BB3242FA9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3657600"/>
            <a:ext cx="2871787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12" name="Rectangle 80">
            <a:extLst>
              <a:ext uri="{FF2B5EF4-FFF2-40B4-BE49-F238E27FC236}">
                <a16:creationId xmlns:a16="http://schemas.microsoft.com/office/drawing/2014/main" id="{F019B349-9008-EA45-955E-8FE5D839D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3962400"/>
            <a:ext cx="2871787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13" name="Rectangle 81">
            <a:extLst>
              <a:ext uri="{FF2B5EF4-FFF2-40B4-BE49-F238E27FC236}">
                <a16:creationId xmlns:a16="http://schemas.microsoft.com/office/drawing/2014/main" id="{95FAD279-4100-BD43-BDEF-79F6875F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267200"/>
            <a:ext cx="2871787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914" name="Rectangle 82">
            <a:extLst>
              <a:ext uri="{FF2B5EF4-FFF2-40B4-BE49-F238E27FC236}">
                <a16:creationId xmlns:a16="http://schemas.microsoft.com/office/drawing/2014/main" id="{20A90F62-9B88-9746-B265-3978B09D0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572000"/>
            <a:ext cx="2871787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20915" name="Rectangle 83">
            <a:extLst>
              <a:ext uri="{FF2B5EF4-FFF2-40B4-BE49-F238E27FC236}">
                <a16:creationId xmlns:a16="http://schemas.microsoft.com/office/drawing/2014/main" id="{1E36D282-A799-AD4B-B245-4B7EE6C82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876800"/>
            <a:ext cx="2871787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916" name="Rectangle 84">
            <a:extLst>
              <a:ext uri="{FF2B5EF4-FFF2-40B4-BE49-F238E27FC236}">
                <a16:creationId xmlns:a16="http://schemas.microsoft.com/office/drawing/2014/main" id="{D1AD64D2-DE15-1444-AB4F-8FC39C06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181600"/>
            <a:ext cx="2871787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917" name="Rectangle 85">
            <a:extLst>
              <a:ext uri="{FF2B5EF4-FFF2-40B4-BE49-F238E27FC236}">
                <a16:creationId xmlns:a16="http://schemas.microsoft.com/office/drawing/2014/main" id="{629B7A20-A234-3740-A3F2-7DEC98CD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486400"/>
            <a:ext cx="2871787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20918" name="Rectangle 86">
            <a:extLst>
              <a:ext uri="{FF2B5EF4-FFF2-40B4-BE49-F238E27FC236}">
                <a16:creationId xmlns:a16="http://schemas.microsoft.com/office/drawing/2014/main" id="{781515BE-326D-A94D-B45C-655D7D045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1731963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200">
                <a:solidFill>
                  <a:srgbClr val="4D4D4D"/>
                </a:solidFill>
              </a:rPr>
              <a:t>proves that { AND, OR, NOT }</a:t>
            </a:r>
            <a:br>
              <a:rPr lang="en-US" altLang="zh-TW" sz="1200">
                <a:solidFill>
                  <a:srgbClr val="4D4D4D"/>
                </a:solidFill>
              </a:rPr>
            </a:br>
            <a:r>
              <a:rPr lang="en-US" altLang="zh-TW" sz="1200">
                <a:solidFill>
                  <a:srgbClr val="4D4D4D"/>
                </a:solidFill>
              </a:rPr>
              <a:t>are universal</a:t>
            </a:r>
          </a:p>
        </p:txBody>
      </p:sp>
      <p:sp>
        <p:nvSpPr>
          <p:cNvPr id="29784" name="Line 87">
            <a:extLst>
              <a:ext uri="{FF2B5EF4-FFF2-40B4-BE49-F238E27FC236}">
                <a16:creationId xmlns:a16="http://schemas.microsoft.com/office/drawing/2014/main" id="{DEA5DCA6-E581-A340-8B8F-F8C97B6738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91288" y="1319213"/>
            <a:ext cx="173037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4627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投影片編號版面配置區 3">
            <a:extLst>
              <a:ext uri="{FF2B5EF4-FFF2-40B4-BE49-F238E27FC236}">
                <a16:creationId xmlns:a16="http://schemas.microsoft.com/office/drawing/2014/main" id="{E7E01503-82B4-E644-8151-7BE3EBB8EF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88CB4CBE-A9BB-FE47-950A-27FF7C3EE423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44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B39C723C-E4CB-B44F-BC25-9C3B415F7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Universality of AND, OR, NOT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ACF3ED96-74E6-2447-8838-E129F1AFB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 dirty="0">
                <a:ea typeface="新細明體" panose="02020500000000000000" pitchFamily="18" charset="-120"/>
              </a:rPr>
              <a:t>Fact.  </a:t>
            </a:r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Any Boolean function can be expressed using AND, OR, NOT.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{</a:t>
            </a:r>
            <a:r>
              <a:rPr lang="en-US" altLang="zh-TW" baseline="-25000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AND, OR, NOT</a:t>
            </a:r>
            <a:r>
              <a:rPr lang="en-US" altLang="zh-TW" baseline="-25000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} are </a:t>
            </a:r>
            <a:r>
              <a:rPr lang="en-US" altLang="zh-TW" dirty="0">
                <a:solidFill>
                  <a:schemeClr val="accent1"/>
                </a:solidFill>
                <a:ea typeface="新細明體" panose="02020500000000000000" pitchFamily="18" charset="-120"/>
              </a:rPr>
              <a:t>universal</a:t>
            </a:r>
            <a:r>
              <a:rPr lang="en-US" altLang="zh-TW" dirty="0">
                <a:ea typeface="新細明體" panose="02020500000000000000" pitchFamily="18" charset="-120"/>
              </a:rPr>
              <a:t>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Ex:  XOR(</a:t>
            </a:r>
            <a:r>
              <a:rPr lang="en-US" altLang="zh-TW" dirty="0" err="1">
                <a:ea typeface="新細明體" panose="02020500000000000000" pitchFamily="18" charset="-120"/>
              </a:rPr>
              <a:t>x,y</a:t>
            </a:r>
            <a:r>
              <a:rPr lang="en-US" altLang="zh-TW" dirty="0">
                <a:ea typeface="新細明體" panose="02020500000000000000" pitchFamily="18" charset="-120"/>
              </a:rPr>
              <a:t>) = </a:t>
            </a:r>
            <a:r>
              <a:rPr lang="en-US" altLang="zh-TW" dirty="0" err="1">
                <a:ea typeface="新細明體" panose="02020500000000000000" pitchFamily="18" charset="-120"/>
              </a:rPr>
              <a:t>xy</a:t>
            </a:r>
            <a:r>
              <a:rPr lang="en-US" altLang="zh-TW" dirty="0">
                <a:ea typeface="新細明體" panose="02020500000000000000" pitchFamily="18" charset="-120"/>
              </a:rPr>
              <a:t>' + </a:t>
            </a:r>
            <a:r>
              <a:rPr lang="en-US" altLang="zh-TW" dirty="0" err="1">
                <a:ea typeface="新細明體" panose="02020500000000000000" pitchFamily="18" charset="-120"/>
              </a:rPr>
              <a:t>x'y</a:t>
            </a:r>
            <a:r>
              <a:rPr lang="en-US" altLang="zh-TW" dirty="0">
                <a:ea typeface="新細明體" panose="02020500000000000000" pitchFamily="18" charset="-120"/>
              </a:rPr>
              <a:t>.</a:t>
            </a:r>
          </a:p>
          <a:p>
            <a:pPr lvl="1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</p:txBody>
      </p:sp>
      <p:grpSp>
        <p:nvGrpSpPr>
          <p:cNvPr id="122884" name="Group 60">
            <a:extLst>
              <a:ext uri="{FF2B5EF4-FFF2-40B4-BE49-F238E27FC236}">
                <a16:creationId xmlns:a16="http://schemas.microsoft.com/office/drawing/2014/main" id="{F80BACE0-2A9C-4649-AB92-1536008E82FA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2959100"/>
            <a:ext cx="6072188" cy="1909763"/>
            <a:chOff x="784" y="2032"/>
            <a:chExt cx="3825" cy="1203"/>
          </a:xfrm>
        </p:grpSpPr>
        <p:sp>
          <p:nvSpPr>
            <p:cNvPr id="122900" name="Rectangle 4">
              <a:extLst>
                <a:ext uri="{FF2B5EF4-FFF2-40B4-BE49-F238E27FC236}">
                  <a16:creationId xmlns:a16="http://schemas.microsoft.com/office/drawing/2014/main" id="{EF53C5FC-3D61-D249-96ED-3AF960A49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272"/>
              <a:ext cx="432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x'</a:t>
              </a:r>
            </a:p>
          </p:txBody>
        </p:sp>
        <p:sp>
          <p:nvSpPr>
            <p:cNvPr id="122901" name="Rectangle 5">
              <a:extLst>
                <a:ext uri="{FF2B5EF4-FFF2-40B4-BE49-F238E27FC236}">
                  <a16:creationId xmlns:a16="http://schemas.microsoft.com/office/drawing/2014/main" id="{A937A1DE-67B7-684B-8879-E19A00A06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032"/>
              <a:ext cx="3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200">
                  <a:solidFill>
                    <a:srgbClr val="4D4D4D"/>
                  </a:solidFill>
                </a:rPr>
                <a:t>Expressing XOR Using AND, OR, NOT</a:t>
              </a:r>
              <a:endParaRPr kumimoji="0" lang="en-US" altLang="zh-TW" sz="1200">
                <a:solidFill>
                  <a:srgbClr val="4D4D4D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22902" name="Rectangle 6">
              <a:extLst>
                <a:ext uri="{FF2B5EF4-FFF2-40B4-BE49-F238E27FC236}">
                  <a16:creationId xmlns:a16="http://schemas.microsoft.com/office/drawing/2014/main" id="{53F806FE-31E4-094B-91FB-98AFBAAE9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2272"/>
              <a:ext cx="288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y</a:t>
              </a:r>
            </a:p>
          </p:txBody>
        </p:sp>
        <p:sp>
          <p:nvSpPr>
            <p:cNvPr id="122903" name="Rectangle 7">
              <a:extLst>
                <a:ext uri="{FF2B5EF4-FFF2-40B4-BE49-F238E27FC236}">
                  <a16:creationId xmlns:a16="http://schemas.microsoft.com/office/drawing/2014/main" id="{2E987344-1B33-6F4E-92DF-AC95EA750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2467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04" name="Rectangle 8">
              <a:extLst>
                <a:ext uri="{FF2B5EF4-FFF2-40B4-BE49-F238E27FC236}">
                  <a16:creationId xmlns:a16="http://schemas.microsoft.com/office/drawing/2014/main" id="{7A8F63EC-9125-824A-AF46-D287B1C17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467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05" name="Rectangle 9">
              <a:extLst>
                <a:ext uri="{FF2B5EF4-FFF2-40B4-BE49-F238E27FC236}">
                  <a16:creationId xmlns:a16="http://schemas.microsoft.com/office/drawing/2014/main" id="{8712F31D-8161-F84C-BB44-D31B272AD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2659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06" name="Rectangle 10">
              <a:extLst>
                <a:ext uri="{FF2B5EF4-FFF2-40B4-BE49-F238E27FC236}">
                  <a16:creationId xmlns:a16="http://schemas.microsoft.com/office/drawing/2014/main" id="{6284B0BD-514F-2249-BED1-3290EDB48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659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07" name="Rectangle 11">
              <a:extLst>
                <a:ext uri="{FF2B5EF4-FFF2-40B4-BE49-F238E27FC236}">
                  <a16:creationId xmlns:a16="http://schemas.microsoft.com/office/drawing/2014/main" id="{30C1C7E5-9E02-EE41-BFD5-5BECB2066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2851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08" name="Rectangle 12">
              <a:extLst>
                <a:ext uri="{FF2B5EF4-FFF2-40B4-BE49-F238E27FC236}">
                  <a16:creationId xmlns:a16="http://schemas.microsoft.com/office/drawing/2014/main" id="{2805F6B8-5E16-CD48-B0FE-4C3DCABC8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851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09" name="Rectangle 13">
              <a:extLst>
                <a:ext uri="{FF2B5EF4-FFF2-40B4-BE49-F238E27FC236}">
                  <a16:creationId xmlns:a16="http://schemas.microsoft.com/office/drawing/2014/main" id="{0D390E67-61DC-1A46-B6B0-698A2EFF0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3043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10" name="Rectangle 14">
              <a:extLst>
                <a:ext uri="{FF2B5EF4-FFF2-40B4-BE49-F238E27FC236}">
                  <a16:creationId xmlns:a16="http://schemas.microsoft.com/office/drawing/2014/main" id="{E8045B02-CBEF-4E4E-BB0C-C7A9B6DE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3043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11" name="Rectangle 15">
              <a:extLst>
                <a:ext uri="{FF2B5EF4-FFF2-40B4-BE49-F238E27FC236}">
                  <a16:creationId xmlns:a16="http://schemas.microsoft.com/office/drawing/2014/main" id="{EEA4596F-D0C0-3942-8319-BEBA6830E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2272"/>
              <a:ext cx="432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x'y</a:t>
              </a:r>
            </a:p>
          </p:txBody>
        </p:sp>
        <p:sp>
          <p:nvSpPr>
            <p:cNvPr id="122912" name="Rectangle 16">
              <a:extLst>
                <a:ext uri="{FF2B5EF4-FFF2-40B4-BE49-F238E27FC236}">
                  <a16:creationId xmlns:a16="http://schemas.microsoft.com/office/drawing/2014/main" id="{92C9D795-6AF6-A54A-9CC3-8A9A58D77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2467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13" name="Rectangle 17">
              <a:extLst>
                <a:ext uri="{FF2B5EF4-FFF2-40B4-BE49-F238E27FC236}">
                  <a16:creationId xmlns:a16="http://schemas.microsoft.com/office/drawing/2014/main" id="{02577CF2-C588-5645-9A20-E9B448656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2659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14" name="Rectangle 18">
              <a:extLst>
                <a:ext uri="{FF2B5EF4-FFF2-40B4-BE49-F238E27FC236}">
                  <a16:creationId xmlns:a16="http://schemas.microsoft.com/office/drawing/2014/main" id="{FE615918-9F65-6944-9C7F-DEED18E24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2851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15" name="Rectangle 19">
              <a:extLst>
                <a:ext uri="{FF2B5EF4-FFF2-40B4-BE49-F238E27FC236}">
                  <a16:creationId xmlns:a16="http://schemas.microsoft.com/office/drawing/2014/main" id="{5485057F-8D9D-8F41-955F-C5B934E9F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3043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16" name="Rectangle 20">
              <a:extLst>
                <a:ext uri="{FF2B5EF4-FFF2-40B4-BE49-F238E27FC236}">
                  <a16:creationId xmlns:a16="http://schemas.microsoft.com/office/drawing/2014/main" id="{EBDDFC5A-B14B-934F-98C2-3F65360CF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272"/>
              <a:ext cx="792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x'y + xy'</a:t>
              </a:r>
            </a:p>
          </p:txBody>
        </p:sp>
        <p:sp>
          <p:nvSpPr>
            <p:cNvPr id="122917" name="Rectangle 21">
              <a:extLst>
                <a:ext uri="{FF2B5EF4-FFF2-40B4-BE49-F238E27FC236}">
                  <a16:creationId xmlns:a16="http://schemas.microsoft.com/office/drawing/2014/main" id="{7C022FF2-1177-E242-915F-C0A8FE625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467"/>
              <a:ext cx="7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18" name="Rectangle 22">
              <a:extLst>
                <a:ext uri="{FF2B5EF4-FFF2-40B4-BE49-F238E27FC236}">
                  <a16:creationId xmlns:a16="http://schemas.microsoft.com/office/drawing/2014/main" id="{E07052F9-13ED-F148-838C-014FD801A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659"/>
              <a:ext cx="7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19" name="Rectangle 23">
              <a:extLst>
                <a:ext uri="{FF2B5EF4-FFF2-40B4-BE49-F238E27FC236}">
                  <a16:creationId xmlns:a16="http://schemas.microsoft.com/office/drawing/2014/main" id="{A605599B-87CA-6E4F-9AA8-0940C85A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851"/>
              <a:ext cx="7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20" name="Rectangle 24">
              <a:extLst>
                <a:ext uri="{FF2B5EF4-FFF2-40B4-BE49-F238E27FC236}">
                  <a16:creationId xmlns:a16="http://schemas.microsoft.com/office/drawing/2014/main" id="{4658C106-DBD5-564D-82A7-97B6BAD8F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3043"/>
              <a:ext cx="7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21" name="Rectangle 25">
              <a:extLst>
                <a:ext uri="{FF2B5EF4-FFF2-40B4-BE49-F238E27FC236}">
                  <a16:creationId xmlns:a16="http://schemas.microsoft.com/office/drawing/2014/main" id="{0DF87592-CC97-EA40-8B32-DEC6D70D7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272"/>
              <a:ext cx="432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xy'</a:t>
              </a:r>
            </a:p>
          </p:txBody>
        </p:sp>
        <p:sp>
          <p:nvSpPr>
            <p:cNvPr id="122922" name="Rectangle 26">
              <a:extLst>
                <a:ext uri="{FF2B5EF4-FFF2-40B4-BE49-F238E27FC236}">
                  <a16:creationId xmlns:a16="http://schemas.microsoft.com/office/drawing/2014/main" id="{7C797742-5D2C-CF46-8BD3-700751257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467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23" name="Rectangle 27">
              <a:extLst>
                <a:ext uri="{FF2B5EF4-FFF2-40B4-BE49-F238E27FC236}">
                  <a16:creationId xmlns:a16="http://schemas.microsoft.com/office/drawing/2014/main" id="{E86F1117-B16A-7E40-9E8C-AD68EFED6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659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24" name="Rectangle 28">
              <a:extLst>
                <a:ext uri="{FF2B5EF4-FFF2-40B4-BE49-F238E27FC236}">
                  <a16:creationId xmlns:a16="http://schemas.microsoft.com/office/drawing/2014/main" id="{4CE1875F-9AA1-7B45-BC06-965A76393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851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25" name="Rectangle 29">
              <a:extLst>
                <a:ext uri="{FF2B5EF4-FFF2-40B4-BE49-F238E27FC236}">
                  <a16:creationId xmlns:a16="http://schemas.microsoft.com/office/drawing/2014/main" id="{C2A5A967-B6A9-ED4C-8FD4-18B4FDB4A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3043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26" name="Rectangle 30">
              <a:extLst>
                <a:ext uri="{FF2B5EF4-FFF2-40B4-BE49-F238E27FC236}">
                  <a16:creationId xmlns:a16="http://schemas.microsoft.com/office/drawing/2014/main" id="{1F823D5F-F1F3-B84A-A085-3E119E984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272"/>
              <a:ext cx="432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y'</a:t>
              </a:r>
            </a:p>
          </p:txBody>
        </p:sp>
        <p:sp>
          <p:nvSpPr>
            <p:cNvPr id="122927" name="Rectangle 31">
              <a:extLst>
                <a:ext uri="{FF2B5EF4-FFF2-40B4-BE49-F238E27FC236}">
                  <a16:creationId xmlns:a16="http://schemas.microsoft.com/office/drawing/2014/main" id="{5F9D5887-0D59-734F-A68D-592DA6B8A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67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28" name="Rectangle 32">
              <a:extLst>
                <a:ext uri="{FF2B5EF4-FFF2-40B4-BE49-F238E27FC236}">
                  <a16:creationId xmlns:a16="http://schemas.microsoft.com/office/drawing/2014/main" id="{8B80B88B-50E4-724A-AFDD-07E7ACC0C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659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29" name="Rectangle 33">
              <a:extLst>
                <a:ext uri="{FF2B5EF4-FFF2-40B4-BE49-F238E27FC236}">
                  <a16:creationId xmlns:a16="http://schemas.microsoft.com/office/drawing/2014/main" id="{DA5EA58F-0FB2-8A49-8BDC-2C0A61D57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851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30" name="Rectangle 34">
              <a:extLst>
                <a:ext uri="{FF2B5EF4-FFF2-40B4-BE49-F238E27FC236}">
                  <a16:creationId xmlns:a16="http://schemas.microsoft.com/office/drawing/2014/main" id="{2F990AF6-0535-B641-9ADF-17E4E8B53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043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31" name="Rectangle 35">
              <a:extLst>
                <a:ext uri="{FF2B5EF4-FFF2-40B4-BE49-F238E27FC236}">
                  <a16:creationId xmlns:a16="http://schemas.microsoft.com/office/drawing/2014/main" id="{37EEA32E-67D3-BF47-9806-955CDC13C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272"/>
              <a:ext cx="735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 XOR y</a:t>
              </a:r>
            </a:p>
          </p:txBody>
        </p:sp>
        <p:sp>
          <p:nvSpPr>
            <p:cNvPr id="122932" name="Rectangle 36">
              <a:extLst>
                <a:ext uri="{FF2B5EF4-FFF2-40B4-BE49-F238E27FC236}">
                  <a16:creationId xmlns:a16="http://schemas.microsoft.com/office/drawing/2014/main" id="{DB16B322-8D61-F449-A481-FF3E25026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467"/>
              <a:ext cx="735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33" name="Rectangle 37">
              <a:extLst>
                <a:ext uri="{FF2B5EF4-FFF2-40B4-BE49-F238E27FC236}">
                  <a16:creationId xmlns:a16="http://schemas.microsoft.com/office/drawing/2014/main" id="{C38C3933-ADE3-4A4A-A96C-EA12FFF64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659"/>
              <a:ext cx="735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34" name="Rectangle 38">
              <a:extLst>
                <a:ext uri="{FF2B5EF4-FFF2-40B4-BE49-F238E27FC236}">
                  <a16:creationId xmlns:a16="http://schemas.microsoft.com/office/drawing/2014/main" id="{C2AD296D-6950-4E45-8EC4-67D1C4C72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851"/>
              <a:ext cx="735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35" name="Rectangle 39">
              <a:extLst>
                <a:ext uri="{FF2B5EF4-FFF2-40B4-BE49-F238E27FC236}">
                  <a16:creationId xmlns:a16="http://schemas.microsoft.com/office/drawing/2014/main" id="{689D75C1-48E6-B543-A15C-13B8F63D6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3043"/>
              <a:ext cx="735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36" name="Rectangle 40">
              <a:extLst>
                <a:ext uri="{FF2B5EF4-FFF2-40B4-BE49-F238E27FC236}">
                  <a16:creationId xmlns:a16="http://schemas.microsoft.com/office/drawing/2014/main" id="{D16FEA90-71F6-A743-8B61-FA8E35107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272"/>
              <a:ext cx="288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</a:t>
              </a:r>
            </a:p>
          </p:txBody>
        </p:sp>
        <p:sp>
          <p:nvSpPr>
            <p:cNvPr id="122937" name="Rectangle 41">
              <a:extLst>
                <a:ext uri="{FF2B5EF4-FFF2-40B4-BE49-F238E27FC236}">
                  <a16:creationId xmlns:a16="http://schemas.microsoft.com/office/drawing/2014/main" id="{CB7CA1BD-BDDB-FF4E-9C31-18B024BFC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467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38" name="Rectangle 42">
              <a:extLst>
                <a:ext uri="{FF2B5EF4-FFF2-40B4-BE49-F238E27FC236}">
                  <a16:creationId xmlns:a16="http://schemas.microsoft.com/office/drawing/2014/main" id="{FB379EE5-129F-7D43-B6A3-C3BD5FB6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659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39" name="Rectangle 43">
              <a:extLst>
                <a:ext uri="{FF2B5EF4-FFF2-40B4-BE49-F238E27FC236}">
                  <a16:creationId xmlns:a16="http://schemas.microsoft.com/office/drawing/2014/main" id="{F24CC36A-DB0B-B844-9613-F7840BFC9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851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40" name="Rectangle 44">
              <a:extLst>
                <a:ext uri="{FF2B5EF4-FFF2-40B4-BE49-F238E27FC236}">
                  <a16:creationId xmlns:a16="http://schemas.microsoft.com/office/drawing/2014/main" id="{02C5E522-8A13-2C4F-8C86-91E201D53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3043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122885" name="Group 59">
            <a:extLst>
              <a:ext uri="{FF2B5EF4-FFF2-40B4-BE49-F238E27FC236}">
                <a16:creationId xmlns:a16="http://schemas.microsoft.com/office/drawing/2014/main" id="{5D7B3181-AF69-1843-8408-538CCFE1821F}"/>
              </a:ext>
            </a:extLst>
          </p:cNvPr>
          <p:cNvGrpSpPr>
            <a:grpSpLocks/>
          </p:cNvGrpSpPr>
          <p:nvPr/>
        </p:nvGrpSpPr>
        <p:grpSpPr bwMode="auto">
          <a:xfrm>
            <a:off x="5700713" y="1704975"/>
            <a:ext cx="3084512" cy="1343025"/>
            <a:chOff x="3817" y="1030"/>
            <a:chExt cx="1943" cy="846"/>
          </a:xfrm>
        </p:grpSpPr>
        <p:sp>
          <p:nvSpPr>
            <p:cNvPr id="122886" name="Rectangle 45">
              <a:extLst>
                <a:ext uri="{FF2B5EF4-FFF2-40B4-BE49-F238E27FC236}">
                  <a16:creationId xmlns:a16="http://schemas.microsoft.com/office/drawing/2014/main" id="{76119B99-FE59-C34B-912C-261ABA6C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269"/>
              <a:ext cx="970" cy="2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300"/>
                </a:spcAft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NOT x</a:t>
              </a:r>
            </a:p>
          </p:txBody>
        </p:sp>
        <p:sp>
          <p:nvSpPr>
            <p:cNvPr id="122887" name="Rectangle 46">
              <a:extLst>
                <a:ext uri="{FF2B5EF4-FFF2-40B4-BE49-F238E27FC236}">
                  <a16:creationId xmlns:a16="http://schemas.microsoft.com/office/drawing/2014/main" id="{D742654B-8479-EB44-ADEA-B8805BA59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269"/>
              <a:ext cx="973" cy="2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x'</a:t>
              </a:r>
            </a:p>
          </p:txBody>
        </p:sp>
        <p:sp>
          <p:nvSpPr>
            <p:cNvPr id="122888" name="Rectangle 47">
              <a:extLst>
                <a:ext uri="{FF2B5EF4-FFF2-40B4-BE49-F238E27FC236}">
                  <a16:creationId xmlns:a16="http://schemas.microsoft.com/office/drawing/2014/main" id="{8F654B66-3729-C244-A3F6-AE373339B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472"/>
              <a:ext cx="970" cy="2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300"/>
                </a:spcAft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x AND y</a:t>
              </a:r>
            </a:p>
          </p:txBody>
        </p:sp>
        <p:sp>
          <p:nvSpPr>
            <p:cNvPr id="122889" name="Rectangle 48">
              <a:extLst>
                <a:ext uri="{FF2B5EF4-FFF2-40B4-BE49-F238E27FC236}">
                  <a16:creationId xmlns:a16="http://schemas.microsoft.com/office/drawing/2014/main" id="{BC3BD1C2-1626-9841-BCBE-AB9B8BD4F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472"/>
              <a:ext cx="973" cy="2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x y</a:t>
              </a:r>
            </a:p>
          </p:txBody>
        </p:sp>
        <p:sp>
          <p:nvSpPr>
            <p:cNvPr id="122890" name="Rectangle 49">
              <a:extLst>
                <a:ext uri="{FF2B5EF4-FFF2-40B4-BE49-F238E27FC236}">
                  <a16:creationId xmlns:a16="http://schemas.microsoft.com/office/drawing/2014/main" id="{C533FEC0-FFD5-6544-9505-AA62F98AF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674"/>
              <a:ext cx="970" cy="2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300"/>
                </a:spcAft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x OR y</a:t>
              </a:r>
            </a:p>
          </p:txBody>
        </p:sp>
        <p:sp>
          <p:nvSpPr>
            <p:cNvPr id="122891" name="Rectangle 50">
              <a:extLst>
                <a:ext uri="{FF2B5EF4-FFF2-40B4-BE49-F238E27FC236}">
                  <a16:creationId xmlns:a16="http://schemas.microsoft.com/office/drawing/2014/main" id="{26651596-A5D1-9343-A26D-9E6A3529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030"/>
              <a:ext cx="970" cy="239"/>
            </a:xfrm>
            <a:prstGeom prst="rect">
              <a:avLst/>
            </a:prstGeom>
            <a:solidFill>
              <a:srgbClr val="6666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FFFFFF"/>
                  </a:solidFill>
                </a:rPr>
                <a:t>Meaning</a:t>
              </a:r>
            </a:p>
          </p:txBody>
        </p:sp>
        <p:sp>
          <p:nvSpPr>
            <p:cNvPr id="122892" name="Rectangle 51">
              <a:extLst>
                <a:ext uri="{FF2B5EF4-FFF2-40B4-BE49-F238E27FC236}">
                  <a16:creationId xmlns:a16="http://schemas.microsoft.com/office/drawing/2014/main" id="{4A531964-D8FD-8548-9A9D-BC067FD6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030"/>
              <a:ext cx="973" cy="239"/>
            </a:xfrm>
            <a:prstGeom prst="rect">
              <a:avLst/>
            </a:prstGeom>
            <a:solidFill>
              <a:srgbClr val="6666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tIns="0" rIns="4572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122893" name="Rectangle 52">
              <a:extLst>
                <a:ext uri="{FF2B5EF4-FFF2-40B4-BE49-F238E27FC236}">
                  <a16:creationId xmlns:a16="http://schemas.microsoft.com/office/drawing/2014/main" id="{06BCD0F4-9863-A840-9BD5-F977614B7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674"/>
              <a:ext cx="973" cy="2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x + y</a:t>
              </a:r>
            </a:p>
          </p:txBody>
        </p:sp>
        <p:sp>
          <p:nvSpPr>
            <p:cNvPr id="30735" name="Line 53">
              <a:extLst>
                <a:ext uri="{FF2B5EF4-FFF2-40B4-BE49-F238E27FC236}">
                  <a16:creationId xmlns:a16="http://schemas.microsoft.com/office/drawing/2014/main" id="{D015BD6D-BA35-AF4A-B6E2-3FBCB524A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1030"/>
              <a:ext cx="579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0736" name="Line 54">
              <a:extLst>
                <a:ext uri="{FF2B5EF4-FFF2-40B4-BE49-F238E27FC236}">
                  <a16:creationId xmlns:a16="http://schemas.microsoft.com/office/drawing/2014/main" id="{48D417FF-2DF5-CA46-8998-A580C574B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0" y="1030"/>
              <a:ext cx="705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0737" name="Line 55">
              <a:extLst>
                <a:ext uri="{FF2B5EF4-FFF2-40B4-BE49-F238E27FC236}">
                  <a16:creationId xmlns:a16="http://schemas.microsoft.com/office/drawing/2014/main" id="{DD72C4EB-AEEB-0645-B151-E279CDAA6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1030"/>
              <a:ext cx="0" cy="846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0738" name="Line 56">
              <a:extLst>
                <a:ext uri="{FF2B5EF4-FFF2-40B4-BE49-F238E27FC236}">
                  <a16:creationId xmlns:a16="http://schemas.microsoft.com/office/drawing/2014/main" id="{4DB39013-64BC-9646-BB09-7F7A4FAC3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5" y="1030"/>
              <a:ext cx="0" cy="846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0739" name="Line 57">
              <a:extLst>
                <a:ext uri="{FF2B5EF4-FFF2-40B4-BE49-F238E27FC236}">
                  <a16:creationId xmlns:a16="http://schemas.microsoft.com/office/drawing/2014/main" id="{689A0DAB-49CA-1D45-A379-C39BD7B99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1876"/>
              <a:ext cx="579" cy="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0740" name="Line 58">
              <a:extLst>
                <a:ext uri="{FF2B5EF4-FFF2-40B4-BE49-F238E27FC236}">
                  <a16:creationId xmlns:a16="http://schemas.microsoft.com/office/drawing/2014/main" id="{5D1289FB-CB1B-AE46-89F9-D1F885559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0" y="1876"/>
              <a:ext cx="705" cy="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233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投影片編號版面配置區 3">
            <a:extLst>
              <a:ext uri="{FF2B5EF4-FFF2-40B4-BE49-F238E27FC236}">
                <a16:creationId xmlns:a16="http://schemas.microsoft.com/office/drawing/2014/main" id="{E7E01503-82B4-E644-8151-7BE3EBB8EF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88CB4CBE-A9BB-FE47-950A-27FF7C3EE423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B39C723C-E4CB-B44F-BC25-9C3B415F7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Universality of AND, OR, NOT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ACF3ED96-74E6-2447-8838-E129F1AFB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 dirty="0">
                <a:ea typeface="新細明體" panose="02020500000000000000" pitchFamily="18" charset="-120"/>
              </a:rPr>
              <a:t>Fact.  </a:t>
            </a:r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Any Boolean function can be expressed using AND, OR, NOT.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{</a:t>
            </a:r>
            <a:r>
              <a:rPr lang="en-US" altLang="zh-TW" baseline="-25000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AND, OR, NOT</a:t>
            </a:r>
            <a:r>
              <a:rPr lang="en-US" altLang="zh-TW" baseline="-25000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} are </a:t>
            </a:r>
            <a:r>
              <a:rPr lang="en-US" altLang="zh-TW" dirty="0">
                <a:solidFill>
                  <a:schemeClr val="accent1"/>
                </a:solidFill>
                <a:ea typeface="新細明體" panose="02020500000000000000" pitchFamily="18" charset="-120"/>
              </a:rPr>
              <a:t>universal</a:t>
            </a:r>
            <a:r>
              <a:rPr lang="en-US" altLang="zh-TW" dirty="0">
                <a:ea typeface="新細明體" panose="02020500000000000000" pitchFamily="18" charset="-120"/>
              </a:rPr>
              <a:t>.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Ex:  XOR(</a:t>
            </a:r>
            <a:r>
              <a:rPr lang="en-US" altLang="zh-TW" dirty="0" err="1">
                <a:ea typeface="新細明體" panose="02020500000000000000" pitchFamily="18" charset="-120"/>
              </a:rPr>
              <a:t>x,y</a:t>
            </a:r>
            <a:r>
              <a:rPr lang="en-US" altLang="zh-TW" dirty="0">
                <a:ea typeface="新細明體" panose="02020500000000000000" pitchFamily="18" charset="-120"/>
              </a:rPr>
              <a:t>) = </a:t>
            </a:r>
            <a:r>
              <a:rPr lang="en-US" altLang="zh-TW" dirty="0" err="1">
                <a:ea typeface="新細明體" panose="02020500000000000000" pitchFamily="18" charset="-120"/>
              </a:rPr>
              <a:t>xy</a:t>
            </a:r>
            <a:r>
              <a:rPr lang="en-US" altLang="zh-TW" dirty="0">
                <a:ea typeface="新細明體" panose="02020500000000000000" pitchFamily="18" charset="-120"/>
              </a:rPr>
              <a:t>' + </a:t>
            </a:r>
            <a:r>
              <a:rPr lang="en-US" altLang="zh-TW" dirty="0" err="1">
                <a:ea typeface="新細明體" panose="02020500000000000000" pitchFamily="18" charset="-120"/>
              </a:rPr>
              <a:t>x'y</a:t>
            </a:r>
            <a:r>
              <a:rPr lang="en-US" altLang="zh-TW" dirty="0">
                <a:ea typeface="新細明體" panose="02020500000000000000" pitchFamily="18" charset="-120"/>
              </a:rPr>
              <a:t>.</a:t>
            </a:r>
          </a:p>
          <a:p>
            <a:pPr lvl="1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 sz="2400" dirty="0">
                <a:ea typeface="新細明體" panose="02020500000000000000" pitchFamily="18" charset="-120"/>
              </a:rPr>
              <a:t>Exercise.  </a:t>
            </a:r>
            <a:r>
              <a:rPr lang="en-US" altLang="zh-TW" sz="2400" dirty="0">
                <a:solidFill>
                  <a:schemeClr val="tx1"/>
                </a:solidFill>
                <a:ea typeface="新細明體" panose="02020500000000000000" pitchFamily="18" charset="-120"/>
              </a:rPr>
              <a:t>Show {AND, NOT}, {OR, NOT}, {NAND}, {NOR} are universal.</a:t>
            </a:r>
          </a:p>
          <a:p>
            <a:pPr marL="0" indent="0"/>
            <a:r>
              <a:rPr lang="en-US" altLang="zh-TW" sz="2400" dirty="0">
                <a:ea typeface="新細明體" panose="02020500000000000000" pitchFamily="18" charset="-120"/>
              </a:rPr>
              <a:t>Hint.  </a:t>
            </a:r>
            <a:r>
              <a:rPr lang="en-US" altLang="zh-TW" sz="2400" dirty="0" err="1">
                <a:solidFill>
                  <a:schemeClr val="tx1"/>
                </a:solidFill>
                <a:ea typeface="新細明體" panose="02020500000000000000" pitchFamily="18" charset="-120"/>
              </a:rPr>
              <a:t>DeMorgan's</a:t>
            </a:r>
            <a:r>
              <a:rPr lang="en-US" altLang="zh-TW" sz="2400" dirty="0">
                <a:solidFill>
                  <a:schemeClr val="tx1"/>
                </a:solidFill>
                <a:ea typeface="新細明體" panose="02020500000000000000" pitchFamily="18" charset="-120"/>
              </a:rPr>
              <a:t> law: (</a:t>
            </a:r>
            <a:r>
              <a:rPr lang="en-US" altLang="zh-TW" sz="2400" dirty="0" err="1">
                <a:solidFill>
                  <a:schemeClr val="tx1"/>
                </a:solidFill>
                <a:ea typeface="新細明體" panose="02020500000000000000" pitchFamily="18" charset="-120"/>
              </a:rPr>
              <a:t>x'y</a:t>
            </a:r>
            <a:r>
              <a:rPr lang="en-US" altLang="zh-TW" sz="2400" dirty="0">
                <a:solidFill>
                  <a:schemeClr val="tx1"/>
                </a:solidFill>
                <a:ea typeface="新細明體" panose="02020500000000000000" pitchFamily="18" charset="-120"/>
              </a:rPr>
              <a:t>')' = x + y.</a:t>
            </a:r>
          </a:p>
        </p:txBody>
      </p:sp>
      <p:grpSp>
        <p:nvGrpSpPr>
          <p:cNvPr id="122884" name="Group 60">
            <a:extLst>
              <a:ext uri="{FF2B5EF4-FFF2-40B4-BE49-F238E27FC236}">
                <a16:creationId xmlns:a16="http://schemas.microsoft.com/office/drawing/2014/main" id="{F80BACE0-2A9C-4649-AB92-1536008E82FA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2959100"/>
            <a:ext cx="6072188" cy="1909763"/>
            <a:chOff x="784" y="2032"/>
            <a:chExt cx="3825" cy="1203"/>
          </a:xfrm>
        </p:grpSpPr>
        <p:sp>
          <p:nvSpPr>
            <p:cNvPr id="122900" name="Rectangle 4">
              <a:extLst>
                <a:ext uri="{FF2B5EF4-FFF2-40B4-BE49-F238E27FC236}">
                  <a16:creationId xmlns:a16="http://schemas.microsoft.com/office/drawing/2014/main" id="{EF53C5FC-3D61-D249-96ED-3AF960A49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272"/>
              <a:ext cx="432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x'</a:t>
              </a:r>
            </a:p>
          </p:txBody>
        </p:sp>
        <p:sp>
          <p:nvSpPr>
            <p:cNvPr id="122901" name="Rectangle 5">
              <a:extLst>
                <a:ext uri="{FF2B5EF4-FFF2-40B4-BE49-F238E27FC236}">
                  <a16:creationId xmlns:a16="http://schemas.microsoft.com/office/drawing/2014/main" id="{A937A1DE-67B7-684B-8879-E19A00A06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032"/>
              <a:ext cx="3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200">
                  <a:solidFill>
                    <a:srgbClr val="4D4D4D"/>
                  </a:solidFill>
                </a:rPr>
                <a:t>Expressing XOR Using AND, OR, NOT</a:t>
              </a:r>
              <a:endParaRPr kumimoji="0" lang="en-US" altLang="zh-TW" sz="1200">
                <a:solidFill>
                  <a:srgbClr val="4D4D4D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22902" name="Rectangle 6">
              <a:extLst>
                <a:ext uri="{FF2B5EF4-FFF2-40B4-BE49-F238E27FC236}">
                  <a16:creationId xmlns:a16="http://schemas.microsoft.com/office/drawing/2014/main" id="{53F806FE-31E4-094B-91FB-98AFBAAE9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2272"/>
              <a:ext cx="288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y</a:t>
              </a:r>
            </a:p>
          </p:txBody>
        </p:sp>
        <p:sp>
          <p:nvSpPr>
            <p:cNvPr id="122903" name="Rectangle 7">
              <a:extLst>
                <a:ext uri="{FF2B5EF4-FFF2-40B4-BE49-F238E27FC236}">
                  <a16:creationId xmlns:a16="http://schemas.microsoft.com/office/drawing/2014/main" id="{2E987344-1B33-6F4E-92DF-AC95EA750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2467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04" name="Rectangle 8">
              <a:extLst>
                <a:ext uri="{FF2B5EF4-FFF2-40B4-BE49-F238E27FC236}">
                  <a16:creationId xmlns:a16="http://schemas.microsoft.com/office/drawing/2014/main" id="{7A8F63EC-9125-824A-AF46-D287B1C17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467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05" name="Rectangle 9">
              <a:extLst>
                <a:ext uri="{FF2B5EF4-FFF2-40B4-BE49-F238E27FC236}">
                  <a16:creationId xmlns:a16="http://schemas.microsoft.com/office/drawing/2014/main" id="{8712F31D-8161-F84C-BB44-D31B272AD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2659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06" name="Rectangle 10">
              <a:extLst>
                <a:ext uri="{FF2B5EF4-FFF2-40B4-BE49-F238E27FC236}">
                  <a16:creationId xmlns:a16="http://schemas.microsoft.com/office/drawing/2014/main" id="{6284B0BD-514F-2249-BED1-3290EDB48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659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07" name="Rectangle 11">
              <a:extLst>
                <a:ext uri="{FF2B5EF4-FFF2-40B4-BE49-F238E27FC236}">
                  <a16:creationId xmlns:a16="http://schemas.microsoft.com/office/drawing/2014/main" id="{30C1C7E5-9E02-EE41-BFD5-5BECB2066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2851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08" name="Rectangle 12">
              <a:extLst>
                <a:ext uri="{FF2B5EF4-FFF2-40B4-BE49-F238E27FC236}">
                  <a16:creationId xmlns:a16="http://schemas.microsoft.com/office/drawing/2014/main" id="{2805F6B8-5E16-CD48-B0FE-4C3DCABC8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851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09" name="Rectangle 13">
              <a:extLst>
                <a:ext uri="{FF2B5EF4-FFF2-40B4-BE49-F238E27FC236}">
                  <a16:creationId xmlns:a16="http://schemas.microsoft.com/office/drawing/2014/main" id="{0D390E67-61DC-1A46-B6B0-698A2EFF0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3043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10" name="Rectangle 14">
              <a:extLst>
                <a:ext uri="{FF2B5EF4-FFF2-40B4-BE49-F238E27FC236}">
                  <a16:creationId xmlns:a16="http://schemas.microsoft.com/office/drawing/2014/main" id="{E8045B02-CBEF-4E4E-BB0C-C7A9B6DE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3043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11" name="Rectangle 15">
              <a:extLst>
                <a:ext uri="{FF2B5EF4-FFF2-40B4-BE49-F238E27FC236}">
                  <a16:creationId xmlns:a16="http://schemas.microsoft.com/office/drawing/2014/main" id="{EEA4596F-D0C0-3942-8319-BEBA6830E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2272"/>
              <a:ext cx="432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x'y</a:t>
              </a:r>
            </a:p>
          </p:txBody>
        </p:sp>
        <p:sp>
          <p:nvSpPr>
            <p:cNvPr id="122912" name="Rectangle 16">
              <a:extLst>
                <a:ext uri="{FF2B5EF4-FFF2-40B4-BE49-F238E27FC236}">
                  <a16:creationId xmlns:a16="http://schemas.microsoft.com/office/drawing/2014/main" id="{92C9D795-6AF6-A54A-9CC3-8A9A58D77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2467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13" name="Rectangle 17">
              <a:extLst>
                <a:ext uri="{FF2B5EF4-FFF2-40B4-BE49-F238E27FC236}">
                  <a16:creationId xmlns:a16="http://schemas.microsoft.com/office/drawing/2014/main" id="{02577CF2-C588-5645-9A20-E9B448656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2659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14" name="Rectangle 18">
              <a:extLst>
                <a:ext uri="{FF2B5EF4-FFF2-40B4-BE49-F238E27FC236}">
                  <a16:creationId xmlns:a16="http://schemas.microsoft.com/office/drawing/2014/main" id="{FE615918-9F65-6944-9C7F-DEED18E24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2851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15" name="Rectangle 19">
              <a:extLst>
                <a:ext uri="{FF2B5EF4-FFF2-40B4-BE49-F238E27FC236}">
                  <a16:creationId xmlns:a16="http://schemas.microsoft.com/office/drawing/2014/main" id="{5485057F-8D9D-8F41-955F-C5B934E9F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3043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16" name="Rectangle 20">
              <a:extLst>
                <a:ext uri="{FF2B5EF4-FFF2-40B4-BE49-F238E27FC236}">
                  <a16:creationId xmlns:a16="http://schemas.microsoft.com/office/drawing/2014/main" id="{EBDDFC5A-B14B-934F-98C2-3F65360CF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272"/>
              <a:ext cx="792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x'y + xy'</a:t>
              </a:r>
            </a:p>
          </p:txBody>
        </p:sp>
        <p:sp>
          <p:nvSpPr>
            <p:cNvPr id="122917" name="Rectangle 21">
              <a:extLst>
                <a:ext uri="{FF2B5EF4-FFF2-40B4-BE49-F238E27FC236}">
                  <a16:creationId xmlns:a16="http://schemas.microsoft.com/office/drawing/2014/main" id="{7C022FF2-1177-E242-915F-C0A8FE625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467"/>
              <a:ext cx="7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18" name="Rectangle 22">
              <a:extLst>
                <a:ext uri="{FF2B5EF4-FFF2-40B4-BE49-F238E27FC236}">
                  <a16:creationId xmlns:a16="http://schemas.microsoft.com/office/drawing/2014/main" id="{E07052F9-13ED-F148-838C-014FD801A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659"/>
              <a:ext cx="7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19" name="Rectangle 23">
              <a:extLst>
                <a:ext uri="{FF2B5EF4-FFF2-40B4-BE49-F238E27FC236}">
                  <a16:creationId xmlns:a16="http://schemas.microsoft.com/office/drawing/2014/main" id="{A605599B-87CA-6E4F-9AA8-0940C85A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2851"/>
              <a:ext cx="7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20" name="Rectangle 24">
              <a:extLst>
                <a:ext uri="{FF2B5EF4-FFF2-40B4-BE49-F238E27FC236}">
                  <a16:creationId xmlns:a16="http://schemas.microsoft.com/office/drawing/2014/main" id="{4658C106-DBD5-564D-82A7-97B6BAD8F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3043"/>
              <a:ext cx="7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21" name="Rectangle 25">
              <a:extLst>
                <a:ext uri="{FF2B5EF4-FFF2-40B4-BE49-F238E27FC236}">
                  <a16:creationId xmlns:a16="http://schemas.microsoft.com/office/drawing/2014/main" id="{0DF87592-CC97-EA40-8B32-DEC6D70D7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272"/>
              <a:ext cx="432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xy'</a:t>
              </a:r>
            </a:p>
          </p:txBody>
        </p:sp>
        <p:sp>
          <p:nvSpPr>
            <p:cNvPr id="122922" name="Rectangle 26">
              <a:extLst>
                <a:ext uri="{FF2B5EF4-FFF2-40B4-BE49-F238E27FC236}">
                  <a16:creationId xmlns:a16="http://schemas.microsoft.com/office/drawing/2014/main" id="{7C797742-5D2C-CF46-8BD3-700751257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467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23" name="Rectangle 27">
              <a:extLst>
                <a:ext uri="{FF2B5EF4-FFF2-40B4-BE49-F238E27FC236}">
                  <a16:creationId xmlns:a16="http://schemas.microsoft.com/office/drawing/2014/main" id="{E86F1117-B16A-7E40-9E8C-AD68EFED6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659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24" name="Rectangle 28">
              <a:extLst>
                <a:ext uri="{FF2B5EF4-FFF2-40B4-BE49-F238E27FC236}">
                  <a16:creationId xmlns:a16="http://schemas.microsoft.com/office/drawing/2014/main" id="{4CE1875F-9AA1-7B45-BC06-965A76393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851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25" name="Rectangle 29">
              <a:extLst>
                <a:ext uri="{FF2B5EF4-FFF2-40B4-BE49-F238E27FC236}">
                  <a16:creationId xmlns:a16="http://schemas.microsoft.com/office/drawing/2014/main" id="{C2A5A967-B6A9-ED4C-8FD4-18B4FDB4A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3043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26" name="Rectangle 30">
              <a:extLst>
                <a:ext uri="{FF2B5EF4-FFF2-40B4-BE49-F238E27FC236}">
                  <a16:creationId xmlns:a16="http://schemas.microsoft.com/office/drawing/2014/main" id="{1F823D5F-F1F3-B84A-A085-3E119E984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272"/>
              <a:ext cx="432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y'</a:t>
              </a:r>
            </a:p>
          </p:txBody>
        </p:sp>
        <p:sp>
          <p:nvSpPr>
            <p:cNvPr id="122927" name="Rectangle 31">
              <a:extLst>
                <a:ext uri="{FF2B5EF4-FFF2-40B4-BE49-F238E27FC236}">
                  <a16:creationId xmlns:a16="http://schemas.microsoft.com/office/drawing/2014/main" id="{5F9D5887-0D59-734F-A68D-592DA6B8A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67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28" name="Rectangle 32">
              <a:extLst>
                <a:ext uri="{FF2B5EF4-FFF2-40B4-BE49-F238E27FC236}">
                  <a16:creationId xmlns:a16="http://schemas.microsoft.com/office/drawing/2014/main" id="{8B80B88B-50E4-724A-AFDD-07E7ACC0C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659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29" name="Rectangle 33">
              <a:extLst>
                <a:ext uri="{FF2B5EF4-FFF2-40B4-BE49-F238E27FC236}">
                  <a16:creationId xmlns:a16="http://schemas.microsoft.com/office/drawing/2014/main" id="{DA5EA58F-0FB2-8A49-8BDC-2C0A61D57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851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30" name="Rectangle 34">
              <a:extLst>
                <a:ext uri="{FF2B5EF4-FFF2-40B4-BE49-F238E27FC236}">
                  <a16:creationId xmlns:a16="http://schemas.microsoft.com/office/drawing/2014/main" id="{2F990AF6-0535-B641-9ADF-17E4E8B53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043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31" name="Rectangle 35">
              <a:extLst>
                <a:ext uri="{FF2B5EF4-FFF2-40B4-BE49-F238E27FC236}">
                  <a16:creationId xmlns:a16="http://schemas.microsoft.com/office/drawing/2014/main" id="{37EEA32E-67D3-BF47-9806-955CDC13C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272"/>
              <a:ext cx="735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 XOR y</a:t>
              </a:r>
            </a:p>
          </p:txBody>
        </p:sp>
        <p:sp>
          <p:nvSpPr>
            <p:cNvPr id="122932" name="Rectangle 36">
              <a:extLst>
                <a:ext uri="{FF2B5EF4-FFF2-40B4-BE49-F238E27FC236}">
                  <a16:creationId xmlns:a16="http://schemas.microsoft.com/office/drawing/2014/main" id="{DB16B322-8D61-F449-A481-FF3E25026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467"/>
              <a:ext cx="735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33" name="Rectangle 37">
              <a:extLst>
                <a:ext uri="{FF2B5EF4-FFF2-40B4-BE49-F238E27FC236}">
                  <a16:creationId xmlns:a16="http://schemas.microsoft.com/office/drawing/2014/main" id="{C38C3933-ADE3-4A4A-A96C-EA12FFF64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659"/>
              <a:ext cx="735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34" name="Rectangle 38">
              <a:extLst>
                <a:ext uri="{FF2B5EF4-FFF2-40B4-BE49-F238E27FC236}">
                  <a16:creationId xmlns:a16="http://schemas.microsoft.com/office/drawing/2014/main" id="{C2AD296D-6950-4E45-8EC4-67D1C4C72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851"/>
              <a:ext cx="735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35" name="Rectangle 39">
              <a:extLst>
                <a:ext uri="{FF2B5EF4-FFF2-40B4-BE49-F238E27FC236}">
                  <a16:creationId xmlns:a16="http://schemas.microsoft.com/office/drawing/2014/main" id="{689D75C1-48E6-B543-A15C-13B8F63D6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3043"/>
              <a:ext cx="735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36" name="Rectangle 40">
              <a:extLst>
                <a:ext uri="{FF2B5EF4-FFF2-40B4-BE49-F238E27FC236}">
                  <a16:creationId xmlns:a16="http://schemas.microsoft.com/office/drawing/2014/main" id="{D16FEA90-71F6-A743-8B61-FA8E35107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272"/>
              <a:ext cx="288" cy="19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600">
                  <a:solidFill>
                    <a:srgbClr val="FFFFFF"/>
                  </a:solidFill>
                  <a:latin typeface="Courier New" panose="02070309020205020404" pitchFamily="49" charset="0"/>
                </a:rPr>
                <a:t>x</a:t>
              </a:r>
            </a:p>
          </p:txBody>
        </p:sp>
        <p:sp>
          <p:nvSpPr>
            <p:cNvPr id="122937" name="Rectangle 41">
              <a:extLst>
                <a:ext uri="{FF2B5EF4-FFF2-40B4-BE49-F238E27FC236}">
                  <a16:creationId xmlns:a16="http://schemas.microsoft.com/office/drawing/2014/main" id="{CB7CA1BD-BDDB-FF4E-9C31-18B024BFC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467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38" name="Rectangle 42">
              <a:extLst>
                <a:ext uri="{FF2B5EF4-FFF2-40B4-BE49-F238E27FC236}">
                  <a16:creationId xmlns:a16="http://schemas.microsoft.com/office/drawing/2014/main" id="{FB379EE5-129F-7D43-B6A3-C3BD5FB6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659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22939" name="Rectangle 43">
              <a:extLst>
                <a:ext uri="{FF2B5EF4-FFF2-40B4-BE49-F238E27FC236}">
                  <a16:creationId xmlns:a16="http://schemas.microsoft.com/office/drawing/2014/main" id="{F24CC36A-DB0B-B844-9613-F7840BFC9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851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2940" name="Rectangle 44">
              <a:extLst>
                <a:ext uri="{FF2B5EF4-FFF2-40B4-BE49-F238E27FC236}">
                  <a16:creationId xmlns:a16="http://schemas.microsoft.com/office/drawing/2014/main" id="{02C5E522-8A13-2C4F-8C86-91E201D53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3043"/>
              <a:ext cx="28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122885" name="Group 59">
            <a:extLst>
              <a:ext uri="{FF2B5EF4-FFF2-40B4-BE49-F238E27FC236}">
                <a16:creationId xmlns:a16="http://schemas.microsoft.com/office/drawing/2014/main" id="{5D7B3181-AF69-1843-8408-538CCFE1821F}"/>
              </a:ext>
            </a:extLst>
          </p:cNvPr>
          <p:cNvGrpSpPr>
            <a:grpSpLocks/>
          </p:cNvGrpSpPr>
          <p:nvPr/>
        </p:nvGrpSpPr>
        <p:grpSpPr bwMode="auto">
          <a:xfrm>
            <a:off x="5700713" y="1704975"/>
            <a:ext cx="3084512" cy="1343025"/>
            <a:chOff x="3817" y="1030"/>
            <a:chExt cx="1943" cy="846"/>
          </a:xfrm>
        </p:grpSpPr>
        <p:sp>
          <p:nvSpPr>
            <p:cNvPr id="122886" name="Rectangle 45">
              <a:extLst>
                <a:ext uri="{FF2B5EF4-FFF2-40B4-BE49-F238E27FC236}">
                  <a16:creationId xmlns:a16="http://schemas.microsoft.com/office/drawing/2014/main" id="{76119B99-FE59-C34B-912C-261ABA6C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269"/>
              <a:ext cx="970" cy="2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300"/>
                </a:spcAft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NOT x</a:t>
              </a:r>
            </a:p>
          </p:txBody>
        </p:sp>
        <p:sp>
          <p:nvSpPr>
            <p:cNvPr id="122887" name="Rectangle 46">
              <a:extLst>
                <a:ext uri="{FF2B5EF4-FFF2-40B4-BE49-F238E27FC236}">
                  <a16:creationId xmlns:a16="http://schemas.microsoft.com/office/drawing/2014/main" id="{D742654B-8479-EB44-ADEA-B8805BA59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269"/>
              <a:ext cx="973" cy="2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x'</a:t>
              </a:r>
            </a:p>
          </p:txBody>
        </p:sp>
        <p:sp>
          <p:nvSpPr>
            <p:cNvPr id="122888" name="Rectangle 47">
              <a:extLst>
                <a:ext uri="{FF2B5EF4-FFF2-40B4-BE49-F238E27FC236}">
                  <a16:creationId xmlns:a16="http://schemas.microsoft.com/office/drawing/2014/main" id="{8F654B66-3729-C244-A3F6-AE373339B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472"/>
              <a:ext cx="970" cy="2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300"/>
                </a:spcAft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x AND y</a:t>
              </a:r>
            </a:p>
          </p:txBody>
        </p:sp>
        <p:sp>
          <p:nvSpPr>
            <p:cNvPr id="122889" name="Rectangle 48">
              <a:extLst>
                <a:ext uri="{FF2B5EF4-FFF2-40B4-BE49-F238E27FC236}">
                  <a16:creationId xmlns:a16="http://schemas.microsoft.com/office/drawing/2014/main" id="{BC3BD1C2-1626-9841-BCBE-AB9B8BD4F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472"/>
              <a:ext cx="973" cy="2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x y</a:t>
              </a:r>
            </a:p>
          </p:txBody>
        </p:sp>
        <p:sp>
          <p:nvSpPr>
            <p:cNvPr id="122890" name="Rectangle 49">
              <a:extLst>
                <a:ext uri="{FF2B5EF4-FFF2-40B4-BE49-F238E27FC236}">
                  <a16:creationId xmlns:a16="http://schemas.microsoft.com/office/drawing/2014/main" id="{C533FEC0-FFD5-6544-9505-AA62F98AF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674"/>
              <a:ext cx="970" cy="2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300"/>
                </a:spcAft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x OR y</a:t>
              </a:r>
            </a:p>
          </p:txBody>
        </p:sp>
        <p:sp>
          <p:nvSpPr>
            <p:cNvPr id="122891" name="Rectangle 50">
              <a:extLst>
                <a:ext uri="{FF2B5EF4-FFF2-40B4-BE49-F238E27FC236}">
                  <a16:creationId xmlns:a16="http://schemas.microsoft.com/office/drawing/2014/main" id="{26651596-A5D1-9343-A26D-9E6A3529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030"/>
              <a:ext cx="970" cy="239"/>
            </a:xfrm>
            <a:prstGeom prst="rect">
              <a:avLst/>
            </a:prstGeom>
            <a:solidFill>
              <a:srgbClr val="6666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FFFFFF"/>
                  </a:solidFill>
                </a:rPr>
                <a:t>Meaning</a:t>
              </a:r>
            </a:p>
          </p:txBody>
        </p:sp>
        <p:sp>
          <p:nvSpPr>
            <p:cNvPr id="122892" name="Rectangle 51">
              <a:extLst>
                <a:ext uri="{FF2B5EF4-FFF2-40B4-BE49-F238E27FC236}">
                  <a16:creationId xmlns:a16="http://schemas.microsoft.com/office/drawing/2014/main" id="{4A531964-D8FD-8548-9A9D-BC067FD6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030"/>
              <a:ext cx="973" cy="239"/>
            </a:xfrm>
            <a:prstGeom prst="rect">
              <a:avLst/>
            </a:prstGeom>
            <a:solidFill>
              <a:srgbClr val="6666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tIns="0" rIns="4572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122893" name="Rectangle 52">
              <a:extLst>
                <a:ext uri="{FF2B5EF4-FFF2-40B4-BE49-F238E27FC236}">
                  <a16:creationId xmlns:a16="http://schemas.microsoft.com/office/drawing/2014/main" id="{06BCD0F4-9863-A840-9BD5-F977614B7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674"/>
              <a:ext cx="973" cy="2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Courier New" panose="02070309020205020404" pitchFamily="49" charset="0"/>
                </a:rPr>
                <a:t>x + y</a:t>
              </a:r>
            </a:p>
          </p:txBody>
        </p:sp>
        <p:sp>
          <p:nvSpPr>
            <p:cNvPr id="30735" name="Line 53">
              <a:extLst>
                <a:ext uri="{FF2B5EF4-FFF2-40B4-BE49-F238E27FC236}">
                  <a16:creationId xmlns:a16="http://schemas.microsoft.com/office/drawing/2014/main" id="{D015BD6D-BA35-AF4A-B6E2-3FBCB524A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1030"/>
              <a:ext cx="579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0736" name="Line 54">
              <a:extLst>
                <a:ext uri="{FF2B5EF4-FFF2-40B4-BE49-F238E27FC236}">
                  <a16:creationId xmlns:a16="http://schemas.microsoft.com/office/drawing/2014/main" id="{48D417FF-2DF5-CA46-8998-A580C574B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0" y="1030"/>
              <a:ext cx="705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0737" name="Line 55">
              <a:extLst>
                <a:ext uri="{FF2B5EF4-FFF2-40B4-BE49-F238E27FC236}">
                  <a16:creationId xmlns:a16="http://schemas.microsoft.com/office/drawing/2014/main" id="{DD72C4EB-AEEB-0645-B151-E279CDAA6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1030"/>
              <a:ext cx="0" cy="846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0738" name="Line 56">
              <a:extLst>
                <a:ext uri="{FF2B5EF4-FFF2-40B4-BE49-F238E27FC236}">
                  <a16:creationId xmlns:a16="http://schemas.microsoft.com/office/drawing/2014/main" id="{4DB39013-64BC-9646-BB09-7F7A4FAC3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5" y="1030"/>
              <a:ext cx="0" cy="846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0739" name="Line 57">
              <a:extLst>
                <a:ext uri="{FF2B5EF4-FFF2-40B4-BE49-F238E27FC236}">
                  <a16:creationId xmlns:a16="http://schemas.microsoft.com/office/drawing/2014/main" id="{689A0DAB-49CA-1D45-A379-C39BD7B99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1876"/>
              <a:ext cx="579" cy="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0740" name="Line 58">
              <a:extLst>
                <a:ext uri="{FF2B5EF4-FFF2-40B4-BE49-F238E27FC236}">
                  <a16:creationId xmlns:a16="http://schemas.microsoft.com/office/drawing/2014/main" id="{5D1289FB-CB1B-AE46-89F9-D1F885559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0" y="1876"/>
              <a:ext cx="705" cy="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8A8D2-967E-472D-8C56-C4F274A7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{AND, NOT} is universal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ECD0C0-C03C-43E7-8277-458B63CA9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20E37C-1916-4512-A234-18AA12168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46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861043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8A8D2-967E-472D-8C56-C4F274A7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{NAND} is universal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ECD0C0-C03C-43E7-8277-458B63CA9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20E37C-1916-4512-A234-18AA12168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47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194782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標題 1">
            <a:extLst>
              <a:ext uri="{FF2B5EF4-FFF2-40B4-BE49-F238E27FC236}">
                <a16:creationId xmlns:a16="http://schemas.microsoft.com/office/drawing/2014/main" id="{7366D93F-5420-6544-AA4A-A66C7ADD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From Math to Real-World implementation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24930" name="內容版面配置區 2">
            <a:extLst>
              <a:ext uri="{FF2B5EF4-FFF2-40B4-BE49-F238E27FC236}">
                <a16:creationId xmlns:a16="http://schemas.microsoft.com/office/drawing/2014/main" id="{253F2D3A-5347-7048-AA24-E3AC320A9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We can implement any Boolean function using NAND gates only.</a:t>
            </a:r>
            <a:endParaRPr lang="zh-TW" altLang="en-US">
              <a:ea typeface="新細明體" panose="02020500000000000000" pitchFamily="18" charset="-120"/>
            </a:endParaRPr>
          </a:p>
          <a:p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We talk about abstract Boolean algebra (logic) so far.</a:t>
            </a:r>
          </a:p>
          <a:p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Is it possible to realize it in real world? </a:t>
            </a:r>
          </a:p>
          <a:p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The technology needs to permit switching and conducting. It can be built using magnetic, optical, biological, hydraulic and pneumatic mechanism. 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24931" name="投影片編號版面配置區 3">
            <a:extLst>
              <a:ext uri="{FF2B5EF4-FFF2-40B4-BE49-F238E27FC236}">
                <a16:creationId xmlns:a16="http://schemas.microsoft.com/office/drawing/2014/main" id="{2E1E5E1E-848E-5B49-87B5-63664DA15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AAC4B2C4-8A41-B84A-B1E5-1A4C223E804B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>
            <a:extLst>
              <a:ext uri="{FF2B5EF4-FFF2-40B4-BE49-F238E27FC236}">
                <a16:creationId xmlns:a16="http://schemas.microsoft.com/office/drawing/2014/main" id="{8FABF4BF-0CB0-9441-B8C6-F5720F148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Implementation of gates</a:t>
            </a:r>
          </a:p>
        </p:txBody>
      </p:sp>
      <p:sp>
        <p:nvSpPr>
          <p:cNvPr id="125954" name="Rectangle 3">
            <a:extLst>
              <a:ext uri="{FF2B5EF4-FFF2-40B4-BE49-F238E27FC236}">
                <a16:creationId xmlns:a16="http://schemas.microsoft.com/office/drawing/2014/main" id="{C4EC3189-2366-8D47-80D0-D28158BA3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Fluid switch</a:t>
            </a:r>
          </a:p>
        </p:txBody>
      </p:sp>
      <p:pic>
        <p:nvPicPr>
          <p:cNvPr id="125955" name="Picture 4">
            <a:extLst>
              <a:ext uri="{FF2B5EF4-FFF2-40B4-BE49-F238E27FC236}">
                <a16:creationId xmlns:a16="http://schemas.microsoft.com/office/drawing/2014/main" id="{EA56626A-C48E-DE43-A9E8-076042B6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557338"/>
            <a:ext cx="6675437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5">
            <a:extLst>
              <a:ext uri="{FF2B5EF4-FFF2-40B4-BE49-F238E27FC236}">
                <a16:creationId xmlns:a16="http://schemas.microsoft.com/office/drawing/2014/main" id="{F89DE194-9788-1049-A864-6918135D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385" y="1220788"/>
            <a:ext cx="5948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zh-TW" sz="1600" dirty="0">
                <a:solidFill>
                  <a:srgbClr val="000000"/>
                </a:solidFill>
              </a:rPr>
              <a:t>(</a:t>
            </a:r>
            <a:r>
              <a:rPr lang="en-US" altLang="zh-TW" sz="1600" dirty="0">
                <a:solidFill>
                  <a:srgbClr val="000000"/>
                </a:solidFill>
                <a:hlinkClick r:id="rId4"/>
              </a:rPr>
              <a:t>http://www.cs.princeton.edu/introcs/lectures/fluid-computer.swf</a:t>
            </a:r>
            <a:r>
              <a:rPr lang="en-US" altLang="zh-TW" sz="1600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投影片編號版面配置區 3">
            <a:extLst>
              <a:ext uri="{FF2B5EF4-FFF2-40B4-BE49-F238E27FC236}">
                <a16:creationId xmlns:a16="http://schemas.microsoft.com/office/drawing/2014/main" id="{CD7E785A-0020-E343-95E7-C13DDCA2C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64875199-E2A0-BF41-9103-27764EC9713C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ADAD7D5-1CBF-8A4A-B6AA-03D21107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OR</a:t>
            </a:r>
          </a:p>
        </p:txBody>
      </p:sp>
      <p:grpSp>
        <p:nvGrpSpPr>
          <p:cNvPr id="70660" name="Group 5">
            <a:extLst>
              <a:ext uri="{FF2B5EF4-FFF2-40B4-BE49-F238E27FC236}">
                <a16:creationId xmlns:a16="http://schemas.microsoft.com/office/drawing/2014/main" id="{2ED677FF-BA61-EE4E-A0A9-EF7D0C1C0B84}"/>
              </a:ext>
            </a:extLst>
          </p:cNvPr>
          <p:cNvGrpSpPr>
            <a:grpSpLocks/>
          </p:cNvGrpSpPr>
          <p:nvPr/>
        </p:nvGrpSpPr>
        <p:grpSpPr bwMode="auto">
          <a:xfrm>
            <a:off x="2787650" y="2341563"/>
            <a:ext cx="6384925" cy="2508250"/>
            <a:chOff x="2496" y="1872"/>
            <a:chExt cx="2352" cy="924"/>
          </a:xfrm>
        </p:grpSpPr>
        <p:graphicFrame>
          <p:nvGraphicFramePr>
            <p:cNvPr id="70662" name="Object 6">
              <a:extLst>
                <a:ext uri="{FF2B5EF4-FFF2-40B4-BE49-F238E27FC236}">
                  <a16:creationId xmlns:a16="http://schemas.microsoft.com/office/drawing/2014/main" id="{8A1A1155-1E5B-A04E-81FC-5F0CACC8F9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0" y="2208"/>
            <a:ext cx="1152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08" name="VISIO" r:id="rId4" imgW="4749800" imgH="2413000" progId="Visio.Drawing.6">
                    <p:embed/>
                  </p:oleObj>
                </mc:Choice>
                <mc:Fallback>
                  <p:oleObj name="VISIO" r:id="rId4" imgW="4749800" imgH="2413000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208"/>
                          <a:ext cx="1152" cy="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63" name="Text Box 7">
              <a:extLst>
                <a:ext uri="{FF2B5EF4-FFF2-40B4-BE49-F238E27FC236}">
                  <a16:creationId xmlns:a16="http://schemas.microsoft.com/office/drawing/2014/main" id="{933D1BC3-A9BE-AB41-90A6-90713D577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72"/>
              <a:ext cx="235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zh-TW" sz="1700">
                  <a:solidFill>
                    <a:srgbClr val="000000"/>
                  </a:solidFill>
                  <a:latin typeface="Arial" panose="020B0604020202020204" pitchFamily="34" charset="0"/>
                </a:rPr>
                <a:t>Digital gate diagram for OR:</a:t>
              </a:r>
            </a:p>
          </p:txBody>
        </p:sp>
      </p:grpSp>
      <p:sp>
        <p:nvSpPr>
          <p:cNvPr id="70661" name="Text Box 9">
            <a:extLst>
              <a:ext uri="{FF2B5EF4-FFF2-40B4-BE49-F238E27FC236}">
                <a16:creationId xmlns:a16="http://schemas.microsoft.com/office/drawing/2014/main" id="{74F56D75-2516-7F41-B51D-3710B3D41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1198563"/>
            <a:ext cx="78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</a:rPr>
              <a:t>X</a:t>
            </a:r>
            <a:r>
              <a:rPr lang="en-US" altLang="zh-TW" sz="2400" b="1">
                <a:solidFill>
                  <a:srgbClr val="000000"/>
                </a:solidFill>
                <a:sym typeface="Symbol" pitchFamily="2" charset="2"/>
              </a:rPr>
              <a:t>+</a:t>
            </a:r>
            <a:r>
              <a:rPr lang="en-US" altLang="zh-TW" sz="2400" b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6A936F2-C9D1-466C-B587-7B1AC9F3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7" y="1174750"/>
            <a:ext cx="788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</a:rPr>
              <a:t>X</a:t>
            </a:r>
            <a:r>
              <a:rPr lang="en-US" altLang="zh-TW" sz="2400" b="1" dirty="0">
                <a:solidFill>
                  <a:srgbClr val="000000"/>
                </a:solidFill>
                <a:sym typeface="Symbol" pitchFamily="2" charset="2"/>
              </a:rPr>
              <a:t></a:t>
            </a:r>
            <a:r>
              <a:rPr lang="en-US" altLang="zh-TW" sz="2400" b="1" dirty="0">
                <a:solidFill>
                  <a:srgbClr val="000000"/>
                </a:solidFill>
              </a:rPr>
              <a:t>Y</a:t>
            </a:r>
          </a:p>
        </p:txBody>
      </p:sp>
      <p:pic>
        <p:nvPicPr>
          <p:cNvPr id="10" name="table">
            <a:extLst>
              <a:ext uri="{FF2B5EF4-FFF2-40B4-BE49-F238E27FC236}">
                <a16:creationId xmlns:a16="http://schemas.microsoft.com/office/drawing/2014/main" id="{46A23E58-BC21-454A-8112-EE5F9628F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00" y="2206800"/>
            <a:ext cx="2883625" cy="2826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投影片編號版面配置區 3">
            <a:extLst>
              <a:ext uri="{FF2B5EF4-FFF2-40B4-BE49-F238E27FC236}">
                <a16:creationId xmlns:a16="http://schemas.microsoft.com/office/drawing/2014/main" id="{7E7933A3-969E-1848-82F9-2B0191A72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1FBED97B-2567-8449-9512-7FC0384F0CAC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50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0A93056B-3A8A-374B-87D9-7B09458C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Digital Circuits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DF8904A9-E99D-6949-9476-B60F3B93A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What is a digital system?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Analog:  signals vary continuously.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Digital:  signals are 0 or 1.</a:t>
            </a:r>
          </a:p>
          <a:p>
            <a:pPr lvl="3"/>
            <a:endParaRPr lang="en-US" altLang="zh-TW">
              <a:ea typeface="新細明體" panose="02020500000000000000" pitchFamily="18" charset="-120"/>
            </a:endParaRPr>
          </a:p>
          <a:p>
            <a:pPr lvl="3"/>
            <a:endParaRPr lang="en-US" altLang="zh-TW">
              <a:ea typeface="新細明體" panose="02020500000000000000" pitchFamily="18" charset="-120"/>
            </a:endParaRPr>
          </a:p>
          <a:p>
            <a:pPr lvl="3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Why digital systems?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Accuracy and reliability.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Staggeringly fast and cheap.</a:t>
            </a: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Basic abstractions.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On, off.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Wire:  propagates on/off value.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Switch:  controls propagation of on/off values through wires.</a:t>
            </a:r>
          </a:p>
        </p:txBody>
      </p:sp>
      <p:grpSp>
        <p:nvGrpSpPr>
          <p:cNvPr id="128004" name="Group 28">
            <a:extLst>
              <a:ext uri="{FF2B5EF4-FFF2-40B4-BE49-F238E27FC236}">
                <a16:creationId xmlns:a16="http://schemas.microsoft.com/office/drawing/2014/main" id="{57D1A192-A73A-4641-9507-B752CAEAEE01}"/>
              </a:ext>
            </a:extLst>
          </p:cNvPr>
          <p:cNvGrpSpPr>
            <a:grpSpLocks/>
          </p:cNvGrpSpPr>
          <p:nvPr/>
        </p:nvGrpSpPr>
        <p:grpSpPr bwMode="auto">
          <a:xfrm>
            <a:off x="4265613" y="1747838"/>
            <a:ext cx="4611687" cy="1597025"/>
            <a:chOff x="2687" y="1344"/>
            <a:chExt cx="2905" cy="1006"/>
          </a:xfrm>
        </p:grpSpPr>
        <p:sp>
          <p:nvSpPr>
            <p:cNvPr id="128005" name="Rectangle 7">
              <a:extLst>
                <a:ext uri="{FF2B5EF4-FFF2-40B4-BE49-F238E27FC236}">
                  <a16:creationId xmlns:a16="http://schemas.microsoft.com/office/drawing/2014/main" id="{4083B6A7-951B-D74C-B402-3FE702DDD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2022"/>
              <a:ext cx="2518" cy="16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kumimoji="0" lang="zh-TW" altLang="en-US" sz="1800">
                <a:solidFill>
                  <a:srgbClr val="010000"/>
                </a:solidFill>
                <a:latin typeface="Helvetica" pitchFamily="2" charset="0"/>
              </a:endParaRPr>
            </a:p>
          </p:txBody>
        </p:sp>
        <p:sp>
          <p:nvSpPr>
            <p:cNvPr id="128006" name="Rectangle 8">
              <a:extLst>
                <a:ext uri="{FF2B5EF4-FFF2-40B4-BE49-F238E27FC236}">
                  <a16:creationId xmlns:a16="http://schemas.microsoft.com/office/drawing/2014/main" id="{544ED822-7CD0-9147-B952-88806ACAC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1602"/>
              <a:ext cx="2518" cy="16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kumimoji="0" lang="zh-TW" altLang="en-US" sz="1800">
                <a:solidFill>
                  <a:srgbClr val="010000"/>
                </a:solidFill>
                <a:latin typeface="Helvetica" pitchFamily="2" charset="0"/>
              </a:endParaRPr>
            </a:p>
          </p:txBody>
        </p:sp>
        <p:sp>
          <p:nvSpPr>
            <p:cNvPr id="32776" name="Freeform 9">
              <a:extLst>
                <a:ext uri="{FF2B5EF4-FFF2-40B4-BE49-F238E27FC236}">
                  <a16:creationId xmlns:a16="http://schemas.microsoft.com/office/drawing/2014/main" id="{A9416B57-04AF-C24E-94CE-2DE3191BD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1669"/>
              <a:ext cx="2510" cy="482"/>
            </a:xfrm>
            <a:custGeom>
              <a:avLst/>
              <a:gdLst>
                <a:gd name="T0" fmla="*/ 0 w 3578"/>
                <a:gd name="T1" fmla="*/ 66 h 716"/>
                <a:gd name="T2" fmla="*/ 19 w 3578"/>
                <a:gd name="T3" fmla="*/ 61 h 716"/>
                <a:gd name="T4" fmla="*/ 36 w 3578"/>
                <a:gd name="T5" fmla="*/ 60 h 716"/>
                <a:gd name="T6" fmla="*/ 65 w 3578"/>
                <a:gd name="T7" fmla="*/ 64 h 716"/>
                <a:gd name="T8" fmla="*/ 91 w 3578"/>
                <a:gd name="T9" fmla="*/ 61 h 716"/>
                <a:gd name="T10" fmla="*/ 107 w 3578"/>
                <a:gd name="T11" fmla="*/ 59 h 716"/>
                <a:gd name="T12" fmla="*/ 121 w 3578"/>
                <a:gd name="T13" fmla="*/ 62 h 716"/>
                <a:gd name="T14" fmla="*/ 140 w 3578"/>
                <a:gd name="T15" fmla="*/ 63 h 716"/>
                <a:gd name="T16" fmla="*/ 152 w 3578"/>
                <a:gd name="T17" fmla="*/ 62 h 716"/>
                <a:gd name="T18" fmla="*/ 156 w 3578"/>
                <a:gd name="T19" fmla="*/ 61 h 716"/>
                <a:gd name="T20" fmla="*/ 161 w 3578"/>
                <a:gd name="T21" fmla="*/ 53 h 716"/>
                <a:gd name="T22" fmla="*/ 174 w 3578"/>
                <a:gd name="T23" fmla="*/ 24 h 716"/>
                <a:gd name="T24" fmla="*/ 184 w 3578"/>
                <a:gd name="T25" fmla="*/ 11 h 716"/>
                <a:gd name="T26" fmla="*/ 196 w 3578"/>
                <a:gd name="T27" fmla="*/ 5 h 716"/>
                <a:gd name="T28" fmla="*/ 218 w 3578"/>
                <a:gd name="T29" fmla="*/ 2 h 716"/>
                <a:gd name="T30" fmla="*/ 242 w 3578"/>
                <a:gd name="T31" fmla="*/ 3 h 716"/>
                <a:gd name="T32" fmla="*/ 247 w 3578"/>
                <a:gd name="T33" fmla="*/ 4 h 716"/>
                <a:gd name="T34" fmla="*/ 268 w 3578"/>
                <a:gd name="T35" fmla="*/ 1 h 716"/>
                <a:gd name="T36" fmla="*/ 276 w 3578"/>
                <a:gd name="T37" fmla="*/ 4 h 716"/>
                <a:gd name="T38" fmla="*/ 285 w 3578"/>
                <a:gd name="T39" fmla="*/ 5 h 716"/>
                <a:gd name="T40" fmla="*/ 304 w 3578"/>
                <a:gd name="T41" fmla="*/ 4 h 716"/>
                <a:gd name="T42" fmla="*/ 312 w 3578"/>
                <a:gd name="T43" fmla="*/ 6 h 716"/>
                <a:gd name="T44" fmla="*/ 323 w 3578"/>
                <a:gd name="T45" fmla="*/ 1 h 716"/>
                <a:gd name="T46" fmla="*/ 330 w 3578"/>
                <a:gd name="T47" fmla="*/ 0 h 716"/>
                <a:gd name="T48" fmla="*/ 362 w 3578"/>
                <a:gd name="T49" fmla="*/ 38 h 716"/>
                <a:gd name="T50" fmla="*/ 377 w 3578"/>
                <a:gd name="T51" fmla="*/ 60 h 716"/>
                <a:gd name="T52" fmla="*/ 398 w 3578"/>
                <a:gd name="T53" fmla="*/ 67 h 716"/>
                <a:gd name="T54" fmla="*/ 410 w 3578"/>
                <a:gd name="T55" fmla="*/ 66 h 716"/>
                <a:gd name="T56" fmla="*/ 412 w 3578"/>
                <a:gd name="T57" fmla="*/ 63 h 716"/>
                <a:gd name="T58" fmla="*/ 427 w 3578"/>
                <a:gd name="T59" fmla="*/ 61 h 7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78"/>
                <a:gd name="T91" fmla="*/ 0 h 716"/>
                <a:gd name="T92" fmla="*/ 3578 w 3578"/>
                <a:gd name="T93" fmla="*/ 716 h 7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2777" name="Line 10">
              <a:extLst>
                <a:ext uri="{FF2B5EF4-FFF2-40B4-BE49-F238E27FC236}">
                  <a16:creationId xmlns:a16="http://schemas.microsoft.com/office/drawing/2014/main" id="{765CAA27-AA9C-774B-8337-ED10A5E3BA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8" y="218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2778" name="Line 11">
              <a:extLst>
                <a:ext uri="{FF2B5EF4-FFF2-40B4-BE49-F238E27FC236}">
                  <a16:creationId xmlns:a16="http://schemas.microsoft.com/office/drawing/2014/main" id="{78C84FBE-A56D-F141-8030-4B1236EE9C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8" y="160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28010" name="Text Box 12">
              <a:extLst>
                <a:ext uri="{FF2B5EF4-FFF2-40B4-BE49-F238E27FC236}">
                  <a16:creationId xmlns:a16="http://schemas.microsoft.com/office/drawing/2014/main" id="{5FDAB89D-48E6-E443-970B-BD5DD5760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7" y="2119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800">
                  <a:solidFill>
                    <a:srgbClr val="000000"/>
                  </a:solidFill>
                  <a:latin typeface="Helvetica" pitchFamily="2" charset="0"/>
                </a:rPr>
                <a:t>0.0V</a:t>
              </a:r>
            </a:p>
          </p:txBody>
        </p:sp>
        <p:sp>
          <p:nvSpPr>
            <p:cNvPr id="128011" name="Text Box 13">
              <a:extLst>
                <a:ext uri="{FF2B5EF4-FFF2-40B4-BE49-F238E27FC236}">
                  <a16:creationId xmlns:a16="http://schemas.microsoft.com/office/drawing/2014/main" id="{E5D90F65-7D40-A34C-9959-5A3B0C269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7" y="1957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800">
                  <a:solidFill>
                    <a:srgbClr val="000000"/>
                  </a:solidFill>
                  <a:latin typeface="Helvetica" pitchFamily="2" charset="0"/>
                </a:rPr>
                <a:t>0.5V</a:t>
              </a:r>
            </a:p>
          </p:txBody>
        </p:sp>
        <p:sp>
          <p:nvSpPr>
            <p:cNvPr id="128012" name="Text Box 14">
              <a:extLst>
                <a:ext uri="{FF2B5EF4-FFF2-40B4-BE49-F238E27FC236}">
                  <a16:creationId xmlns:a16="http://schemas.microsoft.com/office/drawing/2014/main" id="{4D589695-0B1C-6B42-B3CB-BD8206199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7" y="1699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800">
                  <a:solidFill>
                    <a:srgbClr val="000000"/>
                  </a:solidFill>
                  <a:latin typeface="Helvetica" pitchFamily="2" charset="0"/>
                </a:rPr>
                <a:t>2.8V</a:t>
              </a:r>
            </a:p>
          </p:txBody>
        </p:sp>
        <p:sp>
          <p:nvSpPr>
            <p:cNvPr id="128013" name="Text Box 15">
              <a:extLst>
                <a:ext uri="{FF2B5EF4-FFF2-40B4-BE49-F238E27FC236}">
                  <a16:creationId xmlns:a16="http://schemas.microsoft.com/office/drawing/2014/main" id="{CA99B7B9-6DAA-6C47-A883-DB9ED7842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7" y="1538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800">
                  <a:solidFill>
                    <a:srgbClr val="000000"/>
                  </a:solidFill>
                  <a:latin typeface="Helvetica" pitchFamily="2" charset="0"/>
                </a:rPr>
                <a:t>3.3V</a:t>
              </a:r>
            </a:p>
          </p:txBody>
        </p:sp>
        <p:sp>
          <p:nvSpPr>
            <p:cNvPr id="32783" name="Line 16">
              <a:extLst>
                <a:ext uri="{FF2B5EF4-FFF2-40B4-BE49-F238E27FC236}">
                  <a16:creationId xmlns:a16="http://schemas.microsoft.com/office/drawing/2014/main" id="{FF8A8872-1E99-0B44-91F5-D78A32584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4" y="1409"/>
              <a:ext cx="9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2784" name="Line 17">
              <a:extLst>
                <a:ext uri="{FF2B5EF4-FFF2-40B4-BE49-F238E27FC236}">
                  <a16:creationId xmlns:a16="http://schemas.microsoft.com/office/drawing/2014/main" id="{AE73093F-86D8-ED4C-BDDF-D78F3A76E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0" y="1409"/>
              <a:ext cx="9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2785" name="Line 18">
              <a:extLst>
                <a:ext uri="{FF2B5EF4-FFF2-40B4-BE49-F238E27FC236}">
                  <a16:creationId xmlns:a16="http://schemas.microsoft.com/office/drawing/2014/main" id="{3ABD412B-966D-7748-BB50-A71053870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7" y="1409"/>
              <a:ext cx="3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2786" name="Line 19">
              <a:extLst>
                <a:ext uri="{FF2B5EF4-FFF2-40B4-BE49-F238E27FC236}">
                  <a16:creationId xmlns:a16="http://schemas.microsoft.com/office/drawing/2014/main" id="{B0A849AC-9F37-AE4D-9329-EC7738C7F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0" y="1376"/>
              <a:ext cx="0" cy="6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2787" name="Line 20">
              <a:extLst>
                <a:ext uri="{FF2B5EF4-FFF2-40B4-BE49-F238E27FC236}">
                  <a16:creationId xmlns:a16="http://schemas.microsoft.com/office/drawing/2014/main" id="{0BFD0B3D-F98F-F245-876C-08A6F8D2F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0" y="1376"/>
              <a:ext cx="0" cy="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2788" name="Line 21">
              <a:extLst>
                <a:ext uri="{FF2B5EF4-FFF2-40B4-BE49-F238E27FC236}">
                  <a16:creationId xmlns:a16="http://schemas.microsoft.com/office/drawing/2014/main" id="{20FD0CAF-91F2-7E4B-BEF6-C0999ECB4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8" y="1376"/>
              <a:ext cx="0" cy="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2789" name="Line 22">
              <a:extLst>
                <a:ext uri="{FF2B5EF4-FFF2-40B4-BE49-F238E27FC236}">
                  <a16:creationId xmlns:a16="http://schemas.microsoft.com/office/drawing/2014/main" id="{44B2CC0E-6745-FD42-8C61-79566C2F0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7" y="1376"/>
              <a:ext cx="0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28021" name="Text Box 23">
              <a:extLst>
                <a:ext uri="{FF2B5EF4-FFF2-40B4-BE49-F238E27FC236}">
                  <a16:creationId xmlns:a16="http://schemas.microsoft.com/office/drawing/2014/main" id="{EB9B323E-64AB-BE4C-80DC-3D6EE4865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1344"/>
              <a:ext cx="20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800">
                  <a:solidFill>
                    <a:srgbClr val="000000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128022" name="Text Box 24">
              <a:extLst>
                <a:ext uri="{FF2B5EF4-FFF2-40B4-BE49-F238E27FC236}">
                  <a16:creationId xmlns:a16="http://schemas.microsoft.com/office/drawing/2014/main" id="{5C9B5546-C6CA-EA48-B8E4-F3746B15D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2" y="1344"/>
              <a:ext cx="20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800">
                  <a:solidFill>
                    <a:srgbClr val="000000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128023" name="Text Box 25">
              <a:extLst>
                <a:ext uri="{FF2B5EF4-FFF2-40B4-BE49-F238E27FC236}">
                  <a16:creationId xmlns:a16="http://schemas.microsoft.com/office/drawing/2014/main" id="{64598B69-E1D0-6943-8D56-E9FCC1DA5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" y="1344"/>
              <a:ext cx="12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en-US" altLang="zh-TW" sz="1800">
                  <a:solidFill>
                    <a:srgbClr val="000000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32793" name="Line 26">
              <a:extLst>
                <a:ext uri="{FF2B5EF4-FFF2-40B4-BE49-F238E27FC236}">
                  <a16:creationId xmlns:a16="http://schemas.microsoft.com/office/drawing/2014/main" id="{233F6AEB-974D-D74C-A4C8-CB06FC24B6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8" y="202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32794" name="Line 27">
              <a:extLst>
                <a:ext uri="{FF2B5EF4-FFF2-40B4-BE49-F238E27FC236}">
                  <a16:creationId xmlns:a16="http://schemas.microsoft.com/office/drawing/2014/main" id="{1534B2DC-A4F7-BD48-BD50-1CE6F0367C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8" y="1764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投影片編號版面配置區 3">
            <a:extLst>
              <a:ext uri="{FF2B5EF4-FFF2-40B4-BE49-F238E27FC236}">
                <a16:creationId xmlns:a16="http://schemas.microsoft.com/office/drawing/2014/main" id="{33917303-8CF8-4247-9AF6-A1B0ED12A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F81B0404-00D3-F749-8345-4C507136DBBF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51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3EA111EF-253E-EB4A-84E6-A56BD1085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Wires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8B52EF6-A630-E84F-A980-109725712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Wires.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On (1):  connected to power.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Off (0):  not connected to power.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If a wire is connected to a wire that is on, that wire is also on.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Typical drawing convention:  "flow" from top, left to bottom, right.</a:t>
            </a:r>
          </a:p>
          <a:p>
            <a:pPr lvl="1"/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30052" name="Group 22">
            <a:extLst>
              <a:ext uri="{FF2B5EF4-FFF2-40B4-BE49-F238E27FC236}">
                <a16:creationId xmlns:a16="http://schemas.microsoft.com/office/drawing/2014/main" id="{11434E62-500E-0347-B79B-67A3AC895D89}"/>
              </a:ext>
            </a:extLst>
          </p:cNvPr>
          <p:cNvGrpSpPr>
            <a:grpSpLocks/>
          </p:cNvGrpSpPr>
          <p:nvPr/>
        </p:nvGrpSpPr>
        <p:grpSpPr bwMode="auto">
          <a:xfrm>
            <a:off x="1968500" y="3635375"/>
            <a:ext cx="4795838" cy="2290763"/>
            <a:chOff x="1036" y="2129"/>
            <a:chExt cx="3021" cy="1443"/>
          </a:xfrm>
        </p:grpSpPr>
        <p:sp>
          <p:nvSpPr>
            <p:cNvPr id="130053" name="Text Box 5">
              <a:extLst>
                <a:ext uri="{FF2B5EF4-FFF2-40B4-BE49-F238E27FC236}">
                  <a16:creationId xmlns:a16="http://schemas.microsoft.com/office/drawing/2014/main" id="{8DAF4716-2403-DE48-A776-0F223C7F3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" y="3360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130054" name="AutoShape 6">
              <a:extLst>
                <a:ext uri="{FF2B5EF4-FFF2-40B4-BE49-F238E27FC236}">
                  <a16:creationId xmlns:a16="http://schemas.microsoft.com/office/drawing/2014/main" id="{9A26D50A-656A-7F4E-AA00-532954B5A4F1}"/>
                </a:ext>
              </a:extLst>
            </p:cNvPr>
            <p:cNvCxnSpPr>
              <a:cxnSpLocks noChangeShapeType="1"/>
              <a:endCxn id="130053" idx="1"/>
            </p:cNvCxnSpPr>
            <p:nvPr/>
          </p:nvCxnSpPr>
          <p:spPr bwMode="auto">
            <a:xfrm>
              <a:off x="1705" y="3466"/>
              <a:ext cx="2146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055" name="Text Box 7">
              <a:extLst>
                <a:ext uri="{FF2B5EF4-FFF2-40B4-BE49-F238E27FC236}">
                  <a16:creationId xmlns:a16="http://schemas.microsoft.com/office/drawing/2014/main" id="{011ECE4D-21D1-E74D-AD99-06BF4EF81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" y="2362"/>
              <a:ext cx="74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</a:rPr>
                <a:t>power</a:t>
              </a:r>
              <a:br>
                <a:rPr lang="en-US" altLang="zh-TW" sz="1600">
                  <a:solidFill>
                    <a:srgbClr val="000000"/>
                  </a:solidFill>
                </a:rPr>
              </a:br>
              <a:r>
                <a:rPr lang="en-US" altLang="zh-TW" sz="1600">
                  <a:solidFill>
                    <a:srgbClr val="000000"/>
                  </a:solidFill>
                </a:rPr>
                <a:t>connection</a:t>
              </a:r>
            </a:p>
          </p:txBody>
        </p:sp>
        <p:sp>
          <p:nvSpPr>
            <p:cNvPr id="130056" name="Text Box 8">
              <a:extLst>
                <a:ext uri="{FF2B5EF4-FFF2-40B4-BE49-F238E27FC236}">
                  <a16:creationId xmlns:a16="http://schemas.microsoft.com/office/drawing/2014/main" id="{91B6E96B-0BD1-854D-A593-B40A88D0D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129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130057" name="AutoShape 9">
              <a:extLst>
                <a:ext uri="{FF2B5EF4-FFF2-40B4-BE49-F238E27FC236}">
                  <a16:creationId xmlns:a16="http://schemas.microsoft.com/office/drawing/2014/main" id="{2AF1CC3B-241D-6F4C-AEC0-36C92B5E0F16}"/>
                </a:ext>
              </a:extLst>
            </p:cNvPr>
            <p:cNvCxnSpPr>
              <a:cxnSpLocks noChangeShapeType="1"/>
              <a:stCxn id="130064" idx="6"/>
              <a:endCxn id="130056" idx="1"/>
            </p:cNvCxnSpPr>
            <p:nvPr/>
          </p:nvCxnSpPr>
          <p:spPr bwMode="auto">
            <a:xfrm flipV="1">
              <a:off x="1768" y="2235"/>
              <a:ext cx="2078" cy="1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058" name="Text Box 10">
              <a:extLst>
                <a:ext uri="{FF2B5EF4-FFF2-40B4-BE49-F238E27FC236}">
                  <a16:creationId xmlns:a16="http://schemas.microsoft.com/office/drawing/2014/main" id="{1B005997-6B8C-584B-A7AE-D8B2F5FBD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465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0059" name="Text Box 11">
              <a:extLst>
                <a:ext uri="{FF2B5EF4-FFF2-40B4-BE49-F238E27FC236}">
                  <a16:creationId xmlns:a16="http://schemas.microsoft.com/office/drawing/2014/main" id="{EB9156E8-C90B-BC49-A684-70B316E7E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753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0060" name="Oval 12">
              <a:extLst>
                <a:ext uri="{FF2B5EF4-FFF2-40B4-BE49-F238E27FC236}">
                  <a16:creationId xmlns:a16="http://schemas.microsoft.com/office/drawing/2014/main" id="{663C72EF-B435-504A-A927-E8A0D0BD2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" y="2729"/>
              <a:ext cx="1" cy="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0061" name="Oval 13">
              <a:extLst>
                <a:ext uri="{FF2B5EF4-FFF2-40B4-BE49-F238E27FC236}">
                  <a16:creationId xmlns:a16="http://schemas.microsoft.com/office/drawing/2014/main" id="{52B9E52E-67E7-E840-AD56-973100A95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729"/>
              <a:ext cx="1" cy="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cxnSp>
          <p:nvCxnSpPr>
            <p:cNvPr id="130062" name="AutoShape 14">
              <a:extLst>
                <a:ext uri="{FF2B5EF4-FFF2-40B4-BE49-F238E27FC236}">
                  <a16:creationId xmlns:a16="http://schemas.microsoft.com/office/drawing/2014/main" id="{816C8BF9-905C-D543-8340-15790B2156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306" y="2075"/>
              <a:ext cx="358" cy="700"/>
            </a:xfrm>
            <a:prstGeom prst="bentConnector2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063" name="AutoShape 15">
              <a:extLst>
                <a:ext uri="{FF2B5EF4-FFF2-40B4-BE49-F238E27FC236}">
                  <a16:creationId xmlns:a16="http://schemas.microsoft.com/office/drawing/2014/main" id="{C024A10B-408D-B64A-A519-494368DD0F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2832" y="1876"/>
              <a:ext cx="646" cy="1383"/>
            </a:xfrm>
            <a:prstGeom prst="bentConnector2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064" name="Oval 19">
              <a:extLst>
                <a:ext uri="{FF2B5EF4-FFF2-40B4-BE49-F238E27FC236}">
                  <a16:creationId xmlns:a16="http://schemas.microsoft.com/office/drawing/2014/main" id="{68B26066-DCCA-4941-82AB-F3211B17E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203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3810" name="Line 21">
              <a:extLst>
                <a:ext uri="{FF2B5EF4-FFF2-40B4-BE49-F238E27FC236}">
                  <a16:creationId xmlns:a16="http://schemas.microsoft.com/office/drawing/2014/main" id="{47A304E1-4A52-9341-BEE6-55B905BC1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235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投影片編號版面配置區 3">
            <a:extLst>
              <a:ext uri="{FF2B5EF4-FFF2-40B4-BE49-F238E27FC236}">
                <a16:creationId xmlns:a16="http://schemas.microsoft.com/office/drawing/2014/main" id="{44B0BB7F-B794-E642-81EF-88895A8345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20629A83-0F4E-5941-93C7-0F7E6E3FA80B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52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B5F4F98E-D0DE-F446-AD15-3BE10337A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Controlled switch.  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[relay implementation]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3 connections:  input, output, control.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Magnetic force pulls on a contact that cuts electrical flow.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Control wire affects output wire, but output does not affect control; establishes forward flow of information over time.</a:t>
            </a:r>
          </a:p>
        </p:txBody>
      </p:sp>
      <p:sp>
        <p:nvSpPr>
          <p:cNvPr id="132099" name="Rectangle 9">
            <a:extLst>
              <a:ext uri="{FF2B5EF4-FFF2-40B4-BE49-F238E27FC236}">
                <a16:creationId xmlns:a16="http://schemas.microsoft.com/office/drawing/2014/main" id="{90283156-32F5-E64D-97D4-14C548B78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Controlled Switch</a:t>
            </a:r>
          </a:p>
        </p:txBody>
      </p:sp>
      <p:pic>
        <p:nvPicPr>
          <p:cNvPr id="132100" name="Picture 10" descr="temp">
            <a:extLst>
              <a:ext uri="{FF2B5EF4-FFF2-40B4-BE49-F238E27FC236}">
                <a16:creationId xmlns:a16="http://schemas.microsoft.com/office/drawing/2014/main" id="{815B678C-F2F3-A149-84B8-69E36386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57"/>
          <a:stretch>
            <a:fillRect/>
          </a:stretch>
        </p:blipFill>
        <p:spPr bwMode="auto">
          <a:xfrm>
            <a:off x="803275" y="3468688"/>
            <a:ext cx="74247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Line 12">
            <a:extLst>
              <a:ext uri="{FF2B5EF4-FFF2-40B4-BE49-F238E27FC236}">
                <a16:creationId xmlns:a16="http://schemas.microsoft.com/office/drawing/2014/main" id="{E8C34E6E-4D3C-B040-8CE9-1A992EE8E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38" y="6122988"/>
            <a:ext cx="1019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4823" name="Line 13">
            <a:extLst>
              <a:ext uri="{FF2B5EF4-FFF2-40B4-BE49-F238E27FC236}">
                <a16:creationId xmlns:a16="http://schemas.microsoft.com/office/drawing/2014/main" id="{A4C62AD2-6984-024A-AA9B-545FB925A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963" y="5672138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32103" name="Oval 14">
            <a:extLst>
              <a:ext uri="{FF2B5EF4-FFF2-40B4-BE49-F238E27FC236}">
                <a16:creationId xmlns:a16="http://schemas.microsoft.com/office/drawing/2014/main" id="{E0B609E6-9219-7044-B3AB-313CD3D82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04520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200">
              <a:solidFill>
                <a:srgbClr val="000000"/>
              </a:solidFill>
            </a:endParaRPr>
          </a:p>
        </p:txBody>
      </p:sp>
      <p:grpSp>
        <p:nvGrpSpPr>
          <p:cNvPr id="132104" name="Group 15">
            <a:extLst>
              <a:ext uri="{FF2B5EF4-FFF2-40B4-BE49-F238E27FC236}">
                <a16:creationId xmlns:a16="http://schemas.microsoft.com/office/drawing/2014/main" id="{BCC5B1D0-AD40-F34E-B074-3F0DDB3CFF65}"/>
              </a:ext>
            </a:extLst>
          </p:cNvPr>
          <p:cNvGrpSpPr>
            <a:grpSpLocks/>
          </p:cNvGrpSpPr>
          <p:nvPr/>
        </p:nvGrpSpPr>
        <p:grpSpPr bwMode="auto">
          <a:xfrm>
            <a:off x="1887538" y="5899150"/>
            <a:ext cx="404812" cy="457200"/>
            <a:chOff x="1590" y="1040"/>
            <a:chExt cx="255" cy="288"/>
          </a:xfrm>
        </p:grpSpPr>
        <p:sp>
          <p:nvSpPr>
            <p:cNvPr id="132106" name="Text Box 16">
              <a:extLst>
                <a:ext uri="{FF2B5EF4-FFF2-40B4-BE49-F238E27FC236}">
                  <a16:creationId xmlns:a16="http://schemas.microsoft.com/office/drawing/2014/main" id="{783FFEC5-E3A7-EE41-B872-C98827451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" y="104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4828" name="Line 17">
              <a:extLst>
                <a:ext uri="{FF2B5EF4-FFF2-40B4-BE49-F238E27FC236}">
                  <a16:creationId xmlns:a16="http://schemas.microsoft.com/office/drawing/2014/main" id="{5EE5B429-E8B9-3046-805C-FE0F9A8E1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8" y="1068"/>
              <a:ext cx="14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20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132105" name="Text Box 19">
            <a:extLst>
              <a:ext uri="{FF2B5EF4-FFF2-40B4-BE49-F238E27FC236}">
                <a16:creationId xmlns:a16="http://schemas.microsoft.com/office/drawing/2014/main" id="{2CA006AA-B539-A043-A795-E4C51CA2F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5305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</a:rPr>
              <a:t>X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標題 1">
            <a:extLst>
              <a:ext uri="{FF2B5EF4-FFF2-40B4-BE49-F238E27FC236}">
                <a16:creationId xmlns:a16="http://schemas.microsoft.com/office/drawing/2014/main" id="{3E40FED3-F45D-FF40-BDF0-BBC48BF0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Relay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34146" name="內容版面配置區 2">
            <a:extLst>
              <a:ext uri="{FF2B5EF4-FFF2-40B4-BE49-F238E27FC236}">
                <a16:creationId xmlns:a16="http://schemas.microsoft.com/office/drawing/2014/main" id="{7C90D11E-A7C6-C049-A289-F2BF4F09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34147" name="投影片編號版面配置區 3">
            <a:extLst>
              <a:ext uri="{FF2B5EF4-FFF2-40B4-BE49-F238E27FC236}">
                <a16:creationId xmlns:a16="http://schemas.microsoft.com/office/drawing/2014/main" id="{96CAB1A0-4B56-7943-8884-879BD2EC77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62A68B83-51AF-C44A-8000-9FDAD16C07B3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53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4148" name="Picture 2">
            <a:extLst>
              <a:ext uri="{FF2B5EF4-FFF2-40B4-BE49-F238E27FC236}">
                <a16:creationId xmlns:a16="http://schemas.microsoft.com/office/drawing/2014/main" id="{67A0FABE-8516-5949-A611-955C1E5F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149725"/>
            <a:ext cx="5459412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4">
            <a:extLst>
              <a:ext uri="{FF2B5EF4-FFF2-40B4-BE49-F238E27FC236}">
                <a16:creationId xmlns:a16="http://schemas.microsoft.com/office/drawing/2014/main" id="{6C18AA3D-8772-0D4E-BDDC-E3926F012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41338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投影片編號版面配置區 3">
            <a:extLst>
              <a:ext uri="{FF2B5EF4-FFF2-40B4-BE49-F238E27FC236}">
                <a16:creationId xmlns:a16="http://schemas.microsoft.com/office/drawing/2014/main" id="{379D53E9-A4A3-EE44-9321-632926B0A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871FEC1C-F001-EA41-A836-DECE4CD1F7E7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54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170" name="Rectangle 37">
            <a:extLst>
              <a:ext uri="{FF2B5EF4-FFF2-40B4-BE49-F238E27FC236}">
                <a16:creationId xmlns:a16="http://schemas.microsoft.com/office/drawing/2014/main" id="{9D127D4E-DC23-3A4A-B03B-9F9135FAD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Circuit Anatomy</a:t>
            </a:r>
          </a:p>
        </p:txBody>
      </p:sp>
      <p:pic>
        <p:nvPicPr>
          <p:cNvPr id="135171" name="Picture 203" descr="Anatomy">
            <a:extLst>
              <a:ext uri="{FF2B5EF4-FFF2-40B4-BE49-F238E27FC236}">
                <a16:creationId xmlns:a16="http://schemas.microsoft.com/office/drawing/2014/main" id="{F5CB1277-9B64-4743-A77A-C592B195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2263"/>
            <a:ext cx="7427913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205">
            <a:extLst>
              <a:ext uri="{FF2B5EF4-FFF2-40B4-BE49-F238E27FC236}">
                <a16:creationId xmlns:a16="http://schemas.microsoft.com/office/drawing/2014/main" id="{84828276-E58B-6840-8761-5610F3EF4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125" y="3149600"/>
            <a:ext cx="0" cy="363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投影片編號版面配置區 3">
            <a:extLst>
              <a:ext uri="{FF2B5EF4-FFF2-40B4-BE49-F238E27FC236}">
                <a16:creationId xmlns:a16="http://schemas.microsoft.com/office/drawing/2014/main" id="{CFBDB563-6998-B248-9EA2-5F0A68B23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471A9B8F-5A74-2F40-B180-0534AF114BA1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18" name="Rectangle 11">
            <a:extLst>
              <a:ext uri="{FF2B5EF4-FFF2-40B4-BE49-F238E27FC236}">
                <a16:creationId xmlns:a16="http://schemas.microsoft.com/office/drawing/2014/main" id="{7C61AF70-913B-AE4A-8259-AEEB00BBA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Logic Gates:  Fundamental Building Blocks</a:t>
            </a:r>
          </a:p>
        </p:txBody>
      </p:sp>
      <p:pic>
        <p:nvPicPr>
          <p:cNvPr id="137219" name="Picture 134" descr="GatesA">
            <a:extLst>
              <a:ext uri="{FF2B5EF4-FFF2-40B4-BE49-F238E27FC236}">
                <a16:creationId xmlns:a16="http://schemas.microsoft.com/office/drawing/2014/main" id="{7506F8DD-287E-1048-A9B4-DCAC3525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990600"/>
            <a:ext cx="5205413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投影片編號版面配置區 3">
            <a:extLst>
              <a:ext uri="{FF2B5EF4-FFF2-40B4-BE49-F238E27FC236}">
                <a16:creationId xmlns:a16="http://schemas.microsoft.com/office/drawing/2014/main" id="{8BD56BD0-0BD8-7544-9DDC-5B23D3AA8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3263474D-6793-734A-B1F9-F3CFFC9E6EC6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56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E91D74E6-0A7B-EA42-ADD2-15A11CB6B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NOT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5FC01DD2-CA7B-E649-ACA8-23A776D94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39268" name="Picture 5">
            <a:extLst>
              <a:ext uri="{FF2B5EF4-FFF2-40B4-BE49-F238E27FC236}">
                <a16:creationId xmlns:a16="http://schemas.microsoft.com/office/drawing/2014/main" id="{CEADC71F-780D-2B4D-898D-91DC0787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141413"/>
            <a:ext cx="60483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39269" name="Picture 4">
            <a:extLst>
              <a:ext uri="{FF2B5EF4-FFF2-40B4-BE49-F238E27FC236}">
                <a16:creationId xmlns:a16="http://schemas.microsoft.com/office/drawing/2014/main" id="{B0C9DCB4-6F79-2746-8712-8468823B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895350"/>
            <a:ext cx="2476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837640" name="Picture 8">
            <a:extLst>
              <a:ext uri="{FF2B5EF4-FFF2-40B4-BE49-F238E27FC236}">
                <a16:creationId xmlns:a16="http://schemas.microsoft.com/office/drawing/2014/main" id="{9BA3CCEE-48B5-2246-A149-982F27B0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025900"/>
            <a:ext cx="27051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投影片編號版面配置區 3">
            <a:extLst>
              <a:ext uri="{FF2B5EF4-FFF2-40B4-BE49-F238E27FC236}">
                <a16:creationId xmlns:a16="http://schemas.microsoft.com/office/drawing/2014/main" id="{A9851AB2-7D39-4D45-8A4E-B202263B7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EE663C72-CF96-D84F-896C-484A057CD4C6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57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77A62212-E5F3-CD4E-BB49-DCAE3C2CD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NOT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F08CAE77-5D4D-9048-9667-4ABCAF61C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40292" name="Group 22">
            <a:extLst>
              <a:ext uri="{FF2B5EF4-FFF2-40B4-BE49-F238E27FC236}">
                <a16:creationId xmlns:a16="http://schemas.microsoft.com/office/drawing/2014/main" id="{A235B305-0FD2-D14E-8735-577C583AC74C}"/>
              </a:ext>
            </a:extLst>
          </p:cNvPr>
          <p:cNvGrpSpPr>
            <a:grpSpLocks/>
          </p:cNvGrpSpPr>
          <p:nvPr/>
        </p:nvGrpSpPr>
        <p:grpSpPr bwMode="auto">
          <a:xfrm>
            <a:off x="5653088" y="3668713"/>
            <a:ext cx="2305050" cy="2133600"/>
            <a:chOff x="477" y="2474"/>
            <a:chExt cx="1452" cy="1344"/>
          </a:xfrm>
        </p:grpSpPr>
        <p:grpSp>
          <p:nvGrpSpPr>
            <p:cNvPr id="140301" name="Group 13">
              <a:extLst>
                <a:ext uri="{FF2B5EF4-FFF2-40B4-BE49-F238E27FC236}">
                  <a16:creationId xmlns:a16="http://schemas.microsoft.com/office/drawing/2014/main" id="{C549529E-E2D4-104D-BBE2-9FBE8DB65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" y="2474"/>
              <a:ext cx="1111" cy="1344"/>
              <a:chOff x="1694" y="2135"/>
              <a:chExt cx="1111" cy="1344"/>
            </a:xfrm>
          </p:grpSpPr>
          <p:pic>
            <p:nvPicPr>
              <p:cNvPr id="140303" name="Picture 14">
                <a:extLst>
                  <a:ext uri="{FF2B5EF4-FFF2-40B4-BE49-F238E27FC236}">
                    <a16:creationId xmlns:a16="http://schemas.microsoft.com/office/drawing/2014/main" id="{80461B4D-8976-E244-9610-1F15E76578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" y="2435"/>
                <a:ext cx="1111" cy="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</p:pic>
          <p:sp>
            <p:nvSpPr>
              <p:cNvPr id="140304" name="Text Box 15">
                <a:extLst>
                  <a:ext uri="{FF2B5EF4-FFF2-40B4-BE49-F238E27FC236}">
                    <a16:creationId xmlns:a16="http://schemas.microsoft.com/office/drawing/2014/main" id="{9C0510C4-5380-2C4E-8A2B-B1DEC9AE57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4" y="2135"/>
                <a:ext cx="2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3200"/>
                  </a:lnSpc>
                  <a:buClr>
                    <a:srgbClr val="003399"/>
                  </a:buClr>
                  <a:buSzPct val="50000"/>
                  <a:buFont typeface="Monotype Sorts" pitchFamily="2" charset="2"/>
                  <a:defRPr kumimoji="1" sz="2800">
                    <a:solidFill>
                      <a:srgbClr val="003399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lnSpc>
                    <a:spcPts val="2800"/>
                  </a:lnSpc>
                  <a:buClr>
                    <a:schemeClr val="tx1"/>
                  </a:buClr>
                  <a:buSzPct val="35000"/>
                  <a:buFont typeface="Monotype Sorts" pitchFamily="2" charset="2"/>
                  <a:buChar char="n"/>
                  <a:defRPr kumimoji="1"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lnSpc>
                    <a:spcPts val="2600"/>
                  </a:lnSpc>
                  <a:buClr>
                    <a:schemeClr val="tx1"/>
                  </a:buClr>
                  <a:buSzPct val="8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lnSpc>
                    <a:spcPts val="2600"/>
                  </a:lnSpc>
                  <a:buClr>
                    <a:schemeClr val="tx1"/>
                  </a:buClr>
                  <a:buFont typeface="Wingdings" pitchFamily="2" charset="2"/>
                  <a:buChar char="!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lnSpc>
                    <a:spcPts val="2600"/>
                  </a:lnSpc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140302" name="Text Box 16">
              <a:extLst>
                <a:ext uri="{FF2B5EF4-FFF2-40B4-BE49-F238E27FC236}">
                  <a16:creationId xmlns:a16="http://schemas.microsoft.com/office/drawing/2014/main" id="{CCAC5A20-D7F0-014E-B087-F901E27C8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3266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140293" name="Group 21">
            <a:extLst>
              <a:ext uri="{FF2B5EF4-FFF2-40B4-BE49-F238E27FC236}">
                <a16:creationId xmlns:a16="http://schemas.microsoft.com/office/drawing/2014/main" id="{7381C861-70B8-204D-B8E6-CD9C7DFBF8B6}"/>
              </a:ext>
            </a:extLst>
          </p:cNvPr>
          <p:cNvGrpSpPr>
            <a:grpSpLocks/>
          </p:cNvGrpSpPr>
          <p:nvPr/>
        </p:nvGrpSpPr>
        <p:grpSpPr bwMode="auto">
          <a:xfrm>
            <a:off x="5654675" y="1238250"/>
            <a:ext cx="2290763" cy="2119313"/>
            <a:chOff x="471" y="765"/>
            <a:chExt cx="1443" cy="1335"/>
          </a:xfrm>
        </p:grpSpPr>
        <p:grpSp>
          <p:nvGrpSpPr>
            <p:cNvPr id="140297" name="Group 4">
              <a:extLst>
                <a:ext uri="{FF2B5EF4-FFF2-40B4-BE49-F238E27FC236}">
                  <a16:creationId xmlns:a16="http://schemas.microsoft.com/office/drawing/2014/main" id="{9C58C835-D372-2943-8D29-579ADAE37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" y="765"/>
              <a:ext cx="1129" cy="1335"/>
              <a:chOff x="587" y="2132"/>
              <a:chExt cx="1129" cy="1335"/>
            </a:xfrm>
          </p:grpSpPr>
          <p:pic>
            <p:nvPicPr>
              <p:cNvPr id="140299" name="Picture 5">
                <a:extLst>
                  <a:ext uri="{FF2B5EF4-FFF2-40B4-BE49-F238E27FC236}">
                    <a16:creationId xmlns:a16="http://schemas.microsoft.com/office/drawing/2014/main" id="{DBCEAA09-4637-EC45-A9DB-56412BBD42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" y="2426"/>
                <a:ext cx="1129" cy="1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</p:pic>
          <p:sp>
            <p:nvSpPr>
              <p:cNvPr id="140300" name="Text Box 6">
                <a:extLst>
                  <a:ext uri="{FF2B5EF4-FFF2-40B4-BE49-F238E27FC236}">
                    <a16:creationId xmlns:a16="http://schemas.microsoft.com/office/drawing/2014/main" id="{8ED0528B-96F1-5B41-B039-DB5AF0ECCE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2132"/>
                <a:ext cx="2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3200"/>
                  </a:lnSpc>
                  <a:buClr>
                    <a:srgbClr val="003399"/>
                  </a:buClr>
                  <a:buSzPct val="50000"/>
                  <a:buFont typeface="Monotype Sorts" pitchFamily="2" charset="2"/>
                  <a:defRPr kumimoji="1" sz="2800">
                    <a:solidFill>
                      <a:srgbClr val="003399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lnSpc>
                    <a:spcPts val="2800"/>
                  </a:lnSpc>
                  <a:buClr>
                    <a:schemeClr val="tx1"/>
                  </a:buClr>
                  <a:buSzPct val="35000"/>
                  <a:buFont typeface="Monotype Sorts" pitchFamily="2" charset="2"/>
                  <a:buChar char="n"/>
                  <a:defRPr kumimoji="1"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lnSpc>
                    <a:spcPts val="2600"/>
                  </a:lnSpc>
                  <a:buClr>
                    <a:schemeClr val="tx1"/>
                  </a:buClr>
                  <a:buSzPct val="8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lnSpc>
                    <a:spcPts val="2600"/>
                  </a:lnSpc>
                  <a:buClr>
                    <a:schemeClr val="tx1"/>
                  </a:buClr>
                  <a:buFont typeface="Wingdings" pitchFamily="2" charset="2"/>
                  <a:buChar char="!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lnSpc>
                    <a:spcPts val="2600"/>
                  </a:lnSpc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sp>
          <p:nvSpPr>
            <p:cNvPr id="140298" name="Text Box 17">
              <a:extLst>
                <a:ext uri="{FF2B5EF4-FFF2-40B4-BE49-F238E27FC236}">
                  <a16:creationId xmlns:a16="http://schemas.microsoft.com/office/drawing/2014/main" id="{F0F9AFFA-893B-A949-B2D9-81DB34590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" y="1548"/>
              <a:ext cx="2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</a:rPr>
                <a:t>1</a:t>
              </a:r>
            </a:p>
          </p:txBody>
        </p:sp>
      </p:grpSp>
      <p:pic>
        <p:nvPicPr>
          <p:cNvPr id="140294" name="Picture 18">
            <a:extLst>
              <a:ext uri="{FF2B5EF4-FFF2-40B4-BE49-F238E27FC236}">
                <a16:creationId xmlns:a16="http://schemas.microsoft.com/office/drawing/2014/main" id="{4D6C47A6-AE3C-EF47-AB80-2986A023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2593975"/>
            <a:ext cx="1285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40295" name="Picture 19">
            <a:extLst>
              <a:ext uri="{FF2B5EF4-FFF2-40B4-BE49-F238E27FC236}">
                <a16:creationId xmlns:a16="http://schemas.microsoft.com/office/drawing/2014/main" id="{56D7FEA4-4473-7641-9186-BD2397D6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019175"/>
            <a:ext cx="27051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40296" name="Picture 20">
            <a:extLst>
              <a:ext uri="{FF2B5EF4-FFF2-40B4-BE49-F238E27FC236}">
                <a16:creationId xmlns:a16="http://schemas.microsoft.com/office/drawing/2014/main" id="{04206DB1-C274-474A-859C-5AC305EB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803650"/>
            <a:ext cx="15049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投影片編號版面配置區 3">
            <a:extLst>
              <a:ext uri="{FF2B5EF4-FFF2-40B4-BE49-F238E27FC236}">
                <a16:creationId xmlns:a16="http://schemas.microsoft.com/office/drawing/2014/main" id="{E6E456F9-7C40-DF4E-95A1-C6C7E83D7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94CFEAA4-A886-4B40-8A62-164576E41D70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97492DE9-C9C8-864C-8E26-FAA0778EB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OR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F0EC53CF-E963-8E4B-95B5-7B12940BD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41316" name="Picture 4">
            <a:extLst>
              <a:ext uri="{FF2B5EF4-FFF2-40B4-BE49-F238E27FC236}">
                <a16:creationId xmlns:a16="http://schemas.microsoft.com/office/drawing/2014/main" id="{60042DC1-FA91-2E41-96BF-B0E54688E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1700"/>
            <a:ext cx="2457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41317" name="Picture 5">
            <a:extLst>
              <a:ext uri="{FF2B5EF4-FFF2-40B4-BE49-F238E27FC236}">
                <a16:creationId xmlns:a16="http://schemas.microsoft.com/office/drawing/2014/main" id="{C220E663-4604-F742-86CD-303A3E91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546225"/>
            <a:ext cx="22383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41318" name="Picture 6">
            <a:extLst>
              <a:ext uri="{FF2B5EF4-FFF2-40B4-BE49-F238E27FC236}">
                <a16:creationId xmlns:a16="http://schemas.microsoft.com/office/drawing/2014/main" id="{2088F672-0731-BC49-8075-025D3A6F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273175"/>
            <a:ext cx="26289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39944" name="Picture 7">
            <a:extLst>
              <a:ext uri="{FF2B5EF4-FFF2-40B4-BE49-F238E27FC236}">
                <a16:creationId xmlns:a16="http://schemas.microsoft.com/office/drawing/2014/main" id="{93D1E42A-CFFC-8D4E-B0FB-6211755A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630613"/>
            <a:ext cx="35337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投影片編號版面配置區 3">
            <a:extLst>
              <a:ext uri="{FF2B5EF4-FFF2-40B4-BE49-F238E27FC236}">
                <a16:creationId xmlns:a16="http://schemas.microsoft.com/office/drawing/2014/main" id="{B20D2B8A-94AE-6544-BA6A-CEEB104F74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C24672E4-9F03-5B46-BD51-5FEEADE6FE5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59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57BF0383-7071-B04D-AA42-60C70F769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6850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Series relays = NOR</a:t>
            </a:r>
          </a:p>
        </p:txBody>
      </p:sp>
      <p:grpSp>
        <p:nvGrpSpPr>
          <p:cNvPr id="142339" name="Group 14">
            <a:extLst>
              <a:ext uri="{FF2B5EF4-FFF2-40B4-BE49-F238E27FC236}">
                <a16:creationId xmlns:a16="http://schemas.microsoft.com/office/drawing/2014/main" id="{2AC1491D-E85D-4043-B02C-B5D06DFEC303}"/>
              </a:ext>
            </a:extLst>
          </p:cNvPr>
          <p:cNvGrpSpPr>
            <a:grpSpLocks/>
          </p:cNvGrpSpPr>
          <p:nvPr/>
        </p:nvGrpSpPr>
        <p:grpSpPr bwMode="auto">
          <a:xfrm>
            <a:off x="4789488" y="1249363"/>
            <a:ext cx="1792287" cy="2119312"/>
            <a:chOff x="587" y="2132"/>
            <a:chExt cx="1129" cy="1335"/>
          </a:xfrm>
        </p:grpSpPr>
        <p:pic>
          <p:nvPicPr>
            <p:cNvPr id="142368" name="Picture 4">
              <a:extLst>
                <a:ext uri="{FF2B5EF4-FFF2-40B4-BE49-F238E27FC236}">
                  <a16:creationId xmlns:a16="http://schemas.microsoft.com/office/drawing/2014/main" id="{6893FCBB-6C28-E24A-A316-9E727F6F8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2426"/>
              <a:ext cx="1129" cy="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</p:pic>
        <p:sp>
          <p:nvSpPr>
            <p:cNvPr id="142369" name="Text Box 6">
              <a:extLst>
                <a:ext uri="{FF2B5EF4-FFF2-40B4-BE49-F238E27FC236}">
                  <a16:creationId xmlns:a16="http://schemas.microsoft.com/office/drawing/2014/main" id="{AE82353A-0873-3546-9AAA-7BBCAE9E0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132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142340" name="Group 15">
            <a:extLst>
              <a:ext uri="{FF2B5EF4-FFF2-40B4-BE49-F238E27FC236}">
                <a16:creationId xmlns:a16="http://schemas.microsoft.com/office/drawing/2014/main" id="{E2895A13-D4B2-5C40-A7F6-41A533D87CBE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1254125"/>
            <a:ext cx="1763712" cy="2133600"/>
            <a:chOff x="1694" y="2135"/>
            <a:chExt cx="1111" cy="1344"/>
          </a:xfrm>
        </p:grpSpPr>
        <p:pic>
          <p:nvPicPr>
            <p:cNvPr id="142366" name="Picture 12">
              <a:extLst>
                <a:ext uri="{FF2B5EF4-FFF2-40B4-BE49-F238E27FC236}">
                  <a16:creationId xmlns:a16="http://schemas.microsoft.com/office/drawing/2014/main" id="{513AB316-D559-074A-826C-DB7DBB85A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2435"/>
              <a:ext cx="1111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</p:pic>
        <p:sp>
          <p:nvSpPr>
            <p:cNvPr id="142367" name="Text Box 13">
              <a:extLst>
                <a:ext uri="{FF2B5EF4-FFF2-40B4-BE49-F238E27FC236}">
                  <a16:creationId xmlns:a16="http://schemas.microsoft.com/office/drawing/2014/main" id="{074913D8-132A-494F-B3C0-FC06A5C7E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2135"/>
              <a:ext cx="2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42341" name="Group 16">
            <a:extLst>
              <a:ext uri="{FF2B5EF4-FFF2-40B4-BE49-F238E27FC236}">
                <a16:creationId xmlns:a16="http://schemas.microsoft.com/office/drawing/2014/main" id="{F124730B-AEE2-6843-8251-BE35075A45F6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1254125"/>
            <a:ext cx="1792287" cy="2119313"/>
            <a:chOff x="587" y="2132"/>
            <a:chExt cx="1129" cy="1335"/>
          </a:xfrm>
        </p:grpSpPr>
        <p:pic>
          <p:nvPicPr>
            <p:cNvPr id="142364" name="Picture 17">
              <a:extLst>
                <a:ext uri="{FF2B5EF4-FFF2-40B4-BE49-F238E27FC236}">
                  <a16:creationId xmlns:a16="http://schemas.microsoft.com/office/drawing/2014/main" id="{B549D75A-766C-E940-BE82-479355F7C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2426"/>
              <a:ext cx="1129" cy="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</p:pic>
        <p:sp>
          <p:nvSpPr>
            <p:cNvPr id="142365" name="Text Box 18">
              <a:extLst>
                <a:ext uri="{FF2B5EF4-FFF2-40B4-BE49-F238E27FC236}">
                  <a16:creationId xmlns:a16="http://schemas.microsoft.com/office/drawing/2014/main" id="{CB3C25DD-8390-9F4A-B40D-B9090D825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132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142342" name="Group 22">
            <a:extLst>
              <a:ext uri="{FF2B5EF4-FFF2-40B4-BE49-F238E27FC236}">
                <a16:creationId xmlns:a16="http://schemas.microsoft.com/office/drawing/2014/main" id="{937C6B8B-4AE8-4B45-B175-6926565938A0}"/>
              </a:ext>
            </a:extLst>
          </p:cNvPr>
          <p:cNvGrpSpPr>
            <a:grpSpLocks/>
          </p:cNvGrpSpPr>
          <p:nvPr/>
        </p:nvGrpSpPr>
        <p:grpSpPr bwMode="auto">
          <a:xfrm>
            <a:off x="2190750" y="1250950"/>
            <a:ext cx="1792288" cy="2119313"/>
            <a:chOff x="587" y="2132"/>
            <a:chExt cx="1129" cy="1335"/>
          </a:xfrm>
        </p:grpSpPr>
        <p:pic>
          <p:nvPicPr>
            <p:cNvPr id="142362" name="Picture 23">
              <a:extLst>
                <a:ext uri="{FF2B5EF4-FFF2-40B4-BE49-F238E27FC236}">
                  <a16:creationId xmlns:a16="http://schemas.microsoft.com/office/drawing/2014/main" id="{BFC656DB-F1B8-AD40-A7C3-7A5A733DD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2426"/>
              <a:ext cx="1129" cy="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</p:pic>
        <p:sp>
          <p:nvSpPr>
            <p:cNvPr id="142363" name="Text Box 24">
              <a:extLst>
                <a:ext uri="{FF2B5EF4-FFF2-40B4-BE49-F238E27FC236}">
                  <a16:creationId xmlns:a16="http://schemas.microsoft.com/office/drawing/2014/main" id="{A5CEDA53-7A87-714A-B3C1-DB4F91763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132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</a:rPr>
                <a:t>0</a:t>
              </a:r>
            </a:p>
          </p:txBody>
        </p:sp>
      </p:grpSp>
      <p:pic>
        <p:nvPicPr>
          <p:cNvPr id="142343" name="Picture 29">
            <a:extLst>
              <a:ext uri="{FF2B5EF4-FFF2-40B4-BE49-F238E27FC236}">
                <a16:creationId xmlns:a16="http://schemas.microsoft.com/office/drawing/2014/main" id="{894405B5-FA30-0C48-9116-1DB73D20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4179888"/>
            <a:ext cx="17637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142344" name="Text Box 30">
            <a:extLst>
              <a:ext uri="{FF2B5EF4-FFF2-40B4-BE49-F238E27FC236}">
                <a16:creationId xmlns:a16="http://schemas.microsoft.com/office/drawing/2014/main" id="{F93A5D61-D811-2948-AE6D-D0E6F1290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3703638"/>
            <a:ext cx="344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42345" name="Group 31">
            <a:extLst>
              <a:ext uri="{FF2B5EF4-FFF2-40B4-BE49-F238E27FC236}">
                <a16:creationId xmlns:a16="http://schemas.microsoft.com/office/drawing/2014/main" id="{63E77051-11DF-444A-9506-13807077C9DA}"/>
              </a:ext>
            </a:extLst>
          </p:cNvPr>
          <p:cNvGrpSpPr>
            <a:grpSpLocks/>
          </p:cNvGrpSpPr>
          <p:nvPr/>
        </p:nvGrpSpPr>
        <p:grpSpPr bwMode="auto">
          <a:xfrm>
            <a:off x="2178050" y="3706813"/>
            <a:ext cx="1792288" cy="2119312"/>
            <a:chOff x="587" y="2132"/>
            <a:chExt cx="1129" cy="1335"/>
          </a:xfrm>
        </p:grpSpPr>
        <p:pic>
          <p:nvPicPr>
            <p:cNvPr id="142360" name="Picture 32">
              <a:extLst>
                <a:ext uri="{FF2B5EF4-FFF2-40B4-BE49-F238E27FC236}">
                  <a16:creationId xmlns:a16="http://schemas.microsoft.com/office/drawing/2014/main" id="{63CC09CD-6AC7-A040-BFBA-73123BFAA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2426"/>
              <a:ext cx="1129" cy="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</p:pic>
        <p:sp>
          <p:nvSpPr>
            <p:cNvPr id="142361" name="Text Box 33">
              <a:extLst>
                <a:ext uri="{FF2B5EF4-FFF2-40B4-BE49-F238E27FC236}">
                  <a16:creationId xmlns:a16="http://schemas.microsoft.com/office/drawing/2014/main" id="{6AA0E1CA-2DC3-5B48-8095-47663B81B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132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142346" name="Group 34">
            <a:extLst>
              <a:ext uri="{FF2B5EF4-FFF2-40B4-BE49-F238E27FC236}">
                <a16:creationId xmlns:a16="http://schemas.microsoft.com/office/drawing/2014/main" id="{5B166EE9-C7BE-074A-B14B-9709FDBF0FA5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3711575"/>
            <a:ext cx="1763712" cy="2133600"/>
            <a:chOff x="1694" y="2135"/>
            <a:chExt cx="1111" cy="1344"/>
          </a:xfrm>
        </p:grpSpPr>
        <p:pic>
          <p:nvPicPr>
            <p:cNvPr id="142358" name="Picture 35">
              <a:extLst>
                <a:ext uri="{FF2B5EF4-FFF2-40B4-BE49-F238E27FC236}">
                  <a16:creationId xmlns:a16="http://schemas.microsoft.com/office/drawing/2014/main" id="{B12C382A-823C-0A4A-8536-5CA315EC4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2435"/>
              <a:ext cx="1111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</p:pic>
        <p:sp>
          <p:nvSpPr>
            <p:cNvPr id="142359" name="Text Box 36">
              <a:extLst>
                <a:ext uri="{FF2B5EF4-FFF2-40B4-BE49-F238E27FC236}">
                  <a16:creationId xmlns:a16="http://schemas.microsoft.com/office/drawing/2014/main" id="{150806C9-9E94-784E-8131-1ADF15FE8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2135"/>
              <a:ext cx="2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42347" name="Group 37">
            <a:extLst>
              <a:ext uri="{FF2B5EF4-FFF2-40B4-BE49-F238E27FC236}">
                <a16:creationId xmlns:a16="http://schemas.microsoft.com/office/drawing/2014/main" id="{BD71F07F-1317-B243-B333-24DFCB73022B}"/>
              </a:ext>
            </a:extLst>
          </p:cNvPr>
          <p:cNvGrpSpPr>
            <a:grpSpLocks/>
          </p:cNvGrpSpPr>
          <p:nvPr/>
        </p:nvGrpSpPr>
        <p:grpSpPr bwMode="auto">
          <a:xfrm>
            <a:off x="4779963" y="3708400"/>
            <a:ext cx="1763712" cy="2133600"/>
            <a:chOff x="1694" y="2135"/>
            <a:chExt cx="1111" cy="1344"/>
          </a:xfrm>
        </p:grpSpPr>
        <p:pic>
          <p:nvPicPr>
            <p:cNvPr id="142356" name="Picture 38">
              <a:extLst>
                <a:ext uri="{FF2B5EF4-FFF2-40B4-BE49-F238E27FC236}">
                  <a16:creationId xmlns:a16="http://schemas.microsoft.com/office/drawing/2014/main" id="{336F0BCA-4185-8F4E-879F-287A17C3B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2435"/>
              <a:ext cx="1111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</p:pic>
        <p:sp>
          <p:nvSpPr>
            <p:cNvPr id="142357" name="Text Box 39">
              <a:extLst>
                <a:ext uri="{FF2B5EF4-FFF2-40B4-BE49-F238E27FC236}">
                  <a16:creationId xmlns:a16="http://schemas.microsoft.com/office/drawing/2014/main" id="{F89A308A-4881-2941-96BC-5BA32824F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2135"/>
              <a:ext cx="2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142348" name="Text Box 40">
            <a:extLst>
              <a:ext uri="{FF2B5EF4-FFF2-40B4-BE49-F238E27FC236}">
                <a16:creationId xmlns:a16="http://schemas.microsoft.com/office/drawing/2014/main" id="{C78A0287-5B78-324F-9E6C-B74801A0C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4932363"/>
            <a:ext cx="401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2349" name="Text Box 41">
            <a:extLst>
              <a:ext uri="{FF2B5EF4-FFF2-40B4-BE49-F238E27FC236}">
                <a16:creationId xmlns:a16="http://schemas.microsoft.com/office/drawing/2014/main" id="{7C964D1C-5E6E-9C4C-8910-B15FF137A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25" y="2484438"/>
            <a:ext cx="401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2350" name="Text Box 42">
            <a:extLst>
              <a:ext uri="{FF2B5EF4-FFF2-40B4-BE49-F238E27FC236}">
                <a16:creationId xmlns:a16="http://schemas.microsoft.com/office/drawing/2014/main" id="{8A776E8F-464D-C445-9F2B-7A869E1E8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4945063"/>
            <a:ext cx="401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2351" name="Text Box 43">
            <a:extLst>
              <a:ext uri="{FF2B5EF4-FFF2-40B4-BE49-F238E27FC236}">
                <a16:creationId xmlns:a16="http://schemas.microsoft.com/office/drawing/2014/main" id="{D27283EA-75F8-514D-B3E0-61D71384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2519363"/>
            <a:ext cx="344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2352" name="Oval 54">
            <a:extLst>
              <a:ext uri="{FF2B5EF4-FFF2-40B4-BE49-F238E27FC236}">
                <a16:creationId xmlns:a16="http://schemas.microsoft.com/office/drawing/2014/main" id="{565BF3F4-A2B5-9F44-83BC-14A6E5772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2524125"/>
            <a:ext cx="488950" cy="450850"/>
          </a:xfrm>
          <a:prstGeom prst="ellipse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200">
              <a:solidFill>
                <a:srgbClr val="000000"/>
              </a:solidFill>
            </a:endParaRPr>
          </a:p>
        </p:txBody>
      </p:sp>
      <p:sp>
        <p:nvSpPr>
          <p:cNvPr id="142353" name="Oval 55">
            <a:extLst>
              <a:ext uri="{FF2B5EF4-FFF2-40B4-BE49-F238E27FC236}">
                <a16:creationId xmlns:a16="http://schemas.microsoft.com/office/drawing/2014/main" id="{5975CC82-C1C3-5E41-AE47-3C554C168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4986338"/>
            <a:ext cx="488950" cy="450850"/>
          </a:xfrm>
          <a:prstGeom prst="ellipse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200">
              <a:solidFill>
                <a:srgbClr val="000000"/>
              </a:solidFill>
            </a:endParaRPr>
          </a:p>
        </p:txBody>
      </p:sp>
      <p:sp>
        <p:nvSpPr>
          <p:cNvPr id="142354" name="Oval 56">
            <a:extLst>
              <a:ext uri="{FF2B5EF4-FFF2-40B4-BE49-F238E27FC236}">
                <a16:creationId xmlns:a16="http://schemas.microsoft.com/office/drawing/2014/main" id="{37DB903A-A66D-B342-B815-7BD90123D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4981575"/>
            <a:ext cx="488950" cy="450850"/>
          </a:xfrm>
          <a:prstGeom prst="ellipse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200">
              <a:solidFill>
                <a:srgbClr val="000000"/>
              </a:solidFill>
            </a:endParaRPr>
          </a:p>
        </p:txBody>
      </p:sp>
      <p:sp>
        <p:nvSpPr>
          <p:cNvPr id="142355" name="Oval 57">
            <a:extLst>
              <a:ext uri="{FF2B5EF4-FFF2-40B4-BE49-F238E27FC236}">
                <a16:creationId xmlns:a16="http://schemas.microsoft.com/office/drawing/2014/main" id="{BCCFCA79-CCD1-1F46-87DD-EACCFF7FE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438" y="2524125"/>
            <a:ext cx="488950" cy="450850"/>
          </a:xfrm>
          <a:prstGeom prst="ellipse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投影片編號版面配置區 3">
            <a:extLst>
              <a:ext uri="{FF2B5EF4-FFF2-40B4-BE49-F238E27FC236}">
                <a16:creationId xmlns:a16="http://schemas.microsoft.com/office/drawing/2014/main" id="{D0AFB93B-DA89-5B4C-A1FD-687843F74D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A87AB841-A8BC-5440-82BE-532C8A856D23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3DC6802B-B57B-A84E-9721-92CE1B5DE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Operator Precedence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15D9B6E-CD95-3B4B-9DA1-284E10279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88" y="950913"/>
            <a:ext cx="7720012" cy="9398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altLang="zh-TW">
                <a:ea typeface="新細明體" panose="02020500000000000000" pitchFamily="18" charset="-120"/>
              </a:rPr>
              <a:t>Examples showing the order of operations: NOT &gt; AND &gt; OR</a:t>
            </a:r>
          </a:p>
          <a:p>
            <a:pPr marL="0" indent="0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marL="0" indent="0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marL="0" indent="0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marL="0" indent="0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marL="0" indent="0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marL="0" indent="0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marL="0" indent="0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marL="0" indent="0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marL="0" indent="0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marL="0" indent="0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marL="0" indent="0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Use parentheses to avoid ambiguity</a:t>
            </a:r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5F3D78F2-E2E2-4248-B950-6AA3ABAEA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82838"/>
            <a:ext cx="7129462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投影片編號版面配置區 3">
            <a:extLst>
              <a:ext uri="{FF2B5EF4-FFF2-40B4-BE49-F238E27FC236}">
                <a16:creationId xmlns:a16="http://schemas.microsoft.com/office/drawing/2014/main" id="{FC1C04E4-6749-0C41-A5CD-A08BEFB4B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CB9B916A-F80D-1C44-BC5F-B01EDE04E3CA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60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8B2C86D9-A7AD-354A-9335-DE00F67F7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OR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7A67B6B7-02B1-4047-A7C2-9D889DE49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44388" name="Picture 4">
            <a:extLst>
              <a:ext uri="{FF2B5EF4-FFF2-40B4-BE49-F238E27FC236}">
                <a16:creationId xmlns:a16="http://schemas.microsoft.com/office/drawing/2014/main" id="{2D270537-DA57-E24A-8105-E748052E4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58875"/>
            <a:ext cx="22383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44389" name="Picture 5">
            <a:extLst>
              <a:ext uri="{FF2B5EF4-FFF2-40B4-BE49-F238E27FC236}">
                <a16:creationId xmlns:a16="http://schemas.microsoft.com/office/drawing/2014/main" id="{79C832DD-2F51-C945-ADAB-B4959AE2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768350"/>
            <a:ext cx="21717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44390" name="Picture 6">
            <a:extLst>
              <a:ext uri="{FF2B5EF4-FFF2-40B4-BE49-F238E27FC236}">
                <a16:creationId xmlns:a16="http://schemas.microsoft.com/office/drawing/2014/main" id="{67DB0EEB-0D54-0741-ABBC-5FCC8964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327275"/>
            <a:ext cx="35337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投影片編號版面配置區 3">
            <a:extLst>
              <a:ext uri="{FF2B5EF4-FFF2-40B4-BE49-F238E27FC236}">
                <a16:creationId xmlns:a16="http://schemas.microsoft.com/office/drawing/2014/main" id="{6795E0D3-4AA7-434D-9DFE-44BCDDECA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96CD0631-5C93-634C-8696-7C3BC9FD8033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61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6D7120F5-E98C-1E45-A1EE-EBD79DE23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AND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65F9516A-C892-0F4A-AF3B-18B64E398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45412" name="Picture 4">
            <a:extLst>
              <a:ext uri="{FF2B5EF4-FFF2-40B4-BE49-F238E27FC236}">
                <a16:creationId xmlns:a16="http://schemas.microsoft.com/office/drawing/2014/main" id="{651657F4-A9B6-244D-9918-87F4F7E2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893763"/>
            <a:ext cx="2400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45413" name="Picture 5">
            <a:extLst>
              <a:ext uri="{FF2B5EF4-FFF2-40B4-BE49-F238E27FC236}">
                <a16:creationId xmlns:a16="http://schemas.microsoft.com/office/drawing/2014/main" id="{E3CA5CA2-D1FE-9449-97F2-7141AF34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524000"/>
            <a:ext cx="20764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45414" name="Picture 6">
            <a:extLst>
              <a:ext uri="{FF2B5EF4-FFF2-40B4-BE49-F238E27FC236}">
                <a16:creationId xmlns:a16="http://schemas.microsoft.com/office/drawing/2014/main" id="{071F8441-86BE-5E45-A1F4-DD1E7F439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149350"/>
            <a:ext cx="22002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43016" name="Picture 7">
            <a:extLst>
              <a:ext uri="{FF2B5EF4-FFF2-40B4-BE49-F238E27FC236}">
                <a16:creationId xmlns:a16="http://schemas.microsoft.com/office/drawing/2014/main" id="{F34D0301-5D0A-254A-B83B-CD93F9E2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195638"/>
            <a:ext cx="34766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投影片編號版面配置區 3">
            <a:extLst>
              <a:ext uri="{FF2B5EF4-FFF2-40B4-BE49-F238E27FC236}">
                <a16:creationId xmlns:a16="http://schemas.microsoft.com/office/drawing/2014/main" id="{2FD50D3C-39E6-2444-9618-10E104016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4E448D80-57D7-8F49-A33B-4E6C952701A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62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C995E0FE-A2F3-3D4A-9E8D-1F6EDDE80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AND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71ADD656-2502-C049-819F-031D8C23E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46436" name="Picture 5">
            <a:extLst>
              <a:ext uri="{FF2B5EF4-FFF2-40B4-BE49-F238E27FC236}">
                <a16:creationId xmlns:a16="http://schemas.microsoft.com/office/drawing/2014/main" id="{009FDDA7-C013-7649-86CD-9912441B0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154238"/>
            <a:ext cx="34766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46437" name="Picture 6">
            <a:extLst>
              <a:ext uri="{FF2B5EF4-FFF2-40B4-BE49-F238E27FC236}">
                <a16:creationId xmlns:a16="http://schemas.microsoft.com/office/drawing/2014/main" id="{E9D71EC0-7025-184F-B3CE-CE7A7351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419225"/>
            <a:ext cx="20764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46438" name="Picture 7">
            <a:extLst>
              <a:ext uri="{FF2B5EF4-FFF2-40B4-BE49-F238E27FC236}">
                <a16:creationId xmlns:a16="http://schemas.microsoft.com/office/drawing/2014/main" id="{D736415B-4243-0249-8770-1A5ACACD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784225"/>
            <a:ext cx="18573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投影片編號版面配置區 3">
            <a:extLst>
              <a:ext uri="{FF2B5EF4-FFF2-40B4-BE49-F238E27FC236}">
                <a16:creationId xmlns:a16="http://schemas.microsoft.com/office/drawing/2014/main" id="{5253FEB0-8AFE-AC4E-8985-0731F1D57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8BD84718-D025-8A4D-9451-0B963243F03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63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39011C33-DD32-E349-A1EE-0F4A9B69F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Logic Gates:  Fundamental Building Blocks</a:t>
            </a:r>
          </a:p>
        </p:txBody>
      </p:sp>
      <p:pic>
        <p:nvPicPr>
          <p:cNvPr id="147459" name="Picture 7" descr="GatesB">
            <a:extLst>
              <a:ext uri="{FF2B5EF4-FFF2-40B4-BE49-F238E27FC236}">
                <a16:creationId xmlns:a16="http://schemas.microsoft.com/office/drawing/2014/main" id="{19352B54-EE84-0F44-A472-270EA550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984250"/>
            <a:ext cx="65309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投影片編號版面配置區 3">
            <a:extLst>
              <a:ext uri="{FF2B5EF4-FFF2-40B4-BE49-F238E27FC236}">
                <a16:creationId xmlns:a16="http://schemas.microsoft.com/office/drawing/2014/main" id="{317A113E-C33B-AE47-A1AB-3A4513E0F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A6B3A668-05D3-E24C-B4FC-9CCAB2347D24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64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4CD50D31-EFEB-7A44-837E-60F97418A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What about parallel relays?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37E39948-C8D1-7340-BC83-1E3D5D30EBCF}"/>
              </a:ext>
            </a:extLst>
          </p:cNvPr>
          <p:cNvGrpSpPr>
            <a:grpSpLocks/>
          </p:cNvGrpSpPr>
          <p:nvPr/>
        </p:nvGrpSpPr>
        <p:grpSpPr bwMode="auto">
          <a:xfrm>
            <a:off x="4792663" y="1066800"/>
            <a:ext cx="3522662" cy="5008563"/>
            <a:chOff x="467" y="693"/>
            <a:chExt cx="2219" cy="3155"/>
          </a:xfrm>
        </p:grpSpPr>
        <p:grpSp>
          <p:nvGrpSpPr>
            <p:cNvPr id="149522" name="Group 4">
              <a:extLst>
                <a:ext uri="{FF2B5EF4-FFF2-40B4-BE49-F238E27FC236}">
                  <a16:creationId xmlns:a16="http://schemas.microsoft.com/office/drawing/2014/main" id="{9C27A323-C6C3-E94B-8791-D3781284E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" y="693"/>
              <a:ext cx="1129" cy="1335"/>
              <a:chOff x="587" y="2132"/>
              <a:chExt cx="1129" cy="1335"/>
            </a:xfrm>
          </p:grpSpPr>
          <p:pic>
            <p:nvPicPr>
              <p:cNvPr id="149532" name="Picture 5">
                <a:extLst>
                  <a:ext uri="{FF2B5EF4-FFF2-40B4-BE49-F238E27FC236}">
                    <a16:creationId xmlns:a16="http://schemas.microsoft.com/office/drawing/2014/main" id="{F722B28B-E8E0-734B-A245-6B9949103D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" y="2426"/>
                <a:ext cx="1129" cy="1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</p:pic>
          <p:sp>
            <p:nvSpPr>
              <p:cNvPr id="149533" name="Text Box 6">
                <a:extLst>
                  <a:ext uri="{FF2B5EF4-FFF2-40B4-BE49-F238E27FC236}">
                    <a16:creationId xmlns:a16="http://schemas.microsoft.com/office/drawing/2014/main" id="{BBD6C814-BE44-E94F-B9E3-A571FB5C06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2132"/>
                <a:ext cx="2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3200"/>
                  </a:lnSpc>
                  <a:buClr>
                    <a:srgbClr val="003399"/>
                  </a:buClr>
                  <a:buSzPct val="50000"/>
                  <a:buFont typeface="Monotype Sorts" pitchFamily="2" charset="2"/>
                  <a:defRPr kumimoji="1" sz="2800">
                    <a:solidFill>
                      <a:srgbClr val="003399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lnSpc>
                    <a:spcPts val="2800"/>
                  </a:lnSpc>
                  <a:buClr>
                    <a:schemeClr val="tx1"/>
                  </a:buClr>
                  <a:buSzPct val="35000"/>
                  <a:buFont typeface="Monotype Sorts" pitchFamily="2" charset="2"/>
                  <a:buChar char="n"/>
                  <a:defRPr kumimoji="1"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lnSpc>
                    <a:spcPts val="2600"/>
                  </a:lnSpc>
                  <a:buClr>
                    <a:schemeClr val="tx1"/>
                  </a:buClr>
                  <a:buSzPct val="8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lnSpc>
                    <a:spcPts val="2600"/>
                  </a:lnSpc>
                  <a:buClr>
                    <a:schemeClr val="tx1"/>
                  </a:buClr>
                  <a:buFont typeface="Wingdings" pitchFamily="2" charset="2"/>
                  <a:buChar char="!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lnSpc>
                    <a:spcPts val="2600"/>
                  </a:lnSpc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grpSp>
          <p:nvGrpSpPr>
            <p:cNvPr id="149523" name="Group 7">
              <a:extLst>
                <a:ext uri="{FF2B5EF4-FFF2-40B4-BE49-F238E27FC236}">
                  <a16:creationId xmlns:a16="http://schemas.microsoft.com/office/drawing/2014/main" id="{F541D56D-48F1-BB49-8B85-C468F6E1F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7" y="2504"/>
              <a:ext cx="1111" cy="1344"/>
              <a:chOff x="1694" y="2135"/>
              <a:chExt cx="1111" cy="1344"/>
            </a:xfrm>
          </p:grpSpPr>
          <p:pic>
            <p:nvPicPr>
              <p:cNvPr id="149530" name="Picture 8">
                <a:extLst>
                  <a:ext uri="{FF2B5EF4-FFF2-40B4-BE49-F238E27FC236}">
                    <a16:creationId xmlns:a16="http://schemas.microsoft.com/office/drawing/2014/main" id="{6D32BCD0-AD9B-DA49-876A-B06611D264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" y="2435"/>
                <a:ext cx="1111" cy="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</p:pic>
          <p:sp>
            <p:nvSpPr>
              <p:cNvPr id="149531" name="Text Box 9">
                <a:extLst>
                  <a:ext uri="{FF2B5EF4-FFF2-40B4-BE49-F238E27FC236}">
                    <a16:creationId xmlns:a16="http://schemas.microsoft.com/office/drawing/2014/main" id="{41FE6CEA-8C27-A440-A919-E26A04CE69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4" y="2135"/>
                <a:ext cx="2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3200"/>
                  </a:lnSpc>
                  <a:buClr>
                    <a:srgbClr val="003399"/>
                  </a:buClr>
                  <a:buSzPct val="50000"/>
                  <a:buFont typeface="Monotype Sorts" pitchFamily="2" charset="2"/>
                  <a:defRPr kumimoji="1" sz="2800">
                    <a:solidFill>
                      <a:srgbClr val="003399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lnSpc>
                    <a:spcPts val="2800"/>
                  </a:lnSpc>
                  <a:buClr>
                    <a:schemeClr val="tx1"/>
                  </a:buClr>
                  <a:buSzPct val="35000"/>
                  <a:buFont typeface="Monotype Sorts" pitchFamily="2" charset="2"/>
                  <a:buChar char="n"/>
                  <a:defRPr kumimoji="1"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lnSpc>
                    <a:spcPts val="2600"/>
                  </a:lnSpc>
                  <a:buClr>
                    <a:schemeClr val="tx1"/>
                  </a:buClr>
                  <a:buSzPct val="8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lnSpc>
                    <a:spcPts val="2600"/>
                  </a:lnSpc>
                  <a:buClr>
                    <a:schemeClr val="tx1"/>
                  </a:buClr>
                  <a:buFont typeface="Wingdings" pitchFamily="2" charset="2"/>
                  <a:buChar char="!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lnSpc>
                    <a:spcPts val="2600"/>
                  </a:lnSpc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149524" name="Rectangle 10">
              <a:extLst>
                <a:ext uri="{FF2B5EF4-FFF2-40B4-BE49-F238E27FC236}">
                  <a16:creationId xmlns:a16="http://schemas.microsoft.com/office/drawing/2014/main" id="{98C11A0F-4EFF-0149-9AAC-0510CF36F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560"/>
              <a:ext cx="153" cy="196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9525" name="Rectangle 11">
              <a:extLst>
                <a:ext uri="{FF2B5EF4-FFF2-40B4-BE49-F238E27FC236}">
                  <a16:creationId xmlns:a16="http://schemas.microsoft.com/office/drawing/2014/main" id="{4CB93E35-BDC6-5A40-84E7-AA39C9C6C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550"/>
              <a:ext cx="153" cy="196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9526" name="Rectangle 12">
              <a:extLst>
                <a:ext uri="{FF2B5EF4-FFF2-40B4-BE49-F238E27FC236}">
                  <a16:creationId xmlns:a16="http://schemas.microsoft.com/office/drawing/2014/main" id="{C8F3169B-F29E-B448-866D-4737F8703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2412"/>
              <a:ext cx="489" cy="161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9527" name="Oval 13">
              <a:extLst>
                <a:ext uri="{FF2B5EF4-FFF2-40B4-BE49-F238E27FC236}">
                  <a16:creationId xmlns:a16="http://schemas.microsoft.com/office/drawing/2014/main" id="{0284BF38-FA39-E544-AAA2-0C93CB9B0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2355"/>
              <a:ext cx="308" cy="28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9528" name="Rectangle 14">
              <a:extLst>
                <a:ext uri="{FF2B5EF4-FFF2-40B4-BE49-F238E27FC236}">
                  <a16:creationId xmlns:a16="http://schemas.microsoft.com/office/drawing/2014/main" id="{87BB228A-712F-054D-8201-894FD2CD2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380"/>
              <a:ext cx="489" cy="161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9529" name="Text Box 17">
              <a:extLst>
                <a:ext uri="{FF2B5EF4-FFF2-40B4-BE49-F238E27FC236}">
                  <a16:creationId xmlns:a16="http://schemas.microsoft.com/office/drawing/2014/main" id="{A8B3D11A-37C4-0D4D-9E8A-2A7EA16E4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9" y="2296"/>
              <a:ext cx="2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2EE3BB3F-E650-4744-939A-52973F7A62C8}"/>
              </a:ext>
            </a:extLst>
          </p:cNvPr>
          <p:cNvGrpSpPr>
            <a:grpSpLocks/>
          </p:cNvGrpSpPr>
          <p:nvPr/>
        </p:nvGrpSpPr>
        <p:grpSpPr bwMode="auto">
          <a:xfrm>
            <a:off x="655638" y="1095375"/>
            <a:ext cx="3522662" cy="5021263"/>
            <a:chOff x="3016" y="668"/>
            <a:chExt cx="2219" cy="3163"/>
          </a:xfrm>
        </p:grpSpPr>
        <p:grpSp>
          <p:nvGrpSpPr>
            <p:cNvPr id="149510" name="Group 30">
              <a:extLst>
                <a:ext uri="{FF2B5EF4-FFF2-40B4-BE49-F238E27FC236}">
                  <a16:creationId xmlns:a16="http://schemas.microsoft.com/office/drawing/2014/main" id="{2DD4B84D-B637-744C-919B-2BACEF5512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4" y="2496"/>
              <a:ext cx="1129" cy="1335"/>
              <a:chOff x="587" y="2132"/>
              <a:chExt cx="1129" cy="1335"/>
            </a:xfrm>
          </p:grpSpPr>
          <p:pic>
            <p:nvPicPr>
              <p:cNvPr id="149520" name="Picture 31">
                <a:extLst>
                  <a:ext uri="{FF2B5EF4-FFF2-40B4-BE49-F238E27FC236}">
                    <a16:creationId xmlns:a16="http://schemas.microsoft.com/office/drawing/2014/main" id="{C4092B3C-7918-6E42-93AB-458CE6CD2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" y="2426"/>
                <a:ext cx="1129" cy="1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</p:pic>
          <p:sp>
            <p:nvSpPr>
              <p:cNvPr id="149521" name="Text Box 32">
                <a:extLst>
                  <a:ext uri="{FF2B5EF4-FFF2-40B4-BE49-F238E27FC236}">
                    <a16:creationId xmlns:a16="http://schemas.microsoft.com/office/drawing/2014/main" id="{4D492E90-5111-864D-B8A8-63B653A2F3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2132"/>
                <a:ext cx="2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3200"/>
                  </a:lnSpc>
                  <a:buClr>
                    <a:srgbClr val="003399"/>
                  </a:buClr>
                  <a:buSzPct val="50000"/>
                  <a:buFont typeface="Monotype Sorts" pitchFamily="2" charset="2"/>
                  <a:defRPr kumimoji="1" sz="2800">
                    <a:solidFill>
                      <a:srgbClr val="003399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lnSpc>
                    <a:spcPts val="2800"/>
                  </a:lnSpc>
                  <a:buClr>
                    <a:schemeClr val="tx1"/>
                  </a:buClr>
                  <a:buSzPct val="35000"/>
                  <a:buFont typeface="Monotype Sorts" pitchFamily="2" charset="2"/>
                  <a:buChar char="n"/>
                  <a:defRPr kumimoji="1"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lnSpc>
                    <a:spcPts val="2600"/>
                  </a:lnSpc>
                  <a:buClr>
                    <a:schemeClr val="tx1"/>
                  </a:buClr>
                  <a:buSzPct val="8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lnSpc>
                    <a:spcPts val="2600"/>
                  </a:lnSpc>
                  <a:buClr>
                    <a:schemeClr val="tx1"/>
                  </a:buClr>
                  <a:buFont typeface="Wingdings" pitchFamily="2" charset="2"/>
                  <a:buChar char="!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lnSpc>
                    <a:spcPts val="2600"/>
                  </a:lnSpc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grpSp>
          <p:nvGrpSpPr>
            <p:cNvPr id="149511" name="Group 18">
              <a:extLst>
                <a:ext uri="{FF2B5EF4-FFF2-40B4-BE49-F238E27FC236}">
                  <a16:creationId xmlns:a16="http://schemas.microsoft.com/office/drawing/2014/main" id="{85185E90-32A9-064C-9693-54FA49595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4" y="668"/>
              <a:ext cx="1129" cy="1335"/>
              <a:chOff x="587" y="2132"/>
              <a:chExt cx="1129" cy="1335"/>
            </a:xfrm>
          </p:grpSpPr>
          <p:pic>
            <p:nvPicPr>
              <p:cNvPr id="149518" name="Picture 19">
                <a:extLst>
                  <a:ext uri="{FF2B5EF4-FFF2-40B4-BE49-F238E27FC236}">
                    <a16:creationId xmlns:a16="http://schemas.microsoft.com/office/drawing/2014/main" id="{FA8459FF-E05A-CB40-9518-57FB344AE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" y="2426"/>
                <a:ext cx="1129" cy="1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</p:pic>
          <p:sp>
            <p:nvSpPr>
              <p:cNvPr id="149519" name="Text Box 20">
                <a:extLst>
                  <a:ext uri="{FF2B5EF4-FFF2-40B4-BE49-F238E27FC236}">
                    <a16:creationId xmlns:a16="http://schemas.microsoft.com/office/drawing/2014/main" id="{916C85EB-BDC7-174F-8BEE-E1EA550216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2132"/>
                <a:ext cx="2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3200"/>
                  </a:lnSpc>
                  <a:buClr>
                    <a:srgbClr val="003399"/>
                  </a:buClr>
                  <a:buSzPct val="50000"/>
                  <a:buFont typeface="Monotype Sorts" pitchFamily="2" charset="2"/>
                  <a:defRPr kumimoji="1" sz="2800">
                    <a:solidFill>
                      <a:srgbClr val="003399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lnSpc>
                    <a:spcPts val="2800"/>
                  </a:lnSpc>
                  <a:buClr>
                    <a:schemeClr val="tx1"/>
                  </a:buClr>
                  <a:buSzPct val="35000"/>
                  <a:buFont typeface="Monotype Sorts" pitchFamily="2" charset="2"/>
                  <a:buChar char="n"/>
                  <a:defRPr kumimoji="1"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lnSpc>
                    <a:spcPts val="2600"/>
                  </a:lnSpc>
                  <a:buClr>
                    <a:schemeClr val="tx1"/>
                  </a:buClr>
                  <a:buSzPct val="8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lnSpc>
                    <a:spcPts val="2600"/>
                  </a:lnSpc>
                  <a:buClr>
                    <a:schemeClr val="tx1"/>
                  </a:buClr>
                  <a:buFont typeface="Wingdings" pitchFamily="2" charset="2"/>
                  <a:buChar char="!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lnSpc>
                    <a:spcPts val="2600"/>
                  </a:lnSpc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sp>
          <p:nvSpPr>
            <p:cNvPr id="149512" name="Rectangle 24">
              <a:extLst>
                <a:ext uri="{FF2B5EF4-FFF2-40B4-BE49-F238E27FC236}">
                  <a16:creationId xmlns:a16="http://schemas.microsoft.com/office/drawing/2014/main" id="{AE187193-3D30-A549-A8E5-1D314454D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1542"/>
              <a:ext cx="153" cy="196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9513" name="Rectangle 25">
              <a:extLst>
                <a:ext uri="{FF2B5EF4-FFF2-40B4-BE49-F238E27FC236}">
                  <a16:creationId xmlns:a16="http://schemas.microsoft.com/office/drawing/2014/main" id="{AEFCD465-99F6-314A-A5A6-614674C8B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1532"/>
              <a:ext cx="153" cy="196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9514" name="Rectangle 26">
              <a:extLst>
                <a:ext uri="{FF2B5EF4-FFF2-40B4-BE49-F238E27FC236}">
                  <a16:creationId xmlns:a16="http://schemas.microsoft.com/office/drawing/2014/main" id="{4032E927-8A50-6D4B-95A6-6AF715452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2394"/>
              <a:ext cx="489" cy="161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9515" name="Oval 27">
              <a:extLst>
                <a:ext uri="{FF2B5EF4-FFF2-40B4-BE49-F238E27FC236}">
                  <a16:creationId xmlns:a16="http://schemas.microsoft.com/office/drawing/2014/main" id="{F72761B4-A46E-C842-BF35-7BAB5FE50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337"/>
              <a:ext cx="308" cy="28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9516" name="Rectangle 28">
              <a:extLst>
                <a:ext uri="{FF2B5EF4-FFF2-40B4-BE49-F238E27FC236}">
                  <a16:creationId xmlns:a16="http://schemas.microsoft.com/office/drawing/2014/main" id="{E668A699-33F7-DF47-8462-1CDF2711E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362"/>
              <a:ext cx="489" cy="161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9517" name="Text Box 29">
              <a:extLst>
                <a:ext uri="{FF2B5EF4-FFF2-40B4-BE49-F238E27FC236}">
                  <a16:creationId xmlns:a16="http://schemas.microsoft.com/office/drawing/2014/main" id="{9CB592DE-7293-7548-9EA9-05786DFF0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" y="2278"/>
              <a:ext cx="2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864291" name="Text Box 35">
            <a:extLst>
              <a:ext uri="{FF2B5EF4-FFF2-40B4-BE49-F238E27FC236}">
                <a16:creationId xmlns:a16="http://schemas.microsoft.com/office/drawing/2014/main" id="{B3DC924F-0806-7247-80EC-76C7D5F7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8" y="219075"/>
            <a:ext cx="1450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>
                <a:solidFill>
                  <a:srgbClr val="4D4D4D"/>
                </a:solidFill>
              </a:rPr>
              <a:t>=NAND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9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投影片編號版面配置區 3">
            <a:extLst>
              <a:ext uri="{FF2B5EF4-FFF2-40B4-BE49-F238E27FC236}">
                <a16:creationId xmlns:a16="http://schemas.microsoft.com/office/drawing/2014/main" id="{3647A6FF-68DD-DB44-ACDF-C5DBDA849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C33CE2F9-0E47-6049-915E-24A478706861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001609CC-F9B8-AE4C-9923-82274D904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Can we implement AND/OR using parallel relays?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E993490-E1D0-BF41-BEEF-9752FD61A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Now we know how to implement AND,OR and NOT. We can just use them as black boxes without knowing how they were implemented. Principle of information hiding.</a:t>
            </a:r>
          </a:p>
        </p:txBody>
      </p:sp>
      <p:pic>
        <p:nvPicPr>
          <p:cNvPr id="150532" name="Picture 5">
            <a:extLst>
              <a:ext uri="{FF2B5EF4-FFF2-40B4-BE49-F238E27FC236}">
                <a16:creationId xmlns:a16="http://schemas.microsoft.com/office/drawing/2014/main" id="{0F0585C2-B7E4-784A-A2FF-DF50CBA1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10000"/>
            <a:ext cx="25622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50533" name="Picture 6">
            <a:extLst>
              <a:ext uri="{FF2B5EF4-FFF2-40B4-BE49-F238E27FC236}">
                <a16:creationId xmlns:a16="http://schemas.microsoft.com/office/drawing/2014/main" id="{B47084DD-10DD-4244-8F2C-E8C1C44C6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57613"/>
            <a:ext cx="221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50534" name="Picture 7">
            <a:extLst>
              <a:ext uri="{FF2B5EF4-FFF2-40B4-BE49-F238E27FC236}">
                <a16:creationId xmlns:a16="http://schemas.microsoft.com/office/drawing/2014/main" id="{0AE09F65-6BF1-6F49-9A8A-D6FDB11B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3795713"/>
            <a:ext cx="2505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投影片編號版面配置區 3">
            <a:extLst>
              <a:ext uri="{FF2B5EF4-FFF2-40B4-BE49-F238E27FC236}">
                <a16:creationId xmlns:a16="http://schemas.microsoft.com/office/drawing/2014/main" id="{DE4BB208-CE42-E64D-9389-E8D1D8DA4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3BDC3AEB-FC2F-524F-887A-9C0F85C0039C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66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8F99BF60-F0C5-F14C-845D-1EA2DBDE0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Multiway Gates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700470B0-A844-8045-B06A-20C7EB217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Multiway gates.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OR:  1 if any input is 1; 0 otherwise.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AND:  1 if all inputs are 1; 0 otherwise.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Generalized:  negate some inputs.</a:t>
            </a:r>
          </a:p>
        </p:txBody>
      </p:sp>
      <p:pic>
        <p:nvPicPr>
          <p:cNvPr id="151556" name="Picture 10" descr="GeneralizedA">
            <a:extLst>
              <a:ext uri="{FF2B5EF4-FFF2-40B4-BE49-F238E27FC236}">
                <a16:creationId xmlns:a16="http://schemas.microsoft.com/office/drawing/2014/main" id="{2A81311E-C007-2446-B8B4-A3BDB042C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5"/>
          <a:stretch>
            <a:fillRect/>
          </a:stretch>
        </p:blipFill>
        <p:spPr bwMode="auto">
          <a:xfrm>
            <a:off x="3011488" y="2055813"/>
            <a:ext cx="507523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3">
            <a:extLst>
              <a:ext uri="{FF2B5EF4-FFF2-40B4-BE49-F238E27FC236}">
                <a16:creationId xmlns:a16="http://schemas.microsoft.com/office/drawing/2014/main" id="{CBBCC8F1-56CD-784A-BA5D-D3A37E4B0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Multiway gates.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OR:  1 if any input is 1; 0 otherwise.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AND:  1 if all inputs are 1; 0 otherwise.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Generalized:  negate some inputs.</a:t>
            </a:r>
          </a:p>
        </p:txBody>
      </p:sp>
      <p:sp>
        <p:nvSpPr>
          <p:cNvPr id="153602" name="投影片編號版面配置區 3">
            <a:extLst>
              <a:ext uri="{FF2B5EF4-FFF2-40B4-BE49-F238E27FC236}">
                <a16:creationId xmlns:a16="http://schemas.microsoft.com/office/drawing/2014/main" id="{7A822F85-5CEC-A840-9406-2555B6C93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7317ED9-C82B-5E49-90E4-05AFF26F2C4E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67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603" name="Picture 6" descr="GeneralizedB">
            <a:extLst>
              <a:ext uri="{FF2B5EF4-FFF2-40B4-BE49-F238E27FC236}">
                <a16:creationId xmlns:a16="http://schemas.microsoft.com/office/drawing/2014/main" id="{8D0D76E9-1AD1-6045-953D-8C02253B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9"/>
          <a:stretch>
            <a:fillRect/>
          </a:stretch>
        </p:blipFill>
        <p:spPr bwMode="auto">
          <a:xfrm>
            <a:off x="3011488" y="2055813"/>
            <a:ext cx="49688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Rectangle 2">
            <a:extLst>
              <a:ext uri="{FF2B5EF4-FFF2-40B4-BE49-F238E27FC236}">
                <a16:creationId xmlns:a16="http://schemas.microsoft.com/office/drawing/2014/main" id="{76038982-6F36-0246-A50F-F7EAF5AF7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Multiway Gates</a:t>
            </a:r>
          </a:p>
        </p:txBody>
      </p:sp>
      <p:grpSp>
        <p:nvGrpSpPr>
          <p:cNvPr id="153605" name="群組 10">
            <a:extLst>
              <a:ext uri="{FF2B5EF4-FFF2-40B4-BE49-F238E27FC236}">
                <a16:creationId xmlns:a16="http://schemas.microsoft.com/office/drawing/2014/main" id="{4B5E9B7A-42D8-8B41-B62D-BDB17AA5644A}"/>
              </a:ext>
            </a:extLst>
          </p:cNvPr>
          <p:cNvGrpSpPr>
            <a:grpSpLocks/>
          </p:cNvGrpSpPr>
          <p:nvPr/>
        </p:nvGrpSpPr>
        <p:grpSpPr bwMode="auto">
          <a:xfrm>
            <a:off x="6216650" y="3330575"/>
            <a:ext cx="312738" cy="112713"/>
            <a:chOff x="6216410" y="3330575"/>
            <a:chExt cx="312737" cy="112713"/>
          </a:xfrm>
        </p:grpSpPr>
        <p:sp>
          <p:nvSpPr>
            <p:cNvPr id="153606" name="Rectangle 16">
              <a:extLst>
                <a:ext uri="{FF2B5EF4-FFF2-40B4-BE49-F238E27FC236}">
                  <a16:creationId xmlns:a16="http://schemas.microsoft.com/office/drawing/2014/main" id="{F765F8F9-B35E-8E49-8597-3D0901315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4275" y="3330575"/>
              <a:ext cx="238125" cy="42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53607" name="Oval 8">
              <a:extLst>
                <a:ext uri="{FF2B5EF4-FFF2-40B4-BE49-F238E27FC236}">
                  <a16:creationId xmlns:a16="http://schemas.microsoft.com/office/drawing/2014/main" id="{2CF0BCF2-F00B-ED49-B49F-8FA69460B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416300"/>
              <a:ext cx="26987" cy="26988"/>
            </a:xfrm>
            <a:prstGeom prst="ellipse">
              <a:avLst/>
            </a:prstGeom>
            <a:solidFill>
              <a:schemeClr val="bg2"/>
            </a:solidFill>
            <a:ln w="29210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  <p:grpSp>
          <p:nvGrpSpPr>
            <p:cNvPr id="4" name="群組 9">
              <a:extLst>
                <a:ext uri="{FF2B5EF4-FFF2-40B4-BE49-F238E27FC236}">
                  <a16:creationId xmlns:a16="http://schemas.microsoft.com/office/drawing/2014/main" id="{97C6CB97-1C6F-8847-92C7-363078CC10D3}"/>
                </a:ext>
              </a:extLst>
            </p:cNvPr>
            <p:cNvGrpSpPr/>
            <p:nvPr/>
          </p:nvGrpSpPr>
          <p:grpSpPr>
            <a:xfrm>
              <a:off x="6216410" y="3348343"/>
              <a:ext cx="312737" cy="85725"/>
              <a:chOff x="5656263" y="3133725"/>
              <a:chExt cx="312737" cy="8572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2" name="Freeform 9">
                <a:extLst>
                  <a:ext uri="{FF2B5EF4-FFF2-40B4-BE49-F238E27FC236}">
                    <a16:creationId xmlns:a16="http://schemas.microsoft.com/office/drawing/2014/main" id="{4D45A4A7-A215-BA42-85E0-B6D19BB76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0725" y="3133725"/>
                <a:ext cx="168275" cy="85725"/>
              </a:xfrm>
              <a:custGeom>
                <a:avLst/>
                <a:gdLst>
                  <a:gd name="T0" fmla="*/ 0 w 159"/>
                  <a:gd name="T1" fmla="*/ 84 h 84"/>
                  <a:gd name="T2" fmla="*/ 52 w 159"/>
                  <a:gd name="T3" fmla="*/ 2 h 84"/>
                  <a:gd name="T4" fmla="*/ 159 w 159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84"/>
                  <a:gd name="T11" fmla="*/ 159 w 159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84">
                    <a:moveTo>
                      <a:pt x="0" y="84"/>
                    </a:moveTo>
                    <a:lnTo>
                      <a:pt x="52" y="2"/>
                    </a:lnTo>
                    <a:lnTo>
                      <a:pt x="159" y="0"/>
                    </a:lnTo>
                  </a:path>
                </a:pathLst>
              </a:custGeom>
              <a:noFill/>
              <a:ln w="29210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2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9161" name="Freeform 13">
                <a:extLst>
                  <a:ext uri="{FF2B5EF4-FFF2-40B4-BE49-F238E27FC236}">
                    <a16:creationId xmlns:a16="http://schemas.microsoft.com/office/drawing/2014/main" id="{9BEA1325-3D4A-8841-ABF2-B49DFBB1F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263" y="3135313"/>
                <a:ext cx="214312" cy="76200"/>
              </a:xfrm>
              <a:custGeom>
                <a:avLst/>
                <a:gdLst>
                  <a:gd name="T0" fmla="*/ 203 w 203"/>
                  <a:gd name="T1" fmla="*/ 74 h 74"/>
                  <a:gd name="T2" fmla="*/ 122 w 203"/>
                  <a:gd name="T3" fmla="*/ 0 h 74"/>
                  <a:gd name="T4" fmla="*/ 0 w 203"/>
                  <a:gd name="T5" fmla="*/ 0 h 74"/>
                  <a:gd name="T6" fmla="*/ 0 60000 65536"/>
                  <a:gd name="T7" fmla="*/ 0 60000 65536"/>
                  <a:gd name="T8" fmla="*/ 0 60000 65536"/>
                  <a:gd name="T9" fmla="*/ 0 w 203"/>
                  <a:gd name="T10" fmla="*/ 0 h 74"/>
                  <a:gd name="T11" fmla="*/ 203 w 203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3" h="74">
                    <a:moveTo>
                      <a:pt x="203" y="74"/>
                    </a:moveTo>
                    <a:lnTo>
                      <a:pt x="122" y="0"/>
                    </a:lnTo>
                    <a:lnTo>
                      <a:pt x="0" y="0"/>
                    </a:lnTo>
                  </a:path>
                </a:pathLst>
              </a:custGeom>
              <a:noFill/>
              <a:ln w="29210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2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3">
            <a:extLst>
              <a:ext uri="{FF2B5EF4-FFF2-40B4-BE49-F238E27FC236}">
                <a16:creationId xmlns:a16="http://schemas.microsoft.com/office/drawing/2014/main" id="{246CCB38-B749-2845-97DD-AFCF6CFEB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Multiway gates.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Can also be built from 2-way gates (less efficient but implementation independent)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Example: build 4-way OR from 2-way ORs</a:t>
            </a:r>
          </a:p>
        </p:txBody>
      </p:sp>
      <p:sp>
        <p:nvSpPr>
          <p:cNvPr id="155650" name="投影片編號版面配置區 3">
            <a:extLst>
              <a:ext uri="{FF2B5EF4-FFF2-40B4-BE49-F238E27FC236}">
                <a16:creationId xmlns:a16="http://schemas.microsoft.com/office/drawing/2014/main" id="{19D83122-D51E-874B-884F-CD02778AB6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EA35919D-DC8C-734B-9B08-5D745933CD4C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9E18C823-58FF-3045-8BA6-67DA70685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Multiway Gates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投影片編號版面配置區 3">
            <a:extLst>
              <a:ext uri="{FF2B5EF4-FFF2-40B4-BE49-F238E27FC236}">
                <a16:creationId xmlns:a16="http://schemas.microsoft.com/office/drawing/2014/main" id="{1D08CEB8-3DA3-414B-A49D-A2847C17E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69F3E2BA-E8E5-C04C-B4EC-CB17B650F31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69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40F47F09-6B19-5B4A-9622-C2081EF38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Translate Boolean Formula to Boolean Circuit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12EF3E60-61E1-FA41-800F-FAE934A4F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Sum-of-products.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XOR.</a:t>
            </a:r>
          </a:p>
        </p:txBody>
      </p:sp>
      <p:pic>
        <p:nvPicPr>
          <p:cNvPr id="157700" name="Picture 96" descr="xorA">
            <a:extLst>
              <a:ext uri="{FF2B5EF4-FFF2-40B4-BE49-F238E27FC236}">
                <a16:creationId xmlns:a16="http://schemas.microsoft.com/office/drawing/2014/main" id="{75F61ECC-317B-8D4B-A48D-F53020CC5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27200"/>
            <a:ext cx="715168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投影片編號版面配置區 4">
            <a:extLst>
              <a:ext uri="{FF2B5EF4-FFF2-40B4-BE49-F238E27FC236}">
                <a16:creationId xmlns:a16="http://schemas.microsoft.com/office/drawing/2014/main" id="{9661B988-2B12-7145-810B-012AAFFF75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A2205FCA-8F5F-0147-A8F0-45281687EEA6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7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48068BAB-EBEA-6249-8D42-21793C5C0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Defining a function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6A4219A-CF3C-AC42-BDD6-4FBBF99280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7737475" cy="5410200"/>
          </a:xfrm>
        </p:spPr>
        <p:txBody>
          <a:bodyPr/>
          <a:lstStyle/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Description: square of x minus 1</a:t>
            </a:r>
          </a:p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Algebraic form : x</a:t>
            </a:r>
            <a:r>
              <a:rPr lang="en-US" altLang="zh-TW" sz="2400" baseline="30000">
                <a:ea typeface="新細明體" panose="02020500000000000000" pitchFamily="18" charset="-120"/>
              </a:rPr>
              <a:t>2</a:t>
            </a:r>
            <a:r>
              <a:rPr lang="en-US" altLang="zh-TW" sz="2400">
                <a:ea typeface="新細明體" panose="02020500000000000000" pitchFamily="18" charset="-120"/>
              </a:rPr>
              <a:t>-1</a:t>
            </a:r>
          </a:p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Enumeration:</a:t>
            </a:r>
          </a:p>
        </p:txBody>
      </p:sp>
      <p:graphicFrame>
        <p:nvGraphicFramePr>
          <p:cNvPr id="825395" name="Group 51">
            <a:extLst>
              <a:ext uri="{FF2B5EF4-FFF2-40B4-BE49-F238E27FC236}">
                <a16:creationId xmlns:a16="http://schemas.microsoft.com/office/drawing/2014/main" id="{AE6D74E4-BD2F-6542-BAA1-EDC6D028F6A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746375" y="1930400"/>
          <a:ext cx="1730375" cy="3484565"/>
        </p:xfrm>
        <a:graphic>
          <a:graphicData uri="http://schemas.openxmlformats.org/drawingml/2006/table">
            <a:tbl>
              <a:tblPr/>
              <a:tblGrid>
                <a:gridCol w="86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f(x)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79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: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投影片編號版面配置區 3">
            <a:extLst>
              <a:ext uri="{FF2B5EF4-FFF2-40B4-BE49-F238E27FC236}">
                <a16:creationId xmlns:a16="http://schemas.microsoft.com/office/drawing/2014/main" id="{03744853-F6E8-6E44-B94B-DF14D6616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71795804-690E-CA4C-912C-3CAD0E41598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70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9746" name="Picture 8" descr="xorB">
            <a:extLst>
              <a:ext uri="{FF2B5EF4-FFF2-40B4-BE49-F238E27FC236}">
                <a16:creationId xmlns:a16="http://schemas.microsoft.com/office/drawing/2014/main" id="{93DBFFAF-0CB4-0E43-93E2-F2CEBCAB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27200"/>
            <a:ext cx="715168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2">
            <a:extLst>
              <a:ext uri="{FF2B5EF4-FFF2-40B4-BE49-F238E27FC236}">
                <a16:creationId xmlns:a16="http://schemas.microsoft.com/office/drawing/2014/main" id="{126712EC-1BF6-5C4A-815B-3EAEC7092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Translate Boolean Formula to Boolean Circuit</a:t>
            </a:r>
          </a:p>
        </p:txBody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855845CC-CA7C-2441-B04D-2C4B7838D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Sum-of-products.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XOR.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投影片編號版面配置區 3">
            <a:extLst>
              <a:ext uri="{FF2B5EF4-FFF2-40B4-BE49-F238E27FC236}">
                <a16:creationId xmlns:a16="http://schemas.microsoft.com/office/drawing/2014/main" id="{2B3E5352-15CE-1044-8141-3BF2F01F3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9104A2E5-52FF-3E49-B3A3-C448EA4FDC8C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71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215BF3F4-FA4A-6B4D-8AB6-786FE380B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Translate Boolean Formula to Boolean Circuit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79D4F062-B83E-5844-9980-B9F56AFB3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Sum-of-products.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XOR.</a:t>
            </a:r>
          </a:p>
        </p:txBody>
      </p:sp>
      <p:pic>
        <p:nvPicPr>
          <p:cNvPr id="161796" name="Picture 5" descr="xorB">
            <a:extLst>
              <a:ext uri="{FF2B5EF4-FFF2-40B4-BE49-F238E27FC236}">
                <a16:creationId xmlns:a16="http://schemas.microsoft.com/office/drawing/2014/main" id="{FD46D0B0-16A3-4B47-896A-5AA8C86D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27200"/>
            <a:ext cx="715168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7" name="Picture 6" descr="xorC">
            <a:extLst>
              <a:ext uri="{FF2B5EF4-FFF2-40B4-BE49-F238E27FC236}">
                <a16:creationId xmlns:a16="http://schemas.microsoft.com/office/drawing/2014/main" id="{EB9FDFD0-BED3-9B4E-8A99-817CCE61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27200"/>
            <a:ext cx="715168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>
            <a:extLst>
              <a:ext uri="{FF2B5EF4-FFF2-40B4-BE49-F238E27FC236}">
                <a16:creationId xmlns:a16="http://schemas.microsoft.com/office/drawing/2014/main" id="{1461EAD6-8864-4C49-9EE6-EBEEB9096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Gate logic</a:t>
            </a:r>
          </a:p>
        </p:txBody>
      </p:sp>
      <p:grpSp>
        <p:nvGrpSpPr>
          <p:cNvPr id="163842" name="Group 39">
            <a:extLst>
              <a:ext uri="{FF2B5EF4-FFF2-40B4-BE49-F238E27FC236}">
                <a16:creationId xmlns:a16="http://schemas.microsoft.com/office/drawing/2014/main" id="{1543080A-6B62-3C49-9939-C79CF82D1978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3141663"/>
            <a:ext cx="5006975" cy="3108325"/>
            <a:chOff x="1488" y="1710"/>
            <a:chExt cx="3472" cy="2325"/>
          </a:xfrm>
        </p:grpSpPr>
        <p:grpSp>
          <p:nvGrpSpPr>
            <p:cNvPr id="163847" name="Group 38">
              <a:extLst>
                <a:ext uri="{FF2B5EF4-FFF2-40B4-BE49-F238E27FC236}">
                  <a16:creationId xmlns:a16="http://schemas.microsoft.com/office/drawing/2014/main" id="{3819D533-9485-A14C-8E8B-6B7B295F06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968"/>
              <a:ext cx="3472" cy="2067"/>
              <a:chOff x="1488" y="1968"/>
              <a:chExt cx="3472" cy="2067"/>
            </a:xfrm>
          </p:grpSpPr>
          <p:graphicFrame>
            <p:nvGraphicFramePr>
              <p:cNvPr id="163849" name="Object 24">
                <a:extLst>
                  <a:ext uri="{FF2B5EF4-FFF2-40B4-BE49-F238E27FC236}">
                    <a16:creationId xmlns:a16="http://schemas.microsoft.com/office/drawing/2014/main" id="{1A54F1EC-CAFC-8745-9BB6-0C5038024CD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88" y="1968"/>
              <a:ext cx="3456" cy="18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39" r:id="rId4" imgW="27114500" imgH="10985500" progId="Visio.Drawing.6">
                      <p:embed/>
                    </p:oleObj>
                  </mc:Choice>
                  <mc:Fallback>
                    <p:oleObj r:id="rId4" imgW="27114500" imgH="10985500" progId="Visio.Drawing.6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4460" r="17877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" y="1968"/>
                            <a:ext cx="3456" cy="18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3850" name="Rectangle 18" descr="Bouquet">
                <a:extLst>
                  <a:ext uri="{FF2B5EF4-FFF2-40B4-BE49-F238E27FC236}">
                    <a16:creationId xmlns:a16="http://schemas.microsoft.com/office/drawing/2014/main" id="{50A4D438-5F6C-C042-B630-F407C7D86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3783"/>
                <a:ext cx="316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ts val="3200"/>
                  </a:lnSpc>
                  <a:buClr>
                    <a:srgbClr val="003399"/>
                  </a:buClr>
                  <a:buSzPct val="50000"/>
                  <a:buFont typeface="Monotype Sorts" pitchFamily="2" charset="2"/>
                  <a:defRPr kumimoji="1" sz="2800">
                    <a:solidFill>
                      <a:srgbClr val="003399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lnSpc>
                    <a:spcPts val="2800"/>
                  </a:lnSpc>
                  <a:buClr>
                    <a:schemeClr val="tx1"/>
                  </a:buClr>
                  <a:buSzPct val="35000"/>
                  <a:buFont typeface="Monotype Sorts" pitchFamily="2" charset="2"/>
                  <a:buChar char="n"/>
                  <a:defRPr kumimoji="1"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lnSpc>
                    <a:spcPts val="2600"/>
                  </a:lnSpc>
                  <a:buClr>
                    <a:schemeClr val="tx1"/>
                  </a:buClr>
                  <a:buSzPct val="8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lnSpc>
                    <a:spcPts val="2600"/>
                  </a:lnSpc>
                  <a:buClr>
                    <a:schemeClr val="tx1"/>
                  </a:buClr>
                  <a:buFont typeface="Wingdings" pitchFamily="2" charset="2"/>
                  <a:buChar char="!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lnSpc>
                    <a:spcPts val="2600"/>
                  </a:lnSpc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kumimoji="0" lang="en-US" altLang="zh-TW" sz="16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Xor(a,b) = Or(And(a,Not(b)),And(Not(a),b)))</a:t>
                </a:r>
                <a:r>
                  <a:rPr kumimoji="0" lang="en-US" altLang="zh-TW" sz="16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163848" name="Rectangle 21">
              <a:extLst>
                <a:ext uri="{FF2B5EF4-FFF2-40B4-BE49-F238E27FC236}">
                  <a16:creationId xmlns:a16="http://schemas.microsoft.com/office/drawing/2014/main" id="{B26A9CC8-6B6A-1342-A35F-B68A52E21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710"/>
              <a:ext cx="167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30000"/>
                </a:spcBef>
                <a:buClr>
                  <a:srgbClr val="006600"/>
                </a:buClr>
                <a:buSzPct val="100000"/>
                <a:buFont typeface="Wingdings" pitchFamily="2" charset="2"/>
                <a:buNone/>
              </a:pPr>
              <a:r>
                <a:rPr kumimoji="0" lang="en-US" altLang="zh-TW" sz="1600">
                  <a:solidFill>
                    <a:srgbClr val="990033"/>
                  </a:solidFill>
                  <a:cs typeface="Arial" panose="020B0604020202020204" pitchFamily="34" charset="0"/>
                </a:rPr>
                <a:t>Implementation</a:t>
              </a:r>
            </a:p>
          </p:txBody>
        </p:sp>
      </p:grpSp>
      <p:grpSp>
        <p:nvGrpSpPr>
          <p:cNvPr id="163843" name="Group 36">
            <a:extLst>
              <a:ext uri="{FF2B5EF4-FFF2-40B4-BE49-F238E27FC236}">
                <a16:creationId xmlns:a16="http://schemas.microsoft.com/office/drawing/2014/main" id="{88D539F7-C4D7-4A47-A07E-0BBFF80636C3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549275"/>
            <a:ext cx="2735262" cy="3352800"/>
            <a:chOff x="144" y="624"/>
            <a:chExt cx="1723" cy="2112"/>
          </a:xfrm>
        </p:grpSpPr>
        <p:graphicFrame>
          <p:nvGraphicFramePr>
            <p:cNvPr id="163845" name="Object 23">
              <a:extLst>
                <a:ext uri="{FF2B5EF4-FFF2-40B4-BE49-F238E27FC236}">
                  <a16:creationId xmlns:a16="http://schemas.microsoft.com/office/drawing/2014/main" id="{7B90CE07-32EB-D04B-8C62-2A9967BA9D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912"/>
            <a:ext cx="1723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0" r:id="rId6" imgW="2794000" imgH="2806700" progId="Visio.Drawing.6">
                    <p:embed/>
                  </p:oleObj>
                </mc:Choice>
                <mc:Fallback>
                  <p:oleObj r:id="rId6" imgW="2794000" imgH="2806700" progId="Visio.Drawing.6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912"/>
                          <a:ext cx="1723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846" name="Rectangle 22">
              <a:extLst>
                <a:ext uri="{FF2B5EF4-FFF2-40B4-BE49-F238E27FC236}">
                  <a16:creationId xmlns:a16="http://schemas.microsoft.com/office/drawing/2014/main" id="{7739F4B2-4B17-DA4B-B49F-95F390735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624"/>
              <a:ext cx="9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30000"/>
                </a:spcBef>
                <a:buClr>
                  <a:srgbClr val="006600"/>
                </a:buClr>
                <a:buSzPct val="100000"/>
                <a:buFont typeface="Wingdings" pitchFamily="2" charset="2"/>
                <a:buNone/>
              </a:pPr>
              <a:r>
                <a:rPr kumimoji="0" lang="en-US" altLang="zh-TW" sz="1600">
                  <a:solidFill>
                    <a:srgbClr val="990033"/>
                  </a:solidFill>
                  <a:cs typeface="Arial" panose="020B0604020202020204" pitchFamily="34" charset="0"/>
                </a:rPr>
                <a:t>Interface</a:t>
              </a:r>
            </a:p>
          </p:txBody>
        </p:sp>
      </p:grpSp>
      <p:pic>
        <p:nvPicPr>
          <p:cNvPr id="163844" name="Picture 14">
            <a:extLst>
              <a:ext uri="{FF2B5EF4-FFF2-40B4-BE49-F238E27FC236}">
                <a16:creationId xmlns:a16="http://schemas.microsoft.com/office/drawing/2014/main" id="{8135354E-1E49-0840-924A-AA07A2F8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765175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投影片編號版面配置區 3">
            <a:extLst>
              <a:ext uri="{FF2B5EF4-FFF2-40B4-BE49-F238E27FC236}">
                <a16:creationId xmlns:a16="http://schemas.microsoft.com/office/drawing/2014/main" id="{6E969790-C23D-4249-B1DF-7388FDD59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870C4B9E-B601-E84F-92FF-79D54F13EBBD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73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C241C731-9513-E14F-9B77-2C735C32E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Expressing a Boolean Function Using AND, OR, NOT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2B25466C-0FB4-CB4E-BBF6-252F12A86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137525" cy="5410200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Ingredients.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AND gates.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OR gates.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NOT gates.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Wire.</a:t>
            </a: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Instructions.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Step 1:  represent input and output signals with Boolean variables.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Step 2:  construct truth table to carry out computation.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Step 3:  derive (simplified) Boolean expression using sum-of products.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Step 4:  transform Boolean expression into circuit.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投影片編號版面配置區 3">
            <a:extLst>
              <a:ext uri="{FF2B5EF4-FFF2-40B4-BE49-F238E27FC236}">
                <a16:creationId xmlns:a16="http://schemas.microsoft.com/office/drawing/2014/main" id="{C2C95E2F-55D9-ED4C-9CCB-13D571C2E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8868ADC0-937A-FD4C-88B5-FC20A1FFBE36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74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992970FE-F2AE-1448-B253-268F04D00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Translate Boolean Formula to Boolean Circuit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57F54B0F-F0AE-0C4D-8AA4-EA88F63FC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Sum-of-products.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Majority.</a:t>
            </a:r>
          </a:p>
        </p:txBody>
      </p:sp>
      <p:pic>
        <p:nvPicPr>
          <p:cNvPr id="167940" name="Picture 7" descr="MajorityA">
            <a:extLst>
              <a:ext uri="{FF2B5EF4-FFF2-40B4-BE49-F238E27FC236}">
                <a16:creationId xmlns:a16="http://schemas.microsoft.com/office/drawing/2014/main" id="{0DC771D8-5873-6845-B1C0-EF10D837E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5"/>
          <a:stretch>
            <a:fillRect/>
          </a:stretch>
        </p:blipFill>
        <p:spPr bwMode="auto">
          <a:xfrm>
            <a:off x="1006475" y="1438275"/>
            <a:ext cx="7370763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矩形 5">
            <a:extLst>
              <a:ext uri="{FF2B5EF4-FFF2-40B4-BE49-F238E27FC236}">
                <a16:creationId xmlns:a16="http://schemas.microsoft.com/office/drawing/2014/main" id="{4AFA7FBE-77DD-0647-A132-C3DAFB693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419225"/>
            <a:ext cx="3802063" cy="543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sm" len="sm"/>
              </a14:hiddenLine>
            </a:ext>
          </a:extLst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投影片編號版面配置區 3">
            <a:extLst>
              <a:ext uri="{FF2B5EF4-FFF2-40B4-BE49-F238E27FC236}">
                <a16:creationId xmlns:a16="http://schemas.microsoft.com/office/drawing/2014/main" id="{A91A0E1E-017A-8541-BC6D-81202A159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FC1E9563-5BC2-C441-8978-8503CB094361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75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EC886EAB-6EBE-BB4C-B7FC-EF10F4D54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Translate Boolean Formula to Boolean Circuit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35EB1B7B-B644-4C4E-B129-9DDD00CBD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Sum-of-products.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Majority.</a:t>
            </a:r>
          </a:p>
        </p:txBody>
      </p:sp>
      <p:pic>
        <p:nvPicPr>
          <p:cNvPr id="169988" name="Picture 7" descr="MajorityA">
            <a:extLst>
              <a:ext uri="{FF2B5EF4-FFF2-40B4-BE49-F238E27FC236}">
                <a16:creationId xmlns:a16="http://schemas.microsoft.com/office/drawing/2014/main" id="{36D92960-156B-754F-9A4D-A8128F67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5"/>
          <a:stretch>
            <a:fillRect/>
          </a:stretch>
        </p:blipFill>
        <p:spPr bwMode="auto">
          <a:xfrm>
            <a:off x="1006475" y="1438275"/>
            <a:ext cx="7370763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投影片編號版面配置區 3">
            <a:extLst>
              <a:ext uri="{FF2B5EF4-FFF2-40B4-BE49-F238E27FC236}">
                <a16:creationId xmlns:a16="http://schemas.microsoft.com/office/drawing/2014/main" id="{43ECA398-6D4C-E442-AC60-C84E73F254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A86F140D-11CF-024C-A35D-ACBDFFCBE5CB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76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2034" name="Picture 5" descr="MajorityB">
            <a:extLst>
              <a:ext uri="{FF2B5EF4-FFF2-40B4-BE49-F238E27FC236}">
                <a16:creationId xmlns:a16="http://schemas.microsoft.com/office/drawing/2014/main" id="{50DD6F08-CF9E-3E4C-B736-49FB01BB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5"/>
          <a:stretch>
            <a:fillRect/>
          </a:stretch>
        </p:blipFill>
        <p:spPr bwMode="auto">
          <a:xfrm>
            <a:off x="1006475" y="1438275"/>
            <a:ext cx="7370763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Rectangle 2">
            <a:extLst>
              <a:ext uri="{FF2B5EF4-FFF2-40B4-BE49-F238E27FC236}">
                <a16:creationId xmlns:a16="http://schemas.microsoft.com/office/drawing/2014/main" id="{D40C0BD8-C6FF-0348-87D3-21B23AD03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Translate Boolean Formula to Boolean Circuit</a:t>
            </a:r>
          </a:p>
        </p:txBody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C38EB4F4-62A0-C04E-AD1D-70B24ACE8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Sum-of-products.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Majority.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投影片編號版面配置區 3">
            <a:extLst>
              <a:ext uri="{FF2B5EF4-FFF2-40B4-BE49-F238E27FC236}">
                <a16:creationId xmlns:a16="http://schemas.microsoft.com/office/drawing/2014/main" id="{A5293713-D25F-714A-80A0-2D8F1CD4F3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859F5F5D-7861-994A-9FFA-00B8ED1A7A9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77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12B74D91-D78F-2349-8B0F-C84F1D243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Translate Boolean Formula to Boolean Circuit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A642E779-DB3D-6340-940A-118D676D2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Sum-of-products.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Majority.</a:t>
            </a:r>
          </a:p>
        </p:txBody>
      </p:sp>
      <p:pic>
        <p:nvPicPr>
          <p:cNvPr id="174084" name="Picture 5" descr="MajorityB">
            <a:extLst>
              <a:ext uri="{FF2B5EF4-FFF2-40B4-BE49-F238E27FC236}">
                <a16:creationId xmlns:a16="http://schemas.microsoft.com/office/drawing/2014/main" id="{76849D13-223D-C645-9D03-CAFA7659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5"/>
          <a:stretch>
            <a:fillRect/>
          </a:stretch>
        </p:blipFill>
        <p:spPr bwMode="auto">
          <a:xfrm>
            <a:off x="1006475" y="1438275"/>
            <a:ext cx="7370763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Picture 6" descr="MajorityC">
            <a:extLst>
              <a:ext uri="{FF2B5EF4-FFF2-40B4-BE49-F238E27FC236}">
                <a16:creationId xmlns:a16="http://schemas.microsoft.com/office/drawing/2014/main" id="{DE889D26-48D9-BB4B-8940-EDD07992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5"/>
          <a:stretch>
            <a:fillRect/>
          </a:stretch>
        </p:blipFill>
        <p:spPr bwMode="auto">
          <a:xfrm>
            <a:off x="1006475" y="1438275"/>
            <a:ext cx="7370763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>
            <a:extLst>
              <a:ext uri="{FF2B5EF4-FFF2-40B4-BE49-F238E27FC236}">
                <a16:creationId xmlns:a16="http://schemas.microsoft.com/office/drawing/2014/main" id="{4F0A4F26-6364-774E-954A-8835A6A35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ODD Parity Circuit</a:t>
            </a:r>
          </a:p>
        </p:txBody>
      </p:sp>
      <p:sp>
        <p:nvSpPr>
          <p:cNvPr id="176130" name="Rectangle 3">
            <a:extLst>
              <a:ext uri="{FF2B5EF4-FFF2-40B4-BE49-F238E27FC236}">
                <a16:creationId xmlns:a16="http://schemas.microsoft.com/office/drawing/2014/main" id="{B4D8FF86-FD6E-0049-9898-477A2CE0E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ODD(x, y, z).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1 if odd number of inputs are 1. 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0 otherwise.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投影片編號版面配置區 3">
            <a:extLst>
              <a:ext uri="{FF2B5EF4-FFF2-40B4-BE49-F238E27FC236}">
                <a16:creationId xmlns:a16="http://schemas.microsoft.com/office/drawing/2014/main" id="{75EBBE6C-B927-2E4A-A8C9-29C8955B6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234F6D66-05C3-6444-A6B0-0CBF0DF23850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79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D1978C3F-C4EE-8F4A-A01A-4D061E0AE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ODD Parity Circuit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12FD0A28-033E-EA42-B906-4DAD7892C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ODD(x, y, z).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1 if odd number of inputs are 1. 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0 otherwise.</a:t>
            </a:r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F7F983D2-3AAA-2B4F-BBDD-56B1BE4E2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32004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x'y'z</a:t>
            </a:r>
          </a:p>
        </p:txBody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947C51F7-7137-904E-9557-F1BEF7A1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991225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Expressing ODD using sum-of-products</a:t>
            </a:r>
            <a:endParaRPr kumimoji="0" lang="en-US" altLang="zh-TW" sz="1400">
              <a:solidFill>
                <a:srgbClr val="4D4D4D"/>
              </a:solidFill>
              <a:latin typeface="Courier New" panose="02070309020205020404" pitchFamily="49" charset="0"/>
            </a:endParaRP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868ADAF1-0BCD-A642-8EEB-21DC7D2D1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32004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DAFEC5BF-35B0-3146-A92E-1DC89A94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32004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xy'z'</a:t>
            </a:r>
          </a:p>
        </p:txBody>
      </p:sp>
      <p:sp>
        <p:nvSpPr>
          <p:cNvPr id="178184" name="Rectangle 8">
            <a:extLst>
              <a:ext uri="{FF2B5EF4-FFF2-40B4-BE49-F238E27FC236}">
                <a16:creationId xmlns:a16="http://schemas.microsoft.com/office/drawing/2014/main" id="{451C7219-176E-5742-AB99-221FAFB03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32004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xyz</a:t>
            </a:r>
          </a:p>
        </p:txBody>
      </p:sp>
      <p:sp>
        <p:nvSpPr>
          <p:cNvPr id="178185" name="Rectangle 9">
            <a:extLst>
              <a:ext uri="{FF2B5EF4-FFF2-40B4-BE49-F238E27FC236}">
                <a16:creationId xmlns:a16="http://schemas.microsoft.com/office/drawing/2014/main" id="{7484BDFC-1FD2-3941-9D9B-390B5D9DC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3200400"/>
            <a:ext cx="685800" cy="304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x'yz'</a:t>
            </a:r>
          </a:p>
        </p:txBody>
      </p:sp>
      <p:sp>
        <p:nvSpPr>
          <p:cNvPr id="178186" name="Rectangle 10">
            <a:extLst>
              <a:ext uri="{FF2B5EF4-FFF2-40B4-BE49-F238E27FC236}">
                <a16:creationId xmlns:a16="http://schemas.microsoft.com/office/drawing/2014/main" id="{9699222D-92A7-4E40-9A32-145E8C9D7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3200400"/>
            <a:ext cx="6858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ODD</a:t>
            </a:r>
          </a:p>
        </p:txBody>
      </p:sp>
      <p:sp>
        <p:nvSpPr>
          <p:cNvPr id="178187" name="Rectangle 11">
            <a:extLst>
              <a:ext uri="{FF2B5EF4-FFF2-40B4-BE49-F238E27FC236}">
                <a16:creationId xmlns:a16="http://schemas.microsoft.com/office/drawing/2014/main" id="{43905522-B56F-AF4D-BC0E-06554D68F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32004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178188" name="Rectangle 12">
            <a:extLst>
              <a:ext uri="{FF2B5EF4-FFF2-40B4-BE49-F238E27FC236}">
                <a16:creationId xmlns:a16="http://schemas.microsoft.com/office/drawing/2014/main" id="{CE5566D0-3BA7-0E4C-BC8A-578E9BCED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3200400"/>
            <a:ext cx="45720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178189" name="Rectangle 13">
            <a:extLst>
              <a:ext uri="{FF2B5EF4-FFF2-40B4-BE49-F238E27FC236}">
                <a16:creationId xmlns:a16="http://schemas.microsoft.com/office/drawing/2014/main" id="{F2A7A128-6247-2F4B-9A0D-F749A56D0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3505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190" name="Rectangle 14">
            <a:extLst>
              <a:ext uri="{FF2B5EF4-FFF2-40B4-BE49-F238E27FC236}">
                <a16:creationId xmlns:a16="http://schemas.microsoft.com/office/drawing/2014/main" id="{5129F24F-0069-6446-A775-615075206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3810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191" name="Rectangle 15">
            <a:extLst>
              <a:ext uri="{FF2B5EF4-FFF2-40B4-BE49-F238E27FC236}">
                <a16:creationId xmlns:a16="http://schemas.microsoft.com/office/drawing/2014/main" id="{D7D6D3EE-C58E-E543-AFA7-9787B43ED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4114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192" name="Rectangle 16">
            <a:extLst>
              <a:ext uri="{FF2B5EF4-FFF2-40B4-BE49-F238E27FC236}">
                <a16:creationId xmlns:a16="http://schemas.microsoft.com/office/drawing/2014/main" id="{DD5B84D6-B66E-CA47-964E-EA21DB2C8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4419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193" name="Rectangle 17">
            <a:extLst>
              <a:ext uri="{FF2B5EF4-FFF2-40B4-BE49-F238E27FC236}">
                <a16:creationId xmlns:a16="http://schemas.microsoft.com/office/drawing/2014/main" id="{64923055-0BA7-7D43-981A-195E1F058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4724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194" name="Rectangle 18">
            <a:extLst>
              <a:ext uri="{FF2B5EF4-FFF2-40B4-BE49-F238E27FC236}">
                <a16:creationId xmlns:a16="http://schemas.microsoft.com/office/drawing/2014/main" id="{E64DD162-BAEC-914F-8D2E-FEF52E72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5029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195" name="Rectangle 19">
            <a:extLst>
              <a:ext uri="{FF2B5EF4-FFF2-40B4-BE49-F238E27FC236}">
                <a16:creationId xmlns:a16="http://schemas.microsoft.com/office/drawing/2014/main" id="{B4DEF63D-EF8E-AC4B-9623-8D57B9A22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5334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196" name="Rectangle 20">
            <a:extLst>
              <a:ext uri="{FF2B5EF4-FFF2-40B4-BE49-F238E27FC236}">
                <a16:creationId xmlns:a16="http://schemas.microsoft.com/office/drawing/2014/main" id="{3FB27E5F-3B56-D14D-BCA1-3E54F4A79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5638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197" name="Rectangle 21">
            <a:extLst>
              <a:ext uri="{FF2B5EF4-FFF2-40B4-BE49-F238E27FC236}">
                <a16:creationId xmlns:a16="http://schemas.microsoft.com/office/drawing/2014/main" id="{47D95C0D-85F8-E34A-9F7B-3AAEB9FD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3505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198" name="Rectangle 22">
            <a:extLst>
              <a:ext uri="{FF2B5EF4-FFF2-40B4-BE49-F238E27FC236}">
                <a16:creationId xmlns:a16="http://schemas.microsoft.com/office/drawing/2014/main" id="{4018F6F6-23A8-4F4B-B4F4-F7D47041E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3810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199" name="Rectangle 23">
            <a:extLst>
              <a:ext uri="{FF2B5EF4-FFF2-40B4-BE49-F238E27FC236}">
                <a16:creationId xmlns:a16="http://schemas.microsoft.com/office/drawing/2014/main" id="{6C91B38E-A4EA-AD4A-9E1C-D2ABDE7C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4114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00" name="Rectangle 24">
            <a:extLst>
              <a:ext uri="{FF2B5EF4-FFF2-40B4-BE49-F238E27FC236}">
                <a16:creationId xmlns:a16="http://schemas.microsoft.com/office/drawing/2014/main" id="{18A5612B-FE4E-E249-BC2F-57CE0678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4419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01" name="Rectangle 25">
            <a:extLst>
              <a:ext uri="{FF2B5EF4-FFF2-40B4-BE49-F238E27FC236}">
                <a16:creationId xmlns:a16="http://schemas.microsoft.com/office/drawing/2014/main" id="{AB13A016-96F6-AE48-BC33-92EF4DE4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4724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02" name="Rectangle 26">
            <a:extLst>
              <a:ext uri="{FF2B5EF4-FFF2-40B4-BE49-F238E27FC236}">
                <a16:creationId xmlns:a16="http://schemas.microsoft.com/office/drawing/2014/main" id="{EFA18705-8124-134A-86FD-2C782F06F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5029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03" name="Rectangle 27">
            <a:extLst>
              <a:ext uri="{FF2B5EF4-FFF2-40B4-BE49-F238E27FC236}">
                <a16:creationId xmlns:a16="http://schemas.microsoft.com/office/drawing/2014/main" id="{A4EBFA70-E975-8244-B39E-D62905CB6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5334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04" name="Rectangle 28">
            <a:extLst>
              <a:ext uri="{FF2B5EF4-FFF2-40B4-BE49-F238E27FC236}">
                <a16:creationId xmlns:a16="http://schemas.microsoft.com/office/drawing/2014/main" id="{B791579D-B2A1-1A4A-AA59-8CB19FE38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5638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05" name="Rectangle 29">
            <a:extLst>
              <a:ext uri="{FF2B5EF4-FFF2-40B4-BE49-F238E27FC236}">
                <a16:creationId xmlns:a16="http://schemas.microsoft.com/office/drawing/2014/main" id="{67BA1BA3-CB1F-D146-B323-9C10AB559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3505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06" name="Rectangle 30">
            <a:extLst>
              <a:ext uri="{FF2B5EF4-FFF2-40B4-BE49-F238E27FC236}">
                <a16:creationId xmlns:a16="http://schemas.microsoft.com/office/drawing/2014/main" id="{0F884304-B106-D94D-9BF9-115B9CD7D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3810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07" name="Rectangle 31">
            <a:extLst>
              <a:ext uri="{FF2B5EF4-FFF2-40B4-BE49-F238E27FC236}">
                <a16:creationId xmlns:a16="http://schemas.microsoft.com/office/drawing/2014/main" id="{7DC8089E-A284-AF49-BA74-AE5D03F0A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4114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08" name="Rectangle 32">
            <a:extLst>
              <a:ext uri="{FF2B5EF4-FFF2-40B4-BE49-F238E27FC236}">
                <a16:creationId xmlns:a16="http://schemas.microsoft.com/office/drawing/2014/main" id="{243CBDBF-EBAB-F745-9816-FFC3851B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4419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09" name="Rectangle 33">
            <a:extLst>
              <a:ext uri="{FF2B5EF4-FFF2-40B4-BE49-F238E27FC236}">
                <a16:creationId xmlns:a16="http://schemas.microsoft.com/office/drawing/2014/main" id="{590A0EAC-8586-BD43-8DBA-0A2B7EA8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4724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10" name="Rectangle 34">
            <a:extLst>
              <a:ext uri="{FF2B5EF4-FFF2-40B4-BE49-F238E27FC236}">
                <a16:creationId xmlns:a16="http://schemas.microsoft.com/office/drawing/2014/main" id="{73748B7F-DD39-2845-B4D3-6D023B28C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5029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11" name="Rectangle 35">
            <a:extLst>
              <a:ext uri="{FF2B5EF4-FFF2-40B4-BE49-F238E27FC236}">
                <a16:creationId xmlns:a16="http://schemas.microsoft.com/office/drawing/2014/main" id="{AC3C49F7-16EF-4142-AAA8-B420C9C1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5334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12" name="Rectangle 36">
            <a:extLst>
              <a:ext uri="{FF2B5EF4-FFF2-40B4-BE49-F238E27FC236}">
                <a16:creationId xmlns:a16="http://schemas.microsoft.com/office/drawing/2014/main" id="{35266DBB-50FE-654F-9D04-92F2A823C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5638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13" name="Rectangle 37">
            <a:extLst>
              <a:ext uri="{FF2B5EF4-FFF2-40B4-BE49-F238E27FC236}">
                <a16:creationId xmlns:a16="http://schemas.microsoft.com/office/drawing/2014/main" id="{757AA067-FD65-9544-AF06-68E33F1FD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3505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14" name="Rectangle 38">
            <a:extLst>
              <a:ext uri="{FF2B5EF4-FFF2-40B4-BE49-F238E27FC236}">
                <a16:creationId xmlns:a16="http://schemas.microsoft.com/office/drawing/2014/main" id="{24C10885-484C-F549-897F-1FE95FEEB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3810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15" name="Rectangle 39">
            <a:extLst>
              <a:ext uri="{FF2B5EF4-FFF2-40B4-BE49-F238E27FC236}">
                <a16:creationId xmlns:a16="http://schemas.microsoft.com/office/drawing/2014/main" id="{A05A981D-4534-EB42-9303-AB3DA6B15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4114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16" name="Rectangle 40">
            <a:extLst>
              <a:ext uri="{FF2B5EF4-FFF2-40B4-BE49-F238E27FC236}">
                <a16:creationId xmlns:a16="http://schemas.microsoft.com/office/drawing/2014/main" id="{08070F54-FDA4-BE4B-9346-F4EFEF1C1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4419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17" name="Rectangle 41">
            <a:extLst>
              <a:ext uri="{FF2B5EF4-FFF2-40B4-BE49-F238E27FC236}">
                <a16:creationId xmlns:a16="http://schemas.microsoft.com/office/drawing/2014/main" id="{9874CF17-CC70-AA47-A369-462925455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4724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18" name="Rectangle 42">
            <a:extLst>
              <a:ext uri="{FF2B5EF4-FFF2-40B4-BE49-F238E27FC236}">
                <a16:creationId xmlns:a16="http://schemas.microsoft.com/office/drawing/2014/main" id="{0B7F17C5-CBA2-9C4E-9EAF-D543A83D6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5029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19" name="Rectangle 43">
            <a:extLst>
              <a:ext uri="{FF2B5EF4-FFF2-40B4-BE49-F238E27FC236}">
                <a16:creationId xmlns:a16="http://schemas.microsoft.com/office/drawing/2014/main" id="{F44E235B-0C90-B944-B68E-726415C02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5334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20" name="Rectangle 44">
            <a:extLst>
              <a:ext uri="{FF2B5EF4-FFF2-40B4-BE49-F238E27FC236}">
                <a16:creationId xmlns:a16="http://schemas.microsoft.com/office/drawing/2014/main" id="{C4F2BFF6-C13A-C845-92DE-3D2595350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5638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21" name="Rectangle 45">
            <a:extLst>
              <a:ext uri="{FF2B5EF4-FFF2-40B4-BE49-F238E27FC236}">
                <a16:creationId xmlns:a16="http://schemas.microsoft.com/office/drawing/2014/main" id="{88BC6DC9-F22D-A443-9078-D9EF522D2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3505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22" name="Rectangle 46">
            <a:extLst>
              <a:ext uri="{FF2B5EF4-FFF2-40B4-BE49-F238E27FC236}">
                <a16:creationId xmlns:a16="http://schemas.microsoft.com/office/drawing/2014/main" id="{4623A514-F52E-3243-A414-672B1E32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3810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23" name="Rectangle 47">
            <a:extLst>
              <a:ext uri="{FF2B5EF4-FFF2-40B4-BE49-F238E27FC236}">
                <a16:creationId xmlns:a16="http://schemas.microsoft.com/office/drawing/2014/main" id="{75966BF1-1716-9F47-9602-AF2F7959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4114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24" name="Rectangle 48">
            <a:extLst>
              <a:ext uri="{FF2B5EF4-FFF2-40B4-BE49-F238E27FC236}">
                <a16:creationId xmlns:a16="http://schemas.microsoft.com/office/drawing/2014/main" id="{719A17FC-8EAA-B944-BE4D-975900716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4419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25" name="Rectangle 49">
            <a:extLst>
              <a:ext uri="{FF2B5EF4-FFF2-40B4-BE49-F238E27FC236}">
                <a16:creationId xmlns:a16="http://schemas.microsoft.com/office/drawing/2014/main" id="{55F6EB38-63D2-7C42-B0A6-5E66EBFA8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4724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26" name="Rectangle 50">
            <a:extLst>
              <a:ext uri="{FF2B5EF4-FFF2-40B4-BE49-F238E27FC236}">
                <a16:creationId xmlns:a16="http://schemas.microsoft.com/office/drawing/2014/main" id="{60B18A4B-D0BF-AD4D-B520-0D41798F0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5029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27" name="Rectangle 51">
            <a:extLst>
              <a:ext uri="{FF2B5EF4-FFF2-40B4-BE49-F238E27FC236}">
                <a16:creationId xmlns:a16="http://schemas.microsoft.com/office/drawing/2014/main" id="{F3E9771C-CDD7-8049-9B33-F77241ED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5334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28" name="Rectangle 52">
            <a:extLst>
              <a:ext uri="{FF2B5EF4-FFF2-40B4-BE49-F238E27FC236}">
                <a16:creationId xmlns:a16="http://schemas.microsoft.com/office/drawing/2014/main" id="{C650F18C-A34D-2048-AC36-FB98E67D2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5638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29" name="Rectangle 53">
            <a:extLst>
              <a:ext uri="{FF2B5EF4-FFF2-40B4-BE49-F238E27FC236}">
                <a16:creationId xmlns:a16="http://schemas.microsoft.com/office/drawing/2014/main" id="{237195B8-6813-0F4C-8C05-321E9051E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3505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30" name="Rectangle 54">
            <a:extLst>
              <a:ext uri="{FF2B5EF4-FFF2-40B4-BE49-F238E27FC236}">
                <a16:creationId xmlns:a16="http://schemas.microsoft.com/office/drawing/2014/main" id="{60920968-D2FB-D64C-83B7-C22C4359C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3810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31" name="Rectangle 55">
            <a:extLst>
              <a:ext uri="{FF2B5EF4-FFF2-40B4-BE49-F238E27FC236}">
                <a16:creationId xmlns:a16="http://schemas.microsoft.com/office/drawing/2014/main" id="{074CE4F4-AD68-AE43-BC89-2F96ADDE5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4114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32" name="Rectangle 56">
            <a:extLst>
              <a:ext uri="{FF2B5EF4-FFF2-40B4-BE49-F238E27FC236}">
                <a16:creationId xmlns:a16="http://schemas.microsoft.com/office/drawing/2014/main" id="{20BC0D50-3251-DD48-9364-D2083744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4419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33" name="Rectangle 57">
            <a:extLst>
              <a:ext uri="{FF2B5EF4-FFF2-40B4-BE49-F238E27FC236}">
                <a16:creationId xmlns:a16="http://schemas.microsoft.com/office/drawing/2014/main" id="{F7365CBF-CD8E-FE4D-8A96-E537982D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4724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34" name="Rectangle 58">
            <a:extLst>
              <a:ext uri="{FF2B5EF4-FFF2-40B4-BE49-F238E27FC236}">
                <a16:creationId xmlns:a16="http://schemas.microsoft.com/office/drawing/2014/main" id="{0C0435CF-D108-5C4F-A41E-85E508DB0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5029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35" name="Rectangle 59">
            <a:extLst>
              <a:ext uri="{FF2B5EF4-FFF2-40B4-BE49-F238E27FC236}">
                <a16:creationId xmlns:a16="http://schemas.microsoft.com/office/drawing/2014/main" id="{DBB025BD-B502-754D-9FBA-1F712E7B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5334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36" name="Rectangle 60">
            <a:extLst>
              <a:ext uri="{FF2B5EF4-FFF2-40B4-BE49-F238E27FC236}">
                <a16:creationId xmlns:a16="http://schemas.microsoft.com/office/drawing/2014/main" id="{C910DBC7-9031-DF48-8478-1C0B15186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5638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37" name="Rectangle 61">
            <a:extLst>
              <a:ext uri="{FF2B5EF4-FFF2-40B4-BE49-F238E27FC236}">
                <a16:creationId xmlns:a16="http://schemas.microsoft.com/office/drawing/2014/main" id="{94B5C778-F127-6B42-9993-D6DCFD8F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3505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38" name="Rectangle 62">
            <a:extLst>
              <a:ext uri="{FF2B5EF4-FFF2-40B4-BE49-F238E27FC236}">
                <a16:creationId xmlns:a16="http://schemas.microsoft.com/office/drawing/2014/main" id="{BE380D26-E00E-8640-AB27-5B821D08D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3810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39" name="Rectangle 63">
            <a:extLst>
              <a:ext uri="{FF2B5EF4-FFF2-40B4-BE49-F238E27FC236}">
                <a16:creationId xmlns:a16="http://schemas.microsoft.com/office/drawing/2014/main" id="{22543983-27D7-2F47-906F-D35EE9C07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4114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40" name="Rectangle 64">
            <a:extLst>
              <a:ext uri="{FF2B5EF4-FFF2-40B4-BE49-F238E27FC236}">
                <a16:creationId xmlns:a16="http://schemas.microsoft.com/office/drawing/2014/main" id="{2E0F0309-702C-D547-8926-BFD2949F5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4419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41" name="Rectangle 65">
            <a:extLst>
              <a:ext uri="{FF2B5EF4-FFF2-40B4-BE49-F238E27FC236}">
                <a16:creationId xmlns:a16="http://schemas.microsoft.com/office/drawing/2014/main" id="{8C10252C-AC4A-2B43-B5E5-BABDA454F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4724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42" name="Rectangle 66">
            <a:extLst>
              <a:ext uri="{FF2B5EF4-FFF2-40B4-BE49-F238E27FC236}">
                <a16:creationId xmlns:a16="http://schemas.microsoft.com/office/drawing/2014/main" id="{2F77203E-7728-8E4A-B935-50BAEB72E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5029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43" name="Rectangle 67">
            <a:extLst>
              <a:ext uri="{FF2B5EF4-FFF2-40B4-BE49-F238E27FC236}">
                <a16:creationId xmlns:a16="http://schemas.microsoft.com/office/drawing/2014/main" id="{D64C0260-BA00-8E46-945E-114EF1566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5334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44" name="Rectangle 68">
            <a:extLst>
              <a:ext uri="{FF2B5EF4-FFF2-40B4-BE49-F238E27FC236}">
                <a16:creationId xmlns:a16="http://schemas.microsoft.com/office/drawing/2014/main" id="{6E292172-4FCE-7243-AD39-58F17479A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5638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45" name="Rectangle 69">
            <a:extLst>
              <a:ext uri="{FF2B5EF4-FFF2-40B4-BE49-F238E27FC236}">
                <a16:creationId xmlns:a16="http://schemas.microsoft.com/office/drawing/2014/main" id="{6F35F438-2C64-7346-A99C-CD6029E9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3505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46" name="Rectangle 70">
            <a:extLst>
              <a:ext uri="{FF2B5EF4-FFF2-40B4-BE49-F238E27FC236}">
                <a16:creationId xmlns:a16="http://schemas.microsoft.com/office/drawing/2014/main" id="{D4EF6FD5-D804-3745-888C-121A5A9B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3810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47" name="Rectangle 71">
            <a:extLst>
              <a:ext uri="{FF2B5EF4-FFF2-40B4-BE49-F238E27FC236}">
                <a16:creationId xmlns:a16="http://schemas.microsoft.com/office/drawing/2014/main" id="{8FCA683E-428F-1140-9CD9-DF655F7D7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4114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48" name="Rectangle 72">
            <a:extLst>
              <a:ext uri="{FF2B5EF4-FFF2-40B4-BE49-F238E27FC236}">
                <a16:creationId xmlns:a16="http://schemas.microsoft.com/office/drawing/2014/main" id="{01ABBB24-EE35-FB4A-ABD8-270198B6C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4419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49" name="Rectangle 73">
            <a:extLst>
              <a:ext uri="{FF2B5EF4-FFF2-40B4-BE49-F238E27FC236}">
                <a16:creationId xmlns:a16="http://schemas.microsoft.com/office/drawing/2014/main" id="{F529CE19-1BA5-3F4E-8C90-F229C7D05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4724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50" name="Rectangle 74">
            <a:extLst>
              <a:ext uri="{FF2B5EF4-FFF2-40B4-BE49-F238E27FC236}">
                <a16:creationId xmlns:a16="http://schemas.microsoft.com/office/drawing/2014/main" id="{847ABB8E-67FC-994C-8F92-C0CF714B6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5029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51" name="Rectangle 75">
            <a:extLst>
              <a:ext uri="{FF2B5EF4-FFF2-40B4-BE49-F238E27FC236}">
                <a16:creationId xmlns:a16="http://schemas.microsoft.com/office/drawing/2014/main" id="{D0676DE8-78E3-5547-9F34-D2D3BC339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5334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52" name="Rectangle 76">
            <a:extLst>
              <a:ext uri="{FF2B5EF4-FFF2-40B4-BE49-F238E27FC236}">
                <a16:creationId xmlns:a16="http://schemas.microsoft.com/office/drawing/2014/main" id="{2A9B65D7-FE7A-AA47-AC5D-512D3EB22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5638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53" name="Rectangle 77">
            <a:extLst>
              <a:ext uri="{FF2B5EF4-FFF2-40B4-BE49-F238E27FC236}">
                <a16:creationId xmlns:a16="http://schemas.microsoft.com/office/drawing/2014/main" id="{00A68A6F-3C41-F44D-8126-BD7465348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3200400"/>
            <a:ext cx="3003550" cy="309563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x'y'z</a:t>
            </a:r>
            <a:r>
              <a:rPr kumimoji="0"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+</a:t>
            </a:r>
            <a:r>
              <a:rPr kumimoji="0"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x'yz'</a:t>
            </a:r>
            <a:r>
              <a:rPr kumimoji="0"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+</a:t>
            </a:r>
            <a:r>
              <a:rPr kumimoji="0"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xy'z'</a:t>
            </a:r>
            <a:r>
              <a:rPr kumimoji="0"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+</a:t>
            </a:r>
            <a:r>
              <a:rPr kumimoji="0"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xyz</a:t>
            </a:r>
          </a:p>
        </p:txBody>
      </p:sp>
      <p:sp>
        <p:nvSpPr>
          <p:cNvPr id="178254" name="Rectangle 78">
            <a:extLst>
              <a:ext uri="{FF2B5EF4-FFF2-40B4-BE49-F238E27FC236}">
                <a16:creationId xmlns:a16="http://schemas.microsoft.com/office/drawing/2014/main" id="{390D9C43-ABBB-8346-B4AE-3BD2D2D27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3505200"/>
            <a:ext cx="300355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55" name="Rectangle 79">
            <a:extLst>
              <a:ext uri="{FF2B5EF4-FFF2-40B4-BE49-F238E27FC236}">
                <a16:creationId xmlns:a16="http://schemas.microsoft.com/office/drawing/2014/main" id="{7BC0DF73-7EF5-9348-BD15-38BE5F08D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3810000"/>
            <a:ext cx="300355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56" name="Rectangle 80">
            <a:extLst>
              <a:ext uri="{FF2B5EF4-FFF2-40B4-BE49-F238E27FC236}">
                <a16:creationId xmlns:a16="http://schemas.microsoft.com/office/drawing/2014/main" id="{41BA257B-1E8A-F545-BDBF-B095A7CAA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4114800"/>
            <a:ext cx="300355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57" name="Rectangle 81">
            <a:extLst>
              <a:ext uri="{FF2B5EF4-FFF2-40B4-BE49-F238E27FC236}">
                <a16:creationId xmlns:a16="http://schemas.microsoft.com/office/drawing/2014/main" id="{473652CC-CC18-E245-A07B-77B5B1739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4419600"/>
            <a:ext cx="300355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58" name="Rectangle 82">
            <a:extLst>
              <a:ext uri="{FF2B5EF4-FFF2-40B4-BE49-F238E27FC236}">
                <a16:creationId xmlns:a16="http://schemas.microsoft.com/office/drawing/2014/main" id="{3CBE578F-0573-9A4C-8DAF-B1CBAB998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4724400"/>
            <a:ext cx="300355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78259" name="Rectangle 83">
            <a:extLst>
              <a:ext uri="{FF2B5EF4-FFF2-40B4-BE49-F238E27FC236}">
                <a16:creationId xmlns:a16="http://schemas.microsoft.com/office/drawing/2014/main" id="{D90687F4-B27E-7140-B827-4FBC5A566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5029200"/>
            <a:ext cx="300355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60" name="Rectangle 84">
            <a:extLst>
              <a:ext uri="{FF2B5EF4-FFF2-40B4-BE49-F238E27FC236}">
                <a16:creationId xmlns:a16="http://schemas.microsoft.com/office/drawing/2014/main" id="{E6A88086-3A9A-3241-84D8-1BF1DE15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5334000"/>
            <a:ext cx="300355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78261" name="Rectangle 85">
            <a:extLst>
              <a:ext uri="{FF2B5EF4-FFF2-40B4-BE49-F238E27FC236}">
                <a16:creationId xmlns:a16="http://schemas.microsoft.com/office/drawing/2014/main" id="{04E94C84-4CC3-BF46-AA53-12CEE6FD9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5638800"/>
            <a:ext cx="300355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cxnSp>
        <p:nvCxnSpPr>
          <p:cNvPr id="178262" name="AutoShape 86">
            <a:extLst>
              <a:ext uri="{FF2B5EF4-FFF2-40B4-BE49-F238E27FC236}">
                <a16:creationId xmlns:a16="http://schemas.microsoft.com/office/drawing/2014/main" id="{CC3C4612-9138-6344-AEF4-6A8A37A741AD}"/>
              </a:ext>
            </a:extLst>
          </p:cNvPr>
          <p:cNvCxnSpPr>
            <a:cxnSpLocks noChangeShapeType="1"/>
            <a:stCxn id="178253" idx="0"/>
            <a:endCxn id="178186" idx="0"/>
          </p:cNvCxnSpPr>
          <p:nvPr/>
        </p:nvCxnSpPr>
        <p:spPr bwMode="auto">
          <a:xfrm rot="-5400000" flipH="1" flipV="1">
            <a:off x="4963319" y="907256"/>
            <a:ext cx="1588" cy="4587875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miter lim="800000"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投影片編號版面配置區 4">
            <a:extLst>
              <a:ext uri="{FF2B5EF4-FFF2-40B4-BE49-F238E27FC236}">
                <a16:creationId xmlns:a16="http://schemas.microsoft.com/office/drawing/2014/main" id="{906FCA41-1661-8C46-8FCD-6B5678DD4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1B86E9F-61E0-E14F-A378-2C75F117CC0B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CCB9E41-51B8-A14B-84A9-B909D538A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Defining a function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576C7F0-C64B-5940-BB5E-FE90D2B7A9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7737475" cy="5410200"/>
          </a:xfrm>
        </p:spPr>
        <p:txBody>
          <a:bodyPr/>
          <a:lstStyle/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Description: number of days of the x-th month of a non-leap year</a:t>
            </a:r>
          </a:p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Algebraic form: ?</a:t>
            </a:r>
          </a:p>
          <a:p>
            <a:pPr marL="0" indent="0"/>
            <a:r>
              <a:rPr lang="en-US" altLang="zh-TW" sz="2400">
                <a:ea typeface="新細明體" panose="02020500000000000000" pitchFamily="18" charset="-120"/>
              </a:rPr>
              <a:t>Enumeration:</a:t>
            </a:r>
          </a:p>
        </p:txBody>
      </p:sp>
      <p:graphicFrame>
        <p:nvGraphicFramePr>
          <p:cNvPr id="823363" name="Group 67">
            <a:extLst>
              <a:ext uri="{FF2B5EF4-FFF2-40B4-BE49-F238E27FC236}">
                <a16:creationId xmlns:a16="http://schemas.microsoft.com/office/drawing/2014/main" id="{03265221-7C2B-1F44-A7AD-92A367BB087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08750" y="1417638"/>
          <a:ext cx="1765300" cy="5283201"/>
        </p:xfrm>
        <a:graphic>
          <a:graphicData uri="http://schemas.openxmlformats.org/drawingml/2006/table">
            <a:tbl>
              <a:tblPr/>
              <a:tblGrid>
                <a:gridCol w="88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769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f(x)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28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036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投影片編號版面配置區 3">
            <a:extLst>
              <a:ext uri="{FF2B5EF4-FFF2-40B4-BE49-F238E27FC236}">
                <a16:creationId xmlns:a16="http://schemas.microsoft.com/office/drawing/2014/main" id="{0E86AFF3-6F71-6045-9E8C-6AABA14C9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EB59E87E-476E-B646-A340-9289F1195351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80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FE1841FA-8FA0-A04E-9DF4-C94AD3A67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ODD Parity Circuit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C033B0C2-3B40-744D-974F-CECF886D1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ODD(x, y, z).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1 if odd number of inputs are 1. 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0 otherwise.</a:t>
            </a:r>
          </a:p>
        </p:txBody>
      </p:sp>
      <p:pic>
        <p:nvPicPr>
          <p:cNvPr id="180228" name="Picture 8" descr="MajOddA">
            <a:extLst>
              <a:ext uri="{FF2B5EF4-FFF2-40B4-BE49-F238E27FC236}">
                <a16:creationId xmlns:a16="http://schemas.microsoft.com/office/drawing/2014/main" id="{DF60FDCD-A902-6C4F-9AF7-FE4D57C18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51"/>
          <a:stretch>
            <a:fillRect/>
          </a:stretch>
        </p:blipFill>
        <p:spPr bwMode="auto">
          <a:xfrm>
            <a:off x="863600" y="2085975"/>
            <a:ext cx="75723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投影片編號版面配置區 3">
            <a:extLst>
              <a:ext uri="{FF2B5EF4-FFF2-40B4-BE49-F238E27FC236}">
                <a16:creationId xmlns:a16="http://schemas.microsoft.com/office/drawing/2014/main" id="{9DD069BA-E42F-974F-9CB1-BDFC5DC96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3D604093-9401-C945-9510-16BD1FF572B6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81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8C02135F-934A-774E-B10E-409E455FD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ODD Parity Circuit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686DC66E-4977-704E-B424-F4AFD8CF0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ODD(x, y, z).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1 if odd number of inputs are 1. 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0 otherwise.</a:t>
            </a:r>
          </a:p>
        </p:txBody>
      </p:sp>
      <p:pic>
        <p:nvPicPr>
          <p:cNvPr id="182276" name="Picture 5" descr="MajOddB">
            <a:extLst>
              <a:ext uri="{FF2B5EF4-FFF2-40B4-BE49-F238E27FC236}">
                <a16:creationId xmlns:a16="http://schemas.microsoft.com/office/drawing/2014/main" id="{B19AC9FA-D7D3-5843-8141-DB1406B9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3"/>
          <a:stretch>
            <a:fillRect/>
          </a:stretch>
        </p:blipFill>
        <p:spPr bwMode="auto">
          <a:xfrm>
            <a:off x="863600" y="2085975"/>
            <a:ext cx="73914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投影片編號版面配置區 3">
            <a:extLst>
              <a:ext uri="{FF2B5EF4-FFF2-40B4-BE49-F238E27FC236}">
                <a16:creationId xmlns:a16="http://schemas.microsoft.com/office/drawing/2014/main" id="{FE7DE204-25AF-E84D-9EE1-BF0B283E5B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7BC0C8D8-22C8-F249-BC6B-017F4D8E2B9E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82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22" name="Rectangle 6">
            <a:extLst>
              <a:ext uri="{FF2B5EF4-FFF2-40B4-BE49-F238E27FC236}">
                <a16:creationId xmlns:a16="http://schemas.microsoft.com/office/drawing/2014/main" id="{3447BBF8-7376-D847-B90D-29899229F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Simplification Using Boolean Algebra</a:t>
            </a:r>
          </a:p>
        </p:txBody>
      </p:sp>
      <p:sp>
        <p:nvSpPr>
          <p:cNvPr id="184323" name="Rectangle 7">
            <a:extLst>
              <a:ext uri="{FF2B5EF4-FFF2-40B4-BE49-F238E27FC236}">
                <a16:creationId xmlns:a16="http://schemas.microsoft.com/office/drawing/2014/main" id="{6C75C191-47E0-CB4A-8A30-80E2D7536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3863" y="914400"/>
            <a:ext cx="8347075" cy="5410200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Every function can be written as sum-of-product</a:t>
            </a: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Many possible circuits for each Boolean function.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Sum-of-products not necessarily optimal in: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number of switches (space)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depth of circuit (time)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投影片編號版面配置區 3">
            <a:extLst>
              <a:ext uri="{FF2B5EF4-FFF2-40B4-BE49-F238E27FC236}">
                <a16:creationId xmlns:a16="http://schemas.microsoft.com/office/drawing/2014/main" id="{E564E854-ED16-FA40-A4BB-4E19C0D61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243EED70-7DD4-7E4B-91CB-AE414E35CDF3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83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6875ACD4-C218-7347-B2F7-4273E86DD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8275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Boolean expression simplification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7799AB53-866D-5545-8A1D-346D0B1B1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Karnaugh map</a:t>
            </a:r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457421BF-30EA-E540-B7E2-3479D6B00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541463"/>
            <a:ext cx="36099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86373" name="Picture 5">
            <a:extLst>
              <a:ext uri="{FF2B5EF4-FFF2-40B4-BE49-F238E27FC236}">
                <a16:creationId xmlns:a16="http://schemas.microsoft.com/office/drawing/2014/main" id="{5ECC14F9-5F60-F14A-9EEB-AC6716C9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619500"/>
            <a:ext cx="38576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186374" name="Picture 6">
            <a:extLst>
              <a:ext uri="{FF2B5EF4-FFF2-40B4-BE49-F238E27FC236}">
                <a16:creationId xmlns:a16="http://schemas.microsoft.com/office/drawing/2014/main" id="{A5AFBD44-38E6-EF4B-ACD1-A30A4A068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935038"/>
            <a:ext cx="44132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701432-6B2C-4301-9B0F-958D5B33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Karnaugh Maps (K-Maps)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CF8535-7B99-474D-A1B1-6EAA81EFC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84</a:t>
            </a:fld>
            <a:endParaRPr lang="en-US" altLang="zh-TW" sz="140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BB713E9-A266-4143-98A1-47CDDD229A2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815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Boolean expressions can be minimized by combining terms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K-maps minimize equations graphically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PA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PA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3BD4F3C2-68CF-42B5-B373-8CBDD8BE606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85800" y="3886200"/>
          <a:ext cx="8077200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2" name="VISIO" r:id="rId6" imgW="29298900" imgH="7632700" progId="">
                  <p:embed/>
                </p:oleObj>
              </mc:Choice>
              <mc:Fallback>
                <p:oleObj name="VISIO" r:id="rId6" imgW="29298900" imgH="7632700" progId="">
                  <p:embed/>
                  <p:pic>
                    <p:nvPicPr>
                      <p:cNvPr id="188418" name="Object 2">
                        <a:extLst>
                          <a:ext uri="{FF2B5EF4-FFF2-40B4-BE49-F238E27FC236}">
                            <a16:creationId xmlns:a16="http://schemas.microsoft.com/office/drawing/2014/main" id="{7B3B5EFA-BBD9-964F-A509-1137E462C91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8077200" cy="210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6">
            <a:extLst>
              <a:ext uri="{FF2B5EF4-FFF2-40B4-BE49-F238E27FC236}">
                <a16:creationId xmlns:a16="http://schemas.microsoft.com/office/drawing/2014/main" id="{87CA0927-8113-4F63-9947-5BF2E38ABFBD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62200" y="2708920"/>
            <a:ext cx="228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35281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638122-4E28-4F18-87C1-C1A40BD5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K-Map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1D0F329-23D3-4A8D-A610-7A81AFC15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85</a:t>
            </a:fld>
            <a:endParaRPr lang="en-US" altLang="zh-TW" sz="1400"/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31E5B6B0-26FA-47DB-B0EC-B9021FB5046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267200" y="3200400"/>
          <a:ext cx="3810000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8" name="VISIO" r:id="rId8" imgW="10464800" imgH="6350000" progId="">
                  <p:embed/>
                </p:oleObj>
              </mc:Choice>
              <mc:Fallback>
                <p:oleObj name="VISIO" r:id="rId8" imgW="10464800" imgH="6350000" progId="">
                  <p:embed/>
                  <p:pic>
                    <p:nvPicPr>
                      <p:cNvPr id="190465" name="Object 2">
                        <a:extLst>
                          <a:ext uri="{FF2B5EF4-FFF2-40B4-BE49-F238E27FC236}">
                            <a16:creationId xmlns:a16="http://schemas.microsoft.com/office/drawing/2014/main" id="{90ABBC46-3204-2D4F-83DC-C551E3F0547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3810000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BE6524F6-6D67-49CD-9788-2C565B6BE401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81200" y="3352800"/>
          <a:ext cx="17859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9" name="VISIO" r:id="rId10" imgW="5702300" imgH="7061200" progId="">
                  <p:embed/>
                </p:oleObj>
              </mc:Choice>
              <mc:Fallback>
                <p:oleObj name="VISIO" r:id="rId10" imgW="5702300" imgH="7061200" progId="">
                  <p:embed/>
                  <p:pic>
                    <p:nvPicPr>
                      <p:cNvPr id="190466" name="Object 3">
                        <a:extLst>
                          <a:ext uri="{FF2B5EF4-FFF2-40B4-BE49-F238E27FC236}">
                            <a16:creationId xmlns:a16="http://schemas.microsoft.com/office/drawing/2014/main" id="{759863F5-36EA-8D44-9EA1-5429D7068DF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178593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>
            <a:extLst>
              <a:ext uri="{FF2B5EF4-FFF2-40B4-BE49-F238E27FC236}">
                <a16:creationId xmlns:a16="http://schemas.microsoft.com/office/drawing/2014/main" id="{B3AF2AA4-6531-4A3C-ABE2-AAC85D169FA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6300" y="1216025"/>
            <a:ext cx="7543800" cy="495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2800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Circle 1’s in adjacent squares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2800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In Boolean expression, include only literals whose true and complement form are </a:t>
            </a:r>
            <a:r>
              <a:rPr kumimoji="0" lang="en-US" sz="2800" b="1" i="1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not</a:t>
            </a:r>
            <a:r>
              <a:rPr kumimoji="0" lang="en-US" sz="2800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 in the circle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4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                                        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4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zh-TW" sz="24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                                        </a:t>
            </a:r>
            <a:r>
              <a:rPr kumimoji="0" lang="en-US" sz="24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Y</a:t>
            </a:r>
            <a:r>
              <a:rPr kumimoji="0" lang="en-US" sz="24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kumimoji="0" lang="en-US" sz="24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AB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887EF279-7C89-4C02-8621-2EDFE2FE1ACA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05400" y="5805264"/>
            <a:ext cx="152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7FA4FEE7-33C7-4681-BF59-2FB8D5242645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76800" y="5805264"/>
            <a:ext cx="152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3374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890770-D5E9-4A63-BD1F-60E5F202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3-Input K-Map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6636AE-5AFE-474B-8C7C-FF351A883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86</a:t>
            </a:fld>
            <a:endParaRPr lang="en-US" altLang="zh-TW" sz="1400"/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846B4675-A821-4DE9-8396-38C4EE7E69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09800" y="10668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42" name="VISIO" r:id="rId5" imgW="1422400" imgH="863600" progId="">
                  <p:embed/>
                </p:oleObj>
              </mc:Choice>
              <mc:Fallback>
                <p:oleObj name="VISIO" r:id="rId5" imgW="1422400" imgH="863600" progId="">
                  <p:embed/>
                  <p:pic>
                    <p:nvPicPr>
                      <p:cNvPr id="192513" name="Object 2">
                        <a:extLst>
                          <a:ext uri="{FF2B5EF4-FFF2-40B4-BE49-F238E27FC236}">
                            <a16:creationId xmlns:a16="http://schemas.microsoft.com/office/drawing/2014/main" id="{855BFDE1-805E-F74E-A7D0-0C3C3D58A30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ED58D619-CB0A-4240-BCCC-A7FB42BB64F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7800" y="34290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43" name="VISIO" r:id="rId7" imgW="18122900" imgH="8216900" progId="">
                  <p:embed/>
                </p:oleObj>
              </mc:Choice>
              <mc:Fallback>
                <p:oleObj name="VISIO" r:id="rId7" imgW="18122900" imgH="8216900" progId="">
                  <p:embed/>
                  <p:pic>
                    <p:nvPicPr>
                      <p:cNvPr id="192514" name="Object 3">
                        <a:extLst>
                          <a:ext uri="{FF2B5EF4-FFF2-40B4-BE49-F238E27FC236}">
                            <a16:creationId xmlns:a16="http://schemas.microsoft.com/office/drawing/2014/main" id="{C2CB3196-4E31-0E4D-A49D-89CDAC3021A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6096000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4">
            <a:extLst>
              <a:ext uri="{FF2B5EF4-FFF2-40B4-BE49-F238E27FC236}">
                <a16:creationId xmlns:a16="http://schemas.microsoft.com/office/drawing/2014/main" id="{C237A4D9-0A21-498C-BEA5-3BD3B14C47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5529263"/>
            <a:ext cx="2190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5455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576F9F-4575-4CA5-8D30-9299E078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3-Input K-Map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0F1C25-E4E9-4462-88AA-5106BB793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87</a:t>
            </a:fld>
            <a:endParaRPr lang="en-US" altLang="zh-TW" sz="1400"/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D64A4F27-F162-4C98-9970-4F214A5EAD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09800" y="10668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6" name="VISIO" r:id="rId8" imgW="1422400" imgH="863600" progId="">
                  <p:embed/>
                </p:oleObj>
              </mc:Choice>
              <mc:Fallback>
                <p:oleObj name="VISIO" r:id="rId8" imgW="1422400" imgH="863600" progId="">
                  <p:embed/>
                  <p:pic>
                    <p:nvPicPr>
                      <p:cNvPr id="194561" name="Object 2">
                        <a:extLst>
                          <a:ext uri="{FF2B5EF4-FFF2-40B4-BE49-F238E27FC236}">
                            <a16:creationId xmlns:a16="http://schemas.microsoft.com/office/drawing/2014/main" id="{19E48387-E9A6-0F4B-9910-7202FD7237B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7E362DA5-0F4D-4CB9-B625-986D93ED9C2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7800" y="34290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7" name="VISIO" r:id="rId10" imgW="18072100" imgH="8191500" progId="">
                  <p:embed/>
                </p:oleObj>
              </mc:Choice>
              <mc:Fallback>
                <p:oleObj name="VISIO" r:id="rId10" imgW="18072100" imgH="8191500" progId="">
                  <p:embed/>
                  <p:pic>
                    <p:nvPicPr>
                      <p:cNvPr id="194562" name="Object 3">
                        <a:extLst>
                          <a:ext uri="{FF2B5EF4-FFF2-40B4-BE49-F238E27FC236}">
                            <a16:creationId xmlns:a16="http://schemas.microsoft.com/office/drawing/2014/main" id="{167D2600-C060-E04F-9EED-02EAF905903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6096000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3A02945E-54F5-4B28-BFB2-CE35B8D50E2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5200" y="6019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40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0"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kumimoji="0" lang="en-US" sz="2400">
                <a:solidFill>
                  <a:prstClr val="black"/>
                </a:solidFill>
                <a:latin typeface="Times New Roman" pitchFamily="18" charset="0"/>
              </a:rPr>
              <a:t> = </a:t>
            </a:r>
            <a:r>
              <a:rPr kumimoji="0" lang="en-US" sz="2400" i="1">
                <a:solidFill>
                  <a:prstClr val="black"/>
                </a:solidFill>
                <a:latin typeface="Times New Roman" pitchFamily="18" charset="0"/>
              </a:rPr>
              <a:t>AB + BC</a:t>
            </a: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F8C031EC-34DA-4D14-8CEA-5A75F783CF95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05400" y="6096000"/>
            <a:ext cx="152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27AC0207-EE8D-4775-A9F7-F35F75E0F20F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191000" y="6096000"/>
            <a:ext cx="152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6" name="圖片 1">
            <a:extLst>
              <a:ext uri="{FF2B5EF4-FFF2-40B4-BE49-F238E27FC236}">
                <a16:creationId xmlns:a16="http://schemas.microsoft.com/office/drawing/2014/main" id="{F829660F-9853-4480-A20A-E698CCB8A6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5529263"/>
            <a:ext cx="2190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6292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896CFE-BF8C-40E3-BF2D-0E54CC2E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K-Map Rules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3CFF39-87FA-4117-8CB9-1E5E64F19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88</a:t>
            </a:fld>
            <a:endParaRPr lang="en-US" altLang="zh-TW" sz="14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4CDC85-2982-44AC-9C86-AF17FD68A93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1430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Every 1 must be circled at least once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Each circle must span a power of 2 (i.e. 1, 2, 4) squares in each direction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Each circle must be as large as possible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A circle may wrap around the edges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</a:rPr>
              <a:t>A “don't care” (X) is circled only if it helps minimize the equation</a:t>
            </a:r>
          </a:p>
        </p:txBody>
      </p:sp>
    </p:spTree>
    <p:extLst>
      <p:ext uri="{BB962C8B-B14F-4D97-AF65-F5344CB8AC3E}">
        <p14:creationId xmlns:p14="http://schemas.microsoft.com/office/powerpoint/2010/main" val="19004322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26743F-FF1E-44FA-99AE-E4E745E6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4-Input K-Map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06645B-5525-4A2D-B91D-8B514D00E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89</a:t>
            </a:fld>
            <a:endParaRPr lang="en-US" altLang="zh-TW" sz="140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6AF9FC73-3D81-41C1-AFC2-534300F223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72000" y="1752600"/>
          <a:ext cx="331946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0" name="VISIO" r:id="rId5" imgW="10401300" imgH="11950700" progId="">
                  <p:embed/>
                </p:oleObj>
              </mc:Choice>
              <mc:Fallback>
                <p:oleObj name="VISIO" r:id="rId5" imgW="10401300" imgH="11950700" progId="">
                  <p:embed/>
                  <p:pic>
                    <p:nvPicPr>
                      <p:cNvPr id="198657" name="Object 2">
                        <a:extLst>
                          <a:ext uri="{FF2B5EF4-FFF2-40B4-BE49-F238E27FC236}">
                            <a16:creationId xmlns:a16="http://schemas.microsoft.com/office/drawing/2014/main" id="{2065D8B4-0CC4-A348-B00E-F0734944A2C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DED182-F14B-420D-BA0E-642070042C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1" name="VISIO" r:id="rId7" imgW="7061200" imgH="12547600" progId="">
                  <p:embed/>
                </p:oleObj>
              </mc:Choice>
              <mc:Fallback>
                <p:oleObj name="VISIO" r:id="rId7" imgW="7061200" imgH="12547600" progId="">
                  <p:embed/>
                  <p:pic>
                    <p:nvPicPr>
                      <p:cNvPr id="198658" name="Object 3">
                        <a:extLst>
                          <a:ext uri="{FF2B5EF4-FFF2-40B4-BE49-F238E27FC236}">
                            <a16:creationId xmlns:a16="http://schemas.microsoft.com/office/drawing/2014/main" id="{A1050563-F4D3-DB48-9D9A-039BBC29C90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73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編號版面配置區 3">
            <a:extLst>
              <a:ext uri="{FF2B5EF4-FFF2-40B4-BE49-F238E27FC236}">
                <a16:creationId xmlns:a16="http://schemas.microsoft.com/office/drawing/2014/main" id="{78521003-CCC2-2D4A-AC09-4CF09DFE9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E1A16570-0877-B64D-8E66-2268C21D0709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9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8FEEC65C-C540-224F-A228-BF4D0A3EA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Truth Table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2CFD757-7C38-1B42-84D6-2813D5184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Truth table.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Systematic method to describe Boolean function.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One row for each possible input combination.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N inputs  </a:t>
            </a:r>
            <a:r>
              <a:rPr lang="en-US" altLang="zh-TW">
                <a:ea typeface="新細明體" panose="02020500000000000000" pitchFamily="18" charset="-120"/>
                <a:sym typeface="Symbol" pitchFamily="2" charset="2"/>
              </a:rPr>
              <a:t></a:t>
            </a:r>
            <a:r>
              <a:rPr lang="en-US" altLang="zh-TW">
                <a:ea typeface="新細明體" panose="02020500000000000000" pitchFamily="18" charset="-120"/>
              </a:rPr>
              <a:t>  2</a:t>
            </a:r>
            <a:r>
              <a:rPr lang="en-US" altLang="zh-TW" sz="2800" baseline="30000">
                <a:ea typeface="新細明體" panose="02020500000000000000" pitchFamily="18" charset="-120"/>
              </a:rPr>
              <a:t>N</a:t>
            </a:r>
            <a:r>
              <a:rPr lang="en-US" altLang="zh-TW">
                <a:ea typeface="新細明體" panose="02020500000000000000" pitchFamily="18" charset="-120"/>
              </a:rPr>
              <a:t> rows.</a:t>
            </a:r>
          </a:p>
          <a:p>
            <a:pPr lvl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ABB8587C-D375-2643-A628-C0B53776B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5265738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200">
                <a:solidFill>
                  <a:srgbClr val="4D4D4D"/>
                </a:solidFill>
              </a:rPr>
              <a:t>AND truth table</a:t>
            </a:r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086775C7-5C3C-8F4B-9A31-04A662FD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3733800"/>
            <a:ext cx="5334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8E409267-FC41-3D4B-BFBB-6E66B2DEB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3733800"/>
            <a:ext cx="5334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4CF09A08-5296-B74B-AED7-7F9F155A4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114800"/>
            <a:ext cx="5334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0AB8D243-5989-264A-9808-C8B438288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4114800"/>
            <a:ext cx="5334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1CA2B505-B529-0846-9DFF-4ACA344A7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495800"/>
            <a:ext cx="5334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95D1620B-502A-614E-A78D-BC4A84F99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4495800"/>
            <a:ext cx="5334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76811" name="Rectangle 11">
            <a:extLst>
              <a:ext uri="{FF2B5EF4-FFF2-40B4-BE49-F238E27FC236}">
                <a16:creationId xmlns:a16="http://schemas.microsoft.com/office/drawing/2014/main" id="{9D59D77E-6078-7F4A-B6B1-4C2DF7A00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876800"/>
            <a:ext cx="5334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76812" name="Rectangle 12">
            <a:extLst>
              <a:ext uri="{FF2B5EF4-FFF2-40B4-BE49-F238E27FC236}">
                <a16:creationId xmlns:a16="http://schemas.microsoft.com/office/drawing/2014/main" id="{9AEF7D3A-5D09-5045-86AF-29794EF8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4876800"/>
            <a:ext cx="5334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76813" name="Rectangle 13">
            <a:extLst>
              <a:ext uri="{FF2B5EF4-FFF2-40B4-BE49-F238E27FC236}">
                <a16:creationId xmlns:a16="http://schemas.microsoft.com/office/drawing/2014/main" id="{9EE84937-AEDB-FB45-811B-6955702D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3733800"/>
            <a:ext cx="7620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76814" name="Rectangle 14">
            <a:extLst>
              <a:ext uri="{FF2B5EF4-FFF2-40B4-BE49-F238E27FC236}">
                <a16:creationId xmlns:a16="http://schemas.microsoft.com/office/drawing/2014/main" id="{75CB5440-373E-D443-B227-DED97DCD6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114800"/>
            <a:ext cx="7620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76815" name="Rectangle 15">
            <a:extLst>
              <a:ext uri="{FF2B5EF4-FFF2-40B4-BE49-F238E27FC236}">
                <a16:creationId xmlns:a16="http://schemas.microsoft.com/office/drawing/2014/main" id="{6A58CEEF-2555-F842-82AA-0B146EED3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495800"/>
            <a:ext cx="7620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76816" name="Rectangle 16">
            <a:extLst>
              <a:ext uri="{FF2B5EF4-FFF2-40B4-BE49-F238E27FC236}">
                <a16:creationId xmlns:a16="http://schemas.microsoft.com/office/drawing/2014/main" id="{A1869CBB-0408-CD40-B909-BDD60A801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876800"/>
            <a:ext cx="7620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76331A92-FFC5-F342-AB1F-AA0ED119C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3352800"/>
            <a:ext cx="533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DDEF4F4E-2F2C-FC49-8775-C23EA4D6E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3352800"/>
            <a:ext cx="533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4C6D3CF5-12D3-1042-8B0F-5409C3386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3352800"/>
            <a:ext cx="762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>
                <a:solidFill>
                  <a:srgbClr val="FFFFFF"/>
                </a:solidFill>
                <a:latin typeface="Courier New" panose="02070309020205020404" pitchFamily="49" charset="0"/>
              </a:rPr>
              <a:t>x y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26743F-FF1E-44FA-99AE-E4E745E6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4-Input K-Map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06645B-5525-4A2D-B91D-8B514D00E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90</a:t>
            </a:fld>
            <a:endParaRPr lang="en-US" altLang="zh-TW" sz="1400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08425A83-9D47-4792-BF29-879AADC964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72000" y="1752600"/>
          <a:ext cx="331946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4" name="VISIO" r:id="rId5" imgW="10401300" imgH="11950700" progId="">
                  <p:embed/>
                </p:oleObj>
              </mc:Choice>
              <mc:Fallback>
                <p:oleObj name="VISIO" r:id="rId5" imgW="10401300" imgH="11950700" progId="">
                  <p:embed/>
                  <p:pic>
                    <p:nvPicPr>
                      <p:cNvPr id="200705" name="Object 2">
                        <a:extLst>
                          <a:ext uri="{FF2B5EF4-FFF2-40B4-BE49-F238E27FC236}">
                            <a16:creationId xmlns:a16="http://schemas.microsoft.com/office/drawing/2014/main" id="{29CB33C7-928F-9341-AC44-CF61532E373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641FE0E4-D486-4A47-B465-0A44B27C59F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5" name="VISIO" r:id="rId7" imgW="7061200" imgH="12547600" progId="">
                  <p:embed/>
                </p:oleObj>
              </mc:Choice>
              <mc:Fallback>
                <p:oleObj name="VISIO" r:id="rId7" imgW="7061200" imgH="12547600" progId="">
                  <p:embed/>
                  <p:pic>
                    <p:nvPicPr>
                      <p:cNvPr id="200706" name="Object 3">
                        <a:extLst>
                          <a:ext uri="{FF2B5EF4-FFF2-40B4-BE49-F238E27FC236}">
                            <a16:creationId xmlns:a16="http://schemas.microsoft.com/office/drawing/2014/main" id="{E5926007-806B-B242-80B9-48D14F3A421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838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26743F-FF1E-44FA-99AE-E4E745E6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4-Input K-Map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06645B-5525-4A2D-B91D-8B514D00E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91</a:t>
            </a:fld>
            <a:endParaRPr lang="en-US" altLang="zh-TW" sz="140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95429FC-50FE-4AE3-8ADE-249191934F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72000" y="1752600"/>
          <a:ext cx="331946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8" name="VISIO" r:id="rId5" imgW="10375900" imgH="11912600" progId="">
                  <p:embed/>
                </p:oleObj>
              </mc:Choice>
              <mc:Fallback>
                <p:oleObj name="VISIO" r:id="rId5" imgW="10375900" imgH="11912600" progId="">
                  <p:embed/>
                  <p:pic>
                    <p:nvPicPr>
                      <p:cNvPr id="202753" name="Object 2">
                        <a:extLst>
                          <a:ext uri="{FF2B5EF4-FFF2-40B4-BE49-F238E27FC236}">
                            <a16:creationId xmlns:a16="http://schemas.microsoft.com/office/drawing/2014/main" id="{7AE5CBF7-EB83-4B46-A548-99F67901F86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AB57023D-31C0-4989-AA2A-8E1856950BB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9" name="VISIO" r:id="rId7" imgW="7061200" imgH="12547600" progId="">
                  <p:embed/>
                </p:oleObj>
              </mc:Choice>
              <mc:Fallback>
                <p:oleObj name="VISIO" r:id="rId7" imgW="7061200" imgH="12547600" progId="">
                  <p:embed/>
                  <p:pic>
                    <p:nvPicPr>
                      <p:cNvPr id="202754" name="Object 3">
                        <a:extLst>
                          <a:ext uri="{FF2B5EF4-FFF2-40B4-BE49-F238E27FC236}">
                            <a16:creationId xmlns:a16="http://schemas.microsoft.com/office/drawing/2014/main" id="{1FC407B8-1AD5-704A-B3B9-430B59118B0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8750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26743F-FF1E-44FA-99AE-E4E745E6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4-Input K-Map with Don‘t care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06645B-5525-4A2D-B91D-8B514D00E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92</a:t>
            </a:fld>
            <a:endParaRPr lang="en-US" altLang="zh-TW" sz="140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9011667-A4C5-4439-A64C-D3A6D647E6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62" name="VISIO" r:id="rId5" imgW="7061200" imgH="12547600" progId="">
                  <p:embed/>
                </p:oleObj>
              </mc:Choice>
              <mc:Fallback>
                <p:oleObj name="VISIO" r:id="rId5" imgW="7061200" imgH="12547600" progId="">
                  <p:embed/>
                  <p:pic>
                    <p:nvPicPr>
                      <p:cNvPr id="204801" name="Object 2">
                        <a:extLst>
                          <a:ext uri="{FF2B5EF4-FFF2-40B4-BE49-F238E27FC236}">
                            <a16:creationId xmlns:a16="http://schemas.microsoft.com/office/drawing/2014/main" id="{1F40FDA3-497F-334C-8B38-DB99BC0BDA1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EC16C8D-7185-4034-98EB-2B1749235D0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63" name="VISIO" r:id="rId7" imgW="1739900" imgH="1993900" progId="">
                  <p:embed/>
                </p:oleObj>
              </mc:Choice>
              <mc:Fallback>
                <p:oleObj name="VISIO" r:id="rId7" imgW="1739900" imgH="1993900" progId="">
                  <p:embed/>
                  <p:pic>
                    <p:nvPicPr>
                      <p:cNvPr id="204802" name="Object 3">
                        <a:extLst>
                          <a:ext uri="{FF2B5EF4-FFF2-40B4-BE49-F238E27FC236}">
                            <a16:creationId xmlns:a16="http://schemas.microsoft.com/office/drawing/2014/main" id="{79B7AE2A-E5A8-414F-8382-3C7F58530DA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2186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26743F-FF1E-44FA-99AE-E4E745E6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4-Input K-Map with Don‘t care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06645B-5525-4A2D-B91D-8B514D00E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93</a:t>
            </a:fld>
            <a:endParaRPr lang="en-US" altLang="zh-TW" sz="140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49B0381-7EAE-43ED-977D-FA9A8BD6B1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6" name="VISIO" r:id="rId5" imgW="7061200" imgH="12547600" progId="">
                  <p:embed/>
                </p:oleObj>
              </mc:Choice>
              <mc:Fallback>
                <p:oleObj name="VISIO" r:id="rId5" imgW="7061200" imgH="12547600" progId="">
                  <p:embed/>
                  <p:pic>
                    <p:nvPicPr>
                      <p:cNvPr id="206849" name="Object 2">
                        <a:extLst>
                          <a:ext uri="{FF2B5EF4-FFF2-40B4-BE49-F238E27FC236}">
                            <a16:creationId xmlns:a16="http://schemas.microsoft.com/office/drawing/2014/main" id="{454BAFBB-2990-4F49-91D0-5C904485A9A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EEAD5AF6-B6A9-4E01-9652-2BB9C18DC38E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7" name="VISIO" r:id="rId7" imgW="1739900" imgH="1993900" progId="">
                  <p:embed/>
                </p:oleObj>
              </mc:Choice>
              <mc:Fallback>
                <p:oleObj name="VISIO" r:id="rId7" imgW="1739900" imgH="1993900" progId="">
                  <p:embed/>
                  <p:pic>
                    <p:nvPicPr>
                      <p:cNvPr id="206850" name="Object 3">
                        <a:extLst>
                          <a:ext uri="{FF2B5EF4-FFF2-40B4-BE49-F238E27FC236}">
                            <a16:creationId xmlns:a16="http://schemas.microsoft.com/office/drawing/2014/main" id="{2C400C22-2A70-B142-A88D-A9E07E798A9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600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26743F-FF1E-44FA-99AE-E4E745E6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4-Input K-Map with Don‘t care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06645B-5525-4A2D-B91D-8B514D00E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94</a:t>
            </a:fld>
            <a:endParaRPr lang="en-US" altLang="zh-TW" sz="140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0FDD7EA-59BA-445E-8BBC-A243B31E80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0" name="VISIO" r:id="rId5" imgW="7061200" imgH="12547600" progId="">
                  <p:embed/>
                </p:oleObj>
              </mc:Choice>
              <mc:Fallback>
                <p:oleObj name="VISIO" r:id="rId5" imgW="7061200" imgH="12547600" progId="">
                  <p:embed/>
                  <p:pic>
                    <p:nvPicPr>
                      <p:cNvPr id="208897" name="Object 2">
                        <a:extLst>
                          <a:ext uri="{FF2B5EF4-FFF2-40B4-BE49-F238E27FC236}">
                            <a16:creationId xmlns:a16="http://schemas.microsoft.com/office/drawing/2014/main" id="{143CDAA4-BF76-DD49-8899-538842B843B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91F1880-4C01-443F-B825-14B4FF1B25A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1" name="VISIO" r:id="rId7" imgW="10375900" imgH="11912600" progId="">
                  <p:embed/>
                </p:oleObj>
              </mc:Choice>
              <mc:Fallback>
                <p:oleObj name="VISIO" r:id="rId7" imgW="10375900" imgH="11912600" progId="">
                  <p:embed/>
                  <p:pic>
                    <p:nvPicPr>
                      <p:cNvPr id="208898" name="Object 3">
                        <a:extLst>
                          <a:ext uri="{FF2B5EF4-FFF2-40B4-BE49-F238E27FC236}">
                            <a16:creationId xmlns:a16="http://schemas.microsoft.com/office/drawing/2014/main" id="{B5C1ECCB-CE8B-A94D-9FF0-A526B08A470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8842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A1C492-8CFA-41E0-A3F5-18E6658A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C5D204-11D4-4F3F-A271-F932FC396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7C41-0BD7-3F46-B821-CDE1A3D693F6}" type="slidenum">
              <a:rPr lang="zh-TW" altLang="en-US" smtClean="0"/>
              <a:pPr>
                <a:defRPr/>
              </a:pPr>
              <a:t>95</a:t>
            </a:fld>
            <a:endParaRPr lang="en-US" altLang="zh-TW" sz="14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575CD10-869A-44AC-A033-2CB79199D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012726"/>
            <a:ext cx="640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DCEFBBD-7389-4818-BE25-8EC155C0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595438"/>
            <a:ext cx="1646238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E82C1DF-3096-4392-AEAD-D8995A2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1905000"/>
            <a:ext cx="3787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1017CD0-F4DE-47DA-8CCA-76DBA3987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1990725"/>
            <a:ext cx="63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dirty="0" err="1">
                <a:solidFill>
                  <a:srgbClr val="000000"/>
                </a:solidFill>
                <a:latin typeface="Comic Sans MS" panose="030F0902030302020204" pitchFamily="66" charset="0"/>
              </a:rPr>
              <a:t>xy</a:t>
            </a:r>
            <a:endParaRPr lang="en-US" altLang="zh-TW" dirty="0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085CBD28-7059-DC4D-B542-65B3D1CBD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040" y="1690477"/>
            <a:ext cx="405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000000"/>
                </a:solidFill>
                <a:latin typeface="Comic Sans MS" panose="030F0902030302020204" pitchFamily="66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3721276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投影片編號版面配置區 3">
            <a:extLst>
              <a:ext uri="{FF2B5EF4-FFF2-40B4-BE49-F238E27FC236}">
                <a16:creationId xmlns:a16="http://schemas.microsoft.com/office/drawing/2014/main" id="{2E22BEBF-78BD-8C4F-AB57-00A04C5C0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634C7F5C-751E-4E4E-819D-EE8BC2516084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96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1970" name="Picture 8" descr="temp">
            <a:extLst>
              <a:ext uri="{FF2B5EF4-FFF2-40B4-BE49-F238E27FC236}">
                <a16:creationId xmlns:a16="http://schemas.microsoft.com/office/drawing/2014/main" id="{C7E5A74F-C251-0447-AA88-C520B643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6"/>
          <a:stretch>
            <a:fillRect/>
          </a:stretch>
        </p:blipFill>
        <p:spPr bwMode="auto">
          <a:xfrm>
            <a:off x="5324475" y="3721100"/>
            <a:ext cx="2652713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1971" name="Group 12">
            <a:extLst>
              <a:ext uri="{FF2B5EF4-FFF2-40B4-BE49-F238E27FC236}">
                <a16:creationId xmlns:a16="http://schemas.microsoft.com/office/drawing/2014/main" id="{C651F3E8-6BC8-BF44-B5BA-E0F9E5E7627F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2570163"/>
            <a:ext cx="3708400" cy="3995737"/>
            <a:chOff x="322" y="1962"/>
            <a:chExt cx="1884" cy="1948"/>
          </a:xfrm>
        </p:grpSpPr>
        <p:pic>
          <p:nvPicPr>
            <p:cNvPr id="211974" name="Picture 10" descr="temp">
              <a:extLst>
                <a:ext uri="{FF2B5EF4-FFF2-40B4-BE49-F238E27FC236}">
                  <a16:creationId xmlns:a16="http://schemas.microsoft.com/office/drawing/2014/main" id="{C23A0D9D-7345-6847-A0EA-56D04EF3A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51" r="65327" b="8005"/>
            <a:stretch>
              <a:fillRect/>
            </a:stretch>
          </p:blipFill>
          <p:spPr bwMode="auto">
            <a:xfrm>
              <a:off x="322" y="1962"/>
              <a:ext cx="1884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75" name="Rectangle 11">
              <a:extLst>
                <a:ext uri="{FF2B5EF4-FFF2-40B4-BE49-F238E27FC236}">
                  <a16:creationId xmlns:a16="http://schemas.microsoft.com/office/drawing/2014/main" id="{75EFDFCA-9183-E943-9A5C-F18F3C8AB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" y="2143"/>
              <a:ext cx="688" cy="1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2" charset="2"/>
                <a:defRPr kumimoji="1" sz="2800">
                  <a:solidFill>
                    <a:srgbClr val="003399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2" charset="2"/>
                <a:buChar char="n"/>
                <a:defRPr kumimoji="1"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11972" name="Rectangle 13">
            <a:extLst>
              <a:ext uri="{FF2B5EF4-FFF2-40B4-BE49-F238E27FC236}">
                <a16:creationId xmlns:a16="http://schemas.microsoft.com/office/drawing/2014/main" id="{528F79B2-92D9-1648-943E-64E1B6375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Simplification Using Boolean Algebra</a:t>
            </a:r>
          </a:p>
        </p:txBody>
      </p:sp>
      <p:sp>
        <p:nvSpPr>
          <p:cNvPr id="211973" name="Rectangle 14">
            <a:extLst>
              <a:ext uri="{FF2B5EF4-FFF2-40B4-BE49-F238E27FC236}">
                <a16:creationId xmlns:a16="http://schemas.microsoft.com/office/drawing/2014/main" id="{477CC9B3-35A3-8645-AE79-60E59D815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3863" y="914400"/>
            <a:ext cx="8347075" cy="5410200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Many possible circuits for each Boolean function.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Sum-of-products not necessarily optimal in: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number of switches (space)</a:t>
            </a: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depth of circuit (time)</a:t>
            </a:r>
          </a:p>
          <a:p>
            <a:pPr lvl="1">
              <a:buFont typeface="Monotype Sorts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MAJ(x, y, z)  =  x'yz + xy'z + xyz' + xyz  =  xy + yz + xz.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投影片編號版面配置區 3">
            <a:extLst>
              <a:ext uri="{FF2B5EF4-FFF2-40B4-BE49-F238E27FC236}">
                <a16:creationId xmlns:a16="http://schemas.microsoft.com/office/drawing/2014/main" id="{BF1687CA-43A6-0E41-B8D9-2B0636FEB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AEC479DD-5916-CC4E-AE73-EF5D35C50912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97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921EB22A-FE03-AA46-8F02-1977849A3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Layers of Abstraction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611EEFDE-1764-9740-9947-B022F43D4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Layers of abstraction.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Build a circuit from wires and switches.	 	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[implementation]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Define a circuit by its inputs and outputs.	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[API]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To control complexity, encapsulate circuits.	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[ADT]</a:t>
            </a:r>
          </a:p>
        </p:txBody>
      </p:sp>
      <p:pic>
        <p:nvPicPr>
          <p:cNvPr id="214020" name="Picture 4" descr="LayersA">
            <a:extLst>
              <a:ext uri="{FF2B5EF4-FFF2-40B4-BE49-F238E27FC236}">
                <a16:creationId xmlns:a16="http://schemas.microsoft.com/office/drawing/2014/main" id="{15D3DB39-9A9A-A647-9531-5F48304D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927350"/>
            <a:ext cx="417671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投影片編號版面配置區 3">
            <a:extLst>
              <a:ext uri="{FF2B5EF4-FFF2-40B4-BE49-F238E27FC236}">
                <a16:creationId xmlns:a16="http://schemas.microsoft.com/office/drawing/2014/main" id="{CF00FB6C-A2B5-0B45-8422-38C7C62DE5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2" charset="2"/>
              <a:defRPr kumimoji="1" sz="2800">
                <a:solidFill>
                  <a:srgbClr val="003399"/>
                </a:solidFill>
                <a:latin typeface="Comic Sans MS" panose="030F09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itchFamily="2" charset="2"/>
              <a:buChar char="!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C89535BC-2426-8246-85FE-68B99A9117C3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98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4CCC9AB-DC12-EF43-88ED-467E7B6EE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Layers of Abstraction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08C31A7-05B8-AC46-B6A6-C18FF4BC0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Layers of abstraction.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Build a circuit from wires and switches.	 	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[implementation]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Define a circuit by its inputs and outputs.	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[API]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To control complexity, encapsulate circuits.	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[ADT]</a:t>
            </a:r>
          </a:p>
        </p:txBody>
      </p:sp>
      <p:pic>
        <p:nvPicPr>
          <p:cNvPr id="216068" name="Picture 4" descr="LayersA">
            <a:extLst>
              <a:ext uri="{FF2B5EF4-FFF2-40B4-BE49-F238E27FC236}">
                <a16:creationId xmlns:a16="http://schemas.microsoft.com/office/drawing/2014/main" id="{965BFE83-70E4-6043-83CC-59F15162A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927350"/>
            <a:ext cx="417671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9" name="Picture 5" descr="LayersB">
            <a:extLst>
              <a:ext uri="{FF2B5EF4-FFF2-40B4-BE49-F238E27FC236}">
                <a16:creationId xmlns:a16="http://schemas.microsoft.com/office/drawing/2014/main" id="{D075DB5B-4291-4B46-8A80-B5952CBB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927350"/>
            <a:ext cx="417671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B57E62-459D-4F9C-8D84-F8849F49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Building a chip</a:t>
            </a:r>
            <a:endParaRPr lang="zh-TW" altLang="en-US" dirty="0"/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0D544C5B-7833-43C4-B676-18F7A35977D5}"/>
              </a:ext>
            </a:extLst>
          </p:cNvPr>
          <p:cNvGrpSpPr/>
          <p:nvPr/>
        </p:nvGrpSpPr>
        <p:grpSpPr>
          <a:xfrm>
            <a:off x="4279244" y="1028811"/>
            <a:ext cx="4105433" cy="1875598"/>
            <a:chOff x="4369404" y="1241524"/>
            <a:chExt cx="4105433" cy="1875598"/>
          </a:xfrm>
        </p:grpSpPr>
        <p:pic>
          <p:nvPicPr>
            <p:cNvPr id="6" name="Picture 35">
              <a:extLst>
                <a:ext uri="{FF2B5EF4-FFF2-40B4-BE49-F238E27FC236}">
                  <a16:creationId xmlns:a16="http://schemas.microsoft.com/office/drawing/2014/main" id="{82263BD4-A63D-44E2-A0EA-9A157EE73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4039" y="1241524"/>
              <a:ext cx="2500798" cy="1875598"/>
            </a:xfrm>
            <a:prstGeom prst="rect">
              <a:avLst/>
            </a:prstGeom>
          </p:spPr>
        </p:pic>
        <p:sp>
          <p:nvSpPr>
            <p:cNvPr id="7" name="Oval 36">
              <a:extLst>
                <a:ext uri="{FF2B5EF4-FFF2-40B4-BE49-F238E27FC236}">
                  <a16:creationId xmlns:a16="http://schemas.microsoft.com/office/drawing/2014/main" id="{FF9E532B-FE69-4CF3-BF2D-405EA5DEF5A3}"/>
                </a:ext>
              </a:extLst>
            </p:cNvPr>
            <p:cNvSpPr/>
            <p:nvPr/>
          </p:nvSpPr>
          <p:spPr>
            <a:xfrm>
              <a:off x="6606215" y="2081064"/>
              <a:ext cx="568686" cy="58759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ight Arrow 37">
              <a:extLst>
                <a:ext uri="{FF2B5EF4-FFF2-40B4-BE49-F238E27FC236}">
                  <a16:creationId xmlns:a16="http://schemas.microsoft.com/office/drawing/2014/main" id="{9AF77ED0-E065-448C-B1F3-E9E5AA8685EA}"/>
                </a:ext>
              </a:extLst>
            </p:cNvPr>
            <p:cNvSpPr/>
            <p:nvPr/>
          </p:nvSpPr>
          <p:spPr>
            <a:xfrm>
              <a:off x="4369404" y="1635632"/>
              <a:ext cx="1203719" cy="73922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?</a:t>
              </a:r>
            </a:p>
          </p:txBody>
        </p:sp>
      </p:grpSp>
      <p:grpSp>
        <p:nvGrpSpPr>
          <p:cNvPr id="9" name="Group 39">
            <a:extLst>
              <a:ext uri="{FF2B5EF4-FFF2-40B4-BE49-F238E27FC236}">
                <a16:creationId xmlns:a16="http://schemas.microsoft.com/office/drawing/2014/main" id="{3A74A225-3C9F-4B12-9077-049753F8DF72}"/>
              </a:ext>
            </a:extLst>
          </p:cNvPr>
          <p:cNvGrpSpPr/>
          <p:nvPr/>
        </p:nvGrpSpPr>
        <p:grpSpPr>
          <a:xfrm>
            <a:off x="1335918" y="1358893"/>
            <a:ext cx="2627238" cy="954107"/>
            <a:chOff x="1177040" y="1369795"/>
            <a:chExt cx="2793559" cy="1336714"/>
          </a:xfrm>
        </p:grpSpPr>
        <p:pic>
          <p:nvPicPr>
            <p:cNvPr id="10" name="Picture 41">
              <a:extLst>
                <a:ext uri="{FF2B5EF4-FFF2-40B4-BE49-F238E27FC236}">
                  <a16:creationId xmlns:a16="http://schemas.microsoft.com/office/drawing/2014/main" id="{A5AFD7A1-D5C4-4B29-8064-7DD99BBF2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144" b="16567"/>
            <a:stretch/>
          </p:blipFill>
          <p:spPr>
            <a:xfrm>
              <a:off x="1177040" y="1369795"/>
              <a:ext cx="2544345" cy="1336714"/>
            </a:xfrm>
            <a:prstGeom prst="rect">
              <a:avLst/>
            </a:prstGeom>
          </p:spPr>
        </p:pic>
        <p:sp>
          <p:nvSpPr>
            <p:cNvPr id="11" name="TextBox 42">
              <a:extLst>
                <a:ext uri="{FF2B5EF4-FFF2-40B4-BE49-F238E27FC236}">
                  <a16:creationId xmlns:a16="http://schemas.microsoft.com/office/drawing/2014/main" id="{98C932BB-D926-493E-BAE4-C4D67FA59B35}"/>
                </a:ext>
              </a:extLst>
            </p:cNvPr>
            <p:cNvSpPr txBox="1"/>
            <p:nvPr/>
          </p:nvSpPr>
          <p:spPr>
            <a:xfrm>
              <a:off x="2210186" y="1761543"/>
              <a:ext cx="609403" cy="431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Xor</a:t>
              </a:r>
            </a:p>
          </p:txBody>
        </p:sp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07A11CB5-CFDA-47B6-B276-75F220B3D601}"/>
                </a:ext>
              </a:extLst>
            </p:cNvPr>
            <p:cNvSpPr txBox="1"/>
            <p:nvPr/>
          </p:nvSpPr>
          <p:spPr>
            <a:xfrm>
              <a:off x="1358712" y="1427972"/>
              <a:ext cx="31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a</a:t>
              </a:r>
            </a:p>
          </p:txBody>
        </p:sp>
        <p:sp>
          <p:nvSpPr>
            <p:cNvPr id="13" name="TextBox 44">
              <a:extLst>
                <a:ext uri="{FF2B5EF4-FFF2-40B4-BE49-F238E27FC236}">
                  <a16:creationId xmlns:a16="http://schemas.microsoft.com/office/drawing/2014/main" id="{42D17156-F4E1-474B-8C11-65EEB2EB9B8B}"/>
                </a:ext>
              </a:extLst>
            </p:cNvPr>
            <p:cNvSpPr txBox="1"/>
            <p:nvPr/>
          </p:nvSpPr>
          <p:spPr>
            <a:xfrm>
              <a:off x="1365545" y="2056908"/>
              <a:ext cx="31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b</a:t>
              </a:r>
            </a:p>
          </p:txBody>
        </p:sp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739384CD-C9D8-41B5-9594-83EC29FE66D0}"/>
                </a:ext>
              </a:extLst>
            </p:cNvPr>
            <p:cNvSpPr txBox="1"/>
            <p:nvPr/>
          </p:nvSpPr>
          <p:spPr>
            <a:xfrm>
              <a:off x="3301088" y="1789818"/>
              <a:ext cx="6695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nsolas"/>
                  <a:cs typeface="Consolas"/>
                </a:rPr>
                <a:t>out</a:t>
              </a: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1A0A23AF-ED89-424B-92A5-B2E36A9FD945}"/>
              </a:ext>
            </a:extLst>
          </p:cNvPr>
          <p:cNvSpPr txBox="1"/>
          <p:nvPr/>
        </p:nvSpPr>
        <p:spPr>
          <a:xfrm>
            <a:off x="1248230" y="2313000"/>
            <a:ext cx="484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((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(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sets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sets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內容版面配置區 15">
            <a:extLst>
              <a:ext uri="{FF2B5EF4-FFF2-40B4-BE49-F238E27FC236}">
                <a16:creationId xmlns:a16="http://schemas.microsoft.com/office/drawing/2014/main" id="{4D44EE3C-220C-4684-BEFE-1EEC65569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0C068EA-00C9-45DD-9699-9BC1E6A4CCEA}"/>
              </a:ext>
            </a:extLst>
          </p:cNvPr>
          <p:cNvSpPr txBox="1">
            <a:spLocks/>
          </p:cNvSpPr>
          <p:nvPr/>
        </p:nvSpPr>
        <p:spPr bwMode="auto">
          <a:xfrm>
            <a:off x="2851536" y="3535643"/>
            <a:ext cx="5219372" cy="252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3399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200"/>
              </a:spcBef>
              <a:buFont typeface="Wingdings" pitchFamily="2" charset="2"/>
              <a:buNone/>
            </a:pPr>
            <a:r>
              <a:rPr kumimoji="0" lang="en-US" u="sng" kern="0" dirty="0"/>
              <a:t>The process</a:t>
            </a:r>
          </a:p>
          <a:p>
            <a:pPr>
              <a:spcBef>
                <a:spcPts val="1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en-US" kern="0" dirty="0"/>
              <a:t> Design the chip architecture</a:t>
            </a:r>
          </a:p>
          <a:p>
            <a:pPr>
              <a:spcBef>
                <a:spcPts val="1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en-US" kern="0" dirty="0"/>
              <a:t> Specify the architecture in HDL</a:t>
            </a:r>
          </a:p>
          <a:p>
            <a:pPr>
              <a:spcBef>
                <a:spcPts val="1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en-US" kern="0" dirty="0"/>
              <a:t> Test the chip in a hardware simulator</a:t>
            </a:r>
          </a:p>
          <a:p>
            <a:pPr>
              <a:spcBef>
                <a:spcPts val="1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en-US" kern="0" dirty="0"/>
              <a:t> Optimize the design</a:t>
            </a:r>
          </a:p>
          <a:p>
            <a:pPr>
              <a:spcBef>
                <a:spcPts val="1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en-US" kern="0" dirty="0"/>
              <a:t> Realize the optimized design in silicon.</a:t>
            </a:r>
          </a:p>
          <a:p>
            <a:pPr>
              <a:spcBef>
                <a:spcPts val="2200"/>
              </a:spcBef>
            </a:pPr>
            <a:endParaRPr kumimoji="0" lang="en-US" kern="0" dirty="0"/>
          </a:p>
        </p:txBody>
      </p:sp>
    </p:spTree>
    <p:extLst>
      <p:ext uri="{BB962C8B-B14F-4D97-AF65-F5344CB8AC3E}">
        <p14:creationId xmlns:p14="http://schemas.microsoft.com/office/powerpoint/2010/main" val="21285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cs">
  <a:themeElements>
    <a:clrScheme name="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003399"/>
      </a:folHlink>
    </a:clrScheme>
    <a:fontScheme name="introc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ntrocs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cs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cs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cs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cs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cs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idebarb">
  <a:themeElements>
    <a:clrScheme name="sidebarb 9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000099"/>
      </a:hlink>
      <a:folHlink>
        <a:srgbClr val="000099"/>
      </a:folHlink>
    </a:clrScheme>
    <a:fontScheme name="sidebar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debar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9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idebarb">
  <a:themeElements>
    <a:clrScheme name="sidebarb 9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000099"/>
      </a:hlink>
      <a:folHlink>
        <a:srgbClr val="000099"/>
      </a:folHlink>
    </a:clrScheme>
    <a:fontScheme name="sidebar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debar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9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364</TotalTime>
  <Words>8168</Words>
  <Application>Microsoft Office PowerPoint</Application>
  <PresentationFormat>如螢幕大小 (4:3)</PresentationFormat>
  <Paragraphs>2508</Paragraphs>
  <Slides>138</Slides>
  <Notes>62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138</vt:i4>
      </vt:variant>
    </vt:vector>
  </HeadingPairs>
  <TitlesOfParts>
    <vt:vector size="159" baseType="lpstr">
      <vt:lpstr>Monotype Sorts</vt:lpstr>
      <vt:lpstr>ＭＳ Ｐゴシック</vt:lpstr>
      <vt:lpstr>新細明體</vt:lpstr>
      <vt:lpstr>Arial</vt:lpstr>
      <vt:lpstr>Calibri</vt:lpstr>
      <vt:lpstr>Comic Sans MS</vt:lpstr>
      <vt:lpstr>Consolas</vt:lpstr>
      <vt:lpstr>Courier New</vt:lpstr>
      <vt:lpstr>Garamond</vt:lpstr>
      <vt:lpstr>Helvetica</vt:lpstr>
      <vt:lpstr>Symbol</vt:lpstr>
      <vt:lpstr>Times New Roman</vt:lpstr>
      <vt:lpstr>Trebuchet MS</vt:lpstr>
      <vt:lpstr>Wingdings</vt:lpstr>
      <vt:lpstr>預設簡報設計</vt:lpstr>
      <vt:lpstr>introcs</vt:lpstr>
      <vt:lpstr>1_sidebarb</vt:lpstr>
      <vt:lpstr>2_sidebarb</vt:lpstr>
      <vt:lpstr>VISIO</vt:lpstr>
      <vt:lpstr>Visio.Drawing.6</vt:lpstr>
      <vt:lpstr>Clip</vt:lpstr>
      <vt:lpstr>Boolean logic</vt:lpstr>
      <vt:lpstr>Boolean Algebra</vt:lpstr>
      <vt:lpstr>NOT</vt:lpstr>
      <vt:lpstr>AND</vt:lpstr>
      <vt:lpstr>OR</vt:lpstr>
      <vt:lpstr>Operator Precedence</vt:lpstr>
      <vt:lpstr>Defining a function</vt:lpstr>
      <vt:lpstr>Defining a function</vt:lpstr>
      <vt:lpstr>Truth Table</vt:lpstr>
      <vt:lpstr>Proving the equivalence of two functions</vt:lpstr>
      <vt:lpstr>Important laws</vt:lpstr>
      <vt:lpstr>Simplifying Boolean expressions </vt:lpstr>
      <vt:lpstr>Simplifying Boolean expressions </vt:lpstr>
      <vt:lpstr>Simplifying Boolean expressions </vt:lpstr>
      <vt:lpstr>Simplifying Boolean expressions </vt:lpstr>
      <vt:lpstr>DeMorgan’s Theorem</vt:lpstr>
      <vt:lpstr>Bubble pushing</vt:lpstr>
      <vt:lpstr>Bubble pushing</vt:lpstr>
      <vt:lpstr>Bubble pushing</vt:lpstr>
      <vt:lpstr>Bubble pushing rules</vt:lpstr>
      <vt:lpstr>Bubble pushing example</vt:lpstr>
      <vt:lpstr>Bubble pushing example</vt:lpstr>
      <vt:lpstr>Bubble pushing example</vt:lpstr>
      <vt:lpstr>Bubble pushing example</vt:lpstr>
      <vt:lpstr>Truth Tables</vt:lpstr>
      <vt:lpstr>Truth Tables</vt:lpstr>
      <vt:lpstr>Truth Tables</vt:lpstr>
      <vt:lpstr>Truth Tables</vt:lpstr>
      <vt:lpstr>Truth Tables</vt:lpstr>
      <vt:lpstr>Truth Tables (3 of 3)</vt:lpstr>
      <vt:lpstr>Truth Tables (3 of 3)</vt:lpstr>
      <vt:lpstr>Truth Table for Functions of 2 Variables</vt:lpstr>
      <vt:lpstr>Truth Table for Functions of 2 Variables</vt:lpstr>
      <vt:lpstr>All Boolean functions of 2 variables</vt:lpstr>
      <vt:lpstr>Truth Table for Functions of 3 Variables</vt:lpstr>
      <vt:lpstr>Sum-of-Products</vt:lpstr>
      <vt:lpstr>Sum-of-Products</vt:lpstr>
      <vt:lpstr>Sum-of-Products</vt:lpstr>
      <vt:lpstr>Sum-of-Products</vt:lpstr>
      <vt:lpstr>Sum-of-Products</vt:lpstr>
      <vt:lpstr>Sum-of-Products</vt:lpstr>
      <vt:lpstr>Sum-of-Products</vt:lpstr>
      <vt:lpstr>Sum-of-Products</vt:lpstr>
      <vt:lpstr>Universality of AND, OR, NOT</vt:lpstr>
      <vt:lpstr>Universality of AND, OR, NOT</vt:lpstr>
      <vt:lpstr>{AND, NOT} is universal</vt:lpstr>
      <vt:lpstr>{NAND} is universal</vt:lpstr>
      <vt:lpstr>From Math to Real-World implementation</vt:lpstr>
      <vt:lpstr>Implementation of gates</vt:lpstr>
      <vt:lpstr>Digital Circuits</vt:lpstr>
      <vt:lpstr>Wires</vt:lpstr>
      <vt:lpstr>Controlled Switch</vt:lpstr>
      <vt:lpstr>Relay</vt:lpstr>
      <vt:lpstr>Circuit Anatomy</vt:lpstr>
      <vt:lpstr>Logic Gates:  Fundamental Building Blocks</vt:lpstr>
      <vt:lpstr>NOT</vt:lpstr>
      <vt:lpstr>NOT</vt:lpstr>
      <vt:lpstr>OR</vt:lpstr>
      <vt:lpstr>Series relays = NOR</vt:lpstr>
      <vt:lpstr>OR</vt:lpstr>
      <vt:lpstr>AND</vt:lpstr>
      <vt:lpstr>AND</vt:lpstr>
      <vt:lpstr>Logic Gates:  Fundamental Building Blocks</vt:lpstr>
      <vt:lpstr>What about parallel relays?</vt:lpstr>
      <vt:lpstr>Can we implement AND/OR using parallel relays?</vt:lpstr>
      <vt:lpstr>Multiway Gates</vt:lpstr>
      <vt:lpstr>Multiway Gates</vt:lpstr>
      <vt:lpstr>Multiway Gates</vt:lpstr>
      <vt:lpstr>Translate Boolean Formula to Boolean Circuit</vt:lpstr>
      <vt:lpstr>Translate Boolean Formula to Boolean Circuit</vt:lpstr>
      <vt:lpstr>Translate Boolean Formula to Boolean Circuit</vt:lpstr>
      <vt:lpstr>Gate logic</vt:lpstr>
      <vt:lpstr>Expressing a Boolean Function Using AND, OR, NOT</vt:lpstr>
      <vt:lpstr>Translate Boolean Formula to Boolean Circuit</vt:lpstr>
      <vt:lpstr>Translate Boolean Formula to Boolean Circuit</vt:lpstr>
      <vt:lpstr>Translate Boolean Formula to Boolean Circuit</vt:lpstr>
      <vt:lpstr>Translate Boolean Formula to Boolean Circuit</vt:lpstr>
      <vt:lpstr>ODD Parity Circuit</vt:lpstr>
      <vt:lpstr>ODD Parity Circuit</vt:lpstr>
      <vt:lpstr>ODD Parity Circuit</vt:lpstr>
      <vt:lpstr>ODD Parity Circuit</vt:lpstr>
      <vt:lpstr>Simplification Using Boolean Algebra</vt:lpstr>
      <vt:lpstr>Boolean expression simplification</vt:lpstr>
      <vt:lpstr>Karnaugh Maps (K-Maps)</vt:lpstr>
      <vt:lpstr>K-Map</vt:lpstr>
      <vt:lpstr>3-Input K-Map</vt:lpstr>
      <vt:lpstr>3-Input K-Map</vt:lpstr>
      <vt:lpstr>K-Map Rules</vt:lpstr>
      <vt:lpstr>4-Input K-Map</vt:lpstr>
      <vt:lpstr>4-Input K-Map</vt:lpstr>
      <vt:lpstr>4-Input K-Map</vt:lpstr>
      <vt:lpstr>4-Input K-Map with Don‘t care</vt:lpstr>
      <vt:lpstr>4-Input K-Map with Don‘t care</vt:lpstr>
      <vt:lpstr>4-Input K-Map with Don‘t care</vt:lpstr>
      <vt:lpstr>Example</vt:lpstr>
      <vt:lpstr>Simplification Using Boolean Algebra</vt:lpstr>
      <vt:lpstr>Layers of Abstraction</vt:lpstr>
      <vt:lpstr>Layers of Abstraction</vt:lpstr>
      <vt:lpstr>Building a chip</vt:lpstr>
      <vt:lpstr>Building a chip</vt:lpstr>
      <vt:lpstr>Chip design</vt:lpstr>
      <vt:lpstr>XOR</vt:lpstr>
      <vt:lpstr>Chip interfaces</vt:lpstr>
      <vt:lpstr>Chip interfaces: Hack chip set API</vt:lpstr>
      <vt:lpstr>Built-in chips</vt:lpstr>
      <vt:lpstr>Design: Requirements</vt:lpstr>
      <vt:lpstr>Design: Implementation</vt:lpstr>
      <vt:lpstr>Design: Implementation</vt:lpstr>
      <vt:lpstr>Design: Implementation</vt:lpstr>
      <vt:lpstr>Design: Implementation</vt:lpstr>
      <vt:lpstr>Design: Implementation</vt:lpstr>
      <vt:lpstr>Design: Implementation</vt:lpstr>
      <vt:lpstr>Design: Implementation</vt:lpstr>
      <vt:lpstr>Design: Implementation</vt:lpstr>
      <vt:lpstr>Hardware description languages</vt:lpstr>
      <vt:lpstr>Hardware description languages</vt:lpstr>
      <vt:lpstr>Multi-bit bus</vt:lpstr>
      <vt:lpstr>Working with buses: Example</vt:lpstr>
      <vt:lpstr>Working with buses: Example</vt:lpstr>
      <vt:lpstr>Working with buses: Example</vt:lpstr>
      <vt:lpstr>Working with individual bits within buses</vt:lpstr>
      <vt:lpstr>Working with individual bits within buses</vt:lpstr>
      <vt:lpstr>Working with individual bits within buses</vt:lpstr>
      <vt:lpstr>Working with individual bits within buses</vt:lpstr>
      <vt:lpstr>Working with individual bits within buses</vt:lpstr>
      <vt:lpstr>Working with individual bits within buses</vt:lpstr>
      <vt:lpstr>Hardware simulator (demonstrating Xor gate construction)</vt:lpstr>
      <vt:lpstr>Hardware simulator</vt:lpstr>
      <vt:lpstr>Hardware simulator</vt:lpstr>
      <vt:lpstr>Project materials: www.nand2tetris.org</vt:lpstr>
      <vt:lpstr>Project 1 tips</vt:lpstr>
      <vt:lpstr>Gates for project #1 (Basic Gates)</vt:lpstr>
      <vt:lpstr>Gates for project #1</vt:lpstr>
      <vt:lpstr>Gates for project #1 (Multi-bit version)</vt:lpstr>
      <vt:lpstr>Gates for project #1 (Multi-way version)</vt:lpstr>
      <vt:lpstr>Gates for project #1 (Multi-way version)</vt:lpstr>
      <vt:lpstr>Gates for project #1 (Multi-way version)</vt:lpstr>
      <vt:lpstr>Gates for project #1 (Multi-way version)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logic</dc:title>
  <dc:creator>Microsoft Office 使用者</dc:creator>
  <cp:lastModifiedBy>cyy</cp:lastModifiedBy>
  <cp:revision>42</cp:revision>
  <dcterms:created xsi:type="dcterms:W3CDTF">2015-10-06T06:06:46Z</dcterms:created>
  <dcterms:modified xsi:type="dcterms:W3CDTF">2021-10-05T06:30:14Z</dcterms:modified>
</cp:coreProperties>
</file>