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9"/>
  </p:notesMasterIdLst>
  <p:handoutMasterIdLst>
    <p:handoutMasterId r:id="rId160"/>
  </p:handoutMasterIdLst>
  <p:sldIdLst>
    <p:sldId id="305" r:id="rId2"/>
    <p:sldId id="306" r:id="rId3"/>
    <p:sldId id="307" r:id="rId4"/>
    <p:sldId id="308" r:id="rId5"/>
    <p:sldId id="309" r:id="rId6"/>
    <p:sldId id="310" r:id="rId7"/>
    <p:sldId id="360" r:id="rId8"/>
    <p:sldId id="311" r:id="rId9"/>
    <p:sldId id="312" r:id="rId10"/>
    <p:sldId id="313" r:id="rId11"/>
    <p:sldId id="343" r:id="rId12"/>
    <p:sldId id="344" r:id="rId13"/>
    <p:sldId id="361" r:id="rId14"/>
    <p:sldId id="363" r:id="rId15"/>
    <p:sldId id="362" r:id="rId16"/>
    <p:sldId id="314" r:id="rId17"/>
    <p:sldId id="315" r:id="rId18"/>
    <p:sldId id="316" r:id="rId19"/>
    <p:sldId id="333" r:id="rId20"/>
    <p:sldId id="342" r:id="rId21"/>
    <p:sldId id="463" r:id="rId22"/>
    <p:sldId id="364" r:id="rId23"/>
    <p:sldId id="365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398" r:id="rId55"/>
    <p:sldId id="399" r:id="rId56"/>
    <p:sldId id="400" r:id="rId57"/>
    <p:sldId id="464" r:id="rId58"/>
    <p:sldId id="465" r:id="rId59"/>
    <p:sldId id="467" r:id="rId60"/>
    <p:sldId id="468" r:id="rId61"/>
    <p:sldId id="469" r:id="rId62"/>
    <p:sldId id="470" r:id="rId63"/>
    <p:sldId id="471" r:id="rId64"/>
    <p:sldId id="472" r:id="rId65"/>
    <p:sldId id="473" r:id="rId66"/>
    <p:sldId id="474" r:id="rId67"/>
    <p:sldId id="475" r:id="rId68"/>
    <p:sldId id="476" r:id="rId69"/>
    <p:sldId id="477" r:id="rId70"/>
    <p:sldId id="478" r:id="rId71"/>
    <p:sldId id="479" r:id="rId72"/>
    <p:sldId id="480" r:id="rId73"/>
    <p:sldId id="481" r:id="rId74"/>
    <p:sldId id="482" r:id="rId75"/>
    <p:sldId id="483" r:id="rId76"/>
    <p:sldId id="484" r:id="rId77"/>
    <p:sldId id="485" r:id="rId78"/>
    <p:sldId id="486" r:id="rId79"/>
    <p:sldId id="487" r:id="rId80"/>
    <p:sldId id="488" r:id="rId81"/>
    <p:sldId id="489" r:id="rId82"/>
    <p:sldId id="490" r:id="rId83"/>
    <p:sldId id="491" r:id="rId84"/>
    <p:sldId id="492" r:id="rId85"/>
    <p:sldId id="493" r:id="rId86"/>
    <p:sldId id="494" r:id="rId87"/>
    <p:sldId id="495" r:id="rId88"/>
    <p:sldId id="496" r:id="rId89"/>
    <p:sldId id="497" r:id="rId90"/>
    <p:sldId id="498" r:id="rId91"/>
    <p:sldId id="499" r:id="rId92"/>
    <p:sldId id="500" r:id="rId93"/>
    <p:sldId id="501" r:id="rId94"/>
    <p:sldId id="502" r:id="rId95"/>
    <p:sldId id="505" r:id="rId96"/>
    <p:sldId id="506" r:id="rId97"/>
    <p:sldId id="507" r:id="rId98"/>
    <p:sldId id="317" r:id="rId99"/>
    <p:sldId id="508" r:id="rId100"/>
    <p:sldId id="510" r:id="rId101"/>
    <p:sldId id="511" r:id="rId102"/>
    <p:sldId id="512" r:id="rId103"/>
    <p:sldId id="513" r:id="rId104"/>
    <p:sldId id="509" r:id="rId105"/>
    <p:sldId id="515" r:id="rId106"/>
    <p:sldId id="516" r:id="rId107"/>
    <p:sldId id="517" r:id="rId108"/>
    <p:sldId id="518" r:id="rId109"/>
    <p:sldId id="519" r:id="rId110"/>
    <p:sldId id="520" r:id="rId111"/>
    <p:sldId id="521" r:id="rId112"/>
    <p:sldId id="522" r:id="rId113"/>
    <p:sldId id="523" r:id="rId114"/>
    <p:sldId id="524" r:id="rId115"/>
    <p:sldId id="526" r:id="rId116"/>
    <p:sldId id="527" r:id="rId117"/>
    <p:sldId id="528" r:id="rId118"/>
    <p:sldId id="529" r:id="rId119"/>
    <p:sldId id="530" r:id="rId120"/>
    <p:sldId id="531" r:id="rId121"/>
    <p:sldId id="532" r:id="rId122"/>
    <p:sldId id="533" r:id="rId123"/>
    <p:sldId id="534" r:id="rId124"/>
    <p:sldId id="535" r:id="rId125"/>
    <p:sldId id="536" r:id="rId126"/>
    <p:sldId id="537" r:id="rId127"/>
    <p:sldId id="538" r:id="rId128"/>
    <p:sldId id="539" r:id="rId129"/>
    <p:sldId id="540" r:id="rId130"/>
    <p:sldId id="541" r:id="rId131"/>
    <p:sldId id="542" r:id="rId132"/>
    <p:sldId id="543" r:id="rId133"/>
    <p:sldId id="544" r:id="rId134"/>
    <p:sldId id="525" r:id="rId135"/>
    <p:sldId id="546" r:id="rId136"/>
    <p:sldId id="547" r:id="rId137"/>
    <p:sldId id="548" r:id="rId138"/>
    <p:sldId id="549" r:id="rId139"/>
    <p:sldId id="550" r:id="rId140"/>
    <p:sldId id="545" r:id="rId141"/>
    <p:sldId id="551" r:id="rId142"/>
    <p:sldId id="553" r:id="rId143"/>
    <p:sldId id="554" r:id="rId144"/>
    <p:sldId id="555" r:id="rId145"/>
    <p:sldId id="556" r:id="rId146"/>
    <p:sldId id="557" r:id="rId147"/>
    <p:sldId id="558" r:id="rId148"/>
    <p:sldId id="559" r:id="rId149"/>
    <p:sldId id="560" r:id="rId150"/>
    <p:sldId id="561" r:id="rId151"/>
    <p:sldId id="562" r:id="rId152"/>
    <p:sldId id="563" r:id="rId153"/>
    <p:sldId id="564" r:id="rId154"/>
    <p:sldId id="565" r:id="rId155"/>
    <p:sldId id="552" r:id="rId156"/>
    <p:sldId id="566" r:id="rId157"/>
    <p:sldId id="567" r:id="rId158"/>
  </p:sldIdLst>
  <p:sldSz cx="9144000" cy="6858000" type="letter"/>
  <p:notesSz cx="7099300" cy="10234613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40" autoAdjust="0"/>
    <p:restoredTop sz="95712"/>
  </p:normalViewPr>
  <p:slideViewPr>
    <p:cSldViewPr>
      <p:cViewPr varScale="1">
        <p:scale>
          <a:sx n="91" d="100"/>
          <a:sy n="91" d="100"/>
        </p:scale>
        <p:origin x="64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792" y="2730"/>
      </p:cViewPr>
      <p:guideLst>
        <p:guide orient="horz" pos="3223"/>
        <p:guide pos="223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_rels/viewProps.xml.rels><?xml version="1.0" encoding="UTF-8" standalone="yes"?>
<Relationships xmlns="http://schemas.openxmlformats.org/package/2006/relationships"><Relationship Id="rId26" Type="http://schemas.openxmlformats.org/officeDocument/2006/relationships/slide" Target="slides/slide113.xml"/><Relationship Id="rId21" Type="http://schemas.openxmlformats.org/officeDocument/2006/relationships/slide" Target="slides/slide108.xml"/><Relationship Id="rId42" Type="http://schemas.openxmlformats.org/officeDocument/2006/relationships/slide" Target="slides/slide129.xml"/><Relationship Id="rId47" Type="http://schemas.openxmlformats.org/officeDocument/2006/relationships/slide" Target="slides/slide134.xml"/><Relationship Id="rId63" Type="http://schemas.openxmlformats.org/officeDocument/2006/relationships/slide" Target="slides/slide150.xml"/><Relationship Id="rId68" Type="http://schemas.openxmlformats.org/officeDocument/2006/relationships/slide" Target="slides/slide155.xml"/><Relationship Id="rId7" Type="http://schemas.openxmlformats.org/officeDocument/2006/relationships/slide" Target="slides/slide9.xml"/><Relationship Id="rId2" Type="http://schemas.openxmlformats.org/officeDocument/2006/relationships/slide" Target="slides/slide4.xml"/><Relationship Id="rId16" Type="http://schemas.openxmlformats.org/officeDocument/2006/relationships/slide" Target="slides/slide103.xml"/><Relationship Id="rId29" Type="http://schemas.openxmlformats.org/officeDocument/2006/relationships/slide" Target="slides/slide116.xml"/><Relationship Id="rId11" Type="http://schemas.openxmlformats.org/officeDocument/2006/relationships/slide" Target="slides/slide98.xml"/><Relationship Id="rId24" Type="http://schemas.openxmlformats.org/officeDocument/2006/relationships/slide" Target="slides/slide111.xml"/><Relationship Id="rId32" Type="http://schemas.openxmlformats.org/officeDocument/2006/relationships/slide" Target="slides/slide119.xml"/><Relationship Id="rId37" Type="http://schemas.openxmlformats.org/officeDocument/2006/relationships/slide" Target="slides/slide124.xml"/><Relationship Id="rId40" Type="http://schemas.openxmlformats.org/officeDocument/2006/relationships/slide" Target="slides/slide127.xml"/><Relationship Id="rId45" Type="http://schemas.openxmlformats.org/officeDocument/2006/relationships/slide" Target="slides/slide132.xml"/><Relationship Id="rId53" Type="http://schemas.openxmlformats.org/officeDocument/2006/relationships/slide" Target="slides/slide140.xml"/><Relationship Id="rId58" Type="http://schemas.openxmlformats.org/officeDocument/2006/relationships/slide" Target="slides/slide145.xml"/><Relationship Id="rId66" Type="http://schemas.openxmlformats.org/officeDocument/2006/relationships/slide" Target="slides/slide153.xml"/><Relationship Id="rId5" Type="http://schemas.openxmlformats.org/officeDocument/2006/relationships/slide" Target="slides/slide7.xml"/><Relationship Id="rId61" Type="http://schemas.openxmlformats.org/officeDocument/2006/relationships/slide" Target="slides/slide148.xml"/><Relationship Id="rId19" Type="http://schemas.openxmlformats.org/officeDocument/2006/relationships/slide" Target="slides/slide106.xml"/><Relationship Id="rId14" Type="http://schemas.openxmlformats.org/officeDocument/2006/relationships/slide" Target="slides/slide101.xml"/><Relationship Id="rId22" Type="http://schemas.openxmlformats.org/officeDocument/2006/relationships/slide" Target="slides/slide109.xml"/><Relationship Id="rId27" Type="http://schemas.openxmlformats.org/officeDocument/2006/relationships/slide" Target="slides/slide114.xml"/><Relationship Id="rId30" Type="http://schemas.openxmlformats.org/officeDocument/2006/relationships/slide" Target="slides/slide117.xml"/><Relationship Id="rId35" Type="http://schemas.openxmlformats.org/officeDocument/2006/relationships/slide" Target="slides/slide122.xml"/><Relationship Id="rId43" Type="http://schemas.openxmlformats.org/officeDocument/2006/relationships/slide" Target="slides/slide130.xml"/><Relationship Id="rId48" Type="http://schemas.openxmlformats.org/officeDocument/2006/relationships/slide" Target="slides/slide135.xml"/><Relationship Id="rId56" Type="http://schemas.openxmlformats.org/officeDocument/2006/relationships/slide" Target="slides/slide143.xml"/><Relationship Id="rId64" Type="http://schemas.openxmlformats.org/officeDocument/2006/relationships/slide" Target="slides/slide151.xml"/><Relationship Id="rId69" Type="http://schemas.openxmlformats.org/officeDocument/2006/relationships/slide" Target="slides/slide156.xml"/><Relationship Id="rId8" Type="http://schemas.openxmlformats.org/officeDocument/2006/relationships/slide" Target="slides/slide10.xml"/><Relationship Id="rId51" Type="http://schemas.openxmlformats.org/officeDocument/2006/relationships/slide" Target="slides/slide138.xml"/><Relationship Id="rId3" Type="http://schemas.openxmlformats.org/officeDocument/2006/relationships/slide" Target="slides/slide5.xml"/><Relationship Id="rId12" Type="http://schemas.openxmlformats.org/officeDocument/2006/relationships/slide" Target="slides/slide99.xml"/><Relationship Id="rId17" Type="http://schemas.openxmlformats.org/officeDocument/2006/relationships/slide" Target="slides/slide104.xml"/><Relationship Id="rId25" Type="http://schemas.openxmlformats.org/officeDocument/2006/relationships/slide" Target="slides/slide112.xml"/><Relationship Id="rId33" Type="http://schemas.openxmlformats.org/officeDocument/2006/relationships/slide" Target="slides/slide120.xml"/><Relationship Id="rId38" Type="http://schemas.openxmlformats.org/officeDocument/2006/relationships/slide" Target="slides/slide125.xml"/><Relationship Id="rId46" Type="http://schemas.openxmlformats.org/officeDocument/2006/relationships/slide" Target="slides/slide133.xml"/><Relationship Id="rId59" Type="http://schemas.openxmlformats.org/officeDocument/2006/relationships/slide" Target="slides/slide146.xml"/><Relationship Id="rId67" Type="http://schemas.openxmlformats.org/officeDocument/2006/relationships/slide" Target="slides/slide154.xml"/><Relationship Id="rId20" Type="http://schemas.openxmlformats.org/officeDocument/2006/relationships/slide" Target="slides/slide107.xml"/><Relationship Id="rId41" Type="http://schemas.openxmlformats.org/officeDocument/2006/relationships/slide" Target="slides/slide128.xml"/><Relationship Id="rId54" Type="http://schemas.openxmlformats.org/officeDocument/2006/relationships/slide" Target="slides/slide141.xml"/><Relationship Id="rId62" Type="http://schemas.openxmlformats.org/officeDocument/2006/relationships/slide" Target="slides/slide149.xml"/><Relationship Id="rId70" Type="http://schemas.openxmlformats.org/officeDocument/2006/relationships/slide" Target="slides/slide157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5" Type="http://schemas.openxmlformats.org/officeDocument/2006/relationships/slide" Target="slides/slide102.xml"/><Relationship Id="rId23" Type="http://schemas.openxmlformats.org/officeDocument/2006/relationships/slide" Target="slides/slide110.xml"/><Relationship Id="rId28" Type="http://schemas.openxmlformats.org/officeDocument/2006/relationships/slide" Target="slides/slide115.xml"/><Relationship Id="rId36" Type="http://schemas.openxmlformats.org/officeDocument/2006/relationships/slide" Target="slides/slide123.xml"/><Relationship Id="rId49" Type="http://schemas.openxmlformats.org/officeDocument/2006/relationships/slide" Target="slides/slide136.xml"/><Relationship Id="rId57" Type="http://schemas.openxmlformats.org/officeDocument/2006/relationships/slide" Target="slides/slide144.xml"/><Relationship Id="rId10" Type="http://schemas.openxmlformats.org/officeDocument/2006/relationships/slide" Target="slides/slide17.xml"/><Relationship Id="rId31" Type="http://schemas.openxmlformats.org/officeDocument/2006/relationships/slide" Target="slides/slide118.xml"/><Relationship Id="rId44" Type="http://schemas.openxmlformats.org/officeDocument/2006/relationships/slide" Target="slides/slide131.xml"/><Relationship Id="rId52" Type="http://schemas.openxmlformats.org/officeDocument/2006/relationships/slide" Target="slides/slide139.xml"/><Relationship Id="rId60" Type="http://schemas.openxmlformats.org/officeDocument/2006/relationships/slide" Target="slides/slide147.xml"/><Relationship Id="rId65" Type="http://schemas.openxmlformats.org/officeDocument/2006/relationships/slide" Target="slides/slide152.xml"/><Relationship Id="rId4" Type="http://schemas.openxmlformats.org/officeDocument/2006/relationships/slide" Target="slides/slide6.xml"/><Relationship Id="rId9" Type="http://schemas.openxmlformats.org/officeDocument/2006/relationships/slide" Target="slides/slide16.xml"/><Relationship Id="rId13" Type="http://schemas.openxmlformats.org/officeDocument/2006/relationships/slide" Target="slides/slide100.xml"/><Relationship Id="rId18" Type="http://schemas.openxmlformats.org/officeDocument/2006/relationships/slide" Target="slides/slide105.xml"/><Relationship Id="rId39" Type="http://schemas.openxmlformats.org/officeDocument/2006/relationships/slide" Target="slides/slide126.xml"/><Relationship Id="rId34" Type="http://schemas.openxmlformats.org/officeDocument/2006/relationships/slide" Target="slides/slide121.xml"/><Relationship Id="rId50" Type="http://schemas.openxmlformats.org/officeDocument/2006/relationships/slide" Target="slides/slide137.xml"/><Relationship Id="rId55" Type="http://schemas.openxmlformats.org/officeDocument/2006/relationships/slide" Target="slides/slide1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 descr="Bouquet">
            <a:extLst>
              <a:ext uri="{FF2B5EF4-FFF2-40B4-BE49-F238E27FC236}">
                <a16:creationId xmlns:a16="http://schemas.microsoft.com/office/drawing/2014/main" id="{967D1E2F-6AEC-45EE-93BE-B6288A800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9596438"/>
            <a:ext cx="5927725" cy="231775"/>
          </a:xfrm>
          <a:prstGeom prst="rect">
            <a:avLst/>
          </a:prstGeom>
          <a:noFill/>
          <a:ln>
            <a:noFill/>
          </a:ln>
          <a:effectLst/>
        </p:spPr>
        <p:txBody>
          <a:bodyPr lIns="96241" tIns="48120" rIns="96241" bIns="48120" anchor="ctr">
            <a:spAutoFit/>
          </a:bodyPr>
          <a:lstStyle>
            <a:lvl1pPr algn="r" defTabSz="962025" rtl="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1013" algn="r" defTabSz="962025" rtl="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2025" algn="r" defTabSz="962025" rtl="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43038" algn="r" defTabSz="962025" rtl="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24050" algn="r" defTabSz="962025" rtl="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8125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3845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9565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5285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spcBef>
                <a:spcPct val="50000"/>
              </a:spcBef>
              <a:defRPr/>
            </a:pPr>
            <a:r>
              <a:rPr lang="en-US" sz="900" b="0" dirty="0">
                <a:latin typeface="Arial" pitchFamily="34" charset="0"/>
              </a:rPr>
              <a:t>Copyright © Shimon Schocken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DC9BD71-F563-429D-9D7A-0E8BD4EA39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11113"/>
            <a:ext cx="3076576" cy="4778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0050" tIns="0" rIns="20050" bIns="0" numCol="1" anchor="t" anchorCtr="0" compatLnSpc="1">
            <a:prstTxWarp prst="textNoShape">
              <a:avLst/>
            </a:prstTxWarp>
          </a:bodyPr>
          <a:lstStyle>
            <a:lvl1pPr defTabSz="801688">
              <a:defRPr sz="1100" b="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14DA46-FE34-4853-A790-A12740ADA91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11113"/>
            <a:ext cx="3076575" cy="4778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0050" tIns="0" rIns="20050" bIns="0" numCol="1" anchor="t" anchorCtr="0" compatLnSpc="1">
            <a:prstTxWarp prst="textNoShape">
              <a:avLst/>
            </a:prstTxWarp>
          </a:bodyPr>
          <a:lstStyle>
            <a:lvl1pPr algn="r" defTabSz="801688">
              <a:defRPr sz="1100" b="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8F0834D-8A68-4088-AAE4-B07215F1FFC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745663"/>
            <a:ext cx="3076576" cy="4778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0050" tIns="0" rIns="20050" bIns="0" numCol="1" anchor="b" anchorCtr="0" compatLnSpc="1">
            <a:prstTxWarp prst="textNoShape">
              <a:avLst/>
            </a:prstTxWarp>
          </a:bodyPr>
          <a:lstStyle>
            <a:lvl1pPr defTabSz="801688">
              <a:defRPr sz="1100" b="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E4290F1-36E0-4F02-A159-978703A560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0050" tIns="0" rIns="20050" bIns="0" numCol="1" anchor="b" anchorCtr="0" compatLnSpc="1">
            <a:prstTxWarp prst="textNoShape">
              <a:avLst/>
            </a:prstTxWarp>
          </a:bodyPr>
          <a:lstStyle>
            <a:lvl1pPr algn="r" defTabSz="801688">
              <a:defRPr sz="1100" b="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B57D629-6515-4E05-B268-1A72D87A4B22}" type="slidenum">
              <a:rPr lang="he-IL" altLang="zh-TW"/>
              <a:pPr/>
              <a:t>‹#›</a:t>
            </a:fld>
            <a:endParaRPr lang="en-US" altLang="zh-TW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050D508-B8D6-4257-BD0F-E2A216AB45D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4100"/>
            <a:ext cx="5208587" cy="431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09" tIns="48455" rIns="96909" bIns="48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5DE45269-4CFD-4925-951B-C1F528395DF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893763"/>
            <a:ext cx="4779963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id="{A2A57F24-0CB0-4181-A5F5-BDC1F799C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63" y="9813925"/>
            <a:ext cx="511175" cy="3159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6909" tIns="48455" rIns="96909" bIns="48455" anchor="ctr">
            <a:spAutoFit/>
          </a:bodyPr>
          <a:lstStyle>
            <a:lvl1pPr defTabSz="962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2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2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2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20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7C185F9-A22F-4BC2-8E72-CBDFFC36D60C}" type="slidenum">
              <a:rPr lang="he-IL" altLang="zh-TW" sz="1500" b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‹#›</a:t>
            </a:fld>
            <a:endParaRPr lang="en-US" altLang="zh-TW" sz="15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1pPr>
    <a:lvl2pPr marL="4572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2pPr>
    <a:lvl3pPr marL="9144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3pPr>
    <a:lvl4pPr marL="13716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5">
            <a:extLst>
              <a:ext uri="{FF2B5EF4-FFF2-40B4-BE49-F238E27FC236}">
                <a16:creationId xmlns:a16="http://schemas.microsoft.com/office/drawing/2014/main" id="{19D55D19-00A4-410B-BCBC-9A44CE8039B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48" tIns="0" rIns="20048" bIns="0" anchor="b"/>
          <a:lstStyle>
            <a:lvl1pPr defTabSz="8001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01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01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01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01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168B842-65B8-43FF-BC4D-DDB1A4CAA572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9867BC1A-6E15-4962-BC8E-23E1D21A3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00" tIns="48451" rIns="96900" bIns="48451"/>
          <a:lstStyle/>
          <a:p>
            <a:pPr rtl="1"/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FC3865A-085C-41B7-9A67-573BF8B141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893763"/>
            <a:ext cx="4776787" cy="3584575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>
            <a:extLst>
              <a:ext uri="{FF2B5EF4-FFF2-40B4-BE49-F238E27FC236}">
                <a16:creationId xmlns:a16="http://schemas.microsoft.com/office/drawing/2014/main" id="{58902178-6DBE-4A18-AAB0-1142B73F251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DD27068-3161-4A9E-8CC5-CA31D528B3C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666D94F-0F9F-4EFC-9C84-1134AB9C0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C6FA7CC-4D12-4E3D-A278-29BF84304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>
            <a:extLst>
              <a:ext uri="{FF2B5EF4-FFF2-40B4-BE49-F238E27FC236}">
                <a16:creationId xmlns:a16="http://schemas.microsoft.com/office/drawing/2014/main" id="{3B4325A6-6FB6-4668-B7D8-B1CACEEC216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499E72F-47A2-41DB-947E-C9994610BD0D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16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980D4E2-7F33-4829-8B79-8E407FDC89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A505CA3-5983-4184-B516-E08628106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>
            <a:extLst>
              <a:ext uri="{FF2B5EF4-FFF2-40B4-BE49-F238E27FC236}">
                <a16:creationId xmlns:a16="http://schemas.microsoft.com/office/drawing/2014/main" id="{15AFB21D-2D43-4D82-A385-BDE8EC5673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2302C0F-60D8-494A-AE0D-B758F91878B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17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4F3676AE-C662-42F5-88D5-ECE1F874A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FBEB1A8-82BC-48F1-95F0-8BDDDE0EE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>
            <a:extLst>
              <a:ext uri="{FF2B5EF4-FFF2-40B4-BE49-F238E27FC236}">
                <a16:creationId xmlns:a16="http://schemas.microsoft.com/office/drawing/2014/main" id="{E238DBD7-375C-4977-9449-E9BBDC3A16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925AFA9-B3C9-456A-8C4E-39B9D6D06AD5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18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06DE8E2E-2F00-4D1D-9BBB-B63B04FC2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BE14742-E397-4F98-A6F4-8CAFC683C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>
            <a:extLst>
              <a:ext uri="{FF2B5EF4-FFF2-40B4-BE49-F238E27FC236}">
                <a16:creationId xmlns:a16="http://schemas.microsoft.com/office/drawing/2014/main" id="{4F07D722-3595-094B-B573-E768A4EB92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ln w="9525" cap="flat">
            <a:round/>
            <a:headEnd type="none" w="med" len="med"/>
            <a:tailEnd type="none" w="med" len="med"/>
          </a:ln>
        </p:spPr>
      </p:sp>
      <p:sp>
        <p:nvSpPr>
          <p:cNvPr id="79875" name="Shape 556">
            <a:extLst>
              <a:ext uri="{FF2B5EF4-FFF2-40B4-BE49-F238E27FC236}">
                <a16:creationId xmlns:a16="http://schemas.microsoft.com/office/drawing/2014/main" id="{C6D69F5A-248D-C240-9B85-1F57EF4B1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zh-TW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98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99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27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100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90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101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25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102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4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5">
            <a:extLst>
              <a:ext uri="{FF2B5EF4-FFF2-40B4-BE49-F238E27FC236}">
                <a16:creationId xmlns:a16="http://schemas.microsoft.com/office/drawing/2014/main" id="{67EDA3AB-12BD-4273-AD6D-02805C525D5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43192A3-0D5C-4C15-9BD2-4A52D0C85EC2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77AEAAEF-052A-4FA7-8853-0997132A7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93C9CA1-3FBF-4205-B388-B710532E5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103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54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104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12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105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44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106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15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107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90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108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226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109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31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110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30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111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655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112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0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5">
            <a:extLst>
              <a:ext uri="{FF2B5EF4-FFF2-40B4-BE49-F238E27FC236}">
                <a16:creationId xmlns:a16="http://schemas.microsoft.com/office/drawing/2014/main" id="{DDEC89F4-59D6-416D-B621-7FFCFB14D7A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6480138-B7A7-47FC-B6A7-A9C063703D41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270B5347-5AC5-421F-953E-A244F71DC1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3A04205-A11B-4E67-B4DF-B2DBC4AE0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113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32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114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687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115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82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116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40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117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586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118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265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119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813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120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768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121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781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122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8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5">
            <a:extLst>
              <a:ext uri="{FF2B5EF4-FFF2-40B4-BE49-F238E27FC236}">
                <a16:creationId xmlns:a16="http://schemas.microsoft.com/office/drawing/2014/main" id="{7CA65CC4-C59E-4CA7-8C0C-BBE0EEDE86C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D05734C-AEE1-4B33-8C84-3A59A362859A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4ADAFA9A-F5E4-4EEA-85D3-507FBEC0D4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5CB00AE-DB57-48BC-A1D5-B6DCE0665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123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655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124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62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125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856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126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880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127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199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128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425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129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408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130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209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131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6161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132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15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">
            <a:extLst>
              <a:ext uri="{FF2B5EF4-FFF2-40B4-BE49-F238E27FC236}">
                <a16:creationId xmlns:a16="http://schemas.microsoft.com/office/drawing/2014/main" id="{B2EE8271-BCFD-488B-9328-85A6F701AB0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ED0130F-3426-4E86-9952-66BD648262FB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60CCC2FE-25E6-4438-8615-EBB0737A2B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3E253A1-18A3-463E-A439-756FD50FC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133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910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134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294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135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330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136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7491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137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670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138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924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139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889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140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6945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141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242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142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29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>
            <a:extLst>
              <a:ext uri="{FF2B5EF4-FFF2-40B4-BE49-F238E27FC236}">
                <a16:creationId xmlns:a16="http://schemas.microsoft.com/office/drawing/2014/main" id="{A1863044-FC7D-40CD-BBB2-3A6C4CED3F3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A12A7D9-CF53-4242-BA7B-61D97E77709C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6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062BBC91-664F-48C7-8EE0-243C7C842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85D7637-FE6C-4494-B4C8-C823D0818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143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008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144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42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145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679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146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2045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147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157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148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586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149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7653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150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2181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151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6144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152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0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>
            <a:extLst>
              <a:ext uri="{FF2B5EF4-FFF2-40B4-BE49-F238E27FC236}">
                <a16:creationId xmlns:a16="http://schemas.microsoft.com/office/drawing/2014/main" id="{A1863044-FC7D-40CD-BBB2-3A6C4CED3F3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A12A7D9-CF53-4242-BA7B-61D97E77709C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7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062BBC91-664F-48C7-8EE0-243C7C842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85D7637-FE6C-4494-B4C8-C823D0818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5778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153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6246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154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6755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155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708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156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1757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51A746DC-CBF5-4838-867D-14CDB71CFE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CFB6B6-06D9-435A-8B1D-F9A598C50476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157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6A6A3CD-57AB-4E48-8E94-0FE56042F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A9A066A-583A-48F7-B1A4-0FF171FB5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41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>
            <a:extLst>
              <a:ext uri="{FF2B5EF4-FFF2-40B4-BE49-F238E27FC236}">
                <a16:creationId xmlns:a16="http://schemas.microsoft.com/office/drawing/2014/main" id="{843C41E5-D092-4D35-B7F7-7AB309D9FD7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F4AB497-3353-438B-AB0E-B209CBFDAEB1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8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BB373A3-3203-4BDE-BC6B-9472C3CF1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7F25BB9-AA1D-4E87-8B27-133170441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>
            <a:extLst>
              <a:ext uri="{FF2B5EF4-FFF2-40B4-BE49-F238E27FC236}">
                <a16:creationId xmlns:a16="http://schemas.microsoft.com/office/drawing/2014/main" id="{303BE7EF-9819-4DD2-8E31-8E913580460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6582B14-A54F-449B-9115-5CA8C019642C}" type="slidenum">
              <a:rPr lang="he-IL" altLang="zh-TW" sz="11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9</a:t>
            </a:fld>
            <a:endParaRPr lang="en-US" altLang="zh-TW" sz="11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9BBB361A-E0CB-4BBD-BAE1-B19D59263F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C1AA766-6629-40A9-815D-051E1F061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174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517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6743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08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551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12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67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126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924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52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27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nand2tetris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A7ABBB5-00A9-443B-9BF1-231EEA3FE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CEF7C8D-4162-4E04-9B35-8346AA9D6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7A3DC110-6BC8-45C6-BBCC-7362375E3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09600"/>
            <a:ext cx="876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AC7190A0-1C6C-4E6E-95A9-AFD100B87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67488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0" name="Text Box 10" descr="Bouquet">
            <a:extLst>
              <a:ext uri="{FF2B5EF4-FFF2-40B4-BE49-F238E27FC236}">
                <a16:creationId xmlns:a16="http://schemas.microsoft.com/office/drawing/2014/main" id="{58D9ECF1-426E-407C-8EA0-68394DACF5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6613525"/>
            <a:ext cx="86868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000" b="0">
                <a:ea typeface="新細明體" panose="02020500000000000000" pitchFamily="18" charset="-120"/>
              </a:rPr>
              <a:t>Elements of Computing Systems, Nisan &amp; Schocken, MIT Press,  </a:t>
            </a:r>
            <a:r>
              <a:rPr lang="en-US" altLang="zh-TW" sz="1000" b="0">
                <a:solidFill>
                  <a:srgbClr val="000099"/>
                </a:solidFill>
                <a:ea typeface="新細明體" panose="02020500000000000000" pitchFamily="18" charset="-120"/>
                <a:hlinkClick r:id="rId14"/>
              </a:rPr>
              <a:t>www.nand2tetris.org</a:t>
            </a:r>
            <a:r>
              <a:rPr lang="en-US" altLang="zh-TW" sz="1000" b="0">
                <a:ea typeface="新細明體" panose="02020500000000000000" pitchFamily="18" charset="-120"/>
              </a:rPr>
              <a:t> , Chapter 8: </a:t>
            </a:r>
            <a:r>
              <a:rPr lang="en-US" altLang="zh-TW" sz="1000" b="0" i="1">
                <a:ea typeface="新細明體" panose="02020500000000000000" pitchFamily="18" charset="-120"/>
              </a:rPr>
              <a:t>Virtual Machine, Part II                                 </a:t>
            </a:r>
            <a:r>
              <a:rPr lang="en-US" altLang="zh-TW" sz="1000" b="0">
                <a:ea typeface="新細明體" panose="02020500000000000000" pitchFamily="18" charset="-120"/>
              </a:rPr>
              <a:t>slide </a:t>
            </a:r>
            <a:fld id="{94599E6E-B9A6-4D94-B1BD-75F1BB21955A}" type="slidenum">
              <a:rPr lang="he-IL" altLang="zh-TW" sz="1000" b="0"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 altLang="zh-TW" sz="1000" b="0">
                <a:ea typeface="新細明體" panose="02020500000000000000" pitchFamily="18" charset="-120"/>
              </a:rPr>
              <a:t>  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6600"/>
        </a:buClr>
        <a:buSzPct val="10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60000"/>
        </a:spcBef>
        <a:spcAft>
          <a:spcPct val="0"/>
        </a:spcAft>
        <a:buClr>
          <a:srgbClr val="000099"/>
        </a:buClr>
        <a:buSzPct val="7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75000"/>
        <a:buFont typeface="Wingdings" panose="05000000000000000000" pitchFamily="2" charset="2"/>
        <a:buChar char="q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2">
            <a:extLst>
              <a:ext uri="{FF2B5EF4-FFF2-40B4-BE49-F238E27FC236}">
                <a16:creationId xmlns:a16="http://schemas.microsoft.com/office/drawing/2014/main" id="{0A7F9686-37E6-41DF-A613-16BAE8FC58AF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2276475"/>
            <a:ext cx="3384550" cy="1296988"/>
            <a:chOff x="1383" y="1389"/>
            <a:chExt cx="2903" cy="1315"/>
          </a:xfrm>
        </p:grpSpPr>
        <p:sp>
          <p:nvSpPr>
            <p:cNvPr id="4102" name="Rectangle 3">
              <a:extLst>
                <a:ext uri="{FF2B5EF4-FFF2-40B4-BE49-F238E27FC236}">
                  <a16:creationId xmlns:a16="http://schemas.microsoft.com/office/drawing/2014/main" id="{DA4B2092-2B66-4FE5-ABA2-08471B602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436"/>
              <a:ext cx="2903" cy="122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pic>
          <p:nvPicPr>
            <p:cNvPr id="4103" name="Picture 4" descr="Banner">
              <a:extLst>
                <a:ext uri="{FF2B5EF4-FFF2-40B4-BE49-F238E27FC236}">
                  <a16:creationId xmlns:a16="http://schemas.microsoft.com/office/drawing/2014/main" id="{9830AA44-BDBB-4753-9A40-C3E167535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42"/>
            <a:stretch>
              <a:fillRect/>
            </a:stretch>
          </p:blipFill>
          <p:spPr bwMode="auto">
            <a:xfrm>
              <a:off x="3016" y="1434"/>
              <a:ext cx="1264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5" descr="Banner">
              <a:extLst>
                <a:ext uri="{FF2B5EF4-FFF2-40B4-BE49-F238E27FC236}">
                  <a16:creationId xmlns:a16="http://schemas.microsoft.com/office/drawing/2014/main" id="{89BA47BF-7C62-4B9A-A652-CE2718A06B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85"/>
            <a:stretch>
              <a:fillRect/>
            </a:stretch>
          </p:blipFill>
          <p:spPr bwMode="auto">
            <a:xfrm>
              <a:off x="1474" y="1389"/>
              <a:ext cx="1457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8" name="Rectangle 2">
            <a:extLst>
              <a:ext uri="{FF2B5EF4-FFF2-40B4-BE49-F238E27FC236}">
                <a16:creationId xmlns:a16="http://schemas.microsoft.com/office/drawing/2014/main" id="{5B5CC06F-BC7C-42F0-985C-8497B287F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403725"/>
            <a:ext cx="37433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www.nand2tetris.org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5106D1A-B0CE-41D1-9E17-9973E7266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57600"/>
            <a:ext cx="77724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0" i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Building a Modern Computer From First Principles</a:t>
            </a:r>
          </a:p>
        </p:txBody>
      </p:sp>
      <p:sp>
        <p:nvSpPr>
          <p:cNvPr id="4100" name="Rectangle 8">
            <a:extLst>
              <a:ext uri="{FF2B5EF4-FFF2-40B4-BE49-F238E27FC236}">
                <a16:creationId xmlns:a16="http://schemas.microsoft.com/office/drawing/2014/main" id="{31A17A66-6F52-4E3F-9610-82C281704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036050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3651B3A9-FA4B-49FC-AED9-DDF115AA502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457200"/>
            <a:ext cx="7772400" cy="1746250"/>
          </a:xfrm>
        </p:spPr>
        <p:txBody>
          <a:bodyPr/>
          <a:lstStyle/>
          <a:p>
            <a:pPr algn="ctr">
              <a:lnSpc>
                <a:spcPct val="125000"/>
              </a:lnSpc>
              <a:spcBef>
                <a:spcPct val="100000"/>
              </a:spcBef>
            </a:pPr>
            <a:r>
              <a:rPr lang="en-US" altLang="zh-TW" sz="3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Virtual Machine</a:t>
            </a:r>
            <a:br>
              <a:rPr lang="en-US" altLang="zh-TW" sz="3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</a:br>
            <a:r>
              <a:rPr lang="en-US" altLang="zh-TW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Part II: Program Control</a:t>
            </a:r>
            <a:endParaRPr lang="en-US" altLang="zh-TW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4CBB0ED6-F139-4E7A-BDF4-C573F619CC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Program flow commands in the </a:t>
            </a:r>
            <a:r>
              <a:rPr lang="en-US" altLang="zh-TW" sz="2000">
                <a:ea typeface="新細明體" panose="02020500000000000000" pitchFamily="18" charset="-120"/>
              </a:rPr>
              <a:t>VM</a:t>
            </a:r>
            <a:r>
              <a:rPr lang="en-US" altLang="zh-TW">
                <a:ea typeface="新細明體" panose="02020500000000000000" pitchFamily="18" charset="-120"/>
              </a:rPr>
              <a:t> language</a:t>
            </a:r>
          </a:p>
        </p:txBody>
      </p:sp>
      <p:sp>
        <p:nvSpPr>
          <p:cNvPr id="519174" name="Rectangle 6">
            <a:extLst>
              <a:ext uri="{FF2B5EF4-FFF2-40B4-BE49-F238E27FC236}">
                <a16:creationId xmlns:a16="http://schemas.microsoft.com/office/drawing/2014/main" id="{1F660C8E-68D8-4D13-B3EC-1401BF350E0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124200" y="3733800"/>
            <a:ext cx="6019800" cy="2514600"/>
          </a:xfrm>
        </p:spPr>
        <p:txBody>
          <a:bodyPr/>
          <a:lstStyle/>
          <a:p>
            <a:pPr marL="268288" indent="-268288">
              <a:spcBef>
                <a:spcPct val="80000"/>
              </a:spcBef>
              <a:buFont typeface="Wingdings" panose="05000000000000000000" pitchFamily="2" charset="2"/>
              <a:buNone/>
            </a:pPr>
            <a:r>
              <a:rPr lang="en-US" altLang="zh-TW" sz="1800" u="sng" dirty="0">
                <a:ea typeface="新細明體" panose="02020500000000000000" pitchFamily="18" charset="-120"/>
              </a:rPr>
              <a:t>How to translate these abstractions into assembly?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marL="268288" indent="-268288">
              <a:buSzPct val="80000"/>
              <a:buFont typeface="Wingdings" panose="05000000000000000000" pitchFamily="2" charset="2"/>
              <a:buChar char="q"/>
            </a:pPr>
            <a:endParaRPr lang="en-US" altLang="zh-TW" sz="1800" dirty="0">
              <a:ea typeface="新細明體" panose="02020500000000000000" pitchFamily="18" charset="-120"/>
            </a:endParaRPr>
          </a:p>
        </p:txBody>
      </p:sp>
      <p:sp>
        <p:nvSpPr>
          <p:cNvPr id="124932" name="Text Box 7">
            <a:extLst>
              <a:ext uri="{FF2B5EF4-FFF2-40B4-BE49-F238E27FC236}">
                <a16:creationId xmlns:a16="http://schemas.microsoft.com/office/drawing/2014/main" id="{0CBBC415-E476-44F3-8970-E4C34D900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447800"/>
            <a:ext cx="5638800" cy="2133600"/>
          </a:xfrm>
          <a:prstGeom prst="rect">
            <a:avLst/>
          </a:prstGeom>
          <a:solidFill>
            <a:srgbClr val="FFE4C9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190800" rIns="0" bIns="190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75000"/>
              </a:spcBef>
              <a:buSzPct val="80000"/>
              <a:buFont typeface="Wingdings" charset="2"/>
              <a:buNone/>
              <a:defRPr/>
            </a:pPr>
            <a:r>
              <a:rPr lang="en-US" altLang="zh-TW" sz="1800" b="0" dirty="0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label </a:t>
            </a:r>
            <a:r>
              <a:rPr lang="en-US" altLang="zh-TW" sz="1800" b="0" i="1" dirty="0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c    </a:t>
            </a:r>
            <a:r>
              <a:rPr lang="en-US" altLang="zh-TW" sz="1800" b="0" dirty="0">
                <a:ea typeface="新細明體" charset="0"/>
                <a:cs typeface="Consolas" charset="0"/>
              </a:rPr>
              <a:t>// label declaration</a:t>
            </a:r>
          </a:p>
          <a:p>
            <a:pPr>
              <a:spcBef>
                <a:spcPct val="75000"/>
              </a:spcBef>
              <a:buSzPct val="80000"/>
              <a:buFont typeface="Wingdings" charset="2"/>
              <a:buNone/>
              <a:defRPr/>
            </a:pPr>
            <a:r>
              <a:rPr lang="en-US" altLang="zh-TW" sz="1800" b="0" dirty="0" err="1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goto</a:t>
            </a:r>
            <a:r>
              <a:rPr lang="en-US" altLang="zh-TW" sz="1800" b="0" dirty="0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sz="1800" b="0" i="1" dirty="0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c     </a:t>
            </a:r>
            <a:r>
              <a:rPr lang="en-US" altLang="zh-TW" sz="1800" b="0" dirty="0">
                <a:ea typeface="新細明體" charset="0"/>
                <a:cs typeface="Consolas" charset="0"/>
              </a:rPr>
              <a:t>// unconditional jump to the</a:t>
            </a:r>
            <a:br>
              <a:rPr lang="en-US" altLang="zh-TW" sz="1800" b="0" dirty="0">
                <a:ea typeface="新細明體" charset="0"/>
                <a:cs typeface="Consolas" charset="0"/>
              </a:rPr>
            </a:br>
            <a:r>
              <a:rPr lang="en-US" altLang="zh-TW" sz="1800" b="0" dirty="0">
                <a:ea typeface="新細明體" charset="0"/>
                <a:cs typeface="Consolas" charset="0"/>
              </a:rPr>
              <a:t>               // VM command following the label c</a:t>
            </a:r>
          </a:p>
          <a:p>
            <a:pPr>
              <a:spcBef>
                <a:spcPct val="75000"/>
              </a:spcBef>
              <a:buSzPct val="80000"/>
              <a:buFont typeface="Wingdings" charset="2"/>
              <a:buNone/>
              <a:defRPr/>
            </a:pPr>
            <a:r>
              <a:rPr lang="en-US" altLang="zh-TW" sz="1800" b="0" dirty="0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if-</a:t>
            </a:r>
            <a:r>
              <a:rPr lang="en-US" altLang="zh-TW" sz="1800" b="0" dirty="0" err="1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goto</a:t>
            </a:r>
            <a:r>
              <a:rPr lang="en-US" altLang="zh-TW" sz="1800" b="0" dirty="0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sz="1800" b="0" i="1" dirty="0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c</a:t>
            </a:r>
            <a:r>
              <a:rPr lang="en-US" altLang="zh-TW" sz="1800" i="1" dirty="0">
                <a:solidFill>
                  <a:srgbClr val="663300"/>
                </a:solidFill>
                <a:latin typeface="Times New Roman" charset="0"/>
                <a:ea typeface="新細明體" charset="0"/>
                <a:cs typeface="Times New Roman" charset="0"/>
              </a:rPr>
              <a:t>     </a:t>
            </a:r>
            <a:r>
              <a:rPr lang="en-US" altLang="zh-TW" sz="1800" b="0" dirty="0">
                <a:ea typeface="新細明體" charset="0"/>
                <a:cs typeface="Times New Roman" charset="0"/>
              </a:rPr>
              <a:t>// </a:t>
            </a:r>
            <a:r>
              <a:rPr lang="en-US" altLang="zh-TW" sz="1800" b="0" dirty="0">
                <a:ea typeface="新細明體" charset="0"/>
              </a:rPr>
              <a:t>pops the topmost stack element;</a:t>
            </a:r>
            <a:br>
              <a:rPr lang="en-US" altLang="zh-TW" sz="1800" b="0" dirty="0">
                <a:ea typeface="新細明體" charset="0"/>
              </a:rPr>
            </a:br>
            <a:r>
              <a:rPr lang="en-US" altLang="zh-TW" sz="1800" b="0" dirty="0">
                <a:ea typeface="新細明體" charset="0"/>
              </a:rPr>
              <a:t>               // if it’s not zero, jumps to the</a:t>
            </a:r>
            <a:br>
              <a:rPr lang="en-US" altLang="zh-TW" sz="1800" b="0" dirty="0">
                <a:ea typeface="新細明體" charset="0"/>
              </a:rPr>
            </a:br>
            <a:r>
              <a:rPr lang="en-US" altLang="zh-TW" sz="1800" b="0" dirty="0">
                <a:ea typeface="新細明體" charset="0"/>
              </a:rPr>
              <a:t>               // VM command following the label c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EB82D7D4-DCB5-4F8B-AB7E-5223EBC34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09600"/>
            <a:ext cx="5562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25000"/>
              </a:lnSpc>
              <a:spcBef>
                <a:spcPct val="75000"/>
              </a:spcBef>
              <a:buFont typeface="Wingdings" panose="05000000000000000000" pitchFamily="2" charset="2"/>
              <a:buNone/>
            </a:pPr>
            <a:r>
              <a:rPr lang="en-US" altLang="zh-TW" sz="1800" b="0">
                <a:ea typeface="新細明體" panose="02020500000000000000" pitchFamily="18" charset="-120"/>
              </a:rPr>
              <a:t>In the VM language, the program flow abstraction is delivered using three commands:</a:t>
            </a:r>
          </a:p>
        </p:txBody>
      </p:sp>
      <p:grpSp>
        <p:nvGrpSpPr>
          <p:cNvPr id="124934" name="Group 6">
            <a:extLst>
              <a:ext uri="{FF2B5EF4-FFF2-40B4-BE49-F238E27FC236}">
                <a16:creationId xmlns:a16="http://schemas.microsoft.com/office/drawing/2014/main" id="{15CFD5C1-6C8C-46C6-9884-AEC93381C17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609600"/>
            <a:ext cx="2590800" cy="5943600"/>
            <a:chOff x="144" y="480"/>
            <a:chExt cx="1632" cy="3744"/>
          </a:xfrm>
        </p:grpSpPr>
        <p:sp>
          <p:nvSpPr>
            <p:cNvPr id="20486" name="Rectangle 5">
              <a:extLst>
                <a:ext uri="{FF2B5EF4-FFF2-40B4-BE49-F238E27FC236}">
                  <a16:creationId xmlns:a16="http://schemas.microsoft.com/office/drawing/2014/main" id="{CAF75529-1E96-4E3A-A8AE-510977D05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480"/>
              <a:ext cx="148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just">
                <a:spcBef>
                  <a:spcPct val="15000"/>
                </a:spcBef>
                <a:buSzPct val="85000"/>
                <a:buFont typeface="Wingdings" panose="05000000000000000000" pitchFamily="2" charset="2"/>
                <a:buNone/>
              </a:pPr>
              <a:r>
                <a:rPr lang="en-US" altLang="zh-TW" b="0">
                  <a:ea typeface="Arial Unicode MS" pitchFamily="34" charset="-128"/>
                </a:rPr>
                <a:t>VM code example:</a:t>
              </a:r>
            </a:p>
          </p:txBody>
        </p:sp>
        <p:sp>
          <p:nvSpPr>
            <p:cNvPr id="20488" name="Text Box 4">
              <a:extLst>
                <a:ext uri="{FF2B5EF4-FFF2-40B4-BE49-F238E27FC236}">
                  <a16:creationId xmlns:a16="http://schemas.microsoft.com/office/drawing/2014/main" id="{E15D2C02-C1C3-45DC-80CE-EFD5C78A8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672"/>
              <a:ext cx="1584" cy="355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201600" tIns="154800" rIns="93600" bIns="154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function </a:t>
              </a:r>
              <a:r>
                <a:rPr lang="en-US" altLang="zh-TW" b="0" dirty="0" err="1">
                  <a:latin typeface="Consolas" charset="0"/>
                  <a:ea typeface="新細明體" charset="0"/>
                  <a:cs typeface="Consolas" charset="0"/>
                </a:rPr>
                <a:t>mult</a:t>
              </a: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 1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  push constant 0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  pop local 0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label loop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  push argument 0 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  push constant 0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  </a:t>
              </a:r>
              <a:r>
                <a:rPr lang="en-US" altLang="zh-TW" b="0" dirty="0" err="1">
                  <a:latin typeface="Consolas" charset="0"/>
                  <a:ea typeface="新細明體" charset="0"/>
                  <a:cs typeface="Consolas" charset="0"/>
                </a:rPr>
                <a:t>eq</a:t>
              </a:r>
              <a:endParaRPr lang="en-US" altLang="zh-TW" b="0" dirty="0"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  </a:t>
              </a:r>
              <a:r>
                <a:rPr lang="en-US" altLang="zh-TW" b="0" dirty="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if-</a:t>
              </a:r>
              <a:r>
                <a:rPr lang="en-US" altLang="zh-TW" b="0" dirty="0" err="1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goto</a:t>
              </a:r>
              <a:r>
                <a:rPr lang="en-US" altLang="zh-TW" b="0" dirty="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 end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  push argument 0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  push 1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  sub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  pop argument 0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  push argument 1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  push local 0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  add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  pop local 0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  </a:t>
              </a:r>
              <a:r>
                <a:rPr lang="en-US" altLang="zh-TW" b="0" dirty="0" err="1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goto</a:t>
              </a:r>
              <a:r>
                <a:rPr lang="en-US" altLang="zh-TW" b="0" dirty="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 loop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label end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  push local 0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  return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4" grpId="0" build="p"/>
      <p:bldP spid="124932" grpId="0" build="p" animBg="1"/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Contract: the caller’s view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65087FF-3B6E-41D1-BD11-1CC9A10C1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21" y="1342119"/>
            <a:ext cx="3138808" cy="342067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97200" rIns="93600" bIns="36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Foo.main 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computes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–(19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3))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constant 19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push local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call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neg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Computes the product of the first two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arguments and puts the result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return value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return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E8A268-AB77-42B1-875D-D93C9CB1BBEB}"/>
              </a:ext>
            </a:extLst>
          </p:cNvPr>
          <p:cNvSpPr txBox="1">
            <a:spLocks/>
          </p:cNvSpPr>
          <p:nvPr/>
        </p:nvSpPr>
        <p:spPr>
          <a:xfrm>
            <a:off x="4110359" y="1243731"/>
            <a:ext cx="4603882" cy="4016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Before calling another function, I must push as many arguments as the function expects to get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Next, I invoke the function using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call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functionName nArgs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After the called function returns, the argument values that I pushed before the call have disappeared from the stack, and a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return value</a:t>
            </a:r>
            <a:b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(that always exists) appears at the top of the stack;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After the called function returns, all my memory segments are exactly the same as they were before the call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(except that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temp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undefined and some values of my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static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segment may have changed).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ounded Rectangular Callout 7">
            <a:extLst>
              <a:ext uri="{FF2B5EF4-FFF2-40B4-BE49-F238E27FC236}">
                <a16:creationId xmlns:a16="http://schemas.microsoft.com/office/drawing/2014/main" id="{F2274A9F-C291-4C6B-8622-025CF5FA4E6D}"/>
              </a:ext>
            </a:extLst>
          </p:cNvPr>
          <p:cNvSpPr/>
          <p:nvPr/>
        </p:nvSpPr>
        <p:spPr>
          <a:xfrm>
            <a:off x="180069" y="1898996"/>
            <a:ext cx="733518" cy="405983"/>
          </a:xfrm>
          <a:prstGeom prst="wedgeRoundRectCallout">
            <a:avLst>
              <a:gd name="adj1" fmla="val 54298"/>
              <a:gd name="adj2" fmla="val -116650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caller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11188E1D-C85E-4600-9F89-6C1040E85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04" y="1009072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VM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26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Contract: the caller’s view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A7E5348-E046-489A-892E-5589DF094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21" y="1342119"/>
            <a:ext cx="3138808" cy="342067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97200" rIns="93600" bIns="36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Foo.main 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computes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–(19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3))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constant 19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push local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call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neg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Computes the product of the first two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arguments and puts the result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return value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return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F9D031-4E8A-4238-868E-34D36BE9A840}"/>
              </a:ext>
            </a:extLst>
          </p:cNvPr>
          <p:cNvSpPr txBox="1">
            <a:spLocks/>
          </p:cNvSpPr>
          <p:nvPr/>
        </p:nvSpPr>
        <p:spPr>
          <a:xfrm>
            <a:off x="4110359" y="1243731"/>
            <a:ext cx="4603882" cy="4016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Before calling another function, I must push as many arguments as the function expects to get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Next, I invoke the function using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call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functionName nArgs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After the called function returns, the argument values that I pushed before the call have disappeared from the stack, and a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return value</a:t>
            </a:r>
            <a:b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(that always exists) appears at the top of the stack;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After the called function returns, all my memory segments are exactly the same as they were before the call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(except that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temp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undefined and some values of my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static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segment may have changed).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Rounded Rectangular Callout 7">
            <a:extLst>
              <a:ext uri="{FF2B5EF4-FFF2-40B4-BE49-F238E27FC236}">
                <a16:creationId xmlns:a16="http://schemas.microsoft.com/office/drawing/2014/main" id="{930F5BD8-8BEF-473E-9E62-29950C7ED9C4}"/>
              </a:ext>
            </a:extLst>
          </p:cNvPr>
          <p:cNvSpPr/>
          <p:nvPr/>
        </p:nvSpPr>
        <p:spPr>
          <a:xfrm>
            <a:off x="180069" y="1898996"/>
            <a:ext cx="733518" cy="405983"/>
          </a:xfrm>
          <a:prstGeom prst="wedgeRoundRectCallout">
            <a:avLst>
              <a:gd name="adj1" fmla="val 54298"/>
              <a:gd name="adj2" fmla="val -116650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caller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DD2152-771A-4903-98FF-85AFE159B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04" y="1009072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VM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1E67D2D0-5624-4985-8D96-FF714B69C9BB}"/>
              </a:ext>
            </a:extLst>
          </p:cNvPr>
          <p:cNvSpPr/>
          <p:nvPr/>
        </p:nvSpPr>
        <p:spPr>
          <a:xfrm>
            <a:off x="4885931" y="5422899"/>
            <a:ext cx="2792292" cy="676816"/>
          </a:xfrm>
          <a:prstGeom prst="wedgeRoundRectCallout">
            <a:avLst>
              <a:gd name="adj1" fmla="val -28034"/>
              <a:gd name="adj2" fmla="val -131818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blue: must be handled by the VM implementation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395973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Contract: the </a:t>
            </a:r>
            <a:r>
              <a:rPr lang="en-US" altLang="zh-TW" dirty="0" err="1"/>
              <a:t>callee’s</a:t>
            </a:r>
            <a:r>
              <a:rPr lang="en-US" altLang="zh-TW" dirty="0"/>
              <a:t> view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938701A-BA1A-4D99-835A-7B08EC45D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21" y="1342119"/>
            <a:ext cx="3138808" cy="342067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97200" rIns="93600" bIns="36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Foo.main 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computes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–(19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3))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constant 19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push local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call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neg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Computes the product of the first two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arguments and puts the result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return value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return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A121E3-72A3-4A89-ACAB-52A618F478F0}"/>
              </a:ext>
            </a:extLst>
          </p:cNvPr>
          <p:cNvSpPr txBox="1">
            <a:spLocks/>
          </p:cNvSpPr>
          <p:nvPr/>
        </p:nvSpPr>
        <p:spPr>
          <a:xfrm>
            <a:off x="4302294" y="1390880"/>
            <a:ext cx="4345107" cy="4114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Before I start executing, my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argument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segment has been initialized with the argument values passed by the caller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local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variables segment has been allocated and initialized to zeros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static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segment has been set to the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static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segment of the VM ﬁle to which I belong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(memory segments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this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that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pointer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and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temp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are undeﬁned upon entry)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My stack is empty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Before returning,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 must push a value onto the stack. 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808997EA-5CF1-436A-8ADF-C02A9828C9C7}"/>
              </a:ext>
            </a:extLst>
          </p:cNvPr>
          <p:cNvSpPr/>
          <p:nvPr/>
        </p:nvSpPr>
        <p:spPr>
          <a:xfrm>
            <a:off x="208872" y="3846987"/>
            <a:ext cx="733518" cy="405983"/>
          </a:xfrm>
          <a:prstGeom prst="wedgeRoundRectCallout">
            <a:avLst>
              <a:gd name="adj1" fmla="val 54298"/>
              <a:gd name="adj2" fmla="val -116650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callee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EC0017B5-A8FE-4B51-A0B3-AC31157A7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04" y="1009072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VM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80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Contract: the </a:t>
            </a:r>
            <a:r>
              <a:rPr lang="en-US" altLang="zh-TW" dirty="0" err="1"/>
              <a:t>callee’s</a:t>
            </a:r>
            <a:r>
              <a:rPr lang="en-US" altLang="zh-TW" dirty="0"/>
              <a:t> view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47178D5E-42E1-4B7F-A084-50F3CD0FD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21" y="1342119"/>
            <a:ext cx="3138808" cy="342067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97200" rIns="93600" bIns="36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Foo.main 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computes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–(19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3))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constant 19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push local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call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neg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Computes the product of the first two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arguments and puts the result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return value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return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17EEE6C-CA94-46D2-B9E3-CD5908E0AEC6}"/>
              </a:ext>
            </a:extLst>
          </p:cNvPr>
          <p:cNvSpPr txBox="1">
            <a:spLocks/>
          </p:cNvSpPr>
          <p:nvPr/>
        </p:nvSpPr>
        <p:spPr>
          <a:xfrm>
            <a:off x="4302294" y="1390880"/>
            <a:ext cx="4345107" cy="4114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Before I start executing, my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argument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segment has been initialized with the argument values passed by the caller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local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variables segment has been allocated and initialized to zeros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static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segment has been set to the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static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segment of the VM ﬁle to which I belong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(memory segments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this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that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pointer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and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temp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are undeﬁned upon entry)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My stack is empty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Before returning,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 must push a value onto the stack. </a:t>
            </a:r>
          </a:p>
        </p:txBody>
      </p:sp>
      <p:sp>
        <p:nvSpPr>
          <p:cNvPr id="18" name="Rounded Rectangular Callout 10">
            <a:extLst>
              <a:ext uri="{FF2B5EF4-FFF2-40B4-BE49-F238E27FC236}">
                <a16:creationId xmlns:a16="http://schemas.microsoft.com/office/drawing/2014/main" id="{B77D0DAC-5574-4BA6-BC98-AD3D29FA4FEF}"/>
              </a:ext>
            </a:extLst>
          </p:cNvPr>
          <p:cNvSpPr/>
          <p:nvPr/>
        </p:nvSpPr>
        <p:spPr>
          <a:xfrm>
            <a:off x="208872" y="3846987"/>
            <a:ext cx="733518" cy="405983"/>
          </a:xfrm>
          <a:prstGeom prst="wedgeRoundRectCallout">
            <a:avLst>
              <a:gd name="adj1" fmla="val 54298"/>
              <a:gd name="adj2" fmla="val -116650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callee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14E58FBC-D78C-47B0-9E3E-9142CAFAD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04" y="1009072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VM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Rounded Rectangular Callout 8">
            <a:extLst>
              <a:ext uri="{FF2B5EF4-FFF2-40B4-BE49-F238E27FC236}">
                <a16:creationId xmlns:a16="http://schemas.microsoft.com/office/drawing/2014/main" id="{4DDD4A9A-DC79-48A4-89B2-0FEF0812B111}"/>
              </a:ext>
            </a:extLst>
          </p:cNvPr>
          <p:cNvSpPr/>
          <p:nvPr/>
        </p:nvSpPr>
        <p:spPr>
          <a:xfrm>
            <a:off x="6164242" y="5071956"/>
            <a:ext cx="2399609" cy="676816"/>
          </a:xfrm>
          <a:prstGeom prst="wedgeRoundRectCallout">
            <a:avLst>
              <a:gd name="adj1" fmla="val 18045"/>
              <a:gd name="adj2" fmla="val -265152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blue: must be handled by the VM implementation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623545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The VM implementation view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7DA66DD8-BB51-4CCB-B36C-F1CA516C1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21" y="1342119"/>
            <a:ext cx="3138808" cy="342067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97200" rIns="93600" bIns="36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Foo.main 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computes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–(19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3))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constant 19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push local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call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neg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Computes the product of the first two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arguments and puts the result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return value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return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EB05D739-2B98-427D-8BFB-C8B9FC342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04" y="1009072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VM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id="{B900A84A-0CB7-4DB4-9CD5-1BB12817196A}"/>
              </a:ext>
            </a:extLst>
          </p:cNvPr>
          <p:cNvGrpSpPr/>
          <p:nvPr/>
        </p:nvGrpSpPr>
        <p:grpSpPr>
          <a:xfrm>
            <a:off x="2765497" y="994358"/>
            <a:ext cx="5831774" cy="5172203"/>
            <a:chOff x="2765497" y="994358"/>
            <a:chExt cx="5831774" cy="5172203"/>
          </a:xfrm>
        </p:grpSpPr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FD693812-B4B1-45DC-8074-83AFF0FA9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560" y="994358"/>
              <a:ext cx="2925698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Generated assembly code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5" name="Text Box 3">
              <a:extLst>
                <a:ext uri="{FF2B5EF4-FFF2-40B4-BE49-F238E27FC236}">
                  <a16:creationId xmlns:a16="http://schemas.microsoft.com/office/drawing/2014/main" id="{26310075-7B0A-4F1A-938F-E1403E655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782" y="1335745"/>
              <a:ext cx="4177489" cy="4830816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108000" tIns="50400" rIns="0" bIns="190800" anchor="t" anchorCtr="0"/>
            <a:lstStyle>
              <a:defPPr>
                <a:defRPr lang="en-US"/>
              </a:defPPr>
              <a:lvl1pPr marL="342900" indent="-342900">
                <a:defRPr sz="1200">
                  <a:latin typeface="Consolas"/>
                  <a:ea typeface="ＭＳ Ｐゴシック" charset="0"/>
                  <a:cs typeface="Consolas"/>
                </a:defRPr>
              </a:lvl1pPr>
              <a:lvl2pPr marL="742950" indent="-285750">
                <a:defRPr sz="2400"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9pPr>
            </a:lstStyle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endParaRPr>
            </a:p>
          </p:txBody>
        </p:sp>
        <p:sp>
          <p:nvSpPr>
            <p:cNvPr id="26" name="Right Arrow 21">
              <a:extLst>
                <a:ext uri="{FF2B5EF4-FFF2-40B4-BE49-F238E27FC236}">
                  <a16:creationId xmlns:a16="http://schemas.microsoft.com/office/drawing/2014/main" id="{494D8260-8245-4A2F-8A88-6430A315DF75}"/>
                </a:ext>
              </a:extLst>
            </p:cNvPr>
            <p:cNvSpPr/>
            <p:nvPr/>
          </p:nvSpPr>
          <p:spPr>
            <a:xfrm>
              <a:off x="2765497" y="2709129"/>
              <a:ext cx="1660964" cy="702537"/>
            </a:xfrm>
            <a:prstGeom prst="rightArrow">
              <a:avLst/>
            </a:prstGeom>
            <a:solidFill>
              <a:srgbClr val="ED7D31">
                <a:lumMod val="7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72000" t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VM translator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2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The VM implementation view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4E4EAB1-AC9E-420D-BE38-39BAA1267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560" y="994358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Generated assembly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688F1575-81D3-4DD0-A40F-A58A46E1D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782" y="1335745"/>
            <a:ext cx="4177489" cy="4830816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50400" rIns="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(Foo.main)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             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F18A7F8-F527-40E8-8202-3F39FFF35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21" y="1342119"/>
            <a:ext cx="3138808" cy="342067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97200" rIns="93600" bIns="36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Foo.main 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computes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–(19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3))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constant 19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push local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call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neg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Computes the product of the first two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arguments and puts the result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return value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return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29A338-7381-496C-BC7A-151607EBB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04" y="1009072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VM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Right Arrow 21">
            <a:extLst>
              <a:ext uri="{FF2B5EF4-FFF2-40B4-BE49-F238E27FC236}">
                <a16:creationId xmlns:a16="http://schemas.microsoft.com/office/drawing/2014/main" id="{C8B8449F-C229-4534-B1C9-1C2E1D785924}"/>
              </a:ext>
            </a:extLst>
          </p:cNvPr>
          <p:cNvSpPr/>
          <p:nvPr/>
        </p:nvSpPr>
        <p:spPr>
          <a:xfrm>
            <a:off x="2765497" y="2709129"/>
            <a:ext cx="1660964" cy="702537"/>
          </a:xfrm>
          <a:prstGeom prst="rightArrow">
            <a:avLst/>
          </a:prstGeom>
          <a:solidFill>
            <a:srgbClr val="ED7D31">
              <a:lumMod val="75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72000"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 translator</a:t>
            </a:r>
          </a:p>
        </p:txBody>
      </p:sp>
    </p:spTree>
    <p:extLst>
      <p:ext uri="{BB962C8B-B14F-4D97-AF65-F5344CB8AC3E}">
        <p14:creationId xmlns:p14="http://schemas.microsoft.com/office/powerpoint/2010/main" val="56321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The VM implementation view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02F0458-CF5C-4DD7-B3F7-47CA33A36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560" y="994358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Generated assembly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24D10495-1D50-458F-8DD6-C7B0A710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782" y="1335745"/>
            <a:ext cx="4177489" cy="4830816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50400" rIns="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(Foo.main)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             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constant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19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13CBB0CF-1D9E-4ECA-9E62-8EBFB3623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21" y="1342119"/>
            <a:ext cx="3138808" cy="342067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97200" rIns="93600" bIns="36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Foo.main 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computes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–(19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3))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constant 19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push local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call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neg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Computes the product of the first two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arguments and puts the result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return value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return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0C7CD3-00BF-4286-A59E-E0AC11386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04" y="1009072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VM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Right Arrow 20">
            <a:extLst>
              <a:ext uri="{FF2B5EF4-FFF2-40B4-BE49-F238E27FC236}">
                <a16:creationId xmlns:a16="http://schemas.microsoft.com/office/drawing/2014/main" id="{0A7DEE7B-F9BF-49C8-AD2A-CA0708190B88}"/>
              </a:ext>
            </a:extLst>
          </p:cNvPr>
          <p:cNvSpPr/>
          <p:nvPr/>
        </p:nvSpPr>
        <p:spPr>
          <a:xfrm>
            <a:off x="2765497" y="2709129"/>
            <a:ext cx="1660964" cy="702537"/>
          </a:xfrm>
          <a:prstGeom prst="rightArrow">
            <a:avLst/>
          </a:prstGeom>
          <a:solidFill>
            <a:srgbClr val="ED7D31">
              <a:lumMod val="75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72000"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 translator</a:t>
            </a:r>
          </a:p>
        </p:txBody>
      </p:sp>
    </p:spTree>
    <p:extLst>
      <p:ext uri="{BB962C8B-B14F-4D97-AF65-F5344CB8AC3E}">
        <p14:creationId xmlns:p14="http://schemas.microsoft.com/office/powerpoint/2010/main" val="300429370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The VM implementation view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1A945D19-E545-4D8A-8304-71CBBE10B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560" y="994358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Generated assembly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08300B88-C1E4-430B-A770-14AA01CF9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782" y="1335745"/>
            <a:ext cx="4177489" cy="4830816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50400" rIns="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(Foo.main)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             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constant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19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assembly code that saves the caller’s state on the stack,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sets up for the function call, and then: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goto Bar.mult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(in assembly)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(Foo$ret.1)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E032809B-0BFA-4E26-BC1E-B391D8C66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21" y="1342119"/>
            <a:ext cx="3138808" cy="342067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97200" rIns="93600" bIns="36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Foo.main 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computes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–(19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3))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constant 19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push local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call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neg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Computes the product of the first two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arguments and puts the result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return value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return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E3C40D-E29C-4959-AED2-33CFE953B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04" y="1009072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VM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Right Arrow 16">
            <a:extLst>
              <a:ext uri="{FF2B5EF4-FFF2-40B4-BE49-F238E27FC236}">
                <a16:creationId xmlns:a16="http://schemas.microsoft.com/office/drawing/2014/main" id="{B59A1C8D-A6B1-49DC-ADD3-16B7E0DD1257}"/>
              </a:ext>
            </a:extLst>
          </p:cNvPr>
          <p:cNvSpPr/>
          <p:nvPr/>
        </p:nvSpPr>
        <p:spPr>
          <a:xfrm>
            <a:off x="2765497" y="2709129"/>
            <a:ext cx="1660964" cy="702537"/>
          </a:xfrm>
          <a:prstGeom prst="rightArrow">
            <a:avLst/>
          </a:prstGeom>
          <a:solidFill>
            <a:srgbClr val="ED7D31">
              <a:lumMod val="75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72000"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 translator</a:t>
            </a:r>
          </a:p>
        </p:txBody>
      </p:sp>
    </p:spTree>
    <p:extLst>
      <p:ext uri="{BB962C8B-B14F-4D97-AF65-F5344CB8AC3E}">
        <p14:creationId xmlns:p14="http://schemas.microsoft.com/office/powerpoint/2010/main" val="43956669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The VM implementation view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50943D6-8604-4ED9-842C-BD6623354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560" y="994358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Generated assembly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41484218-E179-43A2-B88A-92339D61B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782" y="1335745"/>
            <a:ext cx="4177489" cy="4830816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50400" rIns="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(Foo.main)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             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constant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19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saves the caller’s state on the stack,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sets up for the function call, and then: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goto Bar.mult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(in assembly)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(Foo$ret.1)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neg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4F287FB2-340C-4DD0-9A7E-DEB907866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21" y="1342119"/>
            <a:ext cx="3138808" cy="342067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97200" rIns="93600" bIns="36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Foo.main 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computes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–(19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3))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constant 19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push local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call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neg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Computes the product of the first two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arguments and puts the result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return value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return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428139-4B0D-4BF2-8B9E-5E15BA45B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04" y="1009072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VM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Right Arrow 20">
            <a:extLst>
              <a:ext uri="{FF2B5EF4-FFF2-40B4-BE49-F238E27FC236}">
                <a16:creationId xmlns:a16="http://schemas.microsoft.com/office/drawing/2014/main" id="{4417576E-7270-467D-B372-54E45CE565A6}"/>
              </a:ext>
            </a:extLst>
          </p:cNvPr>
          <p:cNvSpPr/>
          <p:nvPr/>
        </p:nvSpPr>
        <p:spPr>
          <a:xfrm>
            <a:off x="2765497" y="2709129"/>
            <a:ext cx="1660964" cy="702537"/>
          </a:xfrm>
          <a:prstGeom prst="rightArrow">
            <a:avLst/>
          </a:prstGeom>
          <a:solidFill>
            <a:srgbClr val="ED7D31">
              <a:lumMod val="75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72000"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 translator</a:t>
            </a:r>
          </a:p>
        </p:txBody>
      </p:sp>
    </p:spTree>
    <p:extLst>
      <p:ext uri="{BB962C8B-B14F-4D97-AF65-F5344CB8AC3E}">
        <p14:creationId xmlns:p14="http://schemas.microsoft.com/office/powerpoint/2010/main" val="265620453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The VM implementation view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C7206CE6-044E-4843-B532-B417FF57A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782" y="1335745"/>
            <a:ext cx="4177489" cy="4830816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50400" rIns="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(Foo.main)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             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constant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19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saves the caller’s state on the stack,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sets up for the function call, and then: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goto Bar.mult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(in assembly)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(Foo$ret.1)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neg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(Bar.mult)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B7FBD4D7-20D9-4296-BB0A-8CEDEF0FC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560" y="994358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Generated assembly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42D24547-74FA-4E9F-B216-485D59315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21" y="1342119"/>
            <a:ext cx="3138808" cy="342067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97200" rIns="93600" bIns="36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Foo.main 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computes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–(19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3))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constant 19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push local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call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neg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Computes the product of the first two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arguments and puts the result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return value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return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51D4D0-0714-469F-9227-2E048D33B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04" y="1009072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VM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Right Arrow 22">
            <a:extLst>
              <a:ext uri="{FF2B5EF4-FFF2-40B4-BE49-F238E27FC236}">
                <a16:creationId xmlns:a16="http://schemas.microsoft.com/office/drawing/2014/main" id="{697FF6DB-45E3-42C0-A321-EC7EDB7B07C5}"/>
              </a:ext>
            </a:extLst>
          </p:cNvPr>
          <p:cNvSpPr/>
          <p:nvPr/>
        </p:nvSpPr>
        <p:spPr>
          <a:xfrm>
            <a:off x="2765497" y="2709129"/>
            <a:ext cx="1660964" cy="702537"/>
          </a:xfrm>
          <a:prstGeom prst="rightArrow">
            <a:avLst/>
          </a:prstGeom>
          <a:solidFill>
            <a:srgbClr val="ED7D31">
              <a:lumMod val="75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72000"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 translator</a:t>
            </a:r>
          </a:p>
        </p:txBody>
      </p:sp>
    </p:spTree>
    <p:extLst>
      <p:ext uri="{BB962C8B-B14F-4D97-AF65-F5344CB8AC3E}">
        <p14:creationId xmlns:p14="http://schemas.microsoft.com/office/powerpoint/2010/main" val="172770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>
            <a:extLst>
              <a:ext uri="{FF2B5EF4-FFF2-40B4-BE49-F238E27FC236}">
                <a16:creationId xmlns:a16="http://schemas.microsoft.com/office/drawing/2014/main" id="{78074141-3FA5-43A5-B444-93138F7C2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>
                <a:ea typeface="新細明體" panose="02020500000000000000" pitchFamily="18" charset="-120"/>
              </a:rPr>
              <a:t>Flow of control</a:t>
            </a:r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0F12407-A992-463B-AD89-23E0C8736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95400"/>
            <a:ext cx="2362200" cy="18288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75000"/>
              </a:spcBef>
              <a:buSzPct val="85000"/>
              <a:buFont typeface="Wingdings" charset="2"/>
              <a:buNone/>
              <a:defRPr/>
            </a:pP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if (</a:t>
            </a:r>
            <a:r>
              <a:rPr lang="en-US" altLang="zh-TW" sz="2000" b="0" dirty="0" err="1">
                <a:latin typeface="Consolas" charset="0"/>
                <a:ea typeface="新細明體" charset="0"/>
                <a:cs typeface="Consolas" charset="0"/>
              </a:rPr>
              <a:t>cond</a:t>
            </a: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   statement1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else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   statement2</a:t>
            </a:r>
            <a:endParaRPr lang="en-US" altLang="zh-TW" sz="2000" b="0" dirty="0">
              <a:solidFill>
                <a:srgbClr val="000099"/>
              </a:solidFill>
              <a:latin typeface="Consolas" charset="0"/>
              <a:ea typeface="新細明體" charset="0"/>
              <a:cs typeface="Consolas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C9295536-3649-427A-8589-8D154FB5A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295400"/>
            <a:ext cx="3733800" cy="3810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75000"/>
              </a:spcBef>
              <a:buSzPct val="85000"/>
              <a:buFont typeface="Wingdings" charset="2"/>
              <a:buNone/>
              <a:defRPr/>
            </a:pP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	~</a:t>
            </a:r>
            <a:r>
              <a:rPr lang="en-US" altLang="zh-TW" sz="2000" b="0" dirty="0" err="1">
                <a:latin typeface="Consolas" charset="0"/>
                <a:ea typeface="新細明體" charset="0"/>
                <a:cs typeface="Consolas" charset="0"/>
              </a:rPr>
              <a:t>cond</a:t>
            </a:r>
            <a:endParaRPr lang="en-US" altLang="zh-TW" sz="2000" b="0" dirty="0">
              <a:latin typeface="Consolas" charset="0"/>
              <a:ea typeface="新細明體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75000"/>
              </a:spcBef>
              <a:buSzPct val="85000"/>
              <a:buFont typeface="Wingdings" charset="2"/>
              <a:buNone/>
              <a:defRPr/>
            </a:pP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	if-</a:t>
            </a:r>
            <a:r>
              <a:rPr lang="en-US" altLang="zh-TW" sz="2000" b="0" dirty="0" err="1">
                <a:latin typeface="Consolas" charset="0"/>
                <a:ea typeface="新細明體" charset="0"/>
                <a:cs typeface="Consolas" charset="0"/>
              </a:rPr>
              <a:t>goto</a:t>
            </a: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sz="2000" b="0" dirty="0" err="1">
                <a:latin typeface="Consolas" charset="0"/>
                <a:ea typeface="新細明體" charset="0"/>
                <a:cs typeface="Consolas" charset="0"/>
              </a:rPr>
              <a:t>elseLabel</a:t>
            </a:r>
            <a:endParaRPr lang="en-US" altLang="zh-TW" sz="2000" b="0" dirty="0">
              <a:latin typeface="Consolas" charset="0"/>
              <a:ea typeface="新細明體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75000"/>
              </a:spcBef>
              <a:buSzPct val="85000"/>
              <a:buFont typeface="Wingdings" charset="2"/>
              <a:buNone/>
              <a:defRPr/>
            </a:pP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	statement1</a:t>
            </a:r>
          </a:p>
          <a:p>
            <a:pPr>
              <a:lnSpc>
                <a:spcPct val="90000"/>
              </a:lnSpc>
              <a:spcBef>
                <a:spcPct val="75000"/>
              </a:spcBef>
              <a:buSzPct val="85000"/>
              <a:buFont typeface="Wingdings" charset="2"/>
              <a:buNone/>
              <a:defRPr/>
            </a:pP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	</a:t>
            </a:r>
            <a:r>
              <a:rPr lang="en-US" altLang="zh-TW" sz="2000" b="0" dirty="0" err="1">
                <a:latin typeface="Consolas" charset="0"/>
                <a:ea typeface="新細明體" charset="0"/>
                <a:cs typeface="Consolas" charset="0"/>
              </a:rPr>
              <a:t>goto</a:t>
            </a: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sz="2000" b="0" dirty="0" err="1">
                <a:latin typeface="Consolas" charset="0"/>
                <a:ea typeface="新細明體" charset="0"/>
                <a:cs typeface="Consolas" charset="0"/>
              </a:rPr>
              <a:t>contLabel</a:t>
            </a:r>
            <a:endParaRPr lang="en-US" altLang="zh-TW" sz="2000" b="0" dirty="0">
              <a:latin typeface="Consolas" charset="0"/>
              <a:ea typeface="新細明體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75000"/>
              </a:spcBef>
              <a:buSzPct val="85000"/>
              <a:buFont typeface="Wingdings" charset="2"/>
              <a:buNone/>
              <a:defRPr/>
            </a:pP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label </a:t>
            </a:r>
            <a:r>
              <a:rPr lang="en-US" altLang="zh-TW" sz="2000" b="0" dirty="0" err="1">
                <a:latin typeface="Consolas" charset="0"/>
                <a:ea typeface="新細明體" charset="0"/>
                <a:cs typeface="Consolas" charset="0"/>
              </a:rPr>
              <a:t>elseLabel</a:t>
            </a:r>
            <a:endParaRPr lang="en-US" altLang="zh-TW" sz="2000" b="0" dirty="0">
              <a:latin typeface="Consolas" charset="0"/>
              <a:ea typeface="新細明體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75000"/>
              </a:spcBef>
              <a:buSzPct val="85000"/>
              <a:buFont typeface="Wingdings" charset="2"/>
              <a:buNone/>
              <a:defRPr/>
            </a:pP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	statement2</a:t>
            </a:r>
          </a:p>
          <a:p>
            <a:pPr>
              <a:lnSpc>
                <a:spcPct val="90000"/>
              </a:lnSpc>
              <a:spcBef>
                <a:spcPct val="75000"/>
              </a:spcBef>
              <a:buSzPct val="85000"/>
              <a:buFont typeface="Wingdings" charset="2"/>
              <a:buNone/>
              <a:defRPr/>
            </a:pP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label </a:t>
            </a:r>
            <a:r>
              <a:rPr lang="en-US" altLang="zh-TW" sz="2000" b="0" dirty="0" err="1">
                <a:latin typeface="Consolas" charset="0"/>
                <a:ea typeface="新細明體" charset="0"/>
                <a:cs typeface="Consolas" charset="0"/>
              </a:rPr>
              <a:t>contLabel</a:t>
            </a:r>
            <a:endParaRPr lang="en-US" altLang="zh-TW" sz="2000" b="0" dirty="0">
              <a:latin typeface="Consolas" charset="0"/>
              <a:ea typeface="新細明體" charset="0"/>
              <a:cs typeface="Consolas" charset="0"/>
            </a:endParaRPr>
          </a:p>
        </p:txBody>
      </p:sp>
      <p:sp>
        <p:nvSpPr>
          <p:cNvPr id="22532" name="Rectangle 8">
            <a:extLst>
              <a:ext uri="{FF2B5EF4-FFF2-40B4-BE49-F238E27FC236}">
                <a16:creationId xmlns:a16="http://schemas.microsoft.com/office/drawing/2014/main" id="{B8D5D5BD-C5AA-407A-9C0B-236F268AB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917575"/>
            <a:ext cx="16748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zh-TW" sz="2000" b="0">
                <a:ea typeface="新細明體" panose="02020500000000000000" pitchFamily="18" charset="-120"/>
              </a:rPr>
              <a:t>pseudo code</a:t>
            </a:r>
          </a:p>
        </p:txBody>
      </p:sp>
      <p:sp>
        <p:nvSpPr>
          <p:cNvPr id="22533" name="Rectangle 8">
            <a:extLst>
              <a:ext uri="{FF2B5EF4-FFF2-40B4-BE49-F238E27FC236}">
                <a16:creationId xmlns:a16="http://schemas.microsoft.com/office/drawing/2014/main" id="{40483EDD-8E2A-4CC3-A2A5-15DE1D57C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3" y="935038"/>
            <a:ext cx="121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zh-TW" sz="2000" b="0">
                <a:ea typeface="新細明體" panose="02020500000000000000" pitchFamily="18" charset="-120"/>
              </a:rPr>
              <a:t>VM code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The VM implementation view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F05FADB-54DD-4424-A583-E25037A75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782" y="1335745"/>
            <a:ext cx="4177489" cy="4830816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50400" rIns="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(Foo.main)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             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constant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19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saves the caller’s state on the stack,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sets up for the function call, and then: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goto Bar.mult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(in assembly)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(Foo$ret.1)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neg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(Bar.mult)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C4E0FA9-4624-4945-80E7-169F1E037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560" y="994358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Generated assembly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392A908E-4000-43AA-AB5D-87EE482A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21" y="1342119"/>
            <a:ext cx="3138808" cy="342067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97200" rIns="93600" bIns="36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Foo.main 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computes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–(19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3))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constant 19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push local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call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neg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Computes the product of the first two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arguments and puts the result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return value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return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E6B665-0896-43A7-9EF1-E72B2733D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04" y="1009072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VM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Right Arrow 16">
            <a:extLst>
              <a:ext uri="{FF2B5EF4-FFF2-40B4-BE49-F238E27FC236}">
                <a16:creationId xmlns:a16="http://schemas.microsoft.com/office/drawing/2014/main" id="{629ACCA0-8D90-405D-9BF5-3B7D412F8819}"/>
              </a:ext>
            </a:extLst>
          </p:cNvPr>
          <p:cNvSpPr/>
          <p:nvPr/>
        </p:nvSpPr>
        <p:spPr>
          <a:xfrm>
            <a:off x="2765497" y="2709129"/>
            <a:ext cx="1660964" cy="702537"/>
          </a:xfrm>
          <a:prstGeom prst="rightArrow">
            <a:avLst/>
          </a:prstGeom>
          <a:solidFill>
            <a:srgbClr val="ED7D31">
              <a:lumMod val="75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72000"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 translator</a:t>
            </a:r>
          </a:p>
        </p:txBody>
      </p:sp>
    </p:spTree>
    <p:extLst>
      <p:ext uri="{BB962C8B-B14F-4D97-AF65-F5344CB8AC3E}">
        <p14:creationId xmlns:p14="http://schemas.microsoft.com/office/powerpoint/2010/main" val="403619375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The VM implementation view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203DE28B-00A5-476E-AE71-32022DC95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782" y="1335745"/>
            <a:ext cx="4177489" cy="4830816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50400" rIns="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(Foo.main)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             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constant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19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saves the caller’s state on the stack,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sets up for the function call, and then: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goto Bar.mult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(in assembly)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(Foo$ret.1)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neg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(Bar.mult)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gets the return address (which happens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to be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Foo$ret.1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) off the stack, copies the return value to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the caller, reinstates the caller’s state, and then: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goto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Foo$ret.1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(in assembly)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FDC9A7F8-34B2-4049-BC6D-673786E19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560" y="994358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Generated assembly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B949835A-BC76-4BA0-996D-F289B1E41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21" y="1342119"/>
            <a:ext cx="3138808" cy="342067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97200" rIns="93600" bIns="36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Foo.main 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computes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–(19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3))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constant 19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push local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call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neg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Computes the product of the first two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arguments and puts the result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return value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return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EE04EC-6D1F-405C-93CA-5F607F88B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04" y="1009072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VM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Right Arrow 17">
            <a:extLst>
              <a:ext uri="{FF2B5EF4-FFF2-40B4-BE49-F238E27FC236}">
                <a16:creationId xmlns:a16="http://schemas.microsoft.com/office/drawing/2014/main" id="{8A8AEF3D-F877-40D8-BE49-FC2F770534D8}"/>
              </a:ext>
            </a:extLst>
          </p:cNvPr>
          <p:cNvSpPr/>
          <p:nvPr/>
        </p:nvSpPr>
        <p:spPr>
          <a:xfrm>
            <a:off x="2765497" y="2709129"/>
            <a:ext cx="1660964" cy="702537"/>
          </a:xfrm>
          <a:prstGeom prst="rightArrow">
            <a:avLst/>
          </a:prstGeom>
          <a:solidFill>
            <a:srgbClr val="ED7D31">
              <a:lumMod val="75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72000"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 translator</a:t>
            </a:r>
          </a:p>
        </p:txBody>
      </p:sp>
    </p:spTree>
    <p:extLst>
      <p:ext uri="{BB962C8B-B14F-4D97-AF65-F5344CB8AC3E}">
        <p14:creationId xmlns:p14="http://schemas.microsoft.com/office/powerpoint/2010/main" val="414852805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The VM implementation view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7D7B7B14-EF37-4119-BC54-867F2FEED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21" y="1342119"/>
            <a:ext cx="3138808" cy="342067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97200" rIns="93600" bIns="36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Foo.main 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computes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–(19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3))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constant 19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push local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call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neg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Computes the product of the first two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arguments and puts the result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return value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return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DD60AE-3DF1-444D-AE5B-A8E0E4A66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04" y="1009072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VM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9FEC1614-DE0C-45CC-AFFF-9AAB75FA4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782" y="1335745"/>
            <a:ext cx="4177489" cy="4830816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50400" rIns="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(Foo.main)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             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constant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19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saves the caller’s state on the stack,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sets up for the function call, and then: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goto Bar.mult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(in assembly)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(Foo$ret.1)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neg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(Bar.mult)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gets the return address (which happens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to be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Foo$ret.1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) off the stack, copies the return value to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the caller, reinstates the caller’s state, and then: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goto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Foo$ret.1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(in assembly)</a:t>
            </a:r>
          </a:p>
        </p:txBody>
      </p:sp>
      <p:sp>
        <p:nvSpPr>
          <p:cNvPr id="13" name="Right Arrow 14">
            <a:extLst>
              <a:ext uri="{FF2B5EF4-FFF2-40B4-BE49-F238E27FC236}">
                <a16:creationId xmlns:a16="http://schemas.microsoft.com/office/drawing/2014/main" id="{8AEEE542-D8E2-4081-A501-EA809870B771}"/>
              </a:ext>
            </a:extLst>
          </p:cNvPr>
          <p:cNvSpPr/>
          <p:nvPr/>
        </p:nvSpPr>
        <p:spPr>
          <a:xfrm>
            <a:off x="2765497" y="2709129"/>
            <a:ext cx="1660964" cy="702537"/>
          </a:xfrm>
          <a:prstGeom prst="rightArrow">
            <a:avLst/>
          </a:prstGeom>
          <a:solidFill>
            <a:srgbClr val="ED7D31">
              <a:lumMod val="75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72000"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 translator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8B887DAE-3959-42D3-B50F-6EFDD4FC8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560" y="994358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Generated assembly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262067A-3D31-431B-B30B-19ED6FA62A1F}"/>
              </a:ext>
            </a:extLst>
          </p:cNvPr>
          <p:cNvSpPr txBox="1">
            <a:spLocks/>
          </p:cNvSpPr>
          <p:nvPr/>
        </p:nvSpPr>
        <p:spPr>
          <a:xfrm>
            <a:off x="726884" y="4905259"/>
            <a:ext cx="3517446" cy="1470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b="0" dirty="0">
                <a:solidFill>
                  <a:srgbClr val="000000"/>
                </a:solidFill>
                <a:ea typeface="Times New Roman"/>
              </a:rPr>
              <a:t>We now turn to describe the more</a:t>
            </a:r>
            <a:br>
              <a:rPr lang="en-US" sz="1600" b="0" dirty="0">
                <a:solidFill>
                  <a:srgbClr val="000000"/>
                </a:solidFill>
                <a:ea typeface="Times New Roman"/>
              </a:rPr>
            </a:br>
            <a:r>
              <a:rPr lang="en-US" sz="1600" b="0" dirty="0">
                <a:solidFill>
                  <a:srgbClr val="000000"/>
                </a:solidFill>
                <a:ea typeface="Times New Roman"/>
              </a:rPr>
              <a:t>detailed handling of the VM commands:</a:t>
            </a:r>
          </a:p>
          <a:p>
            <a:pPr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b="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call</a:t>
            </a:r>
          </a:p>
          <a:p>
            <a:pPr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b="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function</a:t>
            </a:r>
          </a:p>
          <a:p>
            <a:pPr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b="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return</a:t>
            </a:r>
          </a:p>
        </p:txBody>
      </p:sp>
      <p:sp>
        <p:nvSpPr>
          <p:cNvPr id="16" name="Rounded Rectangular Callout 9">
            <a:extLst>
              <a:ext uri="{FF2B5EF4-FFF2-40B4-BE49-F238E27FC236}">
                <a16:creationId xmlns:a16="http://schemas.microsoft.com/office/drawing/2014/main" id="{FCC2D655-FF4A-4776-9428-281EF88FB309}"/>
              </a:ext>
            </a:extLst>
          </p:cNvPr>
          <p:cNvSpPr/>
          <p:nvPr/>
        </p:nvSpPr>
        <p:spPr>
          <a:xfrm>
            <a:off x="5454112" y="2832606"/>
            <a:ext cx="2006884" cy="639267"/>
          </a:xfrm>
          <a:prstGeom prst="wedgeRoundRectCallout">
            <a:avLst>
              <a:gd name="adj1" fmla="val 13727"/>
              <a:gd name="adj2" fmla="val -45394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psuedo code</a:t>
            </a:r>
          </a:p>
        </p:txBody>
      </p:sp>
    </p:spTree>
    <p:extLst>
      <p:ext uri="{BB962C8B-B14F-4D97-AF65-F5344CB8AC3E}">
        <p14:creationId xmlns:p14="http://schemas.microsoft.com/office/powerpoint/2010/main" val="6636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The VM implementation view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25571EE4-5022-4F01-A262-ED2D377DE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21" y="1342119"/>
            <a:ext cx="3138808" cy="342067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97200" rIns="93600" bIns="36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Foo.main 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computes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–(19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3))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constant 19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push local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call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neg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Computes the product of the first two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arguments and puts the result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return value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return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9F95A42B-0BDF-4C18-B019-F4A46C80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782" y="1335745"/>
            <a:ext cx="4177489" cy="4830816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50400" rIns="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(Foo.main)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             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constant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19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saves the caller’s state on the stack,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sets up for the function call, and then: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goto Bar.mult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(in assembly)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(Foo$ret.1)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neg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(Bar.mult)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gets the return address (which happens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to be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Foo$ret.1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) off the stack, copies the return value to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the caller, reinstates the caller’s state, and then: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goto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Foo$ret.1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(in assembly)</a:t>
            </a:r>
          </a:p>
        </p:txBody>
      </p:sp>
      <p:grpSp>
        <p:nvGrpSpPr>
          <p:cNvPr id="13" name="Group 8">
            <a:extLst>
              <a:ext uri="{FF2B5EF4-FFF2-40B4-BE49-F238E27FC236}">
                <a16:creationId xmlns:a16="http://schemas.microsoft.com/office/drawing/2014/main" id="{9D20294B-B5B1-4221-A3F0-4D9F7B8B7DE3}"/>
              </a:ext>
            </a:extLst>
          </p:cNvPr>
          <p:cNvGrpSpPr/>
          <p:nvPr/>
        </p:nvGrpSpPr>
        <p:grpSpPr>
          <a:xfrm>
            <a:off x="1009122" y="2484338"/>
            <a:ext cx="7546374" cy="1125356"/>
            <a:chOff x="897771" y="2492262"/>
            <a:chExt cx="7683730" cy="1125356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93739A60-45FD-4B05-AE0D-6892947C129D}"/>
                </a:ext>
              </a:extLst>
            </p:cNvPr>
            <p:cNvSpPr/>
            <p:nvPr/>
          </p:nvSpPr>
          <p:spPr>
            <a:xfrm>
              <a:off x="897771" y="2492262"/>
              <a:ext cx="1660757" cy="273600"/>
            </a:xfrm>
            <a:prstGeom prst="rect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4A7FBD52-D6A9-40B1-A3B0-55D788C6CD6C}"/>
                </a:ext>
              </a:extLst>
            </p:cNvPr>
            <p:cNvSpPr/>
            <p:nvPr/>
          </p:nvSpPr>
          <p:spPr>
            <a:xfrm>
              <a:off x="4456151" y="2723550"/>
              <a:ext cx="4125350" cy="894068"/>
            </a:xfrm>
            <a:prstGeom prst="rect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Rectangle 10">
            <a:extLst>
              <a:ext uri="{FF2B5EF4-FFF2-40B4-BE49-F238E27FC236}">
                <a16:creationId xmlns:a16="http://schemas.microsoft.com/office/drawing/2014/main" id="{C429F4B7-BE3D-47A2-B9C3-6DEA73218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560" y="994358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Generated assembly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490163CC-D49C-42A2-A388-E8D519CA2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04" y="1009072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VM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Right Arrow 21">
            <a:extLst>
              <a:ext uri="{FF2B5EF4-FFF2-40B4-BE49-F238E27FC236}">
                <a16:creationId xmlns:a16="http://schemas.microsoft.com/office/drawing/2014/main" id="{A5FFBB76-D128-4046-B417-EE81BF8DD8E8}"/>
              </a:ext>
            </a:extLst>
          </p:cNvPr>
          <p:cNvSpPr/>
          <p:nvPr/>
        </p:nvSpPr>
        <p:spPr>
          <a:xfrm>
            <a:off x="2765497" y="2709129"/>
            <a:ext cx="1660964" cy="702537"/>
          </a:xfrm>
          <a:prstGeom prst="rightArrow">
            <a:avLst/>
          </a:prstGeom>
          <a:solidFill>
            <a:srgbClr val="ED7D31">
              <a:lumMod val="75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72000"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 translator</a:t>
            </a:r>
          </a:p>
        </p:txBody>
      </p:sp>
    </p:spTree>
    <p:extLst>
      <p:ext uri="{BB962C8B-B14F-4D97-AF65-F5344CB8AC3E}">
        <p14:creationId xmlns:p14="http://schemas.microsoft.com/office/powerpoint/2010/main" val="425184801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call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E68F6C33-7A94-40D6-9F2E-8FDE3A12388F}"/>
              </a:ext>
            </a:extLst>
          </p:cNvPr>
          <p:cNvGrpSpPr/>
          <p:nvPr/>
        </p:nvGrpSpPr>
        <p:grpSpPr>
          <a:xfrm>
            <a:off x="312679" y="1286358"/>
            <a:ext cx="4892295" cy="1044672"/>
            <a:chOff x="312679" y="1286358"/>
            <a:chExt cx="4892295" cy="1044672"/>
          </a:xfrm>
        </p:grpSpPr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FBAA9D2E-54BF-4357-8FF0-033788B815E4}"/>
                </a:ext>
              </a:extLst>
            </p:cNvPr>
            <p:cNvSpPr txBox="1">
              <a:spLocks/>
            </p:cNvSpPr>
            <p:nvPr/>
          </p:nvSpPr>
          <p:spPr>
            <a:xfrm>
              <a:off x="1809134" y="1308486"/>
              <a:ext cx="3395840" cy="3874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call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</a:rPr>
                <a:t>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functionName  nArgs</a:t>
              </a: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FC576549-B9A8-466F-B637-FEAE0D900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79" y="1286358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command:</a:t>
              </a:r>
              <a:endPara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5E8583A9-CD3A-42D6-9DA7-6DA547EBDCE2}"/>
                </a:ext>
              </a:extLst>
            </p:cNvPr>
            <p:cNvSpPr txBox="1">
              <a:spLocks/>
            </p:cNvSpPr>
            <p:nvPr/>
          </p:nvSpPr>
          <p:spPr>
            <a:xfrm>
              <a:off x="351429" y="1721712"/>
              <a:ext cx="4422673" cy="6093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(calls a function, informing that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nArgs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arguments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have been pushed onto the stack)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2" name="Group 8">
            <a:extLst>
              <a:ext uri="{FF2B5EF4-FFF2-40B4-BE49-F238E27FC236}">
                <a16:creationId xmlns:a16="http://schemas.microsoft.com/office/drawing/2014/main" id="{3AEC6DD3-A036-4439-9B62-1626780BEDDD}"/>
              </a:ext>
            </a:extLst>
          </p:cNvPr>
          <p:cNvGrpSpPr/>
          <p:nvPr/>
        </p:nvGrpSpPr>
        <p:grpSpPr>
          <a:xfrm>
            <a:off x="3273462" y="1311095"/>
            <a:ext cx="4327000" cy="3046492"/>
            <a:chOff x="3273462" y="1311095"/>
            <a:chExt cx="4327000" cy="3046492"/>
          </a:xfrm>
        </p:grpSpPr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ABB748D4-E7DC-4045-8AD8-B65D1ABB9FFE}"/>
                </a:ext>
              </a:extLst>
            </p:cNvPr>
            <p:cNvGrpSpPr/>
            <p:nvPr/>
          </p:nvGrpSpPr>
          <p:grpSpPr>
            <a:xfrm>
              <a:off x="5040922" y="1311095"/>
              <a:ext cx="2559540" cy="2274219"/>
              <a:chOff x="5040922" y="1311095"/>
              <a:chExt cx="2559540" cy="2274219"/>
            </a:xfrm>
          </p:grpSpPr>
          <p:grpSp>
            <p:nvGrpSpPr>
              <p:cNvPr id="25" name="Group 7">
                <a:extLst>
                  <a:ext uri="{FF2B5EF4-FFF2-40B4-BE49-F238E27FC236}">
                    <a16:creationId xmlns:a16="http://schemas.microsoft.com/office/drawing/2014/main" id="{23750D1A-3F3B-4001-B515-6D8699E6E917}"/>
                  </a:ext>
                </a:extLst>
              </p:cNvPr>
              <p:cNvGrpSpPr/>
              <p:nvPr/>
            </p:nvGrpSpPr>
            <p:grpSpPr>
              <a:xfrm>
                <a:off x="5040922" y="1311095"/>
                <a:ext cx="2559540" cy="2274219"/>
                <a:chOff x="5040922" y="1311095"/>
                <a:chExt cx="2559540" cy="2274219"/>
              </a:xfrm>
            </p:grpSpPr>
            <p:grpSp>
              <p:nvGrpSpPr>
                <p:cNvPr id="27" name="Group 6">
                  <a:extLst>
                    <a:ext uri="{FF2B5EF4-FFF2-40B4-BE49-F238E27FC236}">
                      <a16:creationId xmlns:a16="http://schemas.microsoft.com/office/drawing/2014/main" id="{29E23695-7FD8-49DE-B130-CCCB11E1334B}"/>
                    </a:ext>
                  </a:extLst>
                </p:cNvPr>
                <p:cNvGrpSpPr/>
                <p:nvPr/>
              </p:nvGrpSpPr>
              <p:grpSpPr>
                <a:xfrm>
                  <a:off x="5194923" y="1311095"/>
                  <a:ext cx="2405539" cy="1990905"/>
                  <a:chOff x="5194923" y="1311095"/>
                  <a:chExt cx="2405539" cy="1990905"/>
                </a:xfrm>
              </p:grpSpPr>
              <p:pic>
                <p:nvPicPr>
                  <p:cNvPr id="30" name="Picture 9">
                    <a:extLst>
                      <a:ext uri="{FF2B5EF4-FFF2-40B4-BE49-F238E27FC236}">
                        <a16:creationId xmlns:a16="http://schemas.microsoft.com/office/drawing/2014/main" id="{7C521CD1-62E3-407D-9610-F06AAA041E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3794" t="10693" r="51218" b="70251"/>
                  <a:stretch/>
                </p:blipFill>
                <p:spPr>
                  <a:xfrm>
                    <a:off x="5194923" y="1606429"/>
                    <a:ext cx="2405539" cy="1695571"/>
                  </a:xfrm>
                  <a:prstGeom prst="rect">
                    <a:avLst/>
                  </a:prstGeom>
                </p:spPr>
              </p:pic>
              <p:sp>
                <p:nvSpPr>
                  <p:cNvPr id="31" name="Rectangle 10">
                    <a:extLst>
                      <a:ext uri="{FF2B5EF4-FFF2-40B4-BE49-F238E27FC236}">
                        <a16:creationId xmlns:a16="http://schemas.microsoft.com/office/drawing/2014/main" id="{9FD1FD6F-7DFA-44D3-8F0A-D00EA1F008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66624" y="1311095"/>
                    <a:ext cx="1191915" cy="381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/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00000"/>
                      </a:lnSpc>
                      <a:spcBef>
                        <a:spcPct val="60000"/>
                      </a:spcBef>
                      <a:spcAft>
                        <a:spcPct val="70000"/>
                      </a:spcAft>
                      <a:buClr>
                        <a:srgbClr val="006600"/>
                      </a:buClr>
                      <a:buSzPct val="85000"/>
                      <a:buFont typeface="Wingdings" charset="0"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cs typeface="Times New Roman"/>
                      </a:rPr>
                      <a:t>global stack</a:t>
                    </a:r>
                  </a:p>
                </p:txBody>
              </p:sp>
            </p:grpSp>
            <p:sp>
              <p:nvSpPr>
                <p:cNvPr id="28" name="Rectangle 5">
                  <a:extLst>
                    <a:ext uri="{FF2B5EF4-FFF2-40B4-BE49-F238E27FC236}">
                      <a16:creationId xmlns:a16="http://schemas.microsoft.com/office/drawing/2014/main" id="{6FE8C67D-07F6-4C33-AEAA-42CA3529463F}"/>
                    </a:ext>
                  </a:extLst>
                </p:cNvPr>
                <p:cNvSpPr/>
                <p:nvPr/>
              </p:nvSpPr>
              <p:spPr>
                <a:xfrm>
                  <a:off x="5040922" y="2510692"/>
                  <a:ext cx="732693" cy="488461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29" name="Picture 15">
                  <a:extLst>
                    <a:ext uri="{FF2B5EF4-FFF2-40B4-BE49-F238E27FC236}">
                      <a16:creationId xmlns:a16="http://schemas.microsoft.com/office/drawing/2014/main" id="{99D40D3A-B2F0-4A8C-9C09-7FEEC46286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4539" t="51858" r="77788" b="44408"/>
                <a:stretch/>
              </p:blipFill>
              <p:spPr>
                <a:xfrm>
                  <a:off x="5216768" y="3253160"/>
                  <a:ext cx="527539" cy="332154"/>
                </a:xfrm>
                <a:prstGeom prst="rect">
                  <a:avLst/>
                </a:prstGeom>
              </p:spPr>
            </p:pic>
          </p:grpSp>
          <p:sp>
            <p:nvSpPr>
              <p:cNvPr id="26" name="TextBox 14">
                <a:extLst>
                  <a:ext uri="{FF2B5EF4-FFF2-40B4-BE49-F238E27FC236}">
                    <a16:creationId xmlns:a16="http://schemas.microsoft.com/office/drawing/2014/main" id="{EC50BD21-A3D6-47AB-86BE-5BD7F328C0B8}"/>
                  </a:ext>
                </a:extLst>
              </p:cNvPr>
              <p:cNvSpPr txBox="1"/>
              <p:nvPr/>
            </p:nvSpPr>
            <p:spPr>
              <a:xfrm>
                <a:off x="5843331" y="1687877"/>
                <a:ext cx="1640417" cy="369332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states of other functions</a:t>
                </a:r>
                <a:b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</a:b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 up the calling chain </a:t>
                </a:r>
              </a:p>
            </p:txBody>
          </p:sp>
        </p:grpSp>
        <p:sp>
          <p:nvSpPr>
            <p:cNvPr id="24" name="Rounded Rectangular Callout 23">
              <a:extLst>
                <a:ext uri="{FF2B5EF4-FFF2-40B4-BE49-F238E27FC236}">
                  <a16:creationId xmlns:a16="http://schemas.microsoft.com/office/drawing/2014/main" id="{4340CA04-530B-4163-83B9-5E1CBCBF6BCC}"/>
                </a:ext>
              </a:extLst>
            </p:cNvPr>
            <p:cNvSpPr/>
            <p:nvPr/>
          </p:nvSpPr>
          <p:spPr>
            <a:xfrm>
              <a:off x="3273462" y="3405049"/>
              <a:ext cx="1653153" cy="952538"/>
            </a:xfrm>
            <a:prstGeom prst="wedgeRoundRectCallout">
              <a:avLst>
                <a:gd name="adj1" fmla="val 93074"/>
                <a:gd name="adj2" fmla="val -104167"/>
                <a:gd name="adj3" fmla="val 1666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caller is running, doing some  work...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52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call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2483E666-58CA-4C6F-868A-BB8571850552}"/>
              </a:ext>
            </a:extLst>
          </p:cNvPr>
          <p:cNvGrpSpPr/>
          <p:nvPr/>
        </p:nvGrpSpPr>
        <p:grpSpPr>
          <a:xfrm>
            <a:off x="312679" y="1286358"/>
            <a:ext cx="4892295" cy="1044672"/>
            <a:chOff x="312679" y="1286358"/>
            <a:chExt cx="4892295" cy="1044672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40A64714-3E53-4C31-850A-AD777D8A771D}"/>
                </a:ext>
              </a:extLst>
            </p:cNvPr>
            <p:cNvSpPr txBox="1">
              <a:spLocks/>
            </p:cNvSpPr>
            <p:nvPr/>
          </p:nvSpPr>
          <p:spPr>
            <a:xfrm>
              <a:off x="1809134" y="1308486"/>
              <a:ext cx="3395840" cy="3874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call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</a:rPr>
                <a:t>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functionName  nArgs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DB9F51CD-A014-4CF2-9E19-99C1E067A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79" y="1286358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command:</a:t>
              </a:r>
              <a:endPara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AF9BB96A-9D67-4853-B4B3-A8E914E2E14C}"/>
                </a:ext>
              </a:extLst>
            </p:cNvPr>
            <p:cNvSpPr txBox="1">
              <a:spLocks/>
            </p:cNvSpPr>
            <p:nvPr/>
          </p:nvSpPr>
          <p:spPr>
            <a:xfrm>
              <a:off x="351429" y="1721712"/>
              <a:ext cx="4422673" cy="6093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(calls a function, informing that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nArgs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arguments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have been pushed onto the stack)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1" name="Group 7">
            <a:extLst>
              <a:ext uri="{FF2B5EF4-FFF2-40B4-BE49-F238E27FC236}">
                <a16:creationId xmlns:a16="http://schemas.microsoft.com/office/drawing/2014/main" id="{0807E7FD-E9C2-4DF0-A9DC-8F0A36FA302A}"/>
              </a:ext>
            </a:extLst>
          </p:cNvPr>
          <p:cNvGrpSpPr/>
          <p:nvPr/>
        </p:nvGrpSpPr>
        <p:grpSpPr>
          <a:xfrm>
            <a:off x="5040922" y="1311095"/>
            <a:ext cx="2559540" cy="2274219"/>
            <a:chOff x="5040922" y="1311095"/>
            <a:chExt cx="2559540" cy="2274219"/>
          </a:xfrm>
        </p:grpSpPr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59CBC07C-1749-4D7B-A5A6-7FBFFE6BAC44}"/>
                </a:ext>
              </a:extLst>
            </p:cNvPr>
            <p:cNvGrpSpPr/>
            <p:nvPr/>
          </p:nvGrpSpPr>
          <p:grpSpPr>
            <a:xfrm>
              <a:off x="5194923" y="1311095"/>
              <a:ext cx="2405539" cy="1990905"/>
              <a:chOff x="5194923" y="1311095"/>
              <a:chExt cx="2405539" cy="1990905"/>
            </a:xfrm>
          </p:grpSpPr>
          <p:pic>
            <p:nvPicPr>
              <p:cNvPr id="25" name="Picture 9">
                <a:extLst>
                  <a:ext uri="{FF2B5EF4-FFF2-40B4-BE49-F238E27FC236}">
                    <a16:creationId xmlns:a16="http://schemas.microsoft.com/office/drawing/2014/main" id="{92DF4C46-FE6C-42EB-8F15-7C3BB378FB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3794" t="10693" r="51218" b="70251"/>
              <a:stretch/>
            </p:blipFill>
            <p:spPr>
              <a:xfrm>
                <a:off x="5194923" y="1606429"/>
                <a:ext cx="2405539" cy="1695571"/>
              </a:xfrm>
              <a:prstGeom prst="rect">
                <a:avLst/>
              </a:prstGeom>
            </p:spPr>
          </p:pic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44EEE240-F3DE-44BF-8218-391302186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6624" y="1311095"/>
                <a:ext cx="1191915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/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ct val="60000"/>
                  </a:spcBef>
                  <a:spcAft>
                    <a:spcPct val="70000"/>
                  </a:spcAft>
                  <a:buClr>
                    <a:srgbClr val="006600"/>
                  </a:buClr>
                  <a:buSzPct val="85000"/>
                  <a:buFont typeface="Wingdings" charset="0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global stack</a:t>
                </a:r>
              </a:p>
            </p:txBody>
          </p:sp>
        </p:grp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78E8099A-FB28-4A06-BB14-AE0CD8EEDE13}"/>
                </a:ext>
              </a:extLst>
            </p:cNvPr>
            <p:cNvSpPr/>
            <p:nvPr/>
          </p:nvSpPr>
          <p:spPr>
            <a:xfrm>
              <a:off x="5040922" y="2510692"/>
              <a:ext cx="732693" cy="488461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15">
              <a:extLst>
                <a:ext uri="{FF2B5EF4-FFF2-40B4-BE49-F238E27FC236}">
                  <a16:creationId xmlns:a16="http://schemas.microsoft.com/office/drawing/2014/main" id="{1F30031C-7C53-45C6-B094-6FDE7E56E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539" t="51858" r="77788" b="44408"/>
            <a:stretch/>
          </p:blipFill>
          <p:spPr>
            <a:xfrm>
              <a:off x="5216768" y="3253160"/>
              <a:ext cx="527539" cy="332154"/>
            </a:xfrm>
            <a:prstGeom prst="rect">
              <a:avLst/>
            </a:prstGeom>
          </p:spPr>
        </p:pic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B3527FE5-876C-409C-9F1F-22461B5CE61F}"/>
              </a:ext>
            </a:extLst>
          </p:cNvPr>
          <p:cNvGrpSpPr/>
          <p:nvPr/>
        </p:nvGrpSpPr>
        <p:grpSpPr>
          <a:xfrm>
            <a:off x="7606210" y="2683438"/>
            <a:ext cx="1346348" cy="591791"/>
            <a:chOff x="7606210" y="2683438"/>
            <a:chExt cx="1346348" cy="591791"/>
          </a:xfrm>
        </p:grpSpPr>
        <p:sp>
          <p:nvSpPr>
            <p:cNvPr id="28" name="Right Brace 8">
              <a:extLst>
                <a:ext uri="{FF2B5EF4-FFF2-40B4-BE49-F238E27FC236}">
                  <a16:creationId xmlns:a16="http://schemas.microsoft.com/office/drawing/2014/main" id="{9C7017E6-A36D-4D9B-B7C8-8A0D82D490F9}"/>
                </a:ext>
              </a:extLst>
            </p:cNvPr>
            <p:cNvSpPr/>
            <p:nvPr/>
          </p:nvSpPr>
          <p:spPr>
            <a:xfrm>
              <a:off x="7606210" y="2683438"/>
              <a:ext cx="171789" cy="591791"/>
            </a:xfrm>
            <a:prstGeom prst="rightBrace">
              <a:avLst>
                <a:gd name="adj1" fmla="val 46889"/>
                <a:gd name="adj2" fmla="val 5000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10">
              <a:extLst>
                <a:ext uri="{FF2B5EF4-FFF2-40B4-BE49-F238E27FC236}">
                  <a16:creationId xmlns:a16="http://schemas.microsoft.com/office/drawing/2014/main" id="{3CCFB1CF-B258-42F7-AA58-467940CB0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0643" y="2815060"/>
              <a:ext cx="119191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nArgs</a:t>
              </a:r>
            </a:p>
          </p:txBody>
        </p:sp>
      </p:grpSp>
      <p:sp>
        <p:nvSpPr>
          <p:cNvPr id="30" name="TextBox 16">
            <a:extLst>
              <a:ext uri="{FF2B5EF4-FFF2-40B4-BE49-F238E27FC236}">
                <a16:creationId xmlns:a16="http://schemas.microsoft.com/office/drawing/2014/main" id="{B7B2637A-C253-4A9A-83B8-F534D4FD328A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</p:spTree>
    <p:extLst>
      <p:ext uri="{BB962C8B-B14F-4D97-AF65-F5344CB8AC3E}">
        <p14:creationId xmlns:p14="http://schemas.microsoft.com/office/powerpoint/2010/main" val="308345892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call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DE40CE02-C923-40A1-8561-BDB42304B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00" y="2731543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98FA525D-49E8-444C-BA96-F206B25C3C08}"/>
              </a:ext>
            </a:extLst>
          </p:cNvPr>
          <p:cNvGrpSpPr/>
          <p:nvPr/>
        </p:nvGrpSpPr>
        <p:grpSpPr>
          <a:xfrm>
            <a:off x="312679" y="1286358"/>
            <a:ext cx="4892295" cy="1044672"/>
            <a:chOff x="312679" y="1286358"/>
            <a:chExt cx="4892295" cy="1044672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ECDA1750-B53C-4C95-962C-C60957E6A740}"/>
                </a:ext>
              </a:extLst>
            </p:cNvPr>
            <p:cNvSpPr txBox="1">
              <a:spLocks/>
            </p:cNvSpPr>
            <p:nvPr/>
          </p:nvSpPr>
          <p:spPr>
            <a:xfrm>
              <a:off x="1809134" y="1308486"/>
              <a:ext cx="3395840" cy="3874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call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</a:rPr>
                <a:t>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functionName  nArgs</a:t>
              </a:r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2BE299B3-43F3-4B76-9247-6B69BBCF9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79" y="1286358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command:</a:t>
              </a:r>
              <a:endPara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81D24230-8468-4244-A68D-E1FB43570200}"/>
                </a:ext>
              </a:extLst>
            </p:cNvPr>
            <p:cNvSpPr txBox="1">
              <a:spLocks/>
            </p:cNvSpPr>
            <p:nvPr/>
          </p:nvSpPr>
          <p:spPr>
            <a:xfrm>
              <a:off x="351429" y="1721712"/>
              <a:ext cx="4422673" cy="6093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(calls a function, informing that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nArgs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arguments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have been pushed onto the stack)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3" name="Group 7">
            <a:extLst>
              <a:ext uri="{FF2B5EF4-FFF2-40B4-BE49-F238E27FC236}">
                <a16:creationId xmlns:a16="http://schemas.microsoft.com/office/drawing/2014/main" id="{8A6B649B-A686-4B83-AE67-00791DD10B1F}"/>
              </a:ext>
            </a:extLst>
          </p:cNvPr>
          <p:cNvGrpSpPr/>
          <p:nvPr/>
        </p:nvGrpSpPr>
        <p:grpSpPr>
          <a:xfrm>
            <a:off x="5040922" y="1311095"/>
            <a:ext cx="2559540" cy="2274219"/>
            <a:chOff x="5040922" y="1311095"/>
            <a:chExt cx="2559540" cy="2274219"/>
          </a:xfrm>
        </p:grpSpPr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421177E6-71B6-4F9D-B04A-3AA44D187388}"/>
                </a:ext>
              </a:extLst>
            </p:cNvPr>
            <p:cNvGrpSpPr/>
            <p:nvPr/>
          </p:nvGrpSpPr>
          <p:grpSpPr>
            <a:xfrm>
              <a:off x="5194923" y="1311095"/>
              <a:ext cx="2405539" cy="1990905"/>
              <a:chOff x="5194923" y="1311095"/>
              <a:chExt cx="2405539" cy="1990905"/>
            </a:xfrm>
          </p:grpSpPr>
          <p:pic>
            <p:nvPicPr>
              <p:cNvPr id="27" name="Picture 9">
                <a:extLst>
                  <a:ext uri="{FF2B5EF4-FFF2-40B4-BE49-F238E27FC236}">
                    <a16:creationId xmlns:a16="http://schemas.microsoft.com/office/drawing/2014/main" id="{B8198058-3D77-45A8-88C2-5044D3FB68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3794" t="10693" r="51218" b="70251"/>
              <a:stretch/>
            </p:blipFill>
            <p:spPr>
              <a:xfrm>
                <a:off x="5194923" y="1606429"/>
                <a:ext cx="2405539" cy="1695571"/>
              </a:xfrm>
              <a:prstGeom prst="rect">
                <a:avLst/>
              </a:prstGeom>
            </p:spPr>
          </p:pic>
          <p:sp>
            <p:nvSpPr>
              <p:cNvPr id="28" name="Rectangle 10">
                <a:extLst>
                  <a:ext uri="{FF2B5EF4-FFF2-40B4-BE49-F238E27FC236}">
                    <a16:creationId xmlns:a16="http://schemas.microsoft.com/office/drawing/2014/main" id="{27BAE276-96F5-459E-B9A0-62E31FA31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6624" y="1311095"/>
                <a:ext cx="1191915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/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ct val="60000"/>
                  </a:spcBef>
                  <a:spcAft>
                    <a:spcPct val="70000"/>
                  </a:spcAft>
                  <a:buClr>
                    <a:srgbClr val="006600"/>
                  </a:buClr>
                  <a:buSzPct val="85000"/>
                  <a:buFont typeface="Wingdings" charset="0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global stack</a:t>
                </a:r>
              </a:p>
            </p:txBody>
          </p:sp>
        </p:grp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88A9C563-F362-49BB-A818-9679F0044E2D}"/>
                </a:ext>
              </a:extLst>
            </p:cNvPr>
            <p:cNvSpPr/>
            <p:nvPr/>
          </p:nvSpPr>
          <p:spPr>
            <a:xfrm>
              <a:off x="5040922" y="2510692"/>
              <a:ext cx="732693" cy="488461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15">
              <a:extLst>
                <a:ext uri="{FF2B5EF4-FFF2-40B4-BE49-F238E27FC236}">
                  <a16:creationId xmlns:a16="http://schemas.microsoft.com/office/drawing/2014/main" id="{25C2217C-E8C4-471C-8F5D-E2E44B5B7D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539" t="51858" r="77788" b="44408"/>
            <a:stretch/>
          </p:blipFill>
          <p:spPr>
            <a:xfrm>
              <a:off x="5216768" y="3253160"/>
              <a:ext cx="527539" cy="332154"/>
            </a:xfrm>
            <a:prstGeom prst="rect">
              <a:avLst/>
            </a:prstGeom>
          </p:spPr>
        </p:pic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14C7FE9C-BE99-4FDF-A3F4-BC5B3E34849D}"/>
              </a:ext>
            </a:extLst>
          </p:cNvPr>
          <p:cNvGrpSpPr/>
          <p:nvPr/>
        </p:nvGrpSpPr>
        <p:grpSpPr>
          <a:xfrm>
            <a:off x="7606210" y="2683438"/>
            <a:ext cx="1346348" cy="591791"/>
            <a:chOff x="7606210" y="2683438"/>
            <a:chExt cx="1346348" cy="591791"/>
          </a:xfrm>
        </p:grpSpPr>
        <p:sp>
          <p:nvSpPr>
            <p:cNvPr id="30" name="Right Brace 8">
              <a:extLst>
                <a:ext uri="{FF2B5EF4-FFF2-40B4-BE49-F238E27FC236}">
                  <a16:creationId xmlns:a16="http://schemas.microsoft.com/office/drawing/2014/main" id="{9511E4C6-9E00-41AC-A068-01C95F636C1F}"/>
                </a:ext>
              </a:extLst>
            </p:cNvPr>
            <p:cNvSpPr/>
            <p:nvPr/>
          </p:nvSpPr>
          <p:spPr>
            <a:xfrm>
              <a:off x="7606210" y="2683438"/>
              <a:ext cx="171789" cy="591791"/>
            </a:xfrm>
            <a:prstGeom prst="rightBrace">
              <a:avLst>
                <a:gd name="adj1" fmla="val 46889"/>
                <a:gd name="adj2" fmla="val 5000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E9B11DD6-21EE-46CD-A584-35E154093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0643" y="2815060"/>
              <a:ext cx="119191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nArgs</a:t>
              </a:r>
            </a:p>
          </p:txBody>
        </p:sp>
      </p:grpSp>
      <p:sp>
        <p:nvSpPr>
          <p:cNvPr id="32" name="TextBox 18">
            <a:extLst>
              <a:ext uri="{FF2B5EF4-FFF2-40B4-BE49-F238E27FC236}">
                <a16:creationId xmlns:a16="http://schemas.microsoft.com/office/drawing/2014/main" id="{508377A3-C982-45E0-878C-22C3E307867F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</p:spTree>
    <p:extLst>
      <p:ext uri="{BB962C8B-B14F-4D97-AF65-F5344CB8AC3E}">
        <p14:creationId xmlns:p14="http://schemas.microsoft.com/office/powerpoint/2010/main" val="56552900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call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18AF4F10-BDBC-40D5-BA90-7A7C8AD07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00" y="2731543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1B4D3DAB-444C-49B7-92AC-993237E0C54F}"/>
              </a:ext>
            </a:extLst>
          </p:cNvPr>
          <p:cNvGrpSpPr/>
          <p:nvPr/>
        </p:nvGrpSpPr>
        <p:grpSpPr>
          <a:xfrm>
            <a:off x="312679" y="1286358"/>
            <a:ext cx="4892295" cy="1044672"/>
            <a:chOff x="312679" y="1286358"/>
            <a:chExt cx="4892295" cy="1044672"/>
          </a:xfrm>
        </p:grpSpPr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F768FC9D-D104-480F-825C-2A5687DA67F9}"/>
                </a:ext>
              </a:extLst>
            </p:cNvPr>
            <p:cNvSpPr txBox="1">
              <a:spLocks/>
            </p:cNvSpPr>
            <p:nvPr/>
          </p:nvSpPr>
          <p:spPr>
            <a:xfrm>
              <a:off x="1809134" y="1308486"/>
              <a:ext cx="3395840" cy="3874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call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</a:rPr>
                <a:t>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functionName  nArgs</a:t>
              </a: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1AFAD701-552D-4466-BAC4-1F056352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79" y="1286358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command:</a:t>
              </a:r>
              <a:endPara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ABDD0514-577E-4187-956D-ECA522602EE7}"/>
                </a:ext>
              </a:extLst>
            </p:cNvPr>
            <p:cNvSpPr txBox="1">
              <a:spLocks/>
            </p:cNvSpPr>
            <p:nvPr/>
          </p:nvSpPr>
          <p:spPr>
            <a:xfrm>
              <a:off x="351429" y="1721712"/>
              <a:ext cx="4422673" cy="6093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(calls a function, informing that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nArgs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arguments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have been pushed onto the stack)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2" name="Group 6">
            <a:extLst>
              <a:ext uri="{FF2B5EF4-FFF2-40B4-BE49-F238E27FC236}">
                <a16:creationId xmlns:a16="http://schemas.microsoft.com/office/drawing/2014/main" id="{06898870-AD02-4E69-9350-45BD2E6FD76D}"/>
              </a:ext>
            </a:extLst>
          </p:cNvPr>
          <p:cNvGrpSpPr/>
          <p:nvPr/>
        </p:nvGrpSpPr>
        <p:grpSpPr>
          <a:xfrm>
            <a:off x="5194923" y="1311095"/>
            <a:ext cx="2405539" cy="1990905"/>
            <a:chOff x="5194923" y="1311095"/>
            <a:chExt cx="2405539" cy="1990905"/>
          </a:xfrm>
        </p:grpSpPr>
        <p:pic>
          <p:nvPicPr>
            <p:cNvPr id="23" name="Picture 9">
              <a:extLst>
                <a:ext uri="{FF2B5EF4-FFF2-40B4-BE49-F238E27FC236}">
                  <a16:creationId xmlns:a16="http://schemas.microsoft.com/office/drawing/2014/main" id="{746B0684-B8CD-4A45-A7E3-2B02B0FF9B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794" t="10693" r="51218" b="70251"/>
            <a:stretch/>
          </p:blipFill>
          <p:spPr>
            <a:xfrm>
              <a:off x="5194923" y="1606429"/>
              <a:ext cx="2405539" cy="1695571"/>
            </a:xfrm>
            <a:prstGeom prst="rect">
              <a:avLst/>
            </a:prstGeom>
          </p:spPr>
        </p:pic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C44FF73A-D3A9-44A4-98BA-A0F4712FE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6624" y="1311095"/>
              <a:ext cx="119191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 eaLnBrk="1" fontAlgn="auto" hangingPunct="1"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14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global stack</a:t>
              </a:r>
            </a:p>
          </p:txBody>
        </p:sp>
      </p:grpSp>
      <p:sp>
        <p:nvSpPr>
          <p:cNvPr id="25" name="Rectangle 5">
            <a:extLst>
              <a:ext uri="{FF2B5EF4-FFF2-40B4-BE49-F238E27FC236}">
                <a16:creationId xmlns:a16="http://schemas.microsoft.com/office/drawing/2014/main" id="{DBF5BC75-946A-466B-AEE4-E64E4C0C63BB}"/>
              </a:ext>
            </a:extLst>
          </p:cNvPr>
          <p:cNvSpPr/>
          <p:nvPr/>
        </p:nvSpPr>
        <p:spPr>
          <a:xfrm>
            <a:off x="5040922" y="2510692"/>
            <a:ext cx="732693" cy="48846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13">
            <a:extLst>
              <a:ext uri="{FF2B5EF4-FFF2-40B4-BE49-F238E27FC236}">
                <a16:creationId xmlns:a16="http://schemas.microsoft.com/office/drawing/2014/main" id="{CDED38A6-D5BF-4C63-A6FF-410D0E731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16768" y="3253160"/>
            <a:ext cx="527539" cy="332154"/>
          </a:xfrm>
          <a:prstGeom prst="rect">
            <a:avLst/>
          </a:prstGeom>
        </p:spPr>
      </p:pic>
      <p:sp>
        <p:nvSpPr>
          <p:cNvPr id="27" name="Right Brace 14">
            <a:extLst>
              <a:ext uri="{FF2B5EF4-FFF2-40B4-BE49-F238E27FC236}">
                <a16:creationId xmlns:a16="http://schemas.microsoft.com/office/drawing/2014/main" id="{E4744F6C-488E-447F-9CAD-902607054EDA}"/>
              </a:ext>
            </a:extLst>
          </p:cNvPr>
          <p:cNvSpPr/>
          <p:nvPr/>
        </p:nvSpPr>
        <p:spPr>
          <a:xfrm>
            <a:off x="7606210" y="2683438"/>
            <a:ext cx="171789" cy="591791"/>
          </a:xfrm>
          <a:prstGeom prst="rightBrace">
            <a:avLst>
              <a:gd name="adj1" fmla="val 46889"/>
              <a:gd name="adj2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2425EC82-8851-431B-9283-C79F75D6F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643" y="2815060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2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0EEA6BC9-1C0F-415A-8C96-2E8B9CA6DFB6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21F2392E-3EDB-4889-B785-DC4DFB29C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20" y="3181546"/>
            <a:ext cx="4575852" cy="2483509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push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retAddrLabel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Using a translator-generated label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</a:t>
            </a: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</a:t>
            </a:r>
            <a:endParaRPr lang="en-US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709397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call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03FEF0B-B622-419A-A327-94EFA174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00" y="2731543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6B78C84B-2D33-4A1F-B49B-C5AD96CD5E17}"/>
              </a:ext>
            </a:extLst>
          </p:cNvPr>
          <p:cNvGrpSpPr/>
          <p:nvPr/>
        </p:nvGrpSpPr>
        <p:grpSpPr>
          <a:xfrm>
            <a:off x="312679" y="1286358"/>
            <a:ext cx="4892295" cy="1044672"/>
            <a:chOff x="312679" y="1286358"/>
            <a:chExt cx="4892295" cy="1044672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34A6AFFC-C566-4E27-A86F-353163DF89C0}"/>
                </a:ext>
              </a:extLst>
            </p:cNvPr>
            <p:cNvSpPr txBox="1">
              <a:spLocks/>
            </p:cNvSpPr>
            <p:nvPr/>
          </p:nvSpPr>
          <p:spPr>
            <a:xfrm>
              <a:off x="1809134" y="1308486"/>
              <a:ext cx="3395840" cy="3874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call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</a:rPr>
                <a:t>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functionName  nArgs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2E1C6D12-20C2-4104-B08F-6CA6F35EF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79" y="1286358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command:</a:t>
              </a:r>
              <a:endPara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B108980F-1052-4A66-9A75-ADECC0E0086B}"/>
                </a:ext>
              </a:extLst>
            </p:cNvPr>
            <p:cNvSpPr txBox="1">
              <a:spLocks/>
            </p:cNvSpPr>
            <p:nvPr/>
          </p:nvSpPr>
          <p:spPr>
            <a:xfrm>
              <a:off x="351429" y="1721712"/>
              <a:ext cx="4422673" cy="6093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(calls a function, informing that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nArgs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arguments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have been pushed onto the stack)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pic>
        <p:nvPicPr>
          <p:cNvPr id="21" name="Picture 9">
            <a:extLst>
              <a:ext uri="{FF2B5EF4-FFF2-40B4-BE49-F238E27FC236}">
                <a16:creationId xmlns:a16="http://schemas.microsoft.com/office/drawing/2014/main" id="{CB15F15C-F260-4ACD-A603-FA411564C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4" t="10693" r="51218" b="68056"/>
          <a:stretch/>
        </p:blipFill>
        <p:spPr>
          <a:xfrm>
            <a:off x="5194923" y="1606429"/>
            <a:ext cx="2405539" cy="1890956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DA788382-064A-4F0D-B065-A1F1E6A06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DC004827-55C2-4564-87D3-DE4087A36EBC}"/>
              </a:ext>
            </a:extLst>
          </p:cNvPr>
          <p:cNvSpPr/>
          <p:nvPr/>
        </p:nvSpPr>
        <p:spPr>
          <a:xfrm>
            <a:off x="5040922" y="2510692"/>
            <a:ext cx="732693" cy="48846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13">
            <a:extLst>
              <a:ext uri="{FF2B5EF4-FFF2-40B4-BE49-F238E27FC236}">
                <a16:creationId xmlns:a16="http://schemas.microsoft.com/office/drawing/2014/main" id="{BB2AD879-9C26-4C63-AE43-22EEC0224C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16768" y="3487616"/>
            <a:ext cx="527539" cy="332154"/>
          </a:xfrm>
          <a:prstGeom prst="rect">
            <a:avLst/>
          </a:prstGeom>
        </p:spPr>
      </p:pic>
      <p:sp>
        <p:nvSpPr>
          <p:cNvPr id="25" name="Right Brace 14">
            <a:extLst>
              <a:ext uri="{FF2B5EF4-FFF2-40B4-BE49-F238E27FC236}">
                <a16:creationId xmlns:a16="http://schemas.microsoft.com/office/drawing/2014/main" id="{A2AF2B19-8C44-4638-8880-F7E5B12A7DBF}"/>
              </a:ext>
            </a:extLst>
          </p:cNvPr>
          <p:cNvSpPr/>
          <p:nvPr/>
        </p:nvSpPr>
        <p:spPr>
          <a:xfrm>
            <a:off x="7606210" y="2683438"/>
            <a:ext cx="171789" cy="591791"/>
          </a:xfrm>
          <a:prstGeom prst="rightBrace">
            <a:avLst>
              <a:gd name="adj1" fmla="val 46889"/>
              <a:gd name="adj2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935D0142-5AD0-40B4-B7CD-6EC4CCA22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643" y="2815060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2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62E4169B-47F5-49A4-B6F7-E9EB0CDBAD3A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CF09A8AB-789B-4D73-951C-452DAD265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20" y="3181546"/>
            <a:ext cx="4575852" cy="2483509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push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retAddrLabel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Using a translator-generated label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</a:t>
            </a:r>
            <a:endParaRPr lang="en-US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862643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call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AB881B1-C979-4BBE-9152-0AFADE2D4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00" y="2731543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85000587-4868-41BE-929F-72123441FA03}"/>
              </a:ext>
            </a:extLst>
          </p:cNvPr>
          <p:cNvGrpSpPr/>
          <p:nvPr/>
        </p:nvGrpSpPr>
        <p:grpSpPr>
          <a:xfrm>
            <a:off x="312679" y="1286358"/>
            <a:ext cx="4892295" cy="1044672"/>
            <a:chOff x="312679" y="1286358"/>
            <a:chExt cx="4892295" cy="1044672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EB664461-48AB-4620-A8AC-E1B58CD6E8E0}"/>
                </a:ext>
              </a:extLst>
            </p:cNvPr>
            <p:cNvSpPr txBox="1">
              <a:spLocks/>
            </p:cNvSpPr>
            <p:nvPr/>
          </p:nvSpPr>
          <p:spPr>
            <a:xfrm>
              <a:off x="1809134" y="1308486"/>
              <a:ext cx="3395840" cy="3874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call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</a:rPr>
                <a:t>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functionName  nArgs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4836E403-E34E-46FE-87E1-42C90513C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79" y="1286358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command:</a:t>
              </a:r>
              <a:endPara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C544FD7A-BDC5-44EE-87BF-65606EC92F13}"/>
                </a:ext>
              </a:extLst>
            </p:cNvPr>
            <p:cNvSpPr txBox="1">
              <a:spLocks/>
            </p:cNvSpPr>
            <p:nvPr/>
          </p:nvSpPr>
          <p:spPr>
            <a:xfrm>
              <a:off x="351429" y="1721712"/>
              <a:ext cx="4422673" cy="6093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(calls a function, informing that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nArgs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arguments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have been pushed onto the stack)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pic>
        <p:nvPicPr>
          <p:cNvPr id="21" name="Picture 9">
            <a:extLst>
              <a:ext uri="{FF2B5EF4-FFF2-40B4-BE49-F238E27FC236}">
                <a16:creationId xmlns:a16="http://schemas.microsoft.com/office/drawing/2014/main" id="{99F37866-7CEB-4090-93A5-D12640D7D6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4" t="10693" r="51218" b="68056"/>
          <a:stretch/>
        </p:blipFill>
        <p:spPr>
          <a:xfrm>
            <a:off x="5194923" y="1606429"/>
            <a:ext cx="2405539" cy="1890956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94F14038-1174-42CF-8457-2D05546B0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6523AC93-820E-40B5-9BB0-B71D56F3D421}"/>
              </a:ext>
            </a:extLst>
          </p:cNvPr>
          <p:cNvSpPr/>
          <p:nvPr/>
        </p:nvSpPr>
        <p:spPr>
          <a:xfrm>
            <a:off x="5040922" y="2510692"/>
            <a:ext cx="732693" cy="48846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F452D92E-00D6-419B-A5BB-16D0CD031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16768" y="3487616"/>
            <a:ext cx="527539" cy="332154"/>
          </a:xfrm>
          <a:prstGeom prst="rect">
            <a:avLst/>
          </a:prstGeom>
        </p:spPr>
      </p:pic>
      <p:sp>
        <p:nvSpPr>
          <p:cNvPr id="25" name="Right Brace 15">
            <a:extLst>
              <a:ext uri="{FF2B5EF4-FFF2-40B4-BE49-F238E27FC236}">
                <a16:creationId xmlns:a16="http://schemas.microsoft.com/office/drawing/2014/main" id="{0943823B-DA3D-4182-AC67-6B17D6F0997C}"/>
              </a:ext>
            </a:extLst>
          </p:cNvPr>
          <p:cNvSpPr/>
          <p:nvPr/>
        </p:nvSpPr>
        <p:spPr>
          <a:xfrm>
            <a:off x="7606210" y="2683438"/>
            <a:ext cx="171789" cy="591791"/>
          </a:xfrm>
          <a:prstGeom prst="rightBrace">
            <a:avLst>
              <a:gd name="adj1" fmla="val 46889"/>
              <a:gd name="adj2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6DE56EB7-8686-4E2C-B0A1-0A282080F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643" y="2815060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2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sp>
        <p:nvSpPr>
          <p:cNvPr id="27" name="TextBox 22">
            <a:extLst>
              <a:ext uri="{FF2B5EF4-FFF2-40B4-BE49-F238E27FC236}">
                <a16:creationId xmlns:a16="http://schemas.microsoft.com/office/drawing/2014/main" id="{C0F6B901-BB2A-451D-A0AC-8F7F4A8936E0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C342CBF3-5594-4FC4-9A5A-9073BC34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20" y="3181546"/>
            <a:ext cx="4575852" cy="2483509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push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retAddrLabel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Using a translator-generated label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 LC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// Saves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LC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</a:t>
            </a: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</a:t>
            </a:r>
            <a:endParaRPr lang="en-US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01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>
            <a:extLst>
              <a:ext uri="{FF2B5EF4-FFF2-40B4-BE49-F238E27FC236}">
                <a16:creationId xmlns:a16="http://schemas.microsoft.com/office/drawing/2014/main" id="{859BA996-0610-49C4-B191-E395F3335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>
                <a:ea typeface="新細明體" panose="02020500000000000000" pitchFamily="18" charset="-120"/>
              </a:rPr>
              <a:t>Flow of control</a:t>
            </a:r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153C793-3C5E-4658-A0DA-F6F23DDDC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95400"/>
            <a:ext cx="2362200" cy="18288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75000"/>
              </a:spcBef>
              <a:buSzPct val="85000"/>
              <a:buFont typeface="Wingdings" charset="2"/>
              <a:buNone/>
              <a:defRPr/>
            </a:pP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while (</a:t>
            </a:r>
            <a:r>
              <a:rPr lang="en-US" altLang="zh-TW" sz="2000" b="0" dirty="0" err="1">
                <a:latin typeface="Consolas" charset="0"/>
                <a:ea typeface="新細明體" charset="0"/>
                <a:cs typeface="Consolas" charset="0"/>
              </a:rPr>
              <a:t>cond</a:t>
            </a: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   statement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...</a:t>
            </a:r>
            <a:endParaRPr lang="en-US" altLang="zh-TW" sz="2000" b="0" dirty="0">
              <a:solidFill>
                <a:srgbClr val="000099"/>
              </a:solidFill>
              <a:latin typeface="Consolas" charset="0"/>
              <a:ea typeface="新細明體" charset="0"/>
              <a:cs typeface="Consolas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D1E801F-6A58-4A37-BE8B-9B183CCFB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295400"/>
            <a:ext cx="3733800" cy="3810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75000"/>
              </a:spcBef>
              <a:buSzPct val="85000"/>
              <a:buFont typeface="Wingdings" charset="2"/>
              <a:buNone/>
              <a:defRPr/>
            </a:pP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label </a:t>
            </a:r>
            <a:r>
              <a:rPr lang="en-US" altLang="zh-TW" sz="2000" b="0" dirty="0" err="1">
                <a:latin typeface="Consolas" charset="0"/>
                <a:ea typeface="新細明體" charset="0"/>
                <a:cs typeface="Consolas" charset="0"/>
              </a:rPr>
              <a:t>contLabel</a:t>
            </a:r>
            <a:endParaRPr lang="en-US" altLang="zh-TW" sz="2000" b="0" dirty="0">
              <a:latin typeface="Consolas" charset="0"/>
              <a:ea typeface="新細明體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75000"/>
              </a:spcBef>
              <a:buSzPct val="85000"/>
              <a:buFont typeface="Wingdings" charset="2"/>
              <a:buNone/>
              <a:defRPr/>
            </a:pP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	~(</a:t>
            </a:r>
            <a:r>
              <a:rPr lang="en-US" altLang="zh-TW" sz="2000" b="0" dirty="0" err="1">
                <a:latin typeface="Consolas" charset="0"/>
                <a:ea typeface="新細明體" charset="0"/>
                <a:cs typeface="Consolas" charset="0"/>
              </a:rPr>
              <a:t>cond</a:t>
            </a: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75000"/>
              </a:spcBef>
              <a:buSzPct val="85000"/>
              <a:buFont typeface="Wingdings" charset="2"/>
              <a:buNone/>
              <a:defRPr/>
            </a:pP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	if-</a:t>
            </a:r>
            <a:r>
              <a:rPr lang="en-US" altLang="zh-TW" sz="2000" b="0" dirty="0" err="1">
                <a:latin typeface="Consolas" charset="0"/>
                <a:ea typeface="新細明體" charset="0"/>
                <a:cs typeface="Consolas" charset="0"/>
              </a:rPr>
              <a:t>goto</a:t>
            </a: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sz="2000" b="0" dirty="0" err="1">
                <a:latin typeface="Consolas" charset="0"/>
                <a:ea typeface="新細明體" charset="0"/>
                <a:cs typeface="Consolas" charset="0"/>
              </a:rPr>
              <a:t>exitLabel</a:t>
            </a:r>
            <a:endParaRPr lang="en-US" altLang="zh-TW" sz="2000" b="0" dirty="0">
              <a:latin typeface="Consolas" charset="0"/>
              <a:ea typeface="新細明體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75000"/>
              </a:spcBef>
              <a:buSzPct val="85000"/>
              <a:buFont typeface="Wingdings" charset="2"/>
              <a:buNone/>
              <a:defRPr/>
            </a:pP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	statement</a:t>
            </a:r>
          </a:p>
          <a:p>
            <a:pPr>
              <a:lnSpc>
                <a:spcPct val="90000"/>
              </a:lnSpc>
              <a:spcBef>
                <a:spcPct val="75000"/>
              </a:spcBef>
              <a:buSzPct val="85000"/>
              <a:buFont typeface="Wingdings" charset="2"/>
              <a:buNone/>
              <a:defRPr/>
            </a:pP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	</a:t>
            </a:r>
            <a:r>
              <a:rPr lang="en-US" altLang="zh-TW" sz="2000" b="0" dirty="0" err="1">
                <a:latin typeface="Consolas" charset="0"/>
                <a:ea typeface="新細明體" charset="0"/>
                <a:cs typeface="Consolas" charset="0"/>
              </a:rPr>
              <a:t>goto</a:t>
            </a: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sz="2000" b="0" dirty="0" err="1">
                <a:latin typeface="Consolas" charset="0"/>
                <a:ea typeface="新細明體" charset="0"/>
                <a:cs typeface="Consolas" charset="0"/>
              </a:rPr>
              <a:t>contLabel</a:t>
            </a:r>
            <a:endParaRPr lang="en-US" altLang="zh-TW" sz="2000" b="0" dirty="0">
              <a:latin typeface="Consolas" charset="0"/>
              <a:ea typeface="新細明體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75000"/>
              </a:spcBef>
              <a:buSzPct val="85000"/>
              <a:buFont typeface="Wingdings" charset="2"/>
              <a:buNone/>
              <a:defRPr/>
            </a:pP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label </a:t>
            </a:r>
            <a:r>
              <a:rPr lang="en-US" altLang="zh-TW" sz="2000" b="0" dirty="0" err="1">
                <a:latin typeface="Consolas" charset="0"/>
                <a:ea typeface="新細明體" charset="0"/>
                <a:cs typeface="Consolas" charset="0"/>
              </a:rPr>
              <a:t>exitLabel</a:t>
            </a:r>
            <a:endParaRPr lang="en-US" altLang="zh-TW" sz="2000" b="0" dirty="0">
              <a:latin typeface="Consolas" charset="0"/>
              <a:ea typeface="新細明體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75000"/>
              </a:spcBef>
              <a:buSzPct val="85000"/>
              <a:buFont typeface="Wingdings" charset="2"/>
              <a:buNone/>
              <a:defRPr/>
            </a:pPr>
            <a:r>
              <a:rPr lang="en-US" altLang="zh-TW" sz="2000" b="0" dirty="0">
                <a:latin typeface="Consolas" charset="0"/>
                <a:ea typeface="新細明體" charset="0"/>
                <a:cs typeface="Consolas" charset="0"/>
              </a:rPr>
              <a:t>	...</a:t>
            </a:r>
          </a:p>
        </p:txBody>
      </p:sp>
      <p:sp>
        <p:nvSpPr>
          <p:cNvPr id="23556" name="Rectangle 8">
            <a:extLst>
              <a:ext uri="{FF2B5EF4-FFF2-40B4-BE49-F238E27FC236}">
                <a16:creationId xmlns:a16="http://schemas.microsoft.com/office/drawing/2014/main" id="{6B1F1F58-211E-4F4F-83F1-D5B5ED2B3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917575"/>
            <a:ext cx="16748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zh-TW" sz="2000" b="0">
                <a:ea typeface="新細明體" panose="02020500000000000000" pitchFamily="18" charset="-120"/>
              </a:rPr>
              <a:t>pseudo code</a:t>
            </a:r>
          </a:p>
        </p:txBody>
      </p:sp>
      <p:sp>
        <p:nvSpPr>
          <p:cNvPr id="23557" name="Rectangle 8">
            <a:extLst>
              <a:ext uri="{FF2B5EF4-FFF2-40B4-BE49-F238E27FC236}">
                <a16:creationId xmlns:a16="http://schemas.microsoft.com/office/drawing/2014/main" id="{57C5E720-C6C0-48AD-973C-D6539D422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3" y="935038"/>
            <a:ext cx="121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zh-TW" sz="2000" b="0">
                <a:ea typeface="新細明體" panose="02020500000000000000" pitchFamily="18" charset="-120"/>
              </a:rPr>
              <a:t>VM code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call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E26211C-2A37-4D13-97BE-87AE137A4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00" y="2731543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F7CF63C9-5C94-49D4-AF8C-D718A83FF7B4}"/>
              </a:ext>
            </a:extLst>
          </p:cNvPr>
          <p:cNvGrpSpPr/>
          <p:nvPr/>
        </p:nvGrpSpPr>
        <p:grpSpPr>
          <a:xfrm>
            <a:off x="312679" y="1286358"/>
            <a:ext cx="4892295" cy="1044672"/>
            <a:chOff x="312679" y="1286358"/>
            <a:chExt cx="4892295" cy="1044672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2DFF32B3-E6F6-4F3A-B4FC-F033874EB816}"/>
                </a:ext>
              </a:extLst>
            </p:cNvPr>
            <p:cNvSpPr txBox="1">
              <a:spLocks/>
            </p:cNvSpPr>
            <p:nvPr/>
          </p:nvSpPr>
          <p:spPr>
            <a:xfrm>
              <a:off x="1809134" y="1308486"/>
              <a:ext cx="3395840" cy="3874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call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</a:rPr>
                <a:t>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functionName  nArgs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D5881B0B-467E-4D9F-880B-8172889AD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79" y="1286358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command:</a:t>
              </a:r>
              <a:endPara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F4ED6DDE-2CD5-4698-BD67-02D31F9E0B33}"/>
                </a:ext>
              </a:extLst>
            </p:cNvPr>
            <p:cNvSpPr txBox="1">
              <a:spLocks/>
            </p:cNvSpPr>
            <p:nvPr/>
          </p:nvSpPr>
          <p:spPr>
            <a:xfrm>
              <a:off x="351429" y="1721712"/>
              <a:ext cx="4422673" cy="6093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(calls a function, informing that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nArgs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arguments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have been pushed onto the stack)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pic>
        <p:nvPicPr>
          <p:cNvPr id="21" name="Picture 9">
            <a:extLst>
              <a:ext uri="{FF2B5EF4-FFF2-40B4-BE49-F238E27FC236}">
                <a16:creationId xmlns:a16="http://schemas.microsoft.com/office/drawing/2014/main" id="{E7EACA32-8EAD-45E5-AD1C-D4B4F68456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4" t="10693" r="51218" b="65751"/>
          <a:stretch/>
        </p:blipFill>
        <p:spPr>
          <a:xfrm>
            <a:off x="5194923" y="1606428"/>
            <a:ext cx="2405539" cy="2096109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6F68CFDD-6231-4914-8A79-9AF064F23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79A20D05-D494-4442-B9BF-C3762FB17C62}"/>
              </a:ext>
            </a:extLst>
          </p:cNvPr>
          <p:cNvSpPr/>
          <p:nvPr/>
        </p:nvSpPr>
        <p:spPr>
          <a:xfrm>
            <a:off x="5040922" y="2510692"/>
            <a:ext cx="732693" cy="48846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13">
            <a:extLst>
              <a:ext uri="{FF2B5EF4-FFF2-40B4-BE49-F238E27FC236}">
                <a16:creationId xmlns:a16="http://schemas.microsoft.com/office/drawing/2014/main" id="{42415496-224C-4D83-BFB0-B1B994353E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16768" y="3682996"/>
            <a:ext cx="527539" cy="332154"/>
          </a:xfrm>
          <a:prstGeom prst="rect">
            <a:avLst/>
          </a:prstGeom>
        </p:spPr>
      </p:pic>
      <p:sp>
        <p:nvSpPr>
          <p:cNvPr id="25" name="Right Brace 14">
            <a:extLst>
              <a:ext uri="{FF2B5EF4-FFF2-40B4-BE49-F238E27FC236}">
                <a16:creationId xmlns:a16="http://schemas.microsoft.com/office/drawing/2014/main" id="{74874A7F-B170-4F36-B46B-E9E11E662178}"/>
              </a:ext>
            </a:extLst>
          </p:cNvPr>
          <p:cNvSpPr/>
          <p:nvPr/>
        </p:nvSpPr>
        <p:spPr>
          <a:xfrm>
            <a:off x="7606210" y="2683438"/>
            <a:ext cx="171789" cy="591791"/>
          </a:xfrm>
          <a:prstGeom prst="rightBrace">
            <a:avLst>
              <a:gd name="adj1" fmla="val 46889"/>
              <a:gd name="adj2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79395D0A-4037-4E22-AF24-6C3284165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643" y="2815060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2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2C87C682-A007-4316-8F79-218111DDCB57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4EB9339-668C-4CEF-882F-259412E0F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20" y="3181546"/>
            <a:ext cx="4575852" cy="2483509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push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retAddrLabel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Using a translator-generated label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 LC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// Saves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LC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</a:t>
            </a: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</a:t>
            </a:r>
            <a:endParaRPr lang="en-US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509011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call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48C4DE3B-AEF4-49C4-8E21-BFA0572D7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00" y="2731543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B7E1079D-960B-4223-B64C-D8984B1EC91D}"/>
              </a:ext>
            </a:extLst>
          </p:cNvPr>
          <p:cNvGrpSpPr/>
          <p:nvPr/>
        </p:nvGrpSpPr>
        <p:grpSpPr>
          <a:xfrm>
            <a:off x="312679" y="1286358"/>
            <a:ext cx="4892295" cy="1044672"/>
            <a:chOff x="312679" y="1286358"/>
            <a:chExt cx="4892295" cy="1044672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332C65E9-9650-44A4-AA1B-C4E95F9567FA}"/>
                </a:ext>
              </a:extLst>
            </p:cNvPr>
            <p:cNvSpPr txBox="1">
              <a:spLocks/>
            </p:cNvSpPr>
            <p:nvPr/>
          </p:nvSpPr>
          <p:spPr>
            <a:xfrm>
              <a:off x="1809134" y="1308486"/>
              <a:ext cx="3395840" cy="3874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call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</a:rPr>
                <a:t>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functionName  nArgs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54EFDF9C-1749-4A7F-BB75-A4FA2EC0C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79" y="1286358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command:</a:t>
              </a:r>
              <a:endPara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DF049D98-1324-4BD9-8F0E-AD3DE8C1E600}"/>
                </a:ext>
              </a:extLst>
            </p:cNvPr>
            <p:cNvSpPr txBox="1">
              <a:spLocks/>
            </p:cNvSpPr>
            <p:nvPr/>
          </p:nvSpPr>
          <p:spPr>
            <a:xfrm>
              <a:off x="351429" y="1721712"/>
              <a:ext cx="4422673" cy="6093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(calls a function, informing that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nArgs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arguments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have been pushed onto the stack)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pic>
        <p:nvPicPr>
          <p:cNvPr id="21" name="Picture 9">
            <a:extLst>
              <a:ext uri="{FF2B5EF4-FFF2-40B4-BE49-F238E27FC236}">
                <a16:creationId xmlns:a16="http://schemas.microsoft.com/office/drawing/2014/main" id="{BDD02CA2-58F6-4064-9248-DF7E3942E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4" t="10693" r="51218" b="65751"/>
          <a:stretch/>
        </p:blipFill>
        <p:spPr>
          <a:xfrm>
            <a:off x="5194923" y="1606428"/>
            <a:ext cx="2405539" cy="2096109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42021EFA-83F5-47B9-8487-FDA43DF3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DD5823B0-AC71-4214-9D15-0226013BD5BC}"/>
              </a:ext>
            </a:extLst>
          </p:cNvPr>
          <p:cNvSpPr/>
          <p:nvPr/>
        </p:nvSpPr>
        <p:spPr>
          <a:xfrm>
            <a:off x="5040922" y="2510692"/>
            <a:ext cx="732693" cy="48846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13">
            <a:extLst>
              <a:ext uri="{FF2B5EF4-FFF2-40B4-BE49-F238E27FC236}">
                <a16:creationId xmlns:a16="http://schemas.microsoft.com/office/drawing/2014/main" id="{F279D0CD-ADF4-4AEE-BCAC-ACEE3D165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16768" y="3682996"/>
            <a:ext cx="527539" cy="332154"/>
          </a:xfrm>
          <a:prstGeom prst="rect">
            <a:avLst/>
          </a:prstGeom>
        </p:spPr>
      </p:pic>
      <p:sp>
        <p:nvSpPr>
          <p:cNvPr id="25" name="Right Brace 14">
            <a:extLst>
              <a:ext uri="{FF2B5EF4-FFF2-40B4-BE49-F238E27FC236}">
                <a16:creationId xmlns:a16="http://schemas.microsoft.com/office/drawing/2014/main" id="{23948C97-6647-41E4-A3D0-24CB4AC2CBA4}"/>
              </a:ext>
            </a:extLst>
          </p:cNvPr>
          <p:cNvSpPr/>
          <p:nvPr/>
        </p:nvSpPr>
        <p:spPr>
          <a:xfrm>
            <a:off x="7606210" y="2683438"/>
            <a:ext cx="171789" cy="591791"/>
          </a:xfrm>
          <a:prstGeom prst="rightBrace">
            <a:avLst>
              <a:gd name="adj1" fmla="val 46889"/>
              <a:gd name="adj2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245589D8-8D24-45CF-BC52-A1ACCB88B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643" y="2815060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2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F1046942-AEFF-4BF4-BD6C-01BCE9F5D663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9783AB69-E364-424D-A1D5-34F718BB6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20" y="3181546"/>
            <a:ext cx="4575852" cy="2483509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push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retAddrLabel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Using a translator-generated label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 LC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// Saves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LC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s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h A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A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</a:t>
            </a: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</a:t>
            </a:r>
            <a:endParaRPr lang="en-US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49568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call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7632552-D63D-41C2-A461-DC169BDAA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00" y="2731543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F0D822E7-33C3-465C-B6FD-1B733F337022}"/>
              </a:ext>
            </a:extLst>
          </p:cNvPr>
          <p:cNvGrpSpPr/>
          <p:nvPr/>
        </p:nvGrpSpPr>
        <p:grpSpPr>
          <a:xfrm>
            <a:off x="312679" y="1286358"/>
            <a:ext cx="4892295" cy="1044672"/>
            <a:chOff x="312679" y="1286358"/>
            <a:chExt cx="4892295" cy="1044672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DB7827C7-801D-4159-88A9-7DF87A9B5754}"/>
                </a:ext>
              </a:extLst>
            </p:cNvPr>
            <p:cNvSpPr txBox="1">
              <a:spLocks/>
            </p:cNvSpPr>
            <p:nvPr/>
          </p:nvSpPr>
          <p:spPr>
            <a:xfrm>
              <a:off x="1809134" y="1308486"/>
              <a:ext cx="3395840" cy="3874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call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</a:rPr>
                <a:t>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functionName  nArgs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07A791B9-4BE2-413F-A3A9-EB6A92838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79" y="1286358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command:</a:t>
              </a:r>
              <a:endPara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041CAF5A-F1C1-4B9F-8DF2-ECA5E3163540}"/>
                </a:ext>
              </a:extLst>
            </p:cNvPr>
            <p:cNvSpPr txBox="1">
              <a:spLocks/>
            </p:cNvSpPr>
            <p:nvPr/>
          </p:nvSpPr>
          <p:spPr>
            <a:xfrm>
              <a:off x="351429" y="1721712"/>
              <a:ext cx="4422673" cy="6093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(calls a function, informing that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nArgs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arguments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have been pushed onto the stack)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pic>
        <p:nvPicPr>
          <p:cNvPr id="21" name="Picture 9">
            <a:extLst>
              <a:ext uri="{FF2B5EF4-FFF2-40B4-BE49-F238E27FC236}">
                <a16:creationId xmlns:a16="http://schemas.microsoft.com/office/drawing/2014/main" id="{FFAC26E3-B6AF-4BB2-A81D-3184F3676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4" t="10692" r="51218" b="63336"/>
          <a:stretch/>
        </p:blipFill>
        <p:spPr>
          <a:xfrm>
            <a:off x="5194923" y="1606428"/>
            <a:ext cx="2405539" cy="2311034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9573D5AD-ADE8-4EBF-99B3-F6ADF110B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6C394216-1F32-4059-9809-FB4505F3F706}"/>
              </a:ext>
            </a:extLst>
          </p:cNvPr>
          <p:cNvSpPr/>
          <p:nvPr/>
        </p:nvSpPr>
        <p:spPr>
          <a:xfrm>
            <a:off x="5040922" y="2510692"/>
            <a:ext cx="732693" cy="48846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13">
            <a:extLst>
              <a:ext uri="{FF2B5EF4-FFF2-40B4-BE49-F238E27FC236}">
                <a16:creationId xmlns:a16="http://schemas.microsoft.com/office/drawing/2014/main" id="{3BAF91D3-0999-4BE2-9DD4-AFD764951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16768" y="3878376"/>
            <a:ext cx="527539" cy="332154"/>
          </a:xfrm>
          <a:prstGeom prst="rect">
            <a:avLst/>
          </a:prstGeom>
        </p:spPr>
      </p:pic>
      <p:sp>
        <p:nvSpPr>
          <p:cNvPr id="25" name="Right Brace 14">
            <a:extLst>
              <a:ext uri="{FF2B5EF4-FFF2-40B4-BE49-F238E27FC236}">
                <a16:creationId xmlns:a16="http://schemas.microsoft.com/office/drawing/2014/main" id="{A7FBA19A-492F-4700-A60A-DEDF546BE724}"/>
              </a:ext>
            </a:extLst>
          </p:cNvPr>
          <p:cNvSpPr/>
          <p:nvPr/>
        </p:nvSpPr>
        <p:spPr>
          <a:xfrm>
            <a:off x="7606210" y="2683438"/>
            <a:ext cx="171789" cy="591791"/>
          </a:xfrm>
          <a:prstGeom prst="rightBrace">
            <a:avLst>
              <a:gd name="adj1" fmla="val 46889"/>
              <a:gd name="adj2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E74D6A0-70BD-4D10-BEB8-753EC2D68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643" y="2815060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2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0829D49-4F7A-40A4-B9F3-B285CC0C7A61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35F6AF2B-5EC7-452E-A48E-C44E9CF3B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20" y="3181546"/>
            <a:ext cx="4575852" cy="2483509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push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retAddrLabel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Using a translator-generated label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 LC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// Saves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LC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s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h A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A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</a:t>
            </a: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</a:t>
            </a:r>
            <a:endParaRPr lang="en-US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94887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call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31FC81C-CAF7-4517-B1AA-7ADCD5CA0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00" y="2731543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F6E0B718-7A5F-47A6-B81A-E00EDE1587D4}"/>
              </a:ext>
            </a:extLst>
          </p:cNvPr>
          <p:cNvGrpSpPr/>
          <p:nvPr/>
        </p:nvGrpSpPr>
        <p:grpSpPr>
          <a:xfrm>
            <a:off x="312679" y="1286358"/>
            <a:ext cx="4892295" cy="1044672"/>
            <a:chOff x="312679" y="1286358"/>
            <a:chExt cx="4892295" cy="1044672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16B30F1E-3C32-48BD-BD48-70944874FDFF}"/>
                </a:ext>
              </a:extLst>
            </p:cNvPr>
            <p:cNvSpPr txBox="1">
              <a:spLocks/>
            </p:cNvSpPr>
            <p:nvPr/>
          </p:nvSpPr>
          <p:spPr>
            <a:xfrm>
              <a:off x="1809134" y="1308486"/>
              <a:ext cx="3395840" cy="3874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call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</a:rPr>
                <a:t>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functionName  nArgs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C6D7B0F0-DF51-4385-A121-5396DCAF2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79" y="1286358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command:</a:t>
              </a:r>
              <a:endPara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C25C0F8E-CCE5-49C3-8887-2196ABAD1D74}"/>
                </a:ext>
              </a:extLst>
            </p:cNvPr>
            <p:cNvSpPr txBox="1">
              <a:spLocks/>
            </p:cNvSpPr>
            <p:nvPr/>
          </p:nvSpPr>
          <p:spPr>
            <a:xfrm>
              <a:off x="351429" y="1721712"/>
              <a:ext cx="4422673" cy="6093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(calls a function, informing that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nArgs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arguments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have been pushed onto the stack)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pic>
        <p:nvPicPr>
          <p:cNvPr id="21" name="Picture 9">
            <a:extLst>
              <a:ext uri="{FF2B5EF4-FFF2-40B4-BE49-F238E27FC236}">
                <a16:creationId xmlns:a16="http://schemas.microsoft.com/office/drawing/2014/main" id="{74B2D753-7954-4860-9C3D-094317CD4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4" t="10692" r="51218" b="63336"/>
          <a:stretch/>
        </p:blipFill>
        <p:spPr>
          <a:xfrm>
            <a:off x="5194923" y="1606428"/>
            <a:ext cx="2405539" cy="2311034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C7961A3F-C5CE-4DB7-B5D4-32B6160A4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AF61E18F-528C-4BE9-996D-B2C1489E32A9}"/>
              </a:ext>
            </a:extLst>
          </p:cNvPr>
          <p:cNvSpPr/>
          <p:nvPr/>
        </p:nvSpPr>
        <p:spPr>
          <a:xfrm>
            <a:off x="5040922" y="2510692"/>
            <a:ext cx="732693" cy="48846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13">
            <a:extLst>
              <a:ext uri="{FF2B5EF4-FFF2-40B4-BE49-F238E27FC236}">
                <a16:creationId xmlns:a16="http://schemas.microsoft.com/office/drawing/2014/main" id="{15CE03FC-C07F-4325-8EE7-AC308E313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16768" y="3878376"/>
            <a:ext cx="527539" cy="332154"/>
          </a:xfrm>
          <a:prstGeom prst="rect">
            <a:avLst/>
          </a:prstGeom>
        </p:spPr>
      </p:pic>
      <p:sp>
        <p:nvSpPr>
          <p:cNvPr id="25" name="Right Brace 14">
            <a:extLst>
              <a:ext uri="{FF2B5EF4-FFF2-40B4-BE49-F238E27FC236}">
                <a16:creationId xmlns:a16="http://schemas.microsoft.com/office/drawing/2014/main" id="{00780402-E444-4C01-9FE9-FBA9F3065A48}"/>
              </a:ext>
            </a:extLst>
          </p:cNvPr>
          <p:cNvSpPr/>
          <p:nvPr/>
        </p:nvSpPr>
        <p:spPr>
          <a:xfrm>
            <a:off x="7606210" y="2683438"/>
            <a:ext cx="171789" cy="591791"/>
          </a:xfrm>
          <a:prstGeom prst="rightBrace">
            <a:avLst>
              <a:gd name="adj1" fmla="val 46889"/>
              <a:gd name="adj2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A567356B-7543-4B5D-B981-E9CC94384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643" y="2815060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2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47065C75-1D23-4EC6-91FD-8A64BDB94831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7C7E0C33-752B-468A-AA89-975723A1D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20" y="3181546"/>
            <a:ext cx="4575852" cy="2483509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push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retAddrLabel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Using a translator-generated label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 LC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// Saves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LC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s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h A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A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u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sh T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HIS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T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IS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</a:t>
            </a:r>
            <a:r>
              <a:rPr lang="en-US" sz="105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  </a:t>
            </a:r>
            <a:endParaRPr lang="en-US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524133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call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EA2647A0-13E5-4AA0-B988-0E40157A1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00" y="2731543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21C273F1-7A72-4852-AEA7-689E8BD5B708}"/>
              </a:ext>
            </a:extLst>
          </p:cNvPr>
          <p:cNvGrpSpPr/>
          <p:nvPr/>
        </p:nvGrpSpPr>
        <p:grpSpPr>
          <a:xfrm>
            <a:off x="312679" y="1286358"/>
            <a:ext cx="4892295" cy="1044672"/>
            <a:chOff x="312679" y="1286358"/>
            <a:chExt cx="4892295" cy="1044672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036A2094-B721-42D8-85E8-18D8627AAEA1}"/>
                </a:ext>
              </a:extLst>
            </p:cNvPr>
            <p:cNvSpPr txBox="1">
              <a:spLocks/>
            </p:cNvSpPr>
            <p:nvPr/>
          </p:nvSpPr>
          <p:spPr>
            <a:xfrm>
              <a:off x="1809134" y="1308486"/>
              <a:ext cx="3395840" cy="3874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call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</a:rPr>
                <a:t>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functionName  nArgs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6037B736-08C8-4D32-98E1-ED0BA9A90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79" y="1286358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command:</a:t>
              </a:r>
              <a:endPara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6DF582B7-BC8B-4F5F-99F0-B254731C8B6A}"/>
                </a:ext>
              </a:extLst>
            </p:cNvPr>
            <p:cNvSpPr txBox="1">
              <a:spLocks/>
            </p:cNvSpPr>
            <p:nvPr/>
          </p:nvSpPr>
          <p:spPr>
            <a:xfrm>
              <a:off x="351429" y="1721712"/>
              <a:ext cx="4422673" cy="6093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(calls a function, informing that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nArgs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arguments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have been pushed onto the stack)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pic>
        <p:nvPicPr>
          <p:cNvPr id="21" name="Picture 9">
            <a:extLst>
              <a:ext uri="{FF2B5EF4-FFF2-40B4-BE49-F238E27FC236}">
                <a16:creationId xmlns:a16="http://schemas.microsoft.com/office/drawing/2014/main" id="{014DC74B-52E6-4789-B8B7-CBEBB2729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4" t="10692" r="51218" b="61140"/>
          <a:stretch/>
        </p:blipFill>
        <p:spPr>
          <a:xfrm>
            <a:off x="5194923" y="1606428"/>
            <a:ext cx="2405539" cy="2506418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569D8C6F-2883-48EF-B1F9-1B3D77FEE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F30E4ACA-DB97-44C1-8456-1FBEBBDD0865}"/>
              </a:ext>
            </a:extLst>
          </p:cNvPr>
          <p:cNvSpPr/>
          <p:nvPr/>
        </p:nvSpPr>
        <p:spPr>
          <a:xfrm>
            <a:off x="5040922" y="2510692"/>
            <a:ext cx="732693" cy="48846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13">
            <a:extLst>
              <a:ext uri="{FF2B5EF4-FFF2-40B4-BE49-F238E27FC236}">
                <a16:creationId xmlns:a16="http://schemas.microsoft.com/office/drawing/2014/main" id="{6A9FA703-97C2-4AB8-A8D6-BE98EA64E3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16768" y="4073756"/>
            <a:ext cx="527539" cy="332154"/>
          </a:xfrm>
          <a:prstGeom prst="rect">
            <a:avLst/>
          </a:prstGeom>
        </p:spPr>
      </p:pic>
      <p:sp>
        <p:nvSpPr>
          <p:cNvPr id="25" name="Right Brace 14">
            <a:extLst>
              <a:ext uri="{FF2B5EF4-FFF2-40B4-BE49-F238E27FC236}">
                <a16:creationId xmlns:a16="http://schemas.microsoft.com/office/drawing/2014/main" id="{F7F757E8-F865-4369-96A5-B337F8631653}"/>
              </a:ext>
            </a:extLst>
          </p:cNvPr>
          <p:cNvSpPr/>
          <p:nvPr/>
        </p:nvSpPr>
        <p:spPr>
          <a:xfrm>
            <a:off x="7606210" y="2683438"/>
            <a:ext cx="171789" cy="591791"/>
          </a:xfrm>
          <a:prstGeom prst="rightBrace">
            <a:avLst>
              <a:gd name="adj1" fmla="val 46889"/>
              <a:gd name="adj2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1831DE1F-2692-4CFE-91D1-8866755A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643" y="2815060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2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7BA8C022-3D1A-47C6-9B07-36D3D92AE9E0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3E7059A4-3F69-44C8-A436-D4BBD9895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20" y="3181546"/>
            <a:ext cx="4575852" cy="2483509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push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retAddrLabel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Using a translator-generated label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 LC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// Saves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LC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s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h A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A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u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sh T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HIS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T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IS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</a:t>
            </a:r>
            <a:r>
              <a:rPr lang="en-US" sz="105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</a:t>
            </a: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</a:t>
            </a:r>
            <a:endParaRPr lang="en-US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733726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call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B5243DE-D6C9-4EF5-9B3D-0BCF1D4C2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00" y="2731543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F503CDE5-6B5C-4806-9F35-001C59604A8A}"/>
              </a:ext>
            </a:extLst>
          </p:cNvPr>
          <p:cNvGrpSpPr/>
          <p:nvPr/>
        </p:nvGrpSpPr>
        <p:grpSpPr>
          <a:xfrm>
            <a:off x="312679" y="1286358"/>
            <a:ext cx="4892295" cy="1044672"/>
            <a:chOff x="312679" y="1286358"/>
            <a:chExt cx="4892295" cy="1044672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350F6990-13D3-4C97-AB35-C433F0850D8C}"/>
                </a:ext>
              </a:extLst>
            </p:cNvPr>
            <p:cNvSpPr txBox="1">
              <a:spLocks/>
            </p:cNvSpPr>
            <p:nvPr/>
          </p:nvSpPr>
          <p:spPr>
            <a:xfrm>
              <a:off x="1809134" y="1308486"/>
              <a:ext cx="3395840" cy="3874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call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</a:rPr>
                <a:t>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functionName  nArgs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150A5CEF-63B1-46F1-8A88-278219BCE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79" y="1286358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command:</a:t>
              </a:r>
              <a:endPara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2A38476E-0FE4-436E-BE08-697A38FC9366}"/>
                </a:ext>
              </a:extLst>
            </p:cNvPr>
            <p:cNvSpPr txBox="1">
              <a:spLocks/>
            </p:cNvSpPr>
            <p:nvPr/>
          </p:nvSpPr>
          <p:spPr>
            <a:xfrm>
              <a:off x="351429" y="1721712"/>
              <a:ext cx="4422673" cy="6093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(calls a function, informing that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nArgs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arguments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have been pushed onto the stack)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pic>
        <p:nvPicPr>
          <p:cNvPr id="21" name="Picture 9">
            <a:extLst>
              <a:ext uri="{FF2B5EF4-FFF2-40B4-BE49-F238E27FC236}">
                <a16:creationId xmlns:a16="http://schemas.microsoft.com/office/drawing/2014/main" id="{9AA0294E-F6FD-46AD-B55D-569AB1E86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4" t="10692" r="51218" b="61140"/>
          <a:stretch/>
        </p:blipFill>
        <p:spPr>
          <a:xfrm>
            <a:off x="5194923" y="1606428"/>
            <a:ext cx="2405539" cy="2506418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3A4B8AE8-14CA-44B4-A3EB-0BBE3630E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FD5A2B7-4777-49DF-B14B-0B076ABA5002}"/>
              </a:ext>
            </a:extLst>
          </p:cNvPr>
          <p:cNvSpPr/>
          <p:nvPr/>
        </p:nvSpPr>
        <p:spPr>
          <a:xfrm>
            <a:off x="5040922" y="2510692"/>
            <a:ext cx="732693" cy="48846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13">
            <a:extLst>
              <a:ext uri="{FF2B5EF4-FFF2-40B4-BE49-F238E27FC236}">
                <a16:creationId xmlns:a16="http://schemas.microsoft.com/office/drawing/2014/main" id="{39F02E68-1418-4533-94CA-2D32A5504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16768" y="4073756"/>
            <a:ext cx="527539" cy="332154"/>
          </a:xfrm>
          <a:prstGeom prst="rect">
            <a:avLst/>
          </a:prstGeom>
        </p:spPr>
      </p:pic>
      <p:sp>
        <p:nvSpPr>
          <p:cNvPr id="25" name="Right Brace 14">
            <a:extLst>
              <a:ext uri="{FF2B5EF4-FFF2-40B4-BE49-F238E27FC236}">
                <a16:creationId xmlns:a16="http://schemas.microsoft.com/office/drawing/2014/main" id="{DBE477A6-72EF-4EDD-91F1-2A9B27C0EE1E}"/>
              </a:ext>
            </a:extLst>
          </p:cNvPr>
          <p:cNvSpPr/>
          <p:nvPr/>
        </p:nvSpPr>
        <p:spPr>
          <a:xfrm>
            <a:off x="7606210" y="2683438"/>
            <a:ext cx="171789" cy="591791"/>
          </a:xfrm>
          <a:prstGeom prst="rightBrace">
            <a:avLst>
              <a:gd name="adj1" fmla="val 46889"/>
              <a:gd name="adj2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6873C31E-DF0E-4A05-8CEC-72A904F1F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643" y="2815060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2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670380EB-4E0E-4F5A-90E4-D412269CE9BF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554B6DC5-FC46-4AE7-AE6C-7B89B6D8B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20" y="3181546"/>
            <a:ext cx="4575852" cy="2483509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push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retAddrLabel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Using a translator-generated label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 LC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// Saves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LC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s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h A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A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u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sh T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HIS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T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IS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</a:t>
            </a:r>
            <a:r>
              <a:rPr lang="en-US" sz="105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p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ush 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THAT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THAT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</a:t>
            </a: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</a:t>
            </a:r>
            <a:endParaRPr lang="en-US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952225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call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86258651-111A-4896-BCBF-630AB31D5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00" y="2731543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7E2208FD-C5E2-4170-B75F-2B162A28C9AE}"/>
              </a:ext>
            </a:extLst>
          </p:cNvPr>
          <p:cNvGrpSpPr/>
          <p:nvPr/>
        </p:nvGrpSpPr>
        <p:grpSpPr>
          <a:xfrm>
            <a:off x="312679" y="1286358"/>
            <a:ext cx="4892295" cy="1044672"/>
            <a:chOff x="312679" y="1286358"/>
            <a:chExt cx="4892295" cy="1044672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FB4328FE-1EE0-4B70-9F19-B2155A7CDBED}"/>
                </a:ext>
              </a:extLst>
            </p:cNvPr>
            <p:cNvSpPr txBox="1">
              <a:spLocks/>
            </p:cNvSpPr>
            <p:nvPr/>
          </p:nvSpPr>
          <p:spPr>
            <a:xfrm>
              <a:off x="1809134" y="1308486"/>
              <a:ext cx="3395840" cy="3874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call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</a:rPr>
                <a:t>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functionName  nArgs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FA1369B6-D53C-4307-A58C-4D070BAC6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79" y="1286358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command:</a:t>
              </a:r>
              <a:endPara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702D7862-5311-4E05-BD59-CB45C3EB319D}"/>
                </a:ext>
              </a:extLst>
            </p:cNvPr>
            <p:cNvSpPr txBox="1">
              <a:spLocks/>
            </p:cNvSpPr>
            <p:nvPr/>
          </p:nvSpPr>
          <p:spPr>
            <a:xfrm>
              <a:off x="351429" y="1721712"/>
              <a:ext cx="4422673" cy="6093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(calls a function, informing that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nArgs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arguments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have been pushed onto the stack)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pic>
        <p:nvPicPr>
          <p:cNvPr id="21" name="Picture 9">
            <a:extLst>
              <a:ext uri="{FF2B5EF4-FFF2-40B4-BE49-F238E27FC236}">
                <a16:creationId xmlns:a16="http://schemas.microsoft.com/office/drawing/2014/main" id="{70DD3C58-633E-49F6-948B-D0976C39E0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4" t="10692" r="51218" b="58834"/>
          <a:stretch/>
        </p:blipFill>
        <p:spPr>
          <a:xfrm>
            <a:off x="5194923" y="1606428"/>
            <a:ext cx="2405539" cy="2711572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3EB575A9-55CB-4AAB-819B-8BA9E753C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40B1EDEE-0FC8-4F57-BDBD-F4D472BB3AD3}"/>
              </a:ext>
            </a:extLst>
          </p:cNvPr>
          <p:cNvSpPr/>
          <p:nvPr/>
        </p:nvSpPr>
        <p:spPr>
          <a:xfrm>
            <a:off x="5040922" y="2510692"/>
            <a:ext cx="732693" cy="48846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13">
            <a:extLst>
              <a:ext uri="{FF2B5EF4-FFF2-40B4-BE49-F238E27FC236}">
                <a16:creationId xmlns:a16="http://schemas.microsoft.com/office/drawing/2014/main" id="{54FCA5EE-F9A5-4DB4-B71F-9F7088314B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16768" y="4288674"/>
            <a:ext cx="527539" cy="332154"/>
          </a:xfrm>
          <a:prstGeom prst="rect">
            <a:avLst/>
          </a:prstGeom>
        </p:spPr>
      </p:pic>
      <p:sp>
        <p:nvSpPr>
          <p:cNvPr id="25" name="Right Brace 14">
            <a:extLst>
              <a:ext uri="{FF2B5EF4-FFF2-40B4-BE49-F238E27FC236}">
                <a16:creationId xmlns:a16="http://schemas.microsoft.com/office/drawing/2014/main" id="{AA4E7294-4883-4E3A-ADCD-41E72C24757B}"/>
              </a:ext>
            </a:extLst>
          </p:cNvPr>
          <p:cNvSpPr/>
          <p:nvPr/>
        </p:nvSpPr>
        <p:spPr>
          <a:xfrm>
            <a:off x="7606210" y="2683438"/>
            <a:ext cx="171789" cy="591791"/>
          </a:xfrm>
          <a:prstGeom prst="rightBrace">
            <a:avLst>
              <a:gd name="adj1" fmla="val 46889"/>
              <a:gd name="adj2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85CFAB6E-157A-488D-8077-D471E8B0F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643" y="2815060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2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56A7067D-B1C9-4367-9C0F-747D6F0BE113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848F36B0-62C5-46BA-9B3B-CEB751DE1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20" y="3181546"/>
            <a:ext cx="4575852" cy="2483509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push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retAddrLabel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Using a translator-generated label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 LC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// Saves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LC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s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h A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A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u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sh T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HIS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T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IS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</a:t>
            </a:r>
            <a:r>
              <a:rPr lang="en-US" sz="105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p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ush 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THAT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THAT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</a:t>
            </a: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</a:t>
            </a:r>
            <a:endParaRPr lang="en-US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548130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call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CC5AE2B-70CC-4E5F-9285-FA33B5B8D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00" y="2731543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4AEFF6AC-21F8-402D-91A6-99A7DD4C2141}"/>
              </a:ext>
            </a:extLst>
          </p:cNvPr>
          <p:cNvGrpSpPr/>
          <p:nvPr/>
        </p:nvGrpSpPr>
        <p:grpSpPr>
          <a:xfrm>
            <a:off x="312679" y="1286358"/>
            <a:ext cx="4892295" cy="1044672"/>
            <a:chOff x="312679" y="1286358"/>
            <a:chExt cx="4892295" cy="1044672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8B909199-C058-403E-B689-A17C0782A68B}"/>
                </a:ext>
              </a:extLst>
            </p:cNvPr>
            <p:cNvSpPr txBox="1">
              <a:spLocks/>
            </p:cNvSpPr>
            <p:nvPr/>
          </p:nvSpPr>
          <p:spPr>
            <a:xfrm>
              <a:off x="1809134" y="1308486"/>
              <a:ext cx="3395840" cy="3874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call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</a:rPr>
                <a:t>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functionName  nArgs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F3937310-64D4-4F63-9489-6AC806BB8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79" y="1286358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command:</a:t>
              </a:r>
              <a:endPara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FAB34A81-558F-4558-B7C2-BA307D8EAEF0}"/>
                </a:ext>
              </a:extLst>
            </p:cNvPr>
            <p:cNvSpPr txBox="1">
              <a:spLocks/>
            </p:cNvSpPr>
            <p:nvPr/>
          </p:nvSpPr>
          <p:spPr>
            <a:xfrm>
              <a:off x="351429" y="1721712"/>
              <a:ext cx="4422673" cy="6093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(calls a function, informing that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nArgs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arguments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have been pushed onto the stack)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pic>
        <p:nvPicPr>
          <p:cNvPr id="21" name="Picture 9">
            <a:extLst>
              <a:ext uri="{FF2B5EF4-FFF2-40B4-BE49-F238E27FC236}">
                <a16:creationId xmlns:a16="http://schemas.microsoft.com/office/drawing/2014/main" id="{619EA508-DB52-4E66-8292-043B639B85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4" t="10692" r="51218" b="58834"/>
          <a:stretch/>
        </p:blipFill>
        <p:spPr>
          <a:xfrm>
            <a:off x="5194923" y="1606428"/>
            <a:ext cx="2405539" cy="2711572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FA17C07D-1FF1-4E0B-A103-F9F46ADA3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pic>
        <p:nvPicPr>
          <p:cNvPr id="23" name="Picture 13">
            <a:extLst>
              <a:ext uri="{FF2B5EF4-FFF2-40B4-BE49-F238E27FC236}">
                <a16:creationId xmlns:a16="http://schemas.microsoft.com/office/drawing/2014/main" id="{E9004C19-82DD-45AA-B8F9-E3E3C794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16768" y="4288674"/>
            <a:ext cx="527539" cy="332154"/>
          </a:xfrm>
          <a:prstGeom prst="rect">
            <a:avLst/>
          </a:prstGeom>
        </p:spPr>
      </p:pic>
      <p:sp>
        <p:nvSpPr>
          <p:cNvPr id="24" name="Rectangle 6">
            <a:extLst>
              <a:ext uri="{FF2B5EF4-FFF2-40B4-BE49-F238E27FC236}">
                <a16:creationId xmlns:a16="http://schemas.microsoft.com/office/drawing/2014/main" id="{ED64AFFF-B0F5-4437-864A-FFCC97719316}"/>
              </a:ext>
            </a:extLst>
          </p:cNvPr>
          <p:cNvSpPr/>
          <p:nvPr/>
        </p:nvSpPr>
        <p:spPr>
          <a:xfrm>
            <a:off x="5154241" y="2490456"/>
            <a:ext cx="616536" cy="517818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ight Brace 15">
            <a:extLst>
              <a:ext uri="{FF2B5EF4-FFF2-40B4-BE49-F238E27FC236}">
                <a16:creationId xmlns:a16="http://schemas.microsoft.com/office/drawing/2014/main" id="{5A20A83F-F8F7-4951-96B2-B68CB7CEDCDC}"/>
              </a:ext>
            </a:extLst>
          </p:cNvPr>
          <p:cNvSpPr/>
          <p:nvPr/>
        </p:nvSpPr>
        <p:spPr>
          <a:xfrm>
            <a:off x="7606210" y="2683438"/>
            <a:ext cx="171789" cy="591791"/>
          </a:xfrm>
          <a:prstGeom prst="rightBrace">
            <a:avLst>
              <a:gd name="adj1" fmla="val 46889"/>
              <a:gd name="adj2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28515C89-EBF1-4DF3-B70A-A864AC6C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643" y="2815060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2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sp>
        <p:nvSpPr>
          <p:cNvPr id="27" name="TextBox 22">
            <a:extLst>
              <a:ext uri="{FF2B5EF4-FFF2-40B4-BE49-F238E27FC236}">
                <a16:creationId xmlns:a16="http://schemas.microsoft.com/office/drawing/2014/main" id="{24FC376E-4F8B-47B3-9874-36C28FCEB594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0A4EA3A5-3EA5-441F-985C-D93BFB42C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20" y="3181546"/>
            <a:ext cx="4575852" cy="2483509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push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retAddrLabel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Using a translator-generated label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 LC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// Saves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LC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s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h A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A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u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sh T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HIS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T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IS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</a:t>
            </a:r>
            <a:r>
              <a:rPr lang="en-US" sz="105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p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ush 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THAT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THAT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A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RG </a:t>
            </a:r>
            <a:r>
              <a:rPr lang="en-US" b="0" i="1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 S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P-5-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nArgs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// Reposi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tio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ns 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ARG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</a:t>
            </a: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</a:t>
            </a:r>
            <a:endParaRPr lang="en-US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210783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call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5F9FA14B-0EC3-4F8C-B73E-621DD3AE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00" y="2731543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FD1DF176-DDC3-43FC-9D3A-84E20D0089AA}"/>
              </a:ext>
            </a:extLst>
          </p:cNvPr>
          <p:cNvGrpSpPr/>
          <p:nvPr/>
        </p:nvGrpSpPr>
        <p:grpSpPr>
          <a:xfrm>
            <a:off x="312679" y="1286358"/>
            <a:ext cx="4892295" cy="1044672"/>
            <a:chOff x="312679" y="1286358"/>
            <a:chExt cx="4892295" cy="1044672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CAA5E753-E998-46B2-B5A5-1E0D2C58016F}"/>
                </a:ext>
              </a:extLst>
            </p:cNvPr>
            <p:cNvSpPr txBox="1">
              <a:spLocks/>
            </p:cNvSpPr>
            <p:nvPr/>
          </p:nvSpPr>
          <p:spPr>
            <a:xfrm>
              <a:off x="1809134" y="1308486"/>
              <a:ext cx="3395840" cy="3874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call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</a:rPr>
                <a:t>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functionName  nArgs</a:t>
              </a: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05F48E00-2B39-41CB-9A0B-FC93C4D51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79" y="1286358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command:</a:t>
              </a:r>
              <a:endPara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CA87BD0D-B161-4BD0-B75B-9D84AD3A5934}"/>
                </a:ext>
              </a:extLst>
            </p:cNvPr>
            <p:cNvSpPr txBox="1">
              <a:spLocks/>
            </p:cNvSpPr>
            <p:nvPr/>
          </p:nvSpPr>
          <p:spPr>
            <a:xfrm>
              <a:off x="351429" y="1721712"/>
              <a:ext cx="4422673" cy="6093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(calls a function, informing that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nArgs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arguments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have been pushed onto the stack)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pic>
        <p:nvPicPr>
          <p:cNvPr id="20" name="Picture 9">
            <a:extLst>
              <a:ext uri="{FF2B5EF4-FFF2-40B4-BE49-F238E27FC236}">
                <a16:creationId xmlns:a16="http://schemas.microsoft.com/office/drawing/2014/main" id="{6BEF8CE8-1257-41A3-A1CB-B9B524E79C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4" t="10692" r="51218" b="58834"/>
          <a:stretch/>
        </p:blipFill>
        <p:spPr>
          <a:xfrm>
            <a:off x="5194923" y="1606428"/>
            <a:ext cx="2405539" cy="2711572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547E0718-303E-40A7-B9D3-18FEDF4DC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pic>
        <p:nvPicPr>
          <p:cNvPr id="22" name="Picture 13">
            <a:extLst>
              <a:ext uri="{FF2B5EF4-FFF2-40B4-BE49-F238E27FC236}">
                <a16:creationId xmlns:a16="http://schemas.microsoft.com/office/drawing/2014/main" id="{8E08B96A-9FF4-45CD-94BE-ABD085F6A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16768" y="4288674"/>
            <a:ext cx="527539" cy="332154"/>
          </a:xfrm>
          <a:prstGeom prst="rect">
            <a:avLst/>
          </a:prstGeom>
        </p:spPr>
      </p:pic>
      <p:sp>
        <p:nvSpPr>
          <p:cNvPr id="23" name="Right Brace 14">
            <a:extLst>
              <a:ext uri="{FF2B5EF4-FFF2-40B4-BE49-F238E27FC236}">
                <a16:creationId xmlns:a16="http://schemas.microsoft.com/office/drawing/2014/main" id="{3A6A562A-2E9C-4286-A1CE-69A9E1BA955F}"/>
              </a:ext>
            </a:extLst>
          </p:cNvPr>
          <p:cNvSpPr/>
          <p:nvPr/>
        </p:nvSpPr>
        <p:spPr>
          <a:xfrm>
            <a:off x="7606210" y="2683438"/>
            <a:ext cx="171789" cy="591791"/>
          </a:xfrm>
          <a:prstGeom prst="rightBrace">
            <a:avLst>
              <a:gd name="adj1" fmla="val 46889"/>
              <a:gd name="adj2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1824D788-D358-4112-A15B-6D93A3DA9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643" y="2815060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2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1811E2F6-3EC8-41D7-BC98-263A5B5AF010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26" name="Text Box 3">
            <a:extLst>
              <a:ext uri="{FF2B5EF4-FFF2-40B4-BE49-F238E27FC236}">
                <a16:creationId xmlns:a16="http://schemas.microsoft.com/office/drawing/2014/main" id="{6DB47AAA-7E33-4DDF-8051-5000D60A6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20" y="3181546"/>
            <a:ext cx="4575852" cy="2483509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push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retAddrLabel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Using a translator-generated label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 LC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// Saves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LC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s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h A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A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u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sh T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HIS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T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IS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</a:t>
            </a:r>
            <a:r>
              <a:rPr lang="en-US" sz="105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p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ush 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THAT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THAT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A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RG </a:t>
            </a:r>
            <a:r>
              <a:rPr lang="en-US" b="0" i="1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 S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P-5-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nArgs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// Reposi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tio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ns 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ARG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</a:t>
            </a: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</a:t>
            </a:r>
            <a:endParaRPr lang="en-US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475114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call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283ED130-69A2-4D1F-874C-1EBF192DE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00" y="2731543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9E2F9ECF-B3A8-49FD-BCD4-85B7EB5822FE}"/>
              </a:ext>
            </a:extLst>
          </p:cNvPr>
          <p:cNvGrpSpPr/>
          <p:nvPr/>
        </p:nvGrpSpPr>
        <p:grpSpPr>
          <a:xfrm>
            <a:off x="312679" y="1286358"/>
            <a:ext cx="4892295" cy="1044672"/>
            <a:chOff x="312679" y="1286358"/>
            <a:chExt cx="4892295" cy="1044672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3D7ACBF8-B99E-4367-BA95-0DA6A570FB43}"/>
                </a:ext>
              </a:extLst>
            </p:cNvPr>
            <p:cNvSpPr txBox="1">
              <a:spLocks/>
            </p:cNvSpPr>
            <p:nvPr/>
          </p:nvSpPr>
          <p:spPr>
            <a:xfrm>
              <a:off x="1809134" y="1308486"/>
              <a:ext cx="3395840" cy="3874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call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</a:rPr>
                <a:t>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functionName  nArgs</a:t>
              </a: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2C3A5F3A-DC30-42DD-A71A-9DF2C7161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79" y="1286358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command:</a:t>
              </a:r>
              <a:endPara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413B8E26-A4C2-46BE-935E-9B86DBF3586F}"/>
                </a:ext>
              </a:extLst>
            </p:cNvPr>
            <p:cNvSpPr txBox="1">
              <a:spLocks/>
            </p:cNvSpPr>
            <p:nvPr/>
          </p:nvSpPr>
          <p:spPr>
            <a:xfrm>
              <a:off x="351429" y="1721712"/>
              <a:ext cx="4422673" cy="6093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(calls a function, informing that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nArgs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arguments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have been pushed onto the stack)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pic>
        <p:nvPicPr>
          <p:cNvPr id="20" name="Picture 9">
            <a:extLst>
              <a:ext uri="{FF2B5EF4-FFF2-40B4-BE49-F238E27FC236}">
                <a16:creationId xmlns:a16="http://schemas.microsoft.com/office/drawing/2014/main" id="{C9E80B51-59FB-4F86-8A28-09DA51A00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4" t="10692" r="51218" b="58834"/>
          <a:stretch/>
        </p:blipFill>
        <p:spPr>
          <a:xfrm>
            <a:off x="5194923" y="1606428"/>
            <a:ext cx="2405539" cy="2711572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23473055-7079-4020-ADC6-F7279765A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pic>
        <p:nvPicPr>
          <p:cNvPr id="22" name="Picture 13">
            <a:extLst>
              <a:ext uri="{FF2B5EF4-FFF2-40B4-BE49-F238E27FC236}">
                <a16:creationId xmlns:a16="http://schemas.microsoft.com/office/drawing/2014/main" id="{BCA541D2-B0C8-4608-A8BA-E2055BBD01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16768" y="4288674"/>
            <a:ext cx="527539" cy="332154"/>
          </a:xfrm>
          <a:prstGeom prst="rect">
            <a:avLst/>
          </a:prstGeom>
        </p:spPr>
      </p:pic>
      <p:sp>
        <p:nvSpPr>
          <p:cNvPr id="23" name="Right Brace 14">
            <a:extLst>
              <a:ext uri="{FF2B5EF4-FFF2-40B4-BE49-F238E27FC236}">
                <a16:creationId xmlns:a16="http://schemas.microsoft.com/office/drawing/2014/main" id="{F5E2D7E5-D95D-4396-A663-B1D0D14C86E7}"/>
              </a:ext>
            </a:extLst>
          </p:cNvPr>
          <p:cNvSpPr/>
          <p:nvPr/>
        </p:nvSpPr>
        <p:spPr>
          <a:xfrm>
            <a:off x="7606210" y="2683438"/>
            <a:ext cx="171789" cy="591791"/>
          </a:xfrm>
          <a:prstGeom prst="rightBrace">
            <a:avLst>
              <a:gd name="adj1" fmla="val 46889"/>
              <a:gd name="adj2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67F5D342-29A2-47A7-8BB5-6C6D80485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643" y="2815060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2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105B96ED-406D-4C34-B32B-DCE032491509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26" name="Text Box 3">
            <a:extLst>
              <a:ext uri="{FF2B5EF4-FFF2-40B4-BE49-F238E27FC236}">
                <a16:creationId xmlns:a16="http://schemas.microsoft.com/office/drawing/2014/main" id="{8C3288BC-67D2-4F8A-81B0-0101C45CD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20" y="3181546"/>
            <a:ext cx="4575852" cy="2483509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push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retAddrLabel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Using a translator-generated label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 LC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// Saves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LC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s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h A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A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u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sh T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HIS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T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IS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</a:t>
            </a:r>
            <a:r>
              <a:rPr lang="en-US" sz="105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p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ush 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THAT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THAT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A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RG </a:t>
            </a:r>
            <a:r>
              <a:rPr lang="en-US" b="0" i="1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 S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P-5-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nArgs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// Reposi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tio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ns 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ARG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LC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L = SP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</a:t>
            </a:r>
            <a:r>
              <a:rPr lang="en-US" sz="105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// Reposi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tio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LCL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</a:t>
            </a: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</a:t>
            </a:r>
            <a:endParaRPr lang="en-US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505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7">
            <a:extLst>
              <a:ext uri="{FF2B5EF4-FFF2-40B4-BE49-F238E27FC236}">
                <a16:creationId xmlns:a16="http://schemas.microsoft.com/office/drawing/2014/main" id="{819AC8CD-352D-40FE-A040-FDA1A3D39E96}"/>
              </a:ext>
            </a:extLst>
          </p:cNvPr>
          <p:cNvGrpSpPr/>
          <p:nvPr/>
        </p:nvGrpSpPr>
        <p:grpSpPr>
          <a:xfrm>
            <a:off x="1460303" y="3682327"/>
            <a:ext cx="1451437" cy="1462888"/>
            <a:chOff x="918437" y="3628872"/>
            <a:chExt cx="1451437" cy="1462888"/>
          </a:xfrm>
        </p:grpSpPr>
        <p:sp>
          <p:nvSpPr>
            <p:cNvPr id="26" name="Bent-Up Arrow 2">
              <a:extLst>
                <a:ext uri="{FF2B5EF4-FFF2-40B4-BE49-F238E27FC236}">
                  <a16:creationId xmlns:a16="http://schemas.microsoft.com/office/drawing/2014/main" id="{76FE4B1F-4DFE-405A-8279-215390D112DF}"/>
                </a:ext>
              </a:extLst>
            </p:cNvPr>
            <p:cNvSpPr/>
            <p:nvPr/>
          </p:nvSpPr>
          <p:spPr>
            <a:xfrm rot="5400000">
              <a:off x="912712" y="3634597"/>
              <a:ext cx="1462888" cy="1451437"/>
            </a:xfrm>
            <a:prstGeom prst="bentUpArrow">
              <a:avLst/>
            </a:prstGeom>
            <a:solidFill>
              <a:srgbClr val="ED7D31">
                <a:lumMod val="75000"/>
                <a:alpha val="84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11E6C067-CF79-4FC2-80B2-D1A9C6DEE406}"/>
                </a:ext>
              </a:extLst>
            </p:cNvPr>
            <p:cNvSpPr txBox="1"/>
            <p:nvPr/>
          </p:nvSpPr>
          <p:spPr>
            <a:xfrm>
              <a:off x="1065845" y="4502070"/>
              <a:ext cx="1054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compiler</a:t>
              </a:r>
            </a:p>
          </p:txBody>
        </p:sp>
      </p:grpSp>
      <p:sp>
        <p:nvSpPr>
          <p:cNvPr id="22529" name="標題 1">
            <a:extLst>
              <a:ext uri="{FF2B5EF4-FFF2-40B4-BE49-F238E27FC236}">
                <a16:creationId xmlns:a16="http://schemas.microsoft.com/office/drawing/2014/main" id="{78074141-3FA5-43A5-B444-93138F7C2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ea typeface="新細明體" panose="02020500000000000000" pitchFamily="18" charset="-120"/>
              </a:rPr>
              <a:t>Branching</a:t>
            </a:r>
            <a:endParaRPr kumimoji="1" lang="zh-TW" altLang="en-US" dirty="0">
              <a:ea typeface="新細明體" panose="02020500000000000000" pitchFamily="18" charset="-120"/>
            </a:endParaRPr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586FC00B-E406-48DE-851C-AE1D52EC915D}"/>
              </a:ext>
            </a:extLst>
          </p:cNvPr>
          <p:cNvGrpSpPr/>
          <p:nvPr/>
        </p:nvGrpSpPr>
        <p:grpSpPr>
          <a:xfrm>
            <a:off x="457200" y="721162"/>
            <a:ext cx="2601869" cy="3131268"/>
            <a:chOff x="210143" y="1064614"/>
            <a:chExt cx="2601869" cy="3131268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2212118-029F-462A-AB6A-9AD7C9B8C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43" y="1064614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 eaLnBrk="1" fontAlgn="auto" hangingPunct="1"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16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High-level program</a:t>
              </a:r>
              <a:endParaRPr lang="en-US" sz="1400" b="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" name="Text Box 3">
              <a:extLst>
                <a:ext uri="{FF2B5EF4-FFF2-40B4-BE49-F238E27FC236}">
                  <a16:creationId xmlns:a16="http://schemas.microsoft.com/office/drawing/2014/main" id="{9733E0B9-1EB9-46E4-9A20-F088A623A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55" y="1451547"/>
              <a:ext cx="2562557" cy="2744335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108000" tIns="190800" rIns="93600" bIns="190800" anchor="t" anchorCtr="0"/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008000"/>
                  </a:solidFill>
                  <a:latin typeface="Consolas"/>
                  <a:cs typeface="Consolas"/>
                </a:rPr>
                <a:t>// Returns x</a:t>
              </a:r>
              <a:r>
                <a:rPr lang="en-US" sz="800" b="0" dirty="0">
                  <a:solidFill>
                    <a:srgbClr val="008000"/>
                  </a:solidFill>
                  <a:latin typeface="Consolas"/>
                  <a:cs typeface="Consolas"/>
                </a:rPr>
                <a:t> </a:t>
              </a:r>
              <a:r>
                <a:rPr lang="en-US" sz="1200" b="0" dirty="0">
                  <a:solidFill>
                    <a:srgbClr val="008000"/>
                  </a:solidFill>
                  <a:latin typeface="Consolas"/>
                  <a:cs typeface="Consolas"/>
                </a:rPr>
                <a:t>*</a:t>
              </a:r>
              <a:r>
                <a:rPr lang="en-US" sz="800" b="0" dirty="0">
                  <a:solidFill>
                    <a:srgbClr val="008000"/>
                  </a:solidFill>
                  <a:latin typeface="Consolas"/>
                  <a:cs typeface="Consolas"/>
                </a:rPr>
                <a:t> </a:t>
              </a:r>
              <a:r>
                <a:rPr lang="en-US" sz="1200" b="0" dirty="0">
                  <a:solidFill>
                    <a:srgbClr val="008000"/>
                  </a:solidFill>
                  <a:latin typeface="Consolas"/>
                  <a:cs typeface="Consolas"/>
                </a:rPr>
                <a:t>y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int mult(int x, int y) {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int sum = 0;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int n = 1;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</a:t>
              </a:r>
              <a:r>
                <a:rPr lang="en-US" sz="1200" b="0" dirty="0">
                  <a:solidFill>
                    <a:srgbClr val="008000"/>
                  </a:solidFill>
                  <a:latin typeface="Consolas"/>
                  <a:cs typeface="Consolas"/>
                </a:rPr>
                <a:t>// sum = sum + x, y times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while !(n &gt; y) {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   sum = sum + x;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   n++;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}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return sum;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} </a:t>
              </a: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05067557-ECC2-490E-8E48-0D91EE48D3AF}"/>
              </a:ext>
            </a:extLst>
          </p:cNvPr>
          <p:cNvGrpSpPr/>
          <p:nvPr/>
        </p:nvGrpSpPr>
        <p:grpSpPr>
          <a:xfrm>
            <a:off x="3398934" y="714797"/>
            <a:ext cx="2109301" cy="5609803"/>
            <a:chOff x="3398934" y="714797"/>
            <a:chExt cx="2109301" cy="5609803"/>
          </a:xfrm>
        </p:grpSpPr>
        <p:sp>
          <p:nvSpPr>
            <p:cNvPr id="24" name="Text Box 3">
              <a:extLst>
                <a:ext uri="{FF2B5EF4-FFF2-40B4-BE49-F238E27FC236}">
                  <a16:creationId xmlns:a16="http://schemas.microsoft.com/office/drawing/2014/main" id="{5619601B-004E-4439-B307-5763E4348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7926" y="1096756"/>
              <a:ext cx="2100309" cy="5227844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216000" tIns="190800" rIns="93600" bIns="190800" anchor="ctr" anchorCtr="0"/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function mult(x,y)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0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pop sum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1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pop 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label WHILE_LOOP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y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gt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if-goto ENDLOOP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sum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x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add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pop sum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1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add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pop 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goto WHILE_LOOP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label ENDLOOP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sum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return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  <a:cs typeface="Consolas"/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F3325CC6-AAE8-4280-A1AE-06E2A73B1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934" y="714797"/>
              <a:ext cx="1689772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Pseudo VM code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grpSp>
        <p:nvGrpSpPr>
          <p:cNvPr id="40" name="Group 13">
            <a:extLst>
              <a:ext uri="{FF2B5EF4-FFF2-40B4-BE49-F238E27FC236}">
                <a16:creationId xmlns:a16="http://schemas.microsoft.com/office/drawing/2014/main" id="{A1276B6F-40C5-4CEA-9DCB-55E96D600D15}"/>
              </a:ext>
            </a:extLst>
          </p:cNvPr>
          <p:cNvGrpSpPr/>
          <p:nvPr/>
        </p:nvGrpSpPr>
        <p:grpSpPr>
          <a:xfrm>
            <a:off x="5637648" y="699866"/>
            <a:ext cx="3215510" cy="1243664"/>
            <a:chOff x="5719436" y="2503434"/>
            <a:chExt cx="3215510" cy="1243664"/>
          </a:xfrm>
        </p:grpSpPr>
        <p:sp>
          <p:nvSpPr>
            <p:cNvPr id="41" name="Rectangle 10">
              <a:extLst>
                <a:ext uri="{FF2B5EF4-FFF2-40B4-BE49-F238E27FC236}">
                  <a16:creationId xmlns:a16="http://schemas.microsoft.com/office/drawing/2014/main" id="{C2E6821F-3361-40E9-96F3-AC0F43226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436" y="2503434"/>
              <a:ext cx="321551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 eaLnBrk="1" fontAlgn="auto" hangingPunct="1"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2000" b="0" u="sng" dirty="0">
                  <a:solidFill>
                    <a:prstClr val="black"/>
                  </a:solidFill>
                  <a:latin typeface="Times New Roman"/>
                  <a:cs typeface="Times New Roman"/>
                </a:rPr>
                <a:t>Label:</a:t>
              </a:r>
            </a:p>
          </p:txBody>
        </p:sp>
        <p:sp>
          <p:nvSpPr>
            <p:cNvPr id="42" name="Rectangle 10">
              <a:extLst>
                <a:ext uri="{FF2B5EF4-FFF2-40B4-BE49-F238E27FC236}">
                  <a16:creationId xmlns:a16="http://schemas.microsoft.com/office/drawing/2014/main" id="{A1AE94C3-A04B-479B-AC21-39B4AF69E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542" y="2884434"/>
              <a:ext cx="2773297" cy="862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 eaLnBrk="1" fontAlgn="auto" hangingPunct="1"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1800" b="0" dirty="0">
                  <a:solidFill>
                    <a:prstClr val="black"/>
                  </a:solidFill>
                  <a:latin typeface="Consolas"/>
                  <a:cs typeface="Consolas"/>
                </a:rPr>
                <a:t>label</a:t>
              </a:r>
              <a:r>
                <a:rPr lang="en-US" sz="16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800" b="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label</a:t>
              </a:r>
            </a:p>
            <a:p>
              <a:pPr marL="342900" indent="-342900" eaLnBrk="1" fontAlgn="auto" hangingPunct="1">
                <a:spcBef>
                  <a:spcPts val="3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18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defines a </a:t>
              </a:r>
              <a:r>
                <a:rPr lang="en-US" sz="1800" b="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label.</a:t>
              </a:r>
            </a:p>
          </p:txBody>
        </p:sp>
      </p:grpSp>
      <p:sp>
        <p:nvSpPr>
          <p:cNvPr id="44" name="Rectangle 25">
            <a:extLst>
              <a:ext uri="{FF2B5EF4-FFF2-40B4-BE49-F238E27FC236}">
                <a16:creationId xmlns:a16="http://schemas.microsoft.com/office/drawing/2014/main" id="{0C051C0C-6AD2-4260-9C3F-81719E91BE12}"/>
              </a:ext>
            </a:extLst>
          </p:cNvPr>
          <p:cNvSpPr/>
          <p:nvPr/>
        </p:nvSpPr>
        <p:spPr>
          <a:xfrm>
            <a:off x="3596409" y="2358313"/>
            <a:ext cx="1406007" cy="24948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call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F10AD64-F1D7-4115-A1C8-B4D555CC1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00" y="2731543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81C4409B-BD79-4E6C-8511-D54543637078}"/>
              </a:ext>
            </a:extLst>
          </p:cNvPr>
          <p:cNvGrpSpPr/>
          <p:nvPr/>
        </p:nvGrpSpPr>
        <p:grpSpPr>
          <a:xfrm>
            <a:off x="312679" y="1286358"/>
            <a:ext cx="4892295" cy="1044672"/>
            <a:chOff x="312679" y="1286358"/>
            <a:chExt cx="4892295" cy="1044672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B6B2495A-6D54-4DD7-A56C-ED45873D4263}"/>
                </a:ext>
              </a:extLst>
            </p:cNvPr>
            <p:cNvSpPr txBox="1">
              <a:spLocks/>
            </p:cNvSpPr>
            <p:nvPr/>
          </p:nvSpPr>
          <p:spPr>
            <a:xfrm>
              <a:off x="1809134" y="1308486"/>
              <a:ext cx="3395840" cy="3874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call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</a:rPr>
                <a:t>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functionName  nArgs</a:t>
              </a:r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AEC58282-87D5-47B7-9318-AB4746972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79" y="1286358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command:</a:t>
              </a:r>
              <a:endPara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3DC71F7-BD60-4A22-B667-B397AAFC8828}"/>
                </a:ext>
              </a:extLst>
            </p:cNvPr>
            <p:cNvSpPr txBox="1">
              <a:spLocks/>
            </p:cNvSpPr>
            <p:nvPr/>
          </p:nvSpPr>
          <p:spPr>
            <a:xfrm>
              <a:off x="351429" y="1721712"/>
              <a:ext cx="4422673" cy="6093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(calls a function, informing that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nArgs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arguments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have been pushed onto the stack)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pic>
        <p:nvPicPr>
          <p:cNvPr id="23" name="Picture 9">
            <a:extLst>
              <a:ext uri="{FF2B5EF4-FFF2-40B4-BE49-F238E27FC236}">
                <a16:creationId xmlns:a16="http://schemas.microsoft.com/office/drawing/2014/main" id="{A6FCAD5A-2034-4D6D-9014-466B102F2E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4" t="10692" r="51218" b="58834"/>
          <a:stretch/>
        </p:blipFill>
        <p:spPr>
          <a:xfrm>
            <a:off x="5194923" y="1606428"/>
            <a:ext cx="2405539" cy="2711572"/>
          </a:xfrm>
          <a:prstGeom prst="rect">
            <a:avLst/>
          </a:prstGeom>
        </p:spPr>
      </p:pic>
      <p:sp>
        <p:nvSpPr>
          <p:cNvPr id="24" name="Rectangle 10">
            <a:extLst>
              <a:ext uri="{FF2B5EF4-FFF2-40B4-BE49-F238E27FC236}">
                <a16:creationId xmlns:a16="http://schemas.microsoft.com/office/drawing/2014/main" id="{12CAAA9B-32C1-4FEC-BF51-C9131218E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sp>
        <p:nvSpPr>
          <p:cNvPr id="25" name="Right Brace 28">
            <a:extLst>
              <a:ext uri="{FF2B5EF4-FFF2-40B4-BE49-F238E27FC236}">
                <a16:creationId xmlns:a16="http://schemas.microsoft.com/office/drawing/2014/main" id="{A68C3EDF-0E2D-44BA-8857-2044B7190023}"/>
              </a:ext>
            </a:extLst>
          </p:cNvPr>
          <p:cNvSpPr/>
          <p:nvPr/>
        </p:nvSpPr>
        <p:spPr>
          <a:xfrm>
            <a:off x="7606210" y="2683438"/>
            <a:ext cx="171789" cy="591791"/>
          </a:xfrm>
          <a:prstGeom prst="rightBrace">
            <a:avLst>
              <a:gd name="adj1" fmla="val 46889"/>
              <a:gd name="adj2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2BCA6089-C188-48EE-AEBE-F7008E2C0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643" y="2815060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2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grpSp>
        <p:nvGrpSpPr>
          <p:cNvPr id="27" name="Group 30">
            <a:extLst>
              <a:ext uri="{FF2B5EF4-FFF2-40B4-BE49-F238E27FC236}">
                <a16:creationId xmlns:a16="http://schemas.microsoft.com/office/drawing/2014/main" id="{CB96017A-DD00-430C-BCC2-61D029082A58}"/>
              </a:ext>
            </a:extLst>
          </p:cNvPr>
          <p:cNvGrpSpPr/>
          <p:nvPr/>
        </p:nvGrpSpPr>
        <p:grpSpPr>
          <a:xfrm>
            <a:off x="5193908" y="4149236"/>
            <a:ext cx="593948" cy="576110"/>
            <a:chOff x="8663375" y="2977982"/>
            <a:chExt cx="593948" cy="576110"/>
          </a:xfrm>
        </p:grpSpPr>
        <p:pic>
          <p:nvPicPr>
            <p:cNvPr id="28" name="Picture 31">
              <a:extLst>
                <a:ext uri="{FF2B5EF4-FFF2-40B4-BE49-F238E27FC236}">
                  <a16:creationId xmlns:a16="http://schemas.microsoft.com/office/drawing/2014/main" id="{EA7EBF48-926D-4956-830E-EA5C7CF37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893" t="39563" r="77874" b="56045"/>
            <a:stretch/>
          </p:blipFill>
          <p:spPr>
            <a:xfrm>
              <a:off x="9035098" y="3034326"/>
              <a:ext cx="222225" cy="390769"/>
            </a:xfrm>
            <a:prstGeom prst="rect">
              <a:avLst/>
            </a:prstGeom>
          </p:spPr>
        </p:pic>
        <p:pic>
          <p:nvPicPr>
            <p:cNvPr id="29" name="Picture 32">
              <a:extLst>
                <a:ext uri="{FF2B5EF4-FFF2-40B4-BE49-F238E27FC236}">
                  <a16:creationId xmlns:a16="http://schemas.microsoft.com/office/drawing/2014/main" id="{AC21119F-599F-4974-8FAC-FA7A0A692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458" t="39563" r="81008" b="56045"/>
            <a:stretch/>
          </p:blipFill>
          <p:spPr>
            <a:xfrm>
              <a:off x="8663375" y="2977982"/>
              <a:ext cx="380514" cy="390769"/>
            </a:xfrm>
            <a:prstGeom prst="rect">
              <a:avLst/>
            </a:prstGeom>
          </p:spPr>
        </p:pic>
        <p:pic>
          <p:nvPicPr>
            <p:cNvPr id="30" name="Picture 33">
              <a:extLst>
                <a:ext uri="{FF2B5EF4-FFF2-40B4-BE49-F238E27FC236}">
                  <a16:creationId xmlns:a16="http://schemas.microsoft.com/office/drawing/2014/main" id="{09A68B1F-36F6-4F24-BF88-E7345AAF24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539" t="52491" r="81226" b="44408"/>
            <a:stretch/>
          </p:blipFill>
          <p:spPr>
            <a:xfrm>
              <a:off x="8708778" y="3278218"/>
              <a:ext cx="291165" cy="275874"/>
            </a:xfrm>
            <a:prstGeom prst="rect">
              <a:avLst/>
            </a:prstGeom>
          </p:spPr>
        </p:pic>
      </p:grpSp>
      <p:sp>
        <p:nvSpPr>
          <p:cNvPr id="31" name="TextBox 18">
            <a:extLst>
              <a:ext uri="{FF2B5EF4-FFF2-40B4-BE49-F238E27FC236}">
                <a16:creationId xmlns:a16="http://schemas.microsoft.com/office/drawing/2014/main" id="{6782A1F7-1BD3-4E85-9E3D-69E9094BF66D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F7693EEF-D4F0-453D-887F-0E1094F81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20" y="3181546"/>
            <a:ext cx="4575852" cy="2483509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push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retAddrLabel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Using a translator-generated label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 LC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// Saves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LC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s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h A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A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u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sh T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HIS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T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IS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</a:t>
            </a:r>
            <a:r>
              <a:rPr lang="en-US" sz="105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p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ush 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THAT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THAT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A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RG </a:t>
            </a:r>
            <a:r>
              <a:rPr lang="en-US" b="0" i="1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 S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P-5-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nArgs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// Reposi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tio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ns 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ARG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LC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L = SP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</a:t>
            </a:r>
            <a:r>
              <a:rPr lang="en-US" sz="105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// Reposi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tio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LCL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</a:t>
            </a:r>
            <a:endParaRPr lang="en-US" b="0" dirty="0">
              <a:solidFill>
                <a:srgbClr val="000000"/>
              </a:solidFill>
              <a:ea typeface="Consolas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</a:t>
            </a:r>
            <a:endParaRPr lang="en-US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949109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call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86A86D28-3302-438C-BE34-C42FB2B1C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00" y="2731543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6518967E-7939-4416-915C-2799E7745E16}"/>
              </a:ext>
            </a:extLst>
          </p:cNvPr>
          <p:cNvGrpSpPr/>
          <p:nvPr/>
        </p:nvGrpSpPr>
        <p:grpSpPr>
          <a:xfrm>
            <a:off x="312679" y="1286358"/>
            <a:ext cx="4892295" cy="1044672"/>
            <a:chOff x="312679" y="1286358"/>
            <a:chExt cx="4892295" cy="1044672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1C534BC1-BD61-476A-BB0E-DC4567FB39C0}"/>
                </a:ext>
              </a:extLst>
            </p:cNvPr>
            <p:cNvSpPr txBox="1">
              <a:spLocks/>
            </p:cNvSpPr>
            <p:nvPr/>
          </p:nvSpPr>
          <p:spPr>
            <a:xfrm>
              <a:off x="1809134" y="1308486"/>
              <a:ext cx="3395840" cy="3874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call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</a:rPr>
                <a:t>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functionName  nArgs</a:t>
              </a:r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508D2918-8812-43B3-B997-9D9DBCAA6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79" y="1286358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command:</a:t>
              </a:r>
              <a:endPara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26095EBC-3934-43B8-85FE-0C5695F440AF}"/>
                </a:ext>
              </a:extLst>
            </p:cNvPr>
            <p:cNvSpPr txBox="1">
              <a:spLocks/>
            </p:cNvSpPr>
            <p:nvPr/>
          </p:nvSpPr>
          <p:spPr>
            <a:xfrm>
              <a:off x="351429" y="1721712"/>
              <a:ext cx="4422673" cy="6093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(calls a function, informing that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nArgs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arguments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have been pushed onto the stack)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pic>
        <p:nvPicPr>
          <p:cNvPr id="23" name="Picture 9">
            <a:extLst>
              <a:ext uri="{FF2B5EF4-FFF2-40B4-BE49-F238E27FC236}">
                <a16:creationId xmlns:a16="http://schemas.microsoft.com/office/drawing/2014/main" id="{7F9F0F02-6626-4CEE-8812-4FF05A24D1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4" t="10692" r="51218" b="58834"/>
          <a:stretch/>
        </p:blipFill>
        <p:spPr>
          <a:xfrm>
            <a:off x="5194923" y="1606428"/>
            <a:ext cx="2405539" cy="2711572"/>
          </a:xfrm>
          <a:prstGeom prst="rect">
            <a:avLst/>
          </a:prstGeom>
        </p:spPr>
      </p:pic>
      <p:sp>
        <p:nvSpPr>
          <p:cNvPr id="24" name="Rectangle 10">
            <a:extLst>
              <a:ext uri="{FF2B5EF4-FFF2-40B4-BE49-F238E27FC236}">
                <a16:creationId xmlns:a16="http://schemas.microsoft.com/office/drawing/2014/main" id="{BBBE27C5-5953-4140-9C3C-BCD6B1BFA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sp>
        <p:nvSpPr>
          <p:cNvPr id="25" name="Right Brace 15">
            <a:extLst>
              <a:ext uri="{FF2B5EF4-FFF2-40B4-BE49-F238E27FC236}">
                <a16:creationId xmlns:a16="http://schemas.microsoft.com/office/drawing/2014/main" id="{C18B127C-DD01-4423-90B6-8BA527BC99C8}"/>
              </a:ext>
            </a:extLst>
          </p:cNvPr>
          <p:cNvSpPr/>
          <p:nvPr/>
        </p:nvSpPr>
        <p:spPr>
          <a:xfrm>
            <a:off x="7606210" y="2683438"/>
            <a:ext cx="171789" cy="591791"/>
          </a:xfrm>
          <a:prstGeom prst="rightBrace">
            <a:avLst>
              <a:gd name="adj1" fmla="val 46889"/>
              <a:gd name="adj2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20E07316-1687-4B5D-8E25-0C5ADDEC7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643" y="2815060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2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grpSp>
        <p:nvGrpSpPr>
          <p:cNvPr id="27" name="Group 18">
            <a:extLst>
              <a:ext uri="{FF2B5EF4-FFF2-40B4-BE49-F238E27FC236}">
                <a16:creationId xmlns:a16="http://schemas.microsoft.com/office/drawing/2014/main" id="{FF1CBAE2-529B-44BE-9D70-490BD7186ECF}"/>
              </a:ext>
            </a:extLst>
          </p:cNvPr>
          <p:cNvGrpSpPr/>
          <p:nvPr/>
        </p:nvGrpSpPr>
        <p:grpSpPr>
          <a:xfrm>
            <a:off x="5193908" y="4149236"/>
            <a:ext cx="593948" cy="576110"/>
            <a:chOff x="8663375" y="2977982"/>
            <a:chExt cx="593948" cy="576110"/>
          </a:xfrm>
        </p:grpSpPr>
        <p:pic>
          <p:nvPicPr>
            <p:cNvPr id="28" name="Picture 22">
              <a:extLst>
                <a:ext uri="{FF2B5EF4-FFF2-40B4-BE49-F238E27FC236}">
                  <a16:creationId xmlns:a16="http://schemas.microsoft.com/office/drawing/2014/main" id="{7E0D39C4-95E8-4E18-8077-CA04EE85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893" t="39563" r="77874" b="56045"/>
            <a:stretch/>
          </p:blipFill>
          <p:spPr>
            <a:xfrm>
              <a:off x="9035098" y="3034326"/>
              <a:ext cx="222225" cy="390769"/>
            </a:xfrm>
            <a:prstGeom prst="rect">
              <a:avLst/>
            </a:prstGeom>
          </p:spPr>
        </p:pic>
        <p:pic>
          <p:nvPicPr>
            <p:cNvPr id="29" name="Picture 23">
              <a:extLst>
                <a:ext uri="{FF2B5EF4-FFF2-40B4-BE49-F238E27FC236}">
                  <a16:creationId xmlns:a16="http://schemas.microsoft.com/office/drawing/2014/main" id="{09B3F30E-04BD-4059-A27B-EF5EB5923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458" t="39563" r="81008" b="56045"/>
            <a:stretch/>
          </p:blipFill>
          <p:spPr>
            <a:xfrm>
              <a:off x="8663375" y="2977982"/>
              <a:ext cx="380514" cy="390769"/>
            </a:xfrm>
            <a:prstGeom prst="rect">
              <a:avLst/>
            </a:prstGeom>
          </p:spPr>
        </p:pic>
        <p:pic>
          <p:nvPicPr>
            <p:cNvPr id="30" name="Picture 28">
              <a:extLst>
                <a:ext uri="{FF2B5EF4-FFF2-40B4-BE49-F238E27FC236}">
                  <a16:creationId xmlns:a16="http://schemas.microsoft.com/office/drawing/2014/main" id="{1F2AF300-6147-4027-840E-44EAB4AA44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539" t="52491" r="81226" b="44408"/>
            <a:stretch/>
          </p:blipFill>
          <p:spPr>
            <a:xfrm>
              <a:off x="8708778" y="3278218"/>
              <a:ext cx="291165" cy="275874"/>
            </a:xfrm>
            <a:prstGeom prst="rect">
              <a:avLst/>
            </a:prstGeom>
          </p:spPr>
        </p:pic>
      </p:grpSp>
      <p:sp>
        <p:nvSpPr>
          <p:cNvPr id="31" name="TextBox 24">
            <a:extLst>
              <a:ext uri="{FF2B5EF4-FFF2-40B4-BE49-F238E27FC236}">
                <a16:creationId xmlns:a16="http://schemas.microsoft.com/office/drawing/2014/main" id="{83BEA895-3947-4C0A-BBB3-B9CA379EABCC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26011FCB-CE8F-4946-ABED-C90801A94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20" y="3181546"/>
            <a:ext cx="4575852" cy="2483509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push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retAddrLabel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Using a translator-generated label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 LC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// Saves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LC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s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h A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A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u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sh T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HIS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T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IS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</a:t>
            </a:r>
            <a:r>
              <a:rPr lang="en-US" sz="105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p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ush 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THAT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THAT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A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RG </a:t>
            </a:r>
            <a:r>
              <a:rPr lang="en-US" b="0" i="1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 S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P-5-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nArgs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// Reposi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tio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ns 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ARG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LC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L = SP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</a:t>
            </a:r>
            <a:r>
              <a:rPr lang="en-US" sz="105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// Reposi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tio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LCL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goto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functionName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1050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Transfers control to the called function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  <a:ea typeface="Consolas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</a:t>
            </a:r>
            <a:endParaRPr lang="en-US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30016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call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6FDD432F-EF9B-40C1-8AA7-016A78903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00" y="2731543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10602306-33D2-4A2C-B524-B967EE1C3008}"/>
              </a:ext>
            </a:extLst>
          </p:cNvPr>
          <p:cNvGrpSpPr/>
          <p:nvPr/>
        </p:nvGrpSpPr>
        <p:grpSpPr>
          <a:xfrm>
            <a:off x="312679" y="1286358"/>
            <a:ext cx="4892295" cy="1044672"/>
            <a:chOff x="312679" y="1286358"/>
            <a:chExt cx="4892295" cy="1044672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6DA9087C-9184-44B4-BFFC-DC9FC309ACE2}"/>
                </a:ext>
              </a:extLst>
            </p:cNvPr>
            <p:cNvSpPr txBox="1">
              <a:spLocks/>
            </p:cNvSpPr>
            <p:nvPr/>
          </p:nvSpPr>
          <p:spPr>
            <a:xfrm>
              <a:off x="1809134" y="1308486"/>
              <a:ext cx="3395840" cy="3874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call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</a:rPr>
                <a:t>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functionName  nArgs</a:t>
              </a:r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D590074C-8072-417C-8389-E4EFA89DA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79" y="1286358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command:</a:t>
              </a:r>
              <a:endPara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D5FDB942-9658-496A-A0AE-96331CC41974}"/>
                </a:ext>
              </a:extLst>
            </p:cNvPr>
            <p:cNvSpPr txBox="1">
              <a:spLocks/>
            </p:cNvSpPr>
            <p:nvPr/>
          </p:nvSpPr>
          <p:spPr>
            <a:xfrm>
              <a:off x="351429" y="1721712"/>
              <a:ext cx="4422673" cy="6093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(calls a function, informing that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nArgs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arguments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have been pushed onto the stack)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pic>
        <p:nvPicPr>
          <p:cNvPr id="23" name="Picture 9">
            <a:extLst>
              <a:ext uri="{FF2B5EF4-FFF2-40B4-BE49-F238E27FC236}">
                <a16:creationId xmlns:a16="http://schemas.microsoft.com/office/drawing/2014/main" id="{D256945E-9035-435D-BFDE-D2B43D5B7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4" t="10692" r="51218" b="58834"/>
          <a:stretch/>
        </p:blipFill>
        <p:spPr>
          <a:xfrm>
            <a:off x="5194923" y="1606428"/>
            <a:ext cx="2405539" cy="2711572"/>
          </a:xfrm>
          <a:prstGeom prst="rect">
            <a:avLst/>
          </a:prstGeom>
        </p:spPr>
      </p:pic>
      <p:sp>
        <p:nvSpPr>
          <p:cNvPr id="24" name="Rectangle 10">
            <a:extLst>
              <a:ext uri="{FF2B5EF4-FFF2-40B4-BE49-F238E27FC236}">
                <a16:creationId xmlns:a16="http://schemas.microsoft.com/office/drawing/2014/main" id="{B6201D97-527B-4498-9025-0C2A6211F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sp>
        <p:nvSpPr>
          <p:cNvPr id="25" name="Right Brace 15">
            <a:extLst>
              <a:ext uri="{FF2B5EF4-FFF2-40B4-BE49-F238E27FC236}">
                <a16:creationId xmlns:a16="http://schemas.microsoft.com/office/drawing/2014/main" id="{B6D83998-AD65-473E-8957-0CDD8845AD56}"/>
              </a:ext>
            </a:extLst>
          </p:cNvPr>
          <p:cNvSpPr/>
          <p:nvPr/>
        </p:nvSpPr>
        <p:spPr>
          <a:xfrm>
            <a:off x="7606210" y="2683438"/>
            <a:ext cx="171789" cy="591791"/>
          </a:xfrm>
          <a:prstGeom prst="rightBrace">
            <a:avLst>
              <a:gd name="adj1" fmla="val 46889"/>
              <a:gd name="adj2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1997C016-F962-40B7-AE70-CCCFA8C4F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643" y="2815060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2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grpSp>
        <p:nvGrpSpPr>
          <p:cNvPr id="27" name="Group 18">
            <a:extLst>
              <a:ext uri="{FF2B5EF4-FFF2-40B4-BE49-F238E27FC236}">
                <a16:creationId xmlns:a16="http://schemas.microsoft.com/office/drawing/2014/main" id="{EA74D281-2196-41D1-BF99-466C311D9DF4}"/>
              </a:ext>
            </a:extLst>
          </p:cNvPr>
          <p:cNvGrpSpPr/>
          <p:nvPr/>
        </p:nvGrpSpPr>
        <p:grpSpPr>
          <a:xfrm>
            <a:off x="5193908" y="4149236"/>
            <a:ext cx="593948" cy="576110"/>
            <a:chOff x="8663375" y="2977982"/>
            <a:chExt cx="593948" cy="576110"/>
          </a:xfrm>
        </p:grpSpPr>
        <p:pic>
          <p:nvPicPr>
            <p:cNvPr id="28" name="Picture 22">
              <a:extLst>
                <a:ext uri="{FF2B5EF4-FFF2-40B4-BE49-F238E27FC236}">
                  <a16:creationId xmlns:a16="http://schemas.microsoft.com/office/drawing/2014/main" id="{531C8C4A-8D48-4ED1-8A4B-8B71F8412E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893" t="39563" r="77874" b="56045"/>
            <a:stretch/>
          </p:blipFill>
          <p:spPr>
            <a:xfrm>
              <a:off x="9035098" y="3034326"/>
              <a:ext cx="222225" cy="390769"/>
            </a:xfrm>
            <a:prstGeom prst="rect">
              <a:avLst/>
            </a:prstGeom>
          </p:spPr>
        </p:pic>
        <p:pic>
          <p:nvPicPr>
            <p:cNvPr id="29" name="Picture 23">
              <a:extLst>
                <a:ext uri="{FF2B5EF4-FFF2-40B4-BE49-F238E27FC236}">
                  <a16:creationId xmlns:a16="http://schemas.microsoft.com/office/drawing/2014/main" id="{7573298D-9C22-45C7-A8DC-50E8CA02E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458" t="39563" r="81008" b="56045"/>
            <a:stretch/>
          </p:blipFill>
          <p:spPr>
            <a:xfrm>
              <a:off x="8663375" y="2977982"/>
              <a:ext cx="380514" cy="390769"/>
            </a:xfrm>
            <a:prstGeom prst="rect">
              <a:avLst/>
            </a:prstGeom>
          </p:spPr>
        </p:pic>
        <p:pic>
          <p:nvPicPr>
            <p:cNvPr id="30" name="Picture 28">
              <a:extLst>
                <a:ext uri="{FF2B5EF4-FFF2-40B4-BE49-F238E27FC236}">
                  <a16:creationId xmlns:a16="http://schemas.microsoft.com/office/drawing/2014/main" id="{630F0EE0-6413-4AC3-BE03-4E3216E7D1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539" t="52491" r="81226" b="44408"/>
            <a:stretch/>
          </p:blipFill>
          <p:spPr>
            <a:xfrm>
              <a:off x="8708778" y="3278218"/>
              <a:ext cx="291165" cy="275874"/>
            </a:xfrm>
            <a:prstGeom prst="rect">
              <a:avLst/>
            </a:prstGeom>
          </p:spPr>
        </p:pic>
      </p:grpSp>
      <p:sp>
        <p:nvSpPr>
          <p:cNvPr id="31" name="Text Box 3">
            <a:extLst>
              <a:ext uri="{FF2B5EF4-FFF2-40B4-BE49-F238E27FC236}">
                <a16:creationId xmlns:a16="http://schemas.microsoft.com/office/drawing/2014/main" id="{8C493799-F98F-426B-9183-58F8FE7C5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20" y="3181546"/>
            <a:ext cx="4575852" cy="2483509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push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retAddrLabel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Using a translator-generated label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pus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 LC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// Saves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LC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pu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s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h A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A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RG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p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u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sh T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HIS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T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H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IS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</a:t>
            </a:r>
            <a:r>
              <a:rPr lang="en-US" sz="105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p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ush 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THAT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// Saves</a:t>
            </a:r>
            <a:r>
              <a:rPr lang="en-US" sz="9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THAT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ler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A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RG </a:t>
            </a:r>
            <a:r>
              <a:rPr lang="en-US" b="0" i="1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 S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P-5-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nArgs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// Reposi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tio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ns 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ARG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 LC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L = SP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</a:t>
            </a:r>
            <a:r>
              <a:rPr lang="en-US" sz="105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// Reposi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tio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LCL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urier New"/>
              </a:rPr>
              <a:t>   goto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functionName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1050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Transfers control to the called function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Times New Roman"/>
              </a:rPr>
              <a:t>(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retAddrLabel</a:t>
            </a:r>
            <a:r>
              <a:rPr lang="en-US" b="0" dirty="0">
                <a:solidFill>
                  <a:srgbClr val="000000"/>
                </a:solidFill>
                <a:ea typeface="Times New Roman"/>
              </a:rPr>
              <a:t>)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//  the same translator-generated label</a:t>
            </a:r>
            <a:endParaRPr lang="en-US" b="0" dirty="0">
              <a:solidFill>
                <a:srgbClr val="000000"/>
              </a:solidFill>
              <a:ea typeface="Consolas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  <a:ea typeface="Consolas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  <a:latin typeface="Times New Roman"/>
              <a:ea typeface="Consolas"/>
              <a:cs typeface="Times New Roman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</a:t>
            </a:r>
            <a:endParaRPr lang="en-US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5A7CD8EC-A139-4BF9-87D4-BE699F272C83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</p:spTree>
    <p:extLst>
      <p:ext uri="{BB962C8B-B14F-4D97-AF65-F5344CB8AC3E}">
        <p14:creationId xmlns:p14="http://schemas.microsoft.com/office/powerpoint/2010/main" val="272718192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call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8439F809-D503-49CE-BAB8-B3D55E014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21" y="1342119"/>
            <a:ext cx="3138808" cy="342067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97200" rIns="93600" bIns="36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Foo.main 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computes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–(19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3))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constant 19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push local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call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neg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Computes the product of the first two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arguments and puts the result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return value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return</a:t>
            </a: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8261BEF2-D943-46B5-8F2C-DDEC9B391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069"/>
          <a:stretch/>
        </p:blipFill>
        <p:spPr>
          <a:xfrm>
            <a:off x="562032" y="2447859"/>
            <a:ext cx="512302" cy="355082"/>
          </a:xfrm>
          <a:prstGeom prst="rect">
            <a:avLst/>
          </a:prstGeom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60896168-C776-4125-A05A-8B6272532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782" y="1335745"/>
            <a:ext cx="4177489" cy="4830816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50400" rIns="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(Foo.main)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             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constant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19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saves the caller’s state on the stack,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sets up for the function call, and then: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goto Bar.mult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(in assembly)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(Foo$ret.1)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neg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(Bar.mult)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gets the return address (which happens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to be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Foo$ret.1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) off the stack, copies the return value to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the caller, reinstates the caller’s state, and then: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goto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Foo$ret.1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(in assembly)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A50EC536-2CE7-45F1-98AD-23251C57C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560" y="994358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Generated assembly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2349051-9601-4ACA-8319-1FA370480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04" y="1009072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VM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Right Arrow 23">
            <a:extLst>
              <a:ext uri="{FF2B5EF4-FFF2-40B4-BE49-F238E27FC236}">
                <a16:creationId xmlns:a16="http://schemas.microsoft.com/office/drawing/2014/main" id="{4FA12B2B-1763-417C-BD95-0CD544AF9E3D}"/>
              </a:ext>
            </a:extLst>
          </p:cNvPr>
          <p:cNvSpPr/>
          <p:nvPr/>
        </p:nvSpPr>
        <p:spPr>
          <a:xfrm>
            <a:off x="2765497" y="2709129"/>
            <a:ext cx="1660964" cy="702537"/>
          </a:xfrm>
          <a:prstGeom prst="rightArrow">
            <a:avLst/>
          </a:prstGeom>
          <a:solidFill>
            <a:srgbClr val="ED7D31">
              <a:lumMod val="75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72000"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 translator</a:t>
            </a:r>
          </a:p>
        </p:txBody>
      </p:sp>
    </p:spTree>
    <p:extLst>
      <p:ext uri="{BB962C8B-B14F-4D97-AF65-F5344CB8AC3E}">
        <p14:creationId xmlns:p14="http://schemas.microsoft.com/office/powerpoint/2010/main" val="225066350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function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3E8246EB-7353-49AF-BEC3-5923BB530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21" y="1342119"/>
            <a:ext cx="3138808" cy="342067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97200" rIns="93600" bIns="36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Foo.main 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computes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–(19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3))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constant 19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push local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call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neg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Computes the product of the first two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arguments and puts the result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return value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return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35824E6-D98C-4943-B167-535677111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782" y="1335745"/>
            <a:ext cx="4177489" cy="4830816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50400" rIns="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(Foo.main)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             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constant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19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saves the caller’s state on the stack,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sets up for the function call, and then: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goto Bar.mult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(in assembly)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(Foo$ret.1)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neg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(Bar.mult)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gets the return address (which happens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to be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Foo$ret.1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) off the stack, copies the return value to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the caller, reinstates the caller’s state, and then: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goto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Foo$ret.1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(in assembly)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893A7BE1-9B39-40EF-8D88-DBB1B24E05F3}"/>
              </a:ext>
            </a:extLst>
          </p:cNvPr>
          <p:cNvSpPr/>
          <p:nvPr/>
        </p:nvSpPr>
        <p:spPr>
          <a:xfrm>
            <a:off x="895025" y="3287556"/>
            <a:ext cx="1785516" cy="31434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963C42E8-CD4A-4616-B153-150C89F81C28}"/>
              </a:ext>
            </a:extLst>
          </p:cNvPr>
          <p:cNvSpPr/>
          <p:nvPr/>
        </p:nvSpPr>
        <p:spPr>
          <a:xfrm>
            <a:off x="4487533" y="4033975"/>
            <a:ext cx="4076318" cy="89550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7649D00-9F8F-41C3-A8BA-11235FCEF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560" y="994358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Generated assembly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62390AFB-C264-44C5-BFE3-782AECB23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04" y="1009072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VM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Right Arrow 31">
            <a:extLst>
              <a:ext uri="{FF2B5EF4-FFF2-40B4-BE49-F238E27FC236}">
                <a16:creationId xmlns:a16="http://schemas.microsoft.com/office/drawing/2014/main" id="{64A1CDAA-8FE1-4B57-B9A8-079807E3E272}"/>
              </a:ext>
            </a:extLst>
          </p:cNvPr>
          <p:cNvSpPr/>
          <p:nvPr/>
        </p:nvSpPr>
        <p:spPr>
          <a:xfrm>
            <a:off x="2765497" y="2709129"/>
            <a:ext cx="1660964" cy="702537"/>
          </a:xfrm>
          <a:prstGeom prst="rightArrow">
            <a:avLst/>
          </a:prstGeom>
          <a:solidFill>
            <a:srgbClr val="ED7D31">
              <a:lumMod val="75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72000"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 translator</a:t>
            </a:r>
          </a:p>
        </p:txBody>
      </p:sp>
    </p:spTree>
    <p:extLst>
      <p:ext uri="{BB962C8B-B14F-4D97-AF65-F5344CB8AC3E}">
        <p14:creationId xmlns:p14="http://schemas.microsoft.com/office/powerpoint/2010/main" val="156285024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function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B5744C94-C1FD-4371-BC21-378789E1C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53" y="2671124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B38C5605-7AE4-4FBC-BD63-85C0035A4977}"/>
              </a:ext>
            </a:extLst>
          </p:cNvPr>
          <p:cNvGrpSpPr/>
          <p:nvPr/>
        </p:nvGrpSpPr>
        <p:grpSpPr>
          <a:xfrm>
            <a:off x="415099" y="1418173"/>
            <a:ext cx="4597487" cy="979587"/>
            <a:chOff x="415099" y="1418173"/>
            <a:chExt cx="4597487" cy="979587"/>
          </a:xfrm>
        </p:grpSpPr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F04AF49A-D2C2-4AE3-A0C0-0ECE2509565B}"/>
                </a:ext>
              </a:extLst>
            </p:cNvPr>
            <p:cNvSpPr txBox="1">
              <a:spLocks/>
            </p:cNvSpPr>
            <p:nvPr/>
          </p:nvSpPr>
          <p:spPr>
            <a:xfrm>
              <a:off x="1911553" y="1418173"/>
              <a:ext cx="3101033" cy="3874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function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</a:rPr>
                <a:t>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functionName  nVars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565BAC52-919C-4F1D-BE07-6300F4239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99" y="1418725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command:</a:t>
              </a:r>
              <a:endPara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18D82F95-B035-43BA-8B4F-B064305A59CB}"/>
                </a:ext>
              </a:extLst>
            </p:cNvPr>
            <p:cNvSpPr txBox="1">
              <a:spLocks/>
            </p:cNvSpPr>
            <p:nvPr/>
          </p:nvSpPr>
          <p:spPr>
            <a:xfrm>
              <a:off x="443688" y="1966299"/>
              <a:ext cx="4433111" cy="4314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(here starts a function that has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nVars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local variables)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pic>
        <p:nvPicPr>
          <p:cNvPr id="22" name="Picture 16">
            <a:extLst>
              <a:ext uri="{FF2B5EF4-FFF2-40B4-BE49-F238E27FC236}">
                <a16:creationId xmlns:a16="http://schemas.microsoft.com/office/drawing/2014/main" id="{F3ACC70E-0512-4E2E-AD17-004655697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5" t="10692" r="35968" b="58834"/>
          <a:stretch/>
        </p:blipFill>
        <p:spPr>
          <a:xfrm>
            <a:off x="5194923" y="1606428"/>
            <a:ext cx="3454021" cy="2711572"/>
          </a:xfrm>
          <a:prstGeom prst="rect">
            <a:avLst/>
          </a:prstGeom>
        </p:spPr>
      </p:pic>
      <p:sp>
        <p:nvSpPr>
          <p:cNvPr id="23" name="Rectangle 10">
            <a:extLst>
              <a:ext uri="{FF2B5EF4-FFF2-40B4-BE49-F238E27FC236}">
                <a16:creationId xmlns:a16="http://schemas.microsoft.com/office/drawing/2014/main" id="{9DBF3183-DA79-4C90-B392-5D6D62667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8D6339CB-399A-47DA-9118-55A01456E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265" y="2026752"/>
            <a:ext cx="1191915" cy="64473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92075" tIns="46038" rIns="92075" bIns="46038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grpSp>
        <p:nvGrpSpPr>
          <p:cNvPr id="25" name="Group 29">
            <a:extLst>
              <a:ext uri="{FF2B5EF4-FFF2-40B4-BE49-F238E27FC236}">
                <a16:creationId xmlns:a16="http://schemas.microsoft.com/office/drawing/2014/main" id="{33C31048-6BD3-43DE-A16E-E3C826747948}"/>
              </a:ext>
            </a:extLst>
          </p:cNvPr>
          <p:cNvGrpSpPr/>
          <p:nvPr/>
        </p:nvGrpSpPr>
        <p:grpSpPr>
          <a:xfrm>
            <a:off x="5193908" y="4149236"/>
            <a:ext cx="593948" cy="576110"/>
            <a:chOff x="8663375" y="2977982"/>
            <a:chExt cx="593948" cy="576110"/>
          </a:xfrm>
        </p:grpSpPr>
        <p:pic>
          <p:nvPicPr>
            <p:cNvPr id="26" name="Picture 30">
              <a:extLst>
                <a:ext uri="{FF2B5EF4-FFF2-40B4-BE49-F238E27FC236}">
                  <a16:creationId xmlns:a16="http://schemas.microsoft.com/office/drawing/2014/main" id="{347B4E6B-AD3D-4903-B3A2-1D6C18945D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893" t="39563" r="77874" b="56045"/>
            <a:stretch/>
          </p:blipFill>
          <p:spPr>
            <a:xfrm>
              <a:off x="9035098" y="3034326"/>
              <a:ext cx="222225" cy="390769"/>
            </a:xfrm>
            <a:prstGeom prst="rect">
              <a:avLst/>
            </a:prstGeom>
          </p:spPr>
        </p:pic>
        <p:pic>
          <p:nvPicPr>
            <p:cNvPr id="27" name="Picture 31">
              <a:extLst>
                <a:ext uri="{FF2B5EF4-FFF2-40B4-BE49-F238E27FC236}">
                  <a16:creationId xmlns:a16="http://schemas.microsoft.com/office/drawing/2014/main" id="{68B2A261-0683-49DA-8981-D5CB116E7E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458" t="39563" r="81008" b="56045"/>
            <a:stretch/>
          </p:blipFill>
          <p:spPr>
            <a:xfrm>
              <a:off x="8663375" y="2977982"/>
              <a:ext cx="380514" cy="390769"/>
            </a:xfrm>
            <a:prstGeom prst="rect">
              <a:avLst/>
            </a:prstGeom>
          </p:spPr>
        </p:pic>
        <p:pic>
          <p:nvPicPr>
            <p:cNvPr id="28" name="Picture 32">
              <a:extLst>
                <a:ext uri="{FF2B5EF4-FFF2-40B4-BE49-F238E27FC236}">
                  <a16:creationId xmlns:a16="http://schemas.microsoft.com/office/drawing/2014/main" id="{A9108356-9B2B-4455-B838-7DEAA9782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539" t="52491" r="81226" b="44408"/>
            <a:stretch/>
          </p:blipFill>
          <p:spPr>
            <a:xfrm>
              <a:off x="8708778" y="3278218"/>
              <a:ext cx="291165" cy="275874"/>
            </a:xfrm>
            <a:prstGeom prst="rect">
              <a:avLst/>
            </a:prstGeom>
          </p:spPr>
        </p:pic>
      </p:grpSp>
      <p:sp>
        <p:nvSpPr>
          <p:cNvPr id="29" name="Rectangle 10">
            <a:extLst>
              <a:ext uri="{FF2B5EF4-FFF2-40B4-BE49-F238E27FC236}">
                <a16:creationId xmlns:a16="http://schemas.microsoft.com/office/drawing/2014/main" id="{65403B39-173E-4525-BD23-178D2AD7B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600" y="3262716"/>
            <a:ext cx="1305200" cy="106202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92075" tIns="46038" rIns="92075" bIns="46038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A52D78DD-673F-459B-ABCB-FC411747EFA9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</p:spTree>
    <p:extLst>
      <p:ext uri="{BB962C8B-B14F-4D97-AF65-F5344CB8AC3E}">
        <p14:creationId xmlns:p14="http://schemas.microsoft.com/office/powerpoint/2010/main" val="194192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function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047278B-4097-4066-932A-306A43171EDD}"/>
              </a:ext>
            </a:extLst>
          </p:cNvPr>
          <p:cNvSpPr txBox="1">
            <a:spLocks/>
          </p:cNvSpPr>
          <p:nvPr/>
        </p:nvSpPr>
        <p:spPr>
          <a:xfrm>
            <a:off x="1911553" y="1418173"/>
            <a:ext cx="3101033" cy="387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function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1600" b="0" i="1" dirty="0">
                <a:solidFill>
                  <a:srgbClr val="000000"/>
                </a:solidFill>
                <a:ea typeface="Times New Roman"/>
              </a:rPr>
              <a:t>functionName  nVars</a:t>
            </a:r>
            <a:endParaRPr lang="en-US" sz="1200" b="0" i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E2C3685C-D38D-4A77-92EA-DC6B07749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99" y="1418725"/>
            <a:ext cx="242169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VM command:</a:t>
            </a:r>
            <a:endParaRPr lang="en-US" sz="1400" b="0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1851B79D-E1E5-4317-A1FA-F56D216DB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53" y="2671124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68EB1A4-3881-449C-AE19-393D3589A796}"/>
              </a:ext>
            </a:extLst>
          </p:cNvPr>
          <p:cNvSpPr txBox="1">
            <a:spLocks/>
          </p:cNvSpPr>
          <p:nvPr/>
        </p:nvSpPr>
        <p:spPr>
          <a:xfrm>
            <a:off x="443688" y="1966299"/>
            <a:ext cx="4433111" cy="431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(here starts a function that has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nVars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local variables)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BCA06803-A740-41D2-9DEC-A51DC8053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5" y="3189170"/>
            <a:ext cx="4349074" cy="111134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(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functionName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)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using a translator-generated label</a:t>
            </a:r>
            <a:endParaRPr lang="en-US" b="0" dirty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endParaRPr lang="en-US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22" name="Picture 17">
            <a:extLst>
              <a:ext uri="{FF2B5EF4-FFF2-40B4-BE49-F238E27FC236}">
                <a16:creationId xmlns:a16="http://schemas.microsoft.com/office/drawing/2014/main" id="{01168B67-9CCB-4E42-B06E-F9744FDB50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5" t="10692" r="35968" b="58834"/>
          <a:stretch/>
        </p:blipFill>
        <p:spPr>
          <a:xfrm>
            <a:off x="5194923" y="1606428"/>
            <a:ext cx="3454021" cy="2711572"/>
          </a:xfrm>
          <a:prstGeom prst="rect">
            <a:avLst/>
          </a:prstGeom>
        </p:spPr>
      </p:pic>
      <p:sp>
        <p:nvSpPr>
          <p:cNvPr id="23" name="Rectangle 10">
            <a:extLst>
              <a:ext uri="{FF2B5EF4-FFF2-40B4-BE49-F238E27FC236}">
                <a16:creationId xmlns:a16="http://schemas.microsoft.com/office/drawing/2014/main" id="{353583D7-4E4E-49CC-A53B-2B27F02C0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E5CD3824-D822-4741-9155-2CC94F11B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265" y="2026752"/>
            <a:ext cx="1191915" cy="64473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92075" tIns="46038" rIns="92075" bIns="46038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grpSp>
        <p:nvGrpSpPr>
          <p:cNvPr id="25" name="Group 21">
            <a:extLst>
              <a:ext uri="{FF2B5EF4-FFF2-40B4-BE49-F238E27FC236}">
                <a16:creationId xmlns:a16="http://schemas.microsoft.com/office/drawing/2014/main" id="{460EA680-1F8C-4A87-979C-D1F009989E94}"/>
              </a:ext>
            </a:extLst>
          </p:cNvPr>
          <p:cNvGrpSpPr/>
          <p:nvPr/>
        </p:nvGrpSpPr>
        <p:grpSpPr>
          <a:xfrm>
            <a:off x="5193908" y="4149236"/>
            <a:ext cx="593948" cy="576110"/>
            <a:chOff x="8663375" y="2977982"/>
            <a:chExt cx="593948" cy="576110"/>
          </a:xfrm>
        </p:grpSpPr>
        <p:pic>
          <p:nvPicPr>
            <p:cNvPr id="26" name="Picture 24">
              <a:extLst>
                <a:ext uri="{FF2B5EF4-FFF2-40B4-BE49-F238E27FC236}">
                  <a16:creationId xmlns:a16="http://schemas.microsoft.com/office/drawing/2014/main" id="{2C1A6DAF-A16A-48D8-B3BD-DEBC059AF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893" t="39563" r="77874" b="56045"/>
            <a:stretch/>
          </p:blipFill>
          <p:spPr>
            <a:xfrm>
              <a:off x="9035098" y="3034326"/>
              <a:ext cx="222225" cy="390769"/>
            </a:xfrm>
            <a:prstGeom prst="rect">
              <a:avLst/>
            </a:prstGeom>
          </p:spPr>
        </p:pic>
        <p:pic>
          <p:nvPicPr>
            <p:cNvPr id="27" name="Picture 29">
              <a:extLst>
                <a:ext uri="{FF2B5EF4-FFF2-40B4-BE49-F238E27FC236}">
                  <a16:creationId xmlns:a16="http://schemas.microsoft.com/office/drawing/2014/main" id="{A8104A5C-4CA0-4027-8B4E-1E95773920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458" t="39563" r="81008" b="56045"/>
            <a:stretch/>
          </p:blipFill>
          <p:spPr>
            <a:xfrm>
              <a:off x="8663375" y="2977982"/>
              <a:ext cx="380514" cy="390769"/>
            </a:xfrm>
            <a:prstGeom prst="rect">
              <a:avLst/>
            </a:prstGeom>
          </p:spPr>
        </p:pic>
        <p:pic>
          <p:nvPicPr>
            <p:cNvPr id="28" name="Picture 30">
              <a:extLst>
                <a:ext uri="{FF2B5EF4-FFF2-40B4-BE49-F238E27FC236}">
                  <a16:creationId xmlns:a16="http://schemas.microsoft.com/office/drawing/2014/main" id="{78013318-8C3B-460A-BD16-273FB2BD5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539" t="52491" r="81226" b="44408"/>
            <a:stretch/>
          </p:blipFill>
          <p:spPr>
            <a:xfrm>
              <a:off x="8708778" y="3278218"/>
              <a:ext cx="291165" cy="275874"/>
            </a:xfrm>
            <a:prstGeom prst="rect">
              <a:avLst/>
            </a:prstGeom>
          </p:spPr>
        </p:pic>
      </p:grpSp>
      <p:sp>
        <p:nvSpPr>
          <p:cNvPr id="29" name="Rectangle 10">
            <a:extLst>
              <a:ext uri="{FF2B5EF4-FFF2-40B4-BE49-F238E27FC236}">
                <a16:creationId xmlns:a16="http://schemas.microsoft.com/office/drawing/2014/main" id="{B77253AC-8C7C-4DBD-AC4E-847633DC6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600" y="3306511"/>
            <a:ext cx="1305200" cy="1018231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92075" tIns="46038" rIns="92075" bIns="46038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73AB4DF8-C1F8-4388-A79C-6D202BFC689C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</p:spTree>
    <p:extLst>
      <p:ext uri="{BB962C8B-B14F-4D97-AF65-F5344CB8AC3E}">
        <p14:creationId xmlns:p14="http://schemas.microsoft.com/office/powerpoint/2010/main" val="330148350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function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5E004A1-0DC5-4540-AEA7-D4E33AE95971}"/>
              </a:ext>
            </a:extLst>
          </p:cNvPr>
          <p:cNvSpPr txBox="1">
            <a:spLocks/>
          </p:cNvSpPr>
          <p:nvPr/>
        </p:nvSpPr>
        <p:spPr>
          <a:xfrm>
            <a:off x="1911553" y="1418173"/>
            <a:ext cx="3101033" cy="387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function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1600" b="0" i="1" dirty="0">
                <a:solidFill>
                  <a:srgbClr val="000000"/>
                </a:solidFill>
                <a:ea typeface="Times New Roman"/>
              </a:rPr>
              <a:t>functionName  nVars</a:t>
            </a:r>
            <a:endParaRPr lang="en-US" sz="1200" b="0" i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A98FEF07-5172-4E62-8A15-D37B61C65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99" y="1418725"/>
            <a:ext cx="242169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VM command:</a:t>
            </a:r>
            <a:endParaRPr lang="en-US" sz="1400" b="0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A4867E82-7BDF-461D-9A42-EFEDC261B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53" y="2671124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EBD314C-AE49-455E-B12D-31751C61BE45}"/>
              </a:ext>
            </a:extLst>
          </p:cNvPr>
          <p:cNvSpPr txBox="1">
            <a:spLocks/>
          </p:cNvSpPr>
          <p:nvPr/>
        </p:nvSpPr>
        <p:spPr>
          <a:xfrm>
            <a:off x="443688" y="1966299"/>
            <a:ext cx="4433111" cy="431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(here starts a function that has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nVars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local variables)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0C88F0E1-CD17-41EA-81E4-FD6CC03FA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5" y="3189170"/>
            <a:ext cx="4349074" cy="111134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(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functionName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)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using a translator-generated label</a:t>
            </a:r>
            <a:endParaRPr lang="en-US" b="0" dirty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repeat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nVars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times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nVars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= number of local variables</a:t>
            </a:r>
            <a:endParaRPr lang="en-US" b="0" dirty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</a:t>
            </a:r>
            <a:r>
              <a:rPr lang="en-US" sz="5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pu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s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h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0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// initializes the local variables to</a:t>
            </a:r>
            <a:r>
              <a:rPr lang="en-US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52D1E10D-31F3-4898-895A-659B859269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5" t="10692" r="35968" b="58834"/>
          <a:stretch/>
        </p:blipFill>
        <p:spPr>
          <a:xfrm>
            <a:off x="5194923" y="1606428"/>
            <a:ext cx="3454021" cy="2711572"/>
          </a:xfrm>
          <a:prstGeom prst="rect">
            <a:avLst/>
          </a:prstGeom>
        </p:spPr>
      </p:pic>
      <p:sp>
        <p:nvSpPr>
          <p:cNvPr id="23" name="Rectangle 10">
            <a:extLst>
              <a:ext uri="{FF2B5EF4-FFF2-40B4-BE49-F238E27FC236}">
                <a16:creationId xmlns:a16="http://schemas.microsoft.com/office/drawing/2014/main" id="{EFE441D0-CE5A-42E8-91E8-72E6AA517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C62EE144-43F4-4708-BCA3-01D7DE4EE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265" y="2026752"/>
            <a:ext cx="1191915" cy="64473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92075" tIns="46038" rIns="92075" bIns="46038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67B5D1D2-AEF3-43CA-8C08-FC93F8D48635}"/>
              </a:ext>
            </a:extLst>
          </p:cNvPr>
          <p:cNvGrpSpPr/>
          <p:nvPr/>
        </p:nvGrpSpPr>
        <p:grpSpPr>
          <a:xfrm>
            <a:off x="5193908" y="4149236"/>
            <a:ext cx="593948" cy="576110"/>
            <a:chOff x="8663375" y="2977982"/>
            <a:chExt cx="593948" cy="576110"/>
          </a:xfrm>
        </p:grpSpPr>
        <p:pic>
          <p:nvPicPr>
            <p:cNvPr id="26" name="Picture 26">
              <a:extLst>
                <a:ext uri="{FF2B5EF4-FFF2-40B4-BE49-F238E27FC236}">
                  <a16:creationId xmlns:a16="http://schemas.microsoft.com/office/drawing/2014/main" id="{BEFB8F34-0321-4DC4-990D-A0A88B6B7A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893" t="39563" r="77874" b="56045"/>
            <a:stretch/>
          </p:blipFill>
          <p:spPr>
            <a:xfrm>
              <a:off x="9035098" y="3034326"/>
              <a:ext cx="222225" cy="390769"/>
            </a:xfrm>
            <a:prstGeom prst="rect">
              <a:avLst/>
            </a:prstGeom>
          </p:spPr>
        </p:pic>
        <p:pic>
          <p:nvPicPr>
            <p:cNvPr id="27" name="Picture 29">
              <a:extLst>
                <a:ext uri="{FF2B5EF4-FFF2-40B4-BE49-F238E27FC236}">
                  <a16:creationId xmlns:a16="http://schemas.microsoft.com/office/drawing/2014/main" id="{B55FF587-8E5A-450B-937C-BAD5DA902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458" t="39563" r="81008" b="56045"/>
            <a:stretch/>
          </p:blipFill>
          <p:spPr>
            <a:xfrm>
              <a:off x="8663375" y="2977982"/>
              <a:ext cx="380514" cy="390769"/>
            </a:xfrm>
            <a:prstGeom prst="rect">
              <a:avLst/>
            </a:prstGeom>
          </p:spPr>
        </p:pic>
        <p:pic>
          <p:nvPicPr>
            <p:cNvPr id="28" name="Picture 30">
              <a:extLst>
                <a:ext uri="{FF2B5EF4-FFF2-40B4-BE49-F238E27FC236}">
                  <a16:creationId xmlns:a16="http://schemas.microsoft.com/office/drawing/2014/main" id="{AD7DD5A3-2785-4FDE-AF2B-24971B65EA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539" t="52491" r="81226" b="44408"/>
            <a:stretch/>
          </p:blipFill>
          <p:spPr>
            <a:xfrm>
              <a:off x="8708778" y="3278218"/>
              <a:ext cx="291165" cy="275874"/>
            </a:xfrm>
            <a:prstGeom prst="rect">
              <a:avLst/>
            </a:prstGeom>
          </p:spPr>
        </p:pic>
      </p:grpSp>
      <p:sp>
        <p:nvSpPr>
          <p:cNvPr id="29" name="Rectangle 10">
            <a:extLst>
              <a:ext uri="{FF2B5EF4-FFF2-40B4-BE49-F238E27FC236}">
                <a16:creationId xmlns:a16="http://schemas.microsoft.com/office/drawing/2014/main" id="{49AF9508-5FC6-4657-A5FA-0E74A955B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600" y="3306511"/>
            <a:ext cx="1305200" cy="1018231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92075" tIns="46038" rIns="92075" bIns="46038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4E26E9D7-B976-4E29-A45B-0C352CB7E79B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</p:spTree>
    <p:extLst>
      <p:ext uri="{BB962C8B-B14F-4D97-AF65-F5344CB8AC3E}">
        <p14:creationId xmlns:p14="http://schemas.microsoft.com/office/powerpoint/2010/main" val="209999910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function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C273A714-3984-4806-9B67-4A5B2AF914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4" t="10691" r="30077" b="52098"/>
          <a:stretch/>
        </p:blipFill>
        <p:spPr>
          <a:xfrm>
            <a:off x="5194923" y="1606428"/>
            <a:ext cx="3859098" cy="3311012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A0BF74F-D118-4F62-B56B-7CB5295AC47F}"/>
              </a:ext>
            </a:extLst>
          </p:cNvPr>
          <p:cNvSpPr txBox="1">
            <a:spLocks/>
          </p:cNvSpPr>
          <p:nvPr/>
        </p:nvSpPr>
        <p:spPr>
          <a:xfrm>
            <a:off x="1911553" y="1418173"/>
            <a:ext cx="3101033" cy="387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function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1600" b="0" i="1" dirty="0">
                <a:solidFill>
                  <a:srgbClr val="000000"/>
                </a:solidFill>
                <a:ea typeface="Times New Roman"/>
              </a:rPr>
              <a:t>functionName  nVars</a:t>
            </a:r>
            <a:endParaRPr lang="en-US" sz="1200" b="0" i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B7DE4F4F-C5E8-488F-A52C-ADF3C1A27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99" y="1418725"/>
            <a:ext cx="242169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VM command:</a:t>
            </a:r>
            <a:endParaRPr lang="en-US" sz="1400" b="0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AB25FFA6-FC96-490C-85C8-356FA7985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53" y="2671124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968738A-700B-40B2-908D-0D747F5DBD96}"/>
              </a:ext>
            </a:extLst>
          </p:cNvPr>
          <p:cNvSpPr txBox="1">
            <a:spLocks/>
          </p:cNvSpPr>
          <p:nvPr/>
        </p:nvSpPr>
        <p:spPr>
          <a:xfrm>
            <a:off x="443688" y="1966299"/>
            <a:ext cx="4433111" cy="431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(here starts a function that has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nVars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local variables)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6B73E3A1-C4F4-4764-83AF-B3E7DEC6D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5" y="3189170"/>
            <a:ext cx="4349074" cy="111134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(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functionName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)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using a translator-generated label</a:t>
            </a:r>
            <a:endParaRPr lang="en-US" b="0" dirty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repeat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nVars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times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nVars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= number of local variables</a:t>
            </a:r>
            <a:endParaRPr lang="en-US" b="0" dirty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</a:t>
            </a:r>
            <a:r>
              <a:rPr lang="en-US" sz="5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pu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s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h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0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// initializes the local variables to</a:t>
            </a:r>
            <a:r>
              <a:rPr lang="en-US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745C82DD-89AF-4C04-BEDB-ED67034B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pic>
        <p:nvPicPr>
          <p:cNvPr id="25" name="Picture 23">
            <a:extLst>
              <a:ext uri="{FF2B5EF4-FFF2-40B4-BE49-F238E27FC236}">
                <a16:creationId xmlns:a16="http://schemas.microsoft.com/office/drawing/2014/main" id="{5290EC2F-6991-4A57-8302-8D63D45BA5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3" t="39563" r="77874" b="56045"/>
          <a:stretch/>
        </p:blipFill>
        <p:spPr>
          <a:xfrm>
            <a:off x="5576262" y="4205580"/>
            <a:ext cx="222225" cy="390769"/>
          </a:xfrm>
          <a:prstGeom prst="rect">
            <a:avLst/>
          </a:prstGeom>
        </p:spPr>
      </p:pic>
      <p:pic>
        <p:nvPicPr>
          <p:cNvPr id="26" name="Picture 17">
            <a:extLst>
              <a:ext uri="{FF2B5EF4-FFF2-40B4-BE49-F238E27FC236}">
                <a16:creationId xmlns:a16="http://schemas.microsoft.com/office/drawing/2014/main" id="{780E5BA2-D74D-426D-B61C-37CE23EA28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87888" y="4898274"/>
            <a:ext cx="527539" cy="332154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3C09CF21-AC6B-42AD-9D7A-4F597BC2D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5" t="40041" r="81004" b="56413"/>
          <a:stretch/>
        </p:blipFill>
        <p:spPr>
          <a:xfrm>
            <a:off x="5260785" y="4270582"/>
            <a:ext cx="339014" cy="315652"/>
          </a:xfrm>
          <a:prstGeom prst="rect">
            <a:avLst/>
          </a:prstGeom>
        </p:spPr>
      </p:pic>
      <p:sp>
        <p:nvSpPr>
          <p:cNvPr id="28" name="Rectangle 10">
            <a:extLst>
              <a:ext uri="{FF2B5EF4-FFF2-40B4-BE49-F238E27FC236}">
                <a16:creationId xmlns:a16="http://schemas.microsoft.com/office/drawing/2014/main" id="{ECBEF8DB-BF58-40DA-8075-4114B7503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265" y="2026752"/>
            <a:ext cx="1191915" cy="64473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92075" tIns="46038" rIns="92075" bIns="46038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0C1C0126-6F03-4714-804C-B26A89FCE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600" y="3328409"/>
            <a:ext cx="1305200" cy="1850331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92075" tIns="46038" rIns="92075" bIns="46038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30" name="Right Brace 20">
            <a:extLst>
              <a:ext uri="{FF2B5EF4-FFF2-40B4-BE49-F238E27FC236}">
                <a16:creationId xmlns:a16="http://schemas.microsoft.com/office/drawing/2014/main" id="{56AAAB8B-8664-442C-81EB-CF37CA3B67F7}"/>
              </a:ext>
            </a:extLst>
          </p:cNvPr>
          <p:cNvSpPr/>
          <p:nvPr/>
        </p:nvSpPr>
        <p:spPr>
          <a:xfrm>
            <a:off x="7619930" y="4310166"/>
            <a:ext cx="171789" cy="591791"/>
          </a:xfrm>
          <a:prstGeom prst="rightBrace">
            <a:avLst>
              <a:gd name="adj1" fmla="val 46889"/>
              <a:gd name="adj2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819826E1-9B46-4F7E-AC48-2013D88B1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4363" y="4441788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200" b="0" i="1" dirty="0">
                <a:solidFill>
                  <a:prstClr val="black"/>
                </a:solidFill>
                <a:latin typeface="Times New Roman"/>
                <a:cs typeface="Times New Roman"/>
              </a:rPr>
              <a:t>nVars</a:t>
            </a: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C1230B9B-A162-43B1-9EB5-DD0C16D3A0D6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</p:spTree>
    <p:extLst>
      <p:ext uri="{BB962C8B-B14F-4D97-AF65-F5344CB8AC3E}">
        <p14:creationId xmlns:p14="http://schemas.microsoft.com/office/powerpoint/2010/main" val="78186484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function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D04C5429-6376-43E0-822C-D8EC510CD3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3" t="10691" r="34478" b="52098"/>
          <a:stretch/>
        </p:blipFill>
        <p:spPr>
          <a:xfrm>
            <a:off x="5194923" y="1606428"/>
            <a:ext cx="3556533" cy="3311012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E611FB3-C938-4D0D-8181-DD3212144357}"/>
              </a:ext>
            </a:extLst>
          </p:cNvPr>
          <p:cNvSpPr txBox="1">
            <a:spLocks/>
          </p:cNvSpPr>
          <p:nvPr/>
        </p:nvSpPr>
        <p:spPr>
          <a:xfrm>
            <a:off x="1911553" y="1418173"/>
            <a:ext cx="3101033" cy="387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function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1600" b="0" i="1" dirty="0">
                <a:solidFill>
                  <a:srgbClr val="000000"/>
                </a:solidFill>
                <a:ea typeface="Times New Roman"/>
              </a:rPr>
              <a:t>functionName  nVars</a:t>
            </a:r>
            <a:endParaRPr lang="en-US" sz="1200" b="0" i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241DF50-E026-4237-B35E-7B0A0D0FF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99" y="1418725"/>
            <a:ext cx="242169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VM command:</a:t>
            </a:r>
            <a:endParaRPr lang="en-US" sz="1400" b="0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D745B66A-C710-472F-91C8-CEB372741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53" y="2671124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DED21A3-D624-4CDF-98E9-06923FB0BDF9}"/>
              </a:ext>
            </a:extLst>
          </p:cNvPr>
          <p:cNvSpPr txBox="1">
            <a:spLocks/>
          </p:cNvSpPr>
          <p:nvPr/>
        </p:nvSpPr>
        <p:spPr>
          <a:xfrm>
            <a:off x="443688" y="1966299"/>
            <a:ext cx="4433111" cy="431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(here starts a function that has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nVars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local variables)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9E6B0331-3680-42DB-83C8-83AC9C853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pic>
        <p:nvPicPr>
          <p:cNvPr id="22" name="Picture 23">
            <a:extLst>
              <a:ext uri="{FF2B5EF4-FFF2-40B4-BE49-F238E27FC236}">
                <a16:creationId xmlns:a16="http://schemas.microsoft.com/office/drawing/2014/main" id="{2E887AA2-456C-447E-BCF9-A18E11CAF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3" t="39563" r="77874" b="56045"/>
          <a:stretch/>
        </p:blipFill>
        <p:spPr>
          <a:xfrm>
            <a:off x="5576262" y="4205580"/>
            <a:ext cx="222225" cy="390769"/>
          </a:xfrm>
          <a:prstGeom prst="rect">
            <a:avLst/>
          </a:prstGeom>
        </p:spPr>
      </p:pic>
      <p:pic>
        <p:nvPicPr>
          <p:cNvPr id="23" name="Picture 17">
            <a:extLst>
              <a:ext uri="{FF2B5EF4-FFF2-40B4-BE49-F238E27FC236}">
                <a16:creationId xmlns:a16="http://schemas.microsoft.com/office/drawing/2014/main" id="{04527B6E-07F1-455A-801B-382A571CD0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87888" y="4898274"/>
            <a:ext cx="527539" cy="332154"/>
          </a:xfrm>
          <a:prstGeom prst="rect">
            <a:avLst/>
          </a:prstGeom>
        </p:spPr>
      </p:pic>
      <p:pic>
        <p:nvPicPr>
          <p:cNvPr id="24" name="Picture 19">
            <a:extLst>
              <a:ext uri="{FF2B5EF4-FFF2-40B4-BE49-F238E27FC236}">
                <a16:creationId xmlns:a16="http://schemas.microsoft.com/office/drawing/2014/main" id="{E9E8D281-FDB7-4814-AB58-D997A0801B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5" t="40041" r="81004" b="56413"/>
          <a:stretch/>
        </p:blipFill>
        <p:spPr>
          <a:xfrm>
            <a:off x="5260785" y="4270582"/>
            <a:ext cx="339014" cy="315652"/>
          </a:xfrm>
          <a:prstGeom prst="rect">
            <a:avLst/>
          </a:prstGeom>
        </p:spPr>
      </p:pic>
      <p:sp>
        <p:nvSpPr>
          <p:cNvPr id="25" name="Rectangle 5">
            <a:extLst>
              <a:ext uri="{FF2B5EF4-FFF2-40B4-BE49-F238E27FC236}">
                <a16:creationId xmlns:a16="http://schemas.microsoft.com/office/drawing/2014/main" id="{07F53AB8-3F55-4896-90A2-28B37472916A}"/>
              </a:ext>
            </a:extLst>
          </p:cNvPr>
          <p:cNvSpPr/>
          <p:nvPr/>
        </p:nvSpPr>
        <p:spPr>
          <a:xfrm>
            <a:off x="7579169" y="1848068"/>
            <a:ext cx="1009470" cy="80598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F25B1210-E2DF-4DE0-9044-2C6DA81E7CFE}"/>
              </a:ext>
            </a:extLst>
          </p:cNvPr>
          <p:cNvSpPr/>
          <p:nvPr/>
        </p:nvSpPr>
        <p:spPr>
          <a:xfrm>
            <a:off x="7585033" y="3256507"/>
            <a:ext cx="1009470" cy="100951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68F0CFDF-DC58-450C-8A0C-5805A524BBD6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E6664219-8164-4989-85B4-A9F1476FD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5" y="3189170"/>
            <a:ext cx="4349074" cy="111134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(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functionName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)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using a translator-generated label</a:t>
            </a:r>
            <a:endParaRPr lang="en-US" b="0" dirty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repeat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nVars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times</a:t>
            </a:r>
            <a:r>
              <a:rPr lang="en-US" b="0" dirty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nVars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= number of local variables</a:t>
            </a:r>
            <a:endParaRPr lang="en-US" b="0" dirty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ea typeface="Consolas"/>
              </a:rPr>
              <a:t>  </a:t>
            </a:r>
            <a:r>
              <a:rPr lang="en-US" sz="5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pu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s</a:t>
            </a:r>
            <a:r>
              <a:rPr lang="en-US" b="0" dirty="0">
                <a:solidFill>
                  <a:srgbClr val="000000"/>
                </a:solidFill>
                <a:ea typeface="Consolas"/>
              </a:rPr>
              <a:t>h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 </a:t>
            </a:r>
            <a:r>
              <a:rPr lang="en-US" b="0" dirty="0">
                <a:solidFill>
                  <a:srgbClr val="000000"/>
                </a:solidFill>
                <a:ea typeface="Courier New"/>
              </a:rPr>
              <a:t>0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// initializes the local variables to</a:t>
            </a:r>
            <a:r>
              <a:rPr lang="en-US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48851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7">
            <a:extLst>
              <a:ext uri="{FF2B5EF4-FFF2-40B4-BE49-F238E27FC236}">
                <a16:creationId xmlns:a16="http://schemas.microsoft.com/office/drawing/2014/main" id="{819AC8CD-352D-40FE-A040-FDA1A3D39E96}"/>
              </a:ext>
            </a:extLst>
          </p:cNvPr>
          <p:cNvGrpSpPr/>
          <p:nvPr/>
        </p:nvGrpSpPr>
        <p:grpSpPr>
          <a:xfrm>
            <a:off x="1460303" y="3682327"/>
            <a:ext cx="1451437" cy="1462888"/>
            <a:chOff x="918437" y="3628872"/>
            <a:chExt cx="1451437" cy="1462888"/>
          </a:xfrm>
        </p:grpSpPr>
        <p:sp>
          <p:nvSpPr>
            <p:cNvPr id="26" name="Bent-Up Arrow 2">
              <a:extLst>
                <a:ext uri="{FF2B5EF4-FFF2-40B4-BE49-F238E27FC236}">
                  <a16:creationId xmlns:a16="http://schemas.microsoft.com/office/drawing/2014/main" id="{76FE4B1F-4DFE-405A-8279-215390D112DF}"/>
                </a:ext>
              </a:extLst>
            </p:cNvPr>
            <p:cNvSpPr/>
            <p:nvPr/>
          </p:nvSpPr>
          <p:spPr>
            <a:xfrm rot="5400000">
              <a:off x="912712" y="3634597"/>
              <a:ext cx="1462888" cy="1451437"/>
            </a:xfrm>
            <a:prstGeom prst="bentUpArrow">
              <a:avLst/>
            </a:prstGeom>
            <a:solidFill>
              <a:srgbClr val="ED7D31">
                <a:lumMod val="75000"/>
                <a:alpha val="84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11E6C067-CF79-4FC2-80B2-D1A9C6DEE406}"/>
                </a:ext>
              </a:extLst>
            </p:cNvPr>
            <p:cNvSpPr txBox="1"/>
            <p:nvPr/>
          </p:nvSpPr>
          <p:spPr>
            <a:xfrm>
              <a:off x="1065845" y="4502070"/>
              <a:ext cx="1054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compiler</a:t>
              </a:r>
            </a:p>
          </p:txBody>
        </p:sp>
      </p:grpSp>
      <p:sp>
        <p:nvSpPr>
          <p:cNvPr id="22529" name="標題 1">
            <a:extLst>
              <a:ext uri="{FF2B5EF4-FFF2-40B4-BE49-F238E27FC236}">
                <a16:creationId xmlns:a16="http://schemas.microsoft.com/office/drawing/2014/main" id="{78074141-3FA5-43A5-B444-93138F7C2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ea typeface="新細明體" panose="02020500000000000000" pitchFamily="18" charset="-120"/>
              </a:rPr>
              <a:t>Branching</a:t>
            </a:r>
            <a:endParaRPr kumimoji="1" lang="zh-TW" altLang="en-US" dirty="0">
              <a:ea typeface="新細明體" panose="02020500000000000000" pitchFamily="18" charset="-120"/>
            </a:endParaRPr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586FC00B-E406-48DE-851C-AE1D52EC915D}"/>
              </a:ext>
            </a:extLst>
          </p:cNvPr>
          <p:cNvGrpSpPr/>
          <p:nvPr/>
        </p:nvGrpSpPr>
        <p:grpSpPr>
          <a:xfrm>
            <a:off x="457200" y="721162"/>
            <a:ext cx="2601869" cy="3131268"/>
            <a:chOff x="210143" y="1064614"/>
            <a:chExt cx="2601869" cy="3131268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2212118-029F-462A-AB6A-9AD7C9B8C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43" y="1064614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 eaLnBrk="1" fontAlgn="auto" hangingPunct="1"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16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High-level program</a:t>
              </a:r>
              <a:endParaRPr lang="en-US" sz="1400" b="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" name="Text Box 3">
              <a:extLst>
                <a:ext uri="{FF2B5EF4-FFF2-40B4-BE49-F238E27FC236}">
                  <a16:creationId xmlns:a16="http://schemas.microsoft.com/office/drawing/2014/main" id="{9733E0B9-1EB9-46E4-9A20-F088A623A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55" y="1451547"/>
              <a:ext cx="2562557" cy="2744335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108000" tIns="190800" rIns="93600" bIns="190800" anchor="t" anchorCtr="0"/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008000"/>
                  </a:solidFill>
                  <a:latin typeface="Consolas"/>
                  <a:cs typeface="Consolas"/>
                </a:rPr>
                <a:t>// Returns x</a:t>
              </a:r>
              <a:r>
                <a:rPr lang="en-US" sz="800" b="0" dirty="0">
                  <a:solidFill>
                    <a:srgbClr val="008000"/>
                  </a:solidFill>
                  <a:latin typeface="Consolas"/>
                  <a:cs typeface="Consolas"/>
                </a:rPr>
                <a:t> </a:t>
              </a:r>
              <a:r>
                <a:rPr lang="en-US" sz="1200" b="0" dirty="0">
                  <a:solidFill>
                    <a:srgbClr val="008000"/>
                  </a:solidFill>
                  <a:latin typeface="Consolas"/>
                  <a:cs typeface="Consolas"/>
                </a:rPr>
                <a:t>*</a:t>
              </a:r>
              <a:r>
                <a:rPr lang="en-US" sz="800" b="0" dirty="0">
                  <a:solidFill>
                    <a:srgbClr val="008000"/>
                  </a:solidFill>
                  <a:latin typeface="Consolas"/>
                  <a:cs typeface="Consolas"/>
                </a:rPr>
                <a:t> </a:t>
              </a:r>
              <a:r>
                <a:rPr lang="en-US" sz="1200" b="0" dirty="0">
                  <a:solidFill>
                    <a:srgbClr val="008000"/>
                  </a:solidFill>
                  <a:latin typeface="Consolas"/>
                  <a:cs typeface="Consolas"/>
                </a:rPr>
                <a:t>y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int mult(int x, int y) {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int sum = 0;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int n = 1;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</a:t>
              </a:r>
              <a:r>
                <a:rPr lang="en-US" sz="1200" b="0" dirty="0">
                  <a:solidFill>
                    <a:srgbClr val="008000"/>
                  </a:solidFill>
                  <a:latin typeface="Consolas"/>
                  <a:cs typeface="Consolas"/>
                </a:rPr>
                <a:t>// sum = sum + x, y times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while !(n &gt; y) {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   sum = sum + x;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   n++;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}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return sum;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} </a:t>
              </a: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05067557-ECC2-490E-8E48-0D91EE48D3AF}"/>
              </a:ext>
            </a:extLst>
          </p:cNvPr>
          <p:cNvGrpSpPr/>
          <p:nvPr/>
        </p:nvGrpSpPr>
        <p:grpSpPr>
          <a:xfrm>
            <a:off x="3398934" y="714797"/>
            <a:ext cx="2109301" cy="5609803"/>
            <a:chOff x="3398934" y="714797"/>
            <a:chExt cx="2109301" cy="5609803"/>
          </a:xfrm>
        </p:grpSpPr>
        <p:sp>
          <p:nvSpPr>
            <p:cNvPr id="24" name="Text Box 3">
              <a:extLst>
                <a:ext uri="{FF2B5EF4-FFF2-40B4-BE49-F238E27FC236}">
                  <a16:creationId xmlns:a16="http://schemas.microsoft.com/office/drawing/2014/main" id="{5619601B-004E-4439-B307-5763E4348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7926" y="1096756"/>
              <a:ext cx="2100309" cy="5227844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216000" tIns="190800" rIns="93600" bIns="190800" anchor="ctr" anchorCtr="0"/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function mult(x,y)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0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pop sum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1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pop 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label WHILE_LOOP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y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gt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if-goto ENDLOOP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sum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x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add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pop sum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1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add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pop 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goto WHILE_LOOP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label ENDLOOP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sum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return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  <a:cs typeface="Consolas"/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F3325CC6-AAE8-4280-A1AE-06E2A73B1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934" y="714797"/>
              <a:ext cx="1689772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Pseudo VM code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grpSp>
        <p:nvGrpSpPr>
          <p:cNvPr id="32" name="Group 13">
            <a:extLst>
              <a:ext uri="{FF2B5EF4-FFF2-40B4-BE49-F238E27FC236}">
                <a16:creationId xmlns:a16="http://schemas.microsoft.com/office/drawing/2014/main" id="{27485068-A084-4D2C-8B1E-12702794A782}"/>
              </a:ext>
            </a:extLst>
          </p:cNvPr>
          <p:cNvGrpSpPr/>
          <p:nvPr/>
        </p:nvGrpSpPr>
        <p:grpSpPr>
          <a:xfrm>
            <a:off x="5681497" y="2191461"/>
            <a:ext cx="3215510" cy="1694244"/>
            <a:chOff x="5719436" y="2503434"/>
            <a:chExt cx="3215510" cy="1694244"/>
          </a:xfrm>
        </p:grpSpPr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id="{4F8C293E-4486-44F2-9C2D-DCD7DC7B4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436" y="2503434"/>
              <a:ext cx="321551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 eaLnBrk="1" fontAlgn="auto" hangingPunct="1"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2000" b="0" u="sng" dirty="0">
                  <a:solidFill>
                    <a:prstClr val="black"/>
                  </a:solidFill>
                  <a:latin typeface="Times New Roman"/>
                  <a:cs typeface="Times New Roman"/>
                </a:rPr>
                <a:t>Unconditional branching:</a:t>
              </a:r>
            </a:p>
          </p:txBody>
        </p:sp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3F80FB28-0651-4010-A82A-2E3C4945D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542" y="2884434"/>
              <a:ext cx="2773297" cy="1313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 eaLnBrk="1" fontAlgn="auto" hangingPunct="1"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1800" b="0" dirty="0">
                  <a:solidFill>
                    <a:prstClr val="black"/>
                  </a:solidFill>
                  <a:latin typeface="Consolas"/>
                  <a:cs typeface="Consolas"/>
                </a:rPr>
                <a:t>goto</a:t>
              </a:r>
              <a:r>
                <a:rPr lang="en-US" sz="16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800" b="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label</a:t>
              </a:r>
            </a:p>
            <a:p>
              <a:pPr marL="342900" indent="-342900" eaLnBrk="1" fontAlgn="auto" hangingPunct="1">
                <a:spcBef>
                  <a:spcPts val="3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18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Jumps to execute the</a:t>
              </a:r>
            </a:p>
            <a:p>
              <a:pPr marL="342900" indent="-342900" eaLnBrk="1" fontAlgn="auto" hangingPunct="1">
                <a:spcBef>
                  <a:spcPts val="3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18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command just after </a:t>
              </a:r>
              <a:r>
                <a:rPr lang="en-US" sz="1800" b="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label.</a:t>
              </a:r>
            </a:p>
          </p:txBody>
        </p:sp>
      </p:grpSp>
      <p:grpSp>
        <p:nvGrpSpPr>
          <p:cNvPr id="40" name="Group 13">
            <a:extLst>
              <a:ext uri="{FF2B5EF4-FFF2-40B4-BE49-F238E27FC236}">
                <a16:creationId xmlns:a16="http://schemas.microsoft.com/office/drawing/2014/main" id="{A1276B6F-40C5-4CEA-9DCB-55E96D600D15}"/>
              </a:ext>
            </a:extLst>
          </p:cNvPr>
          <p:cNvGrpSpPr/>
          <p:nvPr/>
        </p:nvGrpSpPr>
        <p:grpSpPr>
          <a:xfrm>
            <a:off x="5637648" y="699866"/>
            <a:ext cx="3215510" cy="1243664"/>
            <a:chOff x="5719436" y="2503434"/>
            <a:chExt cx="3215510" cy="1243664"/>
          </a:xfrm>
        </p:grpSpPr>
        <p:sp>
          <p:nvSpPr>
            <p:cNvPr id="41" name="Rectangle 10">
              <a:extLst>
                <a:ext uri="{FF2B5EF4-FFF2-40B4-BE49-F238E27FC236}">
                  <a16:creationId xmlns:a16="http://schemas.microsoft.com/office/drawing/2014/main" id="{C2E6821F-3361-40E9-96F3-AC0F43226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436" y="2503434"/>
              <a:ext cx="321551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 eaLnBrk="1" fontAlgn="auto" hangingPunct="1"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2000" b="0" u="sng" dirty="0">
                  <a:solidFill>
                    <a:prstClr val="black"/>
                  </a:solidFill>
                  <a:latin typeface="Times New Roman"/>
                  <a:cs typeface="Times New Roman"/>
                </a:rPr>
                <a:t>Label:</a:t>
              </a:r>
            </a:p>
          </p:txBody>
        </p:sp>
        <p:sp>
          <p:nvSpPr>
            <p:cNvPr id="42" name="Rectangle 10">
              <a:extLst>
                <a:ext uri="{FF2B5EF4-FFF2-40B4-BE49-F238E27FC236}">
                  <a16:creationId xmlns:a16="http://schemas.microsoft.com/office/drawing/2014/main" id="{A1AE94C3-A04B-479B-AC21-39B4AF69E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542" y="2884434"/>
              <a:ext cx="2773297" cy="862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 eaLnBrk="1" fontAlgn="auto" hangingPunct="1"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1800" b="0" dirty="0">
                  <a:solidFill>
                    <a:prstClr val="black"/>
                  </a:solidFill>
                  <a:latin typeface="Consolas"/>
                  <a:cs typeface="Consolas"/>
                </a:rPr>
                <a:t>label</a:t>
              </a:r>
              <a:r>
                <a:rPr lang="en-US" sz="16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800" b="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label</a:t>
              </a:r>
            </a:p>
            <a:p>
              <a:pPr marL="342900" indent="-342900" eaLnBrk="1" fontAlgn="auto" hangingPunct="1">
                <a:spcBef>
                  <a:spcPts val="3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18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defines a </a:t>
              </a:r>
              <a:r>
                <a:rPr lang="en-US" sz="1800" b="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label.</a:t>
              </a:r>
            </a:p>
          </p:txBody>
        </p:sp>
      </p:grpSp>
      <p:sp>
        <p:nvSpPr>
          <p:cNvPr id="44" name="Rectangle 25">
            <a:extLst>
              <a:ext uri="{FF2B5EF4-FFF2-40B4-BE49-F238E27FC236}">
                <a16:creationId xmlns:a16="http://schemas.microsoft.com/office/drawing/2014/main" id="{0C051C0C-6AD2-4260-9C3F-81719E91BE12}"/>
              </a:ext>
            </a:extLst>
          </p:cNvPr>
          <p:cNvSpPr/>
          <p:nvPr/>
        </p:nvSpPr>
        <p:spPr>
          <a:xfrm>
            <a:off x="3830896" y="5270207"/>
            <a:ext cx="1406007" cy="24948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1099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function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0FE63C9F-F1A7-4C2D-80FF-02378B63F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21" y="1342119"/>
            <a:ext cx="3138808" cy="342067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97200" rIns="93600" bIns="36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Foo.main 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computes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–(19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3))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constant 19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push local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call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neg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Computes the product of the first two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arguments and puts the result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return value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return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8407FBC1-215B-482B-BA94-0DA13884AE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069"/>
          <a:stretch/>
        </p:blipFill>
        <p:spPr>
          <a:xfrm>
            <a:off x="506532" y="2467554"/>
            <a:ext cx="512302" cy="355082"/>
          </a:xfrm>
          <a:prstGeom prst="rect">
            <a:avLst/>
          </a:prstGeom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80D3690D-94E2-48FA-B2E6-C75CB6C5AF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069"/>
          <a:stretch/>
        </p:blipFill>
        <p:spPr>
          <a:xfrm>
            <a:off x="503271" y="3284587"/>
            <a:ext cx="512302" cy="355082"/>
          </a:xfrm>
          <a:prstGeom prst="rect">
            <a:avLst/>
          </a:prstGeom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2CD9F04-FA9A-4CB7-ABAC-A4F57657B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782" y="1335745"/>
            <a:ext cx="4177489" cy="4830816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50400" rIns="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(Foo.main)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             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constant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19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saves the caller’s state on the stack,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sets up for the function call, and then: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goto Bar.mult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(in assembly)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(Foo$ret.1)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neg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(Bar.mult)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gets the return address (which happens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to be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Foo$ret.1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) off the stack, copies the return value to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the caller, reinstates the caller’s state, and then: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goto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Foo$ret.1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(in assembly)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F1053CD-3EC6-403A-8966-DB87E7188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560" y="994358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Generated assembly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9416546B-02B3-4B3D-A4EA-CEFF81DD2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04" y="1009072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VM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Right Arrow 22">
            <a:extLst>
              <a:ext uri="{FF2B5EF4-FFF2-40B4-BE49-F238E27FC236}">
                <a16:creationId xmlns:a16="http://schemas.microsoft.com/office/drawing/2014/main" id="{F889FD46-42E4-4B48-BE92-A0F7D66F3792}"/>
              </a:ext>
            </a:extLst>
          </p:cNvPr>
          <p:cNvSpPr/>
          <p:nvPr/>
        </p:nvSpPr>
        <p:spPr>
          <a:xfrm>
            <a:off x="2765497" y="2709129"/>
            <a:ext cx="1660964" cy="702537"/>
          </a:xfrm>
          <a:prstGeom prst="rightArrow">
            <a:avLst/>
          </a:prstGeom>
          <a:solidFill>
            <a:srgbClr val="ED7D31">
              <a:lumMod val="75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72000"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 translator</a:t>
            </a:r>
          </a:p>
        </p:txBody>
      </p:sp>
    </p:spTree>
    <p:extLst>
      <p:ext uri="{BB962C8B-B14F-4D97-AF65-F5344CB8AC3E}">
        <p14:creationId xmlns:p14="http://schemas.microsoft.com/office/powerpoint/2010/main" val="213868337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return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D8B19389-7363-4966-A04C-3A6FCADC5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21" y="1342119"/>
            <a:ext cx="3138808" cy="342067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97200" rIns="93600" bIns="36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Foo.main 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computes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–(19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3))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constant 19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push local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call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neg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Computes the product of the first two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arguments and puts the result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return value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return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11D2DC1C-AE54-4B08-A6B1-29700C8E1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782" y="1335745"/>
            <a:ext cx="4177489" cy="4830816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08000" tIns="50400" rIns="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(Foo.main)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             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constant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19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saves the caller’s state on the stack,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sets up for the function call, and then: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goto Bar.mult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(in assembly)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(Foo$ret.1)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neg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(Bar.mult)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created and plugged by the translator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initialization of the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gets the return address (which happens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to be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Foo$ret.1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) off the stack, copies the return value to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the caller, reinstates the caller’s state, and then: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goto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Foo$ret.1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(in assembly)</a:t>
            </a: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9E2B0826-745A-4ED5-B4C9-1FE7E44C57B5}"/>
              </a:ext>
            </a:extLst>
          </p:cNvPr>
          <p:cNvSpPr/>
          <p:nvPr/>
        </p:nvSpPr>
        <p:spPr>
          <a:xfrm>
            <a:off x="4632545" y="5088666"/>
            <a:ext cx="3906241" cy="963166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C5E6D0C7-E354-4FDA-A317-4A7FD991B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560" y="994358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Generated assembly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F9FD015D-E6AA-44D9-9608-DD852DBE8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04" y="1009072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VM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Right Arrow 24">
            <a:extLst>
              <a:ext uri="{FF2B5EF4-FFF2-40B4-BE49-F238E27FC236}">
                <a16:creationId xmlns:a16="http://schemas.microsoft.com/office/drawing/2014/main" id="{3EC60776-517C-4D06-A84E-58755C740290}"/>
              </a:ext>
            </a:extLst>
          </p:cNvPr>
          <p:cNvSpPr/>
          <p:nvPr/>
        </p:nvSpPr>
        <p:spPr>
          <a:xfrm>
            <a:off x="2765497" y="2709129"/>
            <a:ext cx="1660964" cy="702537"/>
          </a:xfrm>
          <a:prstGeom prst="rightArrow">
            <a:avLst/>
          </a:prstGeom>
          <a:solidFill>
            <a:srgbClr val="ED7D31">
              <a:lumMod val="75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72000"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 translator</a:t>
            </a: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63091E2D-4EFB-46A3-A608-0D99386BAB27}"/>
              </a:ext>
            </a:extLst>
          </p:cNvPr>
          <p:cNvSpPr/>
          <p:nvPr/>
        </p:nvSpPr>
        <p:spPr>
          <a:xfrm>
            <a:off x="991786" y="4430555"/>
            <a:ext cx="1071894" cy="240322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40265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return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4EFAD463-CC17-492A-8385-2AC6414D6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pic>
        <p:nvPicPr>
          <p:cNvPr id="16" name="Picture 21">
            <a:extLst>
              <a:ext uri="{FF2B5EF4-FFF2-40B4-BE49-F238E27FC236}">
                <a16:creationId xmlns:a16="http://schemas.microsoft.com/office/drawing/2014/main" id="{A94EC2A9-5840-4F8C-ADB0-CD7CD6A26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3" t="10691" r="34478" b="42859"/>
          <a:stretch/>
        </p:blipFill>
        <p:spPr>
          <a:xfrm>
            <a:off x="5194923" y="1606427"/>
            <a:ext cx="3556533" cy="4133165"/>
          </a:xfrm>
          <a:prstGeom prst="rect">
            <a:avLst/>
          </a:prstGeom>
        </p:spPr>
      </p:pic>
      <p:pic>
        <p:nvPicPr>
          <p:cNvPr id="17" name="Picture 22">
            <a:extLst>
              <a:ext uri="{FF2B5EF4-FFF2-40B4-BE49-F238E27FC236}">
                <a16:creationId xmlns:a16="http://schemas.microsoft.com/office/drawing/2014/main" id="{2B2C8187-1A5C-4F9E-AF9A-BCE30D77B9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3" t="39563" r="77874" b="56045"/>
          <a:stretch/>
        </p:blipFill>
        <p:spPr>
          <a:xfrm>
            <a:off x="5576262" y="4205580"/>
            <a:ext cx="222225" cy="390769"/>
          </a:xfrm>
          <a:prstGeom prst="rect">
            <a:avLst/>
          </a:prstGeom>
        </p:spPr>
      </p:pic>
      <p:pic>
        <p:nvPicPr>
          <p:cNvPr id="18" name="Picture 23">
            <a:extLst>
              <a:ext uri="{FF2B5EF4-FFF2-40B4-BE49-F238E27FC236}">
                <a16:creationId xmlns:a16="http://schemas.microsoft.com/office/drawing/2014/main" id="{63B8B4AC-2670-4C13-8141-BA8704A65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87888" y="5720542"/>
            <a:ext cx="527539" cy="332154"/>
          </a:xfrm>
          <a:prstGeom prst="rect">
            <a:avLst/>
          </a:prstGeom>
        </p:spPr>
      </p:pic>
      <p:pic>
        <p:nvPicPr>
          <p:cNvPr id="19" name="Picture 24">
            <a:extLst>
              <a:ext uri="{FF2B5EF4-FFF2-40B4-BE49-F238E27FC236}">
                <a16:creationId xmlns:a16="http://schemas.microsoft.com/office/drawing/2014/main" id="{2F4A53C0-9E70-470D-A509-CC6B1640C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5" t="40041" r="81004" b="56413"/>
          <a:stretch/>
        </p:blipFill>
        <p:spPr>
          <a:xfrm>
            <a:off x="5260785" y="4270582"/>
            <a:ext cx="339014" cy="315652"/>
          </a:xfrm>
          <a:prstGeom prst="rect">
            <a:avLst/>
          </a:prstGeom>
        </p:spPr>
      </p:pic>
      <p:sp>
        <p:nvSpPr>
          <p:cNvPr id="20" name="Rectangle 26">
            <a:extLst>
              <a:ext uri="{FF2B5EF4-FFF2-40B4-BE49-F238E27FC236}">
                <a16:creationId xmlns:a16="http://schemas.microsoft.com/office/drawing/2014/main" id="{19B19318-0116-489F-8C9F-122D1697CB49}"/>
              </a:ext>
            </a:extLst>
          </p:cNvPr>
          <p:cNvSpPr/>
          <p:nvPr/>
        </p:nvSpPr>
        <p:spPr>
          <a:xfrm>
            <a:off x="7585033" y="3256507"/>
            <a:ext cx="1009470" cy="100951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A90A05C1-CAED-465C-AE18-77FF6CB63B00}"/>
              </a:ext>
            </a:extLst>
          </p:cNvPr>
          <p:cNvSpPr/>
          <p:nvPr/>
        </p:nvSpPr>
        <p:spPr>
          <a:xfrm>
            <a:off x="4766008" y="5251117"/>
            <a:ext cx="1009470" cy="40477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58F8F5B7-DB3A-41FD-9E27-9DE3CED2EC2A}"/>
              </a:ext>
            </a:extLst>
          </p:cNvPr>
          <p:cNvSpPr/>
          <p:nvPr/>
        </p:nvSpPr>
        <p:spPr>
          <a:xfrm>
            <a:off x="7546698" y="4894074"/>
            <a:ext cx="265577" cy="77250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ight Brace 11">
            <a:extLst>
              <a:ext uri="{FF2B5EF4-FFF2-40B4-BE49-F238E27FC236}">
                <a16:creationId xmlns:a16="http://schemas.microsoft.com/office/drawing/2014/main" id="{F7543E61-8C66-428F-AB0E-AE37F030FD48}"/>
              </a:ext>
            </a:extLst>
          </p:cNvPr>
          <p:cNvSpPr/>
          <p:nvPr/>
        </p:nvSpPr>
        <p:spPr>
          <a:xfrm>
            <a:off x="7663723" y="4945191"/>
            <a:ext cx="111512" cy="759088"/>
          </a:xfrm>
          <a:prstGeom prst="rightBrace">
            <a:avLst>
              <a:gd name="adj1" fmla="val 46889"/>
              <a:gd name="adj2" fmla="val 50000"/>
            </a:avLst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9A64B181-6EE0-4BBC-BFA5-65353F8689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31" t="50171" r="57862" b="47840"/>
          <a:stretch/>
        </p:blipFill>
        <p:spPr>
          <a:xfrm>
            <a:off x="6124446" y="5526466"/>
            <a:ext cx="1018057" cy="177046"/>
          </a:xfrm>
          <a:prstGeom prst="rect">
            <a:avLst/>
          </a:prstGeom>
        </p:spPr>
      </p:pic>
      <p:sp>
        <p:nvSpPr>
          <p:cNvPr id="25" name="TextBox 15">
            <a:extLst>
              <a:ext uri="{FF2B5EF4-FFF2-40B4-BE49-F238E27FC236}">
                <a16:creationId xmlns:a16="http://schemas.microsoft.com/office/drawing/2014/main" id="{F4BCBD49-7AE6-481B-A9F8-D0888AFEC6BD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26" name="Rounded Rectangular Callout 16">
            <a:extLst>
              <a:ext uri="{FF2B5EF4-FFF2-40B4-BE49-F238E27FC236}">
                <a16:creationId xmlns:a16="http://schemas.microsoft.com/office/drawing/2014/main" id="{17BA33DF-98A3-4C35-8E09-2C05023181DC}"/>
              </a:ext>
            </a:extLst>
          </p:cNvPr>
          <p:cNvSpPr/>
          <p:nvPr/>
        </p:nvSpPr>
        <p:spPr>
          <a:xfrm>
            <a:off x="2988813" y="4686050"/>
            <a:ext cx="1653153" cy="952538"/>
          </a:xfrm>
          <a:prstGeom prst="wedgeRoundRectCallout">
            <a:avLst>
              <a:gd name="adj1" fmla="val 102346"/>
              <a:gd name="adj2" fmla="val 16523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callee is running, doing some  work...</a:t>
            </a:r>
          </a:p>
        </p:txBody>
      </p:sp>
    </p:spTree>
    <p:extLst>
      <p:ext uri="{BB962C8B-B14F-4D97-AF65-F5344CB8AC3E}">
        <p14:creationId xmlns:p14="http://schemas.microsoft.com/office/powerpoint/2010/main" val="38828415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return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579B1A3-62BA-47DD-AC98-3E1413E49F07}"/>
              </a:ext>
            </a:extLst>
          </p:cNvPr>
          <p:cNvSpPr txBox="1">
            <a:spLocks/>
          </p:cNvSpPr>
          <p:nvPr/>
        </p:nvSpPr>
        <p:spPr>
          <a:xfrm>
            <a:off x="1877868" y="1595475"/>
            <a:ext cx="1468251" cy="387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return</a:t>
            </a:r>
            <a:endParaRPr lang="en-US" sz="1600" b="0" i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60471828-3C21-45D8-BC99-C0BA350F4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74" y="1573347"/>
            <a:ext cx="242169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VM command:</a:t>
            </a:r>
            <a:endParaRPr lang="en-US" sz="1400" b="0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7430D45-EE66-4D1A-9CEE-9A3FB69176EE}"/>
              </a:ext>
            </a:extLst>
          </p:cNvPr>
          <p:cNvSpPr/>
          <p:nvPr/>
        </p:nvSpPr>
        <p:spPr>
          <a:xfrm>
            <a:off x="4766008" y="5251117"/>
            <a:ext cx="1009470" cy="40477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F80D737E-AC2F-4E81-8CD1-F1C8625B7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pic>
        <p:nvPicPr>
          <p:cNvPr id="22" name="Picture 19">
            <a:extLst>
              <a:ext uri="{FF2B5EF4-FFF2-40B4-BE49-F238E27FC236}">
                <a16:creationId xmlns:a16="http://schemas.microsoft.com/office/drawing/2014/main" id="{7723D1D8-5F34-4016-B3FD-4392A05259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3" t="10691" r="34478" b="42859"/>
          <a:stretch/>
        </p:blipFill>
        <p:spPr>
          <a:xfrm>
            <a:off x="5194923" y="1606427"/>
            <a:ext cx="3556533" cy="4133165"/>
          </a:xfrm>
          <a:prstGeom prst="rect">
            <a:avLst/>
          </a:prstGeom>
        </p:spPr>
      </p:pic>
      <p:pic>
        <p:nvPicPr>
          <p:cNvPr id="23" name="Picture 25">
            <a:extLst>
              <a:ext uri="{FF2B5EF4-FFF2-40B4-BE49-F238E27FC236}">
                <a16:creationId xmlns:a16="http://schemas.microsoft.com/office/drawing/2014/main" id="{B2B03299-1F0C-4EB1-BD75-BBFE7E775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3" t="39563" r="77874" b="56045"/>
          <a:stretch/>
        </p:blipFill>
        <p:spPr>
          <a:xfrm>
            <a:off x="5576262" y="4205580"/>
            <a:ext cx="222225" cy="390769"/>
          </a:xfrm>
          <a:prstGeom prst="rect">
            <a:avLst/>
          </a:prstGeom>
        </p:spPr>
      </p:pic>
      <p:pic>
        <p:nvPicPr>
          <p:cNvPr id="24" name="Picture 28">
            <a:extLst>
              <a:ext uri="{FF2B5EF4-FFF2-40B4-BE49-F238E27FC236}">
                <a16:creationId xmlns:a16="http://schemas.microsoft.com/office/drawing/2014/main" id="{80B63048-4C0F-42B0-966D-4B0C7B90D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87888" y="5720542"/>
            <a:ext cx="527539" cy="332154"/>
          </a:xfrm>
          <a:prstGeom prst="rect">
            <a:avLst/>
          </a:prstGeom>
        </p:spPr>
      </p:pic>
      <p:pic>
        <p:nvPicPr>
          <p:cNvPr id="25" name="Picture 29">
            <a:extLst>
              <a:ext uri="{FF2B5EF4-FFF2-40B4-BE49-F238E27FC236}">
                <a16:creationId xmlns:a16="http://schemas.microsoft.com/office/drawing/2014/main" id="{42A62E3F-436B-415C-996B-A4A53DE59A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5" t="40041" r="81004" b="56413"/>
          <a:stretch/>
        </p:blipFill>
        <p:spPr>
          <a:xfrm>
            <a:off x="5260785" y="4270582"/>
            <a:ext cx="339014" cy="315652"/>
          </a:xfrm>
          <a:prstGeom prst="rect">
            <a:avLst/>
          </a:prstGeom>
        </p:spPr>
      </p:pic>
      <p:sp>
        <p:nvSpPr>
          <p:cNvPr id="26" name="Rectangle 30">
            <a:extLst>
              <a:ext uri="{FF2B5EF4-FFF2-40B4-BE49-F238E27FC236}">
                <a16:creationId xmlns:a16="http://schemas.microsoft.com/office/drawing/2014/main" id="{01D2621D-4322-4D10-88B6-D487D81B9C9B}"/>
              </a:ext>
            </a:extLst>
          </p:cNvPr>
          <p:cNvSpPr/>
          <p:nvPr/>
        </p:nvSpPr>
        <p:spPr>
          <a:xfrm>
            <a:off x="7585033" y="3256507"/>
            <a:ext cx="1009470" cy="100951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B3F9FCBB-FB1F-41D2-B301-C0F16D99CB1E}"/>
              </a:ext>
            </a:extLst>
          </p:cNvPr>
          <p:cNvSpPr/>
          <p:nvPr/>
        </p:nvSpPr>
        <p:spPr>
          <a:xfrm>
            <a:off x="5167470" y="5251117"/>
            <a:ext cx="608008" cy="40477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33">
            <a:extLst>
              <a:ext uri="{FF2B5EF4-FFF2-40B4-BE49-F238E27FC236}">
                <a16:creationId xmlns:a16="http://schemas.microsoft.com/office/drawing/2014/main" id="{4D473A96-E740-45BD-B885-40C44D567C36}"/>
              </a:ext>
            </a:extLst>
          </p:cNvPr>
          <p:cNvSpPr/>
          <p:nvPr/>
        </p:nvSpPr>
        <p:spPr>
          <a:xfrm>
            <a:off x="7546698" y="4894074"/>
            <a:ext cx="265577" cy="77250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ight Brace 34">
            <a:extLst>
              <a:ext uri="{FF2B5EF4-FFF2-40B4-BE49-F238E27FC236}">
                <a16:creationId xmlns:a16="http://schemas.microsoft.com/office/drawing/2014/main" id="{E13AE69C-75E4-4494-A7F0-449824DD21AE}"/>
              </a:ext>
            </a:extLst>
          </p:cNvPr>
          <p:cNvSpPr/>
          <p:nvPr/>
        </p:nvSpPr>
        <p:spPr>
          <a:xfrm>
            <a:off x="7663723" y="4945191"/>
            <a:ext cx="111512" cy="759088"/>
          </a:xfrm>
          <a:prstGeom prst="rightBrace">
            <a:avLst>
              <a:gd name="adj1" fmla="val 46889"/>
              <a:gd name="adj2" fmla="val 50000"/>
            </a:avLst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35">
            <a:extLst>
              <a:ext uri="{FF2B5EF4-FFF2-40B4-BE49-F238E27FC236}">
                <a16:creationId xmlns:a16="http://schemas.microsoft.com/office/drawing/2014/main" id="{C2D06458-9D2B-4B7E-9DD7-8C8B9B2FDB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31" t="50171" r="57862" b="47840"/>
          <a:stretch/>
        </p:blipFill>
        <p:spPr>
          <a:xfrm>
            <a:off x="6124446" y="5526466"/>
            <a:ext cx="1018057" cy="177046"/>
          </a:xfrm>
          <a:prstGeom prst="rect">
            <a:avLst/>
          </a:prstGeom>
        </p:spPr>
      </p:pic>
      <p:sp>
        <p:nvSpPr>
          <p:cNvPr id="31" name="TextBox 17">
            <a:extLst>
              <a:ext uri="{FF2B5EF4-FFF2-40B4-BE49-F238E27FC236}">
                <a16:creationId xmlns:a16="http://schemas.microsoft.com/office/drawing/2014/main" id="{0BAE79F9-D941-4AB2-8A16-669FDA8B782C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32" name="Rounded Rectangular Callout 18">
            <a:extLst>
              <a:ext uri="{FF2B5EF4-FFF2-40B4-BE49-F238E27FC236}">
                <a16:creationId xmlns:a16="http://schemas.microsoft.com/office/drawing/2014/main" id="{3BB0D4C5-7FA8-4291-88CF-CE479FA73AC9}"/>
              </a:ext>
            </a:extLst>
          </p:cNvPr>
          <p:cNvSpPr/>
          <p:nvPr/>
        </p:nvSpPr>
        <p:spPr>
          <a:xfrm>
            <a:off x="2988813" y="4686050"/>
            <a:ext cx="1653153" cy="952538"/>
          </a:xfrm>
          <a:prstGeom prst="wedgeRoundRectCallout">
            <a:avLst>
              <a:gd name="adj1" fmla="val 102346"/>
              <a:gd name="adj2" fmla="val 16523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callee is running, doing some  work...</a:t>
            </a:r>
          </a:p>
        </p:txBody>
      </p:sp>
    </p:spTree>
    <p:extLst>
      <p:ext uri="{BB962C8B-B14F-4D97-AF65-F5344CB8AC3E}">
        <p14:creationId xmlns:p14="http://schemas.microsoft.com/office/powerpoint/2010/main" val="88274165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return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E943638-5821-4E06-AC35-7E91F7EFA516}"/>
              </a:ext>
            </a:extLst>
          </p:cNvPr>
          <p:cNvSpPr txBox="1">
            <a:spLocks/>
          </p:cNvSpPr>
          <p:nvPr/>
        </p:nvSpPr>
        <p:spPr>
          <a:xfrm>
            <a:off x="1877868" y="1595475"/>
            <a:ext cx="1468251" cy="387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return</a:t>
            </a:r>
            <a:endParaRPr lang="en-US" sz="1600" b="0" i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2676E8E7-B84F-4826-8181-B349650BD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74" y="1573347"/>
            <a:ext cx="242169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VM command:</a:t>
            </a:r>
            <a:endParaRPr lang="en-US" sz="1400" b="0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79694CB-9D62-45F4-B7CC-C7739226F251}"/>
              </a:ext>
            </a:extLst>
          </p:cNvPr>
          <p:cNvSpPr/>
          <p:nvPr/>
        </p:nvSpPr>
        <p:spPr>
          <a:xfrm>
            <a:off x="4766008" y="5251117"/>
            <a:ext cx="1009470" cy="40477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723750EC-A0B0-4D35-B164-290B2FD16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pic>
        <p:nvPicPr>
          <p:cNvPr id="22" name="Picture 19">
            <a:extLst>
              <a:ext uri="{FF2B5EF4-FFF2-40B4-BE49-F238E27FC236}">
                <a16:creationId xmlns:a16="http://schemas.microsoft.com/office/drawing/2014/main" id="{6FDD823E-DC7C-4226-8C55-879724B4C2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3" t="10691" r="34478" b="42859"/>
          <a:stretch/>
        </p:blipFill>
        <p:spPr>
          <a:xfrm>
            <a:off x="5194923" y="1606427"/>
            <a:ext cx="3556533" cy="4133165"/>
          </a:xfrm>
          <a:prstGeom prst="rect">
            <a:avLst/>
          </a:prstGeom>
        </p:spPr>
      </p:pic>
      <p:pic>
        <p:nvPicPr>
          <p:cNvPr id="23" name="Picture 25">
            <a:extLst>
              <a:ext uri="{FF2B5EF4-FFF2-40B4-BE49-F238E27FC236}">
                <a16:creationId xmlns:a16="http://schemas.microsoft.com/office/drawing/2014/main" id="{40E3935E-F96A-4A80-B01F-2F5F0EE94B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3" t="39563" r="77874" b="56045"/>
          <a:stretch/>
        </p:blipFill>
        <p:spPr>
          <a:xfrm>
            <a:off x="5576262" y="4205580"/>
            <a:ext cx="222225" cy="390769"/>
          </a:xfrm>
          <a:prstGeom prst="rect">
            <a:avLst/>
          </a:prstGeom>
        </p:spPr>
      </p:pic>
      <p:pic>
        <p:nvPicPr>
          <p:cNvPr id="24" name="Picture 28">
            <a:extLst>
              <a:ext uri="{FF2B5EF4-FFF2-40B4-BE49-F238E27FC236}">
                <a16:creationId xmlns:a16="http://schemas.microsoft.com/office/drawing/2014/main" id="{96AAEBA9-C4F7-4AFC-8B09-D072C60E70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87888" y="5720542"/>
            <a:ext cx="527539" cy="332154"/>
          </a:xfrm>
          <a:prstGeom prst="rect">
            <a:avLst/>
          </a:prstGeom>
        </p:spPr>
      </p:pic>
      <p:pic>
        <p:nvPicPr>
          <p:cNvPr id="25" name="Picture 29">
            <a:extLst>
              <a:ext uri="{FF2B5EF4-FFF2-40B4-BE49-F238E27FC236}">
                <a16:creationId xmlns:a16="http://schemas.microsoft.com/office/drawing/2014/main" id="{3F21EEB6-9A06-4CA1-BD17-C39BDD8123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5" t="40041" r="81004" b="56413"/>
          <a:stretch/>
        </p:blipFill>
        <p:spPr>
          <a:xfrm>
            <a:off x="5260785" y="4270582"/>
            <a:ext cx="339014" cy="315652"/>
          </a:xfrm>
          <a:prstGeom prst="rect">
            <a:avLst/>
          </a:prstGeom>
        </p:spPr>
      </p:pic>
      <p:sp>
        <p:nvSpPr>
          <p:cNvPr id="26" name="Rectangle 30">
            <a:extLst>
              <a:ext uri="{FF2B5EF4-FFF2-40B4-BE49-F238E27FC236}">
                <a16:creationId xmlns:a16="http://schemas.microsoft.com/office/drawing/2014/main" id="{71F0A2D4-8371-4395-A4E5-896AD06B0074}"/>
              </a:ext>
            </a:extLst>
          </p:cNvPr>
          <p:cNvSpPr/>
          <p:nvPr/>
        </p:nvSpPr>
        <p:spPr>
          <a:xfrm>
            <a:off x="7585033" y="3256507"/>
            <a:ext cx="1009470" cy="100951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8F81AF50-697E-447F-8231-AAB3F61EA1C2}"/>
              </a:ext>
            </a:extLst>
          </p:cNvPr>
          <p:cNvSpPr/>
          <p:nvPr/>
        </p:nvSpPr>
        <p:spPr>
          <a:xfrm>
            <a:off x="5167470" y="5251117"/>
            <a:ext cx="608008" cy="40477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33">
            <a:extLst>
              <a:ext uri="{FF2B5EF4-FFF2-40B4-BE49-F238E27FC236}">
                <a16:creationId xmlns:a16="http://schemas.microsoft.com/office/drawing/2014/main" id="{3BD456AC-B5A6-4F46-99E3-E045498841C7}"/>
              </a:ext>
            </a:extLst>
          </p:cNvPr>
          <p:cNvSpPr/>
          <p:nvPr/>
        </p:nvSpPr>
        <p:spPr>
          <a:xfrm>
            <a:off x="7546698" y="4894074"/>
            <a:ext cx="265577" cy="77250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ight Brace 34">
            <a:extLst>
              <a:ext uri="{FF2B5EF4-FFF2-40B4-BE49-F238E27FC236}">
                <a16:creationId xmlns:a16="http://schemas.microsoft.com/office/drawing/2014/main" id="{56B6EAC4-9DCD-41FC-A3A3-68ABE3094A9A}"/>
              </a:ext>
            </a:extLst>
          </p:cNvPr>
          <p:cNvSpPr/>
          <p:nvPr/>
        </p:nvSpPr>
        <p:spPr>
          <a:xfrm>
            <a:off x="7663723" y="4945191"/>
            <a:ext cx="111512" cy="759088"/>
          </a:xfrm>
          <a:prstGeom prst="rightBrace">
            <a:avLst>
              <a:gd name="adj1" fmla="val 46889"/>
              <a:gd name="adj2" fmla="val 50000"/>
            </a:avLst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35">
            <a:extLst>
              <a:ext uri="{FF2B5EF4-FFF2-40B4-BE49-F238E27FC236}">
                <a16:creationId xmlns:a16="http://schemas.microsoft.com/office/drawing/2014/main" id="{A9FF546E-1AC8-4A56-84C7-F14DBB3FF1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31" t="50171" r="57862" b="47840"/>
          <a:stretch/>
        </p:blipFill>
        <p:spPr>
          <a:xfrm>
            <a:off x="6124446" y="5526466"/>
            <a:ext cx="1018057" cy="177046"/>
          </a:xfrm>
          <a:prstGeom prst="rect">
            <a:avLst/>
          </a:prstGeom>
        </p:spPr>
      </p:pic>
      <p:sp>
        <p:nvSpPr>
          <p:cNvPr id="31" name="Rounded Rectangular Callout 36">
            <a:extLst>
              <a:ext uri="{FF2B5EF4-FFF2-40B4-BE49-F238E27FC236}">
                <a16:creationId xmlns:a16="http://schemas.microsoft.com/office/drawing/2014/main" id="{F53C739D-0E51-47F3-9921-9DE91FC2789E}"/>
              </a:ext>
            </a:extLst>
          </p:cNvPr>
          <p:cNvSpPr/>
          <p:nvPr/>
        </p:nvSpPr>
        <p:spPr>
          <a:xfrm>
            <a:off x="6664164" y="5942059"/>
            <a:ext cx="1094804" cy="558385"/>
          </a:xfrm>
          <a:prstGeom prst="wedgeRoundRectCallout">
            <a:avLst>
              <a:gd name="adj1" fmla="val -23853"/>
              <a:gd name="adj2" fmla="val -115718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 value</a:t>
            </a:r>
          </a:p>
        </p:txBody>
      </p:sp>
      <p:sp>
        <p:nvSpPr>
          <p:cNvPr id="32" name="TextBox 17">
            <a:extLst>
              <a:ext uri="{FF2B5EF4-FFF2-40B4-BE49-F238E27FC236}">
                <a16:creationId xmlns:a16="http://schemas.microsoft.com/office/drawing/2014/main" id="{7307CB78-FBF4-4FB1-B2C9-909022D1DD1A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</p:spTree>
    <p:extLst>
      <p:ext uri="{BB962C8B-B14F-4D97-AF65-F5344CB8AC3E}">
        <p14:creationId xmlns:p14="http://schemas.microsoft.com/office/powerpoint/2010/main" val="199676987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return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4937C0D-5B23-42BF-82F1-9E56CB367E09}"/>
              </a:ext>
            </a:extLst>
          </p:cNvPr>
          <p:cNvSpPr txBox="1">
            <a:spLocks/>
          </p:cNvSpPr>
          <p:nvPr/>
        </p:nvSpPr>
        <p:spPr>
          <a:xfrm>
            <a:off x="1877868" y="1595475"/>
            <a:ext cx="1468251" cy="387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return</a:t>
            </a:r>
            <a:endParaRPr lang="en-US" sz="1600" b="0" i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D1CC0CA-A24F-4786-867C-CBD717E37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74" y="1573347"/>
            <a:ext cx="242169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VM command:</a:t>
            </a:r>
            <a:endParaRPr lang="en-US" sz="1400" b="0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C4601BFF-583E-4670-B7B7-973434220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68" y="2247398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70A20D0B-2E0F-4C3C-A7C4-F44B08B7E7FC}"/>
              </a:ext>
            </a:extLst>
          </p:cNvPr>
          <p:cNvSpPr/>
          <p:nvPr/>
        </p:nvSpPr>
        <p:spPr>
          <a:xfrm>
            <a:off x="4766008" y="5251117"/>
            <a:ext cx="1009470" cy="40477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DDCF2F90-ADD9-4F31-BB1E-29A041C77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pic>
        <p:nvPicPr>
          <p:cNvPr id="22" name="Picture 19">
            <a:extLst>
              <a:ext uri="{FF2B5EF4-FFF2-40B4-BE49-F238E27FC236}">
                <a16:creationId xmlns:a16="http://schemas.microsoft.com/office/drawing/2014/main" id="{9CA58EEA-8EC1-4333-B646-215C6BD02F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3" t="10691" r="34478" b="42859"/>
          <a:stretch/>
        </p:blipFill>
        <p:spPr>
          <a:xfrm>
            <a:off x="5194923" y="1606427"/>
            <a:ext cx="3556533" cy="4133165"/>
          </a:xfrm>
          <a:prstGeom prst="rect">
            <a:avLst/>
          </a:prstGeom>
        </p:spPr>
      </p:pic>
      <p:pic>
        <p:nvPicPr>
          <p:cNvPr id="23" name="Picture 25">
            <a:extLst>
              <a:ext uri="{FF2B5EF4-FFF2-40B4-BE49-F238E27FC236}">
                <a16:creationId xmlns:a16="http://schemas.microsoft.com/office/drawing/2014/main" id="{E4498D8E-16A7-4F69-9874-38616581F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3" t="39563" r="77874" b="56045"/>
          <a:stretch/>
        </p:blipFill>
        <p:spPr>
          <a:xfrm>
            <a:off x="5576262" y="4205580"/>
            <a:ext cx="222225" cy="390769"/>
          </a:xfrm>
          <a:prstGeom prst="rect">
            <a:avLst/>
          </a:prstGeom>
        </p:spPr>
      </p:pic>
      <p:pic>
        <p:nvPicPr>
          <p:cNvPr id="24" name="Picture 28">
            <a:extLst>
              <a:ext uri="{FF2B5EF4-FFF2-40B4-BE49-F238E27FC236}">
                <a16:creationId xmlns:a16="http://schemas.microsoft.com/office/drawing/2014/main" id="{9147436B-62FE-481E-A13A-AD78064309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87888" y="5720542"/>
            <a:ext cx="527539" cy="332154"/>
          </a:xfrm>
          <a:prstGeom prst="rect">
            <a:avLst/>
          </a:prstGeom>
        </p:spPr>
      </p:pic>
      <p:pic>
        <p:nvPicPr>
          <p:cNvPr id="25" name="Picture 29">
            <a:extLst>
              <a:ext uri="{FF2B5EF4-FFF2-40B4-BE49-F238E27FC236}">
                <a16:creationId xmlns:a16="http://schemas.microsoft.com/office/drawing/2014/main" id="{93FB2E40-84C9-4CF9-8CB1-791517C7DD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5" t="40041" r="81004" b="56413"/>
          <a:stretch/>
        </p:blipFill>
        <p:spPr>
          <a:xfrm>
            <a:off x="5260785" y="4270582"/>
            <a:ext cx="339014" cy="315652"/>
          </a:xfrm>
          <a:prstGeom prst="rect">
            <a:avLst/>
          </a:prstGeom>
        </p:spPr>
      </p:pic>
      <p:sp>
        <p:nvSpPr>
          <p:cNvPr id="26" name="Rectangle 30">
            <a:extLst>
              <a:ext uri="{FF2B5EF4-FFF2-40B4-BE49-F238E27FC236}">
                <a16:creationId xmlns:a16="http://schemas.microsoft.com/office/drawing/2014/main" id="{231FFEBB-13B2-4B7A-BDCD-2599FC94F424}"/>
              </a:ext>
            </a:extLst>
          </p:cNvPr>
          <p:cNvSpPr/>
          <p:nvPr/>
        </p:nvSpPr>
        <p:spPr>
          <a:xfrm>
            <a:off x="7585033" y="3256507"/>
            <a:ext cx="1009470" cy="100951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0FDD0D3F-8269-4D3B-ADEC-D45C27DCF2E1}"/>
              </a:ext>
            </a:extLst>
          </p:cNvPr>
          <p:cNvSpPr/>
          <p:nvPr/>
        </p:nvSpPr>
        <p:spPr>
          <a:xfrm>
            <a:off x="5167470" y="5251117"/>
            <a:ext cx="608008" cy="40477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33">
            <a:extLst>
              <a:ext uri="{FF2B5EF4-FFF2-40B4-BE49-F238E27FC236}">
                <a16:creationId xmlns:a16="http://schemas.microsoft.com/office/drawing/2014/main" id="{A9CA05C6-BCA3-4018-B268-F204706F228A}"/>
              </a:ext>
            </a:extLst>
          </p:cNvPr>
          <p:cNvSpPr/>
          <p:nvPr/>
        </p:nvSpPr>
        <p:spPr>
          <a:xfrm>
            <a:off x="7546698" y="4894074"/>
            <a:ext cx="265577" cy="77250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ight Brace 34">
            <a:extLst>
              <a:ext uri="{FF2B5EF4-FFF2-40B4-BE49-F238E27FC236}">
                <a16:creationId xmlns:a16="http://schemas.microsoft.com/office/drawing/2014/main" id="{F7A97689-1B53-4645-A552-90F62FC50383}"/>
              </a:ext>
            </a:extLst>
          </p:cNvPr>
          <p:cNvSpPr/>
          <p:nvPr/>
        </p:nvSpPr>
        <p:spPr>
          <a:xfrm>
            <a:off x="7663723" y="4945191"/>
            <a:ext cx="111512" cy="759088"/>
          </a:xfrm>
          <a:prstGeom prst="rightBrace">
            <a:avLst>
              <a:gd name="adj1" fmla="val 46889"/>
              <a:gd name="adj2" fmla="val 50000"/>
            </a:avLst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AA89F42B-0B02-4054-83E1-568DD4DF902B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</p:spTree>
    <p:extLst>
      <p:ext uri="{BB962C8B-B14F-4D97-AF65-F5344CB8AC3E}">
        <p14:creationId xmlns:p14="http://schemas.microsoft.com/office/powerpoint/2010/main" val="284145561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return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BE5CDE2-CA0F-4DE9-8D0F-A8F64A76F87F}"/>
              </a:ext>
            </a:extLst>
          </p:cNvPr>
          <p:cNvSpPr txBox="1">
            <a:spLocks/>
          </p:cNvSpPr>
          <p:nvPr/>
        </p:nvSpPr>
        <p:spPr>
          <a:xfrm>
            <a:off x="1877868" y="1595475"/>
            <a:ext cx="1468251" cy="387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return</a:t>
            </a:r>
            <a:endParaRPr lang="en-US" sz="1600" b="0" i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8B3A29F6-9F09-49AC-9AEF-804525494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74" y="1573347"/>
            <a:ext cx="242169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VM command:</a:t>
            </a:r>
            <a:endParaRPr lang="en-US" sz="1400" b="0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3C49762F-FAD9-45FA-AF30-CFD0D2F6E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68" y="2247398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988E1ED9-732C-40D8-8A6F-0160ACA6B756}"/>
              </a:ext>
            </a:extLst>
          </p:cNvPr>
          <p:cNvSpPr/>
          <p:nvPr/>
        </p:nvSpPr>
        <p:spPr>
          <a:xfrm>
            <a:off x="4766008" y="5251117"/>
            <a:ext cx="1009470" cy="40477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A1D69FE5-2B05-4DFF-99B6-E056217E5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pic>
        <p:nvPicPr>
          <p:cNvPr id="23" name="Picture 19">
            <a:extLst>
              <a:ext uri="{FF2B5EF4-FFF2-40B4-BE49-F238E27FC236}">
                <a16:creationId xmlns:a16="http://schemas.microsoft.com/office/drawing/2014/main" id="{2CBB004F-0CA7-4523-925D-D38247727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3" t="10691" r="34478" b="42859"/>
          <a:stretch/>
        </p:blipFill>
        <p:spPr>
          <a:xfrm>
            <a:off x="5194923" y="1606427"/>
            <a:ext cx="3556533" cy="4133165"/>
          </a:xfrm>
          <a:prstGeom prst="rect">
            <a:avLst/>
          </a:prstGeom>
        </p:spPr>
      </p:pic>
      <p:pic>
        <p:nvPicPr>
          <p:cNvPr id="24" name="Picture 25">
            <a:extLst>
              <a:ext uri="{FF2B5EF4-FFF2-40B4-BE49-F238E27FC236}">
                <a16:creationId xmlns:a16="http://schemas.microsoft.com/office/drawing/2014/main" id="{C853EB45-6BEC-4939-9A37-47763BD855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3" t="39563" r="77874" b="56045"/>
          <a:stretch/>
        </p:blipFill>
        <p:spPr>
          <a:xfrm>
            <a:off x="5576262" y="4205580"/>
            <a:ext cx="222225" cy="390769"/>
          </a:xfrm>
          <a:prstGeom prst="rect">
            <a:avLst/>
          </a:prstGeom>
        </p:spPr>
      </p:pic>
      <p:pic>
        <p:nvPicPr>
          <p:cNvPr id="25" name="Picture 28">
            <a:extLst>
              <a:ext uri="{FF2B5EF4-FFF2-40B4-BE49-F238E27FC236}">
                <a16:creationId xmlns:a16="http://schemas.microsoft.com/office/drawing/2014/main" id="{00989F8D-6F40-4296-8646-873A596B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87888" y="5720542"/>
            <a:ext cx="527539" cy="332154"/>
          </a:xfrm>
          <a:prstGeom prst="rect">
            <a:avLst/>
          </a:prstGeom>
        </p:spPr>
      </p:pic>
      <p:pic>
        <p:nvPicPr>
          <p:cNvPr id="26" name="Picture 29">
            <a:extLst>
              <a:ext uri="{FF2B5EF4-FFF2-40B4-BE49-F238E27FC236}">
                <a16:creationId xmlns:a16="http://schemas.microsoft.com/office/drawing/2014/main" id="{D9CE8053-DF05-48F2-8076-69E3A70549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5" t="40041" r="81004" b="56413"/>
          <a:stretch/>
        </p:blipFill>
        <p:spPr>
          <a:xfrm>
            <a:off x="5260785" y="4270582"/>
            <a:ext cx="339014" cy="315652"/>
          </a:xfrm>
          <a:prstGeom prst="rect">
            <a:avLst/>
          </a:prstGeom>
        </p:spPr>
      </p:pic>
      <p:sp>
        <p:nvSpPr>
          <p:cNvPr id="27" name="Rectangle 30">
            <a:extLst>
              <a:ext uri="{FF2B5EF4-FFF2-40B4-BE49-F238E27FC236}">
                <a16:creationId xmlns:a16="http://schemas.microsoft.com/office/drawing/2014/main" id="{090B7B60-0548-434F-8043-17787C8C1D57}"/>
              </a:ext>
            </a:extLst>
          </p:cNvPr>
          <p:cNvSpPr/>
          <p:nvPr/>
        </p:nvSpPr>
        <p:spPr>
          <a:xfrm>
            <a:off x="7585033" y="3256507"/>
            <a:ext cx="1009470" cy="100951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7194E148-0C2F-4844-B04C-96C267E0BA0C}"/>
              </a:ext>
            </a:extLst>
          </p:cNvPr>
          <p:cNvSpPr/>
          <p:nvPr/>
        </p:nvSpPr>
        <p:spPr>
          <a:xfrm>
            <a:off x="5167470" y="5251117"/>
            <a:ext cx="608008" cy="40477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id="{BD92DE90-08B8-461A-A2B5-A7932B358551}"/>
              </a:ext>
            </a:extLst>
          </p:cNvPr>
          <p:cNvSpPr/>
          <p:nvPr/>
        </p:nvSpPr>
        <p:spPr>
          <a:xfrm>
            <a:off x="7546698" y="4894074"/>
            <a:ext cx="265577" cy="77250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ight Brace 34">
            <a:extLst>
              <a:ext uri="{FF2B5EF4-FFF2-40B4-BE49-F238E27FC236}">
                <a16:creationId xmlns:a16="http://schemas.microsoft.com/office/drawing/2014/main" id="{7CED78F5-D79C-42EF-A8E8-598E27C8CEF5}"/>
              </a:ext>
            </a:extLst>
          </p:cNvPr>
          <p:cNvSpPr/>
          <p:nvPr/>
        </p:nvSpPr>
        <p:spPr>
          <a:xfrm>
            <a:off x="7663723" y="4945191"/>
            <a:ext cx="111512" cy="759088"/>
          </a:xfrm>
          <a:prstGeom prst="rightBrace">
            <a:avLst>
              <a:gd name="adj1" fmla="val 46889"/>
              <a:gd name="adj2" fmla="val 50000"/>
            </a:avLst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F8A6B842-3A3E-420F-A09A-AED88028CF93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7568A8DF-FEEA-4DD9-9350-6DD440C6E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87" y="2697401"/>
            <a:ext cx="4668415" cy="2745906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</a:t>
            </a:r>
            <a:r>
              <a:rPr lang="en-US" sz="8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8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8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800" b="0" dirty="0">
                <a:solidFill>
                  <a:srgbClr val="000000"/>
                </a:solidFill>
                <a:ea typeface="Consolas"/>
              </a:rPr>
              <a:t>LCL</a:t>
            </a:r>
            <a:r>
              <a:rPr lang="en-US" sz="8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is a temporary variable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 =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*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(</a:t>
            </a: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5)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gets the return address</a:t>
            </a:r>
          </a:p>
        </p:txBody>
      </p:sp>
    </p:spTree>
    <p:extLst>
      <p:ext uri="{BB962C8B-B14F-4D97-AF65-F5344CB8AC3E}">
        <p14:creationId xmlns:p14="http://schemas.microsoft.com/office/powerpoint/2010/main" val="4807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return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AD704B7-9B2B-4C1F-9234-87DBF4A68930}"/>
              </a:ext>
            </a:extLst>
          </p:cNvPr>
          <p:cNvSpPr txBox="1">
            <a:spLocks/>
          </p:cNvSpPr>
          <p:nvPr/>
        </p:nvSpPr>
        <p:spPr>
          <a:xfrm>
            <a:off x="1877868" y="1595475"/>
            <a:ext cx="1468251" cy="387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return</a:t>
            </a:r>
            <a:endParaRPr lang="en-US" sz="1600" b="0" i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88F51D3D-A626-478C-86B2-EB3451B7C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74" y="1573347"/>
            <a:ext cx="242169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VM command:</a:t>
            </a:r>
            <a:endParaRPr lang="en-US" sz="1400" b="0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3EBA324B-6D7D-45CE-8879-DB1358EB8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68" y="2247398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2A9DB173-BEFD-4BA0-9C0D-751FBBB7073E}"/>
              </a:ext>
            </a:extLst>
          </p:cNvPr>
          <p:cNvSpPr/>
          <p:nvPr/>
        </p:nvSpPr>
        <p:spPr>
          <a:xfrm>
            <a:off x="4766008" y="5251117"/>
            <a:ext cx="1009470" cy="40477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012862FA-3FEC-46BC-A2E2-271CE8E35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pic>
        <p:nvPicPr>
          <p:cNvPr id="23" name="Picture 31">
            <a:extLst>
              <a:ext uri="{FF2B5EF4-FFF2-40B4-BE49-F238E27FC236}">
                <a16:creationId xmlns:a16="http://schemas.microsoft.com/office/drawing/2014/main" id="{A174D22F-793B-4AA0-A987-A8669F398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3" t="10691" r="34478" b="42859"/>
          <a:stretch/>
        </p:blipFill>
        <p:spPr>
          <a:xfrm>
            <a:off x="5194923" y="1606427"/>
            <a:ext cx="3556533" cy="4133165"/>
          </a:xfrm>
          <a:prstGeom prst="rect">
            <a:avLst/>
          </a:prstGeom>
        </p:spPr>
      </p:pic>
      <p:pic>
        <p:nvPicPr>
          <p:cNvPr id="24" name="Picture 32">
            <a:extLst>
              <a:ext uri="{FF2B5EF4-FFF2-40B4-BE49-F238E27FC236}">
                <a16:creationId xmlns:a16="http://schemas.microsoft.com/office/drawing/2014/main" id="{D8A6C7B5-49BF-4D3C-944D-6D7A5F751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3" t="39563" r="77874" b="56045"/>
          <a:stretch/>
        </p:blipFill>
        <p:spPr>
          <a:xfrm>
            <a:off x="5576262" y="4205580"/>
            <a:ext cx="222225" cy="390769"/>
          </a:xfrm>
          <a:prstGeom prst="rect">
            <a:avLst/>
          </a:prstGeom>
        </p:spPr>
      </p:pic>
      <p:pic>
        <p:nvPicPr>
          <p:cNvPr id="25" name="Picture 33">
            <a:extLst>
              <a:ext uri="{FF2B5EF4-FFF2-40B4-BE49-F238E27FC236}">
                <a16:creationId xmlns:a16="http://schemas.microsoft.com/office/drawing/2014/main" id="{8A0BE114-E0A0-4477-9083-5B8367666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87888" y="5720542"/>
            <a:ext cx="527539" cy="332154"/>
          </a:xfrm>
          <a:prstGeom prst="rect">
            <a:avLst/>
          </a:prstGeom>
        </p:spPr>
      </p:pic>
      <p:pic>
        <p:nvPicPr>
          <p:cNvPr id="26" name="Picture 34">
            <a:extLst>
              <a:ext uri="{FF2B5EF4-FFF2-40B4-BE49-F238E27FC236}">
                <a16:creationId xmlns:a16="http://schemas.microsoft.com/office/drawing/2014/main" id="{2FD5671C-4983-48E1-BA94-02C7311B57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5" t="40041" r="81004" b="56413"/>
          <a:stretch/>
        </p:blipFill>
        <p:spPr>
          <a:xfrm>
            <a:off x="5260785" y="4270582"/>
            <a:ext cx="339014" cy="315652"/>
          </a:xfrm>
          <a:prstGeom prst="rect">
            <a:avLst/>
          </a:prstGeom>
        </p:spPr>
      </p:pic>
      <p:sp>
        <p:nvSpPr>
          <p:cNvPr id="27" name="Rectangle 35">
            <a:extLst>
              <a:ext uri="{FF2B5EF4-FFF2-40B4-BE49-F238E27FC236}">
                <a16:creationId xmlns:a16="http://schemas.microsoft.com/office/drawing/2014/main" id="{821F1F74-8790-402A-8041-0177F74B7FC7}"/>
              </a:ext>
            </a:extLst>
          </p:cNvPr>
          <p:cNvSpPr/>
          <p:nvPr/>
        </p:nvSpPr>
        <p:spPr>
          <a:xfrm>
            <a:off x="7585033" y="3256507"/>
            <a:ext cx="1009470" cy="100951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F600E079-9EBB-4C63-97C5-615458ACFB37}"/>
              </a:ext>
            </a:extLst>
          </p:cNvPr>
          <p:cNvSpPr/>
          <p:nvPr/>
        </p:nvSpPr>
        <p:spPr>
          <a:xfrm>
            <a:off x="4766008" y="5251117"/>
            <a:ext cx="1009470" cy="40477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A6943375-F230-4646-B3AC-986F3A67C228}"/>
              </a:ext>
            </a:extLst>
          </p:cNvPr>
          <p:cNvSpPr/>
          <p:nvPr/>
        </p:nvSpPr>
        <p:spPr>
          <a:xfrm>
            <a:off x="7546698" y="4894074"/>
            <a:ext cx="265577" cy="77250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ight Brace 38">
            <a:extLst>
              <a:ext uri="{FF2B5EF4-FFF2-40B4-BE49-F238E27FC236}">
                <a16:creationId xmlns:a16="http://schemas.microsoft.com/office/drawing/2014/main" id="{7C3CD08D-3354-4858-9332-D2033C286211}"/>
              </a:ext>
            </a:extLst>
          </p:cNvPr>
          <p:cNvSpPr/>
          <p:nvPr/>
        </p:nvSpPr>
        <p:spPr>
          <a:xfrm>
            <a:off x="7663723" y="4945191"/>
            <a:ext cx="111512" cy="759088"/>
          </a:xfrm>
          <a:prstGeom prst="rightBrace">
            <a:avLst>
              <a:gd name="adj1" fmla="val 46889"/>
              <a:gd name="adj2" fmla="val 50000"/>
            </a:avLst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A7E5FE3F-6E0F-44DB-8304-B12DE486ACF6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86A52792-FB76-47EB-A2EF-70527BB49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87" y="2697401"/>
            <a:ext cx="4668415" cy="2745906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</a:t>
            </a:r>
            <a:r>
              <a:rPr lang="en-US" sz="8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8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8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800" b="0" dirty="0">
                <a:solidFill>
                  <a:srgbClr val="000000"/>
                </a:solidFill>
                <a:ea typeface="Consolas"/>
              </a:rPr>
              <a:t>LCL</a:t>
            </a:r>
            <a:r>
              <a:rPr lang="en-US" sz="8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is a temporary variable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 =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*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(</a:t>
            </a: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5)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gets the return address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*ARG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pop()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repositions the return value for the caller</a:t>
            </a:r>
          </a:p>
        </p:txBody>
      </p:sp>
    </p:spTree>
    <p:extLst>
      <p:ext uri="{BB962C8B-B14F-4D97-AF65-F5344CB8AC3E}">
        <p14:creationId xmlns:p14="http://schemas.microsoft.com/office/powerpoint/2010/main" val="384778914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return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FCE768-C48B-4A1B-A2D7-29EA9D6020C3}"/>
              </a:ext>
            </a:extLst>
          </p:cNvPr>
          <p:cNvSpPr txBox="1">
            <a:spLocks/>
          </p:cNvSpPr>
          <p:nvPr/>
        </p:nvSpPr>
        <p:spPr>
          <a:xfrm>
            <a:off x="1877868" y="1595475"/>
            <a:ext cx="1468251" cy="387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return</a:t>
            </a:r>
            <a:endParaRPr lang="en-US" sz="1600" b="0" i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19E5402E-4E6D-4707-BABE-6355D975F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74" y="1573347"/>
            <a:ext cx="242169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VM command:</a:t>
            </a:r>
            <a:endParaRPr lang="en-US" sz="1400" b="0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1AC815D1-A1A7-4A07-A695-70915F367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68" y="2247398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734C1295-9B5B-4DF1-954B-C459262BA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FE1603BA-906B-49D0-8D3D-F6F731F09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3" t="10691" r="34478" b="45424"/>
          <a:stretch/>
        </p:blipFill>
        <p:spPr>
          <a:xfrm>
            <a:off x="5194923" y="1606428"/>
            <a:ext cx="3556533" cy="3904920"/>
          </a:xfrm>
          <a:prstGeom prst="rect">
            <a:avLst/>
          </a:prstGeom>
        </p:spPr>
      </p:pic>
      <p:pic>
        <p:nvPicPr>
          <p:cNvPr id="21" name="Picture 22">
            <a:extLst>
              <a:ext uri="{FF2B5EF4-FFF2-40B4-BE49-F238E27FC236}">
                <a16:creationId xmlns:a16="http://schemas.microsoft.com/office/drawing/2014/main" id="{140C50B0-848E-42F5-A217-437BA26EC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3" t="39563" r="77874" b="56045"/>
          <a:stretch/>
        </p:blipFill>
        <p:spPr>
          <a:xfrm>
            <a:off x="5576262" y="4205580"/>
            <a:ext cx="222225" cy="390769"/>
          </a:xfrm>
          <a:prstGeom prst="rect">
            <a:avLst/>
          </a:prstGeom>
        </p:spPr>
      </p:pic>
      <p:pic>
        <p:nvPicPr>
          <p:cNvPr id="22" name="Picture 24">
            <a:extLst>
              <a:ext uri="{FF2B5EF4-FFF2-40B4-BE49-F238E27FC236}">
                <a16:creationId xmlns:a16="http://schemas.microsoft.com/office/drawing/2014/main" id="{5B847AEF-CF63-487D-B2FB-09A768A682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5" t="40041" r="81004" b="56413"/>
          <a:stretch/>
        </p:blipFill>
        <p:spPr>
          <a:xfrm>
            <a:off x="5260785" y="4270582"/>
            <a:ext cx="339014" cy="315652"/>
          </a:xfrm>
          <a:prstGeom prst="rect">
            <a:avLst/>
          </a:prstGeom>
        </p:spPr>
      </p:pic>
      <p:sp>
        <p:nvSpPr>
          <p:cNvPr id="23" name="Rectangle 26">
            <a:extLst>
              <a:ext uri="{FF2B5EF4-FFF2-40B4-BE49-F238E27FC236}">
                <a16:creationId xmlns:a16="http://schemas.microsoft.com/office/drawing/2014/main" id="{063890F1-EE08-4A66-ADBB-1F565C62B094}"/>
              </a:ext>
            </a:extLst>
          </p:cNvPr>
          <p:cNvSpPr/>
          <p:nvPr/>
        </p:nvSpPr>
        <p:spPr>
          <a:xfrm>
            <a:off x="7585033" y="3256507"/>
            <a:ext cx="1009470" cy="100951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CE4702F8-4B38-4DC6-A09D-B0AB7A5389A0}"/>
              </a:ext>
            </a:extLst>
          </p:cNvPr>
          <p:cNvSpPr/>
          <p:nvPr/>
        </p:nvSpPr>
        <p:spPr>
          <a:xfrm>
            <a:off x="4766008" y="5251117"/>
            <a:ext cx="1009470" cy="40477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E98E0103-36FD-41F7-A2EC-71B4918A05D4}"/>
              </a:ext>
            </a:extLst>
          </p:cNvPr>
          <p:cNvSpPr/>
          <p:nvPr/>
        </p:nvSpPr>
        <p:spPr>
          <a:xfrm>
            <a:off x="6101115" y="2694878"/>
            <a:ext cx="1046587" cy="14868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 value</a:t>
            </a:r>
          </a:p>
        </p:txBody>
      </p:sp>
      <p:pic>
        <p:nvPicPr>
          <p:cNvPr id="26" name="Picture 18">
            <a:extLst>
              <a:ext uri="{FF2B5EF4-FFF2-40B4-BE49-F238E27FC236}">
                <a16:creationId xmlns:a16="http://schemas.microsoft.com/office/drawing/2014/main" id="{E0C3D6F6-23B8-41D6-93E4-6B65BB02A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63465" y="5517009"/>
            <a:ext cx="527539" cy="332154"/>
          </a:xfrm>
          <a:prstGeom prst="rect">
            <a:avLst/>
          </a:prstGeom>
        </p:spPr>
      </p:pic>
      <p:sp>
        <p:nvSpPr>
          <p:cNvPr id="27" name="TextBox 19">
            <a:extLst>
              <a:ext uri="{FF2B5EF4-FFF2-40B4-BE49-F238E27FC236}">
                <a16:creationId xmlns:a16="http://schemas.microsoft.com/office/drawing/2014/main" id="{2B4EC7D0-EE23-40AE-B384-E55027459657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AD7D9772-A861-487C-8CEB-63BAB992C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87" y="2697401"/>
            <a:ext cx="4668415" cy="2745906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</a:t>
            </a:r>
            <a:r>
              <a:rPr lang="en-US" sz="8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8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8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800" b="0" dirty="0">
                <a:solidFill>
                  <a:srgbClr val="000000"/>
                </a:solidFill>
                <a:ea typeface="Consolas"/>
              </a:rPr>
              <a:t>LCL</a:t>
            </a:r>
            <a:r>
              <a:rPr lang="en-US" sz="8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is a temporary variable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 =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*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(</a:t>
            </a: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5)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gets the return address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*ARG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pop()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repositions the return value for the caller</a:t>
            </a:r>
          </a:p>
        </p:txBody>
      </p:sp>
    </p:spTree>
    <p:extLst>
      <p:ext uri="{BB962C8B-B14F-4D97-AF65-F5344CB8AC3E}">
        <p14:creationId xmlns:p14="http://schemas.microsoft.com/office/powerpoint/2010/main" val="15339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return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9644AF5-5741-49A4-8312-22B5ED501F5F}"/>
              </a:ext>
            </a:extLst>
          </p:cNvPr>
          <p:cNvSpPr txBox="1">
            <a:spLocks/>
          </p:cNvSpPr>
          <p:nvPr/>
        </p:nvSpPr>
        <p:spPr>
          <a:xfrm>
            <a:off x="1877868" y="1595475"/>
            <a:ext cx="1468251" cy="387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return</a:t>
            </a:r>
            <a:endParaRPr lang="en-US" sz="1600" b="0" i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74E1C6B8-757F-4C5C-9C94-DE74CD9C9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74" y="1573347"/>
            <a:ext cx="242169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VM command:</a:t>
            </a:r>
            <a:endParaRPr lang="en-US" sz="1400" b="0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DD6205B0-34B5-4F00-9A64-F09C03F40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68" y="2247398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84406FD2-C4B0-489E-BDED-4683664BC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972E2865-283A-4436-AFD1-59DA10EF1B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3" t="10691" r="34478" b="45329"/>
          <a:stretch/>
        </p:blipFill>
        <p:spPr>
          <a:xfrm>
            <a:off x="5194923" y="1606428"/>
            <a:ext cx="3556533" cy="3913352"/>
          </a:xfrm>
          <a:prstGeom prst="rect">
            <a:avLst/>
          </a:prstGeom>
        </p:spPr>
      </p:pic>
      <p:pic>
        <p:nvPicPr>
          <p:cNvPr id="21" name="Picture 22">
            <a:extLst>
              <a:ext uri="{FF2B5EF4-FFF2-40B4-BE49-F238E27FC236}">
                <a16:creationId xmlns:a16="http://schemas.microsoft.com/office/drawing/2014/main" id="{83C72CAE-9FE5-47B2-BEF5-077E82042B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3" t="39563" r="77874" b="56045"/>
          <a:stretch/>
        </p:blipFill>
        <p:spPr>
          <a:xfrm>
            <a:off x="5576262" y="4205580"/>
            <a:ext cx="222225" cy="390769"/>
          </a:xfrm>
          <a:prstGeom prst="rect">
            <a:avLst/>
          </a:prstGeom>
        </p:spPr>
      </p:pic>
      <p:pic>
        <p:nvPicPr>
          <p:cNvPr id="22" name="Picture 24">
            <a:extLst>
              <a:ext uri="{FF2B5EF4-FFF2-40B4-BE49-F238E27FC236}">
                <a16:creationId xmlns:a16="http://schemas.microsoft.com/office/drawing/2014/main" id="{99F3AFA9-0025-4F6C-B020-3B200928F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5" t="40041" r="81004" b="56413"/>
          <a:stretch/>
        </p:blipFill>
        <p:spPr>
          <a:xfrm>
            <a:off x="5260785" y="4270582"/>
            <a:ext cx="339014" cy="315652"/>
          </a:xfrm>
          <a:prstGeom prst="rect">
            <a:avLst/>
          </a:prstGeom>
        </p:spPr>
      </p:pic>
      <p:sp>
        <p:nvSpPr>
          <p:cNvPr id="23" name="Rectangle 26">
            <a:extLst>
              <a:ext uri="{FF2B5EF4-FFF2-40B4-BE49-F238E27FC236}">
                <a16:creationId xmlns:a16="http://schemas.microsoft.com/office/drawing/2014/main" id="{09BF3C90-9673-4E1A-8BB6-F6F5C217F650}"/>
              </a:ext>
            </a:extLst>
          </p:cNvPr>
          <p:cNvSpPr/>
          <p:nvPr/>
        </p:nvSpPr>
        <p:spPr>
          <a:xfrm>
            <a:off x="7585033" y="3256507"/>
            <a:ext cx="1009470" cy="100951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1321D229-D15E-422E-BB8D-2DE59E554548}"/>
              </a:ext>
            </a:extLst>
          </p:cNvPr>
          <p:cNvSpPr/>
          <p:nvPr/>
        </p:nvSpPr>
        <p:spPr>
          <a:xfrm>
            <a:off x="4766008" y="5251117"/>
            <a:ext cx="1009470" cy="40477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3">
            <a:extLst>
              <a:ext uri="{FF2B5EF4-FFF2-40B4-BE49-F238E27FC236}">
                <a16:creationId xmlns:a16="http://schemas.microsoft.com/office/drawing/2014/main" id="{69203DFD-24A8-48DD-BD62-BFF9343EB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63465" y="5517009"/>
            <a:ext cx="527539" cy="332154"/>
          </a:xfrm>
          <a:prstGeom prst="rect">
            <a:avLst/>
          </a:prstGeom>
        </p:spPr>
      </p:pic>
      <p:sp>
        <p:nvSpPr>
          <p:cNvPr id="26" name="Rectangle 19">
            <a:extLst>
              <a:ext uri="{FF2B5EF4-FFF2-40B4-BE49-F238E27FC236}">
                <a16:creationId xmlns:a16="http://schemas.microsoft.com/office/drawing/2014/main" id="{1AB00FB8-4FC5-4FC4-9B81-38AD6A7A05C8}"/>
              </a:ext>
            </a:extLst>
          </p:cNvPr>
          <p:cNvSpPr/>
          <p:nvPr/>
        </p:nvSpPr>
        <p:spPr>
          <a:xfrm>
            <a:off x="6101115" y="2694878"/>
            <a:ext cx="1046587" cy="14868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 value</a:t>
            </a: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0F19A1B1-3077-4BCD-92DF-0C042A81130D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F2D0C2AF-AFC0-49B7-8DC9-1E6A2735C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87" y="2697401"/>
            <a:ext cx="4668415" cy="2745906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</a:t>
            </a:r>
            <a:r>
              <a:rPr lang="en-US" sz="8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8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8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800" b="0" dirty="0">
                <a:solidFill>
                  <a:srgbClr val="000000"/>
                </a:solidFill>
                <a:ea typeface="Consolas"/>
              </a:rPr>
              <a:t>LCL</a:t>
            </a:r>
            <a:r>
              <a:rPr lang="en-US" sz="8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is a temporary variable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 =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*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(</a:t>
            </a: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5)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gets the return address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*ARG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pop()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repositions the return value for the caller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SP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ARG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+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1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repositions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SP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</p:txBody>
      </p:sp>
    </p:spTree>
    <p:extLst>
      <p:ext uri="{BB962C8B-B14F-4D97-AF65-F5344CB8AC3E}">
        <p14:creationId xmlns:p14="http://schemas.microsoft.com/office/powerpoint/2010/main" val="2150506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7">
            <a:extLst>
              <a:ext uri="{FF2B5EF4-FFF2-40B4-BE49-F238E27FC236}">
                <a16:creationId xmlns:a16="http://schemas.microsoft.com/office/drawing/2014/main" id="{819AC8CD-352D-40FE-A040-FDA1A3D39E96}"/>
              </a:ext>
            </a:extLst>
          </p:cNvPr>
          <p:cNvGrpSpPr/>
          <p:nvPr/>
        </p:nvGrpSpPr>
        <p:grpSpPr>
          <a:xfrm>
            <a:off x="1460303" y="3682327"/>
            <a:ext cx="1451437" cy="1462888"/>
            <a:chOff x="918437" y="3628872"/>
            <a:chExt cx="1451437" cy="1462888"/>
          </a:xfrm>
        </p:grpSpPr>
        <p:sp>
          <p:nvSpPr>
            <p:cNvPr id="26" name="Bent-Up Arrow 2">
              <a:extLst>
                <a:ext uri="{FF2B5EF4-FFF2-40B4-BE49-F238E27FC236}">
                  <a16:creationId xmlns:a16="http://schemas.microsoft.com/office/drawing/2014/main" id="{76FE4B1F-4DFE-405A-8279-215390D112DF}"/>
                </a:ext>
              </a:extLst>
            </p:cNvPr>
            <p:cNvSpPr/>
            <p:nvPr/>
          </p:nvSpPr>
          <p:spPr>
            <a:xfrm rot="5400000">
              <a:off x="912712" y="3634597"/>
              <a:ext cx="1462888" cy="1451437"/>
            </a:xfrm>
            <a:prstGeom prst="bentUpArrow">
              <a:avLst/>
            </a:prstGeom>
            <a:solidFill>
              <a:srgbClr val="ED7D31">
                <a:lumMod val="75000"/>
                <a:alpha val="84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11E6C067-CF79-4FC2-80B2-D1A9C6DEE406}"/>
                </a:ext>
              </a:extLst>
            </p:cNvPr>
            <p:cNvSpPr txBox="1"/>
            <p:nvPr/>
          </p:nvSpPr>
          <p:spPr>
            <a:xfrm>
              <a:off x="1065845" y="4502070"/>
              <a:ext cx="1054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compiler</a:t>
              </a:r>
            </a:p>
          </p:txBody>
        </p:sp>
      </p:grpSp>
      <p:sp>
        <p:nvSpPr>
          <p:cNvPr id="22529" name="標題 1">
            <a:extLst>
              <a:ext uri="{FF2B5EF4-FFF2-40B4-BE49-F238E27FC236}">
                <a16:creationId xmlns:a16="http://schemas.microsoft.com/office/drawing/2014/main" id="{78074141-3FA5-43A5-B444-93138F7C2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ea typeface="新細明體" panose="02020500000000000000" pitchFamily="18" charset="-120"/>
              </a:rPr>
              <a:t>Branching</a:t>
            </a:r>
            <a:endParaRPr kumimoji="1" lang="zh-TW" altLang="en-US" dirty="0">
              <a:ea typeface="新細明體" panose="02020500000000000000" pitchFamily="18" charset="-120"/>
            </a:endParaRPr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586FC00B-E406-48DE-851C-AE1D52EC915D}"/>
              </a:ext>
            </a:extLst>
          </p:cNvPr>
          <p:cNvGrpSpPr/>
          <p:nvPr/>
        </p:nvGrpSpPr>
        <p:grpSpPr>
          <a:xfrm>
            <a:off x="457200" y="721162"/>
            <a:ext cx="2601869" cy="3131268"/>
            <a:chOff x="210143" y="1064614"/>
            <a:chExt cx="2601869" cy="3131268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2212118-029F-462A-AB6A-9AD7C9B8C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43" y="1064614"/>
              <a:ext cx="242169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 eaLnBrk="1" fontAlgn="auto" hangingPunct="1"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16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High-level program</a:t>
              </a:r>
              <a:endParaRPr lang="en-US" sz="1400" b="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" name="Text Box 3">
              <a:extLst>
                <a:ext uri="{FF2B5EF4-FFF2-40B4-BE49-F238E27FC236}">
                  <a16:creationId xmlns:a16="http://schemas.microsoft.com/office/drawing/2014/main" id="{9733E0B9-1EB9-46E4-9A20-F088A623A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55" y="1451547"/>
              <a:ext cx="2562557" cy="2744335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108000" tIns="190800" rIns="93600" bIns="190800" anchor="t" anchorCtr="0"/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008000"/>
                  </a:solidFill>
                  <a:latin typeface="Consolas"/>
                  <a:cs typeface="Consolas"/>
                </a:rPr>
                <a:t>// Returns x</a:t>
              </a:r>
              <a:r>
                <a:rPr lang="en-US" sz="800" b="0" dirty="0">
                  <a:solidFill>
                    <a:srgbClr val="008000"/>
                  </a:solidFill>
                  <a:latin typeface="Consolas"/>
                  <a:cs typeface="Consolas"/>
                </a:rPr>
                <a:t> </a:t>
              </a:r>
              <a:r>
                <a:rPr lang="en-US" sz="1200" b="0" dirty="0">
                  <a:solidFill>
                    <a:srgbClr val="008000"/>
                  </a:solidFill>
                  <a:latin typeface="Consolas"/>
                  <a:cs typeface="Consolas"/>
                </a:rPr>
                <a:t>*</a:t>
              </a:r>
              <a:r>
                <a:rPr lang="en-US" sz="800" b="0" dirty="0">
                  <a:solidFill>
                    <a:srgbClr val="008000"/>
                  </a:solidFill>
                  <a:latin typeface="Consolas"/>
                  <a:cs typeface="Consolas"/>
                </a:rPr>
                <a:t> </a:t>
              </a:r>
              <a:r>
                <a:rPr lang="en-US" sz="1200" b="0" dirty="0">
                  <a:solidFill>
                    <a:srgbClr val="008000"/>
                  </a:solidFill>
                  <a:latin typeface="Consolas"/>
                  <a:cs typeface="Consolas"/>
                </a:rPr>
                <a:t>y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int mult(int x, int y) {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int sum = 0;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int n = 1;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</a:t>
              </a:r>
              <a:r>
                <a:rPr lang="en-US" sz="1200" b="0" dirty="0">
                  <a:solidFill>
                    <a:srgbClr val="008000"/>
                  </a:solidFill>
                  <a:latin typeface="Consolas"/>
                  <a:cs typeface="Consolas"/>
                </a:rPr>
                <a:t>// sum = sum + x, y times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while !(n &gt; y) {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   sum = sum + x;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   n++;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}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   return sum;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Consolas"/>
                  <a:cs typeface="Consolas"/>
                </a:rPr>
                <a:t>} </a:t>
              </a: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05067557-ECC2-490E-8E48-0D91EE48D3AF}"/>
              </a:ext>
            </a:extLst>
          </p:cNvPr>
          <p:cNvGrpSpPr/>
          <p:nvPr/>
        </p:nvGrpSpPr>
        <p:grpSpPr>
          <a:xfrm>
            <a:off x="3398934" y="714797"/>
            <a:ext cx="2109301" cy="5609803"/>
            <a:chOff x="3398934" y="714797"/>
            <a:chExt cx="2109301" cy="5609803"/>
          </a:xfrm>
        </p:grpSpPr>
        <p:sp>
          <p:nvSpPr>
            <p:cNvPr id="24" name="Text Box 3">
              <a:extLst>
                <a:ext uri="{FF2B5EF4-FFF2-40B4-BE49-F238E27FC236}">
                  <a16:creationId xmlns:a16="http://schemas.microsoft.com/office/drawing/2014/main" id="{5619601B-004E-4439-B307-5763E4348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7926" y="1096756"/>
              <a:ext cx="2100309" cy="5227844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216000" tIns="190800" rIns="93600" bIns="190800" anchor="ctr" anchorCtr="0"/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function mult(x,y)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0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pop sum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1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pop 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label WHILE_LOOP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y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gt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if-goto ENDLOOP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sum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x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add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pop sum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1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add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pop 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goto WHILE_LOOP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label ENDLOOP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push sum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</a:rPr>
                <a:t>   return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  <a:cs typeface="Consolas"/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F3325CC6-AAE8-4280-A1AE-06E2A73B1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934" y="714797"/>
              <a:ext cx="1689772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Pseudo VM code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grpSp>
        <p:nvGrpSpPr>
          <p:cNvPr id="32" name="Group 13">
            <a:extLst>
              <a:ext uri="{FF2B5EF4-FFF2-40B4-BE49-F238E27FC236}">
                <a16:creationId xmlns:a16="http://schemas.microsoft.com/office/drawing/2014/main" id="{27485068-A084-4D2C-8B1E-12702794A782}"/>
              </a:ext>
            </a:extLst>
          </p:cNvPr>
          <p:cNvGrpSpPr/>
          <p:nvPr/>
        </p:nvGrpSpPr>
        <p:grpSpPr>
          <a:xfrm>
            <a:off x="5681497" y="2191461"/>
            <a:ext cx="3215510" cy="1694244"/>
            <a:chOff x="5719436" y="2503434"/>
            <a:chExt cx="3215510" cy="1694244"/>
          </a:xfrm>
        </p:grpSpPr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id="{4F8C293E-4486-44F2-9C2D-DCD7DC7B4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436" y="2503434"/>
              <a:ext cx="321551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 eaLnBrk="1" fontAlgn="auto" hangingPunct="1"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2000" b="0" u="sng" dirty="0">
                  <a:solidFill>
                    <a:prstClr val="black"/>
                  </a:solidFill>
                  <a:latin typeface="Times New Roman"/>
                  <a:cs typeface="Times New Roman"/>
                </a:rPr>
                <a:t>Unconditional branching:</a:t>
              </a:r>
            </a:p>
          </p:txBody>
        </p:sp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3F80FB28-0651-4010-A82A-2E3C4945D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542" y="2884434"/>
              <a:ext cx="2773297" cy="1313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 eaLnBrk="1" fontAlgn="auto" hangingPunct="1"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1800" b="0" dirty="0">
                  <a:solidFill>
                    <a:prstClr val="black"/>
                  </a:solidFill>
                  <a:latin typeface="Consolas"/>
                  <a:cs typeface="Consolas"/>
                </a:rPr>
                <a:t>goto</a:t>
              </a:r>
              <a:r>
                <a:rPr lang="en-US" sz="16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800" b="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label</a:t>
              </a:r>
            </a:p>
            <a:p>
              <a:pPr marL="342900" indent="-342900" eaLnBrk="1" fontAlgn="auto" hangingPunct="1">
                <a:spcBef>
                  <a:spcPts val="3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18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Jumps to execute the</a:t>
              </a:r>
            </a:p>
            <a:p>
              <a:pPr marL="342900" indent="-342900" eaLnBrk="1" fontAlgn="auto" hangingPunct="1">
                <a:spcBef>
                  <a:spcPts val="3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18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command just after </a:t>
              </a:r>
              <a:r>
                <a:rPr lang="en-US" sz="1800" b="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label.</a:t>
              </a:r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F47C4E0C-0474-4456-A605-94064990122E}"/>
              </a:ext>
            </a:extLst>
          </p:cNvPr>
          <p:cNvGrpSpPr/>
          <p:nvPr/>
        </p:nvGrpSpPr>
        <p:grpSpPr>
          <a:xfrm>
            <a:off x="5681497" y="4153189"/>
            <a:ext cx="3658478" cy="2305271"/>
            <a:chOff x="5681497" y="4153189"/>
            <a:chExt cx="3658478" cy="2305271"/>
          </a:xfrm>
        </p:grpSpPr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id="{43A5DFB4-FEB3-4546-844F-01033B3DD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7419" y="4555525"/>
              <a:ext cx="3312556" cy="1902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 eaLnBrk="1" fontAlgn="auto" hangingPunct="1"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1800" b="0" dirty="0">
                  <a:solidFill>
                    <a:prstClr val="black"/>
                  </a:solidFill>
                  <a:latin typeface="Consolas"/>
                  <a:cs typeface="Consolas"/>
                </a:rPr>
                <a:t>if-goto</a:t>
              </a:r>
              <a:r>
                <a:rPr lang="en-US" sz="16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800" b="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label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  <a:buClr>
                  <a:srgbClr val="006600"/>
                </a:buClr>
                <a:buSzPct val="85000"/>
              </a:pPr>
              <a:r>
                <a:rPr lang="en-US" sz="18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VM logic:</a:t>
              </a:r>
            </a:p>
            <a:p>
              <a:pPr marL="180975" indent="-180975" eaLnBrk="1" fontAlgn="auto" hangingPunct="1">
                <a:spcBef>
                  <a:spcPts val="300"/>
                </a:spcBef>
                <a:spcAft>
                  <a:spcPts val="0"/>
                </a:spcAft>
                <a:buSzPct val="85000"/>
                <a:buFont typeface="+mj-lt"/>
                <a:buAutoNum type="arabicPeriod"/>
                <a:tabLst>
                  <a:tab pos="268288" algn="l"/>
                </a:tabLst>
              </a:pPr>
              <a:r>
                <a:rPr lang="en-US" sz="18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800" b="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cond</a:t>
              </a:r>
              <a:r>
                <a:rPr lang="en-US" sz="18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= </a:t>
              </a:r>
              <a:r>
                <a:rPr lang="en-US" sz="1600" b="0" dirty="0">
                  <a:solidFill>
                    <a:prstClr val="black"/>
                  </a:solidFill>
                  <a:latin typeface="Consolas"/>
                  <a:cs typeface="Consolas"/>
                </a:rPr>
                <a:t>pop</a:t>
              </a:r>
              <a:r>
                <a:rPr lang="en-US" sz="18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;</a:t>
              </a:r>
            </a:p>
            <a:p>
              <a:pPr marL="180975" indent="-180975" eaLnBrk="1" fontAlgn="auto" hangingPunct="1">
                <a:spcBef>
                  <a:spcPts val="300"/>
                </a:spcBef>
                <a:spcAft>
                  <a:spcPts val="0"/>
                </a:spcAft>
                <a:buSzPct val="85000"/>
                <a:buFont typeface="+mj-lt"/>
                <a:buAutoNum type="arabicPeriod"/>
                <a:tabLst>
                  <a:tab pos="268288" algn="l"/>
                </a:tabLst>
              </a:pPr>
              <a:r>
                <a:rPr lang="en-US" sz="18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if </a:t>
              </a:r>
              <a:r>
                <a:rPr lang="en-US" sz="1800" b="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cond</a:t>
              </a:r>
              <a:r>
                <a:rPr lang="en-US" sz="18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jump to execute the </a:t>
              </a:r>
              <a:br>
                <a:rPr lang="en-US" sz="1800" b="0" dirty="0">
                  <a:solidFill>
                    <a:prstClr val="black"/>
                  </a:solidFill>
                  <a:latin typeface="Times New Roman"/>
                  <a:cs typeface="Times New Roman"/>
                </a:rPr>
              </a:br>
              <a:r>
                <a:rPr lang="en-US" sz="18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 command just after </a:t>
              </a:r>
              <a:r>
                <a:rPr lang="en-US" sz="1800" b="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label.</a:t>
              </a:r>
            </a:p>
          </p:txBody>
        </p:sp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id="{BEFA3E0D-30C5-4300-AB8B-551E7E15F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497" y="4153189"/>
              <a:ext cx="321551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 eaLnBrk="1" fontAlgn="auto" hangingPunct="1"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2000" b="0" u="sng" dirty="0">
                  <a:solidFill>
                    <a:prstClr val="black"/>
                  </a:solidFill>
                  <a:latin typeface="Times New Roman"/>
                  <a:cs typeface="Times New Roman"/>
                </a:rPr>
                <a:t>Conditional branching:</a:t>
              </a:r>
            </a:p>
          </p:txBody>
        </p:sp>
      </p:grpSp>
      <p:grpSp>
        <p:nvGrpSpPr>
          <p:cNvPr id="40" name="Group 13">
            <a:extLst>
              <a:ext uri="{FF2B5EF4-FFF2-40B4-BE49-F238E27FC236}">
                <a16:creationId xmlns:a16="http://schemas.microsoft.com/office/drawing/2014/main" id="{A1276B6F-40C5-4CEA-9DCB-55E96D600D15}"/>
              </a:ext>
            </a:extLst>
          </p:cNvPr>
          <p:cNvGrpSpPr/>
          <p:nvPr/>
        </p:nvGrpSpPr>
        <p:grpSpPr>
          <a:xfrm>
            <a:off x="5637648" y="699866"/>
            <a:ext cx="3215510" cy="1243664"/>
            <a:chOff x="5719436" y="2503434"/>
            <a:chExt cx="3215510" cy="1243664"/>
          </a:xfrm>
        </p:grpSpPr>
        <p:sp>
          <p:nvSpPr>
            <p:cNvPr id="41" name="Rectangle 10">
              <a:extLst>
                <a:ext uri="{FF2B5EF4-FFF2-40B4-BE49-F238E27FC236}">
                  <a16:creationId xmlns:a16="http://schemas.microsoft.com/office/drawing/2014/main" id="{C2E6821F-3361-40E9-96F3-AC0F43226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436" y="2503434"/>
              <a:ext cx="321551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 eaLnBrk="1" fontAlgn="auto" hangingPunct="1"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2000" b="0" u="sng" dirty="0">
                  <a:solidFill>
                    <a:prstClr val="black"/>
                  </a:solidFill>
                  <a:latin typeface="Times New Roman"/>
                  <a:cs typeface="Times New Roman"/>
                </a:rPr>
                <a:t>Label:</a:t>
              </a:r>
            </a:p>
          </p:txBody>
        </p:sp>
        <p:sp>
          <p:nvSpPr>
            <p:cNvPr id="42" name="Rectangle 10">
              <a:extLst>
                <a:ext uri="{FF2B5EF4-FFF2-40B4-BE49-F238E27FC236}">
                  <a16:creationId xmlns:a16="http://schemas.microsoft.com/office/drawing/2014/main" id="{A1AE94C3-A04B-479B-AC21-39B4AF69E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542" y="2884434"/>
              <a:ext cx="2773297" cy="862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 eaLnBrk="1" fontAlgn="auto" hangingPunct="1"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1800" b="0" dirty="0">
                  <a:solidFill>
                    <a:prstClr val="black"/>
                  </a:solidFill>
                  <a:latin typeface="Consolas"/>
                  <a:cs typeface="Consolas"/>
                </a:rPr>
                <a:t>label</a:t>
              </a:r>
              <a:r>
                <a:rPr lang="en-US" sz="16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800" b="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label</a:t>
              </a:r>
            </a:p>
            <a:p>
              <a:pPr marL="342900" indent="-342900" eaLnBrk="1" fontAlgn="auto" hangingPunct="1">
                <a:spcBef>
                  <a:spcPts val="3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18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defines a </a:t>
              </a:r>
              <a:r>
                <a:rPr lang="en-US" sz="1800" b="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label.</a:t>
              </a:r>
            </a:p>
          </p:txBody>
        </p:sp>
      </p:grpSp>
      <p:sp>
        <p:nvSpPr>
          <p:cNvPr id="44" name="Rectangle 25">
            <a:extLst>
              <a:ext uri="{FF2B5EF4-FFF2-40B4-BE49-F238E27FC236}">
                <a16:creationId xmlns:a16="http://schemas.microsoft.com/office/drawing/2014/main" id="{0C051C0C-6AD2-4260-9C3F-81719E91BE12}"/>
              </a:ext>
            </a:extLst>
          </p:cNvPr>
          <p:cNvSpPr/>
          <p:nvPr/>
        </p:nvSpPr>
        <p:spPr>
          <a:xfrm>
            <a:off x="3830896" y="3254190"/>
            <a:ext cx="1406007" cy="24948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8952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return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FD77A54-ED61-4CAA-882B-30670444DE0C}"/>
              </a:ext>
            </a:extLst>
          </p:cNvPr>
          <p:cNvSpPr txBox="1">
            <a:spLocks/>
          </p:cNvSpPr>
          <p:nvPr/>
        </p:nvSpPr>
        <p:spPr>
          <a:xfrm>
            <a:off x="1877868" y="1595475"/>
            <a:ext cx="1468251" cy="387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return</a:t>
            </a:r>
            <a:endParaRPr lang="en-US" sz="1600" b="0" i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2575B96D-784F-41E7-9C3E-D7E7B8377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74" y="1573347"/>
            <a:ext cx="242169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VM command:</a:t>
            </a:r>
            <a:endParaRPr lang="en-US" sz="1400" b="0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70A15C7E-A01D-49F2-ADD1-BFEAD74C7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68" y="2247398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157A2153-6423-437F-B0F6-2ACD01607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0AA254BA-1F71-402C-9779-BD77D14919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3" t="10691" r="34478" b="45329"/>
          <a:stretch/>
        </p:blipFill>
        <p:spPr>
          <a:xfrm>
            <a:off x="5194923" y="1606428"/>
            <a:ext cx="3556533" cy="3913352"/>
          </a:xfrm>
          <a:prstGeom prst="rect">
            <a:avLst/>
          </a:prstGeom>
        </p:spPr>
      </p:pic>
      <p:pic>
        <p:nvPicPr>
          <p:cNvPr id="21" name="Picture 22">
            <a:extLst>
              <a:ext uri="{FF2B5EF4-FFF2-40B4-BE49-F238E27FC236}">
                <a16:creationId xmlns:a16="http://schemas.microsoft.com/office/drawing/2014/main" id="{C75B982E-1E9D-48B0-AFFE-F768D3520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3" t="39563" r="77874" b="56045"/>
          <a:stretch/>
        </p:blipFill>
        <p:spPr>
          <a:xfrm>
            <a:off x="5576262" y="4205580"/>
            <a:ext cx="222225" cy="390769"/>
          </a:xfrm>
          <a:prstGeom prst="rect">
            <a:avLst/>
          </a:prstGeom>
        </p:spPr>
      </p:pic>
      <p:pic>
        <p:nvPicPr>
          <p:cNvPr id="22" name="Picture 24">
            <a:extLst>
              <a:ext uri="{FF2B5EF4-FFF2-40B4-BE49-F238E27FC236}">
                <a16:creationId xmlns:a16="http://schemas.microsoft.com/office/drawing/2014/main" id="{8CCFF854-235A-4612-9C3F-B2714E9EA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5" t="40041" r="81004" b="56413"/>
          <a:stretch/>
        </p:blipFill>
        <p:spPr>
          <a:xfrm>
            <a:off x="5260785" y="4270582"/>
            <a:ext cx="339014" cy="315652"/>
          </a:xfrm>
          <a:prstGeom prst="rect">
            <a:avLst/>
          </a:prstGeom>
        </p:spPr>
      </p:pic>
      <p:sp>
        <p:nvSpPr>
          <p:cNvPr id="23" name="Rectangle 26">
            <a:extLst>
              <a:ext uri="{FF2B5EF4-FFF2-40B4-BE49-F238E27FC236}">
                <a16:creationId xmlns:a16="http://schemas.microsoft.com/office/drawing/2014/main" id="{239A7B3A-1516-4C05-97B0-A7774896CA1B}"/>
              </a:ext>
            </a:extLst>
          </p:cNvPr>
          <p:cNvSpPr/>
          <p:nvPr/>
        </p:nvSpPr>
        <p:spPr>
          <a:xfrm>
            <a:off x="7585033" y="3256507"/>
            <a:ext cx="1009470" cy="100951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98A7FF26-FCFD-41C2-B76D-201C12AD1FB1}"/>
              </a:ext>
            </a:extLst>
          </p:cNvPr>
          <p:cNvSpPr/>
          <p:nvPr/>
        </p:nvSpPr>
        <p:spPr>
          <a:xfrm>
            <a:off x="4766008" y="5251117"/>
            <a:ext cx="1009470" cy="40477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2A777D14-9795-4E3E-95E0-371A60799B03}"/>
              </a:ext>
            </a:extLst>
          </p:cNvPr>
          <p:cNvSpPr/>
          <p:nvPr/>
        </p:nvSpPr>
        <p:spPr>
          <a:xfrm>
            <a:off x="6101115" y="2694878"/>
            <a:ext cx="1046587" cy="14868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 value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211C272-A704-4372-B128-A8A32068E4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52517" y="2867420"/>
            <a:ext cx="527539" cy="332154"/>
          </a:xfrm>
          <a:prstGeom prst="rect">
            <a:avLst/>
          </a:prstGeom>
        </p:spPr>
      </p:pic>
      <p:sp>
        <p:nvSpPr>
          <p:cNvPr id="27" name="TextBox 23">
            <a:extLst>
              <a:ext uri="{FF2B5EF4-FFF2-40B4-BE49-F238E27FC236}">
                <a16:creationId xmlns:a16="http://schemas.microsoft.com/office/drawing/2014/main" id="{6DB7BDAD-CBEB-4F87-843C-DED51D88CD29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1D930C3-B598-4DA3-BAE5-CA9874770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87" y="2697401"/>
            <a:ext cx="4668415" cy="2745906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</a:t>
            </a:r>
            <a:r>
              <a:rPr lang="en-US" sz="8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8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8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800" b="0" dirty="0">
                <a:solidFill>
                  <a:srgbClr val="000000"/>
                </a:solidFill>
                <a:ea typeface="Consolas"/>
              </a:rPr>
              <a:t>LCL</a:t>
            </a:r>
            <a:r>
              <a:rPr lang="en-US" sz="8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is a temporary variable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 =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*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(</a:t>
            </a: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5)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gets the return address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*ARG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pop()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repositions the return value for the caller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SP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ARG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+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1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repositions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SP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</p:txBody>
      </p:sp>
    </p:spTree>
    <p:extLst>
      <p:ext uri="{BB962C8B-B14F-4D97-AF65-F5344CB8AC3E}">
        <p14:creationId xmlns:p14="http://schemas.microsoft.com/office/powerpoint/2010/main" val="15826946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return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0DB731D-16D7-439A-BD1B-4454C46661C0}"/>
              </a:ext>
            </a:extLst>
          </p:cNvPr>
          <p:cNvSpPr txBox="1">
            <a:spLocks/>
          </p:cNvSpPr>
          <p:nvPr/>
        </p:nvSpPr>
        <p:spPr>
          <a:xfrm>
            <a:off x="1877868" y="1595475"/>
            <a:ext cx="1468251" cy="387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return</a:t>
            </a:r>
            <a:endParaRPr lang="en-US" sz="1600" b="0" i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5002117B-680C-4856-9240-4ED8D0F5C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74" y="1573347"/>
            <a:ext cx="242169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VM command:</a:t>
            </a:r>
            <a:endParaRPr lang="en-US" sz="1400" b="0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0EF8CB84-4ED0-432B-B845-D4031EE0D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68" y="2247398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6B3FC02A-C932-4C6B-8B22-043F0AD6E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6E25913-3E2E-4F2B-9A0E-3337C5C38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3" t="10691" r="34478" b="45329"/>
          <a:stretch/>
        </p:blipFill>
        <p:spPr>
          <a:xfrm>
            <a:off x="5194923" y="1606428"/>
            <a:ext cx="3556533" cy="39133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8CD1B7-8D14-4FEE-95D3-770CC0BB76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3" t="39563" r="77874" b="56045"/>
          <a:stretch/>
        </p:blipFill>
        <p:spPr>
          <a:xfrm>
            <a:off x="5576262" y="4205580"/>
            <a:ext cx="222225" cy="3907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4C636C-9B4B-46AB-8B73-C120D9C3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5" t="40041" r="81004" b="56413"/>
          <a:stretch/>
        </p:blipFill>
        <p:spPr>
          <a:xfrm>
            <a:off x="5260785" y="4270582"/>
            <a:ext cx="339014" cy="315652"/>
          </a:xfrm>
          <a:prstGeom prst="rect">
            <a:avLst/>
          </a:prstGeom>
        </p:spPr>
      </p:pic>
      <p:sp>
        <p:nvSpPr>
          <p:cNvPr id="25" name="Rectangle 25">
            <a:extLst>
              <a:ext uri="{FF2B5EF4-FFF2-40B4-BE49-F238E27FC236}">
                <a16:creationId xmlns:a16="http://schemas.microsoft.com/office/drawing/2014/main" id="{4E4D7485-76C6-4D0B-8698-62864C3C10D9}"/>
              </a:ext>
            </a:extLst>
          </p:cNvPr>
          <p:cNvSpPr/>
          <p:nvPr/>
        </p:nvSpPr>
        <p:spPr>
          <a:xfrm>
            <a:off x="7585033" y="2671486"/>
            <a:ext cx="1009470" cy="287951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6">
            <a:extLst>
              <a:ext uri="{FF2B5EF4-FFF2-40B4-BE49-F238E27FC236}">
                <a16:creationId xmlns:a16="http://schemas.microsoft.com/office/drawing/2014/main" id="{F8A80BE2-BA6C-4C32-8208-35F9E5886F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52517" y="2867420"/>
            <a:ext cx="527539" cy="332154"/>
          </a:xfrm>
          <a:prstGeom prst="rect">
            <a:avLst/>
          </a:prstGeom>
        </p:spPr>
      </p:pic>
      <p:sp>
        <p:nvSpPr>
          <p:cNvPr id="27" name="Rectangle 27">
            <a:extLst>
              <a:ext uri="{FF2B5EF4-FFF2-40B4-BE49-F238E27FC236}">
                <a16:creationId xmlns:a16="http://schemas.microsoft.com/office/drawing/2014/main" id="{AAE7C72A-DB5F-447B-97C3-93B2A833BEC0}"/>
              </a:ext>
            </a:extLst>
          </p:cNvPr>
          <p:cNvSpPr/>
          <p:nvPr/>
        </p:nvSpPr>
        <p:spPr>
          <a:xfrm>
            <a:off x="6101115" y="2694878"/>
            <a:ext cx="1046587" cy="14868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 value</a:t>
            </a:r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FD78005D-CA4D-4DFA-9823-11E88B81874A}"/>
              </a:ext>
            </a:extLst>
          </p:cNvPr>
          <p:cNvSpPr/>
          <p:nvPr/>
        </p:nvSpPr>
        <p:spPr>
          <a:xfrm>
            <a:off x="5156522" y="5097835"/>
            <a:ext cx="608008" cy="40477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ight Brace 38">
            <a:extLst>
              <a:ext uri="{FF2B5EF4-FFF2-40B4-BE49-F238E27FC236}">
                <a16:creationId xmlns:a16="http://schemas.microsoft.com/office/drawing/2014/main" id="{0A42C707-BA46-477A-A43B-E9FF866A0BB2}"/>
              </a:ext>
            </a:extLst>
          </p:cNvPr>
          <p:cNvSpPr/>
          <p:nvPr/>
        </p:nvSpPr>
        <p:spPr>
          <a:xfrm>
            <a:off x="7606210" y="2902412"/>
            <a:ext cx="155943" cy="2571944"/>
          </a:xfrm>
          <a:prstGeom prst="rightBrace">
            <a:avLst>
              <a:gd name="adj1" fmla="val 46889"/>
              <a:gd name="adj2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3EC01C71-192A-4332-907E-0B32BFD06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279" y="4008469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200" b="0" dirty="0">
                <a:solidFill>
                  <a:prstClr val="black"/>
                </a:solidFill>
                <a:latin typeface="Times New Roman"/>
                <a:cs typeface="Times New Roman"/>
              </a:rPr>
              <a:t>recycled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8A1036D7-E459-4FEE-BB2A-BA531CA1C99F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6AB1869E-BEE4-4479-A78E-568D35647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87" y="2697401"/>
            <a:ext cx="4668415" cy="2745906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</a:t>
            </a:r>
            <a:r>
              <a:rPr lang="en-US" sz="8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8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8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800" b="0" dirty="0">
                <a:solidFill>
                  <a:srgbClr val="000000"/>
                </a:solidFill>
                <a:ea typeface="Consolas"/>
              </a:rPr>
              <a:t>LCL</a:t>
            </a:r>
            <a:r>
              <a:rPr lang="en-US" sz="8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is a temporary variable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 =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*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(</a:t>
            </a: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5)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gets the return address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*ARG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pop()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repositions the return value for the caller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SP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ARG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+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1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repositions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SP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</p:txBody>
      </p:sp>
    </p:spTree>
    <p:extLst>
      <p:ext uri="{BB962C8B-B14F-4D97-AF65-F5344CB8AC3E}">
        <p14:creationId xmlns:p14="http://schemas.microsoft.com/office/powerpoint/2010/main" val="190242186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return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0B9AB7E-C3A9-4C0B-862D-55E9A6BF2E22}"/>
              </a:ext>
            </a:extLst>
          </p:cNvPr>
          <p:cNvSpPr txBox="1">
            <a:spLocks/>
          </p:cNvSpPr>
          <p:nvPr/>
        </p:nvSpPr>
        <p:spPr>
          <a:xfrm>
            <a:off x="1877868" y="1595475"/>
            <a:ext cx="1468251" cy="387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return</a:t>
            </a:r>
            <a:endParaRPr lang="en-US" sz="1600" b="0" i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0B26CAEB-583F-46C6-A660-2DF5E3ED2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74" y="1573347"/>
            <a:ext cx="242169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VM command:</a:t>
            </a:r>
            <a:endParaRPr lang="en-US" sz="1400" b="0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AA92D602-D0F3-43F6-B1AE-5577726D1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68" y="2247398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8EFAC8A0-C6AA-46F7-9B8C-4AA4850F9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pic>
        <p:nvPicPr>
          <p:cNvPr id="23" name="Picture 21">
            <a:extLst>
              <a:ext uri="{FF2B5EF4-FFF2-40B4-BE49-F238E27FC236}">
                <a16:creationId xmlns:a16="http://schemas.microsoft.com/office/drawing/2014/main" id="{490630C4-D57E-4C3C-8360-2D029015F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3" t="10691" r="34478" b="45329"/>
          <a:stretch/>
        </p:blipFill>
        <p:spPr>
          <a:xfrm>
            <a:off x="5194923" y="1606428"/>
            <a:ext cx="3556533" cy="3913352"/>
          </a:xfrm>
          <a:prstGeom prst="rect">
            <a:avLst/>
          </a:prstGeom>
        </p:spPr>
      </p:pic>
      <p:pic>
        <p:nvPicPr>
          <p:cNvPr id="24" name="Picture 22">
            <a:extLst>
              <a:ext uri="{FF2B5EF4-FFF2-40B4-BE49-F238E27FC236}">
                <a16:creationId xmlns:a16="http://schemas.microsoft.com/office/drawing/2014/main" id="{8B60A732-7CB1-4F04-BAC6-B8EEC53F41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3" t="39563" r="77874" b="56045"/>
          <a:stretch/>
        </p:blipFill>
        <p:spPr>
          <a:xfrm>
            <a:off x="5576262" y="4205580"/>
            <a:ext cx="222225" cy="3907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01516F-D8E2-4926-91D7-29358713F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5" t="40041" r="81004" b="56413"/>
          <a:stretch/>
        </p:blipFill>
        <p:spPr>
          <a:xfrm>
            <a:off x="5260785" y="4270582"/>
            <a:ext cx="339014" cy="315652"/>
          </a:xfrm>
          <a:prstGeom prst="rect">
            <a:avLst/>
          </a:prstGeom>
        </p:spPr>
      </p:pic>
      <p:sp>
        <p:nvSpPr>
          <p:cNvPr id="26" name="Rectangle 26">
            <a:extLst>
              <a:ext uri="{FF2B5EF4-FFF2-40B4-BE49-F238E27FC236}">
                <a16:creationId xmlns:a16="http://schemas.microsoft.com/office/drawing/2014/main" id="{A6B72C4D-EE4E-438F-AA2B-24B2278CABF5}"/>
              </a:ext>
            </a:extLst>
          </p:cNvPr>
          <p:cNvSpPr/>
          <p:nvPr/>
        </p:nvSpPr>
        <p:spPr>
          <a:xfrm>
            <a:off x="7585033" y="3256507"/>
            <a:ext cx="1009470" cy="100951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3A6DB11-BEF2-4B14-B4B4-8B1A1E18725B}"/>
              </a:ext>
            </a:extLst>
          </p:cNvPr>
          <p:cNvSpPr/>
          <p:nvPr/>
        </p:nvSpPr>
        <p:spPr>
          <a:xfrm>
            <a:off x="4766008" y="5251117"/>
            <a:ext cx="1009470" cy="40477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D8A7300F-0574-451E-9135-ED16B8EE240D}"/>
              </a:ext>
            </a:extLst>
          </p:cNvPr>
          <p:cNvSpPr/>
          <p:nvPr/>
        </p:nvSpPr>
        <p:spPr>
          <a:xfrm>
            <a:off x="6101115" y="2694878"/>
            <a:ext cx="1046587" cy="14868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 value</a:t>
            </a: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3D3D73FC-598A-4E86-82B9-DB20F2A9DED1}"/>
              </a:ext>
            </a:extLst>
          </p:cNvPr>
          <p:cNvSpPr/>
          <p:nvPr/>
        </p:nvSpPr>
        <p:spPr>
          <a:xfrm>
            <a:off x="7585033" y="2671486"/>
            <a:ext cx="1009470" cy="287951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ight Brace 33">
            <a:extLst>
              <a:ext uri="{FF2B5EF4-FFF2-40B4-BE49-F238E27FC236}">
                <a16:creationId xmlns:a16="http://schemas.microsoft.com/office/drawing/2014/main" id="{2FCABD96-DD34-4AEB-9E2F-70B06BAB9D04}"/>
              </a:ext>
            </a:extLst>
          </p:cNvPr>
          <p:cNvSpPr/>
          <p:nvPr/>
        </p:nvSpPr>
        <p:spPr>
          <a:xfrm>
            <a:off x="7606210" y="2902412"/>
            <a:ext cx="155943" cy="2571944"/>
          </a:xfrm>
          <a:prstGeom prst="rightBrace">
            <a:avLst>
              <a:gd name="adj1" fmla="val 46889"/>
              <a:gd name="adj2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CE373FF3-4870-4738-A35C-A15C25B61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279" y="4008469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200" b="0" dirty="0">
                <a:solidFill>
                  <a:prstClr val="black"/>
                </a:solidFill>
                <a:latin typeface="Times New Roman"/>
                <a:cs typeface="Times New Roman"/>
              </a:rPr>
              <a:t>recycled</a:t>
            </a:r>
          </a:p>
        </p:txBody>
      </p:sp>
      <p:pic>
        <p:nvPicPr>
          <p:cNvPr id="32" name="Picture 35">
            <a:extLst>
              <a:ext uri="{FF2B5EF4-FFF2-40B4-BE49-F238E27FC236}">
                <a16:creationId xmlns:a16="http://schemas.microsoft.com/office/drawing/2014/main" id="{36BCFAAB-EB3D-47B0-B85D-C854C300A3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52517" y="2867420"/>
            <a:ext cx="527539" cy="332154"/>
          </a:xfrm>
          <a:prstGeom prst="rect">
            <a:avLst/>
          </a:prstGeom>
        </p:spPr>
      </p:pic>
      <p:sp>
        <p:nvSpPr>
          <p:cNvPr id="33" name="TextBox 18">
            <a:extLst>
              <a:ext uri="{FF2B5EF4-FFF2-40B4-BE49-F238E27FC236}">
                <a16:creationId xmlns:a16="http://schemas.microsoft.com/office/drawing/2014/main" id="{B394DBAC-BA46-409E-A3E5-3F8625568CAF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7FF97E05-8676-4E35-99E4-062B2DAAD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87" y="2697401"/>
            <a:ext cx="4668415" cy="2745906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</a:t>
            </a:r>
            <a:r>
              <a:rPr lang="en-US" sz="8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8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8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800" b="0" dirty="0">
                <a:solidFill>
                  <a:srgbClr val="000000"/>
                </a:solidFill>
                <a:ea typeface="Consolas"/>
              </a:rPr>
              <a:t>LCL</a:t>
            </a:r>
            <a:r>
              <a:rPr lang="en-US" sz="8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is a temporary variable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 =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*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(</a:t>
            </a: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5)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gets the return address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*ARG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pop()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repositions the return value for the caller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SP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ARG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+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1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repositions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SP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THAT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*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(</a:t>
            </a: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1)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restores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THAT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THIS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*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(</a:t>
            </a: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2)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// restores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THIS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ARG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*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(</a:t>
            </a: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3)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// restores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ARG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LCL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*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(</a:t>
            </a: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4)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// restores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LCL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goto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// goes to the caller’s return address</a:t>
            </a:r>
          </a:p>
        </p:txBody>
      </p:sp>
    </p:spTree>
    <p:extLst>
      <p:ext uri="{BB962C8B-B14F-4D97-AF65-F5344CB8AC3E}">
        <p14:creationId xmlns:p14="http://schemas.microsoft.com/office/powerpoint/2010/main" val="93453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return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1D39776-11C5-42BA-AF39-26F48BC86F18}"/>
              </a:ext>
            </a:extLst>
          </p:cNvPr>
          <p:cNvSpPr txBox="1">
            <a:spLocks/>
          </p:cNvSpPr>
          <p:nvPr/>
        </p:nvSpPr>
        <p:spPr>
          <a:xfrm>
            <a:off x="1877868" y="1595475"/>
            <a:ext cx="1468251" cy="387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return</a:t>
            </a:r>
            <a:endParaRPr lang="en-US" sz="1600" b="0" i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31A2F031-E97E-42EC-B080-8A69E5A88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74" y="1573347"/>
            <a:ext cx="242169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VM command:</a:t>
            </a:r>
            <a:endParaRPr lang="en-US" sz="1400" b="0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B3136B8-85FF-4E56-86A8-76B07EABC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68" y="2247398"/>
            <a:ext cx="4093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Assembly code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 (generated by the translator):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4D24D667-6522-4F8E-92FE-33FC38288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624" y="1311095"/>
            <a:ext cx="11919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8F62706-8A01-4367-BA49-3DFE3C2477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3" t="10691" r="34478" b="74756"/>
          <a:stretch/>
        </p:blipFill>
        <p:spPr>
          <a:xfrm>
            <a:off x="5194923" y="1606428"/>
            <a:ext cx="3556533" cy="1294981"/>
          </a:xfrm>
          <a:prstGeom prst="rect">
            <a:avLst/>
          </a:prstGeom>
        </p:spPr>
      </p:pic>
      <p:sp>
        <p:nvSpPr>
          <p:cNvPr id="23" name="Rectangle 25">
            <a:extLst>
              <a:ext uri="{FF2B5EF4-FFF2-40B4-BE49-F238E27FC236}">
                <a16:creationId xmlns:a16="http://schemas.microsoft.com/office/drawing/2014/main" id="{1C7DC132-A913-4008-A9EE-60C5D12A54D0}"/>
              </a:ext>
            </a:extLst>
          </p:cNvPr>
          <p:cNvSpPr/>
          <p:nvPr/>
        </p:nvSpPr>
        <p:spPr>
          <a:xfrm>
            <a:off x="7585033" y="2018560"/>
            <a:ext cx="204694" cy="353243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6">
            <a:extLst>
              <a:ext uri="{FF2B5EF4-FFF2-40B4-BE49-F238E27FC236}">
                <a16:creationId xmlns:a16="http://schemas.microsoft.com/office/drawing/2014/main" id="{4C993B41-8708-43CD-B269-7D153BF11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1858" r="77788" b="44408"/>
          <a:stretch/>
        </p:blipFill>
        <p:spPr>
          <a:xfrm>
            <a:off x="5252517" y="2867420"/>
            <a:ext cx="527539" cy="332154"/>
          </a:xfrm>
          <a:prstGeom prst="rect">
            <a:avLst/>
          </a:prstGeom>
        </p:spPr>
      </p:pic>
      <p:sp>
        <p:nvSpPr>
          <p:cNvPr id="25" name="Rectangle 27">
            <a:extLst>
              <a:ext uri="{FF2B5EF4-FFF2-40B4-BE49-F238E27FC236}">
                <a16:creationId xmlns:a16="http://schemas.microsoft.com/office/drawing/2014/main" id="{AC6D5F08-F2AF-49D2-B226-D4D039CBC9EA}"/>
              </a:ext>
            </a:extLst>
          </p:cNvPr>
          <p:cNvSpPr/>
          <p:nvPr/>
        </p:nvSpPr>
        <p:spPr>
          <a:xfrm>
            <a:off x="6101115" y="2694878"/>
            <a:ext cx="1046587" cy="14868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 value</a:t>
            </a:r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6102660B-8748-485B-B9AA-8563AC7AB95D}"/>
              </a:ext>
            </a:extLst>
          </p:cNvPr>
          <p:cNvSpPr/>
          <p:nvPr/>
        </p:nvSpPr>
        <p:spPr>
          <a:xfrm>
            <a:off x="5156522" y="5097835"/>
            <a:ext cx="608008" cy="40477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EE9A9462-6492-4484-A860-E279920E5CC3}"/>
              </a:ext>
            </a:extLst>
          </p:cNvPr>
          <p:cNvSpPr/>
          <p:nvPr/>
        </p:nvSpPr>
        <p:spPr>
          <a:xfrm>
            <a:off x="5222209" y="2044264"/>
            <a:ext cx="547403" cy="80598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77032D91-FC09-473B-8C31-231DCA375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87" y="2697401"/>
            <a:ext cx="4668415" cy="2745906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190800" rIns="93600" bIns="1908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</a:t>
            </a:r>
            <a:r>
              <a:rPr lang="en-US" sz="8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8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8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800" b="0" dirty="0">
                <a:solidFill>
                  <a:srgbClr val="000000"/>
                </a:solidFill>
                <a:ea typeface="Consolas"/>
              </a:rPr>
              <a:t>LCL</a:t>
            </a:r>
            <a:r>
              <a:rPr lang="en-US" sz="8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</a:t>
            </a:r>
            <a:r>
              <a:rPr lang="en-US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is a temporary variable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 =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*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(</a:t>
            </a: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5)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gets the return address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*ARG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pop()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repositions the return value for the caller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SP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ARG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+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Consolas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1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repositions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SP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THAT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*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(</a:t>
            </a: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1)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// restores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THAT</a:t>
            </a:r>
            <a:r>
              <a:rPr lang="en-US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THIS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*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(</a:t>
            </a: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2)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// restores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THIS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ARG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*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(</a:t>
            </a: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3)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// restores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ARG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LCL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=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*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(</a:t>
            </a: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endFrame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dirty="0">
                <a:solidFill>
                  <a:srgbClr val="000000"/>
                </a:solidFill>
                <a:ea typeface="Times New Roman"/>
              </a:rPr>
              <a:t>4)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// restores </a:t>
            </a:r>
            <a:r>
              <a:rPr lang="en-US" sz="1100" b="0" dirty="0">
                <a:solidFill>
                  <a:srgbClr val="000000"/>
                </a:solidFill>
                <a:ea typeface="Consolas"/>
              </a:rPr>
              <a:t>LCL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the caller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ea typeface="Consolas"/>
              </a:rPr>
              <a:t>goto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 b="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retAddr</a:t>
            </a:r>
            <a:r>
              <a:rPr lang="en-US" sz="11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// goes to the caller’s return address</a:t>
            </a:r>
          </a:p>
        </p:txBody>
      </p:sp>
      <p:sp>
        <p:nvSpPr>
          <p:cNvPr id="29" name="Right Brace 19">
            <a:extLst>
              <a:ext uri="{FF2B5EF4-FFF2-40B4-BE49-F238E27FC236}">
                <a16:creationId xmlns:a16="http://schemas.microsoft.com/office/drawing/2014/main" id="{7389D85B-9C7B-44B8-A1BE-48830396919F}"/>
              </a:ext>
            </a:extLst>
          </p:cNvPr>
          <p:cNvSpPr/>
          <p:nvPr/>
        </p:nvSpPr>
        <p:spPr>
          <a:xfrm>
            <a:off x="7641047" y="2110136"/>
            <a:ext cx="111512" cy="759088"/>
          </a:xfrm>
          <a:prstGeom prst="rightBrace">
            <a:avLst>
              <a:gd name="adj1" fmla="val 46889"/>
              <a:gd name="adj2" fmla="val 50000"/>
            </a:avLst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24770F3B-4FBF-4E66-B792-4605BD74C302}"/>
              </a:ext>
            </a:extLst>
          </p:cNvPr>
          <p:cNvSpPr/>
          <p:nvPr/>
        </p:nvSpPr>
        <p:spPr>
          <a:xfrm>
            <a:off x="7733034" y="2681271"/>
            <a:ext cx="583272" cy="357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B64BA170-50A6-4455-9F31-F96EF352EEC1}"/>
              </a:ext>
            </a:extLst>
          </p:cNvPr>
          <p:cNvSpPr txBox="1"/>
          <p:nvPr/>
        </p:nvSpPr>
        <p:spPr>
          <a:xfrm>
            <a:off x="5843331" y="168787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sp>
        <p:nvSpPr>
          <p:cNvPr id="32" name="Rounded Rectangular Callout 24">
            <a:extLst>
              <a:ext uri="{FF2B5EF4-FFF2-40B4-BE49-F238E27FC236}">
                <a16:creationId xmlns:a16="http://schemas.microsoft.com/office/drawing/2014/main" id="{B046FFC6-B42E-492D-84CA-7A3C69A10407}"/>
              </a:ext>
            </a:extLst>
          </p:cNvPr>
          <p:cNvSpPr/>
          <p:nvPr/>
        </p:nvSpPr>
        <p:spPr>
          <a:xfrm>
            <a:off x="5806711" y="3532954"/>
            <a:ext cx="2590042" cy="952538"/>
          </a:xfrm>
          <a:prstGeom prst="wedgeRoundRectCallout">
            <a:avLst>
              <a:gd name="adj1" fmla="val -20072"/>
              <a:gd name="adj2" fmla="val -108918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 impact: the caller is back in business, with the return value at the top of the stack</a:t>
            </a:r>
          </a:p>
        </p:txBody>
      </p:sp>
    </p:spTree>
    <p:extLst>
      <p:ext uri="{BB962C8B-B14F-4D97-AF65-F5344CB8AC3E}">
        <p14:creationId xmlns:p14="http://schemas.microsoft.com/office/powerpoint/2010/main" val="289573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Handling </a:t>
            </a:r>
            <a:r>
              <a:rPr lang="en-US" altLang="zh-TW" sz="2000" dirty="0">
                <a:latin typeface="Consolas"/>
                <a:cs typeface="Consolas"/>
              </a:rPr>
              <a:t>return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4B27D5B7-B7D0-497B-A1B6-03B694896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21" y="1342119"/>
            <a:ext cx="3138808" cy="342067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97200" rIns="93600" bIns="36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Foo.main 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computes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–(19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3))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constant 19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push local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call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neg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Computes the product of the first two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arguments and puts the result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return value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return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0F5F5FD-DD5C-41FE-8CCD-60BD9DBCD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4882" y="967539"/>
            <a:ext cx="242169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Generated assembly code</a:t>
            </a:r>
            <a:endParaRPr lang="en-US" sz="14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2E20C8D8-3041-4CA9-9D6B-986848AB7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536" y="1335743"/>
            <a:ext cx="3842759" cy="509115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190800" rIns="9360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(Foo.main)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assembly code that handles the setting up of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a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constant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19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saves the caller’s state,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handles some pointers, and then: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goto Bar.mult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(in assembly)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(Foo$ret.1)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neg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...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(Bar.mult)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the setting up of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 function’s execution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handles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Assembly code that moves the return value to the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 // caller, reinstates the caller’s state, and then: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ＭＳ Ｐゴシック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goto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Foo$ret.1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(in assembly)</a:t>
            </a:r>
          </a:p>
        </p:txBody>
      </p:sp>
      <p:pic>
        <p:nvPicPr>
          <p:cNvPr id="14" name="Picture 17">
            <a:extLst>
              <a:ext uri="{FF2B5EF4-FFF2-40B4-BE49-F238E27FC236}">
                <a16:creationId xmlns:a16="http://schemas.microsoft.com/office/drawing/2014/main" id="{A99DB1C1-6AC1-4717-B37E-10EFBA0659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069"/>
          <a:stretch/>
        </p:blipFill>
        <p:spPr>
          <a:xfrm>
            <a:off x="511851" y="4334040"/>
            <a:ext cx="512302" cy="355082"/>
          </a:xfrm>
          <a:prstGeom prst="rect">
            <a:avLst/>
          </a:prstGeom>
        </p:spPr>
      </p:pic>
      <p:pic>
        <p:nvPicPr>
          <p:cNvPr id="15" name="Picture 19">
            <a:extLst>
              <a:ext uri="{FF2B5EF4-FFF2-40B4-BE49-F238E27FC236}">
                <a16:creationId xmlns:a16="http://schemas.microsoft.com/office/drawing/2014/main" id="{A36DF834-6D6D-4BC8-87A7-6148F6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069"/>
          <a:stretch/>
        </p:blipFill>
        <p:spPr>
          <a:xfrm>
            <a:off x="506532" y="2467554"/>
            <a:ext cx="512302" cy="355082"/>
          </a:xfrm>
          <a:prstGeom prst="rect">
            <a:avLst/>
          </a:prstGeom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6C431093-FBB5-4562-83B2-48BD87951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069"/>
          <a:stretch/>
        </p:blipFill>
        <p:spPr>
          <a:xfrm>
            <a:off x="503271" y="3284587"/>
            <a:ext cx="512302" cy="355082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BD614224-6316-4D0C-8E11-F57FD64E1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04" y="1009072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VM code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Right Arrow 22">
            <a:extLst>
              <a:ext uri="{FF2B5EF4-FFF2-40B4-BE49-F238E27FC236}">
                <a16:creationId xmlns:a16="http://schemas.microsoft.com/office/drawing/2014/main" id="{83B58C27-E502-4D31-8D02-B0AB3D47F4D9}"/>
              </a:ext>
            </a:extLst>
          </p:cNvPr>
          <p:cNvSpPr/>
          <p:nvPr/>
        </p:nvSpPr>
        <p:spPr>
          <a:xfrm>
            <a:off x="2765497" y="2709129"/>
            <a:ext cx="1660964" cy="702537"/>
          </a:xfrm>
          <a:prstGeom prst="rightArrow">
            <a:avLst/>
          </a:prstGeom>
          <a:solidFill>
            <a:srgbClr val="ED7D31">
              <a:lumMod val="75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72000"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 translator</a:t>
            </a:r>
          </a:p>
        </p:txBody>
      </p:sp>
    </p:spTree>
    <p:extLst>
      <p:ext uri="{BB962C8B-B14F-4D97-AF65-F5344CB8AC3E}">
        <p14:creationId xmlns:p14="http://schemas.microsoft.com/office/powerpoint/2010/main" val="312855191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Recap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1E6529B-3FFB-4091-8C98-B076D2FE3673}"/>
              </a:ext>
            </a:extLst>
          </p:cNvPr>
          <p:cNvSpPr txBox="1">
            <a:spLocks/>
          </p:cNvSpPr>
          <p:nvPr/>
        </p:nvSpPr>
        <p:spPr>
          <a:xfrm>
            <a:off x="861967" y="1533293"/>
            <a:ext cx="3571986" cy="3566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We showed how to generate the assembly code that, when executed, will end up building and maintaining the global stack during run-time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This code will implement the function call-and-return commands and behavior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code is language- and platform-independent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It can be implemented in any machine language.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0EA716A9-2546-44C9-8E5A-6534E833A658}"/>
              </a:ext>
            </a:extLst>
          </p:cNvPr>
          <p:cNvGrpSpPr/>
          <p:nvPr/>
        </p:nvGrpSpPr>
        <p:grpSpPr>
          <a:xfrm>
            <a:off x="4784289" y="1311095"/>
            <a:ext cx="3583986" cy="4538068"/>
            <a:chOff x="4784289" y="1311095"/>
            <a:chExt cx="3583986" cy="4538068"/>
          </a:xfrm>
        </p:grpSpPr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83449F0E-9BC8-439F-B4E6-F702CBBBE07E}"/>
                </a:ext>
              </a:extLst>
            </p:cNvPr>
            <p:cNvGrpSpPr/>
            <p:nvPr/>
          </p:nvGrpSpPr>
          <p:grpSpPr>
            <a:xfrm>
              <a:off x="4784289" y="1311095"/>
              <a:ext cx="3583986" cy="4538068"/>
              <a:chOff x="5156522" y="1311095"/>
              <a:chExt cx="3583986" cy="4538068"/>
            </a:xfrm>
          </p:grpSpPr>
          <p:sp>
            <p:nvSpPr>
              <p:cNvPr id="32" name="Rectangle 10">
                <a:extLst>
                  <a:ext uri="{FF2B5EF4-FFF2-40B4-BE49-F238E27FC236}">
                    <a16:creationId xmlns:a16="http://schemas.microsoft.com/office/drawing/2014/main" id="{2C893246-BC7E-4B3D-9840-D8DABFBEE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6624" y="1311095"/>
                <a:ext cx="1191915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/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ct val="60000"/>
                  </a:spcBef>
                  <a:spcAft>
                    <a:spcPct val="70000"/>
                  </a:spcAft>
                  <a:buClr>
                    <a:srgbClr val="006600"/>
                  </a:buClr>
                  <a:buSzPct val="85000"/>
                  <a:buFont typeface="Wingdings" charset="0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global stack</a:t>
                </a:r>
              </a:p>
            </p:txBody>
          </p:sp>
          <p:pic>
            <p:nvPicPr>
              <p:cNvPr id="33" name="Picture 11">
                <a:extLst>
                  <a:ext uri="{FF2B5EF4-FFF2-40B4-BE49-F238E27FC236}">
                    <a16:creationId xmlns:a16="http://schemas.microsoft.com/office/drawing/2014/main" id="{A7259A93-1460-4080-B6B2-5F52600412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3793" t="10691" r="34478" b="45329"/>
              <a:stretch/>
            </p:blipFill>
            <p:spPr>
              <a:xfrm>
                <a:off x="5183975" y="1606428"/>
                <a:ext cx="3556533" cy="3913352"/>
              </a:xfrm>
              <a:prstGeom prst="rect">
                <a:avLst/>
              </a:prstGeom>
            </p:spPr>
          </p:pic>
          <p:pic>
            <p:nvPicPr>
              <p:cNvPr id="34" name="Picture 13">
                <a:extLst>
                  <a:ext uri="{FF2B5EF4-FFF2-40B4-BE49-F238E27FC236}">
                    <a16:creationId xmlns:a16="http://schemas.microsoft.com/office/drawing/2014/main" id="{0A5ED313-4F78-499E-9041-79C45E3726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8893" t="39563" r="77874" b="56045"/>
              <a:stretch/>
            </p:blipFill>
            <p:spPr>
              <a:xfrm>
                <a:off x="5576262" y="4205580"/>
                <a:ext cx="222225" cy="390769"/>
              </a:xfrm>
              <a:prstGeom prst="rect">
                <a:avLst/>
              </a:prstGeom>
            </p:spPr>
          </p:pic>
          <p:pic>
            <p:nvPicPr>
              <p:cNvPr id="35" name="Picture 14">
                <a:extLst>
                  <a:ext uri="{FF2B5EF4-FFF2-40B4-BE49-F238E27FC236}">
                    <a16:creationId xmlns:a16="http://schemas.microsoft.com/office/drawing/2014/main" id="{A8646833-104C-417F-9396-B1541778F1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065" t="40041" r="81004" b="56413"/>
              <a:stretch/>
            </p:blipFill>
            <p:spPr>
              <a:xfrm>
                <a:off x="5260785" y="4270582"/>
                <a:ext cx="339014" cy="315652"/>
              </a:xfrm>
              <a:prstGeom prst="rect">
                <a:avLst/>
              </a:prstGeom>
            </p:spPr>
          </p:pic>
          <p:pic>
            <p:nvPicPr>
              <p:cNvPr id="36" name="Picture 16">
                <a:extLst>
                  <a:ext uri="{FF2B5EF4-FFF2-40B4-BE49-F238E27FC236}">
                    <a16:creationId xmlns:a16="http://schemas.microsoft.com/office/drawing/2014/main" id="{0DF92117-295B-4616-B65A-160EB33D02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539" t="51858" r="77788" b="44408"/>
              <a:stretch/>
            </p:blipFill>
            <p:spPr>
              <a:xfrm>
                <a:off x="5263465" y="5517009"/>
                <a:ext cx="527539" cy="332154"/>
              </a:xfrm>
              <a:prstGeom prst="rect">
                <a:avLst/>
              </a:prstGeom>
            </p:spPr>
          </p:pic>
          <p:sp>
            <p:nvSpPr>
              <p:cNvPr id="37" name="Rectangle 17">
                <a:extLst>
                  <a:ext uri="{FF2B5EF4-FFF2-40B4-BE49-F238E27FC236}">
                    <a16:creationId xmlns:a16="http://schemas.microsoft.com/office/drawing/2014/main" id="{86A2B7E6-B995-4409-B1FE-C6F6809B2FC5}"/>
                  </a:ext>
                </a:extLst>
              </p:cNvPr>
              <p:cNvSpPr/>
              <p:nvPr/>
            </p:nvSpPr>
            <p:spPr>
              <a:xfrm>
                <a:off x="6101115" y="2694878"/>
                <a:ext cx="1046587" cy="148683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return value</a:t>
                </a:r>
              </a:p>
            </p:txBody>
          </p:sp>
          <p:sp>
            <p:nvSpPr>
              <p:cNvPr id="38" name="Rectangle 18">
                <a:extLst>
                  <a:ext uri="{FF2B5EF4-FFF2-40B4-BE49-F238E27FC236}">
                    <a16:creationId xmlns:a16="http://schemas.microsoft.com/office/drawing/2014/main" id="{B794F984-F044-4F14-8E48-90A6E033DFB8}"/>
                  </a:ext>
                </a:extLst>
              </p:cNvPr>
              <p:cNvSpPr/>
              <p:nvPr/>
            </p:nvSpPr>
            <p:spPr>
              <a:xfrm>
                <a:off x="5156522" y="5097835"/>
                <a:ext cx="608008" cy="404777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12323AEA-0326-451B-8252-13E28CA530FF}"/>
                </a:ext>
              </a:extLst>
            </p:cNvPr>
            <p:cNvSpPr txBox="1"/>
            <p:nvPr/>
          </p:nvSpPr>
          <p:spPr>
            <a:xfrm>
              <a:off x="5446466" y="1687877"/>
              <a:ext cx="1640417" cy="369332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states of other functions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 up the calling chain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91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The big picture: program compilation and translation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grpSp>
        <p:nvGrpSpPr>
          <p:cNvPr id="50" name="Group 43">
            <a:extLst>
              <a:ext uri="{FF2B5EF4-FFF2-40B4-BE49-F238E27FC236}">
                <a16:creationId xmlns:a16="http://schemas.microsoft.com/office/drawing/2014/main" id="{14E24B22-ADA3-44F7-BC0E-D6EE795C2C91}"/>
              </a:ext>
            </a:extLst>
          </p:cNvPr>
          <p:cNvGrpSpPr/>
          <p:nvPr/>
        </p:nvGrpSpPr>
        <p:grpSpPr>
          <a:xfrm>
            <a:off x="361285" y="909382"/>
            <a:ext cx="2481561" cy="3360612"/>
            <a:chOff x="361285" y="909382"/>
            <a:chExt cx="2481561" cy="3360612"/>
          </a:xfrm>
        </p:grpSpPr>
        <p:sp>
          <p:nvSpPr>
            <p:cNvPr id="51" name="Rounded Rectangle 7">
              <a:extLst>
                <a:ext uri="{FF2B5EF4-FFF2-40B4-BE49-F238E27FC236}">
                  <a16:creationId xmlns:a16="http://schemas.microsoft.com/office/drawing/2014/main" id="{D69BB351-5CB4-4075-BD35-C513DEA18F96}"/>
                </a:ext>
              </a:extLst>
            </p:cNvPr>
            <p:cNvSpPr/>
            <p:nvPr/>
          </p:nvSpPr>
          <p:spPr>
            <a:xfrm>
              <a:off x="361285" y="1226252"/>
              <a:ext cx="2481561" cy="3043742"/>
            </a:xfrm>
            <a:prstGeom prst="roundRect">
              <a:avLst/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 Box 3">
              <a:extLst>
                <a:ext uri="{FF2B5EF4-FFF2-40B4-BE49-F238E27FC236}">
                  <a16:creationId xmlns:a16="http://schemas.microsoft.com/office/drawing/2014/main" id="{D038B3FC-943A-4A05-B9E9-B87CBDEFC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788" y="1554709"/>
              <a:ext cx="2036644" cy="1040126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108000" tIns="97200" rIns="93600" bIns="97200" anchor="ctr" anchorCtr="0"/>
            <a:lstStyle>
              <a:defPPr>
                <a:defRPr lang="en-US"/>
              </a:defPPr>
              <a:lvl1pPr marL="342900" indent="-342900">
                <a:defRPr sz="1200">
                  <a:latin typeface="Consolas"/>
                  <a:ea typeface="ＭＳ Ｐゴシック" charset="0"/>
                  <a:cs typeface="Consolas"/>
                </a:defRPr>
              </a:lvl1pPr>
              <a:lvl2pPr marL="742950" indent="-285750">
                <a:defRPr sz="2400"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9pPr>
            </a:lstStyle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class Foo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function main {</a:t>
              </a:r>
              <a:r>
                <a:rPr kumimoji="0" lang="en-US" sz="1200" b="0" i="0" u="none" strike="noStrike" kern="0" cap="none" spc="16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Ｐゴシック" charset="0"/>
                  <a:cs typeface="Times New Roman"/>
                </a:rPr>
                <a:t>...</a:t>
              </a:r>
              <a:r>
                <a:rPr kumimoji="0" lang="en-US" sz="1100" b="0" i="0" u="none" strike="noStrike" kern="0" cap="none" spc="16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}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method bla {</a:t>
              </a:r>
              <a:r>
                <a:rPr kumimoji="0" lang="en-US" sz="1200" b="0" i="0" u="none" strike="noStrike" kern="0" cap="none" spc="16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Ｐゴシック" charset="0"/>
                  <a:cs typeface="Times New Roman"/>
                </a:rPr>
                <a:t>...</a:t>
              </a:r>
              <a:r>
                <a:rPr kumimoji="0" lang="en-US" sz="1100" b="0" i="0" u="none" strike="noStrike" kern="0" cap="none" spc="16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}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}</a:t>
              </a:r>
            </a:p>
          </p:txBody>
        </p:sp>
        <p:sp>
          <p:nvSpPr>
            <p:cNvPr id="53" name="Rectangle 10">
              <a:extLst>
                <a:ext uri="{FF2B5EF4-FFF2-40B4-BE49-F238E27FC236}">
                  <a16:creationId xmlns:a16="http://schemas.microsoft.com/office/drawing/2014/main" id="{F6FEA5D2-4437-4396-9C32-A1743BFD1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528" y="909382"/>
              <a:ext cx="1819948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cs typeface="Consolas"/>
                </a:rPr>
                <a:t>myProg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 directory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54" name="TextBox 16">
              <a:extLst>
                <a:ext uri="{FF2B5EF4-FFF2-40B4-BE49-F238E27FC236}">
                  <a16:creationId xmlns:a16="http://schemas.microsoft.com/office/drawing/2014/main" id="{F9144087-9C1A-4EF9-9A70-0FA9E742F487}"/>
                </a:ext>
              </a:extLst>
            </p:cNvPr>
            <p:cNvSpPr txBox="1"/>
            <p:nvPr/>
          </p:nvSpPr>
          <p:spPr>
            <a:xfrm>
              <a:off x="492664" y="1280991"/>
              <a:ext cx="1007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cs typeface="Consolas"/>
                </a:rPr>
                <a:t>Foo.jack</a:t>
              </a:r>
            </a:p>
          </p:txBody>
        </p:sp>
        <p:sp>
          <p:nvSpPr>
            <p:cNvPr id="55" name="TextBox 18">
              <a:extLst>
                <a:ext uri="{FF2B5EF4-FFF2-40B4-BE49-F238E27FC236}">
                  <a16:creationId xmlns:a16="http://schemas.microsoft.com/office/drawing/2014/main" id="{64DFFC35-C273-4A1A-9953-5C93BC4F2D71}"/>
                </a:ext>
              </a:extLst>
            </p:cNvPr>
            <p:cNvSpPr txBox="1"/>
            <p:nvPr/>
          </p:nvSpPr>
          <p:spPr>
            <a:xfrm>
              <a:off x="524635" y="2725336"/>
              <a:ext cx="10737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cs typeface="Consolas"/>
                </a:rPr>
                <a:t>Bar.jack</a:t>
              </a:r>
            </a:p>
          </p:txBody>
        </p:sp>
        <p:sp>
          <p:nvSpPr>
            <p:cNvPr id="56" name="Text Box 3">
              <a:extLst>
                <a:ext uri="{FF2B5EF4-FFF2-40B4-BE49-F238E27FC236}">
                  <a16:creationId xmlns:a16="http://schemas.microsoft.com/office/drawing/2014/main" id="{D9D3BA7D-1EB0-40FB-900D-4D689D39A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603" y="3020953"/>
              <a:ext cx="1982325" cy="1040126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108000" tIns="97200" rIns="93600" bIns="97200" anchor="ctr" anchorCtr="0"/>
            <a:lstStyle>
              <a:defPPr>
                <a:defRPr lang="en-US"/>
              </a:defPPr>
              <a:lvl1pPr marL="342900" indent="-342900">
                <a:spcBef>
                  <a:spcPts val="200"/>
                </a:spcBef>
                <a:defRPr sz="1100">
                  <a:latin typeface="Consolas"/>
                  <a:ea typeface="ＭＳ Ｐゴシック" charset="0"/>
                  <a:cs typeface="Consolas"/>
                </a:defRPr>
              </a:lvl1pPr>
              <a:lvl2pPr marL="742950" indent="-285750">
                <a:defRPr sz="2400"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9pPr>
            </a:lstStyle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class Bar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constructor new {</a:t>
              </a:r>
              <a:r>
                <a:rPr kumimoji="0" lang="en-US" sz="1100" b="0" i="0" u="none" strike="noStrike" kern="0" cap="none" spc="16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Ｐゴシック" charset="0"/>
                  <a:cs typeface="Times New Roman"/>
                </a:rPr>
                <a:t>...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}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method bla {</a:t>
              </a:r>
              <a:r>
                <a:rPr kumimoji="0" lang="en-US" sz="1200" b="0" i="0" u="none" strike="noStrike" kern="0" cap="none" spc="16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Ｐゴシック" charset="0"/>
                  <a:cs typeface="Times New Roman"/>
                </a:rPr>
                <a:t>...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}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}</a:t>
              </a:r>
            </a:p>
          </p:txBody>
        </p:sp>
      </p:grpSp>
      <p:grpSp>
        <p:nvGrpSpPr>
          <p:cNvPr id="57" name="Group 2">
            <a:extLst>
              <a:ext uri="{FF2B5EF4-FFF2-40B4-BE49-F238E27FC236}">
                <a16:creationId xmlns:a16="http://schemas.microsoft.com/office/drawing/2014/main" id="{2FA350EB-3689-4AE9-8EF2-A36E7E8A3909}"/>
              </a:ext>
            </a:extLst>
          </p:cNvPr>
          <p:cNvGrpSpPr/>
          <p:nvPr/>
        </p:nvGrpSpPr>
        <p:grpSpPr>
          <a:xfrm>
            <a:off x="2315309" y="985143"/>
            <a:ext cx="3487146" cy="3360611"/>
            <a:chOff x="2315309" y="985143"/>
            <a:chExt cx="3487146" cy="3360611"/>
          </a:xfrm>
        </p:grpSpPr>
        <p:grpSp>
          <p:nvGrpSpPr>
            <p:cNvPr id="58" name="Group 44">
              <a:extLst>
                <a:ext uri="{FF2B5EF4-FFF2-40B4-BE49-F238E27FC236}">
                  <a16:creationId xmlns:a16="http://schemas.microsoft.com/office/drawing/2014/main" id="{9E82FB45-67FD-4BDE-81AA-17FE5ECA169C}"/>
                </a:ext>
              </a:extLst>
            </p:cNvPr>
            <p:cNvGrpSpPr/>
            <p:nvPr/>
          </p:nvGrpSpPr>
          <p:grpSpPr>
            <a:xfrm>
              <a:off x="3611976" y="985143"/>
              <a:ext cx="2190479" cy="3360611"/>
              <a:chOff x="3611976" y="985143"/>
              <a:chExt cx="2190479" cy="3360611"/>
            </a:xfrm>
          </p:grpSpPr>
          <p:sp>
            <p:nvSpPr>
              <p:cNvPr id="60" name="Rounded Rectangle 25">
                <a:extLst>
                  <a:ext uri="{FF2B5EF4-FFF2-40B4-BE49-F238E27FC236}">
                    <a16:creationId xmlns:a16="http://schemas.microsoft.com/office/drawing/2014/main" id="{B731C39D-8B4F-408A-BEEB-8ED344CA37F5}"/>
                  </a:ext>
                </a:extLst>
              </p:cNvPr>
              <p:cNvSpPr/>
              <p:nvPr/>
            </p:nvSpPr>
            <p:spPr>
              <a:xfrm>
                <a:off x="3611976" y="1302012"/>
                <a:ext cx="2190479" cy="3043742"/>
              </a:xfrm>
              <a:prstGeom prst="round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 Box 3">
                <a:extLst>
                  <a:ext uri="{FF2B5EF4-FFF2-40B4-BE49-F238E27FC236}">
                    <a16:creationId xmlns:a16="http://schemas.microsoft.com/office/drawing/2014/main" id="{1344B350-ACAC-47D2-B972-D4763B4597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0663" y="1686098"/>
                <a:ext cx="1895676" cy="864947"/>
              </a:xfrm>
              <a:prstGeom prst="rect">
                <a:avLst/>
              </a:prstGeom>
              <a:solidFill>
                <a:srgbClr val="F3F3FF"/>
              </a:solidFill>
              <a:ln w="9525">
                <a:solidFill>
                  <a:srgbClr val="293973"/>
                </a:solidFill>
                <a:miter lim="800000"/>
                <a:headEnd/>
                <a:tailEnd/>
              </a:ln>
              <a:effectLst>
                <a:outerShdw blurRad="63500" dist="89803" dir="2700000" algn="ctr" rotWithShape="0">
                  <a:srgbClr val="293973">
                    <a:alpha val="74998"/>
                  </a:srgbClr>
                </a:outerShdw>
              </a:effectLst>
            </p:spPr>
            <p:txBody>
              <a:bodyPr lIns="216000" tIns="190800" rIns="93600" bIns="190800" anchor="ctr" anchorCtr="0"/>
              <a:lstStyle>
                <a:defPPr>
                  <a:defRPr lang="en-US"/>
                </a:defPPr>
                <a:lvl1pPr marL="342900" indent="-342900">
                  <a:defRPr sz="1200">
                    <a:latin typeface="Consolas"/>
                    <a:ea typeface="ＭＳ Ｐゴシック" charset="0"/>
                    <a:cs typeface="Consolas"/>
                  </a:defRPr>
                </a:lvl1pPr>
                <a:lvl2pPr marL="742950" indent="-285750">
                  <a:defRPr sz="2400"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9pPr>
              </a:lstStyle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ＭＳ Ｐゴシック" charset="0"/>
                  </a:rPr>
                  <a:t>function Foo.main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16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ＭＳ Ｐゴシック" charset="0"/>
                  </a:rPr>
                  <a:t>   </a:t>
                </a:r>
                <a:r>
                  <a:rPr kumimoji="0" lang="en-US" sz="1200" b="0" i="0" u="none" strike="noStrike" kern="0" cap="none" spc="16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charset="0"/>
                    <a:cs typeface="Times New Roman"/>
                  </a:rPr>
                  <a:t>...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ＭＳ Ｐゴシック" charset="0"/>
                  </a:rPr>
                  <a:t>function Foo.bla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16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ＭＳ Ｐゴシック" charset="0"/>
                  </a:rPr>
                  <a:t>   </a:t>
                </a:r>
                <a:r>
                  <a:rPr kumimoji="0" lang="en-US" sz="1200" b="0" i="0" u="none" strike="noStrike" kern="0" cap="none" spc="16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charset="0"/>
                    <a:cs typeface="Times New Roman"/>
                  </a:rPr>
                  <a:t>...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charset="0"/>
                    <a:cs typeface="Times New Roman"/>
                  </a:rPr>
                  <a:t> 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ＭＳ Ｐゴシック" charset="0"/>
                  </a:rPr>
                  <a:t>  </a:t>
                </a:r>
              </a:p>
            </p:txBody>
          </p:sp>
          <p:sp>
            <p:nvSpPr>
              <p:cNvPr id="62" name="Text Box 3">
                <a:extLst>
                  <a:ext uri="{FF2B5EF4-FFF2-40B4-BE49-F238E27FC236}">
                    <a16:creationId xmlns:a16="http://schemas.microsoft.com/office/drawing/2014/main" id="{F552C73D-2831-4342-82E0-26D49939B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6427" y="3097598"/>
                <a:ext cx="1830860" cy="909626"/>
              </a:xfrm>
              <a:prstGeom prst="rect">
                <a:avLst/>
              </a:prstGeom>
              <a:solidFill>
                <a:srgbClr val="F3F3FF"/>
              </a:solidFill>
              <a:ln w="9525">
                <a:solidFill>
                  <a:srgbClr val="293973"/>
                </a:solidFill>
                <a:miter lim="800000"/>
                <a:headEnd/>
                <a:tailEnd/>
              </a:ln>
              <a:effectLst>
                <a:outerShdw blurRad="63500" dist="89803" dir="2700000" algn="ctr" rotWithShape="0">
                  <a:srgbClr val="293973">
                    <a:alpha val="74998"/>
                  </a:srgbClr>
                </a:outerShdw>
              </a:effectLst>
            </p:spPr>
            <p:txBody>
              <a:bodyPr lIns="216000" tIns="190800" rIns="93600" bIns="190800" anchor="ctr" anchorCtr="0"/>
              <a:lstStyle>
                <a:defPPr>
                  <a:defRPr lang="en-US"/>
                </a:defPPr>
                <a:lvl1pPr marL="342900" indent="-342900">
                  <a:defRPr sz="1200">
                    <a:latin typeface="Consolas"/>
                    <a:ea typeface="ＭＳ Ｐゴシック" charset="0"/>
                    <a:cs typeface="Consolas"/>
                  </a:defRPr>
                </a:lvl1pPr>
                <a:lvl2pPr marL="742950" indent="-285750">
                  <a:defRPr sz="2400"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9pPr>
              </a:lstStyle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ＭＳ Ｐゴシック" charset="0"/>
                  </a:rPr>
                  <a:t>function Bar.new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ＭＳ Ｐゴシック" charset="0"/>
                  </a:rPr>
                  <a:t>    </a:t>
                </a:r>
                <a:r>
                  <a:rPr kumimoji="0" lang="en-US" sz="1200" b="0" i="0" u="none" strike="noStrike" kern="0" cap="none" spc="16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charset="0"/>
                    <a:cs typeface="Times New Roman"/>
                  </a:rPr>
                  <a:t>...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ＭＳ Ｐゴシック" charset="0"/>
                  </a:rPr>
                  <a:t>function Bar.bla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16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ＭＳ Ｐゴシック" charset="0"/>
                  </a:rPr>
                  <a:t>    </a:t>
                </a:r>
                <a:r>
                  <a:rPr kumimoji="0" lang="en-US" sz="1200" b="0" i="0" u="none" strike="noStrike" kern="0" cap="none" spc="16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charset="0"/>
                    <a:cs typeface="Times New Roman"/>
                  </a:rPr>
                  <a:t>...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Ｐゴシック" charset="0"/>
                  <a:cs typeface="Times New Roman"/>
                </a:endParaRPr>
              </a:p>
            </p:txBody>
          </p:sp>
          <p:sp>
            <p:nvSpPr>
              <p:cNvPr id="63" name="TextBox 26">
                <a:extLst>
                  <a:ext uri="{FF2B5EF4-FFF2-40B4-BE49-F238E27FC236}">
                    <a16:creationId xmlns:a16="http://schemas.microsoft.com/office/drawing/2014/main" id="{5CC651E2-7FAF-4407-A27F-06654495F7D6}"/>
                  </a:ext>
                </a:extLst>
              </p:cNvPr>
              <p:cNvSpPr txBox="1"/>
              <p:nvPr/>
            </p:nvSpPr>
            <p:spPr>
              <a:xfrm>
                <a:off x="3680832" y="1419727"/>
                <a:ext cx="8211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cs typeface="Consolas"/>
                  </a:rPr>
                  <a:t>Foo.vm</a:t>
                </a:r>
              </a:p>
            </p:txBody>
          </p:sp>
          <p:sp>
            <p:nvSpPr>
              <p:cNvPr id="64" name="TextBox 27">
                <a:extLst>
                  <a:ext uri="{FF2B5EF4-FFF2-40B4-BE49-F238E27FC236}">
                    <a16:creationId xmlns:a16="http://schemas.microsoft.com/office/drawing/2014/main" id="{639BDACC-5595-40CB-B62B-D196B294F36C}"/>
                  </a:ext>
                </a:extLst>
              </p:cNvPr>
              <p:cNvSpPr txBox="1"/>
              <p:nvPr/>
            </p:nvSpPr>
            <p:spPr>
              <a:xfrm>
                <a:off x="3733796" y="2832131"/>
                <a:ext cx="8211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cs typeface="Consolas"/>
                  </a:rPr>
                  <a:t>Bar.vm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cs typeface="Consolas"/>
                </a:endParaRPr>
              </a:p>
            </p:txBody>
          </p:sp>
          <p:sp>
            <p:nvSpPr>
              <p:cNvPr id="65" name="Rectangle 10">
                <a:extLst>
                  <a:ext uri="{FF2B5EF4-FFF2-40B4-BE49-F238E27FC236}">
                    <a16:creationId xmlns:a16="http://schemas.microsoft.com/office/drawing/2014/main" id="{921EE981-2BD7-453E-AA68-EC05CA78A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3104" y="985143"/>
                <a:ext cx="1819948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/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ct val="60000"/>
                  </a:spcBef>
                  <a:spcAft>
                    <a:spcPct val="70000"/>
                  </a:spcAft>
                  <a:buClr>
                    <a:srgbClr val="006600"/>
                  </a:buClr>
                  <a:buSzPct val="85000"/>
                  <a:buFont typeface="Wingdings" charset="0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cs typeface="Consolas"/>
                  </a:rPr>
                  <a:t>myProg</a:t>
                </a: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 directory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59" name="Right Arrow 36">
              <a:extLst>
                <a:ext uri="{FF2B5EF4-FFF2-40B4-BE49-F238E27FC236}">
                  <a16:creationId xmlns:a16="http://schemas.microsoft.com/office/drawing/2014/main" id="{FECAD33E-05AB-457A-B1D5-BD9ABDC6A962}"/>
                </a:ext>
              </a:extLst>
            </p:cNvPr>
            <p:cNvSpPr/>
            <p:nvPr/>
          </p:nvSpPr>
          <p:spPr>
            <a:xfrm>
              <a:off x="2315309" y="2507252"/>
              <a:ext cx="1264698" cy="645974"/>
            </a:xfrm>
            <a:prstGeom prst="rightArrow">
              <a:avLst/>
            </a:prstGeom>
            <a:solidFill>
              <a:srgbClr val="ED7D31">
                <a:lumMod val="7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compiler</a:t>
              </a:r>
            </a:p>
          </p:txBody>
        </p:sp>
      </p:grpSp>
      <p:grpSp>
        <p:nvGrpSpPr>
          <p:cNvPr id="66" name="Group 4">
            <a:extLst>
              <a:ext uri="{FF2B5EF4-FFF2-40B4-BE49-F238E27FC236}">
                <a16:creationId xmlns:a16="http://schemas.microsoft.com/office/drawing/2014/main" id="{A0A38C85-6926-4B3F-A613-8963BC59BABB}"/>
              </a:ext>
            </a:extLst>
          </p:cNvPr>
          <p:cNvGrpSpPr/>
          <p:nvPr/>
        </p:nvGrpSpPr>
        <p:grpSpPr>
          <a:xfrm>
            <a:off x="5057991" y="984262"/>
            <a:ext cx="3709637" cy="3360610"/>
            <a:chOff x="5057991" y="984262"/>
            <a:chExt cx="3709637" cy="3360610"/>
          </a:xfrm>
        </p:grpSpPr>
        <p:grpSp>
          <p:nvGrpSpPr>
            <p:cNvPr id="67" name="Group 45">
              <a:extLst>
                <a:ext uri="{FF2B5EF4-FFF2-40B4-BE49-F238E27FC236}">
                  <a16:creationId xmlns:a16="http://schemas.microsoft.com/office/drawing/2014/main" id="{125BAE93-780C-4D1F-9FC5-0FF29B0F21BB}"/>
                </a:ext>
              </a:extLst>
            </p:cNvPr>
            <p:cNvGrpSpPr/>
            <p:nvPr/>
          </p:nvGrpSpPr>
          <p:grpSpPr>
            <a:xfrm>
              <a:off x="6720345" y="984262"/>
              <a:ext cx="2047283" cy="3360610"/>
              <a:chOff x="6720345" y="984262"/>
              <a:chExt cx="2047283" cy="3360610"/>
            </a:xfrm>
          </p:grpSpPr>
          <p:sp>
            <p:nvSpPr>
              <p:cNvPr id="69" name="Rounded Rectangle 28">
                <a:extLst>
                  <a:ext uri="{FF2B5EF4-FFF2-40B4-BE49-F238E27FC236}">
                    <a16:creationId xmlns:a16="http://schemas.microsoft.com/office/drawing/2014/main" id="{BF8FFB26-5B81-40C9-978F-5FC956FAA71F}"/>
                  </a:ext>
                </a:extLst>
              </p:cNvPr>
              <p:cNvSpPr/>
              <p:nvPr/>
            </p:nvSpPr>
            <p:spPr>
              <a:xfrm>
                <a:off x="6720345" y="1301130"/>
                <a:ext cx="1841015" cy="3043742"/>
              </a:xfrm>
              <a:prstGeom prst="round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Text Box 3">
                <a:extLst>
                  <a:ext uri="{FF2B5EF4-FFF2-40B4-BE49-F238E27FC236}">
                    <a16:creationId xmlns:a16="http://schemas.microsoft.com/office/drawing/2014/main" id="{596AF282-DFB9-4B7E-A977-94B436F08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0926" y="1682477"/>
                <a:ext cx="1513369" cy="2386818"/>
              </a:xfrm>
              <a:prstGeom prst="rect">
                <a:avLst/>
              </a:prstGeom>
              <a:solidFill>
                <a:srgbClr val="F3F3FF"/>
              </a:solidFill>
              <a:ln w="9525">
                <a:solidFill>
                  <a:srgbClr val="293973"/>
                </a:solidFill>
                <a:miter lim="800000"/>
                <a:headEnd/>
                <a:tailEnd/>
              </a:ln>
              <a:effectLst>
                <a:outerShdw blurRad="63500" dist="89803" dir="2700000" algn="ctr" rotWithShape="0">
                  <a:srgbClr val="293973">
                    <a:alpha val="74998"/>
                  </a:srgbClr>
                </a:outerShdw>
              </a:effectLst>
            </p:spPr>
            <p:txBody>
              <a:bodyPr lIns="216000" tIns="190800" rIns="93600" bIns="190800" anchor="ctr" anchorCtr="0"/>
              <a:lstStyle>
                <a:defPPr>
                  <a:defRPr lang="en-US"/>
                </a:defPPr>
                <a:lvl1pPr marL="342900" indent="-342900">
                  <a:defRPr sz="1200">
                    <a:latin typeface="Consolas"/>
                    <a:ea typeface="ＭＳ Ｐゴシック" charset="0"/>
                    <a:cs typeface="Consolas"/>
                  </a:defRPr>
                </a:lvl1pPr>
                <a:lvl2pPr marL="742950" indent="-285750">
                  <a:defRPr sz="2400"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charset="0"/>
                  </a:defRPr>
                </a:lvl9pPr>
              </a:lstStyle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ＭＳ Ｐゴシック" charset="0"/>
                  </a:rPr>
                  <a:t>(Foo.main)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16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ＭＳ Ｐゴシック" charset="0"/>
                  </a:rPr>
                  <a:t>   </a:t>
                </a:r>
                <a:r>
                  <a:rPr kumimoji="0" lang="en-US" sz="1200" b="0" i="0" u="none" strike="noStrike" kern="0" cap="none" spc="16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charset="0"/>
                    <a:cs typeface="Times New Roman"/>
                  </a:rPr>
                  <a:t>...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16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endParaRP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ＭＳ Ｐゴシック" charset="0"/>
                  </a:rPr>
                  <a:t>(Foo.bla)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16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ＭＳ Ｐゴシック" charset="0"/>
                  </a:rPr>
                  <a:t>   </a:t>
                </a:r>
                <a:r>
                  <a:rPr kumimoji="0" lang="en-US" sz="1200" b="0" i="0" u="none" strike="noStrike" kern="0" cap="none" spc="16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charset="0"/>
                    <a:cs typeface="Times New Roman"/>
                  </a:rPr>
                  <a:t>...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16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endParaRP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ＭＳ Ｐゴシック" charset="0"/>
                  </a:rPr>
                  <a:t>(Bar.new)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16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ＭＳ Ｐゴシック" charset="0"/>
                  </a:rPr>
                  <a:t>  </a:t>
                </a:r>
                <a:r>
                  <a:rPr kumimoji="0" lang="en-US" sz="1200" b="0" i="0" u="none" strike="noStrike" kern="0" cap="none" spc="16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charset="0"/>
                    <a:cs typeface="Times New Roman"/>
                  </a:rPr>
                  <a:t> ...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16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endParaRP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ＭＳ Ｐゴシック" charset="0"/>
                  </a:rPr>
                  <a:t>(Bar.bla)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16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ＭＳ Ｐゴシック" charset="0"/>
                  </a:rPr>
                  <a:t>   </a:t>
                </a:r>
                <a:r>
                  <a:rPr kumimoji="0" lang="en-US" sz="1200" b="0" i="0" u="none" strike="noStrike" kern="0" cap="none" spc="16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charset="0"/>
                    <a:cs typeface="Times New Roman"/>
                  </a:rPr>
                  <a:t>...</a:t>
                </a:r>
              </a:p>
            </p:txBody>
          </p:sp>
          <p:sp>
            <p:nvSpPr>
              <p:cNvPr id="71" name="Rectangle 10">
                <a:extLst>
                  <a:ext uri="{FF2B5EF4-FFF2-40B4-BE49-F238E27FC236}">
                    <a16:creationId xmlns:a16="http://schemas.microsoft.com/office/drawing/2014/main" id="{510D6494-F98E-4075-82BB-CD7E68423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7680" y="984262"/>
                <a:ext cx="1819948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/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ct val="60000"/>
                  </a:spcBef>
                  <a:spcAft>
                    <a:spcPct val="70000"/>
                  </a:spcAft>
                  <a:buClr>
                    <a:srgbClr val="006600"/>
                  </a:buClr>
                  <a:buSzPct val="85000"/>
                  <a:buFont typeface="Wingdings" charset="0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cs typeface="Consolas"/>
                  </a:rPr>
                  <a:t>myProg</a:t>
                </a: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 directory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endParaRPr>
              </a:p>
            </p:txBody>
          </p:sp>
          <p:sp>
            <p:nvSpPr>
              <p:cNvPr id="72" name="TextBox 35">
                <a:extLst>
                  <a:ext uri="{FF2B5EF4-FFF2-40B4-BE49-F238E27FC236}">
                    <a16:creationId xmlns:a16="http://schemas.microsoft.com/office/drawing/2014/main" id="{336F5B36-D001-47C6-A985-043B7F008479}"/>
                  </a:ext>
                </a:extLst>
              </p:cNvPr>
              <p:cNvSpPr txBox="1"/>
              <p:nvPr/>
            </p:nvSpPr>
            <p:spPr>
              <a:xfrm>
                <a:off x="6790105" y="1406085"/>
                <a:ext cx="1490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cs typeface="Consolas"/>
                  </a:rPr>
                  <a:t>myProg.asm</a:t>
                </a:r>
              </a:p>
            </p:txBody>
          </p:sp>
        </p:grpSp>
        <p:sp>
          <p:nvSpPr>
            <p:cNvPr id="68" name="Right Arrow 37">
              <a:extLst>
                <a:ext uri="{FF2B5EF4-FFF2-40B4-BE49-F238E27FC236}">
                  <a16:creationId xmlns:a16="http://schemas.microsoft.com/office/drawing/2014/main" id="{5D186DC4-22A6-496A-AEC1-A49E80B3AD35}"/>
                </a:ext>
              </a:extLst>
            </p:cNvPr>
            <p:cNvSpPr/>
            <p:nvPr/>
          </p:nvSpPr>
          <p:spPr>
            <a:xfrm>
              <a:off x="5057991" y="2550164"/>
              <a:ext cx="1620308" cy="646856"/>
            </a:xfrm>
            <a:prstGeom prst="rightArrow">
              <a:avLst/>
            </a:prstGeom>
            <a:solidFill>
              <a:srgbClr val="ED7D31">
                <a:lumMod val="7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72000" t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VM translator</a:t>
              </a:r>
            </a:p>
          </p:txBody>
        </p:sp>
      </p:grpSp>
      <p:sp>
        <p:nvSpPr>
          <p:cNvPr id="73" name="Rectangle 39">
            <a:extLst>
              <a:ext uri="{FF2B5EF4-FFF2-40B4-BE49-F238E27FC236}">
                <a16:creationId xmlns:a16="http://schemas.microsoft.com/office/drawing/2014/main" id="{EFF6570C-27E6-4932-9DD1-BB0072A81154}"/>
              </a:ext>
            </a:extLst>
          </p:cNvPr>
          <p:cNvSpPr/>
          <p:nvPr/>
        </p:nvSpPr>
        <p:spPr>
          <a:xfrm>
            <a:off x="423440" y="4645334"/>
            <a:ext cx="879480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180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b="0">
                <a:solidFill>
                  <a:prstClr val="black"/>
                </a:solidFill>
                <a:latin typeface="Times New Roman"/>
                <a:cs typeface="Times New Roman"/>
              </a:rPr>
              <a:t>Compiling a program directory:    </a:t>
            </a:r>
            <a:r>
              <a:rPr lang="en-US" sz="1400" b="0">
                <a:solidFill>
                  <a:prstClr val="black"/>
                </a:solidFill>
                <a:latin typeface="Consolas"/>
                <a:cs typeface="Consolas"/>
              </a:rPr>
              <a:t>&gt;</a:t>
            </a:r>
            <a:r>
              <a:rPr lang="en-US" sz="1400" b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400" b="0">
                <a:solidFill>
                  <a:prstClr val="black"/>
                </a:solidFill>
                <a:latin typeface="Consolas"/>
                <a:cs typeface="Consolas"/>
              </a:rPr>
              <a:t>JackCompiler</a:t>
            </a:r>
            <a:r>
              <a:rPr lang="en-US" sz="1600" b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600" b="0" i="1">
                <a:solidFill>
                  <a:prstClr val="black"/>
                </a:solidFill>
                <a:latin typeface="Times New Roman"/>
                <a:cs typeface="Times New Roman"/>
              </a:rPr>
              <a:t>directoryName      </a:t>
            </a:r>
            <a:r>
              <a:rPr lang="en-US" sz="1400" b="0">
                <a:solidFill>
                  <a:prstClr val="black"/>
                </a:solidFill>
                <a:latin typeface="Times New Roman"/>
                <a:cs typeface="Times New Roman"/>
              </a:rPr>
              <a:t>(later in the course)</a:t>
            </a:r>
          </a:p>
          <a:p>
            <a:pPr marL="285750" indent="-285750" eaLnBrk="1" fontAlgn="auto" hangingPunct="1">
              <a:spcBef>
                <a:spcPts val="180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b="0">
                <a:solidFill>
                  <a:prstClr val="black"/>
                </a:solidFill>
                <a:latin typeface="Times New Roman"/>
                <a:cs typeface="Times New Roman"/>
              </a:rPr>
              <a:t>Translating a program directory:   </a:t>
            </a:r>
            <a:r>
              <a:rPr lang="en-US" sz="1400" b="0">
                <a:solidFill>
                  <a:prstClr val="black"/>
                </a:solidFill>
                <a:latin typeface="Consolas"/>
                <a:cs typeface="Consolas"/>
              </a:rPr>
              <a:t>&gt;</a:t>
            </a:r>
            <a:r>
              <a:rPr lang="en-US" sz="1400" b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400" b="0">
                <a:solidFill>
                  <a:prstClr val="black"/>
                </a:solidFill>
                <a:latin typeface="Consolas"/>
                <a:cs typeface="Consolas"/>
              </a:rPr>
              <a:t>VMTranslator</a:t>
            </a:r>
            <a:r>
              <a:rPr lang="en-US" sz="1600" b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600" b="0" i="1">
                <a:solidFill>
                  <a:prstClr val="black"/>
                </a:solidFill>
                <a:latin typeface="Times New Roman"/>
                <a:cs typeface="Times New Roman"/>
              </a:rPr>
              <a:t>directoryName</a:t>
            </a:r>
            <a:endParaRPr lang="en-US" sz="1400" b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4" name="Rounded Rectangular Callout 41">
            <a:extLst>
              <a:ext uri="{FF2B5EF4-FFF2-40B4-BE49-F238E27FC236}">
                <a16:creationId xmlns:a16="http://schemas.microsoft.com/office/drawing/2014/main" id="{F2C1456F-74BB-42E2-8882-3170F3DDB4BD}"/>
              </a:ext>
            </a:extLst>
          </p:cNvPr>
          <p:cNvSpPr/>
          <p:nvPr/>
        </p:nvSpPr>
        <p:spPr>
          <a:xfrm>
            <a:off x="3658510" y="5859799"/>
            <a:ext cx="2105337" cy="680119"/>
          </a:xfrm>
          <a:prstGeom prst="wedgeRoundRectCallout">
            <a:avLst>
              <a:gd name="adj1" fmla="val -7301"/>
              <a:gd name="adj2" fmla="val -105513"/>
              <a:gd name="adj3" fmla="val 16667"/>
            </a:avLst>
          </a:prstGeom>
          <a:solidFill>
            <a:srgbClr val="5B9BD5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VM translator developed in projects 7-8</a:t>
            </a:r>
          </a:p>
        </p:txBody>
      </p:sp>
    </p:spTree>
    <p:extLst>
      <p:ext uri="{BB962C8B-B14F-4D97-AF65-F5344CB8AC3E}">
        <p14:creationId xmlns:p14="http://schemas.microsoft.com/office/powerpoint/2010/main" val="9303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Booting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C0BCE05-689D-4EFD-A61B-FC3AF326A9AE}"/>
              </a:ext>
            </a:extLst>
          </p:cNvPr>
          <p:cNvSpPr txBox="1">
            <a:spLocks/>
          </p:cNvSpPr>
          <p:nvPr/>
        </p:nvSpPr>
        <p:spPr>
          <a:xfrm>
            <a:off x="824445" y="960643"/>
            <a:ext cx="7879239" cy="3621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VM program convention</a:t>
            </a:r>
          </a:p>
          <a:p>
            <a:pPr marL="361950" marR="0" lvl="0" indent="-1873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one file in any VM program is expected to be named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Main.vm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;</a:t>
            </a:r>
          </a:p>
          <a:p>
            <a:pPr marL="361950" marR="0" lvl="0" indent="-1873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one VM function in this file is expected to be named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main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VM implementation conventions</a:t>
            </a:r>
          </a:p>
          <a:p>
            <a:pPr marL="263525" marR="0" lvl="0" indent="-88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the stack starts in address 256 in the host RAM</a:t>
            </a:r>
          </a:p>
          <a:p>
            <a:pPr marL="263525" marR="0" lvl="0" indent="-88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when the VM implementation starts running, or is reset,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it starts executing an argument-less OS function named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Sys.init</a:t>
            </a:r>
          </a:p>
          <a:p>
            <a:pPr marL="263525" marR="0" lvl="0" indent="-88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Sys.init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designed to call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Main.main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and then enter an infinite loop</a:t>
            </a: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C7AA7E65-7F88-4698-A412-9CB1DBC60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162" y="4603600"/>
            <a:ext cx="4446569" cy="95388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190800" rIns="9360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// Bootstrap code (should be written in assembly)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SP = 256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call Sys.init 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ED4D9AC-313D-482A-8F2C-03CD38ADE0C8}"/>
              </a:ext>
            </a:extLst>
          </p:cNvPr>
          <p:cNvSpPr txBox="1">
            <a:spLocks/>
          </p:cNvSpPr>
          <p:nvPr/>
        </p:nvSpPr>
        <p:spPr>
          <a:xfrm>
            <a:off x="910286" y="4052823"/>
            <a:ext cx="7774861" cy="491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These conventions are realized by the following code:</a:t>
            </a:r>
          </a:p>
        </p:txBody>
      </p:sp>
      <p:sp>
        <p:nvSpPr>
          <p:cNvPr id="35" name="Rounded Rectangular Callout 9">
            <a:extLst>
              <a:ext uri="{FF2B5EF4-FFF2-40B4-BE49-F238E27FC236}">
                <a16:creationId xmlns:a16="http://schemas.microsoft.com/office/drawing/2014/main" id="{01E7C4C5-27BD-48FF-B7B5-3AB987FDD61E}"/>
              </a:ext>
            </a:extLst>
          </p:cNvPr>
          <p:cNvSpPr/>
          <p:nvPr/>
        </p:nvSpPr>
        <p:spPr>
          <a:xfrm>
            <a:off x="5725028" y="5067082"/>
            <a:ext cx="2829169" cy="915885"/>
          </a:xfrm>
          <a:prstGeom prst="wedgeRoundRectCallout">
            <a:avLst>
              <a:gd name="adj1" fmla="val -80075"/>
              <a:gd name="adj2" fmla="val -42255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Hack platform, this code should be put in the ROM, starting at address 0</a:t>
            </a:r>
          </a:p>
        </p:txBody>
      </p:sp>
    </p:spTree>
    <p:extLst>
      <p:ext uri="{BB962C8B-B14F-4D97-AF65-F5344CB8AC3E}">
        <p14:creationId xmlns:p14="http://schemas.microsoft.com/office/powerpoint/2010/main" val="66173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6C16197E-7766-4FBC-82EC-ED49BD2B308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Lecture plan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071D09C7-DE03-45ED-ACD8-6D7860DED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3529013" cy="4321175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190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100000"/>
              </a:spcBef>
              <a:buClrTx/>
              <a:buSzTx/>
              <a:buFontTx/>
              <a:buNone/>
              <a:defRPr/>
            </a:pPr>
            <a:r>
              <a:rPr lang="en-US" altLang="zh-TW" b="0" u="sng">
                <a:solidFill>
                  <a:srgbClr val="808080"/>
                </a:solidFill>
                <a:ea typeface="新細明體" charset="0"/>
                <a:cs typeface="Arial" charset="0"/>
              </a:rPr>
              <a:t>Arithmetic / Boolean commands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>
                <a:solidFill>
                  <a:srgbClr val="808080"/>
                </a:solidFill>
                <a:latin typeface="Courier New" charset="0"/>
                <a:ea typeface="新細明體" charset="0"/>
                <a:cs typeface="Times New Roman" charset="0"/>
              </a:rPr>
              <a:t>	</a:t>
            </a:r>
            <a:r>
              <a:rPr lang="en-US" altLang="zh-TW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add	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	sub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	neg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	eq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	gt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	lt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	and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	or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	not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b="0" u="sng">
                <a:solidFill>
                  <a:srgbClr val="808080"/>
                </a:solidFill>
                <a:ea typeface="新細明體" charset="0"/>
                <a:cs typeface="Arial" charset="0"/>
              </a:rPr>
              <a:t>Memory access commands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>
                <a:solidFill>
                  <a:srgbClr val="808080"/>
                </a:solidFill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pop x</a:t>
            </a:r>
            <a:r>
              <a:rPr lang="en-US" altLang="zh-TW">
                <a:solidFill>
                  <a:srgbClr val="808080"/>
                </a:solidFill>
                <a:latin typeface="Courier New" charset="0"/>
                <a:ea typeface="新細明體" charset="0"/>
                <a:cs typeface="Times New Roman" charset="0"/>
              </a:rPr>
              <a:t> </a:t>
            </a:r>
            <a:r>
              <a:rPr lang="en-US" altLang="zh-TW" sz="1200" b="0">
                <a:solidFill>
                  <a:srgbClr val="808080"/>
                </a:solidFill>
                <a:latin typeface="Times New Roman" charset="0"/>
                <a:ea typeface="新細明體" charset="0"/>
                <a:cs typeface="Times New Roman" charset="0"/>
              </a:rPr>
              <a:t>(pop into x, which is a variable)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>
                <a:solidFill>
                  <a:srgbClr val="808080"/>
                </a:solidFill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push y</a:t>
            </a:r>
            <a:r>
              <a:rPr lang="en-US" altLang="zh-TW">
                <a:solidFill>
                  <a:srgbClr val="808080"/>
                </a:solidFill>
                <a:latin typeface="Courier New" charset="0"/>
                <a:ea typeface="新細明體" charset="0"/>
                <a:cs typeface="Times New Roman" charset="0"/>
              </a:rPr>
              <a:t> </a:t>
            </a:r>
            <a:r>
              <a:rPr lang="en-US" altLang="zh-TW" sz="1200" b="0">
                <a:solidFill>
                  <a:srgbClr val="808080"/>
                </a:solidFill>
                <a:latin typeface="Times New Roman" charset="0"/>
                <a:ea typeface="新細明體" charset="0"/>
                <a:cs typeface="Times New Roman" charset="0"/>
              </a:rPr>
              <a:t>(y being a variable or a constant)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lang="en-US" altLang="zh-TW" sz="1200" b="0">
              <a:solidFill>
                <a:srgbClr val="808080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0C76762F-B42E-4B56-9461-C6B91B002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143000"/>
            <a:ext cx="3124200" cy="4321175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190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100000"/>
              </a:spcBef>
              <a:buClrTx/>
              <a:buSzTx/>
              <a:buFontTx/>
              <a:buNone/>
              <a:defRPr/>
            </a:pPr>
            <a:r>
              <a:rPr lang="en-US" altLang="zh-TW" b="0" u="sng">
                <a:ea typeface="新細明體" charset="0"/>
                <a:cs typeface="Arial" charset="0"/>
              </a:rPr>
              <a:t>Program flow commands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buClrTx/>
              <a:buSzTx/>
              <a:buFontTx/>
              <a:buNone/>
              <a:defRPr/>
            </a:pP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	</a:t>
            </a:r>
            <a:r>
              <a:rPr lang="en-US" altLang="zh-TW" sz="1400" b="0">
                <a:latin typeface="Consolas" charset="0"/>
                <a:ea typeface="新細明體" charset="0"/>
                <a:cs typeface="Consolas" charset="0"/>
              </a:rPr>
              <a:t>label     </a:t>
            </a:r>
            <a:r>
              <a:rPr lang="en-US" altLang="zh-TW" sz="1200" b="0">
                <a:ea typeface="新細明體" charset="0"/>
                <a:cs typeface="Arial" charset="0"/>
              </a:rPr>
              <a:t>(declaration)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buClrTx/>
              <a:buSzTx/>
              <a:buFontTx/>
              <a:buNone/>
              <a:defRPr/>
            </a:pP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	</a:t>
            </a:r>
            <a:r>
              <a:rPr lang="en-US" altLang="zh-TW" sz="1400" b="0">
                <a:latin typeface="Consolas" charset="0"/>
                <a:ea typeface="新細明體" charset="0"/>
                <a:cs typeface="Consolas" charset="0"/>
              </a:rPr>
              <a:t>goto      </a:t>
            </a:r>
            <a:r>
              <a:rPr lang="en-US" altLang="zh-TW" sz="1200" b="0">
                <a:ea typeface="新細明體" charset="0"/>
                <a:cs typeface="Arial" charset="0"/>
              </a:rPr>
              <a:t>(label)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	</a:t>
            </a:r>
            <a:r>
              <a:rPr lang="en-US" altLang="zh-TW" sz="1400" b="0">
                <a:latin typeface="Consolas" charset="0"/>
                <a:ea typeface="新細明體" charset="0"/>
                <a:cs typeface="Consolas" charset="0"/>
              </a:rPr>
              <a:t>if-goto   </a:t>
            </a:r>
            <a:r>
              <a:rPr lang="en-US" altLang="zh-TW" sz="1200" b="0">
                <a:ea typeface="新細明體" charset="0"/>
                <a:cs typeface="Arial" charset="0"/>
              </a:rPr>
              <a:t>(label)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lang="en-US" altLang="zh-TW" sz="1200" b="0">
              <a:ea typeface="新細明體" charset="0"/>
              <a:cs typeface="Arial" charset="0"/>
            </a:endParaRP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 b="0" u="sng">
                <a:ea typeface="新細明體" charset="0"/>
                <a:cs typeface="Arial" charset="0"/>
              </a:rPr>
              <a:t>Function calling commands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 b="0">
                <a:latin typeface="Consolas" charset="0"/>
                <a:ea typeface="新細明體" charset="0"/>
                <a:cs typeface="Consolas" charset="0"/>
              </a:rPr>
              <a:t>function  </a:t>
            </a:r>
            <a:r>
              <a:rPr lang="en-US" altLang="zh-TW" sz="1200" b="0">
                <a:ea typeface="新細明體" charset="0"/>
                <a:cs typeface="Arial" charset="0"/>
              </a:rPr>
              <a:t>(declaration)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 b="0">
                <a:latin typeface="Consolas" charset="0"/>
                <a:ea typeface="新細明體" charset="0"/>
                <a:cs typeface="Consolas" charset="0"/>
              </a:rPr>
              <a:t>call</a:t>
            </a: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     </a:t>
            </a:r>
            <a:r>
              <a:rPr lang="en-US" altLang="zh-TW" sz="1200" b="0">
                <a:ea typeface="新細明體" charset="0"/>
                <a:cs typeface="Arial" charset="0"/>
              </a:rPr>
              <a:t>(a function)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 b="0">
                <a:latin typeface="Consolas" charset="0"/>
                <a:ea typeface="新細明體" charset="0"/>
                <a:cs typeface="Consolas" charset="0"/>
              </a:rPr>
              <a:t>return</a:t>
            </a: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200" b="0">
                <a:ea typeface="新細明體" charset="0"/>
                <a:cs typeface="Arial" charset="0"/>
              </a:rPr>
              <a:t>(from a function)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lang="en-US" altLang="zh-TW" sz="1200" b="0">
              <a:ea typeface="新細明體" charset="0"/>
              <a:cs typeface="Arial" charset="0"/>
            </a:endParaRPr>
          </a:p>
        </p:txBody>
      </p:sp>
      <p:sp>
        <p:nvSpPr>
          <p:cNvPr id="126981" name="AutoShape 8">
            <a:extLst>
              <a:ext uri="{FF2B5EF4-FFF2-40B4-BE49-F238E27FC236}">
                <a16:creationId xmlns:a16="http://schemas.microsoft.com/office/drawing/2014/main" id="{3FEA4629-3A5B-4DA7-89D9-C93C7AC3E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2766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zh-TW" sz="2000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4581" name="Oval 6">
            <a:extLst>
              <a:ext uri="{FF2B5EF4-FFF2-40B4-BE49-F238E27FC236}">
                <a16:creationId xmlns:a16="http://schemas.microsoft.com/office/drawing/2014/main" id="{D61BBE2D-9564-4362-9224-3CF6C0356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19400"/>
            <a:ext cx="1223963" cy="503238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previous</a:t>
            </a:r>
            <a:br>
              <a:rPr lang="en-US" altLang="zh-TW" sz="1400" b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lang="en-US" altLang="zh-TW" sz="1400" b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lecture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EDDE77AC-F4BD-4603-BFEC-9C47B31E55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Subroutines</a:t>
            </a:r>
          </a:p>
        </p:txBody>
      </p:sp>
      <p:sp>
        <p:nvSpPr>
          <p:cNvPr id="521219" name="Rectangle 3">
            <a:extLst>
              <a:ext uri="{FF2B5EF4-FFF2-40B4-BE49-F238E27FC236}">
                <a16:creationId xmlns:a16="http://schemas.microsoft.com/office/drawing/2014/main" id="{9B69EBD5-326E-4561-BEB8-0B90D71403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819400"/>
            <a:ext cx="8763000" cy="3505200"/>
          </a:xfrm>
        </p:spPr>
        <p:txBody>
          <a:bodyPr/>
          <a:lstStyle/>
          <a:p>
            <a:pPr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zh-TW" sz="2000" u="sng" dirty="0">
                <a:ea typeface="新細明體" panose="02020500000000000000" pitchFamily="18" charset="-120"/>
              </a:rPr>
              <a:t>Subroutines = a major programming artifact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 dirty="0">
                <a:ea typeface="新細明體" panose="02020500000000000000" pitchFamily="18" charset="-120"/>
              </a:rPr>
              <a:t>Basic idea: the given language can be extended by user-defined commands (aka </a:t>
            </a:r>
            <a:r>
              <a:rPr lang="en-US" altLang="zh-TW" sz="2000" i="1" dirty="0">
                <a:ea typeface="新細明體" panose="02020500000000000000" pitchFamily="18" charset="-120"/>
              </a:rPr>
              <a:t>subroutines</a:t>
            </a:r>
            <a:r>
              <a:rPr lang="en-US" altLang="zh-TW" sz="2000" dirty="0">
                <a:ea typeface="新細明體" panose="02020500000000000000" pitchFamily="18" charset="-120"/>
              </a:rPr>
              <a:t>/</a:t>
            </a:r>
            <a:r>
              <a:rPr lang="en-US" altLang="zh-TW" sz="2000" i="1" dirty="0">
                <a:ea typeface="新細明體" panose="02020500000000000000" pitchFamily="18" charset="-120"/>
              </a:rPr>
              <a:t>functions</a:t>
            </a:r>
            <a:r>
              <a:rPr lang="en-US" altLang="zh-TW" sz="2000" dirty="0">
                <a:ea typeface="新細明體" panose="02020500000000000000" pitchFamily="18" charset="-120"/>
              </a:rPr>
              <a:t>/procedures/</a:t>
            </a:r>
            <a:r>
              <a:rPr lang="en-US" altLang="zh-TW" sz="2000" i="1" dirty="0">
                <a:ea typeface="新細明體" panose="02020500000000000000" pitchFamily="18" charset="-120"/>
              </a:rPr>
              <a:t>methods</a:t>
            </a:r>
            <a:r>
              <a:rPr lang="en-US" altLang="zh-TW" sz="2000" dirty="0">
                <a:ea typeface="新細明體" panose="02020500000000000000" pitchFamily="18" charset="-120"/>
              </a:rPr>
              <a:t> ...)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 dirty="0">
                <a:ea typeface="新細明體" panose="02020500000000000000" pitchFamily="18" charset="-120"/>
              </a:rPr>
              <a:t>Important: the language’s primitive commands and the user-defined commands have the same look-and-feel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 dirty="0">
                <a:ea typeface="新細明體" panose="02020500000000000000" pitchFamily="18" charset="-120"/>
              </a:rPr>
              <a:t>This transparent extensibility is the most important abstraction delivered by high-level programming languages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 dirty="0">
                <a:ea typeface="新細明體" panose="02020500000000000000" pitchFamily="18" charset="-120"/>
              </a:rPr>
              <a:t>The challenge: implement this abstraction, i.e. allow the program control to flow effortlessly between one subroutine to the other  </a:t>
            </a:r>
          </a:p>
        </p:txBody>
      </p:sp>
      <p:sp>
        <p:nvSpPr>
          <p:cNvPr id="24580" name="Text Box 5">
            <a:extLst>
              <a:ext uri="{FF2B5EF4-FFF2-40B4-BE49-F238E27FC236}">
                <a16:creationId xmlns:a16="http://schemas.microsoft.com/office/drawing/2014/main" id="{9D7C93BD-27B9-4C36-9DCE-D25D67C44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0"/>
            <a:ext cx="6248400" cy="1905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0" dirty="0">
                <a:latin typeface="Consolas" charset="0"/>
                <a:ea typeface="新細明體" charset="0"/>
                <a:cs typeface="Consolas" charset="0"/>
              </a:rPr>
              <a:t>// Compute x = (-b + </a:t>
            </a:r>
            <a:r>
              <a:rPr lang="en-US" altLang="zh-TW" sz="1800" b="0" dirty="0" err="1">
                <a:latin typeface="Consolas" charset="0"/>
                <a:ea typeface="新細明體" charset="0"/>
                <a:cs typeface="Consolas" charset="0"/>
              </a:rPr>
              <a:t>sqrt</a:t>
            </a:r>
            <a:r>
              <a:rPr lang="en-US" altLang="zh-TW" sz="1800" b="0" dirty="0">
                <a:latin typeface="Consolas" charset="0"/>
                <a:ea typeface="新細明體" charset="0"/>
                <a:cs typeface="Consolas" charset="0"/>
              </a:rPr>
              <a:t>(b^2 -4*a*c)) / 2*a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0" dirty="0">
                <a:latin typeface="Consolas" charset="0"/>
                <a:ea typeface="新細明體" charset="0"/>
                <a:cs typeface="Consolas" charset="0"/>
              </a:rPr>
              <a:t>if (~(a = 0))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0" dirty="0">
                <a:latin typeface="Consolas" charset="0"/>
                <a:ea typeface="新細明體" charset="0"/>
                <a:cs typeface="Consolas" charset="0"/>
              </a:rPr>
              <a:t>   x = (-b + </a:t>
            </a:r>
            <a:r>
              <a:rPr lang="en-US" altLang="zh-TW" sz="1800" b="0" dirty="0" err="1">
                <a:solidFill>
                  <a:srgbClr val="990000"/>
                </a:solidFill>
                <a:latin typeface="Consolas" charset="0"/>
                <a:ea typeface="新細明體" charset="0"/>
                <a:cs typeface="Consolas" charset="0"/>
              </a:rPr>
              <a:t>sqrt</a:t>
            </a:r>
            <a:r>
              <a:rPr lang="en-US" altLang="zh-TW" sz="1800" b="0" dirty="0">
                <a:latin typeface="Consolas" charset="0"/>
                <a:ea typeface="新細明體" charset="0"/>
                <a:cs typeface="Consolas" charset="0"/>
              </a:rPr>
              <a:t>(b * b – 4 * a * c)) / (2 * a)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0" dirty="0">
                <a:latin typeface="Consolas" charset="0"/>
                <a:ea typeface="新細明體" charset="0"/>
                <a:cs typeface="Consolas" charset="0"/>
              </a:rPr>
              <a:t>else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0" dirty="0">
                <a:latin typeface="Consolas" charset="0"/>
                <a:ea typeface="新細明體" charset="0"/>
                <a:cs typeface="Consolas" charset="0"/>
              </a:rPr>
              <a:t>   x = - c / b</a:t>
            </a:r>
            <a:r>
              <a:rPr lang="en-US" altLang="zh-TW" sz="1800" b="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3775F5B5-2ACB-4A8C-B847-A96E99DBF3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Subroutines in the </a:t>
            </a:r>
            <a:r>
              <a:rPr lang="en-US" altLang="zh-TW" sz="2000">
                <a:ea typeface="新細明體" panose="02020500000000000000" pitchFamily="18" charset="-120"/>
              </a:rPr>
              <a:t>VM</a:t>
            </a:r>
            <a:r>
              <a:rPr lang="en-US" altLang="zh-TW">
                <a:ea typeface="新細明體" panose="02020500000000000000" pitchFamily="18" charset="-120"/>
              </a:rPr>
              <a:t> language</a:t>
            </a:r>
            <a:endParaRPr lang="en-US" altLang="zh-TW" sz="1800">
              <a:ea typeface="新細明體" panose="02020500000000000000" pitchFamily="18" charset="-120"/>
            </a:endParaRPr>
          </a:p>
        </p:txBody>
      </p:sp>
      <p:sp>
        <p:nvSpPr>
          <p:cNvPr id="131075" name="Rectangle 5">
            <a:extLst>
              <a:ext uri="{FF2B5EF4-FFF2-40B4-BE49-F238E27FC236}">
                <a16:creationId xmlns:a16="http://schemas.microsoft.com/office/drawing/2014/main" id="{B16C763F-D474-4856-B3BF-017D41116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33800"/>
            <a:ext cx="403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79388" indent="-179388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40000"/>
              </a:spcBef>
              <a:buSzPct val="85000"/>
              <a:buFont typeface="Wingdings" panose="05000000000000000000" pitchFamily="2" charset="2"/>
              <a:buNone/>
            </a:pPr>
            <a:endParaRPr lang="en-US" altLang="zh-TW" sz="1800" b="0">
              <a:ea typeface="Arial Unicode MS" pitchFamily="34" charset="-128"/>
            </a:endParaRPr>
          </a:p>
        </p:txBody>
      </p:sp>
      <p:sp>
        <p:nvSpPr>
          <p:cNvPr id="131076" name="Text Box 4">
            <a:extLst>
              <a:ext uri="{FF2B5EF4-FFF2-40B4-BE49-F238E27FC236}">
                <a16:creationId xmlns:a16="http://schemas.microsoft.com/office/drawing/2014/main" id="{D32B70DB-E700-43E1-9F47-CDB8C38C1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838200"/>
            <a:ext cx="4800600" cy="56388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154800" rIns="93600" bIns="154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6500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function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mult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 1</a:t>
            </a:r>
          </a:p>
          <a:p>
            <a:pPr eaLnBrk="1" hangingPunct="1">
              <a:lnSpc>
                <a:spcPct val="50000"/>
              </a:lnSpc>
              <a:spcBef>
                <a:spcPct val="65000"/>
              </a:spcBef>
              <a:buClrTx/>
              <a:buSzTx/>
              <a:buFontTx/>
              <a:buNone/>
              <a:defRPr/>
            </a:pPr>
            <a:r>
              <a:rPr lang="en-US" altLang="zh-TW" b="0" dirty="0">
                <a:latin typeface="Consolas" charset="0"/>
                <a:ea typeface="新細明體" charset="0"/>
                <a:cs typeface="Consolas" charset="0"/>
              </a:rPr>
              <a:t>  push constant 0</a:t>
            </a:r>
          </a:p>
          <a:p>
            <a:pPr eaLnBrk="1" hangingPunct="1">
              <a:lnSpc>
                <a:spcPct val="50000"/>
              </a:lnSpc>
              <a:spcBef>
                <a:spcPct val="65000"/>
              </a:spcBef>
              <a:buClrTx/>
              <a:buSzTx/>
              <a:buFontTx/>
              <a:buNone/>
              <a:defRPr/>
            </a:pPr>
            <a:r>
              <a:rPr lang="en-US" altLang="zh-TW" b="0" dirty="0">
                <a:latin typeface="Consolas" charset="0"/>
                <a:ea typeface="新細明體" charset="0"/>
                <a:cs typeface="Consolas" charset="0"/>
              </a:rPr>
              <a:t>  pop local 0 // result (local 0) = 0</a:t>
            </a:r>
          </a:p>
          <a:p>
            <a:pPr eaLnBrk="1" hangingPunct="1">
              <a:lnSpc>
                <a:spcPct val="50000"/>
              </a:lnSpc>
              <a:spcBef>
                <a:spcPct val="65000"/>
              </a:spcBef>
              <a:buClrTx/>
              <a:buSzTx/>
              <a:buFontTx/>
              <a:buNone/>
              <a:defRPr/>
            </a:pPr>
            <a:r>
              <a:rPr lang="en-US" altLang="zh-TW" b="0" dirty="0">
                <a:latin typeface="Consolas" charset="0"/>
                <a:ea typeface="新細明體" charset="0"/>
                <a:cs typeface="Consolas" charset="0"/>
              </a:rPr>
              <a:t>label loop</a:t>
            </a:r>
          </a:p>
          <a:p>
            <a:pPr eaLnBrk="1" hangingPunct="1">
              <a:lnSpc>
                <a:spcPct val="50000"/>
              </a:lnSpc>
              <a:spcBef>
                <a:spcPct val="65000"/>
              </a:spcBef>
              <a:buClrTx/>
              <a:buSzTx/>
              <a:buFontTx/>
              <a:buNone/>
              <a:defRPr/>
            </a:pPr>
            <a:r>
              <a:rPr lang="en-US" altLang="zh-TW" b="0" dirty="0">
                <a:latin typeface="Consolas" charset="0"/>
                <a:ea typeface="新細明體" charset="0"/>
                <a:cs typeface="Consolas" charset="0"/>
              </a:rPr>
              <a:t>  push argument 0 </a:t>
            </a:r>
          </a:p>
          <a:p>
            <a:pPr eaLnBrk="1" hangingPunct="1">
              <a:lnSpc>
                <a:spcPct val="50000"/>
              </a:lnSpc>
              <a:spcBef>
                <a:spcPct val="65000"/>
              </a:spcBef>
              <a:buClrTx/>
              <a:buSzTx/>
              <a:buFontTx/>
              <a:buNone/>
              <a:defRPr/>
            </a:pPr>
            <a:r>
              <a:rPr lang="en-US" altLang="zh-TW" b="0" dirty="0">
                <a:latin typeface="Consolas" charset="0"/>
                <a:ea typeface="新細明體" charset="0"/>
                <a:cs typeface="Consolas" charset="0"/>
              </a:rPr>
              <a:t>  push constant 0</a:t>
            </a:r>
          </a:p>
          <a:p>
            <a:pPr eaLnBrk="1" hangingPunct="1">
              <a:lnSpc>
                <a:spcPct val="50000"/>
              </a:lnSpc>
              <a:spcBef>
                <a:spcPct val="65000"/>
              </a:spcBef>
              <a:buClrTx/>
              <a:buSzTx/>
              <a:buFontTx/>
              <a:buNone/>
              <a:defRPr/>
            </a:pPr>
            <a:r>
              <a:rPr lang="en-US" altLang="zh-TW" b="0" dirty="0">
                <a:latin typeface="Consolas" charset="0"/>
                <a:ea typeface="新細明體" charset="0"/>
                <a:cs typeface="Consolas" charset="0"/>
              </a:rPr>
              <a:t>  </a:t>
            </a:r>
            <a:r>
              <a:rPr lang="en-US" altLang="zh-TW" b="0" dirty="0" err="1">
                <a:latin typeface="Consolas" charset="0"/>
                <a:ea typeface="新細明體" charset="0"/>
                <a:cs typeface="Consolas" charset="0"/>
              </a:rPr>
              <a:t>eq</a:t>
            </a:r>
            <a:endParaRPr lang="en-US" altLang="zh-TW" b="0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lnSpc>
                <a:spcPct val="50000"/>
              </a:lnSpc>
              <a:spcBef>
                <a:spcPct val="65000"/>
              </a:spcBef>
              <a:buClrTx/>
              <a:buSzTx/>
              <a:buFontTx/>
              <a:buNone/>
              <a:defRPr/>
            </a:pPr>
            <a:r>
              <a:rPr lang="en-US" altLang="zh-TW" b="0" dirty="0">
                <a:latin typeface="Consolas" charset="0"/>
                <a:ea typeface="新細明體" charset="0"/>
                <a:cs typeface="Consolas" charset="0"/>
              </a:rPr>
              <a:t>  if-</a:t>
            </a:r>
            <a:r>
              <a:rPr lang="en-US" altLang="zh-TW" b="0" dirty="0" err="1">
                <a:latin typeface="Consolas" charset="0"/>
                <a:ea typeface="新細明體" charset="0"/>
                <a:cs typeface="Consolas" charset="0"/>
              </a:rPr>
              <a:t>goto</a:t>
            </a:r>
            <a:r>
              <a:rPr lang="en-US" altLang="zh-TW" b="0" dirty="0">
                <a:latin typeface="Consolas" charset="0"/>
                <a:ea typeface="新細明體" charset="0"/>
                <a:cs typeface="Consolas" charset="0"/>
              </a:rPr>
              <a:t> end // if arg0==0, jump to end</a:t>
            </a:r>
          </a:p>
          <a:p>
            <a:pPr eaLnBrk="1" hangingPunct="1">
              <a:lnSpc>
                <a:spcPct val="50000"/>
              </a:lnSpc>
              <a:spcBef>
                <a:spcPct val="65000"/>
              </a:spcBef>
              <a:buClrTx/>
              <a:buSzTx/>
              <a:buFontTx/>
              <a:buNone/>
              <a:defRPr/>
            </a:pPr>
            <a:r>
              <a:rPr lang="en-US" altLang="zh-TW" b="0" dirty="0">
                <a:latin typeface="Consolas" charset="0"/>
                <a:ea typeface="新細明體" charset="0"/>
                <a:cs typeface="Consolas" charset="0"/>
              </a:rPr>
              <a:t>  push argument 0</a:t>
            </a:r>
          </a:p>
          <a:p>
            <a:pPr eaLnBrk="1" hangingPunct="1">
              <a:lnSpc>
                <a:spcPct val="50000"/>
              </a:lnSpc>
              <a:spcBef>
                <a:spcPct val="65000"/>
              </a:spcBef>
              <a:buClrTx/>
              <a:buSzTx/>
              <a:buFontTx/>
              <a:buNone/>
              <a:defRPr/>
            </a:pPr>
            <a:r>
              <a:rPr lang="en-US" altLang="zh-TW" b="0" dirty="0">
                <a:latin typeface="Consolas" charset="0"/>
                <a:ea typeface="新細明體" charset="0"/>
                <a:cs typeface="Consolas" charset="0"/>
              </a:rPr>
              <a:t>  push 1</a:t>
            </a:r>
          </a:p>
          <a:p>
            <a:pPr eaLnBrk="1" hangingPunct="1">
              <a:lnSpc>
                <a:spcPct val="50000"/>
              </a:lnSpc>
              <a:spcBef>
                <a:spcPct val="65000"/>
              </a:spcBef>
              <a:buClrTx/>
              <a:buSzTx/>
              <a:buFontTx/>
              <a:buNone/>
              <a:defRPr/>
            </a:pPr>
            <a:r>
              <a:rPr lang="en-US" altLang="zh-TW" b="0" dirty="0">
                <a:latin typeface="Consolas" charset="0"/>
                <a:ea typeface="新細明體" charset="0"/>
                <a:cs typeface="Consolas" charset="0"/>
              </a:rPr>
              <a:t>  sub</a:t>
            </a:r>
          </a:p>
          <a:p>
            <a:pPr eaLnBrk="1" hangingPunct="1">
              <a:lnSpc>
                <a:spcPct val="50000"/>
              </a:lnSpc>
              <a:spcBef>
                <a:spcPct val="65000"/>
              </a:spcBef>
              <a:buClrTx/>
              <a:buSzTx/>
              <a:buFontTx/>
              <a:buNone/>
              <a:defRPr/>
            </a:pPr>
            <a:r>
              <a:rPr lang="en-US" altLang="zh-TW" b="0" dirty="0">
                <a:latin typeface="Consolas" charset="0"/>
                <a:ea typeface="新細明體" charset="0"/>
                <a:cs typeface="Consolas" charset="0"/>
              </a:rPr>
              <a:t>  pop argument 0  // arg0--</a:t>
            </a:r>
          </a:p>
          <a:p>
            <a:pPr eaLnBrk="1" hangingPunct="1">
              <a:lnSpc>
                <a:spcPct val="50000"/>
              </a:lnSpc>
              <a:spcBef>
                <a:spcPct val="65000"/>
              </a:spcBef>
              <a:buClrTx/>
              <a:buSzTx/>
              <a:buFontTx/>
              <a:buNone/>
              <a:defRPr/>
            </a:pPr>
            <a:r>
              <a:rPr lang="en-US" altLang="zh-TW" b="0" dirty="0">
                <a:latin typeface="Consolas" charset="0"/>
                <a:ea typeface="新細明體" charset="0"/>
                <a:cs typeface="Consolas" charset="0"/>
              </a:rPr>
              <a:t>  push argument 1</a:t>
            </a:r>
          </a:p>
          <a:p>
            <a:pPr eaLnBrk="1" hangingPunct="1">
              <a:lnSpc>
                <a:spcPct val="50000"/>
              </a:lnSpc>
              <a:spcBef>
                <a:spcPct val="65000"/>
              </a:spcBef>
              <a:buClrTx/>
              <a:buSzTx/>
              <a:buFontTx/>
              <a:buNone/>
              <a:defRPr/>
            </a:pPr>
            <a:r>
              <a:rPr lang="en-US" altLang="zh-TW" b="0" dirty="0">
                <a:latin typeface="Consolas" charset="0"/>
                <a:ea typeface="新細明體" charset="0"/>
                <a:cs typeface="Consolas" charset="0"/>
              </a:rPr>
              <a:t>  push local 0</a:t>
            </a:r>
          </a:p>
          <a:p>
            <a:pPr eaLnBrk="1" hangingPunct="1">
              <a:lnSpc>
                <a:spcPct val="50000"/>
              </a:lnSpc>
              <a:spcBef>
                <a:spcPct val="65000"/>
              </a:spcBef>
              <a:buClrTx/>
              <a:buSzTx/>
              <a:buFontTx/>
              <a:buNone/>
              <a:defRPr/>
            </a:pPr>
            <a:r>
              <a:rPr lang="en-US" altLang="zh-TW" b="0" dirty="0">
                <a:latin typeface="Consolas" charset="0"/>
                <a:ea typeface="新細明體" charset="0"/>
                <a:cs typeface="Consolas" charset="0"/>
              </a:rPr>
              <a:t>  add</a:t>
            </a:r>
          </a:p>
          <a:p>
            <a:pPr eaLnBrk="1" hangingPunct="1">
              <a:lnSpc>
                <a:spcPct val="50000"/>
              </a:lnSpc>
              <a:spcBef>
                <a:spcPct val="65000"/>
              </a:spcBef>
              <a:buClrTx/>
              <a:buSzTx/>
              <a:buFontTx/>
              <a:buNone/>
              <a:defRPr/>
            </a:pPr>
            <a:r>
              <a:rPr lang="en-US" altLang="zh-TW" b="0" dirty="0">
                <a:latin typeface="Consolas" charset="0"/>
                <a:ea typeface="新細明體" charset="0"/>
                <a:cs typeface="Consolas" charset="0"/>
              </a:rPr>
              <a:t>  pop local 0  // result += arg1</a:t>
            </a:r>
          </a:p>
          <a:p>
            <a:pPr eaLnBrk="1" hangingPunct="1">
              <a:lnSpc>
                <a:spcPct val="50000"/>
              </a:lnSpc>
              <a:spcBef>
                <a:spcPct val="65000"/>
              </a:spcBef>
              <a:buClrTx/>
              <a:buSzTx/>
              <a:buFontTx/>
              <a:buNone/>
              <a:defRPr/>
            </a:pPr>
            <a:r>
              <a:rPr lang="en-US" altLang="zh-TW" b="0" dirty="0">
                <a:latin typeface="Consolas" charset="0"/>
                <a:ea typeface="新細明體" charset="0"/>
                <a:cs typeface="Consolas" charset="0"/>
              </a:rPr>
              <a:t>  </a:t>
            </a:r>
            <a:r>
              <a:rPr lang="en-US" altLang="zh-TW" b="0" dirty="0" err="1">
                <a:latin typeface="Consolas" charset="0"/>
                <a:ea typeface="新細明體" charset="0"/>
                <a:cs typeface="Consolas" charset="0"/>
              </a:rPr>
              <a:t>goto</a:t>
            </a:r>
            <a:r>
              <a:rPr lang="en-US" altLang="zh-TW" b="0" dirty="0">
                <a:latin typeface="Consolas" charset="0"/>
                <a:ea typeface="新細明體" charset="0"/>
                <a:cs typeface="Consolas" charset="0"/>
              </a:rPr>
              <a:t> loop</a:t>
            </a:r>
          </a:p>
          <a:p>
            <a:pPr eaLnBrk="1" hangingPunct="1">
              <a:lnSpc>
                <a:spcPct val="50000"/>
              </a:lnSpc>
              <a:spcBef>
                <a:spcPct val="65000"/>
              </a:spcBef>
              <a:buClrTx/>
              <a:buSzTx/>
              <a:buFontTx/>
              <a:buNone/>
              <a:defRPr/>
            </a:pPr>
            <a:r>
              <a:rPr lang="en-US" altLang="zh-TW" b="0" dirty="0">
                <a:latin typeface="Consolas" charset="0"/>
                <a:ea typeface="新細明體" charset="0"/>
                <a:cs typeface="Consolas" charset="0"/>
              </a:rPr>
              <a:t>label end</a:t>
            </a:r>
          </a:p>
          <a:p>
            <a:pPr eaLnBrk="1" hangingPunct="1">
              <a:lnSpc>
                <a:spcPct val="50000"/>
              </a:lnSpc>
              <a:spcBef>
                <a:spcPct val="65000"/>
              </a:spcBef>
              <a:buClrTx/>
              <a:buSzTx/>
              <a:buFontTx/>
              <a:buNone/>
              <a:defRPr/>
            </a:pPr>
            <a:r>
              <a:rPr lang="en-US" altLang="zh-TW" b="0" dirty="0">
                <a:latin typeface="Consolas" charset="0"/>
                <a:ea typeface="新細明體" charset="0"/>
                <a:cs typeface="Consolas" charset="0"/>
              </a:rPr>
              <a:t>  push local 0  // push result</a:t>
            </a:r>
          </a:p>
          <a:p>
            <a:pPr eaLnBrk="1" hangingPunct="1">
              <a:lnSpc>
                <a:spcPct val="50000"/>
              </a:lnSpc>
              <a:spcBef>
                <a:spcPct val="65000"/>
              </a:spcBef>
              <a:buClrTx/>
              <a:buSzTx/>
              <a:buFontTx/>
              <a:buNone/>
              <a:defRPr/>
            </a:pPr>
            <a:r>
              <a:rPr lang="en-US" altLang="zh-TW" b="0" dirty="0">
                <a:latin typeface="Consolas" charset="0"/>
                <a:ea typeface="新細明體" charset="0"/>
                <a:cs typeface="Consolas" charset="0"/>
              </a:rPr>
              <a:t>  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return</a:t>
            </a:r>
          </a:p>
        </p:txBody>
      </p:sp>
      <p:sp>
        <p:nvSpPr>
          <p:cNvPr id="28676" name="Rectangle 8">
            <a:extLst>
              <a:ext uri="{FF2B5EF4-FFF2-40B4-BE49-F238E27FC236}">
                <a16:creationId xmlns:a16="http://schemas.microsoft.com/office/drawing/2014/main" id="{095D7CF3-07D1-4F79-8D73-F9767E62D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8" y="533400"/>
            <a:ext cx="3960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zh-TW" b="0">
                <a:ea typeface="新細明體" panose="02020500000000000000" pitchFamily="18" charset="-120"/>
              </a:rPr>
              <a:t>Called code, aka “callee” (example)</a:t>
            </a:r>
          </a:p>
        </p:txBody>
      </p:sp>
      <p:grpSp>
        <p:nvGrpSpPr>
          <p:cNvPr id="28677" name="Group 6">
            <a:extLst>
              <a:ext uri="{FF2B5EF4-FFF2-40B4-BE49-F238E27FC236}">
                <a16:creationId xmlns:a16="http://schemas.microsoft.com/office/drawing/2014/main" id="{D6D4DEF9-3A5F-449C-8EFC-8D4C2F6C72D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609600"/>
            <a:ext cx="3582988" cy="3124200"/>
            <a:chOff x="144" y="384"/>
            <a:chExt cx="2257" cy="1968"/>
          </a:xfrm>
        </p:grpSpPr>
        <p:sp>
          <p:nvSpPr>
            <p:cNvPr id="26636" name="Text Box 4">
              <a:extLst>
                <a:ext uri="{FF2B5EF4-FFF2-40B4-BE49-F238E27FC236}">
                  <a16:creationId xmlns:a16="http://schemas.microsoft.com/office/drawing/2014/main" id="{F9799CD3-E513-4EED-AB60-0AF49CCAAC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576"/>
              <a:ext cx="2113" cy="1776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129600" tIns="154800" rIns="93600" bIns="154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...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// computes (7 + 2) * 3 - 5 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push constant 7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push constant 2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add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push constant 3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call </a:t>
              </a:r>
              <a:r>
                <a:rPr lang="en-US" altLang="zh-TW" dirty="0" err="1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mult</a:t>
              </a:r>
              <a:r>
                <a:rPr lang="en-US" altLang="zh-TW" dirty="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 2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push constant 5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sub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...</a:t>
              </a:r>
            </a:p>
          </p:txBody>
        </p:sp>
        <p:sp>
          <p:nvSpPr>
            <p:cNvPr id="28684" name="Rectangle 8">
              <a:extLst>
                <a:ext uri="{FF2B5EF4-FFF2-40B4-BE49-F238E27FC236}">
                  <a16:creationId xmlns:a16="http://schemas.microsoft.com/office/drawing/2014/main" id="{D9E49DB3-898F-4464-B2D1-57D14E8A7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84"/>
              <a:ext cx="225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0"/>
                </a:spcBef>
                <a:buFont typeface="Wingdings" panose="05000000000000000000" pitchFamily="2" charset="2"/>
                <a:buNone/>
              </a:pPr>
              <a:r>
                <a:rPr lang="en-US" altLang="zh-TW" b="0">
                  <a:ea typeface="新細明體" panose="02020500000000000000" pitchFamily="18" charset="-120"/>
                </a:rPr>
                <a:t>Calling code, aka “caller” (example)</a:t>
              </a:r>
            </a:p>
          </p:txBody>
        </p:sp>
      </p:grpSp>
      <p:grpSp>
        <p:nvGrpSpPr>
          <p:cNvPr id="131081" name="Group 9">
            <a:extLst>
              <a:ext uri="{FF2B5EF4-FFF2-40B4-BE49-F238E27FC236}">
                <a16:creationId xmlns:a16="http://schemas.microsoft.com/office/drawing/2014/main" id="{7179B407-99EE-46FA-ADE4-9E803876A8B9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066800"/>
            <a:ext cx="2895600" cy="5257800"/>
            <a:chOff x="1006" y="672"/>
            <a:chExt cx="1824" cy="3312"/>
          </a:xfrm>
        </p:grpSpPr>
        <p:cxnSp>
          <p:nvCxnSpPr>
            <p:cNvPr id="28679" name="AutoShape 10">
              <a:extLst>
                <a:ext uri="{FF2B5EF4-FFF2-40B4-BE49-F238E27FC236}">
                  <a16:creationId xmlns:a16="http://schemas.microsoft.com/office/drawing/2014/main" id="{4F7AF783-D3DE-45A3-9933-8CD653D4A1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06" y="1728"/>
              <a:ext cx="816" cy="48"/>
            </a:xfrm>
            <a:prstGeom prst="straightConnector1">
              <a:avLst/>
            </a:prstGeom>
            <a:noFill/>
            <a:ln w="19050">
              <a:solidFill>
                <a:srgbClr val="BD520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80" name="AutoShape 11">
              <a:extLst>
                <a:ext uri="{FF2B5EF4-FFF2-40B4-BE49-F238E27FC236}">
                  <a16:creationId xmlns:a16="http://schemas.microsoft.com/office/drawing/2014/main" id="{388C0F22-D9E9-4C76-99A2-3FB888ECA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1488"/>
              <a:ext cx="1008" cy="480"/>
            </a:xfrm>
            <a:prstGeom prst="roundRect">
              <a:avLst>
                <a:gd name="adj" fmla="val 1666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18800" rIns="0" bIns="118800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100000"/>
                </a:spcBef>
                <a:buFont typeface="Wingdings" panose="05000000000000000000" pitchFamily="2" charset="2"/>
                <a:buNone/>
              </a:pPr>
              <a:r>
                <a:rPr lang="en-US" altLang="zh-TW" b="0">
                  <a:ea typeface="新細明體" panose="02020500000000000000" pitchFamily="18" charset="-120"/>
                </a:rPr>
                <a:t>VM subroutine call-and-return commands</a:t>
              </a:r>
            </a:p>
          </p:txBody>
        </p:sp>
        <p:cxnSp>
          <p:nvCxnSpPr>
            <p:cNvPr id="28681" name="AutoShape 12">
              <a:extLst>
                <a:ext uri="{FF2B5EF4-FFF2-40B4-BE49-F238E27FC236}">
                  <a16:creationId xmlns:a16="http://schemas.microsoft.com/office/drawing/2014/main" id="{1BDA786B-C40D-4B9C-9E87-85FD88B9E5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207" y="672"/>
              <a:ext cx="479" cy="816"/>
            </a:xfrm>
            <a:prstGeom prst="straightConnector1">
              <a:avLst/>
            </a:prstGeom>
            <a:noFill/>
            <a:ln w="19050">
              <a:solidFill>
                <a:srgbClr val="BD520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2" name="AutoShape 13">
              <a:extLst>
                <a:ext uri="{FF2B5EF4-FFF2-40B4-BE49-F238E27FC236}">
                  <a16:creationId xmlns:a16="http://schemas.microsoft.com/office/drawing/2014/main" id="{C29C14D3-580E-4867-8295-B6510DE612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56" y="1968"/>
              <a:ext cx="574" cy="2016"/>
            </a:xfrm>
            <a:prstGeom prst="straightConnector1">
              <a:avLst/>
            </a:prstGeom>
            <a:noFill/>
            <a:ln w="19050">
              <a:solidFill>
                <a:srgbClr val="BD520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標題 1">
            <a:extLst>
              <a:ext uri="{FF2B5EF4-FFF2-40B4-BE49-F238E27FC236}">
                <a16:creationId xmlns:a16="http://schemas.microsoft.com/office/drawing/2014/main" id="{232C174F-54C7-4287-A343-2BDFA58976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Subroutines in the </a:t>
            </a:r>
            <a:r>
              <a:rPr lang="en-US" altLang="zh-TW" sz="2000">
                <a:ea typeface="新細明體" panose="02020500000000000000" pitchFamily="18" charset="-120"/>
              </a:rPr>
              <a:t>VM</a:t>
            </a:r>
            <a:r>
              <a:rPr lang="en-US" altLang="zh-TW">
                <a:ea typeface="新細明體" panose="02020500000000000000" pitchFamily="18" charset="-120"/>
              </a:rPr>
              <a:t> language</a:t>
            </a:r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30722" name="內容版面配置區 2">
            <a:extLst>
              <a:ext uri="{FF2B5EF4-FFF2-40B4-BE49-F238E27FC236}">
                <a16:creationId xmlns:a16="http://schemas.microsoft.com/office/drawing/2014/main" id="{D5FBCABF-3BDD-4BCF-B882-8AB83DFFC3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spcBef>
                <a:spcPct val="40000"/>
              </a:spcBef>
              <a:buSzPct val="85000"/>
              <a:buFont typeface="Wingdings" panose="05000000000000000000" pitchFamily="2" charset="2"/>
              <a:buNone/>
            </a:pPr>
            <a:r>
              <a:rPr lang="en-US" altLang="zh-TW" sz="2000" dirty="0">
                <a:ea typeface="Arial Unicode MS" pitchFamily="34" charset="-128"/>
              </a:rPr>
              <a:t>The invocation of the VM’s primitive commands and subroutines</a:t>
            </a:r>
            <a:br>
              <a:rPr lang="en-US" altLang="zh-TW" sz="2000" dirty="0">
                <a:ea typeface="Arial Unicode MS" pitchFamily="34" charset="-128"/>
              </a:rPr>
            </a:br>
            <a:r>
              <a:rPr lang="en-US" altLang="zh-TW" sz="2000" dirty="0">
                <a:ea typeface="Arial Unicode MS" pitchFamily="34" charset="-128"/>
              </a:rPr>
              <a:t>follow exactly the same rules</a:t>
            </a:r>
            <a:r>
              <a:rPr lang="zh-TW" altLang="en-US" sz="2000" dirty="0">
                <a:ea typeface="Arial Unicode MS" pitchFamily="34" charset="-128"/>
              </a:rPr>
              <a:t> </a:t>
            </a:r>
            <a:r>
              <a:rPr lang="en-US" altLang="zh-TW" sz="2000" dirty="0">
                <a:ea typeface="Arial Unicode MS" pitchFamily="34" charset="-128"/>
              </a:rPr>
              <a:t>(consistent with other stack operations):</a:t>
            </a:r>
          </a:p>
          <a:p>
            <a:pPr>
              <a:spcBef>
                <a:spcPct val="4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 dirty="0">
                <a:ea typeface="Arial Unicode MS" pitchFamily="34" charset="-128"/>
              </a:rPr>
              <a:t>The caller pushes the necessary argument(s) and calls the command / function for its effect</a:t>
            </a:r>
          </a:p>
          <a:p>
            <a:pPr>
              <a:spcBef>
                <a:spcPct val="4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 dirty="0">
                <a:ea typeface="Arial Unicode MS" pitchFamily="34" charset="-128"/>
              </a:rPr>
              <a:t>The </a:t>
            </a:r>
            <a:r>
              <a:rPr lang="en-US" altLang="zh-TW" sz="2000" dirty="0" err="1">
                <a:ea typeface="Arial Unicode MS" pitchFamily="34" charset="-128"/>
              </a:rPr>
              <a:t>callee</a:t>
            </a:r>
            <a:r>
              <a:rPr lang="en-US" altLang="zh-TW" sz="2000" dirty="0">
                <a:ea typeface="Arial Unicode MS" pitchFamily="34" charset="-128"/>
              </a:rPr>
              <a:t> is responsible for removing the argument(s) from the stack, and for popping onto the stack the result of its execution.</a:t>
            </a:r>
          </a:p>
          <a:p>
            <a:endParaRPr kumimoji="1" lang="zh-TW" altLang="en-US" sz="20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BDC44AC9-E544-4A92-8715-9CBB287956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Where we are at:</a:t>
            </a:r>
          </a:p>
        </p:txBody>
      </p:sp>
      <p:grpSp>
        <p:nvGrpSpPr>
          <p:cNvPr id="6146" name="Group 3">
            <a:extLst>
              <a:ext uri="{FF2B5EF4-FFF2-40B4-BE49-F238E27FC236}">
                <a16:creationId xmlns:a16="http://schemas.microsoft.com/office/drawing/2014/main" id="{ECBEE21F-3BA0-474C-B0F7-F64139BE18A5}"/>
              </a:ext>
            </a:extLst>
          </p:cNvPr>
          <p:cNvGrpSpPr>
            <a:grpSpLocks/>
          </p:cNvGrpSpPr>
          <p:nvPr/>
        </p:nvGrpSpPr>
        <p:grpSpPr bwMode="auto">
          <a:xfrm>
            <a:off x="258763" y="1006475"/>
            <a:ext cx="8809037" cy="4867275"/>
            <a:chOff x="163" y="634"/>
            <a:chExt cx="5549" cy="3066"/>
          </a:xfrm>
        </p:grpSpPr>
        <p:grpSp>
          <p:nvGrpSpPr>
            <p:cNvPr id="6148" name="Group 4">
              <a:extLst>
                <a:ext uri="{FF2B5EF4-FFF2-40B4-BE49-F238E27FC236}">
                  <a16:creationId xmlns:a16="http://schemas.microsoft.com/office/drawing/2014/main" id="{9B5C118C-E464-4463-BF49-0E3A5BC1BB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" y="1955"/>
              <a:ext cx="4051" cy="445"/>
              <a:chOff x="833" y="1955"/>
              <a:chExt cx="4051" cy="445"/>
            </a:xfrm>
          </p:grpSpPr>
          <p:sp>
            <p:nvSpPr>
              <p:cNvPr id="6246" name="Rectangle 5">
                <a:extLst>
                  <a:ext uri="{FF2B5EF4-FFF2-40B4-BE49-F238E27FC236}">
                    <a16:creationId xmlns:a16="http://schemas.microsoft.com/office/drawing/2014/main" id="{D9EC9A6D-2565-4018-917A-9A0254F47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" y="2073"/>
                <a:ext cx="454" cy="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6247" name="Rectangle 6">
                <a:extLst>
                  <a:ext uri="{FF2B5EF4-FFF2-40B4-BE49-F238E27FC236}">
                    <a16:creationId xmlns:a16="http://schemas.microsoft.com/office/drawing/2014/main" id="{767B69BC-9D30-44F6-BE76-88197797E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" y="2065"/>
                <a:ext cx="457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Assembler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8" name="Freeform 7">
                <a:extLst>
                  <a:ext uri="{FF2B5EF4-FFF2-40B4-BE49-F238E27FC236}">
                    <a16:creationId xmlns:a16="http://schemas.microsoft.com/office/drawing/2014/main" id="{AD3DC230-59EE-486A-97A1-9224F063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2239"/>
                <a:ext cx="483" cy="140"/>
              </a:xfrm>
              <a:custGeom>
                <a:avLst/>
                <a:gdLst>
                  <a:gd name="T0" fmla="*/ 0 w 483"/>
                  <a:gd name="T1" fmla="*/ 71 h 140"/>
                  <a:gd name="T2" fmla="*/ 3 w 483"/>
                  <a:gd name="T3" fmla="*/ 59 h 140"/>
                  <a:gd name="T4" fmla="*/ 13 w 483"/>
                  <a:gd name="T5" fmla="*/ 48 h 140"/>
                  <a:gd name="T6" fmla="*/ 26 w 483"/>
                  <a:gd name="T7" fmla="*/ 38 h 140"/>
                  <a:gd name="T8" fmla="*/ 47 w 483"/>
                  <a:gd name="T9" fmla="*/ 28 h 140"/>
                  <a:gd name="T10" fmla="*/ 72 w 483"/>
                  <a:gd name="T11" fmla="*/ 20 h 140"/>
                  <a:gd name="T12" fmla="*/ 99 w 483"/>
                  <a:gd name="T13" fmla="*/ 13 h 140"/>
                  <a:gd name="T14" fmla="*/ 132 w 483"/>
                  <a:gd name="T15" fmla="*/ 9 h 140"/>
                  <a:gd name="T16" fmla="*/ 166 w 483"/>
                  <a:gd name="T17" fmla="*/ 4 h 140"/>
                  <a:gd name="T18" fmla="*/ 204 w 483"/>
                  <a:gd name="T19" fmla="*/ 0 h 140"/>
                  <a:gd name="T20" fmla="*/ 241 w 483"/>
                  <a:gd name="T21" fmla="*/ 0 h 140"/>
                  <a:gd name="T22" fmla="*/ 279 w 483"/>
                  <a:gd name="T23" fmla="*/ 0 h 140"/>
                  <a:gd name="T24" fmla="*/ 317 w 483"/>
                  <a:gd name="T25" fmla="*/ 4 h 140"/>
                  <a:gd name="T26" fmla="*/ 351 w 483"/>
                  <a:gd name="T27" fmla="*/ 9 h 140"/>
                  <a:gd name="T28" fmla="*/ 383 w 483"/>
                  <a:gd name="T29" fmla="*/ 13 h 140"/>
                  <a:gd name="T30" fmla="*/ 411 w 483"/>
                  <a:gd name="T31" fmla="*/ 20 h 140"/>
                  <a:gd name="T32" fmla="*/ 436 w 483"/>
                  <a:gd name="T33" fmla="*/ 28 h 140"/>
                  <a:gd name="T34" fmla="*/ 457 w 483"/>
                  <a:gd name="T35" fmla="*/ 38 h 140"/>
                  <a:gd name="T36" fmla="*/ 470 w 483"/>
                  <a:gd name="T37" fmla="*/ 48 h 140"/>
                  <a:gd name="T38" fmla="*/ 480 w 483"/>
                  <a:gd name="T39" fmla="*/ 59 h 140"/>
                  <a:gd name="T40" fmla="*/ 483 w 483"/>
                  <a:gd name="T41" fmla="*/ 71 h 140"/>
                  <a:gd name="T42" fmla="*/ 480 w 483"/>
                  <a:gd name="T43" fmla="*/ 81 h 140"/>
                  <a:gd name="T44" fmla="*/ 470 w 483"/>
                  <a:gd name="T45" fmla="*/ 92 h 140"/>
                  <a:gd name="T46" fmla="*/ 457 w 483"/>
                  <a:gd name="T47" fmla="*/ 102 h 140"/>
                  <a:gd name="T48" fmla="*/ 436 w 483"/>
                  <a:gd name="T49" fmla="*/ 112 h 140"/>
                  <a:gd name="T50" fmla="*/ 411 w 483"/>
                  <a:gd name="T51" fmla="*/ 120 h 140"/>
                  <a:gd name="T52" fmla="*/ 383 w 483"/>
                  <a:gd name="T53" fmla="*/ 127 h 140"/>
                  <a:gd name="T54" fmla="*/ 351 w 483"/>
                  <a:gd name="T55" fmla="*/ 133 h 140"/>
                  <a:gd name="T56" fmla="*/ 317 w 483"/>
                  <a:gd name="T57" fmla="*/ 137 h 140"/>
                  <a:gd name="T58" fmla="*/ 279 w 483"/>
                  <a:gd name="T59" fmla="*/ 140 h 140"/>
                  <a:gd name="T60" fmla="*/ 241 w 483"/>
                  <a:gd name="T61" fmla="*/ 140 h 140"/>
                  <a:gd name="T62" fmla="*/ 204 w 483"/>
                  <a:gd name="T63" fmla="*/ 140 h 140"/>
                  <a:gd name="T64" fmla="*/ 166 w 483"/>
                  <a:gd name="T65" fmla="*/ 137 h 140"/>
                  <a:gd name="T66" fmla="*/ 132 w 483"/>
                  <a:gd name="T67" fmla="*/ 133 h 140"/>
                  <a:gd name="T68" fmla="*/ 99 w 483"/>
                  <a:gd name="T69" fmla="*/ 127 h 140"/>
                  <a:gd name="T70" fmla="*/ 72 w 483"/>
                  <a:gd name="T71" fmla="*/ 120 h 140"/>
                  <a:gd name="T72" fmla="*/ 47 w 483"/>
                  <a:gd name="T73" fmla="*/ 112 h 140"/>
                  <a:gd name="T74" fmla="*/ 26 w 483"/>
                  <a:gd name="T75" fmla="*/ 102 h 140"/>
                  <a:gd name="T76" fmla="*/ 13 w 483"/>
                  <a:gd name="T77" fmla="*/ 92 h 140"/>
                  <a:gd name="T78" fmla="*/ 3 w 483"/>
                  <a:gd name="T79" fmla="*/ 81 h 140"/>
                  <a:gd name="T80" fmla="*/ 0 w 483"/>
                  <a:gd name="T81" fmla="*/ 71 h 1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83" h="140">
                    <a:moveTo>
                      <a:pt x="0" y="71"/>
                    </a:moveTo>
                    <a:lnTo>
                      <a:pt x="3" y="59"/>
                    </a:lnTo>
                    <a:lnTo>
                      <a:pt x="13" y="48"/>
                    </a:lnTo>
                    <a:lnTo>
                      <a:pt x="26" y="38"/>
                    </a:lnTo>
                    <a:lnTo>
                      <a:pt x="47" y="28"/>
                    </a:lnTo>
                    <a:lnTo>
                      <a:pt x="72" y="20"/>
                    </a:lnTo>
                    <a:lnTo>
                      <a:pt x="99" y="13"/>
                    </a:lnTo>
                    <a:lnTo>
                      <a:pt x="132" y="9"/>
                    </a:lnTo>
                    <a:lnTo>
                      <a:pt x="166" y="4"/>
                    </a:lnTo>
                    <a:lnTo>
                      <a:pt x="204" y="0"/>
                    </a:lnTo>
                    <a:lnTo>
                      <a:pt x="241" y="0"/>
                    </a:lnTo>
                    <a:lnTo>
                      <a:pt x="279" y="0"/>
                    </a:lnTo>
                    <a:lnTo>
                      <a:pt x="317" y="4"/>
                    </a:lnTo>
                    <a:lnTo>
                      <a:pt x="351" y="9"/>
                    </a:lnTo>
                    <a:lnTo>
                      <a:pt x="383" y="13"/>
                    </a:lnTo>
                    <a:lnTo>
                      <a:pt x="411" y="20"/>
                    </a:lnTo>
                    <a:lnTo>
                      <a:pt x="436" y="28"/>
                    </a:lnTo>
                    <a:lnTo>
                      <a:pt x="457" y="38"/>
                    </a:lnTo>
                    <a:lnTo>
                      <a:pt x="470" y="48"/>
                    </a:lnTo>
                    <a:lnTo>
                      <a:pt x="480" y="59"/>
                    </a:lnTo>
                    <a:lnTo>
                      <a:pt x="483" y="71"/>
                    </a:lnTo>
                    <a:lnTo>
                      <a:pt x="480" y="81"/>
                    </a:lnTo>
                    <a:lnTo>
                      <a:pt x="470" y="92"/>
                    </a:lnTo>
                    <a:lnTo>
                      <a:pt x="457" y="102"/>
                    </a:lnTo>
                    <a:lnTo>
                      <a:pt x="436" y="112"/>
                    </a:lnTo>
                    <a:lnTo>
                      <a:pt x="411" y="120"/>
                    </a:lnTo>
                    <a:lnTo>
                      <a:pt x="383" y="127"/>
                    </a:lnTo>
                    <a:lnTo>
                      <a:pt x="351" y="133"/>
                    </a:lnTo>
                    <a:lnTo>
                      <a:pt x="317" y="137"/>
                    </a:lnTo>
                    <a:lnTo>
                      <a:pt x="279" y="140"/>
                    </a:lnTo>
                    <a:lnTo>
                      <a:pt x="241" y="140"/>
                    </a:lnTo>
                    <a:lnTo>
                      <a:pt x="204" y="140"/>
                    </a:lnTo>
                    <a:lnTo>
                      <a:pt x="166" y="137"/>
                    </a:lnTo>
                    <a:lnTo>
                      <a:pt x="132" y="133"/>
                    </a:lnTo>
                    <a:lnTo>
                      <a:pt x="99" y="127"/>
                    </a:lnTo>
                    <a:lnTo>
                      <a:pt x="72" y="120"/>
                    </a:lnTo>
                    <a:lnTo>
                      <a:pt x="47" y="112"/>
                    </a:lnTo>
                    <a:lnTo>
                      <a:pt x="26" y="102"/>
                    </a:lnTo>
                    <a:lnTo>
                      <a:pt x="13" y="92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" name="Rectangle 8">
                <a:extLst>
                  <a:ext uri="{FF2B5EF4-FFF2-40B4-BE49-F238E27FC236}">
                    <a16:creationId xmlns:a16="http://schemas.microsoft.com/office/drawing/2014/main" id="{6822F2BB-7F7C-4A21-894F-AE5E409DC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6" y="2268"/>
                <a:ext cx="34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 6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50" name="Freeform 9">
                <a:extLst>
                  <a:ext uri="{FF2B5EF4-FFF2-40B4-BE49-F238E27FC236}">
                    <a16:creationId xmlns:a16="http://schemas.microsoft.com/office/drawing/2014/main" id="{986373A4-B812-4E7B-9822-8483CF3CC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955"/>
                <a:ext cx="4028" cy="404"/>
              </a:xfrm>
              <a:custGeom>
                <a:avLst/>
                <a:gdLst>
                  <a:gd name="T0" fmla="*/ 0 w 4028"/>
                  <a:gd name="T1" fmla="*/ 404 h 404"/>
                  <a:gd name="T2" fmla="*/ 0 w 4028"/>
                  <a:gd name="T3" fmla="*/ 232 h 404"/>
                  <a:gd name="T4" fmla="*/ 4028 w 4028"/>
                  <a:gd name="T5" fmla="*/ 232 h 404"/>
                  <a:gd name="T6" fmla="*/ 4028 w 4028"/>
                  <a:gd name="T7" fmla="*/ 0 h 4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28" h="404">
                    <a:moveTo>
                      <a:pt x="0" y="404"/>
                    </a:moveTo>
                    <a:lnTo>
                      <a:pt x="0" y="232"/>
                    </a:lnTo>
                    <a:lnTo>
                      <a:pt x="4028" y="232"/>
                    </a:lnTo>
                    <a:lnTo>
                      <a:pt x="40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1" name="Freeform 10">
                <a:extLst>
                  <a:ext uri="{FF2B5EF4-FFF2-40B4-BE49-F238E27FC236}">
                    <a16:creationId xmlns:a16="http://schemas.microsoft.com/office/drawing/2014/main" id="{9DA34137-AE45-408C-86C7-185426776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" y="235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23 w 47"/>
                  <a:gd name="T3" fmla="*/ 47 h 47"/>
                  <a:gd name="T4" fmla="*/ 0 w 47"/>
                  <a:gd name="T5" fmla="*/ 0 h 47"/>
                  <a:gd name="T6" fmla="*/ 47 w 47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23" y="47"/>
                    </a:lnTo>
                    <a:lnTo>
                      <a:pt x="0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49" name="Group 11">
              <a:extLst>
                <a:ext uri="{FF2B5EF4-FFF2-40B4-BE49-F238E27FC236}">
                  <a16:creationId xmlns:a16="http://schemas.microsoft.com/office/drawing/2014/main" id="{B404A61A-5735-4289-A9AE-35BDEE880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778"/>
              <a:ext cx="776" cy="641"/>
              <a:chOff x="1752" y="778"/>
              <a:chExt cx="776" cy="641"/>
            </a:xfrm>
          </p:grpSpPr>
          <p:sp>
            <p:nvSpPr>
              <p:cNvPr id="6240" name="Rectangle 12">
                <a:extLst>
                  <a:ext uri="{FF2B5EF4-FFF2-40B4-BE49-F238E27FC236}">
                    <a16:creationId xmlns:a16="http://schemas.microsoft.com/office/drawing/2014/main" id="{8B017A57-2DFA-4950-BE16-F10DF7533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933"/>
                <a:ext cx="753" cy="486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6241" name="Rectangle 13">
                <a:extLst>
                  <a:ext uri="{FF2B5EF4-FFF2-40B4-BE49-F238E27FC236}">
                    <a16:creationId xmlns:a16="http://schemas.microsoft.com/office/drawing/2014/main" id="{5C02C80B-4998-4632-A018-0EDC32908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984"/>
                <a:ext cx="69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H.L. Language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2" name="Rectangle 14">
                <a:extLst>
                  <a:ext uri="{FF2B5EF4-FFF2-40B4-BE49-F238E27FC236}">
                    <a16:creationId xmlns:a16="http://schemas.microsoft.com/office/drawing/2014/main" id="{4EA35DE7-856B-437D-AC47-9D296118F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1115"/>
                <a:ext cx="11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&amp;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3" name="Rectangle 15">
                <a:extLst>
                  <a:ext uri="{FF2B5EF4-FFF2-40B4-BE49-F238E27FC236}">
                    <a16:creationId xmlns:a16="http://schemas.microsoft.com/office/drawing/2014/main" id="{947DB15F-83BF-4333-81CC-54290E00A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8" y="1247"/>
                <a:ext cx="70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Operating Sys.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4" name="Rectangle 16">
                <a:extLst>
                  <a:ext uri="{FF2B5EF4-FFF2-40B4-BE49-F238E27FC236}">
                    <a16:creationId xmlns:a16="http://schemas.microsoft.com/office/drawing/2014/main" id="{62DFC17F-FDC8-45D2-8C6F-AC008DEA3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778"/>
                <a:ext cx="753" cy="15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6245" name="Rectangle 17">
                <a:extLst>
                  <a:ext uri="{FF2B5EF4-FFF2-40B4-BE49-F238E27FC236}">
                    <a16:creationId xmlns:a16="http://schemas.microsoft.com/office/drawing/2014/main" id="{BC2CB4DD-2DA6-4D84-A4C3-8D770FF91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" y="804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50" name="Group 18">
              <a:extLst>
                <a:ext uri="{FF2B5EF4-FFF2-40B4-BE49-F238E27FC236}">
                  <a16:creationId xmlns:a16="http://schemas.microsoft.com/office/drawing/2014/main" id="{0B5C31A0-C3B7-43C8-AFC3-AF4E069CE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3" y="960"/>
              <a:ext cx="655" cy="336"/>
              <a:chOff x="2332" y="1488"/>
              <a:chExt cx="655" cy="336"/>
            </a:xfrm>
          </p:grpSpPr>
          <p:sp>
            <p:nvSpPr>
              <p:cNvPr id="6235" name="Rectangle 19">
                <a:extLst>
                  <a:ext uri="{FF2B5EF4-FFF2-40B4-BE49-F238E27FC236}">
                    <a16:creationId xmlns:a16="http://schemas.microsoft.com/office/drawing/2014/main" id="{10EF622B-1554-45E1-8DBD-EEA91D1F0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1550"/>
                <a:ext cx="466" cy="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6236" name="Rectangle 20">
                <a:extLst>
                  <a:ext uri="{FF2B5EF4-FFF2-40B4-BE49-F238E27FC236}">
                    <a16:creationId xmlns:a16="http://schemas.microsoft.com/office/drawing/2014/main" id="{B678179B-BAEE-4A3C-8135-4504FA8CB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1" y="1488"/>
                <a:ext cx="41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Compiler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7" name="Rectangle 21">
                <a:extLst>
                  <a:ext uri="{FF2B5EF4-FFF2-40B4-BE49-F238E27FC236}">
                    <a16:creationId xmlns:a16="http://schemas.microsoft.com/office/drawing/2014/main" id="{10FB0384-5E56-4F7D-9CB7-1265E087C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2" y="1738"/>
                <a:ext cx="5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10 - 11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8" name="Line 22">
                <a:extLst>
                  <a:ext uri="{FF2B5EF4-FFF2-40B4-BE49-F238E27FC236}">
                    <a16:creationId xmlns:a16="http://schemas.microsoft.com/office/drawing/2014/main" id="{7903CE1B-A340-4631-A734-A299B86634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2" y="1669"/>
                <a:ext cx="6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39" name="Freeform 23">
                <a:extLst>
                  <a:ext uri="{FF2B5EF4-FFF2-40B4-BE49-F238E27FC236}">
                    <a16:creationId xmlns:a16="http://schemas.microsoft.com/office/drawing/2014/main" id="{AD032856-95C6-46D4-B177-1F12DA764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" y="1646"/>
                <a:ext cx="48" cy="47"/>
              </a:xfrm>
              <a:custGeom>
                <a:avLst/>
                <a:gdLst>
                  <a:gd name="T0" fmla="*/ 0 w 48"/>
                  <a:gd name="T1" fmla="*/ 0 h 47"/>
                  <a:gd name="T2" fmla="*/ 48 w 48"/>
                  <a:gd name="T3" fmla="*/ 23 h 47"/>
                  <a:gd name="T4" fmla="*/ 0 w 48"/>
                  <a:gd name="T5" fmla="*/ 47 h 47"/>
                  <a:gd name="T6" fmla="*/ 0 w 48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7">
                    <a:moveTo>
                      <a:pt x="0" y="0"/>
                    </a:moveTo>
                    <a:lnTo>
                      <a:pt x="48" y="23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1" name="Group 24">
              <a:extLst>
                <a:ext uri="{FF2B5EF4-FFF2-40B4-BE49-F238E27FC236}">
                  <a16:creationId xmlns:a16="http://schemas.microsoft.com/office/drawing/2014/main" id="{D5861955-AAF9-469A-B496-87E541EC2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3" y="1337"/>
              <a:ext cx="810" cy="339"/>
              <a:chOff x="3913" y="1337"/>
              <a:chExt cx="810" cy="339"/>
            </a:xfrm>
          </p:grpSpPr>
          <p:sp>
            <p:nvSpPr>
              <p:cNvPr id="6229" name="Rectangle 25">
                <a:extLst>
                  <a:ext uri="{FF2B5EF4-FFF2-40B4-BE49-F238E27FC236}">
                    <a16:creationId xmlns:a16="http://schemas.microsoft.com/office/drawing/2014/main" id="{E006CC20-BD81-40D4-A32D-1BDD49D4F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" y="1352"/>
                <a:ext cx="733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6230" name="Rectangle 26">
                <a:extLst>
                  <a:ext uri="{FF2B5EF4-FFF2-40B4-BE49-F238E27FC236}">
                    <a16:creationId xmlns:a16="http://schemas.microsoft.com/office/drawing/2014/main" id="{FFBB55B4-AD02-4A7E-A2BE-44A01515C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7" y="1337"/>
                <a:ext cx="64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VM Translator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1" name="Freeform 27">
                <a:extLst>
                  <a:ext uri="{FF2B5EF4-FFF2-40B4-BE49-F238E27FC236}">
                    <a16:creationId xmlns:a16="http://schemas.microsoft.com/office/drawing/2014/main" id="{8219026B-D535-4DBF-A590-FD9E1EA1B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534"/>
                <a:ext cx="558" cy="142"/>
              </a:xfrm>
              <a:custGeom>
                <a:avLst/>
                <a:gdLst>
                  <a:gd name="T0" fmla="*/ 0 w 558"/>
                  <a:gd name="T1" fmla="*/ 71 h 142"/>
                  <a:gd name="T2" fmla="*/ 3 w 558"/>
                  <a:gd name="T3" fmla="*/ 61 h 142"/>
                  <a:gd name="T4" fmla="*/ 11 w 558"/>
                  <a:gd name="T5" fmla="*/ 50 h 142"/>
                  <a:gd name="T6" fmla="*/ 28 w 558"/>
                  <a:gd name="T7" fmla="*/ 40 h 142"/>
                  <a:gd name="T8" fmla="*/ 47 w 558"/>
                  <a:gd name="T9" fmla="*/ 31 h 142"/>
                  <a:gd name="T10" fmla="*/ 73 w 558"/>
                  <a:gd name="T11" fmla="*/ 23 h 142"/>
                  <a:gd name="T12" fmla="*/ 104 w 558"/>
                  <a:gd name="T13" fmla="*/ 17 h 142"/>
                  <a:gd name="T14" fmla="*/ 139 w 558"/>
                  <a:gd name="T15" fmla="*/ 10 h 142"/>
                  <a:gd name="T16" fmla="*/ 176 w 558"/>
                  <a:gd name="T17" fmla="*/ 5 h 142"/>
                  <a:gd name="T18" fmla="*/ 217 w 558"/>
                  <a:gd name="T19" fmla="*/ 2 h 142"/>
                  <a:gd name="T20" fmla="*/ 258 w 558"/>
                  <a:gd name="T21" fmla="*/ 0 h 142"/>
                  <a:gd name="T22" fmla="*/ 300 w 558"/>
                  <a:gd name="T23" fmla="*/ 0 h 142"/>
                  <a:gd name="T24" fmla="*/ 341 w 558"/>
                  <a:gd name="T25" fmla="*/ 2 h 142"/>
                  <a:gd name="T26" fmla="*/ 382 w 558"/>
                  <a:gd name="T27" fmla="*/ 5 h 142"/>
                  <a:gd name="T28" fmla="*/ 420 w 558"/>
                  <a:gd name="T29" fmla="*/ 10 h 142"/>
                  <a:gd name="T30" fmla="*/ 454 w 558"/>
                  <a:gd name="T31" fmla="*/ 17 h 142"/>
                  <a:gd name="T32" fmla="*/ 485 w 558"/>
                  <a:gd name="T33" fmla="*/ 23 h 142"/>
                  <a:gd name="T34" fmla="*/ 511 w 558"/>
                  <a:gd name="T35" fmla="*/ 31 h 142"/>
                  <a:gd name="T36" fmla="*/ 531 w 558"/>
                  <a:gd name="T37" fmla="*/ 40 h 142"/>
                  <a:gd name="T38" fmla="*/ 547 w 558"/>
                  <a:gd name="T39" fmla="*/ 50 h 142"/>
                  <a:gd name="T40" fmla="*/ 555 w 558"/>
                  <a:gd name="T41" fmla="*/ 61 h 142"/>
                  <a:gd name="T42" fmla="*/ 558 w 558"/>
                  <a:gd name="T43" fmla="*/ 71 h 142"/>
                  <a:gd name="T44" fmla="*/ 555 w 558"/>
                  <a:gd name="T45" fmla="*/ 81 h 142"/>
                  <a:gd name="T46" fmla="*/ 547 w 558"/>
                  <a:gd name="T47" fmla="*/ 92 h 142"/>
                  <a:gd name="T48" fmla="*/ 531 w 558"/>
                  <a:gd name="T49" fmla="*/ 102 h 142"/>
                  <a:gd name="T50" fmla="*/ 511 w 558"/>
                  <a:gd name="T51" fmla="*/ 110 h 142"/>
                  <a:gd name="T52" fmla="*/ 485 w 558"/>
                  <a:gd name="T53" fmla="*/ 119 h 142"/>
                  <a:gd name="T54" fmla="*/ 454 w 558"/>
                  <a:gd name="T55" fmla="*/ 125 h 142"/>
                  <a:gd name="T56" fmla="*/ 420 w 558"/>
                  <a:gd name="T57" fmla="*/ 132 h 142"/>
                  <a:gd name="T58" fmla="*/ 382 w 558"/>
                  <a:gd name="T59" fmla="*/ 137 h 142"/>
                  <a:gd name="T60" fmla="*/ 341 w 558"/>
                  <a:gd name="T61" fmla="*/ 140 h 142"/>
                  <a:gd name="T62" fmla="*/ 300 w 558"/>
                  <a:gd name="T63" fmla="*/ 142 h 142"/>
                  <a:gd name="T64" fmla="*/ 258 w 558"/>
                  <a:gd name="T65" fmla="*/ 142 h 142"/>
                  <a:gd name="T66" fmla="*/ 217 w 558"/>
                  <a:gd name="T67" fmla="*/ 140 h 142"/>
                  <a:gd name="T68" fmla="*/ 176 w 558"/>
                  <a:gd name="T69" fmla="*/ 137 h 142"/>
                  <a:gd name="T70" fmla="*/ 139 w 558"/>
                  <a:gd name="T71" fmla="*/ 132 h 142"/>
                  <a:gd name="T72" fmla="*/ 104 w 558"/>
                  <a:gd name="T73" fmla="*/ 125 h 142"/>
                  <a:gd name="T74" fmla="*/ 73 w 558"/>
                  <a:gd name="T75" fmla="*/ 119 h 142"/>
                  <a:gd name="T76" fmla="*/ 47 w 558"/>
                  <a:gd name="T77" fmla="*/ 110 h 142"/>
                  <a:gd name="T78" fmla="*/ 28 w 558"/>
                  <a:gd name="T79" fmla="*/ 102 h 142"/>
                  <a:gd name="T80" fmla="*/ 11 w 558"/>
                  <a:gd name="T81" fmla="*/ 92 h 142"/>
                  <a:gd name="T82" fmla="*/ 3 w 558"/>
                  <a:gd name="T83" fmla="*/ 81 h 142"/>
                  <a:gd name="T84" fmla="*/ 0 w 558"/>
                  <a:gd name="T85" fmla="*/ 71 h 1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8" h="142">
                    <a:moveTo>
                      <a:pt x="0" y="71"/>
                    </a:moveTo>
                    <a:lnTo>
                      <a:pt x="3" y="61"/>
                    </a:lnTo>
                    <a:lnTo>
                      <a:pt x="11" y="50"/>
                    </a:lnTo>
                    <a:lnTo>
                      <a:pt x="28" y="40"/>
                    </a:lnTo>
                    <a:lnTo>
                      <a:pt x="47" y="31"/>
                    </a:lnTo>
                    <a:lnTo>
                      <a:pt x="73" y="23"/>
                    </a:lnTo>
                    <a:lnTo>
                      <a:pt x="104" y="17"/>
                    </a:lnTo>
                    <a:lnTo>
                      <a:pt x="139" y="10"/>
                    </a:lnTo>
                    <a:lnTo>
                      <a:pt x="176" y="5"/>
                    </a:lnTo>
                    <a:lnTo>
                      <a:pt x="217" y="2"/>
                    </a:lnTo>
                    <a:lnTo>
                      <a:pt x="258" y="0"/>
                    </a:lnTo>
                    <a:lnTo>
                      <a:pt x="300" y="0"/>
                    </a:lnTo>
                    <a:lnTo>
                      <a:pt x="341" y="2"/>
                    </a:lnTo>
                    <a:lnTo>
                      <a:pt x="382" y="5"/>
                    </a:lnTo>
                    <a:lnTo>
                      <a:pt x="420" y="10"/>
                    </a:lnTo>
                    <a:lnTo>
                      <a:pt x="454" y="17"/>
                    </a:lnTo>
                    <a:lnTo>
                      <a:pt x="485" y="23"/>
                    </a:lnTo>
                    <a:lnTo>
                      <a:pt x="511" y="31"/>
                    </a:lnTo>
                    <a:lnTo>
                      <a:pt x="531" y="40"/>
                    </a:lnTo>
                    <a:lnTo>
                      <a:pt x="547" y="50"/>
                    </a:lnTo>
                    <a:lnTo>
                      <a:pt x="555" y="61"/>
                    </a:lnTo>
                    <a:lnTo>
                      <a:pt x="558" y="71"/>
                    </a:lnTo>
                    <a:lnTo>
                      <a:pt x="555" y="81"/>
                    </a:lnTo>
                    <a:lnTo>
                      <a:pt x="547" y="92"/>
                    </a:lnTo>
                    <a:lnTo>
                      <a:pt x="531" y="102"/>
                    </a:lnTo>
                    <a:lnTo>
                      <a:pt x="511" y="110"/>
                    </a:lnTo>
                    <a:lnTo>
                      <a:pt x="485" y="119"/>
                    </a:lnTo>
                    <a:lnTo>
                      <a:pt x="454" y="125"/>
                    </a:lnTo>
                    <a:lnTo>
                      <a:pt x="420" y="132"/>
                    </a:lnTo>
                    <a:lnTo>
                      <a:pt x="382" y="137"/>
                    </a:lnTo>
                    <a:lnTo>
                      <a:pt x="341" y="140"/>
                    </a:lnTo>
                    <a:lnTo>
                      <a:pt x="300" y="142"/>
                    </a:lnTo>
                    <a:lnTo>
                      <a:pt x="258" y="142"/>
                    </a:lnTo>
                    <a:lnTo>
                      <a:pt x="217" y="140"/>
                    </a:lnTo>
                    <a:lnTo>
                      <a:pt x="176" y="137"/>
                    </a:lnTo>
                    <a:lnTo>
                      <a:pt x="139" y="132"/>
                    </a:lnTo>
                    <a:lnTo>
                      <a:pt x="104" y="125"/>
                    </a:lnTo>
                    <a:lnTo>
                      <a:pt x="73" y="119"/>
                    </a:lnTo>
                    <a:lnTo>
                      <a:pt x="47" y="110"/>
                    </a:lnTo>
                    <a:lnTo>
                      <a:pt x="28" y="102"/>
                    </a:lnTo>
                    <a:lnTo>
                      <a:pt x="11" y="92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32" name="Rectangle 28">
                <a:extLst>
                  <a:ext uri="{FF2B5EF4-FFF2-40B4-BE49-F238E27FC236}">
                    <a16:creationId xmlns:a16="http://schemas.microsoft.com/office/drawing/2014/main" id="{75CBDFF5-81CC-42F2-9E58-0C6CB0D2B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4" y="1563"/>
                <a:ext cx="48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7 - 8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3" name="Line 29">
                <a:extLst>
                  <a:ext uri="{FF2B5EF4-FFF2-40B4-BE49-F238E27FC236}">
                    <a16:creationId xmlns:a16="http://schemas.microsoft.com/office/drawing/2014/main" id="{21001BD2-506A-441E-A76C-2A6ED03BF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3" y="1498"/>
                <a:ext cx="76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34" name="Freeform 30">
                <a:extLst>
                  <a:ext uri="{FF2B5EF4-FFF2-40B4-BE49-F238E27FC236}">
                    <a16:creationId xmlns:a16="http://schemas.microsoft.com/office/drawing/2014/main" id="{F88AB5CC-A708-4E15-A0D4-D1317EAAC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" y="1475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48 w 48"/>
                  <a:gd name="T3" fmla="*/ 23 h 48"/>
                  <a:gd name="T4" fmla="*/ 0 w 48"/>
                  <a:gd name="T5" fmla="*/ 48 h 48"/>
                  <a:gd name="T6" fmla="*/ 0 w 48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48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2" name="Group 31">
              <a:extLst>
                <a:ext uri="{FF2B5EF4-FFF2-40B4-BE49-F238E27FC236}">
                  <a16:creationId xmlns:a16="http://schemas.microsoft.com/office/drawing/2014/main" id="{F4BDA03E-F50E-4B86-8D63-DC0607998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3" y="2522"/>
              <a:ext cx="751" cy="470"/>
              <a:chOff x="1233" y="2522"/>
              <a:chExt cx="751" cy="470"/>
            </a:xfrm>
          </p:grpSpPr>
          <p:sp>
            <p:nvSpPr>
              <p:cNvPr id="6222" name="Rectangle 32">
                <a:extLst>
                  <a:ext uri="{FF2B5EF4-FFF2-40B4-BE49-F238E27FC236}">
                    <a16:creationId xmlns:a16="http://schemas.microsoft.com/office/drawing/2014/main" id="{66FD7AB6-5257-42D5-9E18-D0F8C2A5B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2522"/>
                <a:ext cx="650" cy="2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6223" name="Rectangle 33">
                <a:extLst>
                  <a:ext uri="{FF2B5EF4-FFF2-40B4-BE49-F238E27FC236}">
                    <a16:creationId xmlns:a16="http://schemas.microsoft.com/office/drawing/2014/main" id="{9D73926D-79D7-43AD-B9B7-8A21473F0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2527"/>
                <a:ext cx="49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Computer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4" name="Rectangle 34">
                <a:extLst>
                  <a:ext uri="{FF2B5EF4-FFF2-40B4-BE49-F238E27FC236}">
                    <a16:creationId xmlns:a16="http://schemas.microsoft.com/office/drawing/2014/main" id="{A3A68465-39D2-4403-B355-92DBC12EC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2642"/>
                <a:ext cx="59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Architecture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5" name="Freeform 35">
                <a:extLst>
                  <a:ext uri="{FF2B5EF4-FFF2-40B4-BE49-F238E27FC236}">
                    <a16:creationId xmlns:a16="http://schemas.microsoft.com/office/drawing/2014/main" id="{4B49796D-4345-4228-9179-00CDB4EB3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2852"/>
                <a:ext cx="580" cy="140"/>
              </a:xfrm>
              <a:custGeom>
                <a:avLst/>
                <a:gdLst>
                  <a:gd name="T0" fmla="*/ 0 w 580"/>
                  <a:gd name="T1" fmla="*/ 71 h 140"/>
                  <a:gd name="T2" fmla="*/ 3 w 580"/>
                  <a:gd name="T3" fmla="*/ 59 h 140"/>
                  <a:gd name="T4" fmla="*/ 13 w 580"/>
                  <a:gd name="T5" fmla="*/ 50 h 140"/>
                  <a:gd name="T6" fmla="*/ 29 w 580"/>
                  <a:gd name="T7" fmla="*/ 40 h 140"/>
                  <a:gd name="T8" fmla="*/ 51 w 580"/>
                  <a:gd name="T9" fmla="*/ 32 h 140"/>
                  <a:gd name="T10" fmla="*/ 77 w 580"/>
                  <a:gd name="T11" fmla="*/ 23 h 140"/>
                  <a:gd name="T12" fmla="*/ 109 w 580"/>
                  <a:gd name="T13" fmla="*/ 15 h 140"/>
                  <a:gd name="T14" fmla="*/ 145 w 580"/>
                  <a:gd name="T15" fmla="*/ 10 h 140"/>
                  <a:gd name="T16" fmla="*/ 184 w 580"/>
                  <a:gd name="T17" fmla="*/ 5 h 140"/>
                  <a:gd name="T18" fmla="*/ 225 w 580"/>
                  <a:gd name="T19" fmla="*/ 2 h 140"/>
                  <a:gd name="T20" fmla="*/ 268 w 580"/>
                  <a:gd name="T21" fmla="*/ 0 h 140"/>
                  <a:gd name="T22" fmla="*/ 312 w 580"/>
                  <a:gd name="T23" fmla="*/ 0 h 140"/>
                  <a:gd name="T24" fmla="*/ 354 w 580"/>
                  <a:gd name="T25" fmla="*/ 2 h 140"/>
                  <a:gd name="T26" fmla="*/ 395 w 580"/>
                  <a:gd name="T27" fmla="*/ 5 h 140"/>
                  <a:gd name="T28" fmla="*/ 434 w 580"/>
                  <a:gd name="T29" fmla="*/ 10 h 140"/>
                  <a:gd name="T30" fmla="*/ 470 w 580"/>
                  <a:gd name="T31" fmla="*/ 15 h 140"/>
                  <a:gd name="T32" fmla="*/ 501 w 580"/>
                  <a:gd name="T33" fmla="*/ 23 h 140"/>
                  <a:gd name="T34" fmla="*/ 529 w 580"/>
                  <a:gd name="T35" fmla="*/ 32 h 140"/>
                  <a:gd name="T36" fmla="*/ 550 w 580"/>
                  <a:gd name="T37" fmla="*/ 40 h 140"/>
                  <a:gd name="T38" fmla="*/ 567 w 580"/>
                  <a:gd name="T39" fmla="*/ 50 h 140"/>
                  <a:gd name="T40" fmla="*/ 576 w 580"/>
                  <a:gd name="T41" fmla="*/ 59 h 140"/>
                  <a:gd name="T42" fmla="*/ 580 w 580"/>
                  <a:gd name="T43" fmla="*/ 71 h 140"/>
                  <a:gd name="T44" fmla="*/ 576 w 580"/>
                  <a:gd name="T45" fmla="*/ 81 h 140"/>
                  <a:gd name="T46" fmla="*/ 567 w 580"/>
                  <a:gd name="T47" fmla="*/ 91 h 140"/>
                  <a:gd name="T48" fmla="*/ 550 w 580"/>
                  <a:gd name="T49" fmla="*/ 101 h 140"/>
                  <a:gd name="T50" fmla="*/ 529 w 580"/>
                  <a:gd name="T51" fmla="*/ 110 h 140"/>
                  <a:gd name="T52" fmla="*/ 501 w 580"/>
                  <a:gd name="T53" fmla="*/ 119 h 140"/>
                  <a:gd name="T54" fmla="*/ 470 w 580"/>
                  <a:gd name="T55" fmla="*/ 125 h 140"/>
                  <a:gd name="T56" fmla="*/ 434 w 580"/>
                  <a:gd name="T57" fmla="*/ 132 h 140"/>
                  <a:gd name="T58" fmla="*/ 395 w 580"/>
                  <a:gd name="T59" fmla="*/ 137 h 140"/>
                  <a:gd name="T60" fmla="*/ 354 w 580"/>
                  <a:gd name="T61" fmla="*/ 140 h 140"/>
                  <a:gd name="T62" fmla="*/ 312 w 580"/>
                  <a:gd name="T63" fmla="*/ 140 h 140"/>
                  <a:gd name="T64" fmla="*/ 268 w 580"/>
                  <a:gd name="T65" fmla="*/ 140 h 140"/>
                  <a:gd name="T66" fmla="*/ 225 w 580"/>
                  <a:gd name="T67" fmla="*/ 140 h 140"/>
                  <a:gd name="T68" fmla="*/ 184 w 580"/>
                  <a:gd name="T69" fmla="*/ 137 h 140"/>
                  <a:gd name="T70" fmla="*/ 145 w 580"/>
                  <a:gd name="T71" fmla="*/ 132 h 140"/>
                  <a:gd name="T72" fmla="*/ 109 w 580"/>
                  <a:gd name="T73" fmla="*/ 125 h 140"/>
                  <a:gd name="T74" fmla="*/ 77 w 580"/>
                  <a:gd name="T75" fmla="*/ 119 h 140"/>
                  <a:gd name="T76" fmla="*/ 51 w 580"/>
                  <a:gd name="T77" fmla="*/ 110 h 140"/>
                  <a:gd name="T78" fmla="*/ 29 w 580"/>
                  <a:gd name="T79" fmla="*/ 101 h 140"/>
                  <a:gd name="T80" fmla="*/ 13 w 580"/>
                  <a:gd name="T81" fmla="*/ 91 h 140"/>
                  <a:gd name="T82" fmla="*/ 3 w 580"/>
                  <a:gd name="T83" fmla="*/ 81 h 140"/>
                  <a:gd name="T84" fmla="*/ 0 w 580"/>
                  <a:gd name="T85" fmla="*/ 71 h 1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80" h="140">
                    <a:moveTo>
                      <a:pt x="0" y="71"/>
                    </a:moveTo>
                    <a:lnTo>
                      <a:pt x="3" y="59"/>
                    </a:lnTo>
                    <a:lnTo>
                      <a:pt x="13" y="50"/>
                    </a:lnTo>
                    <a:lnTo>
                      <a:pt x="29" y="40"/>
                    </a:lnTo>
                    <a:lnTo>
                      <a:pt x="51" y="32"/>
                    </a:lnTo>
                    <a:lnTo>
                      <a:pt x="77" y="23"/>
                    </a:lnTo>
                    <a:lnTo>
                      <a:pt x="109" y="15"/>
                    </a:lnTo>
                    <a:lnTo>
                      <a:pt x="145" y="10"/>
                    </a:lnTo>
                    <a:lnTo>
                      <a:pt x="184" y="5"/>
                    </a:lnTo>
                    <a:lnTo>
                      <a:pt x="225" y="2"/>
                    </a:lnTo>
                    <a:lnTo>
                      <a:pt x="268" y="0"/>
                    </a:lnTo>
                    <a:lnTo>
                      <a:pt x="312" y="0"/>
                    </a:lnTo>
                    <a:lnTo>
                      <a:pt x="354" y="2"/>
                    </a:lnTo>
                    <a:lnTo>
                      <a:pt x="395" y="5"/>
                    </a:lnTo>
                    <a:lnTo>
                      <a:pt x="434" y="10"/>
                    </a:lnTo>
                    <a:lnTo>
                      <a:pt x="470" y="15"/>
                    </a:lnTo>
                    <a:lnTo>
                      <a:pt x="501" y="23"/>
                    </a:lnTo>
                    <a:lnTo>
                      <a:pt x="529" y="32"/>
                    </a:lnTo>
                    <a:lnTo>
                      <a:pt x="550" y="40"/>
                    </a:lnTo>
                    <a:lnTo>
                      <a:pt x="567" y="50"/>
                    </a:lnTo>
                    <a:lnTo>
                      <a:pt x="576" y="59"/>
                    </a:lnTo>
                    <a:lnTo>
                      <a:pt x="580" y="71"/>
                    </a:lnTo>
                    <a:lnTo>
                      <a:pt x="576" y="81"/>
                    </a:lnTo>
                    <a:lnTo>
                      <a:pt x="567" y="91"/>
                    </a:lnTo>
                    <a:lnTo>
                      <a:pt x="550" y="101"/>
                    </a:lnTo>
                    <a:lnTo>
                      <a:pt x="529" y="110"/>
                    </a:lnTo>
                    <a:lnTo>
                      <a:pt x="501" y="119"/>
                    </a:lnTo>
                    <a:lnTo>
                      <a:pt x="470" y="125"/>
                    </a:lnTo>
                    <a:lnTo>
                      <a:pt x="434" y="132"/>
                    </a:lnTo>
                    <a:lnTo>
                      <a:pt x="395" y="137"/>
                    </a:lnTo>
                    <a:lnTo>
                      <a:pt x="354" y="140"/>
                    </a:lnTo>
                    <a:lnTo>
                      <a:pt x="312" y="140"/>
                    </a:lnTo>
                    <a:lnTo>
                      <a:pt x="268" y="140"/>
                    </a:lnTo>
                    <a:lnTo>
                      <a:pt x="225" y="140"/>
                    </a:lnTo>
                    <a:lnTo>
                      <a:pt x="184" y="137"/>
                    </a:lnTo>
                    <a:lnTo>
                      <a:pt x="145" y="132"/>
                    </a:lnTo>
                    <a:lnTo>
                      <a:pt x="109" y="125"/>
                    </a:lnTo>
                    <a:lnTo>
                      <a:pt x="77" y="119"/>
                    </a:lnTo>
                    <a:lnTo>
                      <a:pt x="51" y="110"/>
                    </a:lnTo>
                    <a:lnTo>
                      <a:pt x="29" y="101"/>
                    </a:lnTo>
                    <a:lnTo>
                      <a:pt x="13" y="91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26" name="Rectangle 36">
                <a:extLst>
                  <a:ext uri="{FF2B5EF4-FFF2-40B4-BE49-F238E27FC236}">
                    <a16:creationId xmlns:a16="http://schemas.microsoft.com/office/drawing/2014/main" id="{78896E08-B1E0-4EC4-9183-A776C93C6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9" y="2881"/>
                <a:ext cx="50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 4 - 5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7" name="Line 37">
                <a:extLst>
                  <a:ext uri="{FF2B5EF4-FFF2-40B4-BE49-F238E27FC236}">
                    <a16:creationId xmlns:a16="http://schemas.microsoft.com/office/drawing/2014/main" id="{5C646DC8-EB4E-4357-8194-6DB091346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3" y="2798"/>
                <a:ext cx="7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28" name="Freeform 38">
                <a:extLst>
                  <a:ext uri="{FF2B5EF4-FFF2-40B4-BE49-F238E27FC236}">
                    <a16:creationId xmlns:a16="http://schemas.microsoft.com/office/drawing/2014/main" id="{3D7E6E35-F60F-4BF4-9735-9B026FBCC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775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3" name="Group 39">
              <a:extLst>
                <a:ext uri="{FF2B5EF4-FFF2-40B4-BE49-F238E27FC236}">
                  <a16:creationId xmlns:a16="http://schemas.microsoft.com/office/drawing/2014/main" id="{5FB680D4-B3B2-45F6-A0AD-53D50D36B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5" y="2938"/>
              <a:ext cx="745" cy="336"/>
              <a:chOff x="2735" y="2938"/>
              <a:chExt cx="745" cy="336"/>
            </a:xfrm>
          </p:grpSpPr>
          <p:sp>
            <p:nvSpPr>
              <p:cNvPr id="6216" name="Rectangle 40">
                <a:extLst>
                  <a:ext uri="{FF2B5EF4-FFF2-40B4-BE49-F238E27FC236}">
                    <a16:creationId xmlns:a16="http://schemas.microsoft.com/office/drawing/2014/main" id="{4725BB8D-272C-4E9A-8884-B00C38703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2938"/>
                <a:ext cx="566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6217" name="Rectangle 41">
                <a:extLst>
                  <a:ext uri="{FF2B5EF4-FFF2-40B4-BE49-F238E27FC236}">
                    <a16:creationId xmlns:a16="http://schemas.microsoft.com/office/drawing/2014/main" id="{6E54846F-4A14-4D6C-A8AC-A05FE9264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1" y="2946"/>
                <a:ext cx="53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Gate Logic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18" name="Freeform 42">
                <a:extLst>
                  <a:ext uri="{FF2B5EF4-FFF2-40B4-BE49-F238E27FC236}">
                    <a16:creationId xmlns:a16="http://schemas.microsoft.com/office/drawing/2014/main" id="{8C0F2D1D-9630-433E-B9B8-5B5075198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176"/>
                <a:ext cx="602" cy="82"/>
              </a:xfrm>
              <a:custGeom>
                <a:avLst/>
                <a:gdLst>
                  <a:gd name="T0" fmla="*/ 0 w 602"/>
                  <a:gd name="T1" fmla="*/ 41 h 82"/>
                  <a:gd name="T2" fmla="*/ 3 w 602"/>
                  <a:gd name="T3" fmla="*/ 35 h 82"/>
                  <a:gd name="T4" fmla="*/ 11 w 602"/>
                  <a:gd name="T5" fmla="*/ 30 h 82"/>
                  <a:gd name="T6" fmla="*/ 26 w 602"/>
                  <a:gd name="T7" fmla="*/ 25 h 82"/>
                  <a:gd name="T8" fmla="*/ 47 w 602"/>
                  <a:gd name="T9" fmla="*/ 18 h 82"/>
                  <a:gd name="T10" fmla="*/ 73 w 602"/>
                  <a:gd name="T11" fmla="*/ 13 h 82"/>
                  <a:gd name="T12" fmla="*/ 103 w 602"/>
                  <a:gd name="T13" fmla="*/ 10 h 82"/>
                  <a:gd name="T14" fmla="*/ 137 w 602"/>
                  <a:gd name="T15" fmla="*/ 7 h 82"/>
                  <a:gd name="T16" fmla="*/ 176 w 602"/>
                  <a:gd name="T17" fmla="*/ 3 h 82"/>
                  <a:gd name="T18" fmla="*/ 215 w 602"/>
                  <a:gd name="T19" fmla="*/ 2 h 82"/>
                  <a:gd name="T20" fmla="*/ 258 w 602"/>
                  <a:gd name="T21" fmla="*/ 0 h 82"/>
                  <a:gd name="T22" fmla="*/ 300 w 602"/>
                  <a:gd name="T23" fmla="*/ 0 h 82"/>
                  <a:gd name="T24" fmla="*/ 344 w 602"/>
                  <a:gd name="T25" fmla="*/ 0 h 82"/>
                  <a:gd name="T26" fmla="*/ 385 w 602"/>
                  <a:gd name="T27" fmla="*/ 2 h 82"/>
                  <a:gd name="T28" fmla="*/ 426 w 602"/>
                  <a:gd name="T29" fmla="*/ 3 h 82"/>
                  <a:gd name="T30" fmla="*/ 464 w 602"/>
                  <a:gd name="T31" fmla="*/ 7 h 82"/>
                  <a:gd name="T32" fmla="*/ 498 w 602"/>
                  <a:gd name="T33" fmla="*/ 10 h 82"/>
                  <a:gd name="T34" fmla="*/ 529 w 602"/>
                  <a:gd name="T35" fmla="*/ 13 h 82"/>
                  <a:gd name="T36" fmla="*/ 555 w 602"/>
                  <a:gd name="T37" fmla="*/ 18 h 82"/>
                  <a:gd name="T38" fmla="*/ 575 w 602"/>
                  <a:gd name="T39" fmla="*/ 25 h 82"/>
                  <a:gd name="T40" fmla="*/ 589 w 602"/>
                  <a:gd name="T41" fmla="*/ 30 h 82"/>
                  <a:gd name="T42" fmla="*/ 599 w 602"/>
                  <a:gd name="T43" fmla="*/ 35 h 82"/>
                  <a:gd name="T44" fmla="*/ 602 w 602"/>
                  <a:gd name="T45" fmla="*/ 41 h 82"/>
                  <a:gd name="T46" fmla="*/ 599 w 602"/>
                  <a:gd name="T47" fmla="*/ 48 h 82"/>
                  <a:gd name="T48" fmla="*/ 589 w 602"/>
                  <a:gd name="T49" fmla="*/ 53 h 82"/>
                  <a:gd name="T50" fmla="*/ 575 w 602"/>
                  <a:gd name="T51" fmla="*/ 58 h 82"/>
                  <a:gd name="T52" fmla="*/ 555 w 602"/>
                  <a:gd name="T53" fmla="*/ 64 h 82"/>
                  <a:gd name="T54" fmla="*/ 529 w 602"/>
                  <a:gd name="T55" fmla="*/ 67 h 82"/>
                  <a:gd name="T56" fmla="*/ 498 w 602"/>
                  <a:gd name="T57" fmla="*/ 72 h 82"/>
                  <a:gd name="T58" fmla="*/ 464 w 602"/>
                  <a:gd name="T59" fmla="*/ 76 h 82"/>
                  <a:gd name="T60" fmla="*/ 426 w 602"/>
                  <a:gd name="T61" fmla="*/ 79 h 82"/>
                  <a:gd name="T62" fmla="*/ 385 w 602"/>
                  <a:gd name="T63" fmla="*/ 81 h 82"/>
                  <a:gd name="T64" fmla="*/ 344 w 602"/>
                  <a:gd name="T65" fmla="*/ 82 h 82"/>
                  <a:gd name="T66" fmla="*/ 300 w 602"/>
                  <a:gd name="T67" fmla="*/ 82 h 82"/>
                  <a:gd name="T68" fmla="*/ 258 w 602"/>
                  <a:gd name="T69" fmla="*/ 82 h 82"/>
                  <a:gd name="T70" fmla="*/ 215 w 602"/>
                  <a:gd name="T71" fmla="*/ 81 h 82"/>
                  <a:gd name="T72" fmla="*/ 176 w 602"/>
                  <a:gd name="T73" fmla="*/ 79 h 82"/>
                  <a:gd name="T74" fmla="*/ 137 w 602"/>
                  <a:gd name="T75" fmla="*/ 76 h 82"/>
                  <a:gd name="T76" fmla="*/ 103 w 602"/>
                  <a:gd name="T77" fmla="*/ 72 h 82"/>
                  <a:gd name="T78" fmla="*/ 73 w 602"/>
                  <a:gd name="T79" fmla="*/ 67 h 82"/>
                  <a:gd name="T80" fmla="*/ 47 w 602"/>
                  <a:gd name="T81" fmla="*/ 64 h 82"/>
                  <a:gd name="T82" fmla="*/ 26 w 602"/>
                  <a:gd name="T83" fmla="*/ 58 h 82"/>
                  <a:gd name="T84" fmla="*/ 11 w 602"/>
                  <a:gd name="T85" fmla="*/ 53 h 82"/>
                  <a:gd name="T86" fmla="*/ 3 w 602"/>
                  <a:gd name="T87" fmla="*/ 48 h 82"/>
                  <a:gd name="T88" fmla="*/ 0 w 602"/>
                  <a:gd name="T89" fmla="*/ 41 h 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02" h="82">
                    <a:moveTo>
                      <a:pt x="0" y="41"/>
                    </a:moveTo>
                    <a:lnTo>
                      <a:pt x="3" y="35"/>
                    </a:lnTo>
                    <a:lnTo>
                      <a:pt x="11" y="30"/>
                    </a:lnTo>
                    <a:lnTo>
                      <a:pt x="26" y="25"/>
                    </a:lnTo>
                    <a:lnTo>
                      <a:pt x="47" y="18"/>
                    </a:lnTo>
                    <a:lnTo>
                      <a:pt x="73" y="13"/>
                    </a:lnTo>
                    <a:lnTo>
                      <a:pt x="103" y="10"/>
                    </a:lnTo>
                    <a:lnTo>
                      <a:pt x="137" y="7"/>
                    </a:lnTo>
                    <a:lnTo>
                      <a:pt x="176" y="3"/>
                    </a:lnTo>
                    <a:lnTo>
                      <a:pt x="215" y="2"/>
                    </a:lnTo>
                    <a:lnTo>
                      <a:pt x="258" y="0"/>
                    </a:lnTo>
                    <a:lnTo>
                      <a:pt x="300" y="0"/>
                    </a:lnTo>
                    <a:lnTo>
                      <a:pt x="344" y="0"/>
                    </a:lnTo>
                    <a:lnTo>
                      <a:pt x="385" y="2"/>
                    </a:lnTo>
                    <a:lnTo>
                      <a:pt x="426" y="3"/>
                    </a:lnTo>
                    <a:lnTo>
                      <a:pt x="464" y="7"/>
                    </a:lnTo>
                    <a:lnTo>
                      <a:pt x="498" y="10"/>
                    </a:lnTo>
                    <a:lnTo>
                      <a:pt x="529" y="13"/>
                    </a:lnTo>
                    <a:lnTo>
                      <a:pt x="555" y="18"/>
                    </a:lnTo>
                    <a:lnTo>
                      <a:pt x="575" y="25"/>
                    </a:lnTo>
                    <a:lnTo>
                      <a:pt x="589" y="30"/>
                    </a:lnTo>
                    <a:lnTo>
                      <a:pt x="599" y="35"/>
                    </a:lnTo>
                    <a:lnTo>
                      <a:pt x="602" y="41"/>
                    </a:lnTo>
                    <a:lnTo>
                      <a:pt x="599" y="48"/>
                    </a:lnTo>
                    <a:lnTo>
                      <a:pt x="589" y="53"/>
                    </a:lnTo>
                    <a:lnTo>
                      <a:pt x="575" y="58"/>
                    </a:lnTo>
                    <a:lnTo>
                      <a:pt x="555" y="64"/>
                    </a:lnTo>
                    <a:lnTo>
                      <a:pt x="529" y="67"/>
                    </a:lnTo>
                    <a:lnTo>
                      <a:pt x="498" y="72"/>
                    </a:lnTo>
                    <a:lnTo>
                      <a:pt x="464" y="76"/>
                    </a:lnTo>
                    <a:lnTo>
                      <a:pt x="426" y="79"/>
                    </a:lnTo>
                    <a:lnTo>
                      <a:pt x="385" y="81"/>
                    </a:lnTo>
                    <a:lnTo>
                      <a:pt x="344" y="82"/>
                    </a:lnTo>
                    <a:lnTo>
                      <a:pt x="300" y="82"/>
                    </a:lnTo>
                    <a:lnTo>
                      <a:pt x="258" y="82"/>
                    </a:lnTo>
                    <a:lnTo>
                      <a:pt x="215" y="81"/>
                    </a:lnTo>
                    <a:lnTo>
                      <a:pt x="176" y="79"/>
                    </a:lnTo>
                    <a:lnTo>
                      <a:pt x="137" y="76"/>
                    </a:lnTo>
                    <a:lnTo>
                      <a:pt x="103" y="72"/>
                    </a:lnTo>
                    <a:lnTo>
                      <a:pt x="73" y="67"/>
                    </a:lnTo>
                    <a:lnTo>
                      <a:pt x="47" y="64"/>
                    </a:lnTo>
                    <a:lnTo>
                      <a:pt x="26" y="58"/>
                    </a:lnTo>
                    <a:lnTo>
                      <a:pt x="11" y="53"/>
                    </a:lnTo>
                    <a:lnTo>
                      <a:pt x="3" y="4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9" name="Rectangle 43">
                <a:extLst>
                  <a:ext uri="{FF2B5EF4-FFF2-40B4-BE49-F238E27FC236}">
                    <a16:creationId xmlns:a16="http://schemas.microsoft.com/office/drawing/2014/main" id="{E4BB3DFE-8D45-49C6-A599-6006C148D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" y="3175"/>
                <a:ext cx="50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 1 - 3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0" name="Line 44">
                <a:extLst>
                  <a:ext uri="{FF2B5EF4-FFF2-40B4-BE49-F238E27FC236}">
                    <a16:creationId xmlns:a16="http://schemas.microsoft.com/office/drawing/2014/main" id="{68418A53-817E-43EC-B965-C8E6FF466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5" y="3119"/>
                <a:ext cx="70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21" name="Freeform 45">
                <a:extLst>
                  <a:ext uri="{FF2B5EF4-FFF2-40B4-BE49-F238E27FC236}">
                    <a16:creationId xmlns:a16="http://schemas.microsoft.com/office/drawing/2014/main" id="{9529CE45-3D79-46CC-AB43-E46283E28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2" y="3096"/>
                <a:ext cx="48" cy="47"/>
              </a:xfrm>
              <a:custGeom>
                <a:avLst/>
                <a:gdLst>
                  <a:gd name="T0" fmla="*/ 0 w 48"/>
                  <a:gd name="T1" fmla="*/ 0 h 47"/>
                  <a:gd name="T2" fmla="*/ 48 w 48"/>
                  <a:gd name="T3" fmla="*/ 23 h 47"/>
                  <a:gd name="T4" fmla="*/ 0 w 48"/>
                  <a:gd name="T5" fmla="*/ 47 h 47"/>
                  <a:gd name="T6" fmla="*/ 0 w 48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7">
                    <a:moveTo>
                      <a:pt x="0" y="0"/>
                    </a:moveTo>
                    <a:lnTo>
                      <a:pt x="48" y="23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4" name="Group 46">
              <a:extLst>
                <a:ext uri="{FF2B5EF4-FFF2-40B4-BE49-F238E27FC236}">
                  <a16:creationId xmlns:a16="http://schemas.microsoft.com/office/drawing/2014/main" id="{E603921D-2FD1-490A-AC8D-4873E5984A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3" y="3175"/>
              <a:ext cx="1479" cy="525"/>
              <a:chOff x="4233" y="3175"/>
              <a:chExt cx="1479" cy="525"/>
            </a:xfrm>
          </p:grpSpPr>
          <p:sp>
            <p:nvSpPr>
              <p:cNvPr id="6207" name="Rectangle 47">
                <a:extLst>
                  <a:ext uri="{FF2B5EF4-FFF2-40B4-BE49-F238E27FC236}">
                    <a16:creationId xmlns:a16="http://schemas.microsoft.com/office/drawing/2014/main" id="{40FD76C2-77F9-4254-A485-1DE6AA9A3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3179"/>
                <a:ext cx="610" cy="2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6208" name="Rectangle 48">
                <a:extLst>
                  <a:ext uri="{FF2B5EF4-FFF2-40B4-BE49-F238E27FC236}">
                    <a16:creationId xmlns:a16="http://schemas.microsoft.com/office/drawing/2014/main" id="{3583F71E-C1A2-45E7-9305-E369B7B61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3175"/>
                <a:ext cx="46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Electrical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9" name="Rectangle 49">
                <a:extLst>
                  <a:ext uri="{FF2B5EF4-FFF2-40B4-BE49-F238E27FC236}">
                    <a16:creationId xmlns:a16="http://schemas.microsoft.com/office/drawing/2014/main" id="{5594640E-42A8-41D9-AFD2-582B51D98B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3290"/>
                <a:ext cx="58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Engineering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10" name="Freeform 50">
                <a:extLst>
                  <a:ext uri="{FF2B5EF4-FFF2-40B4-BE49-F238E27FC236}">
                    <a16:creationId xmlns:a16="http://schemas.microsoft.com/office/drawing/2014/main" id="{8BA83403-09A7-4927-B543-0210C9C80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" y="3322"/>
                <a:ext cx="697" cy="378"/>
              </a:xfrm>
              <a:custGeom>
                <a:avLst/>
                <a:gdLst>
                  <a:gd name="T0" fmla="*/ 64 w 697"/>
                  <a:gd name="T1" fmla="*/ 162 h 378"/>
                  <a:gd name="T2" fmla="*/ 5 w 697"/>
                  <a:gd name="T3" fmla="*/ 179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2 h 378"/>
                  <a:gd name="T12" fmla="*/ 142 w 697"/>
                  <a:gd name="T13" fmla="*/ 319 h 378"/>
                  <a:gd name="T14" fmla="*/ 157 w 697"/>
                  <a:gd name="T15" fmla="*/ 371 h 378"/>
                  <a:gd name="T16" fmla="*/ 237 w 697"/>
                  <a:gd name="T17" fmla="*/ 351 h 378"/>
                  <a:gd name="T18" fmla="*/ 294 w 697"/>
                  <a:gd name="T19" fmla="*/ 378 h 378"/>
                  <a:gd name="T20" fmla="*/ 340 w 697"/>
                  <a:gd name="T21" fmla="*/ 353 h 378"/>
                  <a:gd name="T22" fmla="*/ 387 w 697"/>
                  <a:gd name="T23" fmla="*/ 378 h 378"/>
                  <a:gd name="T24" fmla="*/ 426 w 697"/>
                  <a:gd name="T25" fmla="*/ 348 h 378"/>
                  <a:gd name="T26" fmla="*/ 488 w 697"/>
                  <a:gd name="T27" fmla="*/ 368 h 378"/>
                  <a:gd name="T28" fmla="*/ 542 w 697"/>
                  <a:gd name="T29" fmla="*/ 328 h 378"/>
                  <a:gd name="T30" fmla="*/ 644 w 697"/>
                  <a:gd name="T31" fmla="*/ 340 h 378"/>
                  <a:gd name="T32" fmla="*/ 617 w 697"/>
                  <a:gd name="T33" fmla="*/ 292 h 378"/>
                  <a:gd name="T34" fmla="*/ 688 w 697"/>
                  <a:gd name="T35" fmla="*/ 287 h 378"/>
                  <a:gd name="T36" fmla="*/ 640 w 697"/>
                  <a:gd name="T37" fmla="*/ 233 h 378"/>
                  <a:gd name="T38" fmla="*/ 697 w 697"/>
                  <a:gd name="T39" fmla="*/ 204 h 378"/>
                  <a:gd name="T40" fmla="*/ 624 w 697"/>
                  <a:gd name="T41" fmla="*/ 169 h 378"/>
                  <a:gd name="T42" fmla="*/ 665 w 697"/>
                  <a:gd name="T43" fmla="*/ 121 h 378"/>
                  <a:gd name="T44" fmla="*/ 586 w 697"/>
                  <a:gd name="T45" fmla="*/ 120 h 378"/>
                  <a:gd name="T46" fmla="*/ 617 w 697"/>
                  <a:gd name="T47" fmla="*/ 66 h 378"/>
                  <a:gd name="T48" fmla="*/ 518 w 697"/>
                  <a:gd name="T49" fmla="*/ 72 h 378"/>
                  <a:gd name="T50" fmla="*/ 513 w 697"/>
                  <a:gd name="T51" fmla="*/ 16 h 378"/>
                  <a:gd name="T52" fmla="*/ 412 w 697"/>
                  <a:gd name="T53" fmla="*/ 41 h 378"/>
                  <a:gd name="T54" fmla="*/ 376 w 697"/>
                  <a:gd name="T55" fmla="*/ 0 h 378"/>
                  <a:gd name="T56" fmla="*/ 310 w 697"/>
                  <a:gd name="T57" fmla="*/ 38 h 378"/>
                  <a:gd name="T58" fmla="*/ 248 w 697"/>
                  <a:gd name="T59" fmla="*/ 0 h 378"/>
                  <a:gd name="T60" fmla="*/ 211 w 697"/>
                  <a:gd name="T61" fmla="*/ 56 h 378"/>
                  <a:gd name="T62" fmla="*/ 142 w 697"/>
                  <a:gd name="T63" fmla="*/ 26 h 378"/>
                  <a:gd name="T64" fmla="*/ 145 w 697"/>
                  <a:gd name="T65" fmla="*/ 75 h 378"/>
                  <a:gd name="T66" fmla="*/ 57 w 697"/>
                  <a:gd name="T67" fmla="*/ 62 h 378"/>
                  <a:gd name="T68" fmla="*/ 80 w 697"/>
                  <a:gd name="T69" fmla="*/ 112 h 378"/>
                  <a:gd name="T70" fmla="*/ 0 w 697"/>
                  <a:gd name="T71" fmla="*/ 110 h 378"/>
                  <a:gd name="T72" fmla="*/ 64 w 697"/>
                  <a:gd name="T73" fmla="*/ 162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7" h="378">
                    <a:moveTo>
                      <a:pt x="64" y="162"/>
                    </a:moveTo>
                    <a:lnTo>
                      <a:pt x="5" y="179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2"/>
                    </a:lnTo>
                    <a:lnTo>
                      <a:pt x="142" y="319"/>
                    </a:lnTo>
                    <a:lnTo>
                      <a:pt x="157" y="371"/>
                    </a:lnTo>
                    <a:lnTo>
                      <a:pt x="237" y="351"/>
                    </a:lnTo>
                    <a:lnTo>
                      <a:pt x="294" y="378"/>
                    </a:lnTo>
                    <a:lnTo>
                      <a:pt x="340" y="353"/>
                    </a:lnTo>
                    <a:lnTo>
                      <a:pt x="387" y="378"/>
                    </a:lnTo>
                    <a:lnTo>
                      <a:pt x="426" y="348"/>
                    </a:lnTo>
                    <a:lnTo>
                      <a:pt x="488" y="368"/>
                    </a:lnTo>
                    <a:lnTo>
                      <a:pt x="542" y="328"/>
                    </a:lnTo>
                    <a:lnTo>
                      <a:pt x="644" y="340"/>
                    </a:lnTo>
                    <a:lnTo>
                      <a:pt x="617" y="292"/>
                    </a:lnTo>
                    <a:lnTo>
                      <a:pt x="688" y="287"/>
                    </a:lnTo>
                    <a:lnTo>
                      <a:pt x="640" y="233"/>
                    </a:lnTo>
                    <a:lnTo>
                      <a:pt x="697" y="204"/>
                    </a:lnTo>
                    <a:lnTo>
                      <a:pt x="624" y="169"/>
                    </a:lnTo>
                    <a:lnTo>
                      <a:pt x="665" y="121"/>
                    </a:lnTo>
                    <a:lnTo>
                      <a:pt x="586" y="120"/>
                    </a:lnTo>
                    <a:lnTo>
                      <a:pt x="617" y="66"/>
                    </a:lnTo>
                    <a:lnTo>
                      <a:pt x="518" y="72"/>
                    </a:lnTo>
                    <a:lnTo>
                      <a:pt x="513" y="16"/>
                    </a:lnTo>
                    <a:lnTo>
                      <a:pt x="412" y="41"/>
                    </a:lnTo>
                    <a:lnTo>
                      <a:pt x="376" y="0"/>
                    </a:lnTo>
                    <a:lnTo>
                      <a:pt x="310" y="38"/>
                    </a:lnTo>
                    <a:lnTo>
                      <a:pt x="248" y="0"/>
                    </a:lnTo>
                    <a:lnTo>
                      <a:pt x="211" y="56"/>
                    </a:lnTo>
                    <a:lnTo>
                      <a:pt x="142" y="26"/>
                    </a:lnTo>
                    <a:lnTo>
                      <a:pt x="145" y="75"/>
                    </a:lnTo>
                    <a:lnTo>
                      <a:pt x="57" y="62"/>
                    </a:lnTo>
                    <a:lnTo>
                      <a:pt x="80" y="112"/>
                    </a:lnTo>
                    <a:lnTo>
                      <a:pt x="0" y="110"/>
                    </a:lnTo>
                    <a:lnTo>
                      <a:pt x="64" y="1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1" name="Freeform 51">
                <a:extLst>
                  <a:ext uri="{FF2B5EF4-FFF2-40B4-BE49-F238E27FC236}">
                    <a16:creationId xmlns:a16="http://schemas.microsoft.com/office/drawing/2014/main" id="{A2BA2ADF-C40A-4B67-BB7E-9B8BF0918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" y="3322"/>
                <a:ext cx="697" cy="378"/>
              </a:xfrm>
              <a:custGeom>
                <a:avLst/>
                <a:gdLst>
                  <a:gd name="T0" fmla="*/ 64 w 697"/>
                  <a:gd name="T1" fmla="*/ 162 h 378"/>
                  <a:gd name="T2" fmla="*/ 5 w 697"/>
                  <a:gd name="T3" fmla="*/ 179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2 h 378"/>
                  <a:gd name="T12" fmla="*/ 142 w 697"/>
                  <a:gd name="T13" fmla="*/ 319 h 378"/>
                  <a:gd name="T14" fmla="*/ 157 w 697"/>
                  <a:gd name="T15" fmla="*/ 371 h 378"/>
                  <a:gd name="T16" fmla="*/ 237 w 697"/>
                  <a:gd name="T17" fmla="*/ 351 h 378"/>
                  <a:gd name="T18" fmla="*/ 294 w 697"/>
                  <a:gd name="T19" fmla="*/ 378 h 378"/>
                  <a:gd name="T20" fmla="*/ 340 w 697"/>
                  <a:gd name="T21" fmla="*/ 353 h 378"/>
                  <a:gd name="T22" fmla="*/ 387 w 697"/>
                  <a:gd name="T23" fmla="*/ 378 h 378"/>
                  <a:gd name="T24" fmla="*/ 426 w 697"/>
                  <a:gd name="T25" fmla="*/ 348 h 378"/>
                  <a:gd name="T26" fmla="*/ 488 w 697"/>
                  <a:gd name="T27" fmla="*/ 368 h 378"/>
                  <a:gd name="T28" fmla="*/ 542 w 697"/>
                  <a:gd name="T29" fmla="*/ 328 h 378"/>
                  <a:gd name="T30" fmla="*/ 644 w 697"/>
                  <a:gd name="T31" fmla="*/ 340 h 378"/>
                  <a:gd name="T32" fmla="*/ 617 w 697"/>
                  <a:gd name="T33" fmla="*/ 292 h 378"/>
                  <a:gd name="T34" fmla="*/ 688 w 697"/>
                  <a:gd name="T35" fmla="*/ 287 h 378"/>
                  <a:gd name="T36" fmla="*/ 640 w 697"/>
                  <a:gd name="T37" fmla="*/ 233 h 378"/>
                  <a:gd name="T38" fmla="*/ 697 w 697"/>
                  <a:gd name="T39" fmla="*/ 204 h 378"/>
                  <a:gd name="T40" fmla="*/ 624 w 697"/>
                  <a:gd name="T41" fmla="*/ 169 h 378"/>
                  <a:gd name="T42" fmla="*/ 665 w 697"/>
                  <a:gd name="T43" fmla="*/ 121 h 378"/>
                  <a:gd name="T44" fmla="*/ 586 w 697"/>
                  <a:gd name="T45" fmla="*/ 120 h 378"/>
                  <a:gd name="T46" fmla="*/ 617 w 697"/>
                  <a:gd name="T47" fmla="*/ 66 h 378"/>
                  <a:gd name="T48" fmla="*/ 518 w 697"/>
                  <a:gd name="T49" fmla="*/ 72 h 378"/>
                  <a:gd name="T50" fmla="*/ 513 w 697"/>
                  <a:gd name="T51" fmla="*/ 16 h 378"/>
                  <a:gd name="T52" fmla="*/ 412 w 697"/>
                  <a:gd name="T53" fmla="*/ 41 h 378"/>
                  <a:gd name="T54" fmla="*/ 376 w 697"/>
                  <a:gd name="T55" fmla="*/ 0 h 378"/>
                  <a:gd name="T56" fmla="*/ 310 w 697"/>
                  <a:gd name="T57" fmla="*/ 38 h 378"/>
                  <a:gd name="T58" fmla="*/ 248 w 697"/>
                  <a:gd name="T59" fmla="*/ 0 h 378"/>
                  <a:gd name="T60" fmla="*/ 211 w 697"/>
                  <a:gd name="T61" fmla="*/ 56 h 378"/>
                  <a:gd name="T62" fmla="*/ 142 w 697"/>
                  <a:gd name="T63" fmla="*/ 26 h 378"/>
                  <a:gd name="T64" fmla="*/ 145 w 697"/>
                  <a:gd name="T65" fmla="*/ 75 h 378"/>
                  <a:gd name="T66" fmla="*/ 57 w 697"/>
                  <a:gd name="T67" fmla="*/ 62 h 378"/>
                  <a:gd name="T68" fmla="*/ 80 w 697"/>
                  <a:gd name="T69" fmla="*/ 112 h 378"/>
                  <a:gd name="T70" fmla="*/ 0 w 697"/>
                  <a:gd name="T71" fmla="*/ 110 h 378"/>
                  <a:gd name="T72" fmla="*/ 64 w 697"/>
                  <a:gd name="T73" fmla="*/ 162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7" h="378">
                    <a:moveTo>
                      <a:pt x="64" y="162"/>
                    </a:moveTo>
                    <a:lnTo>
                      <a:pt x="5" y="179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2"/>
                    </a:lnTo>
                    <a:lnTo>
                      <a:pt x="142" y="319"/>
                    </a:lnTo>
                    <a:lnTo>
                      <a:pt x="157" y="371"/>
                    </a:lnTo>
                    <a:lnTo>
                      <a:pt x="237" y="351"/>
                    </a:lnTo>
                    <a:lnTo>
                      <a:pt x="294" y="378"/>
                    </a:lnTo>
                    <a:lnTo>
                      <a:pt x="340" y="353"/>
                    </a:lnTo>
                    <a:lnTo>
                      <a:pt x="387" y="378"/>
                    </a:lnTo>
                    <a:lnTo>
                      <a:pt x="426" y="348"/>
                    </a:lnTo>
                    <a:lnTo>
                      <a:pt x="488" y="368"/>
                    </a:lnTo>
                    <a:lnTo>
                      <a:pt x="542" y="328"/>
                    </a:lnTo>
                    <a:lnTo>
                      <a:pt x="644" y="340"/>
                    </a:lnTo>
                    <a:lnTo>
                      <a:pt x="617" y="292"/>
                    </a:lnTo>
                    <a:lnTo>
                      <a:pt x="688" y="287"/>
                    </a:lnTo>
                    <a:lnTo>
                      <a:pt x="640" y="233"/>
                    </a:lnTo>
                    <a:lnTo>
                      <a:pt x="697" y="204"/>
                    </a:lnTo>
                    <a:lnTo>
                      <a:pt x="624" y="169"/>
                    </a:lnTo>
                    <a:lnTo>
                      <a:pt x="665" y="121"/>
                    </a:lnTo>
                    <a:lnTo>
                      <a:pt x="586" y="120"/>
                    </a:lnTo>
                    <a:lnTo>
                      <a:pt x="617" y="66"/>
                    </a:lnTo>
                    <a:lnTo>
                      <a:pt x="518" y="72"/>
                    </a:lnTo>
                    <a:lnTo>
                      <a:pt x="513" y="16"/>
                    </a:lnTo>
                    <a:lnTo>
                      <a:pt x="412" y="41"/>
                    </a:lnTo>
                    <a:lnTo>
                      <a:pt x="376" y="0"/>
                    </a:lnTo>
                    <a:lnTo>
                      <a:pt x="310" y="38"/>
                    </a:lnTo>
                    <a:lnTo>
                      <a:pt x="248" y="0"/>
                    </a:lnTo>
                    <a:lnTo>
                      <a:pt x="211" y="56"/>
                    </a:lnTo>
                    <a:lnTo>
                      <a:pt x="142" y="26"/>
                    </a:lnTo>
                    <a:lnTo>
                      <a:pt x="145" y="75"/>
                    </a:lnTo>
                    <a:lnTo>
                      <a:pt x="57" y="62"/>
                    </a:lnTo>
                    <a:lnTo>
                      <a:pt x="80" y="112"/>
                    </a:lnTo>
                    <a:lnTo>
                      <a:pt x="0" y="110"/>
                    </a:lnTo>
                    <a:lnTo>
                      <a:pt x="64" y="16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2" name="Freeform 52">
                <a:extLst>
                  <a:ext uri="{FF2B5EF4-FFF2-40B4-BE49-F238E27FC236}">
                    <a16:creationId xmlns:a16="http://schemas.microsoft.com/office/drawing/2014/main" id="{68C25E58-78FA-41D7-9989-2DDC61734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8" y="3264"/>
                <a:ext cx="697" cy="378"/>
              </a:xfrm>
              <a:custGeom>
                <a:avLst/>
                <a:gdLst>
                  <a:gd name="T0" fmla="*/ 62 w 697"/>
                  <a:gd name="T1" fmla="*/ 163 h 378"/>
                  <a:gd name="T2" fmla="*/ 5 w 697"/>
                  <a:gd name="T3" fmla="*/ 178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1 h 378"/>
                  <a:gd name="T12" fmla="*/ 142 w 697"/>
                  <a:gd name="T13" fmla="*/ 319 h 378"/>
                  <a:gd name="T14" fmla="*/ 155 w 697"/>
                  <a:gd name="T15" fmla="*/ 370 h 378"/>
                  <a:gd name="T16" fmla="*/ 235 w 697"/>
                  <a:gd name="T17" fmla="*/ 352 h 378"/>
                  <a:gd name="T18" fmla="*/ 294 w 697"/>
                  <a:gd name="T19" fmla="*/ 378 h 378"/>
                  <a:gd name="T20" fmla="*/ 340 w 697"/>
                  <a:gd name="T21" fmla="*/ 352 h 378"/>
                  <a:gd name="T22" fmla="*/ 385 w 697"/>
                  <a:gd name="T23" fmla="*/ 378 h 378"/>
                  <a:gd name="T24" fmla="*/ 426 w 697"/>
                  <a:gd name="T25" fmla="*/ 347 h 378"/>
                  <a:gd name="T26" fmla="*/ 487 w 697"/>
                  <a:gd name="T27" fmla="*/ 368 h 378"/>
                  <a:gd name="T28" fmla="*/ 542 w 697"/>
                  <a:gd name="T29" fmla="*/ 327 h 378"/>
                  <a:gd name="T30" fmla="*/ 643 w 697"/>
                  <a:gd name="T31" fmla="*/ 340 h 378"/>
                  <a:gd name="T32" fmla="*/ 617 w 697"/>
                  <a:gd name="T33" fmla="*/ 293 h 378"/>
                  <a:gd name="T34" fmla="*/ 686 w 697"/>
                  <a:gd name="T35" fmla="*/ 288 h 378"/>
                  <a:gd name="T36" fmla="*/ 638 w 697"/>
                  <a:gd name="T37" fmla="*/ 234 h 378"/>
                  <a:gd name="T38" fmla="*/ 697 w 697"/>
                  <a:gd name="T39" fmla="*/ 202 h 378"/>
                  <a:gd name="T40" fmla="*/ 622 w 697"/>
                  <a:gd name="T41" fmla="*/ 170 h 378"/>
                  <a:gd name="T42" fmla="*/ 665 w 697"/>
                  <a:gd name="T43" fmla="*/ 122 h 378"/>
                  <a:gd name="T44" fmla="*/ 586 w 697"/>
                  <a:gd name="T45" fmla="*/ 120 h 378"/>
                  <a:gd name="T46" fmla="*/ 617 w 697"/>
                  <a:gd name="T47" fmla="*/ 64 h 378"/>
                  <a:gd name="T48" fmla="*/ 518 w 697"/>
                  <a:gd name="T49" fmla="*/ 73 h 378"/>
                  <a:gd name="T50" fmla="*/ 511 w 697"/>
                  <a:gd name="T51" fmla="*/ 17 h 378"/>
                  <a:gd name="T52" fmla="*/ 411 w 697"/>
                  <a:gd name="T53" fmla="*/ 41 h 378"/>
                  <a:gd name="T54" fmla="*/ 374 w 697"/>
                  <a:gd name="T55" fmla="*/ 0 h 378"/>
                  <a:gd name="T56" fmla="*/ 310 w 697"/>
                  <a:gd name="T57" fmla="*/ 36 h 378"/>
                  <a:gd name="T58" fmla="*/ 248 w 697"/>
                  <a:gd name="T59" fmla="*/ 0 h 378"/>
                  <a:gd name="T60" fmla="*/ 209 w 697"/>
                  <a:gd name="T61" fmla="*/ 56 h 378"/>
                  <a:gd name="T62" fmla="*/ 142 w 697"/>
                  <a:gd name="T63" fmla="*/ 27 h 378"/>
                  <a:gd name="T64" fmla="*/ 144 w 697"/>
                  <a:gd name="T65" fmla="*/ 76 h 378"/>
                  <a:gd name="T66" fmla="*/ 57 w 697"/>
                  <a:gd name="T67" fmla="*/ 61 h 378"/>
                  <a:gd name="T68" fmla="*/ 78 w 697"/>
                  <a:gd name="T69" fmla="*/ 112 h 378"/>
                  <a:gd name="T70" fmla="*/ 0 w 697"/>
                  <a:gd name="T71" fmla="*/ 110 h 378"/>
                  <a:gd name="T72" fmla="*/ 62 w 697"/>
                  <a:gd name="T73" fmla="*/ 163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7" h="378">
                    <a:moveTo>
                      <a:pt x="62" y="163"/>
                    </a:moveTo>
                    <a:lnTo>
                      <a:pt x="5" y="178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1"/>
                    </a:lnTo>
                    <a:lnTo>
                      <a:pt x="142" y="319"/>
                    </a:lnTo>
                    <a:lnTo>
                      <a:pt x="155" y="370"/>
                    </a:lnTo>
                    <a:lnTo>
                      <a:pt x="235" y="352"/>
                    </a:lnTo>
                    <a:lnTo>
                      <a:pt x="294" y="378"/>
                    </a:lnTo>
                    <a:lnTo>
                      <a:pt x="340" y="352"/>
                    </a:lnTo>
                    <a:lnTo>
                      <a:pt x="385" y="378"/>
                    </a:lnTo>
                    <a:lnTo>
                      <a:pt x="426" y="347"/>
                    </a:lnTo>
                    <a:lnTo>
                      <a:pt x="487" y="368"/>
                    </a:lnTo>
                    <a:lnTo>
                      <a:pt x="542" y="327"/>
                    </a:lnTo>
                    <a:lnTo>
                      <a:pt x="643" y="340"/>
                    </a:lnTo>
                    <a:lnTo>
                      <a:pt x="617" y="293"/>
                    </a:lnTo>
                    <a:lnTo>
                      <a:pt x="686" y="288"/>
                    </a:lnTo>
                    <a:lnTo>
                      <a:pt x="638" y="234"/>
                    </a:lnTo>
                    <a:lnTo>
                      <a:pt x="697" y="202"/>
                    </a:lnTo>
                    <a:lnTo>
                      <a:pt x="622" y="170"/>
                    </a:lnTo>
                    <a:lnTo>
                      <a:pt x="665" y="122"/>
                    </a:lnTo>
                    <a:lnTo>
                      <a:pt x="586" y="120"/>
                    </a:lnTo>
                    <a:lnTo>
                      <a:pt x="617" y="64"/>
                    </a:lnTo>
                    <a:lnTo>
                      <a:pt x="518" y="73"/>
                    </a:lnTo>
                    <a:lnTo>
                      <a:pt x="511" y="17"/>
                    </a:lnTo>
                    <a:lnTo>
                      <a:pt x="411" y="41"/>
                    </a:lnTo>
                    <a:lnTo>
                      <a:pt x="374" y="0"/>
                    </a:lnTo>
                    <a:lnTo>
                      <a:pt x="310" y="36"/>
                    </a:lnTo>
                    <a:lnTo>
                      <a:pt x="248" y="0"/>
                    </a:lnTo>
                    <a:lnTo>
                      <a:pt x="209" y="56"/>
                    </a:lnTo>
                    <a:lnTo>
                      <a:pt x="142" y="27"/>
                    </a:lnTo>
                    <a:lnTo>
                      <a:pt x="144" y="76"/>
                    </a:lnTo>
                    <a:lnTo>
                      <a:pt x="57" y="61"/>
                    </a:lnTo>
                    <a:lnTo>
                      <a:pt x="78" y="112"/>
                    </a:lnTo>
                    <a:lnTo>
                      <a:pt x="0" y="110"/>
                    </a:lnTo>
                    <a:lnTo>
                      <a:pt x="62" y="163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3" name="Rectangle 53">
                <a:extLst>
                  <a:ext uri="{FF2B5EF4-FFF2-40B4-BE49-F238E27FC236}">
                    <a16:creationId xmlns:a16="http://schemas.microsoft.com/office/drawing/2014/main" id="{504912EB-CF43-4C6D-A4D2-9286931E3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" y="3394"/>
                <a:ext cx="36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Physics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14" name="Line 54">
                <a:extLst>
                  <a:ext uri="{FF2B5EF4-FFF2-40B4-BE49-F238E27FC236}">
                    <a16:creationId xmlns:a16="http://schemas.microsoft.com/office/drawing/2014/main" id="{90410C15-6467-4BE3-84D3-2C9D2CAA9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3" y="3439"/>
                <a:ext cx="67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5" name="Freeform 55">
                <a:extLst>
                  <a:ext uri="{FF2B5EF4-FFF2-40B4-BE49-F238E27FC236}">
                    <a16:creationId xmlns:a16="http://schemas.microsoft.com/office/drawing/2014/main" id="{3E54F7BF-0337-4A23-9D06-7342982A6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1" y="3416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5" name="Group 56">
              <a:extLst>
                <a:ext uri="{FF2B5EF4-FFF2-40B4-BE49-F238E27FC236}">
                  <a16:creationId xmlns:a16="http://schemas.microsoft.com/office/drawing/2014/main" id="{1697B860-1AD8-49F1-B5A3-0E077DBFD0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0" y="1100"/>
              <a:ext cx="775" cy="641"/>
              <a:chOff x="3160" y="1100"/>
              <a:chExt cx="775" cy="641"/>
            </a:xfrm>
          </p:grpSpPr>
          <p:sp>
            <p:nvSpPr>
              <p:cNvPr id="6202" name="Rectangle 57">
                <a:extLst>
                  <a:ext uri="{FF2B5EF4-FFF2-40B4-BE49-F238E27FC236}">
                    <a16:creationId xmlns:a16="http://schemas.microsoft.com/office/drawing/2014/main" id="{52D18A02-37A2-4A09-96DA-F660D9333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" y="1255"/>
                <a:ext cx="753" cy="486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6203" name="Rectangle 58">
                <a:extLst>
                  <a:ext uri="{FF2B5EF4-FFF2-40B4-BE49-F238E27FC236}">
                    <a16:creationId xmlns:a16="http://schemas.microsoft.com/office/drawing/2014/main" id="{0ADE1BD2-EB6F-419E-BC5F-A72B9FE8C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1372"/>
                <a:ext cx="34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Virtual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4" name="Rectangle 59">
                <a:extLst>
                  <a:ext uri="{FF2B5EF4-FFF2-40B4-BE49-F238E27FC236}">
                    <a16:creationId xmlns:a16="http://schemas.microsoft.com/office/drawing/2014/main" id="{7EF94488-A76A-4F1E-9B94-18652E922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" y="1503"/>
                <a:ext cx="42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Machine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5" name="Rectangle 60">
                <a:extLst>
                  <a:ext uri="{FF2B5EF4-FFF2-40B4-BE49-F238E27FC236}">
                    <a16:creationId xmlns:a16="http://schemas.microsoft.com/office/drawing/2014/main" id="{78D2FD17-1D1C-4723-ABA7-484274044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" y="1100"/>
                <a:ext cx="753" cy="15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6206" name="Rectangle 61">
                <a:extLst>
                  <a:ext uri="{FF2B5EF4-FFF2-40B4-BE49-F238E27FC236}">
                    <a16:creationId xmlns:a16="http://schemas.microsoft.com/office/drawing/2014/main" id="{541B0337-B564-4F0E-94E5-C0B8B1297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" y="1126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56" name="Group 62">
              <a:extLst>
                <a:ext uri="{FF2B5EF4-FFF2-40B4-BE49-F238E27FC236}">
                  <a16:creationId xmlns:a16="http://schemas.microsoft.com/office/drawing/2014/main" id="{F0DE7535-DD39-4B1F-9A86-3FA620F72E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3" y="660"/>
              <a:ext cx="1605" cy="1402"/>
              <a:chOff x="3893" y="660"/>
              <a:chExt cx="1605" cy="1402"/>
            </a:xfrm>
          </p:grpSpPr>
          <p:grpSp>
            <p:nvGrpSpPr>
              <p:cNvPr id="6192" name="Group 63">
                <a:extLst>
                  <a:ext uri="{FF2B5EF4-FFF2-40B4-BE49-F238E27FC236}">
                    <a16:creationId xmlns:a16="http://schemas.microsoft.com/office/drawing/2014/main" id="{20112F29-4E0C-444B-8931-75E9408D7F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3" y="660"/>
                <a:ext cx="810" cy="401"/>
                <a:chOff x="3893" y="660"/>
                <a:chExt cx="810" cy="401"/>
              </a:xfrm>
            </p:grpSpPr>
            <p:sp>
              <p:nvSpPr>
                <p:cNvPr id="6199" name="Rectangle 64">
                  <a:extLst>
                    <a:ext uri="{FF2B5EF4-FFF2-40B4-BE49-F238E27FC236}">
                      <a16:creationId xmlns:a16="http://schemas.microsoft.com/office/drawing/2014/main" id="{D850376C-BD94-4179-8DE6-98B23515A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3" y="660"/>
                  <a:ext cx="810" cy="4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00" name="Rectangle 65">
                  <a:extLst>
                    <a:ext uri="{FF2B5EF4-FFF2-40B4-BE49-F238E27FC236}">
                      <a16:creationId xmlns:a16="http://schemas.microsoft.com/office/drawing/2014/main" id="{0E6CEED6-FFA6-4039-B681-D27B14D373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6" y="713"/>
                  <a:ext cx="507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Software</a:t>
                  </a:r>
                  <a:endParaRPr lang="en-US" altLang="zh-TW" sz="2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201" name="Rectangle 66">
                  <a:extLst>
                    <a:ext uri="{FF2B5EF4-FFF2-40B4-BE49-F238E27FC236}">
                      <a16:creationId xmlns:a16="http://schemas.microsoft.com/office/drawing/2014/main" id="{EF07ADBB-2D08-44C2-B3F5-D3CA6444A7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5" y="861"/>
                  <a:ext cx="54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hierarchy</a:t>
                  </a:r>
                  <a:endParaRPr lang="en-US" altLang="zh-TW" sz="2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6193" name="Group 67">
                <a:extLst>
                  <a:ext uri="{FF2B5EF4-FFF2-40B4-BE49-F238E27FC236}">
                    <a16:creationId xmlns:a16="http://schemas.microsoft.com/office/drawing/2014/main" id="{23525643-4756-4DAA-BFDC-375EB5A08C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3" y="1421"/>
                <a:ext cx="775" cy="641"/>
                <a:chOff x="4723" y="1421"/>
                <a:chExt cx="775" cy="641"/>
              </a:xfrm>
            </p:grpSpPr>
            <p:sp>
              <p:nvSpPr>
                <p:cNvPr id="6194" name="Rectangle 68">
                  <a:extLst>
                    <a:ext uri="{FF2B5EF4-FFF2-40B4-BE49-F238E27FC236}">
                      <a16:creationId xmlns:a16="http://schemas.microsoft.com/office/drawing/2014/main" id="{C5291819-78EA-48F1-9963-BD9F559CD4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3" y="1575"/>
                  <a:ext cx="752" cy="487"/>
                </a:xfrm>
                <a:prstGeom prst="rect">
                  <a:avLst/>
                </a:prstGeom>
                <a:solidFill>
                  <a:srgbClr val="EFEFE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95" name="Rectangle 69">
                  <a:extLst>
                    <a:ext uri="{FF2B5EF4-FFF2-40B4-BE49-F238E27FC236}">
                      <a16:creationId xmlns:a16="http://schemas.microsoft.com/office/drawing/2014/main" id="{19D7AD98-AC5B-4ADE-B503-77510FA701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9" y="1692"/>
                  <a:ext cx="48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Assembly</a:t>
                  </a:r>
                  <a:endParaRPr lang="en-US" altLang="zh-TW" sz="24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6" name="Rectangle 70">
                  <a:extLst>
                    <a:ext uri="{FF2B5EF4-FFF2-40B4-BE49-F238E27FC236}">
                      <a16:creationId xmlns:a16="http://schemas.microsoft.com/office/drawing/2014/main" id="{9651B128-CD66-435A-AB77-684F61C1DA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8" y="1824"/>
                  <a:ext cx="488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Language</a:t>
                  </a:r>
                  <a:endParaRPr lang="en-US" altLang="zh-TW" sz="24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7" name="Rectangle 71">
                  <a:extLst>
                    <a:ext uri="{FF2B5EF4-FFF2-40B4-BE49-F238E27FC236}">
                      <a16:creationId xmlns:a16="http://schemas.microsoft.com/office/drawing/2014/main" id="{160C5390-2D61-4B7F-8DF9-204374FE8A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3" y="1421"/>
                  <a:ext cx="752" cy="154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98" name="Rectangle 72">
                  <a:extLst>
                    <a:ext uri="{FF2B5EF4-FFF2-40B4-BE49-F238E27FC236}">
                      <a16:creationId xmlns:a16="http://schemas.microsoft.com/office/drawing/2014/main" id="{5A2057AE-C99C-471D-87CE-1BD38123D5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3" y="1447"/>
                  <a:ext cx="71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000" b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abstract interface</a:t>
                  </a:r>
                  <a:endParaRPr lang="en-US" altLang="zh-TW" sz="24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6157" name="Group 73">
              <a:extLst>
                <a:ext uri="{FF2B5EF4-FFF2-40B4-BE49-F238E27FC236}">
                  <a16:creationId xmlns:a16="http://schemas.microsoft.com/office/drawing/2014/main" id="{D577CBA3-734B-4DD0-A0A3-A35FC71E46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400"/>
              <a:ext cx="1272" cy="1271"/>
              <a:chOff x="480" y="2400"/>
              <a:chExt cx="1272" cy="1271"/>
            </a:xfrm>
          </p:grpSpPr>
          <p:grpSp>
            <p:nvGrpSpPr>
              <p:cNvPr id="6182" name="Group 74">
                <a:extLst>
                  <a:ext uri="{FF2B5EF4-FFF2-40B4-BE49-F238E27FC236}">
                    <a16:creationId xmlns:a16="http://schemas.microsoft.com/office/drawing/2014/main" id="{031A0A30-63C2-4456-ADE6-C723ACAF40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2" y="3294"/>
                <a:ext cx="810" cy="377"/>
                <a:chOff x="942" y="3294"/>
                <a:chExt cx="810" cy="377"/>
              </a:xfrm>
            </p:grpSpPr>
            <p:sp>
              <p:nvSpPr>
                <p:cNvPr id="6189" name="Rectangle 75">
                  <a:extLst>
                    <a:ext uri="{FF2B5EF4-FFF2-40B4-BE49-F238E27FC236}">
                      <a16:creationId xmlns:a16="http://schemas.microsoft.com/office/drawing/2014/main" id="{1451F01C-8375-48D2-9DBB-5FB4B1CD7F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2" y="3294"/>
                  <a:ext cx="810" cy="3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90" name="Rectangle 76">
                  <a:extLst>
                    <a:ext uri="{FF2B5EF4-FFF2-40B4-BE49-F238E27FC236}">
                      <a16:creationId xmlns:a16="http://schemas.microsoft.com/office/drawing/2014/main" id="{B161CD72-A731-47EC-8B42-86C684C203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3" y="3336"/>
                  <a:ext cx="54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Hardware</a:t>
                  </a:r>
                  <a:endParaRPr lang="en-US" altLang="zh-TW" sz="2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1" name="Rectangle 77">
                  <a:extLst>
                    <a:ext uri="{FF2B5EF4-FFF2-40B4-BE49-F238E27FC236}">
                      <a16:creationId xmlns:a16="http://schemas.microsoft.com/office/drawing/2014/main" id="{47EF3D9C-AA3E-4499-BF58-EBD7DB83F0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4" y="3484"/>
                  <a:ext cx="54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hierarchy</a:t>
                  </a:r>
                  <a:endParaRPr lang="en-US" altLang="zh-TW" sz="2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6183" name="Group 78">
                <a:extLst>
                  <a:ext uri="{FF2B5EF4-FFF2-40B4-BE49-F238E27FC236}">
                    <a16:creationId xmlns:a16="http://schemas.microsoft.com/office/drawing/2014/main" id="{7FBC3CF0-A935-4278-975C-EADCBEC00E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" y="2400"/>
                <a:ext cx="776" cy="641"/>
                <a:chOff x="480" y="2400"/>
                <a:chExt cx="776" cy="641"/>
              </a:xfrm>
            </p:grpSpPr>
            <p:sp>
              <p:nvSpPr>
                <p:cNvPr id="6184" name="Rectangle 79">
                  <a:extLst>
                    <a:ext uri="{FF2B5EF4-FFF2-40B4-BE49-F238E27FC236}">
                      <a16:creationId xmlns:a16="http://schemas.microsoft.com/office/drawing/2014/main" id="{A92EDCE6-853C-45F2-A8ED-74BFCA6649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556"/>
                  <a:ext cx="753" cy="485"/>
                </a:xfrm>
                <a:prstGeom prst="rect">
                  <a:avLst/>
                </a:prstGeom>
                <a:solidFill>
                  <a:srgbClr val="EFEFE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85" name="Rectangle 80">
                  <a:extLst>
                    <a:ext uri="{FF2B5EF4-FFF2-40B4-BE49-F238E27FC236}">
                      <a16:creationId xmlns:a16="http://schemas.microsoft.com/office/drawing/2014/main" id="{AB5263DA-DA71-4D74-9345-5D40DC5B3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8" y="2672"/>
                  <a:ext cx="423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Machine</a:t>
                  </a:r>
                  <a:endParaRPr lang="en-US" altLang="zh-TW" sz="24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86" name="Rectangle 81">
                  <a:extLst>
                    <a:ext uri="{FF2B5EF4-FFF2-40B4-BE49-F238E27FC236}">
                      <a16:creationId xmlns:a16="http://schemas.microsoft.com/office/drawing/2014/main" id="{2DBFD9DF-150A-4EEC-9274-4D6EDB8E34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803"/>
                  <a:ext cx="488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Language</a:t>
                  </a:r>
                  <a:endParaRPr lang="en-US" altLang="zh-TW" sz="24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87" name="Rectangle 82">
                  <a:extLst>
                    <a:ext uri="{FF2B5EF4-FFF2-40B4-BE49-F238E27FC236}">
                      <a16:creationId xmlns:a16="http://schemas.microsoft.com/office/drawing/2014/main" id="{2999D665-BC39-4A07-BBD8-CF4CF1C26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400"/>
                  <a:ext cx="753" cy="156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88" name="Rectangle 83">
                  <a:extLst>
                    <a:ext uri="{FF2B5EF4-FFF2-40B4-BE49-F238E27FC236}">
                      <a16:creationId xmlns:a16="http://schemas.microsoft.com/office/drawing/2014/main" id="{0949D210-938A-43C5-B204-C003846B92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" y="2428"/>
                  <a:ext cx="71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000" b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abstract interface</a:t>
                  </a:r>
                  <a:endParaRPr lang="en-US" altLang="zh-TW" sz="24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6158" name="Group 84">
              <a:extLst>
                <a:ext uri="{FF2B5EF4-FFF2-40B4-BE49-F238E27FC236}">
                  <a16:creationId xmlns:a16="http://schemas.microsoft.com/office/drawing/2014/main" id="{7F1330E6-5B41-4B86-9428-95174AD9DB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4" y="2721"/>
              <a:ext cx="775" cy="641"/>
              <a:chOff x="1984" y="2721"/>
              <a:chExt cx="775" cy="641"/>
            </a:xfrm>
          </p:grpSpPr>
          <p:sp>
            <p:nvSpPr>
              <p:cNvPr id="6177" name="Rectangle 85">
                <a:extLst>
                  <a:ext uri="{FF2B5EF4-FFF2-40B4-BE49-F238E27FC236}">
                    <a16:creationId xmlns:a16="http://schemas.microsoft.com/office/drawing/2014/main" id="{96361B06-B250-4AC1-BE7E-EF44CD254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" y="2877"/>
                <a:ext cx="751" cy="485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6178" name="Rectangle 86">
                <a:extLst>
                  <a:ext uri="{FF2B5EF4-FFF2-40B4-BE49-F238E27FC236}">
                    <a16:creationId xmlns:a16="http://schemas.microsoft.com/office/drawing/2014/main" id="{E9B03CB1-E6E8-4101-B8E8-52F3C81F8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" y="2992"/>
                <a:ext cx="47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Hardware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9" name="Rectangle 87">
                <a:extLst>
                  <a:ext uri="{FF2B5EF4-FFF2-40B4-BE49-F238E27FC236}">
                    <a16:creationId xmlns:a16="http://schemas.microsoft.com/office/drawing/2014/main" id="{D849F1B9-7925-4D59-B2CF-815EEB991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" y="3124"/>
                <a:ext cx="4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Platform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80" name="Rectangle 88">
                <a:extLst>
                  <a:ext uri="{FF2B5EF4-FFF2-40B4-BE49-F238E27FC236}">
                    <a16:creationId xmlns:a16="http://schemas.microsoft.com/office/drawing/2014/main" id="{BC8A28B8-0C2F-4523-939A-84941A7FB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" y="2721"/>
                <a:ext cx="751" cy="15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6181" name="Rectangle 89">
                <a:extLst>
                  <a:ext uri="{FF2B5EF4-FFF2-40B4-BE49-F238E27FC236}">
                    <a16:creationId xmlns:a16="http://schemas.microsoft.com/office/drawing/2014/main" id="{9A58C072-9B4C-42F8-9B11-AC1CDEF91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2747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59" name="Group 90">
              <a:extLst>
                <a:ext uri="{FF2B5EF4-FFF2-40B4-BE49-F238E27FC236}">
                  <a16:creationId xmlns:a16="http://schemas.microsoft.com/office/drawing/2014/main" id="{3442D3C6-6642-4C91-A3AE-775AF00E18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0" y="3041"/>
              <a:ext cx="775" cy="641"/>
              <a:chOff x="3480" y="3041"/>
              <a:chExt cx="775" cy="641"/>
            </a:xfrm>
          </p:grpSpPr>
          <p:sp>
            <p:nvSpPr>
              <p:cNvPr id="6172" name="Rectangle 91">
                <a:extLst>
                  <a:ext uri="{FF2B5EF4-FFF2-40B4-BE49-F238E27FC236}">
                    <a16:creationId xmlns:a16="http://schemas.microsoft.com/office/drawing/2014/main" id="{24D2269B-F6E6-49BC-8DD6-34B5FE800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3197"/>
                <a:ext cx="753" cy="485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6173" name="Rectangle 92">
                <a:extLst>
                  <a:ext uri="{FF2B5EF4-FFF2-40B4-BE49-F238E27FC236}">
                    <a16:creationId xmlns:a16="http://schemas.microsoft.com/office/drawing/2014/main" id="{DB525BA9-6FA5-4703-8B68-7945808F2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13"/>
                <a:ext cx="40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Chips &amp;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4" name="Rectangle 93">
                <a:extLst>
                  <a:ext uri="{FF2B5EF4-FFF2-40B4-BE49-F238E27FC236}">
                    <a16:creationId xmlns:a16="http://schemas.microsoft.com/office/drawing/2014/main" id="{52D94D41-E0B2-4E2E-B47D-E4BD98C62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8" y="3444"/>
                <a:ext cx="58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Logic Gates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5" name="Rectangle 94">
                <a:extLst>
                  <a:ext uri="{FF2B5EF4-FFF2-40B4-BE49-F238E27FC236}">
                    <a16:creationId xmlns:a16="http://schemas.microsoft.com/office/drawing/2014/main" id="{89922EFC-FB3C-4483-BCA4-AB2F45D19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3041"/>
                <a:ext cx="753" cy="15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6176" name="Rectangle 95">
                <a:extLst>
                  <a:ext uri="{FF2B5EF4-FFF2-40B4-BE49-F238E27FC236}">
                    <a16:creationId xmlns:a16="http://schemas.microsoft.com/office/drawing/2014/main" id="{801E4C76-13D2-4D74-B73E-5B7913326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" y="3067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60" name="Group 96">
              <a:extLst>
                <a:ext uri="{FF2B5EF4-FFF2-40B4-BE49-F238E27FC236}">
                  <a16:creationId xmlns:a16="http://schemas.microsoft.com/office/drawing/2014/main" id="{F8413E10-F471-4FF4-9D4F-E66BA4AD90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" y="634"/>
              <a:ext cx="1589" cy="503"/>
              <a:chOff x="163" y="634"/>
              <a:chExt cx="1589" cy="503"/>
            </a:xfrm>
          </p:grpSpPr>
          <p:sp>
            <p:nvSpPr>
              <p:cNvPr id="6161" name="Freeform 97">
                <a:extLst>
                  <a:ext uri="{FF2B5EF4-FFF2-40B4-BE49-F238E27FC236}">
                    <a16:creationId xmlns:a16="http://schemas.microsoft.com/office/drawing/2014/main" id="{9B6ADACE-B7C4-482E-9E23-07B24FA33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693"/>
                <a:ext cx="748" cy="444"/>
              </a:xfrm>
              <a:custGeom>
                <a:avLst/>
                <a:gdLst>
                  <a:gd name="T0" fmla="*/ 67 w 748"/>
                  <a:gd name="T1" fmla="*/ 190 h 444"/>
                  <a:gd name="T2" fmla="*/ 7 w 748"/>
                  <a:gd name="T3" fmla="*/ 209 h 444"/>
                  <a:gd name="T4" fmla="*/ 79 w 748"/>
                  <a:gd name="T5" fmla="*/ 233 h 444"/>
                  <a:gd name="T6" fmla="*/ 20 w 748"/>
                  <a:gd name="T7" fmla="*/ 287 h 444"/>
                  <a:gd name="T8" fmla="*/ 97 w 748"/>
                  <a:gd name="T9" fmla="*/ 312 h 444"/>
                  <a:gd name="T10" fmla="*/ 53 w 748"/>
                  <a:gd name="T11" fmla="*/ 366 h 444"/>
                  <a:gd name="T12" fmla="*/ 152 w 748"/>
                  <a:gd name="T13" fmla="*/ 375 h 444"/>
                  <a:gd name="T14" fmla="*/ 167 w 748"/>
                  <a:gd name="T15" fmla="*/ 435 h 444"/>
                  <a:gd name="T16" fmla="*/ 254 w 748"/>
                  <a:gd name="T17" fmla="*/ 412 h 444"/>
                  <a:gd name="T18" fmla="*/ 316 w 748"/>
                  <a:gd name="T19" fmla="*/ 444 h 444"/>
                  <a:gd name="T20" fmla="*/ 365 w 748"/>
                  <a:gd name="T21" fmla="*/ 414 h 444"/>
                  <a:gd name="T22" fmla="*/ 415 w 748"/>
                  <a:gd name="T23" fmla="*/ 444 h 444"/>
                  <a:gd name="T24" fmla="*/ 458 w 748"/>
                  <a:gd name="T25" fmla="*/ 409 h 444"/>
                  <a:gd name="T26" fmla="*/ 523 w 748"/>
                  <a:gd name="T27" fmla="*/ 432 h 444"/>
                  <a:gd name="T28" fmla="*/ 582 w 748"/>
                  <a:gd name="T29" fmla="*/ 384 h 444"/>
                  <a:gd name="T30" fmla="*/ 690 w 748"/>
                  <a:gd name="T31" fmla="*/ 399 h 444"/>
                  <a:gd name="T32" fmla="*/ 662 w 748"/>
                  <a:gd name="T33" fmla="*/ 343 h 444"/>
                  <a:gd name="T34" fmla="*/ 737 w 748"/>
                  <a:gd name="T35" fmla="*/ 338 h 444"/>
                  <a:gd name="T36" fmla="*/ 686 w 748"/>
                  <a:gd name="T37" fmla="*/ 274 h 444"/>
                  <a:gd name="T38" fmla="*/ 748 w 748"/>
                  <a:gd name="T39" fmla="*/ 238 h 444"/>
                  <a:gd name="T40" fmla="*/ 668 w 748"/>
                  <a:gd name="T41" fmla="*/ 199 h 444"/>
                  <a:gd name="T42" fmla="*/ 714 w 748"/>
                  <a:gd name="T43" fmla="*/ 143 h 444"/>
                  <a:gd name="T44" fmla="*/ 629 w 748"/>
                  <a:gd name="T45" fmla="*/ 141 h 444"/>
                  <a:gd name="T46" fmla="*/ 662 w 748"/>
                  <a:gd name="T47" fmla="*/ 77 h 444"/>
                  <a:gd name="T48" fmla="*/ 556 w 748"/>
                  <a:gd name="T49" fmla="*/ 85 h 444"/>
                  <a:gd name="T50" fmla="*/ 549 w 748"/>
                  <a:gd name="T51" fmla="*/ 18 h 444"/>
                  <a:gd name="T52" fmla="*/ 441 w 748"/>
                  <a:gd name="T53" fmla="*/ 47 h 444"/>
                  <a:gd name="T54" fmla="*/ 402 w 748"/>
                  <a:gd name="T55" fmla="*/ 0 h 444"/>
                  <a:gd name="T56" fmla="*/ 334 w 748"/>
                  <a:gd name="T57" fmla="*/ 44 h 444"/>
                  <a:gd name="T58" fmla="*/ 267 w 748"/>
                  <a:gd name="T59" fmla="*/ 0 h 444"/>
                  <a:gd name="T60" fmla="*/ 226 w 748"/>
                  <a:gd name="T61" fmla="*/ 66 h 444"/>
                  <a:gd name="T62" fmla="*/ 154 w 748"/>
                  <a:gd name="T63" fmla="*/ 31 h 444"/>
                  <a:gd name="T64" fmla="*/ 156 w 748"/>
                  <a:gd name="T65" fmla="*/ 89 h 444"/>
                  <a:gd name="T66" fmla="*/ 63 w 748"/>
                  <a:gd name="T67" fmla="*/ 72 h 444"/>
                  <a:gd name="T68" fmla="*/ 85 w 748"/>
                  <a:gd name="T69" fmla="*/ 131 h 444"/>
                  <a:gd name="T70" fmla="*/ 0 w 748"/>
                  <a:gd name="T71" fmla="*/ 130 h 444"/>
                  <a:gd name="T72" fmla="*/ 67 w 748"/>
                  <a:gd name="T73" fmla="*/ 190 h 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8" h="444">
                    <a:moveTo>
                      <a:pt x="67" y="190"/>
                    </a:moveTo>
                    <a:lnTo>
                      <a:pt x="7" y="209"/>
                    </a:lnTo>
                    <a:lnTo>
                      <a:pt x="79" y="233"/>
                    </a:lnTo>
                    <a:lnTo>
                      <a:pt x="20" y="287"/>
                    </a:lnTo>
                    <a:lnTo>
                      <a:pt x="97" y="312"/>
                    </a:lnTo>
                    <a:lnTo>
                      <a:pt x="53" y="366"/>
                    </a:lnTo>
                    <a:lnTo>
                      <a:pt x="152" y="375"/>
                    </a:lnTo>
                    <a:lnTo>
                      <a:pt x="167" y="435"/>
                    </a:lnTo>
                    <a:lnTo>
                      <a:pt x="254" y="412"/>
                    </a:lnTo>
                    <a:lnTo>
                      <a:pt x="316" y="444"/>
                    </a:lnTo>
                    <a:lnTo>
                      <a:pt x="365" y="414"/>
                    </a:lnTo>
                    <a:lnTo>
                      <a:pt x="415" y="444"/>
                    </a:lnTo>
                    <a:lnTo>
                      <a:pt x="458" y="409"/>
                    </a:lnTo>
                    <a:lnTo>
                      <a:pt x="523" y="432"/>
                    </a:lnTo>
                    <a:lnTo>
                      <a:pt x="582" y="384"/>
                    </a:lnTo>
                    <a:lnTo>
                      <a:pt x="690" y="399"/>
                    </a:lnTo>
                    <a:lnTo>
                      <a:pt x="662" y="343"/>
                    </a:lnTo>
                    <a:lnTo>
                      <a:pt x="737" y="338"/>
                    </a:lnTo>
                    <a:lnTo>
                      <a:pt x="686" y="274"/>
                    </a:lnTo>
                    <a:lnTo>
                      <a:pt x="748" y="238"/>
                    </a:lnTo>
                    <a:lnTo>
                      <a:pt x="668" y="199"/>
                    </a:lnTo>
                    <a:lnTo>
                      <a:pt x="714" y="143"/>
                    </a:lnTo>
                    <a:lnTo>
                      <a:pt x="629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8"/>
                    </a:lnTo>
                    <a:lnTo>
                      <a:pt x="441" y="47"/>
                    </a:lnTo>
                    <a:lnTo>
                      <a:pt x="402" y="0"/>
                    </a:lnTo>
                    <a:lnTo>
                      <a:pt x="334" y="44"/>
                    </a:lnTo>
                    <a:lnTo>
                      <a:pt x="267" y="0"/>
                    </a:lnTo>
                    <a:lnTo>
                      <a:pt x="226" y="66"/>
                    </a:lnTo>
                    <a:lnTo>
                      <a:pt x="154" y="31"/>
                    </a:lnTo>
                    <a:lnTo>
                      <a:pt x="156" y="89"/>
                    </a:lnTo>
                    <a:lnTo>
                      <a:pt x="63" y="72"/>
                    </a:lnTo>
                    <a:lnTo>
                      <a:pt x="85" y="131"/>
                    </a:lnTo>
                    <a:lnTo>
                      <a:pt x="0" y="130"/>
                    </a:lnTo>
                    <a:lnTo>
                      <a:pt x="67" y="1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2" name="Freeform 98">
                <a:extLst>
                  <a:ext uri="{FF2B5EF4-FFF2-40B4-BE49-F238E27FC236}">
                    <a16:creationId xmlns:a16="http://schemas.microsoft.com/office/drawing/2014/main" id="{338C65CD-70F7-4009-A9CE-50B44606B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693"/>
                <a:ext cx="748" cy="444"/>
              </a:xfrm>
              <a:custGeom>
                <a:avLst/>
                <a:gdLst>
                  <a:gd name="T0" fmla="*/ 67 w 748"/>
                  <a:gd name="T1" fmla="*/ 190 h 444"/>
                  <a:gd name="T2" fmla="*/ 7 w 748"/>
                  <a:gd name="T3" fmla="*/ 209 h 444"/>
                  <a:gd name="T4" fmla="*/ 79 w 748"/>
                  <a:gd name="T5" fmla="*/ 233 h 444"/>
                  <a:gd name="T6" fmla="*/ 20 w 748"/>
                  <a:gd name="T7" fmla="*/ 287 h 444"/>
                  <a:gd name="T8" fmla="*/ 97 w 748"/>
                  <a:gd name="T9" fmla="*/ 312 h 444"/>
                  <a:gd name="T10" fmla="*/ 53 w 748"/>
                  <a:gd name="T11" fmla="*/ 366 h 444"/>
                  <a:gd name="T12" fmla="*/ 152 w 748"/>
                  <a:gd name="T13" fmla="*/ 375 h 444"/>
                  <a:gd name="T14" fmla="*/ 167 w 748"/>
                  <a:gd name="T15" fmla="*/ 435 h 444"/>
                  <a:gd name="T16" fmla="*/ 254 w 748"/>
                  <a:gd name="T17" fmla="*/ 412 h 444"/>
                  <a:gd name="T18" fmla="*/ 316 w 748"/>
                  <a:gd name="T19" fmla="*/ 444 h 444"/>
                  <a:gd name="T20" fmla="*/ 365 w 748"/>
                  <a:gd name="T21" fmla="*/ 414 h 444"/>
                  <a:gd name="T22" fmla="*/ 415 w 748"/>
                  <a:gd name="T23" fmla="*/ 444 h 444"/>
                  <a:gd name="T24" fmla="*/ 458 w 748"/>
                  <a:gd name="T25" fmla="*/ 409 h 444"/>
                  <a:gd name="T26" fmla="*/ 523 w 748"/>
                  <a:gd name="T27" fmla="*/ 432 h 444"/>
                  <a:gd name="T28" fmla="*/ 582 w 748"/>
                  <a:gd name="T29" fmla="*/ 384 h 444"/>
                  <a:gd name="T30" fmla="*/ 690 w 748"/>
                  <a:gd name="T31" fmla="*/ 399 h 444"/>
                  <a:gd name="T32" fmla="*/ 662 w 748"/>
                  <a:gd name="T33" fmla="*/ 343 h 444"/>
                  <a:gd name="T34" fmla="*/ 737 w 748"/>
                  <a:gd name="T35" fmla="*/ 338 h 444"/>
                  <a:gd name="T36" fmla="*/ 686 w 748"/>
                  <a:gd name="T37" fmla="*/ 274 h 444"/>
                  <a:gd name="T38" fmla="*/ 748 w 748"/>
                  <a:gd name="T39" fmla="*/ 238 h 444"/>
                  <a:gd name="T40" fmla="*/ 668 w 748"/>
                  <a:gd name="T41" fmla="*/ 199 h 444"/>
                  <a:gd name="T42" fmla="*/ 714 w 748"/>
                  <a:gd name="T43" fmla="*/ 143 h 444"/>
                  <a:gd name="T44" fmla="*/ 629 w 748"/>
                  <a:gd name="T45" fmla="*/ 141 h 444"/>
                  <a:gd name="T46" fmla="*/ 662 w 748"/>
                  <a:gd name="T47" fmla="*/ 77 h 444"/>
                  <a:gd name="T48" fmla="*/ 556 w 748"/>
                  <a:gd name="T49" fmla="*/ 85 h 444"/>
                  <a:gd name="T50" fmla="*/ 549 w 748"/>
                  <a:gd name="T51" fmla="*/ 18 h 444"/>
                  <a:gd name="T52" fmla="*/ 441 w 748"/>
                  <a:gd name="T53" fmla="*/ 47 h 444"/>
                  <a:gd name="T54" fmla="*/ 402 w 748"/>
                  <a:gd name="T55" fmla="*/ 0 h 444"/>
                  <a:gd name="T56" fmla="*/ 334 w 748"/>
                  <a:gd name="T57" fmla="*/ 44 h 444"/>
                  <a:gd name="T58" fmla="*/ 267 w 748"/>
                  <a:gd name="T59" fmla="*/ 0 h 444"/>
                  <a:gd name="T60" fmla="*/ 226 w 748"/>
                  <a:gd name="T61" fmla="*/ 66 h 444"/>
                  <a:gd name="T62" fmla="*/ 154 w 748"/>
                  <a:gd name="T63" fmla="*/ 31 h 444"/>
                  <a:gd name="T64" fmla="*/ 156 w 748"/>
                  <a:gd name="T65" fmla="*/ 89 h 444"/>
                  <a:gd name="T66" fmla="*/ 63 w 748"/>
                  <a:gd name="T67" fmla="*/ 72 h 444"/>
                  <a:gd name="T68" fmla="*/ 85 w 748"/>
                  <a:gd name="T69" fmla="*/ 131 h 444"/>
                  <a:gd name="T70" fmla="*/ 0 w 748"/>
                  <a:gd name="T71" fmla="*/ 130 h 444"/>
                  <a:gd name="T72" fmla="*/ 67 w 748"/>
                  <a:gd name="T73" fmla="*/ 190 h 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8" h="444">
                    <a:moveTo>
                      <a:pt x="67" y="190"/>
                    </a:moveTo>
                    <a:lnTo>
                      <a:pt x="7" y="209"/>
                    </a:lnTo>
                    <a:lnTo>
                      <a:pt x="79" y="233"/>
                    </a:lnTo>
                    <a:lnTo>
                      <a:pt x="20" y="287"/>
                    </a:lnTo>
                    <a:lnTo>
                      <a:pt x="97" y="312"/>
                    </a:lnTo>
                    <a:lnTo>
                      <a:pt x="53" y="366"/>
                    </a:lnTo>
                    <a:lnTo>
                      <a:pt x="152" y="375"/>
                    </a:lnTo>
                    <a:lnTo>
                      <a:pt x="167" y="435"/>
                    </a:lnTo>
                    <a:lnTo>
                      <a:pt x="254" y="412"/>
                    </a:lnTo>
                    <a:lnTo>
                      <a:pt x="316" y="444"/>
                    </a:lnTo>
                    <a:lnTo>
                      <a:pt x="365" y="414"/>
                    </a:lnTo>
                    <a:lnTo>
                      <a:pt x="415" y="444"/>
                    </a:lnTo>
                    <a:lnTo>
                      <a:pt x="458" y="409"/>
                    </a:lnTo>
                    <a:lnTo>
                      <a:pt x="523" y="432"/>
                    </a:lnTo>
                    <a:lnTo>
                      <a:pt x="582" y="384"/>
                    </a:lnTo>
                    <a:lnTo>
                      <a:pt x="690" y="399"/>
                    </a:lnTo>
                    <a:lnTo>
                      <a:pt x="662" y="343"/>
                    </a:lnTo>
                    <a:lnTo>
                      <a:pt x="737" y="338"/>
                    </a:lnTo>
                    <a:lnTo>
                      <a:pt x="686" y="274"/>
                    </a:lnTo>
                    <a:lnTo>
                      <a:pt x="748" y="238"/>
                    </a:lnTo>
                    <a:lnTo>
                      <a:pt x="668" y="199"/>
                    </a:lnTo>
                    <a:lnTo>
                      <a:pt x="714" y="143"/>
                    </a:lnTo>
                    <a:lnTo>
                      <a:pt x="629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8"/>
                    </a:lnTo>
                    <a:lnTo>
                      <a:pt x="441" y="47"/>
                    </a:lnTo>
                    <a:lnTo>
                      <a:pt x="402" y="0"/>
                    </a:lnTo>
                    <a:lnTo>
                      <a:pt x="334" y="44"/>
                    </a:lnTo>
                    <a:lnTo>
                      <a:pt x="267" y="0"/>
                    </a:lnTo>
                    <a:lnTo>
                      <a:pt x="226" y="66"/>
                    </a:lnTo>
                    <a:lnTo>
                      <a:pt x="154" y="31"/>
                    </a:lnTo>
                    <a:lnTo>
                      <a:pt x="156" y="89"/>
                    </a:lnTo>
                    <a:lnTo>
                      <a:pt x="63" y="72"/>
                    </a:lnTo>
                    <a:lnTo>
                      <a:pt x="85" y="131"/>
                    </a:lnTo>
                    <a:lnTo>
                      <a:pt x="0" y="130"/>
                    </a:lnTo>
                    <a:lnTo>
                      <a:pt x="67" y="19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3" name="Freeform 99">
                <a:extLst>
                  <a:ext uri="{FF2B5EF4-FFF2-40B4-BE49-F238E27FC236}">
                    <a16:creationId xmlns:a16="http://schemas.microsoft.com/office/drawing/2014/main" id="{D8C3CB21-8BA3-4993-AF81-8A9468658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" y="634"/>
                <a:ext cx="748" cy="445"/>
              </a:xfrm>
              <a:custGeom>
                <a:avLst/>
                <a:gdLst>
                  <a:gd name="T0" fmla="*/ 67 w 748"/>
                  <a:gd name="T1" fmla="*/ 192 h 445"/>
                  <a:gd name="T2" fmla="*/ 5 w 748"/>
                  <a:gd name="T3" fmla="*/ 210 h 445"/>
                  <a:gd name="T4" fmla="*/ 77 w 748"/>
                  <a:gd name="T5" fmla="*/ 235 h 445"/>
                  <a:gd name="T6" fmla="*/ 18 w 748"/>
                  <a:gd name="T7" fmla="*/ 289 h 445"/>
                  <a:gd name="T8" fmla="*/ 97 w 748"/>
                  <a:gd name="T9" fmla="*/ 314 h 445"/>
                  <a:gd name="T10" fmla="*/ 53 w 748"/>
                  <a:gd name="T11" fmla="*/ 366 h 445"/>
                  <a:gd name="T12" fmla="*/ 152 w 748"/>
                  <a:gd name="T13" fmla="*/ 376 h 445"/>
                  <a:gd name="T14" fmla="*/ 167 w 748"/>
                  <a:gd name="T15" fmla="*/ 437 h 445"/>
                  <a:gd name="T16" fmla="*/ 252 w 748"/>
                  <a:gd name="T17" fmla="*/ 414 h 445"/>
                  <a:gd name="T18" fmla="*/ 316 w 748"/>
                  <a:gd name="T19" fmla="*/ 445 h 445"/>
                  <a:gd name="T20" fmla="*/ 363 w 748"/>
                  <a:gd name="T21" fmla="*/ 415 h 445"/>
                  <a:gd name="T22" fmla="*/ 413 w 748"/>
                  <a:gd name="T23" fmla="*/ 445 h 445"/>
                  <a:gd name="T24" fmla="*/ 458 w 748"/>
                  <a:gd name="T25" fmla="*/ 409 h 445"/>
                  <a:gd name="T26" fmla="*/ 523 w 748"/>
                  <a:gd name="T27" fmla="*/ 434 h 445"/>
                  <a:gd name="T28" fmla="*/ 582 w 748"/>
                  <a:gd name="T29" fmla="*/ 386 h 445"/>
                  <a:gd name="T30" fmla="*/ 689 w 748"/>
                  <a:gd name="T31" fmla="*/ 401 h 445"/>
                  <a:gd name="T32" fmla="*/ 662 w 748"/>
                  <a:gd name="T33" fmla="*/ 345 h 445"/>
                  <a:gd name="T34" fmla="*/ 735 w 748"/>
                  <a:gd name="T35" fmla="*/ 338 h 445"/>
                  <a:gd name="T36" fmla="*/ 685 w 748"/>
                  <a:gd name="T37" fmla="*/ 274 h 445"/>
                  <a:gd name="T38" fmla="*/ 748 w 748"/>
                  <a:gd name="T39" fmla="*/ 240 h 445"/>
                  <a:gd name="T40" fmla="*/ 667 w 748"/>
                  <a:gd name="T41" fmla="*/ 200 h 445"/>
                  <a:gd name="T42" fmla="*/ 712 w 748"/>
                  <a:gd name="T43" fmla="*/ 144 h 445"/>
                  <a:gd name="T44" fmla="*/ 627 w 748"/>
                  <a:gd name="T45" fmla="*/ 141 h 445"/>
                  <a:gd name="T46" fmla="*/ 662 w 748"/>
                  <a:gd name="T47" fmla="*/ 77 h 445"/>
                  <a:gd name="T48" fmla="*/ 556 w 748"/>
                  <a:gd name="T49" fmla="*/ 85 h 445"/>
                  <a:gd name="T50" fmla="*/ 549 w 748"/>
                  <a:gd name="T51" fmla="*/ 19 h 445"/>
                  <a:gd name="T52" fmla="*/ 441 w 748"/>
                  <a:gd name="T53" fmla="*/ 49 h 445"/>
                  <a:gd name="T54" fmla="*/ 402 w 748"/>
                  <a:gd name="T55" fmla="*/ 0 h 445"/>
                  <a:gd name="T56" fmla="*/ 333 w 748"/>
                  <a:gd name="T57" fmla="*/ 44 h 445"/>
                  <a:gd name="T58" fmla="*/ 267 w 748"/>
                  <a:gd name="T59" fmla="*/ 0 h 445"/>
                  <a:gd name="T60" fmla="*/ 226 w 748"/>
                  <a:gd name="T61" fmla="*/ 67 h 445"/>
                  <a:gd name="T62" fmla="*/ 152 w 748"/>
                  <a:gd name="T63" fmla="*/ 31 h 445"/>
                  <a:gd name="T64" fmla="*/ 155 w 748"/>
                  <a:gd name="T65" fmla="*/ 90 h 445"/>
                  <a:gd name="T66" fmla="*/ 62 w 748"/>
                  <a:gd name="T67" fmla="*/ 72 h 445"/>
                  <a:gd name="T68" fmla="*/ 85 w 748"/>
                  <a:gd name="T69" fmla="*/ 133 h 445"/>
                  <a:gd name="T70" fmla="*/ 0 w 748"/>
                  <a:gd name="T71" fmla="*/ 129 h 445"/>
                  <a:gd name="T72" fmla="*/ 67 w 748"/>
                  <a:gd name="T73" fmla="*/ 192 h 4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8" h="445">
                    <a:moveTo>
                      <a:pt x="67" y="192"/>
                    </a:moveTo>
                    <a:lnTo>
                      <a:pt x="5" y="210"/>
                    </a:lnTo>
                    <a:lnTo>
                      <a:pt x="77" y="235"/>
                    </a:lnTo>
                    <a:lnTo>
                      <a:pt x="18" y="289"/>
                    </a:lnTo>
                    <a:lnTo>
                      <a:pt x="97" y="314"/>
                    </a:lnTo>
                    <a:lnTo>
                      <a:pt x="53" y="366"/>
                    </a:lnTo>
                    <a:lnTo>
                      <a:pt x="152" y="376"/>
                    </a:lnTo>
                    <a:lnTo>
                      <a:pt x="167" y="437"/>
                    </a:lnTo>
                    <a:lnTo>
                      <a:pt x="252" y="414"/>
                    </a:lnTo>
                    <a:lnTo>
                      <a:pt x="316" y="445"/>
                    </a:lnTo>
                    <a:lnTo>
                      <a:pt x="363" y="415"/>
                    </a:lnTo>
                    <a:lnTo>
                      <a:pt x="413" y="445"/>
                    </a:lnTo>
                    <a:lnTo>
                      <a:pt x="458" y="409"/>
                    </a:lnTo>
                    <a:lnTo>
                      <a:pt x="523" y="434"/>
                    </a:lnTo>
                    <a:lnTo>
                      <a:pt x="582" y="386"/>
                    </a:lnTo>
                    <a:lnTo>
                      <a:pt x="689" y="401"/>
                    </a:lnTo>
                    <a:lnTo>
                      <a:pt x="662" y="345"/>
                    </a:lnTo>
                    <a:lnTo>
                      <a:pt x="735" y="338"/>
                    </a:lnTo>
                    <a:lnTo>
                      <a:pt x="685" y="274"/>
                    </a:lnTo>
                    <a:lnTo>
                      <a:pt x="748" y="240"/>
                    </a:lnTo>
                    <a:lnTo>
                      <a:pt x="667" y="200"/>
                    </a:lnTo>
                    <a:lnTo>
                      <a:pt x="712" y="144"/>
                    </a:lnTo>
                    <a:lnTo>
                      <a:pt x="627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9"/>
                    </a:lnTo>
                    <a:lnTo>
                      <a:pt x="441" y="49"/>
                    </a:lnTo>
                    <a:lnTo>
                      <a:pt x="402" y="0"/>
                    </a:lnTo>
                    <a:lnTo>
                      <a:pt x="333" y="44"/>
                    </a:lnTo>
                    <a:lnTo>
                      <a:pt x="267" y="0"/>
                    </a:lnTo>
                    <a:lnTo>
                      <a:pt x="226" y="67"/>
                    </a:lnTo>
                    <a:lnTo>
                      <a:pt x="152" y="31"/>
                    </a:lnTo>
                    <a:lnTo>
                      <a:pt x="155" y="90"/>
                    </a:lnTo>
                    <a:lnTo>
                      <a:pt x="62" y="72"/>
                    </a:lnTo>
                    <a:lnTo>
                      <a:pt x="85" y="133"/>
                    </a:lnTo>
                    <a:lnTo>
                      <a:pt x="0" y="129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4" name="Rectangle 100">
                <a:extLst>
                  <a:ext uri="{FF2B5EF4-FFF2-40B4-BE49-F238E27FC236}">
                    <a16:creationId xmlns:a16="http://schemas.microsoft.com/office/drawing/2014/main" id="{F96FC4C2-5C10-4FAC-99BC-9E0E489AE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" y="741"/>
                <a:ext cx="366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Human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65" name="Rectangle 101">
                <a:extLst>
                  <a:ext uri="{FF2B5EF4-FFF2-40B4-BE49-F238E27FC236}">
                    <a16:creationId xmlns:a16="http://schemas.microsoft.com/office/drawing/2014/main" id="{A46F6856-7005-4465-AD6C-5ACC488EA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" y="856"/>
                <a:ext cx="42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Thought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66" name="Rectangle 102">
                <a:extLst>
                  <a:ext uri="{FF2B5EF4-FFF2-40B4-BE49-F238E27FC236}">
                    <a16:creationId xmlns:a16="http://schemas.microsoft.com/office/drawing/2014/main" id="{7BB66034-C816-49DA-B69A-F1D76CAF7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673"/>
                <a:ext cx="771" cy="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6167" name="Rectangle 103">
                <a:extLst>
                  <a:ext uri="{FF2B5EF4-FFF2-40B4-BE49-F238E27FC236}">
                    <a16:creationId xmlns:a16="http://schemas.microsoft.com/office/drawing/2014/main" id="{EF953779-33B3-4BA5-870A-581D6B047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" y="696"/>
                <a:ext cx="75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design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68" name="Freeform 104">
                <a:extLst>
                  <a:ext uri="{FF2B5EF4-FFF2-40B4-BE49-F238E27FC236}">
                    <a16:creationId xmlns:a16="http://schemas.microsoft.com/office/drawing/2014/main" id="{0221035E-F172-44D5-ABEA-96669D44C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936"/>
                <a:ext cx="578" cy="95"/>
              </a:xfrm>
              <a:custGeom>
                <a:avLst/>
                <a:gdLst>
                  <a:gd name="T0" fmla="*/ 0 w 578"/>
                  <a:gd name="T1" fmla="*/ 48 h 95"/>
                  <a:gd name="T2" fmla="*/ 4 w 578"/>
                  <a:gd name="T3" fmla="*/ 41 h 95"/>
                  <a:gd name="T4" fmla="*/ 13 w 578"/>
                  <a:gd name="T5" fmla="*/ 33 h 95"/>
                  <a:gd name="T6" fmla="*/ 28 w 578"/>
                  <a:gd name="T7" fmla="*/ 26 h 95"/>
                  <a:gd name="T8" fmla="*/ 51 w 578"/>
                  <a:gd name="T9" fmla="*/ 20 h 95"/>
                  <a:gd name="T10" fmla="*/ 77 w 578"/>
                  <a:gd name="T11" fmla="*/ 15 h 95"/>
                  <a:gd name="T12" fmla="*/ 108 w 578"/>
                  <a:gd name="T13" fmla="*/ 10 h 95"/>
                  <a:gd name="T14" fmla="*/ 144 w 578"/>
                  <a:gd name="T15" fmla="*/ 5 h 95"/>
                  <a:gd name="T16" fmla="*/ 183 w 578"/>
                  <a:gd name="T17" fmla="*/ 2 h 95"/>
                  <a:gd name="T18" fmla="*/ 226 w 578"/>
                  <a:gd name="T19" fmla="*/ 0 h 95"/>
                  <a:gd name="T20" fmla="*/ 268 w 578"/>
                  <a:gd name="T21" fmla="*/ 0 h 95"/>
                  <a:gd name="T22" fmla="*/ 311 w 578"/>
                  <a:gd name="T23" fmla="*/ 0 h 95"/>
                  <a:gd name="T24" fmla="*/ 353 w 578"/>
                  <a:gd name="T25" fmla="*/ 0 h 95"/>
                  <a:gd name="T26" fmla="*/ 395 w 578"/>
                  <a:gd name="T27" fmla="*/ 2 h 95"/>
                  <a:gd name="T28" fmla="*/ 435 w 578"/>
                  <a:gd name="T29" fmla="*/ 5 h 95"/>
                  <a:gd name="T30" fmla="*/ 469 w 578"/>
                  <a:gd name="T31" fmla="*/ 10 h 95"/>
                  <a:gd name="T32" fmla="*/ 502 w 578"/>
                  <a:gd name="T33" fmla="*/ 15 h 95"/>
                  <a:gd name="T34" fmla="*/ 528 w 578"/>
                  <a:gd name="T35" fmla="*/ 20 h 95"/>
                  <a:gd name="T36" fmla="*/ 551 w 578"/>
                  <a:gd name="T37" fmla="*/ 26 h 95"/>
                  <a:gd name="T38" fmla="*/ 565 w 578"/>
                  <a:gd name="T39" fmla="*/ 33 h 95"/>
                  <a:gd name="T40" fmla="*/ 575 w 578"/>
                  <a:gd name="T41" fmla="*/ 41 h 95"/>
                  <a:gd name="T42" fmla="*/ 578 w 578"/>
                  <a:gd name="T43" fmla="*/ 48 h 95"/>
                  <a:gd name="T44" fmla="*/ 575 w 578"/>
                  <a:gd name="T45" fmla="*/ 54 h 95"/>
                  <a:gd name="T46" fmla="*/ 565 w 578"/>
                  <a:gd name="T47" fmla="*/ 62 h 95"/>
                  <a:gd name="T48" fmla="*/ 551 w 578"/>
                  <a:gd name="T49" fmla="*/ 69 h 95"/>
                  <a:gd name="T50" fmla="*/ 528 w 578"/>
                  <a:gd name="T51" fmla="*/ 76 h 95"/>
                  <a:gd name="T52" fmla="*/ 502 w 578"/>
                  <a:gd name="T53" fmla="*/ 81 h 95"/>
                  <a:gd name="T54" fmla="*/ 469 w 578"/>
                  <a:gd name="T55" fmla="*/ 85 h 95"/>
                  <a:gd name="T56" fmla="*/ 435 w 578"/>
                  <a:gd name="T57" fmla="*/ 90 h 95"/>
                  <a:gd name="T58" fmla="*/ 395 w 578"/>
                  <a:gd name="T59" fmla="*/ 92 h 95"/>
                  <a:gd name="T60" fmla="*/ 353 w 578"/>
                  <a:gd name="T61" fmla="*/ 95 h 95"/>
                  <a:gd name="T62" fmla="*/ 311 w 578"/>
                  <a:gd name="T63" fmla="*/ 95 h 95"/>
                  <a:gd name="T64" fmla="*/ 268 w 578"/>
                  <a:gd name="T65" fmla="*/ 95 h 95"/>
                  <a:gd name="T66" fmla="*/ 226 w 578"/>
                  <a:gd name="T67" fmla="*/ 95 h 95"/>
                  <a:gd name="T68" fmla="*/ 183 w 578"/>
                  <a:gd name="T69" fmla="*/ 92 h 95"/>
                  <a:gd name="T70" fmla="*/ 144 w 578"/>
                  <a:gd name="T71" fmla="*/ 90 h 95"/>
                  <a:gd name="T72" fmla="*/ 108 w 578"/>
                  <a:gd name="T73" fmla="*/ 85 h 95"/>
                  <a:gd name="T74" fmla="*/ 77 w 578"/>
                  <a:gd name="T75" fmla="*/ 81 h 95"/>
                  <a:gd name="T76" fmla="*/ 51 w 578"/>
                  <a:gd name="T77" fmla="*/ 76 h 95"/>
                  <a:gd name="T78" fmla="*/ 28 w 578"/>
                  <a:gd name="T79" fmla="*/ 69 h 95"/>
                  <a:gd name="T80" fmla="*/ 13 w 578"/>
                  <a:gd name="T81" fmla="*/ 62 h 95"/>
                  <a:gd name="T82" fmla="*/ 4 w 578"/>
                  <a:gd name="T83" fmla="*/ 54 h 95"/>
                  <a:gd name="T84" fmla="*/ 0 w 578"/>
                  <a:gd name="T85" fmla="*/ 48 h 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78" h="95">
                    <a:moveTo>
                      <a:pt x="0" y="48"/>
                    </a:moveTo>
                    <a:lnTo>
                      <a:pt x="4" y="41"/>
                    </a:lnTo>
                    <a:lnTo>
                      <a:pt x="13" y="33"/>
                    </a:lnTo>
                    <a:lnTo>
                      <a:pt x="28" y="26"/>
                    </a:lnTo>
                    <a:lnTo>
                      <a:pt x="51" y="20"/>
                    </a:lnTo>
                    <a:lnTo>
                      <a:pt x="77" y="15"/>
                    </a:lnTo>
                    <a:lnTo>
                      <a:pt x="108" y="10"/>
                    </a:lnTo>
                    <a:lnTo>
                      <a:pt x="144" y="5"/>
                    </a:lnTo>
                    <a:lnTo>
                      <a:pt x="183" y="2"/>
                    </a:lnTo>
                    <a:lnTo>
                      <a:pt x="226" y="0"/>
                    </a:lnTo>
                    <a:lnTo>
                      <a:pt x="268" y="0"/>
                    </a:lnTo>
                    <a:lnTo>
                      <a:pt x="311" y="0"/>
                    </a:lnTo>
                    <a:lnTo>
                      <a:pt x="353" y="0"/>
                    </a:lnTo>
                    <a:lnTo>
                      <a:pt x="395" y="2"/>
                    </a:lnTo>
                    <a:lnTo>
                      <a:pt x="435" y="5"/>
                    </a:lnTo>
                    <a:lnTo>
                      <a:pt x="469" y="10"/>
                    </a:lnTo>
                    <a:lnTo>
                      <a:pt x="502" y="15"/>
                    </a:lnTo>
                    <a:lnTo>
                      <a:pt x="528" y="20"/>
                    </a:lnTo>
                    <a:lnTo>
                      <a:pt x="551" y="26"/>
                    </a:lnTo>
                    <a:lnTo>
                      <a:pt x="565" y="33"/>
                    </a:lnTo>
                    <a:lnTo>
                      <a:pt x="575" y="41"/>
                    </a:lnTo>
                    <a:lnTo>
                      <a:pt x="578" y="48"/>
                    </a:lnTo>
                    <a:lnTo>
                      <a:pt x="575" y="54"/>
                    </a:lnTo>
                    <a:lnTo>
                      <a:pt x="565" y="62"/>
                    </a:lnTo>
                    <a:lnTo>
                      <a:pt x="551" y="69"/>
                    </a:lnTo>
                    <a:lnTo>
                      <a:pt x="528" y="76"/>
                    </a:lnTo>
                    <a:lnTo>
                      <a:pt x="502" y="81"/>
                    </a:lnTo>
                    <a:lnTo>
                      <a:pt x="469" y="85"/>
                    </a:lnTo>
                    <a:lnTo>
                      <a:pt x="435" y="90"/>
                    </a:lnTo>
                    <a:lnTo>
                      <a:pt x="395" y="92"/>
                    </a:lnTo>
                    <a:lnTo>
                      <a:pt x="353" y="95"/>
                    </a:lnTo>
                    <a:lnTo>
                      <a:pt x="311" y="95"/>
                    </a:lnTo>
                    <a:lnTo>
                      <a:pt x="268" y="95"/>
                    </a:lnTo>
                    <a:lnTo>
                      <a:pt x="226" y="95"/>
                    </a:lnTo>
                    <a:lnTo>
                      <a:pt x="183" y="92"/>
                    </a:lnTo>
                    <a:lnTo>
                      <a:pt x="144" y="90"/>
                    </a:lnTo>
                    <a:lnTo>
                      <a:pt x="108" y="85"/>
                    </a:lnTo>
                    <a:lnTo>
                      <a:pt x="77" y="81"/>
                    </a:lnTo>
                    <a:lnTo>
                      <a:pt x="51" y="76"/>
                    </a:lnTo>
                    <a:lnTo>
                      <a:pt x="28" y="69"/>
                    </a:lnTo>
                    <a:lnTo>
                      <a:pt x="13" y="62"/>
                    </a:lnTo>
                    <a:lnTo>
                      <a:pt x="4" y="5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9" name="Rectangle 105">
                <a:extLst>
                  <a:ext uri="{FF2B5EF4-FFF2-40B4-BE49-F238E27FC236}">
                    <a16:creationId xmlns:a16="http://schemas.microsoft.com/office/drawing/2014/main" id="{F2E7503E-344D-4B91-B6C3-04582D283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" y="941"/>
                <a:ext cx="498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9, 12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0" name="Line 106">
                <a:extLst>
                  <a:ext uri="{FF2B5EF4-FFF2-40B4-BE49-F238E27FC236}">
                    <a16:creationId xmlns:a16="http://schemas.microsoft.com/office/drawing/2014/main" id="{B8EFCF2A-FBDF-48DA-ADE9-524CDC88F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0" y="855"/>
                <a:ext cx="7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1" name="Freeform 107">
                <a:extLst>
                  <a:ext uri="{FF2B5EF4-FFF2-40B4-BE49-F238E27FC236}">
                    <a16:creationId xmlns:a16="http://schemas.microsoft.com/office/drawing/2014/main" id="{9791CD2F-2EB1-43F9-A01D-B78AA3437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832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147" name="AutoShape 108">
            <a:extLst>
              <a:ext uri="{FF2B5EF4-FFF2-40B4-BE49-F238E27FC236}">
                <a16:creationId xmlns:a16="http://schemas.microsoft.com/office/drawing/2014/main" id="{7027710D-C70C-453A-BF30-B8265B473866}"/>
              </a:ext>
            </a:extLst>
          </p:cNvPr>
          <p:cNvSpPr>
            <a:spLocks noChangeArrowheads="1"/>
          </p:cNvSpPr>
          <p:nvPr/>
        </p:nvSpPr>
        <p:spPr bwMode="auto">
          <a:xfrm rot="-2531323">
            <a:off x="5105400" y="8382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C012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ar-SA" altLang="zh-TW" sz="24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>
            <a:extLst>
              <a:ext uri="{FF2B5EF4-FFF2-40B4-BE49-F238E27FC236}">
                <a16:creationId xmlns:a16="http://schemas.microsoft.com/office/drawing/2014/main" id="{2D221D85-D49E-4613-8D7A-D227F6F4A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What behind subroutines</a:t>
            </a:r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31746" name="內容版面配置區 2">
            <a:extLst>
              <a:ext uri="{FF2B5EF4-FFF2-40B4-BE49-F238E27FC236}">
                <a16:creationId xmlns:a16="http://schemas.microsoft.com/office/drawing/2014/main" id="{C019AD50-0246-4905-9C0F-88D8C2ED44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spcBef>
                <a:spcPct val="40000"/>
              </a:spcBef>
              <a:buSzPct val="85000"/>
              <a:buFont typeface="Wingdings" panose="05000000000000000000" pitchFamily="2" charset="2"/>
              <a:buNone/>
            </a:pPr>
            <a:r>
              <a:rPr lang="en-US" altLang="zh-TW" sz="2000" dirty="0">
                <a:ea typeface="Arial Unicode MS" pitchFamily="34" charset="-128"/>
              </a:rPr>
              <a:t>The following scenario happens</a:t>
            </a:r>
          </a:p>
          <a:p>
            <a:pPr>
              <a:spcBef>
                <a:spcPct val="4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 dirty="0">
                <a:solidFill>
                  <a:srgbClr val="114FFB"/>
                </a:solidFill>
                <a:ea typeface="Arial Unicode MS" pitchFamily="34" charset="-128"/>
              </a:rPr>
              <a:t>The caller pushes the necessary arguments and call callee</a:t>
            </a:r>
          </a:p>
          <a:p>
            <a:pPr>
              <a:spcBef>
                <a:spcPct val="4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 dirty="0">
                <a:ea typeface="Arial Unicode MS" pitchFamily="34" charset="-128"/>
              </a:rPr>
              <a:t>The </a:t>
            </a:r>
            <a:r>
              <a:rPr lang="en-US" altLang="zh-TW" sz="2000" dirty="0">
                <a:solidFill>
                  <a:srgbClr val="FF0000"/>
                </a:solidFill>
                <a:ea typeface="Arial Unicode MS" pitchFamily="34" charset="-128"/>
              </a:rPr>
              <a:t>state</a:t>
            </a:r>
            <a:r>
              <a:rPr lang="en-US" altLang="zh-TW" sz="2000" dirty="0">
                <a:ea typeface="Arial Unicode MS" pitchFamily="34" charset="-128"/>
              </a:rPr>
              <a:t> of the caller is saved </a:t>
            </a:r>
          </a:p>
          <a:p>
            <a:pPr>
              <a:spcBef>
                <a:spcPct val="4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 dirty="0">
                <a:ea typeface="Arial Unicode MS" pitchFamily="34" charset="-128"/>
              </a:rPr>
              <a:t>The space of callee’s local variables is allocated</a:t>
            </a:r>
          </a:p>
          <a:p>
            <a:pPr>
              <a:spcBef>
                <a:spcPct val="4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 dirty="0">
                <a:solidFill>
                  <a:srgbClr val="114FFB"/>
                </a:solidFill>
                <a:ea typeface="Arial Unicode MS" pitchFamily="34" charset="-128"/>
              </a:rPr>
              <a:t>The callee executes what it is supposed to do</a:t>
            </a:r>
          </a:p>
          <a:p>
            <a:pPr>
              <a:spcBef>
                <a:spcPct val="4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 dirty="0">
                <a:solidFill>
                  <a:srgbClr val="114FFB"/>
                </a:solidFill>
                <a:ea typeface="Arial Unicode MS" pitchFamily="34" charset="-128"/>
              </a:rPr>
              <a:t>The callee pushes the result to the stack</a:t>
            </a:r>
          </a:p>
          <a:p>
            <a:pPr>
              <a:spcBef>
                <a:spcPct val="4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 dirty="0">
                <a:ea typeface="Arial Unicode MS" pitchFamily="34" charset="-128"/>
              </a:rPr>
              <a:t>Removes all arguments </a:t>
            </a:r>
          </a:p>
          <a:p>
            <a:pPr>
              <a:spcBef>
                <a:spcPct val="4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 dirty="0">
                <a:ea typeface="Arial Unicode MS" pitchFamily="34" charset="-128"/>
              </a:rPr>
              <a:t>The space of the callee is recycled</a:t>
            </a:r>
          </a:p>
          <a:p>
            <a:pPr>
              <a:spcBef>
                <a:spcPct val="40000"/>
              </a:spcBef>
              <a:buSzPct val="80000"/>
              <a:buFont typeface="Wingdings" panose="05000000000000000000" pitchFamily="2" charset="2"/>
              <a:buChar char="q"/>
            </a:pPr>
            <a:r>
              <a:rPr kumimoji="1" lang="en-US" altLang="zh-TW" sz="2000" dirty="0">
                <a:ea typeface="Arial Unicode MS" pitchFamily="34" charset="-128"/>
              </a:rPr>
              <a:t>The caller’s state is reinstalled </a:t>
            </a:r>
          </a:p>
          <a:p>
            <a:pPr>
              <a:spcBef>
                <a:spcPct val="40000"/>
              </a:spcBef>
              <a:buSzPct val="80000"/>
              <a:buFont typeface="Wingdings" panose="05000000000000000000" pitchFamily="2" charset="2"/>
              <a:buChar char="q"/>
            </a:pPr>
            <a:r>
              <a:rPr kumimoji="1" lang="en-US" altLang="zh-TW" sz="2000" dirty="0">
                <a:ea typeface="Arial Unicode MS" pitchFamily="34" charset="-128"/>
              </a:rPr>
              <a:t>Jump back to where is called </a:t>
            </a:r>
            <a:endParaRPr kumimoji="1" lang="zh-TW" altLang="en-US" sz="20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>
            <a:extLst>
              <a:ext uri="{FF2B5EF4-FFF2-40B4-BE49-F238E27FC236}">
                <a16:creationId xmlns:a16="http://schemas.microsoft.com/office/drawing/2014/main" id="{489E730F-30B5-0F4A-804E-519D56153F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700" y="152400"/>
            <a:ext cx="8229600" cy="487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" dirty="0"/>
              <a:t>Memory Segments</a:t>
            </a:r>
          </a:p>
        </p:txBody>
      </p:sp>
      <p:sp>
        <p:nvSpPr>
          <p:cNvPr id="78850" name="Shape 540">
            <a:extLst>
              <a:ext uri="{FF2B5EF4-FFF2-40B4-BE49-F238E27FC236}">
                <a16:creationId xmlns:a16="http://schemas.microsoft.com/office/drawing/2014/main" id="{75DB51A1-4F2A-E341-9249-8CD8E9030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143000"/>
            <a:ext cx="1663700" cy="1347788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19050">
            <a:solidFill>
              <a:srgbClr val="666666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 b="1">
                <a:latin typeface="Nixie One" charset="0"/>
                <a:ea typeface="新細明體" panose="02020500000000000000" pitchFamily="18" charset="-120"/>
                <a:sym typeface="Nixie One" charset="0"/>
              </a:rPr>
              <a:t>Static</a:t>
            </a:r>
          </a:p>
        </p:txBody>
      </p:sp>
      <p:sp>
        <p:nvSpPr>
          <p:cNvPr id="78851" name="Shape 541">
            <a:extLst>
              <a:ext uri="{FF2B5EF4-FFF2-40B4-BE49-F238E27FC236}">
                <a16:creationId xmlns:a16="http://schemas.microsoft.com/office/drawing/2014/main" id="{C63B25B9-AAC7-EF43-B64B-80B89D06A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073400"/>
            <a:ext cx="1663700" cy="1349375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>
            <a:solidFill>
              <a:srgbClr val="666666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1800" b="1">
                <a:latin typeface="Nixie One" charset="0"/>
                <a:ea typeface="新細明體" panose="02020500000000000000" pitchFamily="18" charset="-120"/>
                <a:sym typeface="Nixie One" charset="0"/>
              </a:rPr>
              <a:t>Argument</a:t>
            </a:r>
          </a:p>
        </p:txBody>
      </p:sp>
      <p:sp>
        <p:nvSpPr>
          <p:cNvPr id="78852" name="Shape 542">
            <a:extLst>
              <a:ext uri="{FF2B5EF4-FFF2-40B4-BE49-F238E27FC236}">
                <a16:creationId xmlns:a16="http://schemas.microsoft.com/office/drawing/2014/main" id="{22593C82-9FD6-C646-B1B9-3417CFFEB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975225"/>
            <a:ext cx="1663700" cy="1349375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>
            <a:solidFill>
              <a:srgbClr val="666666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 b="1">
                <a:latin typeface="Nixie One" charset="0"/>
                <a:ea typeface="新細明體" panose="02020500000000000000" pitchFamily="18" charset="-120"/>
                <a:sym typeface="Nixie One" charset="0"/>
              </a:rPr>
              <a:t>This</a:t>
            </a:r>
          </a:p>
        </p:txBody>
      </p:sp>
      <p:sp>
        <p:nvSpPr>
          <p:cNvPr id="78853" name="Shape 543">
            <a:extLst>
              <a:ext uri="{FF2B5EF4-FFF2-40B4-BE49-F238E27FC236}">
                <a16:creationId xmlns:a16="http://schemas.microsoft.com/office/drawing/2014/main" id="{8A8B2930-C2CF-5940-8048-0CBD79E2D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1143000"/>
            <a:ext cx="1663700" cy="1347788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>
            <a:solidFill>
              <a:srgbClr val="666666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 b="1">
                <a:latin typeface="Nixie One" charset="0"/>
                <a:ea typeface="新細明體" panose="02020500000000000000" pitchFamily="18" charset="-120"/>
                <a:sym typeface="Nixie One" charset="0"/>
              </a:rPr>
              <a:t>Local</a:t>
            </a:r>
          </a:p>
        </p:txBody>
      </p:sp>
      <p:sp>
        <p:nvSpPr>
          <p:cNvPr id="78854" name="Shape 544">
            <a:extLst>
              <a:ext uri="{FF2B5EF4-FFF2-40B4-BE49-F238E27FC236}">
                <a16:creationId xmlns:a16="http://schemas.microsoft.com/office/drawing/2014/main" id="{FAF19EEC-0522-4D42-9DE1-9B8FCCDE6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3794125"/>
            <a:ext cx="1663700" cy="62865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19050">
            <a:solidFill>
              <a:srgbClr val="666666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 b="1">
                <a:latin typeface="Nixie One" charset="0"/>
                <a:ea typeface="新細明體" panose="02020500000000000000" pitchFamily="18" charset="-120"/>
                <a:sym typeface="Nixie One" charset="0"/>
              </a:rPr>
              <a:t>Temp</a:t>
            </a:r>
          </a:p>
        </p:txBody>
      </p:sp>
      <p:sp>
        <p:nvSpPr>
          <p:cNvPr id="78855" name="Shape 545">
            <a:extLst>
              <a:ext uri="{FF2B5EF4-FFF2-40B4-BE49-F238E27FC236}">
                <a16:creationId xmlns:a16="http://schemas.microsoft.com/office/drawing/2014/main" id="{05C612BE-D073-9F46-9C14-34220B3C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4975225"/>
            <a:ext cx="1663700" cy="1349375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>
            <a:solidFill>
              <a:srgbClr val="666666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 b="1">
                <a:latin typeface="Nixie One" charset="0"/>
                <a:ea typeface="新細明體" panose="02020500000000000000" pitchFamily="18" charset="-120"/>
                <a:sym typeface="Nixie One" charset="0"/>
              </a:rPr>
              <a:t>That</a:t>
            </a:r>
          </a:p>
        </p:txBody>
      </p:sp>
      <p:sp>
        <p:nvSpPr>
          <p:cNvPr id="78856" name="Shape 546">
            <a:extLst>
              <a:ext uri="{FF2B5EF4-FFF2-40B4-BE49-F238E27FC236}">
                <a16:creationId xmlns:a16="http://schemas.microsoft.com/office/drawing/2014/main" id="{C273D84D-5A85-3249-B141-7573BA809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360" y="381000"/>
            <a:ext cx="19685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 dirty="0">
                <a:latin typeface="Nixie One" charset="0"/>
                <a:ea typeface="新細明體" panose="02020500000000000000" pitchFamily="18" charset="-120"/>
                <a:sym typeface="Nixie One" charset="0"/>
              </a:rPr>
              <a:t>@LCL</a:t>
            </a:r>
          </a:p>
        </p:txBody>
      </p:sp>
      <p:sp>
        <p:nvSpPr>
          <p:cNvPr id="78857" name="Shape 547">
            <a:extLst>
              <a:ext uri="{FF2B5EF4-FFF2-40B4-BE49-F238E27FC236}">
                <a16:creationId xmlns:a16="http://schemas.microsoft.com/office/drawing/2014/main" id="{2D250987-0CD1-4B46-B11A-0B56A0A75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2320925"/>
            <a:ext cx="19685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>
                <a:latin typeface="Nixie One" charset="0"/>
                <a:ea typeface="新細明體" panose="02020500000000000000" pitchFamily="18" charset="-120"/>
                <a:sym typeface="Nixie One" charset="0"/>
              </a:rPr>
              <a:t>@ARG</a:t>
            </a:r>
          </a:p>
        </p:txBody>
      </p:sp>
      <p:sp>
        <p:nvSpPr>
          <p:cNvPr id="78859" name="Shape 549">
            <a:extLst>
              <a:ext uri="{FF2B5EF4-FFF2-40B4-BE49-F238E27FC236}">
                <a16:creationId xmlns:a16="http://schemas.microsoft.com/office/drawing/2014/main" id="{49C4AF74-86FE-E549-9075-146D8C973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360" y="4156869"/>
            <a:ext cx="19685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 dirty="0">
                <a:latin typeface="Nixie One" charset="0"/>
                <a:ea typeface="新細明體" panose="02020500000000000000" pitchFamily="18" charset="-120"/>
                <a:sym typeface="Nixie One" charset="0"/>
              </a:rPr>
              <a:t>@THAT</a:t>
            </a:r>
          </a:p>
        </p:txBody>
      </p:sp>
      <p:sp>
        <p:nvSpPr>
          <p:cNvPr id="78860" name="Shape 550">
            <a:extLst>
              <a:ext uri="{FF2B5EF4-FFF2-40B4-BE49-F238E27FC236}">
                <a16:creationId xmlns:a16="http://schemas.microsoft.com/office/drawing/2014/main" id="{7006EB93-7E3A-A446-969A-C14AD6E3A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69" y="4174332"/>
            <a:ext cx="19685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 dirty="0">
                <a:latin typeface="Nixie One" charset="0"/>
                <a:ea typeface="新細明體" panose="02020500000000000000" pitchFamily="18" charset="-120"/>
                <a:sym typeface="Nixie One" charset="0"/>
              </a:rPr>
              <a:t>@THIS</a:t>
            </a:r>
          </a:p>
        </p:txBody>
      </p:sp>
      <p:sp>
        <p:nvSpPr>
          <p:cNvPr id="78861" name="Shape 551">
            <a:extLst>
              <a:ext uri="{FF2B5EF4-FFF2-40B4-BE49-F238E27FC236}">
                <a16:creationId xmlns:a16="http://schemas.microsoft.com/office/drawing/2014/main" id="{78937706-C103-7B42-8B5A-4F00AC1A1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34" y="381000"/>
            <a:ext cx="19685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 dirty="0">
                <a:latin typeface="Nixie One" charset="0"/>
                <a:ea typeface="新細明體" panose="02020500000000000000" pitchFamily="18" charset="-120"/>
                <a:sym typeface="Nixie One" charset="0"/>
              </a:rPr>
              <a:t>@16?</a:t>
            </a:r>
          </a:p>
        </p:txBody>
      </p:sp>
      <p:sp>
        <p:nvSpPr>
          <p:cNvPr id="78862" name="Shape 552">
            <a:extLst>
              <a:ext uri="{FF2B5EF4-FFF2-40B4-BE49-F238E27FC236}">
                <a16:creationId xmlns:a16="http://schemas.microsoft.com/office/drawing/2014/main" id="{806B4E09-D455-F541-9FCF-438167165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3063875"/>
            <a:ext cx="1663700" cy="627063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19050">
            <a:solidFill>
              <a:srgbClr val="666666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 b="1">
                <a:latin typeface="Nixie One" charset="0"/>
                <a:ea typeface="新細明體" panose="02020500000000000000" pitchFamily="18" charset="-120"/>
                <a:sym typeface="Nixie One" charset="0"/>
              </a:rPr>
              <a:t>Pointer</a:t>
            </a:r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4B9BCE67-CC56-A64A-A52A-C805C635888D}"/>
              </a:ext>
            </a:extLst>
          </p:cNvPr>
          <p:cNvGrpSpPr>
            <a:grpSpLocks/>
          </p:cNvGrpSpPr>
          <p:nvPr/>
        </p:nvGrpSpPr>
        <p:grpSpPr bwMode="auto">
          <a:xfrm>
            <a:off x="4817774" y="639763"/>
            <a:ext cx="3884613" cy="5684838"/>
            <a:chOff x="116" y="437"/>
            <a:chExt cx="2447" cy="3581"/>
          </a:xfrm>
        </p:grpSpPr>
        <p:graphicFrame>
          <p:nvGraphicFramePr>
            <p:cNvPr id="18" name="Object 6">
              <a:extLst>
                <a:ext uri="{FF2B5EF4-FFF2-40B4-BE49-F238E27FC236}">
                  <a16:creationId xmlns:a16="http://schemas.microsoft.com/office/drawing/2014/main" id="{BC95FCC3-CEAF-654F-868A-1B243247259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6" y="437"/>
            <a:ext cx="2447" cy="3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26" name="VISIO" r:id="rId4" imgW="6515100" imgH="5918200" progId="Visio.Drawing.6">
                    <p:embed/>
                  </p:oleObj>
                </mc:Choice>
                <mc:Fallback>
                  <p:oleObj name="VISIO" r:id="rId4" imgW="6515100" imgH="5918200" progId="Visio.Drawing.6">
                    <p:embed/>
                    <p:pic>
                      <p:nvPicPr>
                        <p:cNvPr id="18" name="Object 6">
                          <a:extLst>
                            <a:ext uri="{FF2B5EF4-FFF2-40B4-BE49-F238E27FC236}">
                              <a16:creationId xmlns:a16="http://schemas.microsoft.com/office/drawing/2014/main" id="{57489555-8977-B946-858A-36DAAB2DDB7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9782" t="-365" r="29457" b="2614"/>
                        <a:stretch>
                          <a:fillRect/>
                        </a:stretch>
                      </p:blipFill>
                      <p:spPr bwMode="auto">
                        <a:xfrm>
                          <a:off x="116" y="437"/>
                          <a:ext cx="2447" cy="358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4AE5BB2A-B282-3C44-9F21-3DDEBBE67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117"/>
              <a:ext cx="1043" cy="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sz="2400">
                  <a:latin typeface="Arial" charset="0"/>
                  <a:ea typeface="新細明體" charset="0"/>
                </a:rPr>
                <a:t>Host</a:t>
              </a:r>
              <a:br>
                <a:rPr lang="en-US" altLang="zh-TW" sz="2400">
                  <a:latin typeface="Arial" charset="0"/>
                  <a:ea typeface="新細明體" charset="0"/>
                </a:rPr>
              </a:br>
              <a:r>
                <a:rPr lang="en-US" altLang="zh-TW" sz="2400">
                  <a:latin typeface="Arial" charset="0"/>
                  <a:ea typeface="新細明體" charset="0"/>
                </a:rPr>
                <a:t>RAM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abstraction</a:t>
            </a:r>
            <a:endParaRPr lang="zh-TW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7A2621-7534-4A24-AE96-6440861B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820" y="1308939"/>
            <a:ext cx="4119700" cy="41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20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Example:</a:t>
            </a:r>
            <a:r>
              <a:rPr lang="en-US"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 computing </a:t>
            </a:r>
            <a:r>
              <a:rPr lang="en-US" sz="1600" b="0" dirty="0">
                <a:solidFill>
                  <a:srgbClr val="000000"/>
                </a:solidFill>
                <a:latin typeface="Consolas"/>
                <a:cs typeface="Consolas"/>
              </a:rPr>
              <a:t>mult(17,212)</a:t>
            </a: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EEF264D5-2116-44E4-BA5D-D57C43C3BBFE}"/>
              </a:ext>
            </a:extLst>
          </p:cNvPr>
          <p:cNvGrpSpPr/>
          <p:nvPr/>
        </p:nvGrpSpPr>
        <p:grpSpPr>
          <a:xfrm>
            <a:off x="1282435" y="2050619"/>
            <a:ext cx="2436125" cy="1254912"/>
            <a:chOff x="1282435" y="2050619"/>
            <a:chExt cx="2436125" cy="1254912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4E589B3A-FC12-4D0B-8394-35390A74EA57}"/>
                </a:ext>
              </a:extLst>
            </p:cNvPr>
            <p:cNvGrpSpPr/>
            <p:nvPr/>
          </p:nvGrpSpPr>
          <p:grpSpPr>
            <a:xfrm>
              <a:off x="1282435" y="2487854"/>
              <a:ext cx="2424412" cy="817677"/>
              <a:chOff x="1282435" y="2487854"/>
              <a:chExt cx="2424412" cy="817677"/>
            </a:xfrm>
          </p:grpSpPr>
          <p:pic>
            <p:nvPicPr>
              <p:cNvPr id="21" name="Picture 15">
                <a:extLst>
                  <a:ext uri="{FF2B5EF4-FFF2-40B4-BE49-F238E27FC236}">
                    <a16:creationId xmlns:a16="http://schemas.microsoft.com/office/drawing/2014/main" id="{57D49A8F-9D73-485B-A1D3-5B7A9FF1F7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2466" t="15851" r="51776" b="77013"/>
              <a:stretch/>
            </p:blipFill>
            <p:spPr>
              <a:xfrm>
                <a:off x="1883335" y="2495176"/>
                <a:ext cx="1771025" cy="635000"/>
              </a:xfrm>
              <a:prstGeom prst="rect">
                <a:avLst/>
              </a:prstGeom>
            </p:spPr>
          </p:pic>
          <p:grpSp>
            <p:nvGrpSpPr>
              <p:cNvPr id="22" name="Group 25">
                <a:extLst>
                  <a:ext uri="{FF2B5EF4-FFF2-40B4-BE49-F238E27FC236}">
                    <a16:creationId xmlns:a16="http://schemas.microsoft.com/office/drawing/2014/main" id="{FDFB3C39-6562-4136-B2D7-4BD36D8998ED}"/>
                  </a:ext>
                </a:extLst>
              </p:cNvPr>
              <p:cNvGrpSpPr/>
              <p:nvPr/>
            </p:nvGrpSpPr>
            <p:grpSpPr>
              <a:xfrm>
                <a:off x="1282435" y="3012381"/>
                <a:ext cx="548852" cy="293150"/>
                <a:chOff x="6535705" y="3633082"/>
                <a:chExt cx="548852" cy="293150"/>
              </a:xfrm>
            </p:grpSpPr>
            <p:sp>
              <p:nvSpPr>
                <p:cNvPr id="24" name="Rectangle 26">
                  <a:extLst>
                    <a:ext uri="{FF2B5EF4-FFF2-40B4-BE49-F238E27FC236}">
                      <a16:creationId xmlns:a16="http://schemas.microsoft.com/office/drawing/2014/main" id="{0127B341-9E5A-4C45-AEFD-16F78B8C0F0A}"/>
                    </a:ext>
                  </a:extLst>
                </p:cNvPr>
                <p:cNvSpPr/>
                <p:nvPr/>
              </p:nvSpPr>
              <p:spPr>
                <a:xfrm>
                  <a:off x="6535705" y="3633082"/>
                  <a:ext cx="440772" cy="29315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7E6E6">
                          <a:lumMod val="25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sp</a:t>
                  </a:r>
                </a:p>
              </p:txBody>
            </p:sp>
            <p:cxnSp>
              <p:nvCxnSpPr>
                <p:cNvPr id="25" name="Straight Arrow Connector 28">
                  <a:extLst>
                    <a:ext uri="{FF2B5EF4-FFF2-40B4-BE49-F238E27FC236}">
                      <a16:creationId xmlns:a16="http://schemas.microsoft.com/office/drawing/2014/main" id="{7FB3CFF9-C28A-4558-AEEA-3684551CF315}"/>
                    </a:ext>
                  </a:extLst>
                </p:cNvPr>
                <p:cNvCxnSpPr/>
                <p:nvPr/>
              </p:nvCxnSpPr>
              <p:spPr>
                <a:xfrm>
                  <a:off x="6884196" y="3809918"/>
                  <a:ext cx="200361" cy="227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</p:cxnSp>
          </p:grpSp>
          <p:cxnSp>
            <p:nvCxnSpPr>
              <p:cNvPr id="23" name="Straight Connector 27">
                <a:extLst>
                  <a:ext uri="{FF2B5EF4-FFF2-40B4-BE49-F238E27FC236}">
                    <a16:creationId xmlns:a16="http://schemas.microsoft.com/office/drawing/2014/main" id="{E8A958FA-3556-4897-BF3D-7031A3261E4E}"/>
                  </a:ext>
                </a:extLst>
              </p:cNvPr>
              <p:cNvCxnSpPr/>
              <p:nvPr/>
            </p:nvCxnSpPr>
            <p:spPr>
              <a:xfrm flipV="1">
                <a:off x="1754399" y="2487854"/>
                <a:ext cx="1952448" cy="8640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8" name="Straight Connector 12">
              <a:extLst>
                <a:ext uri="{FF2B5EF4-FFF2-40B4-BE49-F238E27FC236}">
                  <a16:creationId xmlns:a16="http://schemas.microsoft.com/office/drawing/2014/main" id="{482A6AE4-D0CC-4A96-8CCF-984925196229}"/>
                </a:ext>
              </a:extLst>
            </p:cNvPr>
            <p:cNvCxnSpPr/>
            <p:nvPr/>
          </p:nvCxnSpPr>
          <p:spPr>
            <a:xfrm flipV="1">
              <a:off x="1754399" y="2487854"/>
              <a:ext cx="1952448" cy="86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3">
              <a:extLst>
                <a:ext uri="{FF2B5EF4-FFF2-40B4-BE49-F238E27FC236}">
                  <a16:creationId xmlns:a16="http://schemas.microsoft.com/office/drawing/2014/main" id="{BAEFC7D5-8B8C-400D-A433-520D7440B6D8}"/>
                </a:ext>
              </a:extLst>
            </p:cNvPr>
            <p:cNvCxnSpPr/>
            <p:nvPr/>
          </p:nvCxnSpPr>
          <p:spPr>
            <a:xfrm flipV="1">
              <a:off x="1754399" y="2487854"/>
              <a:ext cx="1952448" cy="86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707AE0BE-B9C6-4768-A20B-9C1717557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780" y="2050619"/>
              <a:ext cx="1965780" cy="419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0" marR="0" lvl="0" indent="0" algn="ctr" defTabSz="914400" eaLnBrk="1" fontAlgn="auto" latinLnBrk="0" hangingPunct="1">
                <a:lnSpc>
                  <a:spcPts val="218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Caller’s stack (before)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521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abstraction</a:t>
            </a:r>
            <a:endParaRPr lang="zh-TW" altLang="en-US" dirty="0"/>
          </a:p>
        </p:txBody>
      </p:sp>
      <p:pic>
        <p:nvPicPr>
          <p:cNvPr id="36" name="Picture 15">
            <a:extLst>
              <a:ext uri="{FF2B5EF4-FFF2-40B4-BE49-F238E27FC236}">
                <a16:creationId xmlns:a16="http://schemas.microsoft.com/office/drawing/2014/main" id="{B1F8B61B-3934-4491-ACF6-A848F5F51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66" t="15851" r="51776" b="72186"/>
          <a:stretch/>
        </p:blipFill>
        <p:spPr>
          <a:xfrm>
            <a:off x="1883335" y="2495176"/>
            <a:ext cx="1771025" cy="1064504"/>
          </a:xfrm>
          <a:prstGeom prst="rect">
            <a:avLst/>
          </a:prstGeom>
        </p:spPr>
      </p:pic>
      <p:grpSp>
        <p:nvGrpSpPr>
          <p:cNvPr id="37" name="Group 25">
            <a:extLst>
              <a:ext uri="{FF2B5EF4-FFF2-40B4-BE49-F238E27FC236}">
                <a16:creationId xmlns:a16="http://schemas.microsoft.com/office/drawing/2014/main" id="{D4333A77-CE21-48BA-92E5-8A1F8EB6369D}"/>
              </a:ext>
            </a:extLst>
          </p:cNvPr>
          <p:cNvGrpSpPr/>
          <p:nvPr/>
        </p:nvGrpSpPr>
        <p:grpSpPr>
          <a:xfrm>
            <a:off x="1200257" y="3468090"/>
            <a:ext cx="548852" cy="293150"/>
            <a:chOff x="6535705" y="3633082"/>
            <a:chExt cx="548852" cy="293150"/>
          </a:xfrm>
        </p:grpSpPr>
        <p:sp>
          <p:nvSpPr>
            <p:cNvPr id="38" name="Rectangle 26">
              <a:extLst>
                <a:ext uri="{FF2B5EF4-FFF2-40B4-BE49-F238E27FC236}">
                  <a16:creationId xmlns:a16="http://schemas.microsoft.com/office/drawing/2014/main" id="{E3CC8400-5F6B-47EE-B0F4-01EA7AE23DC7}"/>
                </a:ext>
              </a:extLst>
            </p:cNvPr>
            <p:cNvSpPr/>
            <p:nvPr/>
          </p:nvSpPr>
          <p:spPr>
            <a:xfrm>
              <a:off x="6535705" y="3633082"/>
              <a:ext cx="440772" cy="29315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39" name="Straight Arrow Connector 28">
              <a:extLst>
                <a:ext uri="{FF2B5EF4-FFF2-40B4-BE49-F238E27FC236}">
                  <a16:creationId xmlns:a16="http://schemas.microsoft.com/office/drawing/2014/main" id="{0816C1A6-3ABB-4C96-9605-2DEFC1921F17}"/>
                </a:ext>
              </a:extLst>
            </p:cNvPr>
            <p:cNvCxnSpPr/>
            <p:nvPr/>
          </p:nvCxnSpPr>
          <p:spPr>
            <a:xfrm>
              <a:off x="6884196" y="380991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40" name="Rectangle 21">
            <a:extLst>
              <a:ext uri="{FF2B5EF4-FFF2-40B4-BE49-F238E27FC236}">
                <a16:creationId xmlns:a16="http://schemas.microsoft.com/office/drawing/2014/main" id="{D33760CD-AD82-4309-876C-E6EC458A9172}"/>
              </a:ext>
            </a:extLst>
          </p:cNvPr>
          <p:cNvSpPr/>
          <p:nvPr/>
        </p:nvSpPr>
        <p:spPr>
          <a:xfrm>
            <a:off x="2313801" y="3130523"/>
            <a:ext cx="801737" cy="10754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</a:p>
        </p:txBody>
      </p:sp>
      <p:sp>
        <p:nvSpPr>
          <p:cNvPr id="41" name="Rectangle 22">
            <a:extLst>
              <a:ext uri="{FF2B5EF4-FFF2-40B4-BE49-F238E27FC236}">
                <a16:creationId xmlns:a16="http://schemas.microsoft.com/office/drawing/2014/main" id="{0DC61941-D73D-468C-85D9-4F6884CB92B7}"/>
              </a:ext>
            </a:extLst>
          </p:cNvPr>
          <p:cNvSpPr/>
          <p:nvPr/>
        </p:nvSpPr>
        <p:spPr>
          <a:xfrm>
            <a:off x="2308075" y="3338624"/>
            <a:ext cx="801737" cy="10754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212</a:t>
            </a:r>
          </a:p>
        </p:txBody>
      </p:sp>
      <p:cxnSp>
        <p:nvCxnSpPr>
          <p:cNvPr id="42" name="Straight Connector 27">
            <a:extLst>
              <a:ext uri="{FF2B5EF4-FFF2-40B4-BE49-F238E27FC236}">
                <a16:creationId xmlns:a16="http://schemas.microsoft.com/office/drawing/2014/main" id="{CBB315FC-9001-43AA-BDFB-349FF3888AB6}"/>
              </a:ext>
            </a:extLst>
          </p:cNvPr>
          <p:cNvCxnSpPr/>
          <p:nvPr/>
        </p:nvCxnSpPr>
        <p:spPr>
          <a:xfrm flipV="1">
            <a:off x="1754399" y="2487854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3" name="Straight Connector 13">
            <a:extLst>
              <a:ext uri="{FF2B5EF4-FFF2-40B4-BE49-F238E27FC236}">
                <a16:creationId xmlns:a16="http://schemas.microsoft.com/office/drawing/2014/main" id="{263F40BF-B501-4260-9BC6-EDD54BF7E453}"/>
              </a:ext>
            </a:extLst>
          </p:cNvPr>
          <p:cNvCxnSpPr/>
          <p:nvPr/>
        </p:nvCxnSpPr>
        <p:spPr>
          <a:xfrm flipV="1">
            <a:off x="1754399" y="2487854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4" name="Rectangle 14">
            <a:extLst>
              <a:ext uri="{FF2B5EF4-FFF2-40B4-BE49-F238E27FC236}">
                <a16:creationId xmlns:a16="http://schemas.microsoft.com/office/drawing/2014/main" id="{7F06BEA4-13D0-4DBD-8672-596FC9A72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820" y="1308939"/>
            <a:ext cx="4119700" cy="41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20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Example:</a:t>
            </a:r>
            <a:r>
              <a:rPr lang="en-US"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 computing </a:t>
            </a:r>
            <a:r>
              <a:rPr lang="en-US" sz="1600" b="0" dirty="0">
                <a:solidFill>
                  <a:srgbClr val="000000"/>
                </a:solidFill>
                <a:latin typeface="Consolas"/>
                <a:cs typeface="Consolas"/>
              </a:rPr>
              <a:t>mult(17,212)</a:t>
            </a:r>
          </a:p>
        </p:txBody>
      </p:sp>
      <p:sp>
        <p:nvSpPr>
          <p:cNvPr id="45" name="Rectangle 17">
            <a:extLst>
              <a:ext uri="{FF2B5EF4-FFF2-40B4-BE49-F238E27FC236}">
                <a16:creationId xmlns:a16="http://schemas.microsoft.com/office/drawing/2014/main" id="{D13ACAEC-B014-4170-B34F-3BA4E8404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780" y="2050619"/>
            <a:ext cx="1965780" cy="41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Caller’s stack (before)</a:t>
            </a:r>
          </a:p>
        </p:txBody>
      </p:sp>
    </p:spTree>
    <p:extLst>
      <p:ext uri="{BB962C8B-B14F-4D97-AF65-F5344CB8AC3E}">
        <p14:creationId xmlns:p14="http://schemas.microsoft.com/office/powerpoint/2010/main" val="3806808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abstraction</a:t>
            </a:r>
            <a:endParaRPr lang="zh-TW" altLang="en-US" dirty="0"/>
          </a:p>
        </p:txBody>
      </p:sp>
      <p:pic>
        <p:nvPicPr>
          <p:cNvPr id="77" name="Picture 15">
            <a:extLst>
              <a:ext uri="{FF2B5EF4-FFF2-40B4-BE49-F238E27FC236}">
                <a16:creationId xmlns:a16="http://schemas.microsoft.com/office/drawing/2014/main" id="{3E5AA00E-B6BB-4508-9612-DF256CA9E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66" t="15851" r="51776" b="72186"/>
          <a:stretch/>
        </p:blipFill>
        <p:spPr>
          <a:xfrm>
            <a:off x="1883335" y="2495176"/>
            <a:ext cx="1771025" cy="1064504"/>
          </a:xfrm>
          <a:prstGeom prst="rect">
            <a:avLst/>
          </a:prstGeom>
        </p:spPr>
      </p:pic>
      <p:grpSp>
        <p:nvGrpSpPr>
          <p:cNvPr id="78" name="Group 25">
            <a:extLst>
              <a:ext uri="{FF2B5EF4-FFF2-40B4-BE49-F238E27FC236}">
                <a16:creationId xmlns:a16="http://schemas.microsoft.com/office/drawing/2014/main" id="{62F144EE-4BD1-4D64-BF68-D1384026EEEB}"/>
              </a:ext>
            </a:extLst>
          </p:cNvPr>
          <p:cNvGrpSpPr/>
          <p:nvPr/>
        </p:nvGrpSpPr>
        <p:grpSpPr>
          <a:xfrm>
            <a:off x="1200257" y="3468090"/>
            <a:ext cx="548852" cy="293150"/>
            <a:chOff x="6535705" y="3633082"/>
            <a:chExt cx="548852" cy="293150"/>
          </a:xfrm>
        </p:grpSpPr>
        <p:sp>
          <p:nvSpPr>
            <p:cNvPr id="79" name="Rectangle 26">
              <a:extLst>
                <a:ext uri="{FF2B5EF4-FFF2-40B4-BE49-F238E27FC236}">
                  <a16:creationId xmlns:a16="http://schemas.microsoft.com/office/drawing/2014/main" id="{7DBD73D0-72F6-4167-B8F3-F98FAAFAD841}"/>
                </a:ext>
              </a:extLst>
            </p:cNvPr>
            <p:cNvSpPr/>
            <p:nvPr/>
          </p:nvSpPr>
          <p:spPr>
            <a:xfrm>
              <a:off x="6535705" y="3633082"/>
              <a:ext cx="440772" cy="29315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80" name="Straight Arrow Connector 28">
              <a:extLst>
                <a:ext uri="{FF2B5EF4-FFF2-40B4-BE49-F238E27FC236}">
                  <a16:creationId xmlns:a16="http://schemas.microsoft.com/office/drawing/2014/main" id="{B275CE5F-8A82-4B7F-9938-121A51ED6184}"/>
                </a:ext>
              </a:extLst>
            </p:cNvPr>
            <p:cNvCxnSpPr/>
            <p:nvPr/>
          </p:nvCxnSpPr>
          <p:spPr>
            <a:xfrm>
              <a:off x="6884196" y="380991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grpSp>
        <p:nvGrpSpPr>
          <p:cNvPr id="81" name="Group 4">
            <a:extLst>
              <a:ext uri="{FF2B5EF4-FFF2-40B4-BE49-F238E27FC236}">
                <a16:creationId xmlns:a16="http://schemas.microsoft.com/office/drawing/2014/main" id="{80051417-00FC-429E-B9A9-A07CA022C35A}"/>
              </a:ext>
            </a:extLst>
          </p:cNvPr>
          <p:cNvGrpSpPr/>
          <p:nvPr/>
        </p:nvGrpSpPr>
        <p:grpSpPr>
          <a:xfrm>
            <a:off x="3854823" y="2427940"/>
            <a:ext cx="1896576" cy="898056"/>
            <a:chOff x="3862293" y="2181411"/>
            <a:chExt cx="1896576" cy="898056"/>
          </a:xfrm>
        </p:grpSpPr>
        <p:sp>
          <p:nvSpPr>
            <p:cNvPr id="82" name="Rectangle 40">
              <a:extLst>
                <a:ext uri="{FF2B5EF4-FFF2-40B4-BE49-F238E27FC236}">
                  <a16:creationId xmlns:a16="http://schemas.microsoft.com/office/drawing/2014/main" id="{6EA5CD67-C04D-4131-9A3B-1A093AF37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2293" y="2181411"/>
              <a:ext cx="1896576" cy="405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0" marR="0" lvl="0" indent="0" algn="ctr" defTabSz="914400" eaLnBrk="1" fontAlgn="auto" latinLnBrk="0" hangingPunct="1">
                <a:lnSpc>
                  <a:spcPts val="218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Consolas"/>
                </a:rPr>
                <a:t>call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Consolas"/>
                </a:rPr>
                <a:t>mult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cs typeface="Consolas"/>
                </a:rPr>
                <a:t>2</a:t>
              </a:r>
            </a:p>
          </p:txBody>
        </p:sp>
        <p:sp>
          <p:nvSpPr>
            <p:cNvPr id="83" name="Right Arrow 2">
              <a:extLst>
                <a:ext uri="{FF2B5EF4-FFF2-40B4-BE49-F238E27FC236}">
                  <a16:creationId xmlns:a16="http://schemas.microsoft.com/office/drawing/2014/main" id="{11FCD32C-8460-4D54-8E85-ED785CFB88C6}"/>
                </a:ext>
              </a:extLst>
            </p:cNvPr>
            <p:cNvSpPr/>
            <p:nvPr/>
          </p:nvSpPr>
          <p:spPr>
            <a:xfrm>
              <a:off x="4465828" y="2602255"/>
              <a:ext cx="677333" cy="477212"/>
            </a:xfrm>
            <a:prstGeom prst="rightArrow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4" name="Rectangle 21">
            <a:extLst>
              <a:ext uri="{FF2B5EF4-FFF2-40B4-BE49-F238E27FC236}">
                <a16:creationId xmlns:a16="http://schemas.microsoft.com/office/drawing/2014/main" id="{C2075FA7-214A-45A7-A77D-990B529B2D51}"/>
              </a:ext>
            </a:extLst>
          </p:cNvPr>
          <p:cNvSpPr/>
          <p:nvPr/>
        </p:nvSpPr>
        <p:spPr>
          <a:xfrm>
            <a:off x="2313801" y="3130523"/>
            <a:ext cx="801737" cy="10754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</a:p>
        </p:txBody>
      </p:sp>
      <p:sp>
        <p:nvSpPr>
          <p:cNvPr id="85" name="Rectangle 22">
            <a:extLst>
              <a:ext uri="{FF2B5EF4-FFF2-40B4-BE49-F238E27FC236}">
                <a16:creationId xmlns:a16="http://schemas.microsoft.com/office/drawing/2014/main" id="{FF4813B7-2ABB-42B8-A298-E54FA91B2606}"/>
              </a:ext>
            </a:extLst>
          </p:cNvPr>
          <p:cNvSpPr/>
          <p:nvPr/>
        </p:nvSpPr>
        <p:spPr>
          <a:xfrm>
            <a:off x="2308075" y="3338624"/>
            <a:ext cx="801737" cy="10754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212</a:t>
            </a:r>
          </a:p>
        </p:txBody>
      </p:sp>
      <p:cxnSp>
        <p:nvCxnSpPr>
          <p:cNvPr id="86" name="Straight Connector 27">
            <a:extLst>
              <a:ext uri="{FF2B5EF4-FFF2-40B4-BE49-F238E27FC236}">
                <a16:creationId xmlns:a16="http://schemas.microsoft.com/office/drawing/2014/main" id="{82C03CBD-9555-42DC-B0A8-AEB3F07C457B}"/>
              </a:ext>
            </a:extLst>
          </p:cNvPr>
          <p:cNvCxnSpPr/>
          <p:nvPr/>
        </p:nvCxnSpPr>
        <p:spPr>
          <a:xfrm flipV="1">
            <a:off x="1754399" y="2487854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7" name="Rectangle 32">
            <a:extLst>
              <a:ext uri="{FF2B5EF4-FFF2-40B4-BE49-F238E27FC236}">
                <a16:creationId xmlns:a16="http://schemas.microsoft.com/office/drawing/2014/main" id="{95AD4F22-D5AD-425E-8A97-AA4C7D7E7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353" y="4175624"/>
            <a:ext cx="6389916" cy="9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8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Net effect:</a:t>
            </a:r>
          </a:p>
          <a:p>
            <a:pPr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The function’s arguments were replaced by the function’s value</a:t>
            </a:r>
          </a:p>
        </p:txBody>
      </p:sp>
      <p:sp>
        <p:nvSpPr>
          <p:cNvPr id="88" name="Rectangle 33">
            <a:extLst>
              <a:ext uri="{FF2B5EF4-FFF2-40B4-BE49-F238E27FC236}">
                <a16:creationId xmlns:a16="http://schemas.microsoft.com/office/drawing/2014/main" id="{AF243EC7-CECD-436E-9A38-F16C36E20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820" y="1308939"/>
            <a:ext cx="4119700" cy="41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20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Example:</a:t>
            </a:r>
            <a:r>
              <a:rPr lang="en-US"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 computing </a:t>
            </a:r>
            <a:r>
              <a:rPr lang="en-US" sz="1600" b="0" dirty="0">
                <a:solidFill>
                  <a:srgbClr val="000000"/>
                </a:solidFill>
                <a:latin typeface="Consolas"/>
                <a:cs typeface="Consolas"/>
              </a:rPr>
              <a:t>mult(17,212)</a:t>
            </a:r>
          </a:p>
        </p:txBody>
      </p:sp>
      <p:sp>
        <p:nvSpPr>
          <p:cNvPr id="89" name="Rectangle 30">
            <a:extLst>
              <a:ext uri="{FF2B5EF4-FFF2-40B4-BE49-F238E27FC236}">
                <a16:creationId xmlns:a16="http://schemas.microsoft.com/office/drawing/2014/main" id="{B490D015-4F79-4499-B70D-43DE14299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780" y="2050619"/>
            <a:ext cx="1965780" cy="41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Caller’s stack (before)</a:t>
            </a:r>
          </a:p>
        </p:txBody>
      </p:sp>
      <p:grpSp>
        <p:nvGrpSpPr>
          <p:cNvPr id="90" name="Group 6">
            <a:extLst>
              <a:ext uri="{FF2B5EF4-FFF2-40B4-BE49-F238E27FC236}">
                <a16:creationId xmlns:a16="http://schemas.microsoft.com/office/drawing/2014/main" id="{4B4EFEC5-E87F-4D2E-9E7A-CE2B64C88A37}"/>
              </a:ext>
            </a:extLst>
          </p:cNvPr>
          <p:cNvGrpSpPr/>
          <p:nvPr/>
        </p:nvGrpSpPr>
        <p:grpSpPr>
          <a:xfrm>
            <a:off x="5336323" y="2040459"/>
            <a:ext cx="2710397" cy="1553566"/>
            <a:chOff x="5336323" y="2040459"/>
            <a:chExt cx="2710397" cy="1553566"/>
          </a:xfrm>
        </p:grpSpPr>
        <p:sp>
          <p:nvSpPr>
            <p:cNvPr id="91" name="Rectangle 13">
              <a:extLst>
                <a:ext uri="{FF2B5EF4-FFF2-40B4-BE49-F238E27FC236}">
                  <a16:creationId xmlns:a16="http://schemas.microsoft.com/office/drawing/2014/main" id="{BE38AD0B-578E-42B3-A2B8-672843D9FDDB}"/>
                </a:ext>
              </a:extLst>
            </p:cNvPr>
            <p:cNvSpPr/>
            <p:nvPr/>
          </p:nvSpPr>
          <p:spPr>
            <a:xfrm>
              <a:off x="5336323" y="2906731"/>
              <a:ext cx="844176" cy="687294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2" name="Group 10">
              <a:extLst>
                <a:ext uri="{FF2B5EF4-FFF2-40B4-BE49-F238E27FC236}">
                  <a16:creationId xmlns:a16="http://schemas.microsoft.com/office/drawing/2014/main" id="{D79D2B18-4F7A-4632-AC91-9ADCF7D28074}"/>
                </a:ext>
              </a:extLst>
            </p:cNvPr>
            <p:cNvGrpSpPr/>
            <p:nvPr/>
          </p:nvGrpSpPr>
          <p:grpSpPr>
            <a:xfrm>
              <a:off x="5575684" y="2435412"/>
              <a:ext cx="2467101" cy="1042553"/>
              <a:chOff x="5575684" y="2435412"/>
              <a:chExt cx="2467101" cy="1042553"/>
            </a:xfrm>
          </p:grpSpPr>
          <p:pic>
            <p:nvPicPr>
              <p:cNvPr id="94" name="Picture 12">
                <a:extLst>
                  <a:ext uri="{FF2B5EF4-FFF2-40B4-BE49-F238E27FC236}">
                    <a16:creationId xmlns:a16="http://schemas.microsoft.com/office/drawing/2014/main" id="{BA4FB651-D346-4887-8FEA-1773D41E45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3793" t="15943" r="51830" b="74832"/>
              <a:stretch/>
            </p:blipFill>
            <p:spPr>
              <a:xfrm>
                <a:off x="5605859" y="2435412"/>
                <a:ext cx="2363456" cy="820833"/>
              </a:xfrm>
              <a:prstGeom prst="rect">
                <a:avLst/>
              </a:prstGeom>
            </p:spPr>
          </p:pic>
          <p:grpSp>
            <p:nvGrpSpPr>
              <p:cNvPr id="95" name="Group 17">
                <a:extLst>
                  <a:ext uri="{FF2B5EF4-FFF2-40B4-BE49-F238E27FC236}">
                    <a16:creationId xmlns:a16="http://schemas.microsoft.com/office/drawing/2014/main" id="{080A703A-12FF-4F4E-BA16-A324EDEE6016}"/>
                  </a:ext>
                </a:extLst>
              </p:cNvPr>
              <p:cNvGrpSpPr/>
              <p:nvPr/>
            </p:nvGrpSpPr>
            <p:grpSpPr>
              <a:xfrm>
                <a:off x="5575684" y="3184815"/>
                <a:ext cx="548852" cy="293150"/>
                <a:chOff x="6535705" y="3633082"/>
                <a:chExt cx="548852" cy="293150"/>
              </a:xfrm>
            </p:grpSpPr>
            <p:sp>
              <p:nvSpPr>
                <p:cNvPr id="99" name="Rectangle 18">
                  <a:extLst>
                    <a:ext uri="{FF2B5EF4-FFF2-40B4-BE49-F238E27FC236}">
                      <a16:creationId xmlns:a16="http://schemas.microsoft.com/office/drawing/2014/main" id="{953186AF-DD48-4A2C-BF6D-BB22EA444CD2}"/>
                    </a:ext>
                  </a:extLst>
                </p:cNvPr>
                <p:cNvSpPr/>
                <p:nvPr/>
              </p:nvSpPr>
              <p:spPr>
                <a:xfrm>
                  <a:off x="6535705" y="3633082"/>
                  <a:ext cx="440772" cy="29315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7E6E6">
                          <a:lumMod val="25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sp</a:t>
                  </a:r>
                </a:p>
              </p:txBody>
            </p:sp>
            <p:cxnSp>
              <p:nvCxnSpPr>
                <p:cNvPr id="100" name="Straight Arrow Connector 19">
                  <a:extLst>
                    <a:ext uri="{FF2B5EF4-FFF2-40B4-BE49-F238E27FC236}">
                      <a16:creationId xmlns:a16="http://schemas.microsoft.com/office/drawing/2014/main" id="{B5B028AB-0B83-4046-85FC-1012BDDAB46D}"/>
                    </a:ext>
                  </a:extLst>
                </p:cNvPr>
                <p:cNvCxnSpPr/>
                <p:nvPr/>
              </p:nvCxnSpPr>
              <p:spPr>
                <a:xfrm>
                  <a:off x="6884196" y="3809918"/>
                  <a:ext cx="200361" cy="227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</p:cxnSp>
          </p:grpSp>
          <p:sp>
            <p:nvSpPr>
              <p:cNvPr id="96" name="Rectangle 24">
                <a:extLst>
                  <a:ext uri="{FF2B5EF4-FFF2-40B4-BE49-F238E27FC236}">
                    <a16:creationId xmlns:a16="http://schemas.microsoft.com/office/drawing/2014/main" id="{9BE3C3A4-D086-42F7-A07D-F6764F5E3CFE}"/>
                  </a:ext>
                </a:extLst>
              </p:cNvPr>
              <p:cNvSpPr/>
              <p:nvPr/>
            </p:nvSpPr>
            <p:spPr>
              <a:xfrm>
                <a:off x="6630604" y="3058498"/>
                <a:ext cx="801737" cy="133992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3604</a:t>
                </a:r>
              </a:p>
            </p:txBody>
          </p:sp>
          <p:sp>
            <p:nvSpPr>
              <p:cNvPr id="97" name="Rectangle 14">
                <a:extLst>
                  <a:ext uri="{FF2B5EF4-FFF2-40B4-BE49-F238E27FC236}">
                    <a16:creationId xmlns:a16="http://schemas.microsoft.com/office/drawing/2014/main" id="{BA23D13F-D4D4-4D80-9DDD-62F741F0B159}"/>
                  </a:ext>
                </a:extLst>
              </p:cNvPr>
              <p:cNvSpPr/>
              <p:nvPr/>
            </p:nvSpPr>
            <p:spPr>
              <a:xfrm>
                <a:off x="5617891" y="2702400"/>
                <a:ext cx="560294" cy="554777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8" name="Straight Connector 29">
                <a:extLst>
                  <a:ext uri="{FF2B5EF4-FFF2-40B4-BE49-F238E27FC236}">
                    <a16:creationId xmlns:a16="http://schemas.microsoft.com/office/drawing/2014/main" id="{DAA5F084-21E8-43C5-9781-3AF15F197E0D}"/>
                  </a:ext>
                </a:extLst>
              </p:cNvPr>
              <p:cNvCxnSpPr/>
              <p:nvPr/>
            </p:nvCxnSpPr>
            <p:spPr>
              <a:xfrm flipV="1">
                <a:off x="6090337" y="2438548"/>
                <a:ext cx="1952448" cy="8640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93" name="Rectangle 31">
              <a:extLst>
                <a:ext uri="{FF2B5EF4-FFF2-40B4-BE49-F238E27FC236}">
                  <a16:creationId xmlns:a16="http://schemas.microsoft.com/office/drawing/2014/main" id="{9EB9F6C6-E2C8-47ED-B74E-AB24D0329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940" y="2040459"/>
              <a:ext cx="1965780" cy="419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0" marR="0" lvl="0" indent="0" algn="ctr" defTabSz="914400" eaLnBrk="1" fontAlgn="auto" latinLnBrk="0" hangingPunct="1">
                <a:lnSpc>
                  <a:spcPts val="218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Caller’s stack (after)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899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7D0D0417-3DCE-4EA9-A0F3-073C01B1183E}"/>
              </a:ext>
            </a:extLst>
          </p:cNvPr>
          <p:cNvGrpSpPr/>
          <p:nvPr/>
        </p:nvGrpSpPr>
        <p:grpSpPr>
          <a:xfrm>
            <a:off x="671793" y="1513204"/>
            <a:ext cx="4206501" cy="1822895"/>
            <a:chOff x="671793" y="1513204"/>
            <a:chExt cx="4206501" cy="1822895"/>
          </a:xfrm>
        </p:grpSpPr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id="{74EC0AAA-C60A-4D86-8D90-42573A71B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794" t="15855" r="50382" b="77138"/>
            <a:stretch/>
          </p:blipFill>
          <p:spPr>
            <a:xfrm>
              <a:off x="1287232" y="2495608"/>
              <a:ext cx="2463003" cy="623432"/>
            </a:xfrm>
            <a:prstGeom prst="rect">
              <a:avLst/>
            </a:prstGeom>
          </p:spPr>
        </p:pic>
        <p:cxnSp>
          <p:nvCxnSpPr>
            <p:cNvPr id="12" name="Straight Connector 13">
              <a:extLst>
                <a:ext uri="{FF2B5EF4-FFF2-40B4-BE49-F238E27FC236}">
                  <a16:creationId xmlns:a16="http://schemas.microsoft.com/office/drawing/2014/main" id="{DB81CF76-E248-4BD0-A3F3-ACA03044B425}"/>
                </a:ext>
              </a:extLst>
            </p:cNvPr>
            <p:cNvCxnSpPr/>
            <p:nvPr/>
          </p:nvCxnSpPr>
          <p:spPr>
            <a:xfrm flipV="1">
              <a:off x="1769340" y="2480383"/>
              <a:ext cx="1952448" cy="86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13" name="Group 18">
              <a:extLst>
                <a:ext uri="{FF2B5EF4-FFF2-40B4-BE49-F238E27FC236}">
                  <a16:creationId xmlns:a16="http://schemas.microsoft.com/office/drawing/2014/main" id="{D59CD155-2C9C-4FC3-A374-CA2FB3A556B7}"/>
                </a:ext>
              </a:extLst>
            </p:cNvPr>
            <p:cNvGrpSpPr/>
            <p:nvPr/>
          </p:nvGrpSpPr>
          <p:grpSpPr>
            <a:xfrm>
              <a:off x="1236066" y="3042949"/>
              <a:ext cx="548852" cy="293150"/>
              <a:chOff x="6535705" y="3633082"/>
              <a:chExt cx="548852" cy="293150"/>
            </a:xfrm>
          </p:grpSpPr>
          <p:sp>
            <p:nvSpPr>
              <p:cNvPr id="15" name="Rectangle 19">
                <a:extLst>
                  <a:ext uri="{FF2B5EF4-FFF2-40B4-BE49-F238E27FC236}">
                    <a16:creationId xmlns:a16="http://schemas.microsoft.com/office/drawing/2014/main" id="{9A66E2A9-E19F-4193-A430-6982C444AD36}"/>
                  </a:ext>
                </a:extLst>
              </p:cNvPr>
              <p:cNvSpPr/>
              <p:nvPr/>
            </p:nvSpPr>
            <p:spPr>
              <a:xfrm>
                <a:off x="6535705" y="3633082"/>
                <a:ext cx="440772" cy="293150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sp</a:t>
                </a:r>
              </a:p>
            </p:txBody>
          </p:sp>
          <p:cxnSp>
            <p:nvCxnSpPr>
              <p:cNvPr id="16" name="Straight Arrow Connector 20">
                <a:extLst>
                  <a:ext uri="{FF2B5EF4-FFF2-40B4-BE49-F238E27FC236}">
                    <a16:creationId xmlns:a16="http://schemas.microsoft.com/office/drawing/2014/main" id="{DE2B55B3-85B7-4AEC-ADB9-AD820AB0386E}"/>
                  </a:ext>
                </a:extLst>
              </p:cNvPr>
              <p:cNvCxnSpPr/>
              <p:nvPr/>
            </p:nvCxnSpPr>
            <p:spPr>
              <a:xfrm>
                <a:off x="6884196" y="3809918"/>
                <a:ext cx="200361" cy="227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 w="med" len="med"/>
              </a:ln>
              <a:effectLst/>
            </p:spPr>
          </p:cxnSp>
        </p:grp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504A5EA5-D463-49EE-8F31-C98E518D0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793" y="1513204"/>
              <a:ext cx="4206501" cy="838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0" marR="0" lvl="0" indent="0" algn="ctr" defTabSz="914400" eaLnBrk="1" fontAlgn="auto" latinLnBrk="0" hangingPunct="1">
                <a:lnSpc>
                  <a:spcPts val="218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The function is running,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Times New Roman"/>
                  <a:cs typeface="Times New Roman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doing something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93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DC027C1C-A80F-4C05-8202-33E9E539CB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855" r="50274" b="77138"/>
          <a:stretch/>
        </p:blipFill>
        <p:spPr>
          <a:xfrm>
            <a:off x="1287233" y="2495608"/>
            <a:ext cx="2470474" cy="623432"/>
          </a:xfrm>
          <a:prstGeom prst="rect">
            <a:avLst/>
          </a:prstGeom>
        </p:spPr>
      </p:pic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759AE306-B73B-4DD8-A5ED-70248AAE56A4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11" name="Group 18">
            <a:extLst>
              <a:ext uri="{FF2B5EF4-FFF2-40B4-BE49-F238E27FC236}">
                <a16:creationId xmlns:a16="http://schemas.microsoft.com/office/drawing/2014/main" id="{6A09D99B-8D33-45DD-BF53-C34A02F48C3E}"/>
              </a:ext>
            </a:extLst>
          </p:cNvPr>
          <p:cNvGrpSpPr/>
          <p:nvPr/>
        </p:nvGrpSpPr>
        <p:grpSpPr>
          <a:xfrm>
            <a:off x="1236066" y="3042949"/>
            <a:ext cx="548852" cy="293150"/>
            <a:chOff x="6535705" y="3633082"/>
            <a:chExt cx="548852" cy="293150"/>
          </a:xfrm>
        </p:grpSpPr>
        <p:sp>
          <p:nvSpPr>
            <p:cNvPr id="12" name="Rectangle 19">
              <a:extLst>
                <a:ext uri="{FF2B5EF4-FFF2-40B4-BE49-F238E27FC236}">
                  <a16:creationId xmlns:a16="http://schemas.microsoft.com/office/drawing/2014/main" id="{CDB81DD5-4A7D-4FE8-AAF7-F63B72F15F93}"/>
                </a:ext>
              </a:extLst>
            </p:cNvPr>
            <p:cNvSpPr/>
            <p:nvPr/>
          </p:nvSpPr>
          <p:spPr>
            <a:xfrm>
              <a:off x="6535705" y="3633082"/>
              <a:ext cx="440772" cy="29315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13" name="Straight Arrow Connector 20">
              <a:extLst>
                <a:ext uri="{FF2B5EF4-FFF2-40B4-BE49-F238E27FC236}">
                  <a16:creationId xmlns:a16="http://schemas.microsoft.com/office/drawing/2014/main" id="{6ED27D83-AE28-4280-9499-6AA01D5ADDC8}"/>
                </a:ext>
              </a:extLst>
            </p:cNvPr>
            <p:cNvCxnSpPr/>
            <p:nvPr/>
          </p:nvCxnSpPr>
          <p:spPr>
            <a:xfrm>
              <a:off x="6884196" y="380991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A341916A-6575-48C0-95AE-BE2B848F4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function prepares</a:t>
            </a:r>
            <a:b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to call another function:</a:t>
            </a:r>
            <a:endParaRPr lang="en-US" sz="1800" b="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3762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0056515D-F385-4CE2-A674-B75DC35BC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855" r="51795" b="70380"/>
          <a:stretch/>
        </p:blipFill>
        <p:spPr>
          <a:xfrm>
            <a:off x="1287233" y="2495607"/>
            <a:ext cx="2365886" cy="1224745"/>
          </a:xfrm>
          <a:prstGeom prst="rect">
            <a:avLst/>
          </a:prstGeom>
        </p:spPr>
      </p:pic>
      <p:cxnSp>
        <p:nvCxnSpPr>
          <p:cNvPr id="12" name="Straight Connector 13">
            <a:extLst>
              <a:ext uri="{FF2B5EF4-FFF2-40B4-BE49-F238E27FC236}">
                <a16:creationId xmlns:a16="http://schemas.microsoft.com/office/drawing/2014/main" id="{0D5E90F9-6EF3-4396-A126-3D87CDE41C96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id="{716E4110-3090-4407-A89F-040C3BA04E35}"/>
              </a:ext>
            </a:extLst>
          </p:cNvPr>
          <p:cNvSpPr/>
          <p:nvPr/>
        </p:nvSpPr>
        <p:spPr>
          <a:xfrm>
            <a:off x="3668059" y="3137648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1BC7229-B9EB-4198-AAD8-18066DED81D6}"/>
              </a:ext>
            </a:extLst>
          </p:cNvPr>
          <p:cNvSpPr/>
          <p:nvPr/>
        </p:nvSpPr>
        <p:spPr>
          <a:xfrm>
            <a:off x="1018988" y="3028577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2">
            <a:extLst>
              <a:ext uri="{FF2B5EF4-FFF2-40B4-BE49-F238E27FC236}">
                <a16:creationId xmlns:a16="http://schemas.microsoft.com/office/drawing/2014/main" id="{39AB778D-4596-45E7-92E8-B4F2315CABB8}"/>
              </a:ext>
            </a:extLst>
          </p:cNvPr>
          <p:cNvGrpSpPr/>
          <p:nvPr/>
        </p:nvGrpSpPr>
        <p:grpSpPr>
          <a:xfrm>
            <a:off x="1236066" y="3620244"/>
            <a:ext cx="548852" cy="293150"/>
            <a:chOff x="6535705" y="3633082"/>
            <a:chExt cx="548852" cy="293150"/>
          </a:xfrm>
        </p:grpSpPr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0495AE64-6529-427A-80A3-63DFA317C44F}"/>
                </a:ext>
              </a:extLst>
            </p:cNvPr>
            <p:cNvSpPr/>
            <p:nvPr/>
          </p:nvSpPr>
          <p:spPr>
            <a:xfrm>
              <a:off x="6535705" y="3633082"/>
              <a:ext cx="440772" cy="29315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5A35286-692F-4F71-B701-4332404870D8}"/>
                </a:ext>
              </a:extLst>
            </p:cNvPr>
            <p:cNvCxnSpPr/>
            <p:nvPr/>
          </p:nvCxnSpPr>
          <p:spPr>
            <a:xfrm>
              <a:off x="6884196" y="380991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18" name="Rectangle 18">
            <a:extLst>
              <a:ext uri="{FF2B5EF4-FFF2-40B4-BE49-F238E27FC236}">
                <a16:creationId xmlns:a16="http://schemas.microsoft.com/office/drawing/2014/main" id="{92F5EDF4-9C60-441F-BD82-FCACBE5F7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function pushes arguments:</a:t>
            </a:r>
            <a:endParaRPr lang="en-US" sz="1800" b="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0861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14" name="Picture 15">
            <a:extLst>
              <a:ext uri="{FF2B5EF4-FFF2-40B4-BE49-F238E27FC236}">
                <a16:creationId xmlns:a16="http://schemas.microsoft.com/office/drawing/2014/main" id="{5D8EDCE7-8B18-45C1-A011-C95318E08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855" r="51686" b="70380"/>
          <a:stretch/>
        </p:blipFill>
        <p:spPr>
          <a:xfrm>
            <a:off x="1287233" y="2495607"/>
            <a:ext cx="2373356" cy="1224745"/>
          </a:xfrm>
          <a:prstGeom prst="rect">
            <a:avLst/>
          </a:prstGeom>
        </p:spPr>
      </p:pic>
      <p:cxnSp>
        <p:nvCxnSpPr>
          <p:cNvPr id="15" name="Straight Connector 13">
            <a:extLst>
              <a:ext uri="{FF2B5EF4-FFF2-40B4-BE49-F238E27FC236}">
                <a16:creationId xmlns:a16="http://schemas.microsoft.com/office/drawing/2014/main" id="{26DC7178-B944-4EB7-A881-EE6B9DBB42E6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25C38DDD-6480-41CF-8204-3A5CA44C1733}"/>
              </a:ext>
            </a:extLst>
          </p:cNvPr>
          <p:cNvSpPr/>
          <p:nvPr/>
        </p:nvSpPr>
        <p:spPr>
          <a:xfrm>
            <a:off x="3668059" y="3137648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3679740-83B1-4056-B863-95A511E53286}"/>
              </a:ext>
            </a:extLst>
          </p:cNvPr>
          <p:cNvSpPr/>
          <p:nvPr/>
        </p:nvSpPr>
        <p:spPr>
          <a:xfrm>
            <a:off x="1018988" y="3028577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50D37890-3B09-4EC4-B367-50B8244DD530}"/>
              </a:ext>
            </a:extLst>
          </p:cNvPr>
          <p:cNvGrpSpPr/>
          <p:nvPr/>
        </p:nvGrpSpPr>
        <p:grpSpPr>
          <a:xfrm>
            <a:off x="1236066" y="3620244"/>
            <a:ext cx="548852" cy="293150"/>
            <a:chOff x="6535705" y="3633082"/>
            <a:chExt cx="548852" cy="293150"/>
          </a:xfrm>
        </p:grpSpPr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42B9A0F0-3866-49E2-8D8B-9ADC38F8BE2F}"/>
                </a:ext>
              </a:extLst>
            </p:cNvPr>
            <p:cNvSpPr/>
            <p:nvPr/>
          </p:nvSpPr>
          <p:spPr>
            <a:xfrm>
              <a:off x="6535705" y="3633082"/>
              <a:ext cx="440772" cy="29315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20" name="Straight Arrow Connector 14">
              <a:extLst>
                <a:ext uri="{FF2B5EF4-FFF2-40B4-BE49-F238E27FC236}">
                  <a16:creationId xmlns:a16="http://schemas.microsoft.com/office/drawing/2014/main" id="{2C10C391-3A72-43F7-91D7-6455B369DF44}"/>
                </a:ext>
              </a:extLst>
            </p:cNvPr>
            <p:cNvCxnSpPr/>
            <p:nvPr/>
          </p:nvCxnSpPr>
          <p:spPr>
            <a:xfrm>
              <a:off x="6884196" y="380991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21" name="Rectangle 16">
            <a:extLst>
              <a:ext uri="{FF2B5EF4-FFF2-40B4-BE49-F238E27FC236}">
                <a16:creationId xmlns:a16="http://schemas.microsoft.com/office/drawing/2014/main" id="{40EE0E95-9403-442A-974B-DC1D55B22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function says: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nsolas"/>
                <a:cs typeface="Consolas"/>
              </a:rPr>
              <a:t>call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foo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grpSp>
        <p:nvGrpSpPr>
          <p:cNvPr id="22" name="Group 17">
            <a:extLst>
              <a:ext uri="{FF2B5EF4-FFF2-40B4-BE49-F238E27FC236}">
                <a16:creationId xmlns:a16="http://schemas.microsoft.com/office/drawing/2014/main" id="{77CCA579-0FEE-4C7B-BAE9-3071378771AE}"/>
              </a:ext>
            </a:extLst>
          </p:cNvPr>
          <p:cNvGrpSpPr/>
          <p:nvPr/>
        </p:nvGrpSpPr>
        <p:grpSpPr>
          <a:xfrm>
            <a:off x="3704770" y="3130478"/>
            <a:ext cx="1346348" cy="591791"/>
            <a:chOff x="7606210" y="2683438"/>
            <a:chExt cx="1346348" cy="591791"/>
          </a:xfrm>
        </p:grpSpPr>
        <p:sp>
          <p:nvSpPr>
            <p:cNvPr id="23" name="Right Brace 18">
              <a:extLst>
                <a:ext uri="{FF2B5EF4-FFF2-40B4-BE49-F238E27FC236}">
                  <a16:creationId xmlns:a16="http://schemas.microsoft.com/office/drawing/2014/main" id="{090A9B4B-3A5E-4875-B090-9B1613EDD315}"/>
                </a:ext>
              </a:extLst>
            </p:cNvPr>
            <p:cNvSpPr/>
            <p:nvPr/>
          </p:nvSpPr>
          <p:spPr>
            <a:xfrm>
              <a:off x="7606210" y="2683438"/>
              <a:ext cx="171789" cy="591791"/>
            </a:xfrm>
            <a:prstGeom prst="rightBrace">
              <a:avLst>
                <a:gd name="adj1" fmla="val 46889"/>
                <a:gd name="adj2" fmla="val 5000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370E1391-E182-4A9C-84A0-8D0C8C3ED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0643" y="2815060"/>
              <a:ext cx="119191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nArgs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45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EB22213C-2C3A-449B-ADF3-FD9FF9DAA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855" r="51686" b="70380"/>
          <a:stretch/>
        </p:blipFill>
        <p:spPr>
          <a:xfrm>
            <a:off x="1287233" y="2495607"/>
            <a:ext cx="2373356" cy="1224745"/>
          </a:xfrm>
          <a:prstGeom prst="rect">
            <a:avLst/>
          </a:prstGeom>
        </p:spPr>
      </p:pic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CE2B99F5-857C-40A7-ABE3-22E1C0084C0A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77594D2A-D94C-430D-900A-F2E6BDA0E8BB}"/>
              </a:ext>
            </a:extLst>
          </p:cNvPr>
          <p:cNvSpPr/>
          <p:nvPr/>
        </p:nvSpPr>
        <p:spPr>
          <a:xfrm>
            <a:off x="3708699" y="3137648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DC692A63-8A8F-4908-AADC-67FEE00AC636}"/>
              </a:ext>
            </a:extLst>
          </p:cNvPr>
          <p:cNvSpPr/>
          <p:nvPr/>
        </p:nvSpPr>
        <p:spPr>
          <a:xfrm>
            <a:off x="1018988" y="3028577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565E381B-BD5A-4E9A-AD72-1A1E9E6E9848}"/>
              </a:ext>
            </a:extLst>
          </p:cNvPr>
          <p:cNvGrpSpPr/>
          <p:nvPr/>
        </p:nvGrpSpPr>
        <p:grpSpPr>
          <a:xfrm>
            <a:off x="1236066" y="3620244"/>
            <a:ext cx="548852" cy="293150"/>
            <a:chOff x="6535705" y="3633082"/>
            <a:chExt cx="548852" cy="293150"/>
          </a:xfrm>
        </p:grpSpPr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BA6749C-63EB-4499-B680-385FFED3D3CC}"/>
                </a:ext>
              </a:extLst>
            </p:cNvPr>
            <p:cNvSpPr/>
            <p:nvPr/>
          </p:nvSpPr>
          <p:spPr>
            <a:xfrm>
              <a:off x="6535705" y="3633082"/>
              <a:ext cx="440772" cy="29315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21" name="Straight Arrow Connector 14">
              <a:extLst>
                <a:ext uri="{FF2B5EF4-FFF2-40B4-BE49-F238E27FC236}">
                  <a16:creationId xmlns:a16="http://schemas.microsoft.com/office/drawing/2014/main" id="{A08EE13D-14B8-44D6-B666-01A0E92932C4}"/>
                </a:ext>
              </a:extLst>
            </p:cNvPr>
            <p:cNvCxnSpPr/>
            <p:nvPr/>
          </p:nvCxnSpPr>
          <p:spPr>
            <a:xfrm>
              <a:off x="6884196" y="380991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grpSp>
        <p:nvGrpSpPr>
          <p:cNvPr id="22" name="Group 18">
            <a:extLst>
              <a:ext uri="{FF2B5EF4-FFF2-40B4-BE49-F238E27FC236}">
                <a16:creationId xmlns:a16="http://schemas.microsoft.com/office/drawing/2014/main" id="{C57AE54D-178F-460C-88D3-B27240BE3433}"/>
              </a:ext>
            </a:extLst>
          </p:cNvPr>
          <p:cNvGrpSpPr/>
          <p:nvPr/>
        </p:nvGrpSpPr>
        <p:grpSpPr>
          <a:xfrm>
            <a:off x="3704770" y="3130478"/>
            <a:ext cx="1346348" cy="591791"/>
            <a:chOff x="7606210" y="2683438"/>
            <a:chExt cx="1346348" cy="591791"/>
          </a:xfrm>
        </p:grpSpPr>
        <p:sp>
          <p:nvSpPr>
            <p:cNvPr id="23" name="Right Brace 19">
              <a:extLst>
                <a:ext uri="{FF2B5EF4-FFF2-40B4-BE49-F238E27FC236}">
                  <a16:creationId xmlns:a16="http://schemas.microsoft.com/office/drawing/2014/main" id="{9E6F309E-EFD4-4282-B13C-FA44382D6511}"/>
                </a:ext>
              </a:extLst>
            </p:cNvPr>
            <p:cNvSpPr/>
            <p:nvPr/>
          </p:nvSpPr>
          <p:spPr>
            <a:xfrm>
              <a:off x="7606210" y="2683438"/>
              <a:ext cx="171789" cy="591791"/>
            </a:xfrm>
            <a:prstGeom prst="rightBrace">
              <a:avLst>
                <a:gd name="adj1" fmla="val 46889"/>
                <a:gd name="adj2" fmla="val 5000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EFCBA393-0B5A-47D2-92FE-1E3660520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0643" y="2815060"/>
              <a:ext cx="119191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nArgs</a:t>
              </a:r>
            </a:p>
          </p:txBody>
        </p:sp>
      </p:grpSp>
      <p:sp>
        <p:nvSpPr>
          <p:cNvPr id="25" name="Rectangle 21">
            <a:extLst>
              <a:ext uri="{FF2B5EF4-FFF2-40B4-BE49-F238E27FC236}">
                <a16:creationId xmlns:a16="http://schemas.microsoft.com/office/drawing/2014/main" id="{05B27F8A-8A0F-468E-980B-0F313F0C0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function says: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nsolas"/>
                <a:cs typeface="Consolas"/>
              </a:rPr>
              <a:t>call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foo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CC67E0E9-8890-4245-85B3-E7D2EC31F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868" y="2162918"/>
            <a:ext cx="3212831" cy="12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call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25298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CD84213F-1785-4E68-8335-D0A4C08A72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The big picture</a:t>
            </a:r>
          </a:p>
        </p:txBody>
      </p:sp>
      <p:grpSp>
        <p:nvGrpSpPr>
          <p:cNvPr id="8194" name="Group 3">
            <a:extLst>
              <a:ext uri="{FF2B5EF4-FFF2-40B4-BE49-F238E27FC236}">
                <a16:creationId xmlns:a16="http://schemas.microsoft.com/office/drawing/2014/main" id="{3C876CCB-6F28-4BC4-9C60-D182E6BAC184}"/>
              </a:ext>
            </a:extLst>
          </p:cNvPr>
          <p:cNvGrpSpPr>
            <a:grpSpLocks/>
          </p:cNvGrpSpPr>
          <p:nvPr/>
        </p:nvGrpSpPr>
        <p:grpSpPr bwMode="auto">
          <a:xfrm>
            <a:off x="758825" y="685800"/>
            <a:ext cx="8205788" cy="5707063"/>
            <a:chOff x="115" y="432"/>
            <a:chExt cx="5169" cy="3595"/>
          </a:xfrm>
        </p:grpSpPr>
        <p:sp>
          <p:nvSpPr>
            <p:cNvPr id="8197" name="AutoShape 4">
              <a:extLst>
                <a:ext uri="{FF2B5EF4-FFF2-40B4-BE49-F238E27FC236}">
                  <a16:creationId xmlns:a16="http://schemas.microsoft.com/office/drawing/2014/main" id="{031EC248-7129-4440-9A55-909DC702469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5" y="432"/>
              <a:ext cx="5169" cy="3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8198" name="Group 5">
              <a:extLst>
                <a:ext uri="{FF2B5EF4-FFF2-40B4-BE49-F238E27FC236}">
                  <a16:creationId xmlns:a16="http://schemas.microsoft.com/office/drawing/2014/main" id="{8C920760-869C-4AFC-8CB9-3960849B0C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" y="1677"/>
              <a:ext cx="4229" cy="2306"/>
              <a:chOff x="116" y="1677"/>
              <a:chExt cx="4229" cy="2306"/>
            </a:xfrm>
          </p:grpSpPr>
          <p:sp>
            <p:nvSpPr>
              <p:cNvPr id="8989" name="Rectangle 6">
                <a:extLst>
                  <a:ext uri="{FF2B5EF4-FFF2-40B4-BE49-F238E27FC236}">
                    <a16:creationId xmlns:a16="http://schemas.microsoft.com/office/drawing/2014/main" id="{8716A52B-2E97-48DB-ABA8-659029A5A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1" y="3432"/>
                <a:ext cx="414" cy="1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90" name="Rectangle 7">
                <a:extLst>
                  <a:ext uri="{FF2B5EF4-FFF2-40B4-BE49-F238E27FC236}">
                    <a16:creationId xmlns:a16="http://schemas.microsoft.com/office/drawing/2014/main" id="{64817EA9-79E3-48F1-93B9-BD27257B2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" y="3379"/>
                <a:ext cx="30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7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. . .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991" name="Rectangle 8">
                <a:extLst>
                  <a:ext uri="{FF2B5EF4-FFF2-40B4-BE49-F238E27FC236}">
                    <a16:creationId xmlns:a16="http://schemas.microsoft.com/office/drawing/2014/main" id="{F92B1BBB-2815-447C-92F8-B64C2F7EA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" y="3767"/>
                <a:ext cx="415" cy="2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92" name="Rectangle 9">
                <a:extLst>
                  <a:ext uri="{FF2B5EF4-FFF2-40B4-BE49-F238E27FC236}">
                    <a16:creationId xmlns:a16="http://schemas.microsoft.com/office/drawing/2014/main" id="{25D7FF8A-A211-452C-9355-75E46BBAF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3765"/>
                <a:ext cx="21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RISC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993" name="Rectangle 10">
                <a:extLst>
                  <a:ext uri="{FF2B5EF4-FFF2-40B4-BE49-F238E27FC236}">
                    <a16:creationId xmlns:a16="http://schemas.microsoft.com/office/drawing/2014/main" id="{09FBAE0F-78CB-423D-B91E-FEC2C2EDD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3870"/>
                <a:ext cx="33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machine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994" name="Rectangle 11">
                <a:extLst>
                  <a:ext uri="{FF2B5EF4-FFF2-40B4-BE49-F238E27FC236}">
                    <a16:creationId xmlns:a16="http://schemas.microsoft.com/office/drawing/2014/main" id="{9872AC24-596B-440C-AB3D-FF3A56A01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9" y="1677"/>
                <a:ext cx="1297" cy="206"/>
              </a:xfrm>
              <a:prstGeom prst="rect">
                <a:avLst/>
              </a:prstGeom>
              <a:solidFill>
                <a:srgbClr val="FFFF8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95" name="Rectangle 12">
                <a:extLst>
                  <a:ext uri="{FF2B5EF4-FFF2-40B4-BE49-F238E27FC236}">
                    <a16:creationId xmlns:a16="http://schemas.microsoft.com/office/drawing/2014/main" id="{8180A796-0A7B-4D80-9865-7E21A2D36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9" y="1725"/>
                <a:ext cx="54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>
                    <a:solidFill>
                      <a:srgbClr val="8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VM language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996" name="Rectangle 13">
                <a:extLst>
                  <a:ext uri="{FF2B5EF4-FFF2-40B4-BE49-F238E27FC236}">
                    <a16:creationId xmlns:a16="http://schemas.microsoft.com/office/drawing/2014/main" id="{DA33AB06-7161-4531-B704-4167C3706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" y="3767"/>
                <a:ext cx="1743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97" name="Rectangle 14">
                <a:extLst>
                  <a:ext uri="{FF2B5EF4-FFF2-40B4-BE49-F238E27FC236}">
                    <a16:creationId xmlns:a16="http://schemas.microsoft.com/office/drawing/2014/main" id="{EF1C5C2B-2C2E-4388-BF30-3A498210E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" y="3770"/>
                <a:ext cx="146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other digital platforms, each equipped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998" name="Rectangle 15">
                <a:extLst>
                  <a:ext uri="{FF2B5EF4-FFF2-40B4-BE49-F238E27FC236}">
                    <a16:creationId xmlns:a16="http://schemas.microsoft.com/office/drawing/2014/main" id="{215C0113-3B9E-4010-9F5C-4C4A176AE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8" y="3875"/>
                <a:ext cx="104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with its VM implementation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999" name="Rectangle 16">
                <a:extLst>
                  <a:ext uri="{FF2B5EF4-FFF2-40B4-BE49-F238E27FC236}">
                    <a16:creationId xmlns:a16="http://schemas.microsoft.com/office/drawing/2014/main" id="{4070C9C3-1C32-478D-8FA3-B8D90B02C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830"/>
                <a:ext cx="446" cy="412"/>
              </a:xfrm>
              <a:prstGeom prst="rect">
                <a:avLst/>
              </a:prstGeom>
              <a:solidFill>
                <a:srgbClr val="E6E6E6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9000" name="Rectangle 17">
                <a:extLst>
                  <a:ext uri="{FF2B5EF4-FFF2-40B4-BE49-F238E27FC236}">
                    <a16:creationId xmlns:a16="http://schemas.microsoft.com/office/drawing/2014/main" id="{BCB7BF52-C710-42CF-9B2D-D56BC5BE7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2879"/>
                <a:ext cx="21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RISC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9001" name="Rectangle 18">
                <a:extLst>
                  <a:ext uri="{FF2B5EF4-FFF2-40B4-BE49-F238E27FC236}">
                    <a16:creationId xmlns:a16="http://schemas.microsoft.com/office/drawing/2014/main" id="{4C243986-7A7F-4448-A665-5290962BB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2984"/>
                <a:ext cx="33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machine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9002" name="Rectangle 19">
                <a:extLst>
                  <a:ext uri="{FF2B5EF4-FFF2-40B4-BE49-F238E27FC236}">
                    <a16:creationId xmlns:a16="http://schemas.microsoft.com/office/drawing/2014/main" id="{D253134F-25F5-42F1-8682-61A28AD4B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4" y="3088"/>
                <a:ext cx="36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language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9003" name="Freeform 20">
                <a:extLst>
                  <a:ext uri="{FF2B5EF4-FFF2-40B4-BE49-F238E27FC236}">
                    <a16:creationId xmlns:a16="http://schemas.microsoft.com/office/drawing/2014/main" id="{A7EBECA2-0EB2-4934-A085-6461D6F2E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" y="3242"/>
                <a:ext cx="138" cy="103"/>
              </a:xfrm>
              <a:custGeom>
                <a:avLst/>
                <a:gdLst>
                  <a:gd name="T0" fmla="*/ 70 w 138"/>
                  <a:gd name="T1" fmla="*/ 103 h 103"/>
                  <a:gd name="T2" fmla="*/ 138 w 138"/>
                  <a:gd name="T3" fmla="*/ 63 h 103"/>
                  <a:gd name="T4" fmla="*/ 93 w 138"/>
                  <a:gd name="T5" fmla="*/ 63 h 103"/>
                  <a:gd name="T6" fmla="*/ 93 w 138"/>
                  <a:gd name="T7" fmla="*/ 0 h 103"/>
                  <a:gd name="T8" fmla="*/ 46 w 138"/>
                  <a:gd name="T9" fmla="*/ 0 h 103"/>
                  <a:gd name="T10" fmla="*/ 46 w 138"/>
                  <a:gd name="T11" fmla="*/ 63 h 103"/>
                  <a:gd name="T12" fmla="*/ 0 w 138"/>
                  <a:gd name="T13" fmla="*/ 63 h 103"/>
                  <a:gd name="T14" fmla="*/ 70 w 138"/>
                  <a:gd name="T15" fmla="*/ 103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8" h="103">
                    <a:moveTo>
                      <a:pt x="70" y="103"/>
                    </a:moveTo>
                    <a:lnTo>
                      <a:pt x="138" y="63"/>
                    </a:lnTo>
                    <a:lnTo>
                      <a:pt x="93" y="63"/>
                    </a:lnTo>
                    <a:lnTo>
                      <a:pt x="93" y="0"/>
                    </a:lnTo>
                    <a:lnTo>
                      <a:pt x="46" y="0"/>
                    </a:lnTo>
                    <a:lnTo>
                      <a:pt x="46" y="63"/>
                    </a:lnTo>
                    <a:lnTo>
                      <a:pt x="0" y="63"/>
                    </a:lnTo>
                    <a:lnTo>
                      <a:pt x="70" y="103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04" name="Rectangle 21">
                <a:extLst>
                  <a:ext uri="{FF2B5EF4-FFF2-40B4-BE49-F238E27FC236}">
                    <a16:creationId xmlns:a16="http://schemas.microsoft.com/office/drawing/2014/main" id="{365A3359-343A-4506-91A1-7C13099AB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4" y="3767"/>
                <a:ext cx="529" cy="2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9005" name="Rectangle 22">
                <a:extLst>
                  <a:ext uri="{FF2B5EF4-FFF2-40B4-BE49-F238E27FC236}">
                    <a16:creationId xmlns:a16="http://schemas.microsoft.com/office/drawing/2014/main" id="{56B3C281-EF70-4B2F-B405-E7206AC4E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" y="3749"/>
                <a:ext cx="24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3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Hack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9006" name="Rectangle 23">
                <a:extLst>
                  <a:ext uri="{FF2B5EF4-FFF2-40B4-BE49-F238E27FC236}">
                    <a16:creationId xmlns:a16="http://schemas.microsoft.com/office/drawing/2014/main" id="{3E511EBD-87DD-477B-A8BF-2D9070BEE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0" y="3851"/>
                <a:ext cx="47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3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computer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9007" name="Rectangle 24">
                <a:extLst>
                  <a:ext uri="{FF2B5EF4-FFF2-40B4-BE49-F238E27FC236}">
                    <a16:creationId xmlns:a16="http://schemas.microsoft.com/office/drawing/2014/main" id="{D11CFA74-3E4B-4630-AA50-BD28F8A3B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3" y="2830"/>
                <a:ext cx="488" cy="427"/>
              </a:xfrm>
              <a:prstGeom prst="rect">
                <a:avLst/>
              </a:prstGeom>
              <a:solidFill>
                <a:srgbClr val="E6E6E6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9008" name="Rectangle 25">
                <a:extLst>
                  <a:ext uri="{FF2B5EF4-FFF2-40B4-BE49-F238E27FC236}">
                    <a16:creationId xmlns:a16="http://schemas.microsoft.com/office/drawing/2014/main" id="{7F36F0C7-6A55-4983-97C2-D8E10B93D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3" y="2884"/>
                <a:ext cx="21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Hack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9009" name="Rectangle 26">
                <a:extLst>
                  <a:ext uri="{FF2B5EF4-FFF2-40B4-BE49-F238E27FC236}">
                    <a16:creationId xmlns:a16="http://schemas.microsoft.com/office/drawing/2014/main" id="{32DBAD4D-E909-4606-91FE-BE018437E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9" y="2988"/>
                <a:ext cx="35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machine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9010" name="Rectangle 27">
                <a:extLst>
                  <a:ext uri="{FF2B5EF4-FFF2-40B4-BE49-F238E27FC236}">
                    <a16:creationId xmlns:a16="http://schemas.microsoft.com/office/drawing/2014/main" id="{62A3A1C6-6A3D-48AD-A7F6-2EF14DC96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5" y="3093"/>
                <a:ext cx="38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language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9011" name="Freeform 28">
                <a:extLst>
                  <a:ext uri="{FF2B5EF4-FFF2-40B4-BE49-F238E27FC236}">
                    <a16:creationId xmlns:a16="http://schemas.microsoft.com/office/drawing/2014/main" id="{28BA5143-27AE-434C-96A7-B8230B1F3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3257"/>
                <a:ext cx="138" cy="103"/>
              </a:xfrm>
              <a:custGeom>
                <a:avLst/>
                <a:gdLst>
                  <a:gd name="T0" fmla="*/ 69 w 138"/>
                  <a:gd name="T1" fmla="*/ 103 h 103"/>
                  <a:gd name="T2" fmla="*/ 138 w 138"/>
                  <a:gd name="T3" fmla="*/ 63 h 103"/>
                  <a:gd name="T4" fmla="*/ 93 w 138"/>
                  <a:gd name="T5" fmla="*/ 63 h 103"/>
                  <a:gd name="T6" fmla="*/ 93 w 138"/>
                  <a:gd name="T7" fmla="*/ 0 h 103"/>
                  <a:gd name="T8" fmla="*/ 45 w 138"/>
                  <a:gd name="T9" fmla="*/ 0 h 103"/>
                  <a:gd name="T10" fmla="*/ 45 w 138"/>
                  <a:gd name="T11" fmla="*/ 63 h 103"/>
                  <a:gd name="T12" fmla="*/ 0 w 138"/>
                  <a:gd name="T13" fmla="*/ 63 h 103"/>
                  <a:gd name="T14" fmla="*/ 69 w 138"/>
                  <a:gd name="T15" fmla="*/ 103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8" h="103">
                    <a:moveTo>
                      <a:pt x="69" y="103"/>
                    </a:moveTo>
                    <a:lnTo>
                      <a:pt x="138" y="63"/>
                    </a:lnTo>
                    <a:lnTo>
                      <a:pt x="93" y="63"/>
                    </a:lnTo>
                    <a:lnTo>
                      <a:pt x="93" y="0"/>
                    </a:lnTo>
                    <a:lnTo>
                      <a:pt x="45" y="0"/>
                    </a:lnTo>
                    <a:lnTo>
                      <a:pt x="45" y="63"/>
                    </a:lnTo>
                    <a:lnTo>
                      <a:pt x="0" y="63"/>
                    </a:lnTo>
                    <a:lnTo>
                      <a:pt x="69" y="103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12" name="Rectangle 29">
                <a:extLst>
                  <a:ext uri="{FF2B5EF4-FFF2-40B4-BE49-F238E27FC236}">
                    <a16:creationId xmlns:a16="http://schemas.microsoft.com/office/drawing/2014/main" id="{ADCBB7FD-A98A-4CD2-9FFF-5C69AF090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" y="2830"/>
                <a:ext cx="446" cy="412"/>
              </a:xfrm>
              <a:prstGeom prst="rect">
                <a:avLst/>
              </a:prstGeom>
              <a:solidFill>
                <a:srgbClr val="E6E6E6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9013" name="Rectangle 30">
                <a:extLst>
                  <a:ext uri="{FF2B5EF4-FFF2-40B4-BE49-F238E27FC236}">
                    <a16:creationId xmlns:a16="http://schemas.microsoft.com/office/drawing/2014/main" id="{C8F071EC-7376-4AA3-966F-E874063A7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2879"/>
                <a:ext cx="21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CISC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9014" name="Rectangle 31">
                <a:extLst>
                  <a:ext uri="{FF2B5EF4-FFF2-40B4-BE49-F238E27FC236}">
                    <a16:creationId xmlns:a16="http://schemas.microsoft.com/office/drawing/2014/main" id="{18097206-78DD-4928-9C11-05A6CDC7F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2984"/>
                <a:ext cx="33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machine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9015" name="Rectangle 32">
                <a:extLst>
                  <a:ext uri="{FF2B5EF4-FFF2-40B4-BE49-F238E27FC236}">
                    <a16:creationId xmlns:a16="http://schemas.microsoft.com/office/drawing/2014/main" id="{630F990B-63CF-4366-AA3C-7FBC73383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" y="3088"/>
                <a:ext cx="36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language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9016" name="Freeform 33">
                <a:extLst>
                  <a:ext uri="{FF2B5EF4-FFF2-40B4-BE49-F238E27FC236}">
                    <a16:creationId xmlns:a16="http://schemas.microsoft.com/office/drawing/2014/main" id="{5ADD815B-4BBD-4585-B142-29D03E098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" y="3242"/>
                <a:ext cx="139" cy="103"/>
              </a:xfrm>
              <a:custGeom>
                <a:avLst/>
                <a:gdLst>
                  <a:gd name="T0" fmla="*/ 70 w 139"/>
                  <a:gd name="T1" fmla="*/ 103 h 103"/>
                  <a:gd name="T2" fmla="*/ 139 w 139"/>
                  <a:gd name="T3" fmla="*/ 63 h 103"/>
                  <a:gd name="T4" fmla="*/ 93 w 139"/>
                  <a:gd name="T5" fmla="*/ 63 h 103"/>
                  <a:gd name="T6" fmla="*/ 93 w 139"/>
                  <a:gd name="T7" fmla="*/ 0 h 103"/>
                  <a:gd name="T8" fmla="*/ 46 w 139"/>
                  <a:gd name="T9" fmla="*/ 0 h 103"/>
                  <a:gd name="T10" fmla="*/ 46 w 139"/>
                  <a:gd name="T11" fmla="*/ 63 h 103"/>
                  <a:gd name="T12" fmla="*/ 0 w 139"/>
                  <a:gd name="T13" fmla="*/ 63 h 103"/>
                  <a:gd name="T14" fmla="*/ 70 w 139"/>
                  <a:gd name="T15" fmla="*/ 103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9" h="103">
                    <a:moveTo>
                      <a:pt x="70" y="103"/>
                    </a:moveTo>
                    <a:lnTo>
                      <a:pt x="139" y="63"/>
                    </a:lnTo>
                    <a:lnTo>
                      <a:pt x="93" y="63"/>
                    </a:lnTo>
                    <a:lnTo>
                      <a:pt x="93" y="0"/>
                    </a:lnTo>
                    <a:lnTo>
                      <a:pt x="46" y="0"/>
                    </a:lnTo>
                    <a:lnTo>
                      <a:pt x="46" y="63"/>
                    </a:lnTo>
                    <a:lnTo>
                      <a:pt x="0" y="63"/>
                    </a:lnTo>
                    <a:lnTo>
                      <a:pt x="70" y="103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17" name="Rectangle 34">
                <a:extLst>
                  <a:ext uri="{FF2B5EF4-FFF2-40B4-BE49-F238E27FC236}">
                    <a16:creationId xmlns:a16="http://schemas.microsoft.com/office/drawing/2014/main" id="{EBC1AFC2-1F50-4CB9-A6BC-16BAE4F31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2" y="3450"/>
                <a:ext cx="200" cy="154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9018" name="Rectangle 35">
                <a:extLst>
                  <a:ext uri="{FF2B5EF4-FFF2-40B4-BE49-F238E27FC236}">
                    <a16:creationId xmlns:a16="http://schemas.microsoft.com/office/drawing/2014/main" id="{CA19EE53-D774-402B-892D-1E8502FF6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3458"/>
                <a:ext cx="162" cy="12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9019" name="Rectangle 36">
                <a:extLst>
                  <a:ext uri="{FF2B5EF4-FFF2-40B4-BE49-F238E27FC236}">
                    <a16:creationId xmlns:a16="http://schemas.microsoft.com/office/drawing/2014/main" id="{D3DD034C-4877-471D-BBB8-FCA76E537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7" y="3462"/>
                <a:ext cx="151" cy="113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9020" name="Rectangle 37">
                <a:extLst>
                  <a:ext uri="{FF2B5EF4-FFF2-40B4-BE49-F238E27FC236}">
                    <a16:creationId xmlns:a16="http://schemas.microsoft.com/office/drawing/2014/main" id="{4B044C8C-1C51-4442-B72B-A288B4221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2" y="3604"/>
                <a:ext cx="180" cy="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9021" name="Freeform 38">
                <a:extLst>
                  <a:ext uri="{FF2B5EF4-FFF2-40B4-BE49-F238E27FC236}">
                    <a16:creationId xmlns:a16="http://schemas.microsoft.com/office/drawing/2014/main" id="{DB543618-C720-4819-8FB6-0214A7DB0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2" y="3445"/>
                <a:ext cx="20" cy="5"/>
              </a:xfrm>
              <a:custGeom>
                <a:avLst/>
                <a:gdLst>
                  <a:gd name="T0" fmla="*/ 20 w 20"/>
                  <a:gd name="T1" fmla="*/ 5 h 5"/>
                  <a:gd name="T2" fmla="*/ 19 w 20"/>
                  <a:gd name="T3" fmla="*/ 3 h 5"/>
                  <a:gd name="T4" fmla="*/ 15 w 20"/>
                  <a:gd name="T5" fmla="*/ 1 h 5"/>
                  <a:gd name="T6" fmla="*/ 10 w 20"/>
                  <a:gd name="T7" fmla="*/ 0 h 5"/>
                  <a:gd name="T8" fmla="*/ 5 w 20"/>
                  <a:gd name="T9" fmla="*/ 1 h 5"/>
                  <a:gd name="T10" fmla="*/ 1 w 20"/>
                  <a:gd name="T11" fmla="*/ 3 h 5"/>
                  <a:gd name="T12" fmla="*/ 0 w 20"/>
                  <a:gd name="T13" fmla="*/ 5 h 5"/>
                  <a:gd name="T14" fmla="*/ 20 w 20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5">
                    <a:moveTo>
                      <a:pt x="20" y="5"/>
                    </a:moveTo>
                    <a:lnTo>
                      <a:pt x="19" y="3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22" name="Line 39">
                <a:extLst>
                  <a:ext uri="{FF2B5EF4-FFF2-40B4-BE49-F238E27FC236}">
                    <a16:creationId xmlns:a16="http://schemas.microsoft.com/office/drawing/2014/main" id="{2131C45F-D29A-47F6-A764-D8EAF98A5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22" y="3371"/>
                <a:ext cx="61" cy="7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23" name="Line 40">
                <a:extLst>
                  <a:ext uri="{FF2B5EF4-FFF2-40B4-BE49-F238E27FC236}">
                    <a16:creationId xmlns:a16="http://schemas.microsoft.com/office/drawing/2014/main" id="{7C28EC7F-B77E-423C-AC24-F22E4AC50B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61" y="3371"/>
                <a:ext cx="61" cy="7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24" name="Freeform 41">
                <a:extLst>
                  <a:ext uri="{FF2B5EF4-FFF2-40B4-BE49-F238E27FC236}">
                    <a16:creationId xmlns:a16="http://schemas.microsoft.com/office/drawing/2014/main" id="{F0F067A9-7B9B-4075-A89D-C4DC6CF61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3369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0 h 3"/>
                  <a:gd name="T4" fmla="*/ 1 w 2"/>
                  <a:gd name="T5" fmla="*/ 0 h 3"/>
                  <a:gd name="T6" fmla="*/ 2 w 2"/>
                  <a:gd name="T7" fmla="*/ 2 h 3"/>
                  <a:gd name="T8" fmla="*/ 1 w 2"/>
                  <a:gd name="T9" fmla="*/ 3 h 3"/>
                  <a:gd name="T10" fmla="*/ 0 w 2"/>
                  <a:gd name="T11" fmla="*/ 3 h 3"/>
                  <a:gd name="T12" fmla="*/ 0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25" name="Freeform 42">
                <a:extLst>
                  <a:ext uri="{FF2B5EF4-FFF2-40B4-BE49-F238E27FC236}">
                    <a16:creationId xmlns:a16="http://schemas.microsoft.com/office/drawing/2014/main" id="{8D648584-3043-42A3-9C31-64A5FD46E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" y="3369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3 w 3"/>
                  <a:gd name="T5" fmla="*/ 0 h 3"/>
                  <a:gd name="T6" fmla="*/ 3 w 3"/>
                  <a:gd name="T7" fmla="*/ 2 h 3"/>
                  <a:gd name="T8" fmla="*/ 3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26" name="Freeform 43">
                <a:extLst>
                  <a:ext uri="{FF2B5EF4-FFF2-40B4-BE49-F238E27FC236}">
                    <a16:creationId xmlns:a16="http://schemas.microsoft.com/office/drawing/2014/main" id="{9715D735-A8B8-4266-A57A-D1F14C933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3585"/>
                <a:ext cx="180" cy="10"/>
              </a:xfrm>
              <a:custGeom>
                <a:avLst/>
                <a:gdLst>
                  <a:gd name="T0" fmla="*/ 9 w 180"/>
                  <a:gd name="T1" fmla="*/ 0 h 10"/>
                  <a:gd name="T2" fmla="*/ 171 w 180"/>
                  <a:gd name="T3" fmla="*/ 0 h 10"/>
                  <a:gd name="T4" fmla="*/ 175 w 180"/>
                  <a:gd name="T5" fmla="*/ 0 h 10"/>
                  <a:gd name="T6" fmla="*/ 179 w 180"/>
                  <a:gd name="T7" fmla="*/ 2 h 10"/>
                  <a:gd name="T8" fmla="*/ 180 w 180"/>
                  <a:gd name="T9" fmla="*/ 5 h 10"/>
                  <a:gd name="T10" fmla="*/ 179 w 180"/>
                  <a:gd name="T11" fmla="*/ 7 h 10"/>
                  <a:gd name="T12" fmla="*/ 175 w 180"/>
                  <a:gd name="T13" fmla="*/ 9 h 10"/>
                  <a:gd name="T14" fmla="*/ 171 w 180"/>
                  <a:gd name="T15" fmla="*/ 10 h 10"/>
                  <a:gd name="T16" fmla="*/ 9 w 180"/>
                  <a:gd name="T17" fmla="*/ 10 h 10"/>
                  <a:gd name="T18" fmla="*/ 5 w 180"/>
                  <a:gd name="T19" fmla="*/ 9 h 10"/>
                  <a:gd name="T20" fmla="*/ 1 w 180"/>
                  <a:gd name="T21" fmla="*/ 7 h 10"/>
                  <a:gd name="T22" fmla="*/ 0 w 180"/>
                  <a:gd name="T23" fmla="*/ 5 h 10"/>
                  <a:gd name="T24" fmla="*/ 1 w 180"/>
                  <a:gd name="T25" fmla="*/ 2 h 10"/>
                  <a:gd name="T26" fmla="*/ 5 w 180"/>
                  <a:gd name="T27" fmla="*/ 0 h 10"/>
                  <a:gd name="T28" fmla="*/ 9 w 180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0" h="10">
                    <a:moveTo>
                      <a:pt x="9" y="0"/>
                    </a:moveTo>
                    <a:lnTo>
                      <a:pt x="171" y="0"/>
                    </a:lnTo>
                    <a:lnTo>
                      <a:pt x="175" y="0"/>
                    </a:lnTo>
                    <a:lnTo>
                      <a:pt x="179" y="2"/>
                    </a:lnTo>
                    <a:lnTo>
                      <a:pt x="180" y="5"/>
                    </a:lnTo>
                    <a:lnTo>
                      <a:pt x="179" y="7"/>
                    </a:lnTo>
                    <a:lnTo>
                      <a:pt x="175" y="9"/>
                    </a:lnTo>
                    <a:lnTo>
                      <a:pt x="171" y="10"/>
                    </a:lnTo>
                    <a:lnTo>
                      <a:pt x="9" y="10"/>
                    </a:lnTo>
                    <a:lnTo>
                      <a:pt x="5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27" name="Freeform 44">
                <a:extLst>
                  <a:ext uri="{FF2B5EF4-FFF2-40B4-BE49-F238E27FC236}">
                    <a16:creationId xmlns:a16="http://schemas.microsoft.com/office/drawing/2014/main" id="{3759CD99-9F49-449C-8F7D-59A655742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" y="3586"/>
                <a:ext cx="10" cy="8"/>
              </a:xfrm>
              <a:custGeom>
                <a:avLst/>
                <a:gdLst>
                  <a:gd name="T0" fmla="*/ 0 w 10"/>
                  <a:gd name="T1" fmla="*/ 4 h 8"/>
                  <a:gd name="T2" fmla="*/ 2 w 10"/>
                  <a:gd name="T3" fmla="*/ 1 h 8"/>
                  <a:gd name="T4" fmla="*/ 6 w 10"/>
                  <a:gd name="T5" fmla="*/ 0 h 8"/>
                  <a:gd name="T6" fmla="*/ 9 w 10"/>
                  <a:gd name="T7" fmla="*/ 1 h 8"/>
                  <a:gd name="T8" fmla="*/ 10 w 10"/>
                  <a:gd name="T9" fmla="*/ 4 h 8"/>
                  <a:gd name="T10" fmla="*/ 9 w 10"/>
                  <a:gd name="T11" fmla="*/ 6 h 8"/>
                  <a:gd name="T12" fmla="*/ 6 w 10"/>
                  <a:gd name="T13" fmla="*/ 8 h 8"/>
                  <a:gd name="T14" fmla="*/ 2 w 10"/>
                  <a:gd name="T15" fmla="*/ 6 h 8"/>
                  <a:gd name="T16" fmla="*/ 0 w 10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0" y="4"/>
                    </a:moveTo>
                    <a:lnTo>
                      <a:pt x="2" y="1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4"/>
                    </a:lnTo>
                    <a:lnTo>
                      <a:pt x="9" y="6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28" name="Rectangle 45">
                <a:extLst>
                  <a:ext uri="{FF2B5EF4-FFF2-40B4-BE49-F238E27FC236}">
                    <a16:creationId xmlns:a16="http://schemas.microsoft.com/office/drawing/2014/main" id="{0BDBE831-D73D-4F1F-96F2-CC2286A02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" y="3586"/>
                <a:ext cx="6" cy="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9029" name="Rectangle 46">
                <a:extLst>
                  <a:ext uri="{FF2B5EF4-FFF2-40B4-BE49-F238E27FC236}">
                    <a16:creationId xmlns:a16="http://schemas.microsoft.com/office/drawing/2014/main" id="{AD645B04-A3EB-4912-A2CE-07BC7EFB7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3586"/>
                <a:ext cx="6" cy="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9030" name="Rectangle 47">
                <a:extLst>
                  <a:ext uri="{FF2B5EF4-FFF2-40B4-BE49-F238E27FC236}">
                    <a16:creationId xmlns:a16="http://schemas.microsoft.com/office/drawing/2014/main" id="{8F79F044-7748-41E8-A563-7F8BC8B72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" y="3586"/>
                <a:ext cx="6" cy="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9031" name="Rectangle 48">
                <a:extLst>
                  <a:ext uri="{FF2B5EF4-FFF2-40B4-BE49-F238E27FC236}">
                    <a16:creationId xmlns:a16="http://schemas.microsoft.com/office/drawing/2014/main" id="{88F531D1-1A41-4C43-97F6-7F5E90359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2" y="3483"/>
                <a:ext cx="463" cy="157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9032" name="Freeform 49">
                <a:extLst>
                  <a:ext uri="{FF2B5EF4-FFF2-40B4-BE49-F238E27FC236}">
                    <a16:creationId xmlns:a16="http://schemas.microsoft.com/office/drawing/2014/main" id="{69A86463-80F1-430B-9D50-5410E6E91B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2" y="3483"/>
                <a:ext cx="489" cy="165"/>
              </a:xfrm>
              <a:custGeom>
                <a:avLst/>
                <a:gdLst>
                  <a:gd name="T0" fmla="*/ 325 w 489"/>
                  <a:gd name="T1" fmla="*/ 130 h 165"/>
                  <a:gd name="T2" fmla="*/ 280 w 489"/>
                  <a:gd name="T3" fmla="*/ 71 h 165"/>
                  <a:gd name="T4" fmla="*/ 296 w 489"/>
                  <a:gd name="T5" fmla="*/ 55 h 165"/>
                  <a:gd name="T6" fmla="*/ 309 w 489"/>
                  <a:gd name="T7" fmla="*/ 16 h 165"/>
                  <a:gd name="T8" fmla="*/ 296 w 489"/>
                  <a:gd name="T9" fmla="*/ 55 h 165"/>
                  <a:gd name="T10" fmla="*/ 289 w 489"/>
                  <a:gd name="T11" fmla="*/ 55 h 165"/>
                  <a:gd name="T12" fmla="*/ 276 w 489"/>
                  <a:gd name="T13" fmla="*/ 16 h 165"/>
                  <a:gd name="T14" fmla="*/ 245 w 489"/>
                  <a:gd name="T15" fmla="*/ 55 h 165"/>
                  <a:gd name="T16" fmla="*/ 263 w 489"/>
                  <a:gd name="T17" fmla="*/ 13 h 165"/>
                  <a:gd name="T18" fmla="*/ 245 w 489"/>
                  <a:gd name="T19" fmla="*/ 55 h 165"/>
                  <a:gd name="T20" fmla="*/ 258 w 489"/>
                  <a:gd name="T21" fmla="*/ 102 h 165"/>
                  <a:gd name="T22" fmla="*/ 232 w 489"/>
                  <a:gd name="T23" fmla="*/ 79 h 165"/>
                  <a:gd name="T24" fmla="*/ 196 w 489"/>
                  <a:gd name="T25" fmla="*/ 126 h 165"/>
                  <a:gd name="T26" fmla="*/ 250 w 489"/>
                  <a:gd name="T27" fmla="*/ 118 h 165"/>
                  <a:gd name="T28" fmla="*/ 196 w 489"/>
                  <a:gd name="T29" fmla="*/ 126 h 165"/>
                  <a:gd name="T30" fmla="*/ 170 w 489"/>
                  <a:gd name="T31" fmla="*/ 138 h 165"/>
                  <a:gd name="T32" fmla="*/ 142 w 489"/>
                  <a:gd name="T33" fmla="*/ 115 h 165"/>
                  <a:gd name="T34" fmla="*/ 187 w 489"/>
                  <a:gd name="T35" fmla="*/ 102 h 165"/>
                  <a:gd name="T36" fmla="*/ 214 w 489"/>
                  <a:gd name="T37" fmla="*/ 79 h 165"/>
                  <a:gd name="T38" fmla="*/ 187 w 489"/>
                  <a:gd name="T39" fmla="*/ 102 h 165"/>
                  <a:gd name="T40" fmla="*/ 170 w 489"/>
                  <a:gd name="T41" fmla="*/ 102 h 165"/>
                  <a:gd name="T42" fmla="*/ 142 w 489"/>
                  <a:gd name="T43" fmla="*/ 79 h 165"/>
                  <a:gd name="T44" fmla="*/ 27 w 489"/>
                  <a:gd name="T45" fmla="*/ 63 h 165"/>
                  <a:gd name="T46" fmla="*/ 99 w 489"/>
                  <a:gd name="T47" fmla="*/ 32 h 165"/>
                  <a:gd name="T48" fmla="*/ 27 w 489"/>
                  <a:gd name="T49" fmla="*/ 63 h 165"/>
                  <a:gd name="T50" fmla="*/ 71 w 489"/>
                  <a:gd name="T51" fmla="*/ 16 h 165"/>
                  <a:gd name="T52" fmla="*/ 19 w 489"/>
                  <a:gd name="T53" fmla="*/ 8 h 165"/>
                  <a:gd name="T54" fmla="*/ 71 w 489"/>
                  <a:gd name="T55" fmla="*/ 118 h 165"/>
                  <a:gd name="T56" fmla="*/ 116 w 489"/>
                  <a:gd name="T57" fmla="*/ 94 h 165"/>
                  <a:gd name="T58" fmla="*/ 71 w 489"/>
                  <a:gd name="T59" fmla="*/ 118 h 165"/>
                  <a:gd name="T60" fmla="*/ 116 w 489"/>
                  <a:gd name="T61" fmla="*/ 149 h 165"/>
                  <a:gd name="T62" fmla="*/ 71 w 489"/>
                  <a:gd name="T63" fmla="*/ 126 h 165"/>
                  <a:gd name="T64" fmla="*/ 14 w 489"/>
                  <a:gd name="T65" fmla="*/ 149 h 165"/>
                  <a:gd name="T66" fmla="*/ 58 w 489"/>
                  <a:gd name="T67" fmla="*/ 126 h 165"/>
                  <a:gd name="T68" fmla="*/ 14 w 489"/>
                  <a:gd name="T69" fmla="*/ 149 h 165"/>
                  <a:gd name="T70" fmla="*/ 58 w 489"/>
                  <a:gd name="T71" fmla="*/ 118 h 165"/>
                  <a:gd name="T72" fmla="*/ 14 w 489"/>
                  <a:gd name="T73" fmla="*/ 94 h 165"/>
                  <a:gd name="T74" fmla="*/ 161 w 489"/>
                  <a:gd name="T75" fmla="*/ 63 h 165"/>
                  <a:gd name="T76" fmla="*/ 214 w 489"/>
                  <a:gd name="T77" fmla="*/ 16 h 165"/>
                  <a:gd name="T78" fmla="*/ 161 w 489"/>
                  <a:gd name="T79" fmla="*/ 63 h 165"/>
                  <a:gd name="T80" fmla="*/ 450 w 489"/>
                  <a:gd name="T81" fmla="*/ 142 h 165"/>
                  <a:gd name="T82" fmla="*/ 441 w 489"/>
                  <a:gd name="T83" fmla="*/ 16 h 165"/>
                  <a:gd name="T84" fmla="*/ 423 w 489"/>
                  <a:gd name="T85" fmla="*/ 142 h 165"/>
                  <a:gd name="T86" fmla="*/ 431 w 489"/>
                  <a:gd name="T87" fmla="*/ 16 h 165"/>
                  <a:gd name="T88" fmla="*/ 423 w 489"/>
                  <a:gd name="T89" fmla="*/ 142 h 165"/>
                  <a:gd name="T90" fmla="*/ 414 w 489"/>
                  <a:gd name="T91" fmla="*/ 142 h 165"/>
                  <a:gd name="T92" fmla="*/ 405 w 489"/>
                  <a:gd name="T93" fmla="*/ 16 h 165"/>
                  <a:gd name="T94" fmla="*/ 387 w 489"/>
                  <a:gd name="T95" fmla="*/ 142 h 165"/>
                  <a:gd name="T96" fmla="*/ 396 w 489"/>
                  <a:gd name="T97" fmla="*/ 16 h 165"/>
                  <a:gd name="T98" fmla="*/ 387 w 489"/>
                  <a:gd name="T99" fmla="*/ 142 h 165"/>
                  <a:gd name="T100" fmla="*/ 379 w 489"/>
                  <a:gd name="T101" fmla="*/ 142 h 165"/>
                  <a:gd name="T102" fmla="*/ 370 w 489"/>
                  <a:gd name="T103" fmla="*/ 16 h 165"/>
                  <a:gd name="T104" fmla="*/ 351 w 489"/>
                  <a:gd name="T105" fmla="*/ 142 h 165"/>
                  <a:gd name="T106" fmla="*/ 360 w 489"/>
                  <a:gd name="T107" fmla="*/ 16 h 165"/>
                  <a:gd name="T108" fmla="*/ 351 w 489"/>
                  <a:gd name="T109" fmla="*/ 142 h 165"/>
                  <a:gd name="T110" fmla="*/ 0 w 489"/>
                  <a:gd name="T111" fmla="*/ 157 h 165"/>
                  <a:gd name="T112" fmla="*/ 463 w 489"/>
                  <a:gd name="T113" fmla="*/ 0 h 165"/>
                  <a:gd name="T114" fmla="*/ 463 w 489"/>
                  <a:gd name="T115" fmla="*/ 13 h 165"/>
                  <a:gd name="T116" fmla="*/ 489 w 489"/>
                  <a:gd name="T117" fmla="*/ 24 h 165"/>
                  <a:gd name="T118" fmla="*/ 472 w 489"/>
                  <a:gd name="T119" fmla="*/ 165 h 165"/>
                  <a:gd name="T120" fmla="*/ 463 w 489"/>
                  <a:gd name="T121" fmla="*/ 13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9" h="165">
                    <a:moveTo>
                      <a:pt x="280" y="130"/>
                    </a:moveTo>
                    <a:lnTo>
                      <a:pt x="325" y="130"/>
                    </a:lnTo>
                    <a:lnTo>
                      <a:pt x="325" y="71"/>
                    </a:lnTo>
                    <a:lnTo>
                      <a:pt x="280" y="71"/>
                    </a:lnTo>
                    <a:lnTo>
                      <a:pt x="280" y="130"/>
                    </a:lnTo>
                    <a:close/>
                    <a:moveTo>
                      <a:pt x="296" y="55"/>
                    </a:moveTo>
                    <a:lnTo>
                      <a:pt x="309" y="55"/>
                    </a:lnTo>
                    <a:lnTo>
                      <a:pt x="309" y="16"/>
                    </a:lnTo>
                    <a:lnTo>
                      <a:pt x="296" y="16"/>
                    </a:lnTo>
                    <a:lnTo>
                      <a:pt x="296" y="55"/>
                    </a:lnTo>
                    <a:close/>
                    <a:moveTo>
                      <a:pt x="276" y="55"/>
                    </a:moveTo>
                    <a:lnTo>
                      <a:pt x="289" y="55"/>
                    </a:lnTo>
                    <a:lnTo>
                      <a:pt x="289" y="16"/>
                    </a:lnTo>
                    <a:lnTo>
                      <a:pt x="276" y="16"/>
                    </a:lnTo>
                    <a:lnTo>
                      <a:pt x="276" y="55"/>
                    </a:lnTo>
                    <a:close/>
                    <a:moveTo>
                      <a:pt x="245" y="55"/>
                    </a:moveTo>
                    <a:lnTo>
                      <a:pt x="263" y="55"/>
                    </a:lnTo>
                    <a:lnTo>
                      <a:pt x="263" y="13"/>
                    </a:lnTo>
                    <a:lnTo>
                      <a:pt x="245" y="13"/>
                    </a:lnTo>
                    <a:lnTo>
                      <a:pt x="245" y="55"/>
                    </a:lnTo>
                    <a:close/>
                    <a:moveTo>
                      <a:pt x="232" y="102"/>
                    </a:moveTo>
                    <a:lnTo>
                      <a:pt x="258" y="102"/>
                    </a:lnTo>
                    <a:lnTo>
                      <a:pt x="258" y="79"/>
                    </a:lnTo>
                    <a:lnTo>
                      <a:pt x="232" y="79"/>
                    </a:lnTo>
                    <a:lnTo>
                      <a:pt x="232" y="102"/>
                    </a:lnTo>
                    <a:close/>
                    <a:moveTo>
                      <a:pt x="196" y="126"/>
                    </a:moveTo>
                    <a:lnTo>
                      <a:pt x="250" y="126"/>
                    </a:lnTo>
                    <a:lnTo>
                      <a:pt x="250" y="118"/>
                    </a:lnTo>
                    <a:lnTo>
                      <a:pt x="196" y="118"/>
                    </a:lnTo>
                    <a:lnTo>
                      <a:pt x="196" y="126"/>
                    </a:lnTo>
                    <a:close/>
                    <a:moveTo>
                      <a:pt x="142" y="138"/>
                    </a:moveTo>
                    <a:lnTo>
                      <a:pt x="170" y="138"/>
                    </a:lnTo>
                    <a:lnTo>
                      <a:pt x="170" y="115"/>
                    </a:lnTo>
                    <a:lnTo>
                      <a:pt x="142" y="115"/>
                    </a:lnTo>
                    <a:lnTo>
                      <a:pt x="142" y="138"/>
                    </a:lnTo>
                    <a:close/>
                    <a:moveTo>
                      <a:pt x="187" y="102"/>
                    </a:moveTo>
                    <a:lnTo>
                      <a:pt x="214" y="102"/>
                    </a:lnTo>
                    <a:lnTo>
                      <a:pt x="214" y="79"/>
                    </a:lnTo>
                    <a:lnTo>
                      <a:pt x="187" y="79"/>
                    </a:lnTo>
                    <a:lnTo>
                      <a:pt x="187" y="102"/>
                    </a:lnTo>
                    <a:close/>
                    <a:moveTo>
                      <a:pt x="142" y="102"/>
                    </a:moveTo>
                    <a:lnTo>
                      <a:pt x="170" y="102"/>
                    </a:lnTo>
                    <a:lnTo>
                      <a:pt x="170" y="79"/>
                    </a:lnTo>
                    <a:lnTo>
                      <a:pt x="142" y="79"/>
                    </a:lnTo>
                    <a:lnTo>
                      <a:pt x="142" y="102"/>
                    </a:lnTo>
                    <a:close/>
                    <a:moveTo>
                      <a:pt x="27" y="63"/>
                    </a:moveTo>
                    <a:lnTo>
                      <a:pt x="99" y="63"/>
                    </a:lnTo>
                    <a:lnTo>
                      <a:pt x="99" y="32"/>
                    </a:lnTo>
                    <a:lnTo>
                      <a:pt x="27" y="32"/>
                    </a:lnTo>
                    <a:lnTo>
                      <a:pt x="27" y="63"/>
                    </a:lnTo>
                    <a:close/>
                    <a:moveTo>
                      <a:pt x="19" y="16"/>
                    </a:moveTo>
                    <a:lnTo>
                      <a:pt x="71" y="16"/>
                    </a:lnTo>
                    <a:lnTo>
                      <a:pt x="71" y="8"/>
                    </a:lnTo>
                    <a:lnTo>
                      <a:pt x="19" y="8"/>
                    </a:lnTo>
                    <a:lnTo>
                      <a:pt x="19" y="16"/>
                    </a:lnTo>
                    <a:close/>
                    <a:moveTo>
                      <a:pt x="71" y="118"/>
                    </a:moveTo>
                    <a:lnTo>
                      <a:pt x="116" y="118"/>
                    </a:lnTo>
                    <a:lnTo>
                      <a:pt x="116" y="94"/>
                    </a:lnTo>
                    <a:lnTo>
                      <a:pt x="71" y="94"/>
                    </a:lnTo>
                    <a:lnTo>
                      <a:pt x="71" y="118"/>
                    </a:lnTo>
                    <a:close/>
                    <a:moveTo>
                      <a:pt x="71" y="149"/>
                    </a:moveTo>
                    <a:lnTo>
                      <a:pt x="116" y="149"/>
                    </a:lnTo>
                    <a:lnTo>
                      <a:pt x="116" y="126"/>
                    </a:lnTo>
                    <a:lnTo>
                      <a:pt x="71" y="126"/>
                    </a:lnTo>
                    <a:lnTo>
                      <a:pt x="71" y="149"/>
                    </a:lnTo>
                    <a:close/>
                    <a:moveTo>
                      <a:pt x="14" y="149"/>
                    </a:moveTo>
                    <a:lnTo>
                      <a:pt x="58" y="149"/>
                    </a:lnTo>
                    <a:lnTo>
                      <a:pt x="58" y="126"/>
                    </a:lnTo>
                    <a:lnTo>
                      <a:pt x="14" y="126"/>
                    </a:lnTo>
                    <a:lnTo>
                      <a:pt x="14" y="149"/>
                    </a:lnTo>
                    <a:close/>
                    <a:moveTo>
                      <a:pt x="14" y="118"/>
                    </a:moveTo>
                    <a:lnTo>
                      <a:pt x="58" y="118"/>
                    </a:lnTo>
                    <a:lnTo>
                      <a:pt x="58" y="94"/>
                    </a:lnTo>
                    <a:lnTo>
                      <a:pt x="14" y="94"/>
                    </a:lnTo>
                    <a:lnTo>
                      <a:pt x="14" y="118"/>
                    </a:lnTo>
                    <a:close/>
                    <a:moveTo>
                      <a:pt x="161" y="63"/>
                    </a:moveTo>
                    <a:lnTo>
                      <a:pt x="214" y="63"/>
                    </a:lnTo>
                    <a:lnTo>
                      <a:pt x="214" y="16"/>
                    </a:lnTo>
                    <a:lnTo>
                      <a:pt x="161" y="16"/>
                    </a:lnTo>
                    <a:lnTo>
                      <a:pt x="161" y="63"/>
                    </a:lnTo>
                    <a:close/>
                    <a:moveTo>
                      <a:pt x="441" y="142"/>
                    </a:moveTo>
                    <a:lnTo>
                      <a:pt x="450" y="142"/>
                    </a:lnTo>
                    <a:lnTo>
                      <a:pt x="450" y="16"/>
                    </a:lnTo>
                    <a:lnTo>
                      <a:pt x="441" y="16"/>
                    </a:lnTo>
                    <a:lnTo>
                      <a:pt x="441" y="142"/>
                    </a:lnTo>
                    <a:close/>
                    <a:moveTo>
                      <a:pt x="423" y="142"/>
                    </a:moveTo>
                    <a:lnTo>
                      <a:pt x="431" y="142"/>
                    </a:lnTo>
                    <a:lnTo>
                      <a:pt x="431" y="16"/>
                    </a:lnTo>
                    <a:lnTo>
                      <a:pt x="423" y="16"/>
                    </a:lnTo>
                    <a:lnTo>
                      <a:pt x="423" y="142"/>
                    </a:lnTo>
                    <a:close/>
                    <a:moveTo>
                      <a:pt x="405" y="142"/>
                    </a:moveTo>
                    <a:lnTo>
                      <a:pt x="414" y="142"/>
                    </a:lnTo>
                    <a:lnTo>
                      <a:pt x="414" y="16"/>
                    </a:lnTo>
                    <a:lnTo>
                      <a:pt x="405" y="16"/>
                    </a:lnTo>
                    <a:lnTo>
                      <a:pt x="405" y="142"/>
                    </a:lnTo>
                    <a:close/>
                    <a:moveTo>
                      <a:pt x="387" y="142"/>
                    </a:moveTo>
                    <a:lnTo>
                      <a:pt x="396" y="142"/>
                    </a:lnTo>
                    <a:lnTo>
                      <a:pt x="396" y="16"/>
                    </a:lnTo>
                    <a:lnTo>
                      <a:pt x="387" y="16"/>
                    </a:lnTo>
                    <a:lnTo>
                      <a:pt x="387" y="142"/>
                    </a:lnTo>
                    <a:close/>
                    <a:moveTo>
                      <a:pt x="370" y="142"/>
                    </a:moveTo>
                    <a:lnTo>
                      <a:pt x="379" y="142"/>
                    </a:lnTo>
                    <a:lnTo>
                      <a:pt x="379" y="16"/>
                    </a:lnTo>
                    <a:lnTo>
                      <a:pt x="370" y="16"/>
                    </a:lnTo>
                    <a:lnTo>
                      <a:pt x="370" y="142"/>
                    </a:lnTo>
                    <a:close/>
                    <a:moveTo>
                      <a:pt x="351" y="142"/>
                    </a:moveTo>
                    <a:lnTo>
                      <a:pt x="360" y="142"/>
                    </a:lnTo>
                    <a:lnTo>
                      <a:pt x="360" y="16"/>
                    </a:lnTo>
                    <a:lnTo>
                      <a:pt x="351" y="16"/>
                    </a:lnTo>
                    <a:lnTo>
                      <a:pt x="351" y="142"/>
                    </a:lnTo>
                    <a:close/>
                    <a:moveTo>
                      <a:pt x="0" y="0"/>
                    </a:moveTo>
                    <a:lnTo>
                      <a:pt x="0" y="157"/>
                    </a:lnTo>
                    <a:lnTo>
                      <a:pt x="463" y="157"/>
                    </a:lnTo>
                    <a:lnTo>
                      <a:pt x="463" y="0"/>
                    </a:lnTo>
                    <a:lnTo>
                      <a:pt x="0" y="0"/>
                    </a:lnTo>
                    <a:close/>
                    <a:moveTo>
                      <a:pt x="463" y="13"/>
                    </a:moveTo>
                    <a:lnTo>
                      <a:pt x="489" y="13"/>
                    </a:lnTo>
                    <a:lnTo>
                      <a:pt x="489" y="24"/>
                    </a:lnTo>
                    <a:lnTo>
                      <a:pt x="472" y="24"/>
                    </a:lnTo>
                    <a:lnTo>
                      <a:pt x="472" y="165"/>
                    </a:lnTo>
                    <a:lnTo>
                      <a:pt x="463" y="165"/>
                    </a:lnTo>
                    <a:lnTo>
                      <a:pt x="463" y="13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33" name="Rectangle 50">
                <a:extLst>
                  <a:ext uri="{FF2B5EF4-FFF2-40B4-BE49-F238E27FC236}">
                    <a16:creationId xmlns:a16="http://schemas.microsoft.com/office/drawing/2014/main" id="{EB008900-E1B1-4272-8374-22F2994CC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3" y="3632"/>
                <a:ext cx="115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9034" name="Line 51">
                <a:extLst>
                  <a:ext uri="{FF2B5EF4-FFF2-40B4-BE49-F238E27FC236}">
                    <a16:creationId xmlns:a16="http://schemas.microsoft.com/office/drawing/2014/main" id="{34EF6106-3D43-4A21-98A4-C092A1B8C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9" y="3638"/>
                <a:ext cx="1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35" name="Line 52">
                <a:extLst>
                  <a:ext uri="{FF2B5EF4-FFF2-40B4-BE49-F238E27FC236}">
                    <a16:creationId xmlns:a16="http://schemas.microsoft.com/office/drawing/2014/main" id="{AA31FD4E-7EEC-4F3F-9C9E-2A5E5CD10C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8" y="3642"/>
                <a:ext cx="1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36" name="Line 53">
                <a:extLst>
                  <a:ext uri="{FF2B5EF4-FFF2-40B4-BE49-F238E27FC236}">
                    <a16:creationId xmlns:a16="http://schemas.microsoft.com/office/drawing/2014/main" id="{D38084C5-2945-4C7F-BF78-E7985D55C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6" y="3637"/>
                <a:ext cx="1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37" name="Line 54">
                <a:extLst>
                  <a:ext uri="{FF2B5EF4-FFF2-40B4-BE49-F238E27FC236}">
                    <a16:creationId xmlns:a16="http://schemas.microsoft.com/office/drawing/2014/main" id="{09590CDE-5E4A-4C27-B412-466DAC828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06" y="3637"/>
                <a:ext cx="1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38" name="Line 55">
                <a:extLst>
                  <a:ext uri="{FF2B5EF4-FFF2-40B4-BE49-F238E27FC236}">
                    <a16:creationId xmlns:a16="http://schemas.microsoft.com/office/drawing/2014/main" id="{8140E951-A280-43F1-A749-A2A5CE6D6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97" y="3638"/>
                <a:ext cx="1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39" name="Line 56">
                <a:extLst>
                  <a:ext uri="{FF2B5EF4-FFF2-40B4-BE49-F238E27FC236}">
                    <a16:creationId xmlns:a16="http://schemas.microsoft.com/office/drawing/2014/main" id="{DF11BFE7-F470-491E-A765-93E76A88E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7" y="3634"/>
                <a:ext cx="1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40" name="Line 57">
                <a:extLst>
                  <a:ext uri="{FF2B5EF4-FFF2-40B4-BE49-F238E27FC236}">
                    <a16:creationId xmlns:a16="http://schemas.microsoft.com/office/drawing/2014/main" id="{FE81D919-EC3F-4C15-810E-0E366B376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8" y="3637"/>
                <a:ext cx="1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41" name="Line 58">
                <a:extLst>
                  <a:ext uri="{FF2B5EF4-FFF2-40B4-BE49-F238E27FC236}">
                    <a16:creationId xmlns:a16="http://schemas.microsoft.com/office/drawing/2014/main" id="{2D1BB8E1-DC1D-44BB-A17B-AC973F43E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68" y="3638"/>
                <a:ext cx="1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42" name="Line 59">
                <a:extLst>
                  <a:ext uri="{FF2B5EF4-FFF2-40B4-BE49-F238E27FC236}">
                    <a16:creationId xmlns:a16="http://schemas.microsoft.com/office/drawing/2014/main" id="{13825D7F-AE6C-4F3C-AEB3-F594BC21F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8" y="3640"/>
                <a:ext cx="1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43" name="Line 60">
                <a:extLst>
                  <a:ext uri="{FF2B5EF4-FFF2-40B4-BE49-F238E27FC236}">
                    <a16:creationId xmlns:a16="http://schemas.microsoft.com/office/drawing/2014/main" id="{DFE94CAB-C8B0-4C2D-9D98-015065837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9" y="3634"/>
                <a:ext cx="1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44" name="Line 61">
                <a:extLst>
                  <a:ext uri="{FF2B5EF4-FFF2-40B4-BE49-F238E27FC236}">
                    <a16:creationId xmlns:a16="http://schemas.microsoft.com/office/drawing/2014/main" id="{34739027-6B65-412C-9F74-845FAB723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39" y="3638"/>
                <a:ext cx="1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45" name="Rectangle 62">
                <a:extLst>
                  <a:ext uri="{FF2B5EF4-FFF2-40B4-BE49-F238E27FC236}">
                    <a16:creationId xmlns:a16="http://schemas.microsoft.com/office/drawing/2014/main" id="{79749869-6EA0-446D-8E5A-EDE8FB5FD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3" y="3632"/>
                <a:ext cx="115" cy="1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9046" name="Rectangle 63">
                <a:extLst>
                  <a:ext uri="{FF2B5EF4-FFF2-40B4-BE49-F238E27FC236}">
                    <a16:creationId xmlns:a16="http://schemas.microsoft.com/office/drawing/2014/main" id="{54EDBC6A-D57C-4526-B056-9F675C3BE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" y="3767"/>
                <a:ext cx="478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9047" name="Rectangle 64">
                <a:extLst>
                  <a:ext uri="{FF2B5EF4-FFF2-40B4-BE49-F238E27FC236}">
                    <a16:creationId xmlns:a16="http://schemas.microsoft.com/office/drawing/2014/main" id="{6707D768-9C02-4628-B435-FE9966FC5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" y="3760"/>
                <a:ext cx="21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CISC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9048" name="Rectangle 65">
                <a:extLst>
                  <a:ext uri="{FF2B5EF4-FFF2-40B4-BE49-F238E27FC236}">
                    <a16:creationId xmlns:a16="http://schemas.microsoft.com/office/drawing/2014/main" id="{37550220-8209-4A4E-859B-DFD4DA30C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" y="3865"/>
                <a:ext cx="33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machine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9049" name="Freeform 66">
                <a:extLst>
                  <a:ext uri="{FF2B5EF4-FFF2-40B4-BE49-F238E27FC236}">
                    <a16:creationId xmlns:a16="http://schemas.microsoft.com/office/drawing/2014/main" id="{7219B21A-9E36-4BC1-BAE9-69A2C6785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" y="3571"/>
                <a:ext cx="332" cy="41"/>
              </a:xfrm>
              <a:custGeom>
                <a:avLst/>
                <a:gdLst>
                  <a:gd name="T0" fmla="*/ 0 w 332"/>
                  <a:gd name="T1" fmla="*/ 41 h 41"/>
                  <a:gd name="T2" fmla="*/ 83 w 332"/>
                  <a:gd name="T3" fmla="*/ 0 h 41"/>
                  <a:gd name="T4" fmla="*/ 332 w 332"/>
                  <a:gd name="T5" fmla="*/ 0 h 41"/>
                  <a:gd name="T6" fmla="*/ 249 w 332"/>
                  <a:gd name="T7" fmla="*/ 41 h 41"/>
                  <a:gd name="T8" fmla="*/ 0 w 332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2" h="41">
                    <a:moveTo>
                      <a:pt x="0" y="41"/>
                    </a:moveTo>
                    <a:lnTo>
                      <a:pt x="83" y="0"/>
                    </a:lnTo>
                    <a:lnTo>
                      <a:pt x="332" y="0"/>
                    </a:lnTo>
                    <a:lnTo>
                      <a:pt x="249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A9A9A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50" name="Freeform 67">
                <a:extLst>
                  <a:ext uri="{FF2B5EF4-FFF2-40B4-BE49-F238E27FC236}">
                    <a16:creationId xmlns:a16="http://schemas.microsoft.com/office/drawing/2014/main" id="{2080D0BB-00FF-41AD-AB73-56A4A5E89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3571"/>
                <a:ext cx="83" cy="61"/>
              </a:xfrm>
              <a:custGeom>
                <a:avLst/>
                <a:gdLst>
                  <a:gd name="T0" fmla="*/ 0 w 83"/>
                  <a:gd name="T1" fmla="*/ 61 h 61"/>
                  <a:gd name="T2" fmla="*/ 83 w 83"/>
                  <a:gd name="T3" fmla="*/ 20 h 61"/>
                  <a:gd name="T4" fmla="*/ 83 w 83"/>
                  <a:gd name="T5" fmla="*/ 0 h 61"/>
                  <a:gd name="T6" fmla="*/ 0 w 83"/>
                  <a:gd name="T7" fmla="*/ 41 h 61"/>
                  <a:gd name="T8" fmla="*/ 0 w 83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61">
                    <a:moveTo>
                      <a:pt x="0" y="61"/>
                    </a:moveTo>
                    <a:lnTo>
                      <a:pt x="83" y="20"/>
                    </a:lnTo>
                    <a:lnTo>
                      <a:pt x="83" y="0"/>
                    </a:lnTo>
                    <a:lnTo>
                      <a:pt x="0" y="4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666666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51" name="Freeform 68">
                <a:extLst>
                  <a:ext uri="{FF2B5EF4-FFF2-40B4-BE49-F238E27FC236}">
                    <a16:creationId xmlns:a16="http://schemas.microsoft.com/office/drawing/2014/main" id="{7850C0F6-09E4-4A0C-A5F8-11A65EE3F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" y="3427"/>
                <a:ext cx="312" cy="134"/>
              </a:xfrm>
              <a:custGeom>
                <a:avLst/>
                <a:gdLst>
                  <a:gd name="T0" fmla="*/ 0 w 312"/>
                  <a:gd name="T1" fmla="*/ 134 h 134"/>
                  <a:gd name="T2" fmla="*/ 67 w 312"/>
                  <a:gd name="T3" fmla="*/ 0 h 134"/>
                  <a:gd name="T4" fmla="*/ 312 w 312"/>
                  <a:gd name="T5" fmla="*/ 0 h 134"/>
                  <a:gd name="T6" fmla="*/ 244 w 312"/>
                  <a:gd name="T7" fmla="*/ 134 h 134"/>
                  <a:gd name="T8" fmla="*/ 0 w 312"/>
                  <a:gd name="T9" fmla="*/ 134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2" h="134">
                    <a:moveTo>
                      <a:pt x="0" y="134"/>
                    </a:moveTo>
                    <a:lnTo>
                      <a:pt x="67" y="0"/>
                    </a:lnTo>
                    <a:lnTo>
                      <a:pt x="312" y="0"/>
                    </a:lnTo>
                    <a:lnTo>
                      <a:pt x="244" y="134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9A9A9A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52" name="Rectangle 69">
                <a:extLst>
                  <a:ext uri="{FF2B5EF4-FFF2-40B4-BE49-F238E27FC236}">
                    <a16:creationId xmlns:a16="http://schemas.microsoft.com/office/drawing/2014/main" id="{7B757C11-3622-40F9-96E8-3C924C04F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" y="3562"/>
                <a:ext cx="39" cy="8"/>
              </a:xfrm>
              <a:prstGeom prst="rect">
                <a:avLst/>
              </a:prstGeom>
              <a:solidFill>
                <a:srgbClr val="9A9A9A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9053" name="Rectangle 70">
                <a:extLst>
                  <a:ext uri="{FF2B5EF4-FFF2-40B4-BE49-F238E27FC236}">
                    <a16:creationId xmlns:a16="http://schemas.microsoft.com/office/drawing/2014/main" id="{D02C76C1-AA0E-4420-A81F-73475767B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" y="3562"/>
                <a:ext cx="38" cy="8"/>
              </a:xfrm>
              <a:prstGeom prst="rect">
                <a:avLst/>
              </a:prstGeom>
              <a:solidFill>
                <a:srgbClr val="9A9A9A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9054" name="Freeform 71">
                <a:extLst>
                  <a:ext uri="{FF2B5EF4-FFF2-40B4-BE49-F238E27FC236}">
                    <a16:creationId xmlns:a16="http://schemas.microsoft.com/office/drawing/2014/main" id="{FAA88734-DC4C-4FBC-A8BD-163BDBBCB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" y="3578"/>
                <a:ext cx="244" cy="19"/>
              </a:xfrm>
              <a:custGeom>
                <a:avLst/>
                <a:gdLst>
                  <a:gd name="T0" fmla="*/ 37 w 244"/>
                  <a:gd name="T1" fmla="*/ 0 h 19"/>
                  <a:gd name="T2" fmla="*/ 244 w 244"/>
                  <a:gd name="T3" fmla="*/ 0 h 19"/>
                  <a:gd name="T4" fmla="*/ 208 w 244"/>
                  <a:gd name="T5" fmla="*/ 19 h 19"/>
                  <a:gd name="T6" fmla="*/ 0 w 244"/>
                  <a:gd name="T7" fmla="*/ 19 h 19"/>
                  <a:gd name="T8" fmla="*/ 37 w 24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" h="19">
                    <a:moveTo>
                      <a:pt x="37" y="0"/>
                    </a:moveTo>
                    <a:lnTo>
                      <a:pt x="244" y="0"/>
                    </a:lnTo>
                    <a:lnTo>
                      <a:pt x="208" y="19"/>
                    </a:lnTo>
                    <a:lnTo>
                      <a:pt x="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66666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55" name="Rectangle 72">
                <a:extLst>
                  <a:ext uri="{FF2B5EF4-FFF2-40B4-BE49-F238E27FC236}">
                    <a16:creationId xmlns:a16="http://schemas.microsoft.com/office/drawing/2014/main" id="{D4FD0D7F-FBFD-4F6D-B0A0-BF6144A37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" y="3612"/>
                <a:ext cx="249" cy="20"/>
              </a:xfrm>
              <a:prstGeom prst="rect">
                <a:avLst/>
              </a:prstGeom>
              <a:solidFill>
                <a:srgbClr val="666666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9056" name="Freeform 73">
                <a:extLst>
                  <a:ext uri="{FF2B5EF4-FFF2-40B4-BE49-F238E27FC236}">
                    <a16:creationId xmlns:a16="http://schemas.microsoft.com/office/drawing/2014/main" id="{0336D355-CA8F-4B6F-8F51-F9D4F56F05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41" cy="5"/>
              </a:xfrm>
              <a:custGeom>
                <a:avLst/>
                <a:gdLst>
                  <a:gd name="T0" fmla="*/ 0 w 41"/>
                  <a:gd name="T1" fmla="*/ 0 h 5"/>
                  <a:gd name="T2" fmla="*/ 41 w 41"/>
                  <a:gd name="T3" fmla="*/ 0 h 5"/>
                  <a:gd name="T4" fmla="*/ 41 w 41"/>
                  <a:gd name="T5" fmla="*/ 5 h 5"/>
                  <a:gd name="T6" fmla="*/ 0 w 41"/>
                  <a:gd name="T7" fmla="*/ 5 h 5"/>
                  <a:gd name="T8" fmla="*/ 0 w 41"/>
                  <a:gd name="T9" fmla="*/ 0 h 5"/>
                  <a:gd name="T10" fmla="*/ 0 w 41"/>
                  <a:gd name="T11" fmla="*/ 0 h 5"/>
                  <a:gd name="T12" fmla="*/ 40 w 41"/>
                  <a:gd name="T13" fmla="*/ 0 h 5"/>
                  <a:gd name="T14" fmla="*/ 40 w 41"/>
                  <a:gd name="T15" fmla="*/ 5 h 5"/>
                  <a:gd name="T16" fmla="*/ 0 w 41"/>
                  <a:gd name="T17" fmla="*/ 5 h 5"/>
                  <a:gd name="T18" fmla="*/ 0 w 41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5">
                    <a:moveTo>
                      <a:pt x="0" y="0"/>
                    </a:moveTo>
                    <a:lnTo>
                      <a:pt x="41" y="0"/>
                    </a:lnTo>
                    <a:lnTo>
                      <a:pt x="41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0" y="0"/>
                    </a:lnTo>
                    <a:lnTo>
                      <a:pt x="40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57" name="Freeform 74">
                <a:extLst>
                  <a:ext uri="{FF2B5EF4-FFF2-40B4-BE49-F238E27FC236}">
                    <a16:creationId xmlns:a16="http://schemas.microsoft.com/office/drawing/2014/main" id="{1E064318-5C41-4C73-A039-43240B5FC2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40" cy="5"/>
              </a:xfrm>
              <a:custGeom>
                <a:avLst/>
                <a:gdLst>
                  <a:gd name="T0" fmla="*/ 0 w 40"/>
                  <a:gd name="T1" fmla="*/ 0 h 5"/>
                  <a:gd name="T2" fmla="*/ 40 w 40"/>
                  <a:gd name="T3" fmla="*/ 0 h 5"/>
                  <a:gd name="T4" fmla="*/ 40 w 40"/>
                  <a:gd name="T5" fmla="*/ 5 h 5"/>
                  <a:gd name="T6" fmla="*/ 0 w 40"/>
                  <a:gd name="T7" fmla="*/ 5 h 5"/>
                  <a:gd name="T8" fmla="*/ 0 w 40"/>
                  <a:gd name="T9" fmla="*/ 0 h 5"/>
                  <a:gd name="T10" fmla="*/ 0 w 40"/>
                  <a:gd name="T11" fmla="*/ 0 h 5"/>
                  <a:gd name="T12" fmla="*/ 39 w 40"/>
                  <a:gd name="T13" fmla="*/ 0 h 5"/>
                  <a:gd name="T14" fmla="*/ 39 w 40"/>
                  <a:gd name="T15" fmla="*/ 5 h 5"/>
                  <a:gd name="T16" fmla="*/ 0 w 40"/>
                  <a:gd name="T17" fmla="*/ 5 h 5"/>
                  <a:gd name="T18" fmla="*/ 0 w 40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5">
                    <a:moveTo>
                      <a:pt x="0" y="0"/>
                    </a:moveTo>
                    <a:lnTo>
                      <a:pt x="40" y="0"/>
                    </a:lnTo>
                    <a:lnTo>
                      <a:pt x="40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39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58" name="Freeform 75">
                <a:extLst>
                  <a:ext uri="{FF2B5EF4-FFF2-40B4-BE49-F238E27FC236}">
                    <a16:creationId xmlns:a16="http://schemas.microsoft.com/office/drawing/2014/main" id="{831AAD2D-795F-4611-975F-9120EBB837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39" cy="5"/>
              </a:xfrm>
              <a:custGeom>
                <a:avLst/>
                <a:gdLst>
                  <a:gd name="T0" fmla="*/ 0 w 39"/>
                  <a:gd name="T1" fmla="*/ 0 h 5"/>
                  <a:gd name="T2" fmla="*/ 39 w 39"/>
                  <a:gd name="T3" fmla="*/ 0 h 5"/>
                  <a:gd name="T4" fmla="*/ 39 w 39"/>
                  <a:gd name="T5" fmla="*/ 5 h 5"/>
                  <a:gd name="T6" fmla="*/ 0 w 39"/>
                  <a:gd name="T7" fmla="*/ 5 h 5"/>
                  <a:gd name="T8" fmla="*/ 0 w 39"/>
                  <a:gd name="T9" fmla="*/ 0 h 5"/>
                  <a:gd name="T10" fmla="*/ 0 w 39"/>
                  <a:gd name="T11" fmla="*/ 0 h 5"/>
                  <a:gd name="T12" fmla="*/ 37 w 39"/>
                  <a:gd name="T13" fmla="*/ 0 h 5"/>
                  <a:gd name="T14" fmla="*/ 37 w 39"/>
                  <a:gd name="T15" fmla="*/ 5 h 5"/>
                  <a:gd name="T16" fmla="*/ 0 w 39"/>
                  <a:gd name="T17" fmla="*/ 5 h 5"/>
                  <a:gd name="T18" fmla="*/ 0 w 39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">
                    <a:moveTo>
                      <a:pt x="0" y="0"/>
                    </a:moveTo>
                    <a:lnTo>
                      <a:pt x="39" y="0"/>
                    </a:lnTo>
                    <a:lnTo>
                      <a:pt x="39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7" y="0"/>
                    </a:lnTo>
                    <a:lnTo>
                      <a:pt x="37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59" name="Freeform 76">
                <a:extLst>
                  <a:ext uri="{FF2B5EF4-FFF2-40B4-BE49-F238E27FC236}">
                    <a16:creationId xmlns:a16="http://schemas.microsoft.com/office/drawing/2014/main" id="{6135FD09-1128-42FC-AF82-59C688952D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37" cy="5"/>
              </a:xfrm>
              <a:custGeom>
                <a:avLst/>
                <a:gdLst>
                  <a:gd name="T0" fmla="*/ 0 w 37"/>
                  <a:gd name="T1" fmla="*/ 0 h 5"/>
                  <a:gd name="T2" fmla="*/ 37 w 37"/>
                  <a:gd name="T3" fmla="*/ 0 h 5"/>
                  <a:gd name="T4" fmla="*/ 37 w 37"/>
                  <a:gd name="T5" fmla="*/ 5 h 5"/>
                  <a:gd name="T6" fmla="*/ 0 w 37"/>
                  <a:gd name="T7" fmla="*/ 5 h 5"/>
                  <a:gd name="T8" fmla="*/ 0 w 37"/>
                  <a:gd name="T9" fmla="*/ 0 h 5"/>
                  <a:gd name="T10" fmla="*/ 0 w 37"/>
                  <a:gd name="T11" fmla="*/ 0 h 5"/>
                  <a:gd name="T12" fmla="*/ 35 w 37"/>
                  <a:gd name="T13" fmla="*/ 0 h 5"/>
                  <a:gd name="T14" fmla="*/ 35 w 37"/>
                  <a:gd name="T15" fmla="*/ 4 h 5"/>
                  <a:gd name="T16" fmla="*/ 0 w 37"/>
                  <a:gd name="T17" fmla="*/ 4 h 5"/>
                  <a:gd name="T18" fmla="*/ 0 w 37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" h="5">
                    <a:moveTo>
                      <a:pt x="0" y="0"/>
                    </a:moveTo>
                    <a:lnTo>
                      <a:pt x="37" y="0"/>
                    </a:lnTo>
                    <a:lnTo>
                      <a:pt x="37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5" y="0"/>
                    </a:lnTo>
                    <a:lnTo>
                      <a:pt x="35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60" name="Freeform 77">
                <a:extLst>
                  <a:ext uri="{FF2B5EF4-FFF2-40B4-BE49-F238E27FC236}">
                    <a16:creationId xmlns:a16="http://schemas.microsoft.com/office/drawing/2014/main" id="{96B6C0AC-63F3-4468-ACF7-E02688C8E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35" cy="4"/>
              </a:xfrm>
              <a:custGeom>
                <a:avLst/>
                <a:gdLst>
                  <a:gd name="T0" fmla="*/ 0 w 35"/>
                  <a:gd name="T1" fmla="*/ 0 h 4"/>
                  <a:gd name="T2" fmla="*/ 35 w 35"/>
                  <a:gd name="T3" fmla="*/ 0 h 4"/>
                  <a:gd name="T4" fmla="*/ 35 w 35"/>
                  <a:gd name="T5" fmla="*/ 4 h 4"/>
                  <a:gd name="T6" fmla="*/ 0 w 35"/>
                  <a:gd name="T7" fmla="*/ 4 h 4"/>
                  <a:gd name="T8" fmla="*/ 0 w 35"/>
                  <a:gd name="T9" fmla="*/ 0 h 4"/>
                  <a:gd name="T10" fmla="*/ 0 w 35"/>
                  <a:gd name="T11" fmla="*/ 0 h 4"/>
                  <a:gd name="T12" fmla="*/ 33 w 35"/>
                  <a:gd name="T13" fmla="*/ 0 h 4"/>
                  <a:gd name="T14" fmla="*/ 33 w 35"/>
                  <a:gd name="T15" fmla="*/ 4 h 4"/>
                  <a:gd name="T16" fmla="*/ 0 w 35"/>
                  <a:gd name="T17" fmla="*/ 4 h 4"/>
                  <a:gd name="T18" fmla="*/ 0 w 35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4">
                    <a:moveTo>
                      <a:pt x="0" y="0"/>
                    </a:moveTo>
                    <a:lnTo>
                      <a:pt x="35" y="0"/>
                    </a:lnTo>
                    <a:lnTo>
                      <a:pt x="35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33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61" name="Freeform 78">
                <a:extLst>
                  <a:ext uri="{FF2B5EF4-FFF2-40B4-BE49-F238E27FC236}">
                    <a16:creationId xmlns:a16="http://schemas.microsoft.com/office/drawing/2014/main" id="{CDD8B6B9-E877-4559-BB99-63AD008661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33" cy="4"/>
              </a:xfrm>
              <a:custGeom>
                <a:avLst/>
                <a:gdLst>
                  <a:gd name="T0" fmla="*/ 0 w 33"/>
                  <a:gd name="T1" fmla="*/ 0 h 4"/>
                  <a:gd name="T2" fmla="*/ 33 w 33"/>
                  <a:gd name="T3" fmla="*/ 0 h 4"/>
                  <a:gd name="T4" fmla="*/ 33 w 33"/>
                  <a:gd name="T5" fmla="*/ 4 h 4"/>
                  <a:gd name="T6" fmla="*/ 0 w 33"/>
                  <a:gd name="T7" fmla="*/ 4 h 4"/>
                  <a:gd name="T8" fmla="*/ 0 w 33"/>
                  <a:gd name="T9" fmla="*/ 0 h 4"/>
                  <a:gd name="T10" fmla="*/ 0 w 33"/>
                  <a:gd name="T11" fmla="*/ 0 h 4"/>
                  <a:gd name="T12" fmla="*/ 32 w 33"/>
                  <a:gd name="T13" fmla="*/ 0 h 4"/>
                  <a:gd name="T14" fmla="*/ 32 w 33"/>
                  <a:gd name="T15" fmla="*/ 4 h 4"/>
                  <a:gd name="T16" fmla="*/ 0 w 33"/>
                  <a:gd name="T17" fmla="*/ 4 h 4"/>
                  <a:gd name="T18" fmla="*/ 0 w 33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4">
                    <a:moveTo>
                      <a:pt x="0" y="0"/>
                    </a:moveTo>
                    <a:lnTo>
                      <a:pt x="33" y="0"/>
                    </a:lnTo>
                    <a:lnTo>
                      <a:pt x="33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2" y="0"/>
                    </a:lnTo>
                    <a:lnTo>
                      <a:pt x="32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62" name="Freeform 79">
                <a:extLst>
                  <a:ext uri="{FF2B5EF4-FFF2-40B4-BE49-F238E27FC236}">
                    <a16:creationId xmlns:a16="http://schemas.microsoft.com/office/drawing/2014/main" id="{EAA5D927-DA67-4FD9-9BE2-65F3A71E5A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32" cy="4"/>
              </a:xfrm>
              <a:custGeom>
                <a:avLst/>
                <a:gdLst>
                  <a:gd name="T0" fmla="*/ 0 w 32"/>
                  <a:gd name="T1" fmla="*/ 0 h 4"/>
                  <a:gd name="T2" fmla="*/ 32 w 32"/>
                  <a:gd name="T3" fmla="*/ 0 h 4"/>
                  <a:gd name="T4" fmla="*/ 32 w 32"/>
                  <a:gd name="T5" fmla="*/ 4 h 4"/>
                  <a:gd name="T6" fmla="*/ 0 w 32"/>
                  <a:gd name="T7" fmla="*/ 4 h 4"/>
                  <a:gd name="T8" fmla="*/ 0 w 32"/>
                  <a:gd name="T9" fmla="*/ 0 h 4"/>
                  <a:gd name="T10" fmla="*/ 0 w 32"/>
                  <a:gd name="T11" fmla="*/ 0 h 4"/>
                  <a:gd name="T12" fmla="*/ 30 w 32"/>
                  <a:gd name="T13" fmla="*/ 0 h 4"/>
                  <a:gd name="T14" fmla="*/ 30 w 32"/>
                  <a:gd name="T15" fmla="*/ 4 h 4"/>
                  <a:gd name="T16" fmla="*/ 0 w 32"/>
                  <a:gd name="T17" fmla="*/ 4 h 4"/>
                  <a:gd name="T18" fmla="*/ 0 w 32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4">
                    <a:moveTo>
                      <a:pt x="0" y="0"/>
                    </a:moveTo>
                    <a:lnTo>
                      <a:pt x="32" y="0"/>
                    </a:lnTo>
                    <a:lnTo>
                      <a:pt x="32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0" y="0"/>
                    </a:lnTo>
                    <a:lnTo>
                      <a:pt x="3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63" name="Freeform 80">
                <a:extLst>
                  <a:ext uri="{FF2B5EF4-FFF2-40B4-BE49-F238E27FC236}">
                    <a16:creationId xmlns:a16="http://schemas.microsoft.com/office/drawing/2014/main" id="{A4002D14-75D0-4E45-9F14-BA4C8381E6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30" cy="4"/>
              </a:xfrm>
              <a:custGeom>
                <a:avLst/>
                <a:gdLst>
                  <a:gd name="T0" fmla="*/ 0 w 30"/>
                  <a:gd name="T1" fmla="*/ 0 h 4"/>
                  <a:gd name="T2" fmla="*/ 30 w 30"/>
                  <a:gd name="T3" fmla="*/ 0 h 4"/>
                  <a:gd name="T4" fmla="*/ 30 w 30"/>
                  <a:gd name="T5" fmla="*/ 4 h 4"/>
                  <a:gd name="T6" fmla="*/ 0 w 30"/>
                  <a:gd name="T7" fmla="*/ 4 h 4"/>
                  <a:gd name="T8" fmla="*/ 0 w 30"/>
                  <a:gd name="T9" fmla="*/ 0 h 4"/>
                  <a:gd name="T10" fmla="*/ 0 w 30"/>
                  <a:gd name="T11" fmla="*/ 0 h 4"/>
                  <a:gd name="T12" fmla="*/ 28 w 30"/>
                  <a:gd name="T13" fmla="*/ 0 h 4"/>
                  <a:gd name="T14" fmla="*/ 28 w 30"/>
                  <a:gd name="T15" fmla="*/ 3 h 4"/>
                  <a:gd name="T16" fmla="*/ 0 w 30"/>
                  <a:gd name="T17" fmla="*/ 3 h 4"/>
                  <a:gd name="T18" fmla="*/ 0 w 30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" h="4">
                    <a:moveTo>
                      <a:pt x="0" y="0"/>
                    </a:moveTo>
                    <a:lnTo>
                      <a:pt x="30" y="0"/>
                    </a:lnTo>
                    <a:lnTo>
                      <a:pt x="3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8" y="0"/>
                    </a:lnTo>
                    <a:lnTo>
                      <a:pt x="28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64" name="Freeform 81">
                <a:extLst>
                  <a:ext uri="{FF2B5EF4-FFF2-40B4-BE49-F238E27FC236}">
                    <a16:creationId xmlns:a16="http://schemas.microsoft.com/office/drawing/2014/main" id="{C68BC44D-F909-4867-B206-7090F9E2BE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28" cy="3"/>
              </a:xfrm>
              <a:custGeom>
                <a:avLst/>
                <a:gdLst>
                  <a:gd name="T0" fmla="*/ 0 w 28"/>
                  <a:gd name="T1" fmla="*/ 0 h 3"/>
                  <a:gd name="T2" fmla="*/ 28 w 28"/>
                  <a:gd name="T3" fmla="*/ 0 h 3"/>
                  <a:gd name="T4" fmla="*/ 28 w 28"/>
                  <a:gd name="T5" fmla="*/ 3 h 3"/>
                  <a:gd name="T6" fmla="*/ 0 w 28"/>
                  <a:gd name="T7" fmla="*/ 3 h 3"/>
                  <a:gd name="T8" fmla="*/ 0 w 28"/>
                  <a:gd name="T9" fmla="*/ 0 h 3"/>
                  <a:gd name="T10" fmla="*/ 0 w 28"/>
                  <a:gd name="T11" fmla="*/ 0 h 3"/>
                  <a:gd name="T12" fmla="*/ 26 w 28"/>
                  <a:gd name="T13" fmla="*/ 0 h 3"/>
                  <a:gd name="T14" fmla="*/ 26 w 28"/>
                  <a:gd name="T15" fmla="*/ 3 h 3"/>
                  <a:gd name="T16" fmla="*/ 0 w 28"/>
                  <a:gd name="T17" fmla="*/ 3 h 3"/>
                  <a:gd name="T18" fmla="*/ 0 w 28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3">
                    <a:moveTo>
                      <a:pt x="0" y="0"/>
                    </a:moveTo>
                    <a:lnTo>
                      <a:pt x="28" y="0"/>
                    </a:lnTo>
                    <a:lnTo>
                      <a:pt x="28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6" y="0"/>
                    </a:lnTo>
                    <a:lnTo>
                      <a:pt x="26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65" name="Freeform 82">
                <a:extLst>
                  <a:ext uri="{FF2B5EF4-FFF2-40B4-BE49-F238E27FC236}">
                    <a16:creationId xmlns:a16="http://schemas.microsoft.com/office/drawing/2014/main" id="{CD84E481-6F15-4F77-B6C0-753C917000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26" cy="3"/>
              </a:xfrm>
              <a:custGeom>
                <a:avLst/>
                <a:gdLst>
                  <a:gd name="T0" fmla="*/ 0 w 26"/>
                  <a:gd name="T1" fmla="*/ 0 h 3"/>
                  <a:gd name="T2" fmla="*/ 26 w 26"/>
                  <a:gd name="T3" fmla="*/ 0 h 3"/>
                  <a:gd name="T4" fmla="*/ 26 w 26"/>
                  <a:gd name="T5" fmla="*/ 3 h 3"/>
                  <a:gd name="T6" fmla="*/ 0 w 26"/>
                  <a:gd name="T7" fmla="*/ 3 h 3"/>
                  <a:gd name="T8" fmla="*/ 0 w 26"/>
                  <a:gd name="T9" fmla="*/ 0 h 3"/>
                  <a:gd name="T10" fmla="*/ 0 w 26"/>
                  <a:gd name="T11" fmla="*/ 0 h 3"/>
                  <a:gd name="T12" fmla="*/ 25 w 26"/>
                  <a:gd name="T13" fmla="*/ 0 h 3"/>
                  <a:gd name="T14" fmla="*/ 25 w 26"/>
                  <a:gd name="T15" fmla="*/ 3 h 3"/>
                  <a:gd name="T16" fmla="*/ 0 w 26"/>
                  <a:gd name="T17" fmla="*/ 3 h 3"/>
                  <a:gd name="T18" fmla="*/ 0 w 26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3">
                    <a:moveTo>
                      <a:pt x="0" y="0"/>
                    </a:moveTo>
                    <a:lnTo>
                      <a:pt x="26" y="0"/>
                    </a:lnTo>
                    <a:lnTo>
                      <a:pt x="26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5" y="0"/>
                    </a:lnTo>
                    <a:lnTo>
                      <a:pt x="25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66" name="Freeform 83">
                <a:extLst>
                  <a:ext uri="{FF2B5EF4-FFF2-40B4-BE49-F238E27FC236}">
                    <a16:creationId xmlns:a16="http://schemas.microsoft.com/office/drawing/2014/main" id="{6C352251-5C34-498B-A912-E285C45430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25" cy="3"/>
              </a:xfrm>
              <a:custGeom>
                <a:avLst/>
                <a:gdLst>
                  <a:gd name="T0" fmla="*/ 0 w 25"/>
                  <a:gd name="T1" fmla="*/ 0 h 3"/>
                  <a:gd name="T2" fmla="*/ 25 w 25"/>
                  <a:gd name="T3" fmla="*/ 0 h 3"/>
                  <a:gd name="T4" fmla="*/ 25 w 25"/>
                  <a:gd name="T5" fmla="*/ 3 h 3"/>
                  <a:gd name="T6" fmla="*/ 0 w 25"/>
                  <a:gd name="T7" fmla="*/ 3 h 3"/>
                  <a:gd name="T8" fmla="*/ 0 w 25"/>
                  <a:gd name="T9" fmla="*/ 0 h 3"/>
                  <a:gd name="T10" fmla="*/ 0 w 25"/>
                  <a:gd name="T11" fmla="*/ 0 h 3"/>
                  <a:gd name="T12" fmla="*/ 23 w 25"/>
                  <a:gd name="T13" fmla="*/ 0 h 3"/>
                  <a:gd name="T14" fmla="*/ 23 w 25"/>
                  <a:gd name="T15" fmla="*/ 3 h 3"/>
                  <a:gd name="T16" fmla="*/ 0 w 25"/>
                  <a:gd name="T17" fmla="*/ 3 h 3"/>
                  <a:gd name="T18" fmla="*/ 0 w 2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" h="3">
                    <a:moveTo>
                      <a:pt x="0" y="0"/>
                    </a:moveTo>
                    <a:lnTo>
                      <a:pt x="25" y="0"/>
                    </a:lnTo>
                    <a:lnTo>
                      <a:pt x="25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3" y="0"/>
                    </a:lnTo>
                    <a:lnTo>
                      <a:pt x="2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67" name="Freeform 84">
                <a:extLst>
                  <a:ext uri="{FF2B5EF4-FFF2-40B4-BE49-F238E27FC236}">
                    <a16:creationId xmlns:a16="http://schemas.microsoft.com/office/drawing/2014/main" id="{64798556-F7A2-4DDB-9106-2DE4381574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23" cy="3"/>
              </a:xfrm>
              <a:custGeom>
                <a:avLst/>
                <a:gdLst>
                  <a:gd name="T0" fmla="*/ 0 w 23"/>
                  <a:gd name="T1" fmla="*/ 0 h 3"/>
                  <a:gd name="T2" fmla="*/ 23 w 23"/>
                  <a:gd name="T3" fmla="*/ 0 h 3"/>
                  <a:gd name="T4" fmla="*/ 23 w 23"/>
                  <a:gd name="T5" fmla="*/ 3 h 3"/>
                  <a:gd name="T6" fmla="*/ 0 w 23"/>
                  <a:gd name="T7" fmla="*/ 3 h 3"/>
                  <a:gd name="T8" fmla="*/ 0 w 23"/>
                  <a:gd name="T9" fmla="*/ 0 h 3"/>
                  <a:gd name="T10" fmla="*/ 0 w 23"/>
                  <a:gd name="T11" fmla="*/ 0 h 3"/>
                  <a:gd name="T12" fmla="*/ 21 w 23"/>
                  <a:gd name="T13" fmla="*/ 0 h 3"/>
                  <a:gd name="T14" fmla="*/ 21 w 23"/>
                  <a:gd name="T15" fmla="*/ 3 h 3"/>
                  <a:gd name="T16" fmla="*/ 0 w 23"/>
                  <a:gd name="T17" fmla="*/ 3 h 3"/>
                  <a:gd name="T18" fmla="*/ 0 w 2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3">
                    <a:moveTo>
                      <a:pt x="0" y="0"/>
                    </a:moveTo>
                    <a:lnTo>
                      <a:pt x="23" y="0"/>
                    </a:lnTo>
                    <a:lnTo>
                      <a:pt x="2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1" y="0"/>
                    </a:lnTo>
                    <a:lnTo>
                      <a:pt x="21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68" name="Freeform 85">
                <a:extLst>
                  <a:ext uri="{FF2B5EF4-FFF2-40B4-BE49-F238E27FC236}">
                    <a16:creationId xmlns:a16="http://schemas.microsoft.com/office/drawing/2014/main" id="{4F3F5F0D-D0B1-46B9-B53F-E90005F1BB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21" cy="3"/>
              </a:xfrm>
              <a:custGeom>
                <a:avLst/>
                <a:gdLst>
                  <a:gd name="T0" fmla="*/ 0 w 21"/>
                  <a:gd name="T1" fmla="*/ 0 h 3"/>
                  <a:gd name="T2" fmla="*/ 21 w 21"/>
                  <a:gd name="T3" fmla="*/ 0 h 3"/>
                  <a:gd name="T4" fmla="*/ 21 w 21"/>
                  <a:gd name="T5" fmla="*/ 3 h 3"/>
                  <a:gd name="T6" fmla="*/ 0 w 21"/>
                  <a:gd name="T7" fmla="*/ 3 h 3"/>
                  <a:gd name="T8" fmla="*/ 0 w 21"/>
                  <a:gd name="T9" fmla="*/ 0 h 3"/>
                  <a:gd name="T10" fmla="*/ 0 w 21"/>
                  <a:gd name="T11" fmla="*/ 0 h 3"/>
                  <a:gd name="T12" fmla="*/ 19 w 21"/>
                  <a:gd name="T13" fmla="*/ 0 h 3"/>
                  <a:gd name="T14" fmla="*/ 19 w 21"/>
                  <a:gd name="T15" fmla="*/ 3 h 3"/>
                  <a:gd name="T16" fmla="*/ 0 w 21"/>
                  <a:gd name="T17" fmla="*/ 3 h 3"/>
                  <a:gd name="T18" fmla="*/ 0 w 21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3">
                    <a:moveTo>
                      <a:pt x="0" y="0"/>
                    </a:moveTo>
                    <a:lnTo>
                      <a:pt x="21" y="0"/>
                    </a:lnTo>
                    <a:lnTo>
                      <a:pt x="21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9" y="0"/>
                    </a:lnTo>
                    <a:lnTo>
                      <a:pt x="19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69" name="Freeform 86">
                <a:extLst>
                  <a:ext uri="{FF2B5EF4-FFF2-40B4-BE49-F238E27FC236}">
                    <a16:creationId xmlns:a16="http://schemas.microsoft.com/office/drawing/2014/main" id="{0800A450-CB1E-46AA-AD6D-682FC4A814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19" cy="3"/>
              </a:xfrm>
              <a:custGeom>
                <a:avLst/>
                <a:gdLst>
                  <a:gd name="T0" fmla="*/ 0 w 19"/>
                  <a:gd name="T1" fmla="*/ 0 h 3"/>
                  <a:gd name="T2" fmla="*/ 19 w 19"/>
                  <a:gd name="T3" fmla="*/ 0 h 3"/>
                  <a:gd name="T4" fmla="*/ 19 w 19"/>
                  <a:gd name="T5" fmla="*/ 3 h 3"/>
                  <a:gd name="T6" fmla="*/ 0 w 19"/>
                  <a:gd name="T7" fmla="*/ 3 h 3"/>
                  <a:gd name="T8" fmla="*/ 0 w 19"/>
                  <a:gd name="T9" fmla="*/ 0 h 3"/>
                  <a:gd name="T10" fmla="*/ 0 w 19"/>
                  <a:gd name="T11" fmla="*/ 0 h 3"/>
                  <a:gd name="T12" fmla="*/ 18 w 19"/>
                  <a:gd name="T13" fmla="*/ 0 h 3"/>
                  <a:gd name="T14" fmla="*/ 18 w 19"/>
                  <a:gd name="T15" fmla="*/ 3 h 3"/>
                  <a:gd name="T16" fmla="*/ 0 w 19"/>
                  <a:gd name="T17" fmla="*/ 3 h 3"/>
                  <a:gd name="T18" fmla="*/ 0 w 19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3">
                    <a:moveTo>
                      <a:pt x="0" y="0"/>
                    </a:moveTo>
                    <a:lnTo>
                      <a:pt x="19" y="0"/>
                    </a:lnTo>
                    <a:lnTo>
                      <a:pt x="19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8" y="0"/>
                    </a:lnTo>
                    <a:lnTo>
                      <a:pt x="18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70" name="Freeform 87">
                <a:extLst>
                  <a:ext uri="{FF2B5EF4-FFF2-40B4-BE49-F238E27FC236}">
                    <a16:creationId xmlns:a16="http://schemas.microsoft.com/office/drawing/2014/main" id="{8DB72902-B8A9-4122-9842-F8B93DA117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18" cy="3"/>
              </a:xfrm>
              <a:custGeom>
                <a:avLst/>
                <a:gdLst>
                  <a:gd name="T0" fmla="*/ 0 w 18"/>
                  <a:gd name="T1" fmla="*/ 0 h 3"/>
                  <a:gd name="T2" fmla="*/ 18 w 18"/>
                  <a:gd name="T3" fmla="*/ 0 h 3"/>
                  <a:gd name="T4" fmla="*/ 18 w 18"/>
                  <a:gd name="T5" fmla="*/ 3 h 3"/>
                  <a:gd name="T6" fmla="*/ 0 w 18"/>
                  <a:gd name="T7" fmla="*/ 3 h 3"/>
                  <a:gd name="T8" fmla="*/ 0 w 18"/>
                  <a:gd name="T9" fmla="*/ 0 h 3"/>
                  <a:gd name="T10" fmla="*/ 0 w 18"/>
                  <a:gd name="T11" fmla="*/ 0 h 3"/>
                  <a:gd name="T12" fmla="*/ 16 w 18"/>
                  <a:gd name="T13" fmla="*/ 0 h 3"/>
                  <a:gd name="T14" fmla="*/ 16 w 18"/>
                  <a:gd name="T15" fmla="*/ 3 h 3"/>
                  <a:gd name="T16" fmla="*/ 0 w 18"/>
                  <a:gd name="T17" fmla="*/ 3 h 3"/>
                  <a:gd name="T18" fmla="*/ 0 w 18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3">
                    <a:moveTo>
                      <a:pt x="0" y="0"/>
                    </a:moveTo>
                    <a:lnTo>
                      <a:pt x="18" y="0"/>
                    </a:lnTo>
                    <a:lnTo>
                      <a:pt x="18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" y="0"/>
                    </a:lnTo>
                    <a:lnTo>
                      <a:pt x="16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71" name="Freeform 88">
                <a:extLst>
                  <a:ext uri="{FF2B5EF4-FFF2-40B4-BE49-F238E27FC236}">
                    <a16:creationId xmlns:a16="http://schemas.microsoft.com/office/drawing/2014/main" id="{55F891EA-2303-4595-BC57-633840E99B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16" cy="3"/>
              </a:xfrm>
              <a:custGeom>
                <a:avLst/>
                <a:gdLst>
                  <a:gd name="T0" fmla="*/ 0 w 16"/>
                  <a:gd name="T1" fmla="*/ 0 h 3"/>
                  <a:gd name="T2" fmla="*/ 16 w 16"/>
                  <a:gd name="T3" fmla="*/ 0 h 3"/>
                  <a:gd name="T4" fmla="*/ 16 w 16"/>
                  <a:gd name="T5" fmla="*/ 3 h 3"/>
                  <a:gd name="T6" fmla="*/ 0 w 16"/>
                  <a:gd name="T7" fmla="*/ 3 h 3"/>
                  <a:gd name="T8" fmla="*/ 0 w 16"/>
                  <a:gd name="T9" fmla="*/ 0 h 3"/>
                  <a:gd name="T10" fmla="*/ 0 w 16"/>
                  <a:gd name="T11" fmla="*/ 0 h 3"/>
                  <a:gd name="T12" fmla="*/ 14 w 16"/>
                  <a:gd name="T13" fmla="*/ 0 h 3"/>
                  <a:gd name="T14" fmla="*/ 14 w 16"/>
                  <a:gd name="T15" fmla="*/ 2 h 3"/>
                  <a:gd name="T16" fmla="*/ 0 w 16"/>
                  <a:gd name="T17" fmla="*/ 2 h 3"/>
                  <a:gd name="T18" fmla="*/ 0 w 16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" h="3">
                    <a:moveTo>
                      <a:pt x="0" y="0"/>
                    </a:moveTo>
                    <a:lnTo>
                      <a:pt x="16" y="0"/>
                    </a:lnTo>
                    <a:lnTo>
                      <a:pt x="16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" y="0"/>
                    </a:lnTo>
                    <a:lnTo>
                      <a:pt x="1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72" name="Freeform 89">
                <a:extLst>
                  <a:ext uri="{FF2B5EF4-FFF2-40B4-BE49-F238E27FC236}">
                    <a16:creationId xmlns:a16="http://schemas.microsoft.com/office/drawing/2014/main" id="{B1BAE235-2641-4594-A0E9-0D25F53E70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14 w 14"/>
                  <a:gd name="T3" fmla="*/ 0 h 2"/>
                  <a:gd name="T4" fmla="*/ 14 w 14"/>
                  <a:gd name="T5" fmla="*/ 2 h 2"/>
                  <a:gd name="T6" fmla="*/ 0 w 14"/>
                  <a:gd name="T7" fmla="*/ 2 h 2"/>
                  <a:gd name="T8" fmla="*/ 0 w 14"/>
                  <a:gd name="T9" fmla="*/ 0 h 2"/>
                  <a:gd name="T10" fmla="*/ 0 w 14"/>
                  <a:gd name="T11" fmla="*/ 0 h 2"/>
                  <a:gd name="T12" fmla="*/ 12 w 14"/>
                  <a:gd name="T13" fmla="*/ 0 h 2"/>
                  <a:gd name="T14" fmla="*/ 12 w 14"/>
                  <a:gd name="T15" fmla="*/ 2 h 2"/>
                  <a:gd name="T16" fmla="*/ 0 w 14"/>
                  <a:gd name="T17" fmla="*/ 2 h 2"/>
                  <a:gd name="T18" fmla="*/ 0 w 14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14" y="0"/>
                    </a:lnTo>
                    <a:lnTo>
                      <a:pt x="1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" y="0"/>
                    </a:lnTo>
                    <a:lnTo>
                      <a:pt x="1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73" name="Freeform 90">
                <a:extLst>
                  <a:ext uri="{FF2B5EF4-FFF2-40B4-BE49-F238E27FC236}">
                    <a16:creationId xmlns:a16="http://schemas.microsoft.com/office/drawing/2014/main" id="{9EFFDEC9-595E-4C30-A924-944251D24E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12 w 12"/>
                  <a:gd name="T3" fmla="*/ 0 h 2"/>
                  <a:gd name="T4" fmla="*/ 12 w 12"/>
                  <a:gd name="T5" fmla="*/ 2 h 2"/>
                  <a:gd name="T6" fmla="*/ 0 w 12"/>
                  <a:gd name="T7" fmla="*/ 2 h 2"/>
                  <a:gd name="T8" fmla="*/ 0 w 12"/>
                  <a:gd name="T9" fmla="*/ 0 h 2"/>
                  <a:gd name="T10" fmla="*/ 0 w 12"/>
                  <a:gd name="T11" fmla="*/ 0 h 2"/>
                  <a:gd name="T12" fmla="*/ 11 w 12"/>
                  <a:gd name="T13" fmla="*/ 0 h 2"/>
                  <a:gd name="T14" fmla="*/ 11 w 12"/>
                  <a:gd name="T15" fmla="*/ 2 h 2"/>
                  <a:gd name="T16" fmla="*/ 0 w 12"/>
                  <a:gd name="T17" fmla="*/ 2 h 2"/>
                  <a:gd name="T18" fmla="*/ 0 w 1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12" y="0"/>
                    </a:lnTo>
                    <a:lnTo>
                      <a:pt x="1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" y="0"/>
                    </a:lnTo>
                    <a:lnTo>
                      <a:pt x="1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74" name="Freeform 91">
                <a:extLst>
                  <a:ext uri="{FF2B5EF4-FFF2-40B4-BE49-F238E27FC236}">
                    <a16:creationId xmlns:a16="http://schemas.microsoft.com/office/drawing/2014/main" id="{0DF70BED-2667-48C3-BE55-362E8A1B5A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11 w 11"/>
                  <a:gd name="T3" fmla="*/ 0 h 2"/>
                  <a:gd name="T4" fmla="*/ 11 w 11"/>
                  <a:gd name="T5" fmla="*/ 2 h 2"/>
                  <a:gd name="T6" fmla="*/ 0 w 11"/>
                  <a:gd name="T7" fmla="*/ 2 h 2"/>
                  <a:gd name="T8" fmla="*/ 0 w 11"/>
                  <a:gd name="T9" fmla="*/ 0 h 2"/>
                  <a:gd name="T10" fmla="*/ 0 w 11"/>
                  <a:gd name="T11" fmla="*/ 0 h 2"/>
                  <a:gd name="T12" fmla="*/ 9 w 11"/>
                  <a:gd name="T13" fmla="*/ 0 h 2"/>
                  <a:gd name="T14" fmla="*/ 9 w 11"/>
                  <a:gd name="T15" fmla="*/ 2 h 2"/>
                  <a:gd name="T16" fmla="*/ 0 w 11"/>
                  <a:gd name="T17" fmla="*/ 2 h 2"/>
                  <a:gd name="T18" fmla="*/ 0 w 11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lnTo>
                      <a:pt x="11" y="0"/>
                    </a:lnTo>
                    <a:lnTo>
                      <a:pt x="1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" y="0"/>
                    </a:lnTo>
                    <a:lnTo>
                      <a:pt x="9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75" name="Freeform 92">
                <a:extLst>
                  <a:ext uri="{FF2B5EF4-FFF2-40B4-BE49-F238E27FC236}">
                    <a16:creationId xmlns:a16="http://schemas.microsoft.com/office/drawing/2014/main" id="{DCE544A1-BCAC-4847-928D-4D7C9A9887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9 w 9"/>
                  <a:gd name="T3" fmla="*/ 0 h 2"/>
                  <a:gd name="T4" fmla="*/ 9 w 9"/>
                  <a:gd name="T5" fmla="*/ 2 h 2"/>
                  <a:gd name="T6" fmla="*/ 0 w 9"/>
                  <a:gd name="T7" fmla="*/ 2 h 2"/>
                  <a:gd name="T8" fmla="*/ 0 w 9"/>
                  <a:gd name="T9" fmla="*/ 0 h 2"/>
                  <a:gd name="T10" fmla="*/ 0 w 9"/>
                  <a:gd name="T11" fmla="*/ 0 h 2"/>
                  <a:gd name="T12" fmla="*/ 7 w 9"/>
                  <a:gd name="T13" fmla="*/ 0 h 2"/>
                  <a:gd name="T14" fmla="*/ 7 w 9"/>
                  <a:gd name="T15" fmla="*/ 1 h 2"/>
                  <a:gd name="T16" fmla="*/ 0 w 9"/>
                  <a:gd name="T17" fmla="*/ 1 h 2"/>
                  <a:gd name="T18" fmla="*/ 0 w 9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9" y="0"/>
                    </a:lnTo>
                    <a:lnTo>
                      <a:pt x="9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76" name="Freeform 93">
                <a:extLst>
                  <a:ext uri="{FF2B5EF4-FFF2-40B4-BE49-F238E27FC236}">
                    <a16:creationId xmlns:a16="http://schemas.microsoft.com/office/drawing/2014/main" id="{1894A210-231C-4FC7-8026-A288B45642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7 w 7"/>
                  <a:gd name="T5" fmla="*/ 1 h 1"/>
                  <a:gd name="T6" fmla="*/ 0 w 7"/>
                  <a:gd name="T7" fmla="*/ 1 h 1"/>
                  <a:gd name="T8" fmla="*/ 0 w 7"/>
                  <a:gd name="T9" fmla="*/ 0 h 1"/>
                  <a:gd name="T10" fmla="*/ 0 w 7"/>
                  <a:gd name="T11" fmla="*/ 0 h 1"/>
                  <a:gd name="T12" fmla="*/ 5 w 7"/>
                  <a:gd name="T13" fmla="*/ 0 h 1"/>
                  <a:gd name="T14" fmla="*/ 5 w 7"/>
                  <a:gd name="T15" fmla="*/ 1 h 1"/>
                  <a:gd name="T16" fmla="*/ 0 w 7"/>
                  <a:gd name="T17" fmla="*/ 1 h 1"/>
                  <a:gd name="T18" fmla="*/ 0 w 7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77" name="Freeform 94">
                <a:extLst>
                  <a:ext uri="{FF2B5EF4-FFF2-40B4-BE49-F238E27FC236}">
                    <a16:creationId xmlns:a16="http://schemas.microsoft.com/office/drawing/2014/main" id="{5C33F79C-6B02-4BC7-BE6B-646C95A6E9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5 w 5"/>
                  <a:gd name="T5" fmla="*/ 1 h 1"/>
                  <a:gd name="T6" fmla="*/ 0 w 5"/>
                  <a:gd name="T7" fmla="*/ 1 h 1"/>
                  <a:gd name="T8" fmla="*/ 0 w 5"/>
                  <a:gd name="T9" fmla="*/ 0 h 1"/>
                  <a:gd name="T10" fmla="*/ 0 w 5"/>
                  <a:gd name="T11" fmla="*/ 0 h 1"/>
                  <a:gd name="T12" fmla="*/ 3 w 5"/>
                  <a:gd name="T13" fmla="*/ 0 h 1"/>
                  <a:gd name="T14" fmla="*/ 3 w 5"/>
                  <a:gd name="T15" fmla="*/ 1 h 1"/>
                  <a:gd name="T16" fmla="*/ 0 w 5"/>
                  <a:gd name="T17" fmla="*/ 1 h 1"/>
                  <a:gd name="T18" fmla="*/ 0 w 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78" name="Freeform 95">
                <a:extLst>
                  <a:ext uri="{FF2B5EF4-FFF2-40B4-BE49-F238E27FC236}">
                    <a16:creationId xmlns:a16="http://schemas.microsoft.com/office/drawing/2014/main" id="{D9CF9D2D-E1AE-4186-B972-C15F1CCC91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0 h 1"/>
                  <a:gd name="T10" fmla="*/ 0 w 3"/>
                  <a:gd name="T11" fmla="*/ 0 h 1"/>
                  <a:gd name="T12" fmla="*/ 2 w 3"/>
                  <a:gd name="T13" fmla="*/ 0 h 1"/>
                  <a:gd name="T14" fmla="*/ 2 w 3"/>
                  <a:gd name="T15" fmla="*/ 1 h 1"/>
                  <a:gd name="T16" fmla="*/ 0 w 3"/>
                  <a:gd name="T17" fmla="*/ 1 h 1"/>
                  <a:gd name="T18" fmla="*/ 0 w 3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79" name="Freeform 96">
                <a:extLst>
                  <a:ext uri="{FF2B5EF4-FFF2-40B4-BE49-F238E27FC236}">
                    <a16:creationId xmlns:a16="http://schemas.microsoft.com/office/drawing/2014/main" id="{63C803C8-ADB6-442C-A4C1-B9BD210F9F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0 w 2"/>
                  <a:gd name="T15" fmla="*/ 0 h 1"/>
                  <a:gd name="T16" fmla="*/ 0 w 2"/>
                  <a:gd name="T17" fmla="*/ 0 h 1"/>
                  <a:gd name="T18" fmla="*/ 0 w 2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80" name="Freeform 97">
                <a:extLst>
                  <a:ext uri="{FF2B5EF4-FFF2-40B4-BE49-F238E27FC236}">
                    <a16:creationId xmlns:a16="http://schemas.microsoft.com/office/drawing/2014/main" id="{2C81365E-378C-486C-8154-E3D7C317DC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" y="360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81" name="Freeform 98">
                <a:extLst>
                  <a:ext uri="{FF2B5EF4-FFF2-40B4-BE49-F238E27FC236}">
                    <a16:creationId xmlns:a16="http://schemas.microsoft.com/office/drawing/2014/main" id="{EDBF111C-A443-47EC-BA82-E9B12BE16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" y="3601"/>
                <a:ext cx="41" cy="5"/>
              </a:xfrm>
              <a:custGeom>
                <a:avLst/>
                <a:gdLst>
                  <a:gd name="T0" fmla="*/ 0 w 41"/>
                  <a:gd name="T1" fmla="*/ 5 h 5"/>
                  <a:gd name="T2" fmla="*/ 11 w 41"/>
                  <a:gd name="T3" fmla="*/ 0 h 5"/>
                  <a:gd name="T4" fmla="*/ 41 w 41"/>
                  <a:gd name="T5" fmla="*/ 0 h 5"/>
                  <a:gd name="T6" fmla="*/ 32 w 41"/>
                  <a:gd name="T7" fmla="*/ 5 h 5"/>
                  <a:gd name="T8" fmla="*/ 0 w 41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">
                    <a:moveTo>
                      <a:pt x="0" y="5"/>
                    </a:moveTo>
                    <a:lnTo>
                      <a:pt x="11" y="0"/>
                    </a:lnTo>
                    <a:lnTo>
                      <a:pt x="41" y="0"/>
                    </a:lnTo>
                    <a:lnTo>
                      <a:pt x="32" y="5"/>
                    </a:lnTo>
                    <a:lnTo>
                      <a:pt x="0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82" name="Freeform 99">
                <a:extLst>
                  <a:ext uri="{FF2B5EF4-FFF2-40B4-BE49-F238E27FC236}">
                    <a16:creationId xmlns:a16="http://schemas.microsoft.com/office/drawing/2014/main" id="{4A27FB07-029B-41DE-83AF-F9F420FE44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" y="3623"/>
                <a:ext cx="16" cy="5"/>
              </a:xfrm>
              <a:custGeom>
                <a:avLst/>
                <a:gdLst>
                  <a:gd name="T0" fmla="*/ 0 w 16"/>
                  <a:gd name="T1" fmla="*/ 0 h 5"/>
                  <a:gd name="T2" fmla="*/ 16 w 16"/>
                  <a:gd name="T3" fmla="*/ 0 h 5"/>
                  <a:gd name="T4" fmla="*/ 16 w 16"/>
                  <a:gd name="T5" fmla="*/ 5 h 5"/>
                  <a:gd name="T6" fmla="*/ 0 w 16"/>
                  <a:gd name="T7" fmla="*/ 5 h 5"/>
                  <a:gd name="T8" fmla="*/ 0 w 16"/>
                  <a:gd name="T9" fmla="*/ 0 h 5"/>
                  <a:gd name="T10" fmla="*/ 3 w 16"/>
                  <a:gd name="T11" fmla="*/ 0 h 5"/>
                  <a:gd name="T12" fmla="*/ 14 w 16"/>
                  <a:gd name="T13" fmla="*/ 0 h 5"/>
                  <a:gd name="T14" fmla="*/ 14 w 16"/>
                  <a:gd name="T15" fmla="*/ 4 h 5"/>
                  <a:gd name="T16" fmla="*/ 3 w 16"/>
                  <a:gd name="T17" fmla="*/ 4 h 5"/>
                  <a:gd name="T18" fmla="*/ 3 w 1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" h="5">
                    <a:moveTo>
                      <a:pt x="0" y="0"/>
                    </a:moveTo>
                    <a:lnTo>
                      <a:pt x="16" y="0"/>
                    </a:lnTo>
                    <a:lnTo>
                      <a:pt x="16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3" y="0"/>
                    </a:moveTo>
                    <a:lnTo>
                      <a:pt x="14" y="0"/>
                    </a:lnTo>
                    <a:lnTo>
                      <a:pt x="14" y="4"/>
                    </a:lnTo>
                    <a:lnTo>
                      <a:pt x="3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83" name="Freeform 100">
                <a:extLst>
                  <a:ext uri="{FF2B5EF4-FFF2-40B4-BE49-F238E27FC236}">
                    <a16:creationId xmlns:a16="http://schemas.microsoft.com/office/drawing/2014/main" id="{280019CD-D75F-4CA6-B13E-40251EAC24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" y="3623"/>
                <a:ext cx="11" cy="4"/>
              </a:xfrm>
              <a:custGeom>
                <a:avLst/>
                <a:gdLst>
                  <a:gd name="T0" fmla="*/ 0 w 11"/>
                  <a:gd name="T1" fmla="*/ 0 h 4"/>
                  <a:gd name="T2" fmla="*/ 11 w 11"/>
                  <a:gd name="T3" fmla="*/ 0 h 4"/>
                  <a:gd name="T4" fmla="*/ 11 w 11"/>
                  <a:gd name="T5" fmla="*/ 4 h 4"/>
                  <a:gd name="T6" fmla="*/ 0 w 11"/>
                  <a:gd name="T7" fmla="*/ 4 h 4"/>
                  <a:gd name="T8" fmla="*/ 0 w 11"/>
                  <a:gd name="T9" fmla="*/ 0 h 4"/>
                  <a:gd name="T10" fmla="*/ 2 w 11"/>
                  <a:gd name="T11" fmla="*/ 1 h 4"/>
                  <a:gd name="T12" fmla="*/ 9 w 11"/>
                  <a:gd name="T13" fmla="*/ 1 h 4"/>
                  <a:gd name="T14" fmla="*/ 9 w 11"/>
                  <a:gd name="T15" fmla="*/ 3 h 4"/>
                  <a:gd name="T16" fmla="*/ 2 w 11"/>
                  <a:gd name="T17" fmla="*/ 3 h 4"/>
                  <a:gd name="T18" fmla="*/ 2 w 11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4">
                    <a:moveTo>
                      <a:pt x="0" y="0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9" y="1"/>
                    </a:lnTo>
                    <a:lnTo>
                      <a:pt x="9" y="3"/>
                    </a:lnTo>
                    <a:lnTo>
                      <a:pt x="2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84" name="Freeform 101">
                <a:extLst>
                  <a:ext uri="{FF2B5EF4-FFF2-40B4-BE49-F238E27FC236}">
                    <a16:creationId xmlns:a16="http://schemas.microsoft.com/office/drawing/2014/main" id="{B9007D6E-CA66-4C70-B8FD-3F3C1D2DC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5" y="3624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  <a:gd name="T10" fmla="*/ 1 w 7"/>
                  <a:gd name="T11" fmla="*/ 1 h 2"/>
                  <a:gd name="T12" fmla="*/ 5 w 7"/>
                  <a:gd name="T13" fmla="*/ 1 h 2"/>
                  <a:gd name="T14" fmla="*/ 5 w 7"/>
                  <a:gd name="T15" fmla="*/ 1 h 2"/>
                  <a:gd name="T16" fmla="*/ 1 w 7"/>
                  <a:gd name="T17" fmla="*/ 1 h 2"/>
                  <a:gd name="T18" fmla="*/ 1 w 7"/>
                  <a:gd name="T19" fmla="*/ 1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1" y="1"/>
                    </a:moveTo>
                    <a:lnTo>
                      <a:pt x="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85" name="Freeform 102">
                <a:extLst>
                  <a:ext uri="{FF2B5EF4-FFF2-40B4-BE49-F238E27FC236}">
                    <a16:creationId xmlns:a16="http://schemas.microsoft.com/office/drawing/2014/main" id="{B3D000A8-522E-490F-9B30-D72C670795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" y="3625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0 h 1"/>
                  <a:gd name="T6" fmla="*/ 0 w 4"/>
                  <a:gd name="T7" fmla="*/ 0 h 1"/>
                  <a:gd name="T8" fmla="*/ 0 w 4"/>
                  <a:gd name="T9" fmla="*/ 0 h 1"/>
                  <a:gd name="T10" fmla="*/ 2 w 4"/>
                  <a:gd name="T11" fmla="*/ 0 h 1"/>
                  <a:gd name="T12" fmla="*/ 2 w 4"/>
                  <a:gd name="T13" fmla="*/ 0 h 1"/>
                  <a:gd name="T14" fmla="*/ 2 w 4"/>
                  <a:gd name="T15" fmla="*/ 0 h 1"/>
                  <a:gd name="T16" fmla="*/ 2 w 4"/>
                  <a:gd name="T17" fmla="*/ 0 h 1"/>
                  <a:gd name="T18" fmla="*/ 2 w 4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86" name="Freeform 103">
                <a:extLst>
                  <a:ext uri="{FF2B5EF4-FFF2-40B4-BE49-F238E27FC236}">
                    <a16:creationId xmlns:a16="http://schemas.microsoft.com/office/drawing/2014/main" id="{786F9DCB-E953-46B3-9BBC-A21E30400D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1" y="3623"/>
                <a:ext cx="16" cy="5"/>
              </a:xfrm>
              <a:custGeom>
                <a:avLst/>
                <a:gdLst>
                  <a:gd name="T0" fmla="*/ 0 w 16"/>
                  <a:gd name="T1" fmla="*/ 0 h 5"/>
                  <a:gd name="T2" fmla="*/ 16 w 16"/>
                  <a:gd name="T3" fmla="*/ 0 h 5"/>
                  <a:gd name="T4" fmla="*/ 16 w 16"/>
                  <a:gd name="T5" fmla="*/ 5 h 5"/>
                  <a:gd name="T6" fmla="*/ 0 w 16"/>
                  <a:gd name="T7" fmla="*/ 5 h 5"/>
                  <a:gd name="T8" fmla="*/ 0 w 16"/>
                  <a:gd name="T9" fmla="*/ 0 h 5"/>
                  <a:gd name="T10" fmla="*/ 2 w 16"/>
                  <a:gd name="T11" fmla="*/ 0 h 5"/>
                  <a:gd name="T12" fmla="*/ 13 w 16"/>
                  <a:gd name="T13" fmla="*/ 0 h 5"/>
                  <a:gd name="T14" fmla="*/ 13 w 16"/>
                  <a:gd name="T15" fmla="*/ 4 h 5"/>
                  <a:gd name="T16" fmla="*/ 2 w 16"/>
                  <a:gd name="T17" fmla="*/ 4 h 5"/>
                  <a:gd name="T18" fmla="*/ 2 w 1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" h="5">
                    <a:moveTo>
                      <a:pt x="0" y="0"/>
                    </a:moveTo>
                    <a:lnTo>
                      <a:pt x="16" y="0"/>
                    </a:lnTo>
                    <a:lnTo>
                      <a:pt x="16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13" y="0"/>
                    </a:lnTo>
                    <a:lnTo>
                      <a:pt x="13" y="4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87" name="Freeform 104">
                <a:extLst>
                  <a:ext uri="{FF2B5EF4-FFF2-40B4-BE49-F238E27FC236}">
                    <a16:creationId xmlns:a16="http://schemas.microsoft.com/office/drawing/2014/main" id="{B716DEB6-26E4-4E57-82E2-BB94740B22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" y="3623"/>
                <a:ext cx="11" cy="4"/>
              </a:xfrm>
              <a:custGeom>
                <a:avLst/>
                <a:gdLst>
                  <a:gd name="T0" fmla="*/ 0 w 11"/>
                  <a:gd name="T1" fmla="*/ 0 h 4"/>
                  <a:gd name="T2" fmla="*/ 11 w 11"/>
                  <a:gd name="T3" fmla="*/ 0 h 4"/>
                  <a:gd name="T4" fmla="*/ 11 w 11"/>
                  <a:gd name="T5" fmla="*/ 4 h 4"/>
                  <a:gd name="T6" fmla="*/ 0 w 11"/>
                  <a:gd name="T7" fmla="*/ 4 h 4"/>
                  <a:gd name="T8" fmla="*/ 0 w 11"/>
                  <a:gd name="T9" fmla="*/ 0 h 4"/>
                  <a:gd name="T10" fmla="*/ 2 w 11"/>
                  <a:gd name="T11" fmla="*/ 1 h 4"/>
                  <a:gd name="T12" fmla="*/ 10 w 11"/>
                  <a:gd name="T13" fmla="*/ 1 h 4"/>
                  <a:gd name="T14" fmla="*/ 10 w 11"/>
                  <a:gd name="T15" fmla="*/ 3 h 4"/>
                  <a:gd name="T16" fmla="*/ 2 w 11"/>
                  <a:gd name="T17" fmla="*/ 3 h 4"/>
                  <a:gd name="T18" fmla="*/ 2 w 11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4">
                    <a:moveTo>
                      <a:pt x="0" y="0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0" y="1"/>
                    </a:lnTo>
                    <a:lnTo>
                      <a:pt x="10" y="3"/>
                    </a:lnTo>
                    <a:lnTo>
                      <a:pt x="2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88" name="Freeform 105">
                <a:extLst>
                  <a:ext uri="{FF2B5EF4-FFF2-40B4-BE49-F238E27FC236}">
                    <a16:creationId xmlns:a16="http://schemas.microsoft.com/office/drawing/2014/main" id="{59407CEA-59B0-4041-ADB2-C2AEFC4B27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" y="3624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8 w 8"/>
                  <a:gd name="T5" fmla="*/ 2 h 2"/>
                  <a:gd name="T6" fmla="*/ 0 w 8"/>
                  <a:gd name="T7" fmla="*/ 2 h 2"/>
                  <a:gd name="T8" fmla="*/ 0 w 8"/>
                  <a:gd name="T9" fmla="*/ 0 h 2"/>
                  <a:gd name="T10" fmla="*/ 2 w 8"/>
                  <a:gd name="T11" fmla="*/ 1 h 2"/>
                  <a:gd name="T12" fmla="*/ 6 w 8"/>
                  <a:gd name="T13" fmla="*/ 1 h 2"/>
                  <a:gd name="T14" fmla="*/ 6 w 8"/>
                  <a:gd name="T15" fmla="*/ 1 h 2"/>
                  <a:gd name="T16" fmla="*/ 2 w 8"/>
                  <a:gd name="T17" fmla="*/ 1 h 2"/>
                  <a:gd name="T18" fmla="*/ 2 w 8"/>
                  <a:gd name="T19" fmla="*/ 1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6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89" name="Freeform 106">
                <a:extLst>
                  <a:ext uri="{FF2B5EF4-FFF2-40B4-BE49-F238E27FC236}">
                    <a16:creationId xmlns:a16="http://schemas.microsoft.com/office/drawing/2014/main" id="{8C6DAE89-6505-4282-8E7B-67C79A916E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7" y="3625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0 h 1"/>
                  <a:gd name="T6" fmla="*/ 0 w 4"/>
                  <a:gd name="T7" fmla="*/ 0 h 1"/>
                  <a:gd name="T8" fmla="*/ 0 w 4"/>
                  <a:gd name="T9" fmla="*/ 0 h 1"/>
                  <a:gd name="T10" fmla="*/ 2 w 4"/>
                  <a:gd name="T11" fmla="*/ 0 h 1"/>
                  <a:gd name="T12" fmla="*/ 2 w 4"/>
                  <a:gd name="T13" fmla="*/ 0 h 1"/>
                  <a:gd name="T14" fmla="*/ 2 w 4"/>
                  <a:gd name="T15" fmla="*/ 0 h 1"/>
                  <a:gd name="T16" fmla="*/ 2 w 4"/>
                  <a:gd name="T17" fmla="*/ 0 h 1"/>
                  <a:gd name="T18" fmla="*/ 2 w 4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90" name="Freeform 107">
                <a:extLst>
                  <a:ext uri="{FF2B5EF4-FFF2-40B4-BE49-F238E27FC236}">
                    <a16:creationId xmlns:a16="http://schemas.microsoft.com/office/drawing/2014/main" id="{82565A78-182A-46E4-BE3E-19599AD99D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2" y="3623"/>
                <a:ext cx="15" cy="5"/>
              </a:xfrm>
              <a:custGeom>
                <a:avLst/>
                <a:gdLst>
                  <a:gd name="T0" fmla="*/ 0 w 15"/>
                  <a:gd name="T1" fmla="*/ 0 h 5"/>
                  <a:gd name="T2" fmla="*/ 15 w 15"/>
                  <a:gd name="T3" fmla="*/ 0 h 5"/>
                  <a:gd name="T4" fmla="*/ 15 w 15"/>
                  <a:gd name="T5" fmla="*/ 5 h 5"/>
                  <a:gd name="T6" fmla="*/ 0 w 15"/>
                  <a:gd name="T7" fmla="*/ 5 h 5"/>
                  <a:gd name="T8" fmla="*/ 0 w 15"/>
                  <a:gd name="T9" fmla="*/ 0 h 5"/>
                  <a:gd name="T10" fmla="*/ 2 w 15"/>
                  <a:gd name="T11" fmla="*/ 0 h 5"/>
                  <a:gd name="T12" fmla="*/ 14 w 15"/>
                  <a:gd name="T13" fmla="*/ 0 h 5"/>
                  <a:gd name="T14" fmla="*/ 14 w 15"/>
                  <a:gd name="T15" fmla="*/ 4 h 5"/>
                  <a:gd name="T16" fmla="*/ 2 w 15"/>
                  <a:gd name="T17" fmla="*/ 4 h 5"/>
                  <a:gd name="T18" fmla="*/ 2 w 1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5">
                    <a:moveTo>
                      <a:pt x="0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14" y="0"/>
                    </a:lnTo>
                    <a:lnTo>
                      <a:pt x="14" y="4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91" name="Freeform 108">
                <a:extLst>
                  <a:ext uri="{FF2B5EF4-FFF2-40B4-BE49-F238E27FC236}">
                    <a16:creationId xmlns:a16="http://schemas.microsoft.com/office/drawing/2014/main" id="{DF20C45B-74E1-4B53-9A11-9D3E195A0C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" y="3623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12 w 12"/>
                  <a:gd name="T3" fmla="*/ 0 h 4"/>
                  <a:gd name="T4" fmla="*/ 12 w 12"/>
                  <a:gd name="T5" fmla="*/ 4 h 4"/>
                  <a:gd name="T6" fmla="*/ 0 w 12"/>
                  <a:gd name="T7" fmla="*/ 4 h 4"/>
                  <a:gd name="T8" fmla="*/ 0 w 12"/>
                  <a:gd name="T9" fmla="*/ 0 h 4"/>
                  <a:gd name="T10" fmla="*/ 2 w 12"/>
                  <a:gd name="T11" fmla="*/ 1 h 4"/>
                  <a:gd name="T12" fmla="*/ 10 w 12"/>
                  <a:gd name="T13" fmla="*/ 1 h 4"/>
                  <a:gd name="T14" fmla="*/ 10 w 12"/>
                  <a:gd name="T15" fmla="*/ 3 h 4"/>
                  <a:gd name="T16" fmla="*/ 2 w 12"/>
                  <a:gd name="T17" fmla="*/ 3 h 4"/>
                  <a:gd name="T18" fmla="*/ 2 w 12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12" y="0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0" y="1"/>
                    </a:lnTo>
                    <a:lnTo>
                      <a:pt x="10" y="3"/>
                    </a:lnTo>
                    <a:lnTo>
                      <a:pt x="2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92" name="Freeform 109">
                <a:extLst>
                  <a:ext uri="{FF2B5EF4-FFF2-40B4-BE49-F238E27FC236}">
                    <a16:creationId xmlns:a16="http://schemas.microsoft.com/office/drawing/2014/main" id="{647F7D46-6F39-4231-AA3A-A670D3BCA0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" y="3624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8 w 8"/>
                  <a:gd name="T5" fmla="*/ 2 h 2"/>
                  <a:gd name="T6" fmla="*/ 0 w 8"/>
                  <a:gd name="T7" fmla="*/ 2 h 2"/>
                  <a:gd name="T8" fmla="*/ 0 w 8"/>
                  <a:gd name="T9" fmla="*/ 0 h 2"/>
                  <a:gd name="T10" fmla="*/ 2 w 8"/>
                  <a:gd name="T11" fmla="*/ 1 h 2"/>
                  <a:gd name="T12" fmla="*/ 6 w 8"/>
                  <a:gd name="T13" fmla="*/ 1 h 2"/>
                  <a:gd name="T14" fmla="*/ 6 w 8"/>
                  <a:gd name="T15" fmla="*/ 1 h 2"/>
                  <a:gd name="T16" fmla="*/ 2 w 8"/>
                  <a:gd name="T17" fmla="*/ 1 h 2"/>
                  <a:gd name="T18" fmla="*/ 2 w 8"/>
                  <a:gd name="T19" fmla="*/ 1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6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93" name="Freeform 110">
                <a:extLst>
                  <a:ext uri="{FF2B5EF4-FFF2-40B4-BE49-F238E27FC236}">
                    <a16:creationId xmlns:a16="http://schemas.microsoft.com/office/drawing/2014/main" id="{5A1552C9-B4D7-4C5F-A731-AEAFADC3AC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" y="3625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0 h 1"/>
                  <a:gd name="T6" fmla="*/ 0 w 4"/>
                  <a:gd name="T7" fmla="*/ 0 h 1"/>
                  <a:gd name="T8" fmla="*/ 0 w 4"/>
                  <a:gd name="T9" fmla="*/ 0 h 1"/>
                  <a:gd name="T10" fmla="*/ 1 w 4"/>
                  <a:gd name="T11" fmla="*/ 0 h 1"/>
                  <a:gd name="T12" fmla="*/ 1 w 4"/>
                  <a:gd name="T13" fmla="*/ 0 h 1"/>
                  <a:gd name="T14" fmla="*/ 1 w 4"/>
                  <a:gd name="T15" fmla="*/ 0 h 1"/>
                  <a:gd name="T16" fmla="*/ 1 w 4"/>
                  <a:gd name="T17" fmla="*/ 0 h 1"/>
                  <a:gd name="T18" fmla="*/ 1 w 4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94" name="Rectangle 111">
                <a:extLst>
                  <a:ext uri="{FF2B5EF4-FFF2-40B4-BE49-F238E27FC236}">
                    <a16:creationId xmlns:a16="http://schemas.microsoft.com/office/drawing/2014/main" id="{61995377-20DE-413C-AC68-3202B8DFC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" y="3624"/>
                <a:ext cx="5" cy="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9095" name="Rectangle 112">
                <a:extLst>
                  <a:ext uri="{FF2B5EF4-FFF2-40B4-BE49-F238E27FC236}">
                    <a16:creationId xmlns:a16="http://schemas.microsoft.com/office/drawing/2014/main" id="{B42EDFEE-8B6D-477F-A2E5-01C1928C7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" y="3624"/>
                <a:ext cx="5" cy="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9096" name="Rectangle 113">
                <a:extLst>
                  <a:ext uri="{FF2B5EF4-FFF2-40B4-BE49-F238E27FC236}">
                    <a16:creationId xmlns:a16="http://schemas.microsoft.com/office/drawing/2014/main" id="{7DEAB0B5-6796-40F2-AFFE-A9FEB1C99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" y="3624"/>
                <a:ext cx="6" cy="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9097" name="Freeform 114">
                <a:extLst>
                  <a:ext uri="{FF2B5EF4-FFF2-40B4-BE49-F238E27FC236}">
                    <a16:creationId xmlns:a16="http://schemas.microsoft.com/office/drawing/2014/main" id="{59C4A2D4-B2A2-43AE-ACAD-DC7E71A42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" y="3581"/>
                <a:ext cx="16" cy="13"/>
              </a:xfrm>
              <a:custGeom>
                <a:avLst/>
                <a:gdLst>
                  <a:gd name="T0" fmla="*/ 0 w 16"/>
                  <a:gd name="T1" fmla="*/ 8 h 13"/>
                  <a:gd name="T2" fmla="*/ 16 w 16"/>
                  <a:gd name="T3" fmla="*/ 0 h 13"/>
                  <a:gd name="T4" fmla="*/ 16 w 16"/>
                  <a:gd name="T5" fmla="*/ 5 h 13"/>
                  <a:gd name="T6" fmla="*/ 0 w 16"/>
                  <a:gd name="T7" fmla="*/ 13 h 13"/>
                  <a:gd name="T8" fmla="*/ 0 w 16"/>
                  <a:gd name="T9" fmla="*/ 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0" y="8"/>
                    </a:moveTo>
                    <a:lnTo>
                      <a:pt x="16" y="0"/>
                    </a:lnTo>
                    <a:lnTo>
                      <a:pt x="16" y="5"/>
                    </a:lnTo>
                    <a:lnTo>
                      <a:pt x="0" y="1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98" name="Freeform 115">
                <a:extLst>
                  <a:ext uri="{FF2B5EF4-FFF2-40B4-BE49-F238E27FC236}">
                    <a16:creationId xmlns:a16="http://schemas.microsoft.com/office/drawing/2014/main" id="{C2625091-B9B7-4D37-87E8-AD01D6A849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" y="3621"/>
                <a:ext cx="13" cy="3"/>
              </a:xfrm>
              <a:custGeom>
                <a:avLst/>
                <a:gdLst>
                  <a:gd name="T0" fmla="*/ 0 w 13"/>
                  <a:gd name="T1" fmla="*/ 0 h 3"/>
                  <a:gd name="T2" fmla="*/ 13 w 13"/>
                  <a:gd name="T3" fmla="*/ 0 h 3"/>
                  <a:gd name="T4" fmla="*/ 13 w 13"/>
                  <a:gd name="T5" fmla="*/ 3 h 3"/>
                  <a:gd name="T6" fmla="*/ 0 w 13"/>
                  <a:gd name="T7" fmla="*/ 3 h 3"/>
                  <a:gd name="T8" fmla="*/ 0 w 13"/>
                  <a:gd name="T9" fmla="*/ 0 h 3"/>
                  <a:gd name="T10" fmla="*/ 0 w 13"/>
                  <a:gd name="T11" fmla="*/ 0 h 3"/>
                  <a:gd name="T12" fmla="*/ 13 w 13"/>
                  <a:gd name="T13" fmla="*/ 0 h 3"/>
                  <a:gd name="T14" fmla="*/ 13 w 13"/>
                  <a:gd name="T15" fmla="*/ 0 h 3"/>
                  <a:gd name="T16" fmla="*/ 0 w 13"/>
                  <a:gd name="T17" fmla="*/ 0 h 3"/>
                  <a:gd name="T18" fmla="*/ 0 w 1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99" name="Freeform 116">
                <a:extLst>
                  <a:ext uri="{FF2B5EF4-FFF2-40B4-BE49-F238E27FC236}">
                    <a16:creationId xmlns:a16="http://schemas.microsoft.com/office/drawing/2014/main" id="{8EB46149-9BF2-4406-B903-9FD1131A9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" y="3619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3 w 7"/>
                  <a:gd name="T3" fmla="*/ 6 h 6"/>
                  <a:gd name="T4" fmla="*/ 6 w 7"/>
                  <a:gd name="T5" fmla="*/ 4 h 6"/>
                  <a:gd name="T6" fmla="*/ 7 w 7"/>
                  <a:gd name="T7" fmla="*/ 0 h 6"/>
                  <a:gd name="T8" fmla="*/ 7 w 7"/>
                  <a:gd name="T9" fmla="*/ 6 h 6"/>
                  <a:gd name="T10" fmla="*/ 0 w 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3" y="6"/>
                    </a:lnTo>
                    <a:lnTo>
                      <a:pt x="6" y="4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00" name="Freeform 117">
                <a:extLst>
                  <a:ext uri="{FF2B5EF4-FFF2-40B4-BE49-F238E27FC236}">
                    <a16:creationId xmlns:a16="http://schemas.microsoft.com/office/drawing/2014/main" id="{430B4EB3-1FE7-444E-8420-BE9194B6C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" y="3619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3 w 7"/>
                  <a:gd name="T3" fmla="*/ 6 h 6"/>
                  <a:gd name="T4" fmla="*/ 6 w 7"/>
                  <a:gd name="T5" fmla="*/ 4 h 6"/>
                  <a:gd name="T6" fmla="*/ 7 w 7"/>
                  <a:gd name="T7" fmla="*/ 0 h 6"/>
                  <a:gd name="T8" fmla="*/ 3 w 7"/>
                  <a:gd name="T9" fmla="*/ 0 h 6"/>
                  <a:gd name="T10" fmla="*/ 3 w 7"/>
                  <a:gd name="T11" fmla="*/ 2 h 6"/>
                  <a:gd name="T12" fmla="*/ 2 w 7"/>
                  <a:gd name="T13" fmla="*/ 3 h 6"/>
                  <a:gd name="T14" fmla="*/ 0 w 7"/>
                  <a:gd name="T15" fmla="*/ 4 h 6"/>
                  <a:gd name="T16" fmla="*/ 0 w 7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3" y="6"/>
                    </a:lnTo>
                    <a:lnTo>
                      <a:pt x="6" y="4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01" name="Freeform 118">
                <a:extLst>
                  <a:ext uri="{FF2B5EF4-FFF2-40B4-BE49-F238E27FC236}">
                    <a16:creationId xmlns:a16="http://schemas.microsoft.com/office/drawing/2014/main" id="{CE86C756-A8E4-42EC-AFAA-EBD11FFD9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" y="3619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2 w 3"/>
                  <a:gd name="T3" fmla="*/ 3 h 4"/>
                  <a:gd name="T4" fmla="*/ 3 w 3"/>
                  <a:gd name="T5" fmla="*/ 2 h 4"/>
                  <a:gd name="T6" fmla="*/ 3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2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02" name="Freeform 119">
                <a:extLst>
                  <a:ext uri="{FF2B5EF4-FFF2-40B4-BE49-F238E27FC236}">
                    <a16:creationId xmlns:a16="http://schemas.microsoft.com/office/drawing/2014/main" id="{2E1BB063-2B21-4C99-A63B-5BB3395EA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" y="3621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1 w 3"/>
                  <a:gd name="T3" fmla="*/ 0 h 3"/>
                  <a:gd name="T4" fmla="*/ 1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  <a:gd name="T10" fmla="*/ 3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03" name="Freeform 120">
                <a:extLst>
                  <a:ext uri="{FF2B5EF4-FFF2-40B4-BE49-F238E27FC236}">
                    <a16:creationId xmlns:a16="http://schemas.microsoft.com/office/drawing/2014/main" id="{B28844BC-26A5-45C3-B1D5-912B93601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" y="3621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1 w 3"/>
                  <a:gd name="T3" fmla="*/ 0 h 3"/>
                  <a:gd name="T4" fmla="*/ 1 w 3"/>
                  <a:gd name="T5" fmla="*/ 2 h 3"/>
                  <a:gd name="T6" fmla="*/ 0 w 3"/>
                  <a:gd name="T7" fmla="*/ 3 h 3"/>
                  <a:gd name="T8" fmla="*/ 3 w 3"/>
                  <a:gd name="T9" fmla="*/ 3 h 3"/>
                  <a:gd name="T10" fmla="*/ 3 w 3"/>
                  <a:gd name="T11" fmla="*/ 3 h 3"/>
                  <a:gd name="T12" fmla="*/ 3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04" name="Freeform 121">
                <a:extLst>
                  <a:ext uri="{FF2B5EF4-FFF2-40B4-BE49-F238E27FC236}">
                    <a16:creationId xmlns:a16="http://schemas.microsoft.com/office/drawing/2014/main" id="{A36A7052-FD2A-4DB1-BE1D-5EBAA4DA2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" y="361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2 w 6"/>
                  <a:gd name="T3" fmla="*/ 6 h 6"/>
                  <a:gd name="T4" fmla="*/ 5 w 6"/>
                  <a:gd name="T5" fmla="*/ 4 h 6"/>
                  <a:gd name="T6" fmla="*/ 6 w 6"/>
                  <a:gd name="T7" fmla="*/ 0 h 6"/>
                  <a:gd name="T8" fmla="*/ 6 w 6"/>
                  <a:gd name="T9" fmla="*/ 6 h 6"/>
                  <a:gd name="T10" fmla="*/ 0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2" y="6"/>
                    </a:lnTo>
                    <a:lnTo>
                      <a:pt x="5" y="4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05" name="Freeform 122">
                <a:extLst>
                  <a:ext uri="{FF2B5EF4-FFF2-40B4-BE49-F238E27FC236}">
                    <a16:creationId xmlns:a16="http://schemas.microsoft.com/office/drawing/2014/main" id="{CCC8D9AA-81AD-4B08-A0AA-4E0C7879B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" y="361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2 w 6"/>
                  <a:gd name="T3" fmla="*/ 6 h 6"/>
                  <a:gd name="T4" fmla="*/ 5 w 6"/>
                  <a:gd name="T5" fmla="*/ 4 h 6"/>
                  <a:gd name="T6" fmla="*/ 6 w 6"/>
                  <a:gd name="T7" fmla="*/ 0 h 6"/>
                  <a:gd name="T8" fmla="*/ 2 w 6"/>
                  <a:gd name="T9" fmla="*/ 0 h 6"/>
                  <a:gd name="T10" fmla="*/ 2 w 6"/>
                  <a:gd name="T11" fmla="*/ 2 h 6"/>
                  <a:gd name="T12" fmla="*/ 1 w 6"/>
                  <a:gd name="T13" fmla="*/ 3 h 6"/>
                  <a:gd name="T14" fmla="*/ 0 w 6"/>
                  <a:gd name="T15" fmla="*/ 4 h 6"/>
                  <a:gd name="T16" fmla="*/ 0 w 6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2" y="6"/>
                    </a:lnTo>
                    <a:lnTo>
                      <a:pt x="5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06" name="Freeform 123">
                <a:extLst>
                  <a:ext uri="{FF2B5EF4-FFF2-40B4-BE49-F238E27FC236}">
                    <a16:creationId xmlns:a16="http://schemas.microsoft.com/office/drawing/2014/main" id="{725DF39B-BC01-4E14-954A-7130A83DF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" y="3619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1 w 2"/>
                  <a:gd name="T3" fmla="*/ 3 h 4"/>
                  <a:gd name="T4" fmla="*/ 2 w 2"/>
                  <a:gd name="T5" fmla="*/ 2 h 4"/>
                  <a:gd name="T6" fmla="*/ 2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  <a:gd name="T12" fmla="*/ 0 w 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1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07" name="Freeform 124">
                <a:extLst>
                  <a:ext uri="{FF2B5EF4-FFF2-40B4-BE49-F238E27FC236}">
                    <a16:creationId xmlns:a16="http://schemas.microsoft.com/office/drawing/2014/main" id="{59D57DDD-1779-4B1F-ADD0-0A016A0B5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" y="3621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1 w 3"/>
                  <a:gd name="T3" fmla="*/ 0 h 3"/>
                  <a:gd name="T4" fmla="*/ 0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  <a:gd name="T10" fmla="*/ 3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08" name="Freeform 125">
                <a:extLst>
                  <a:ext uri="{FF2B5EF4-FFF2-40B4-BE49-F238E27FC236}">
                    <a16:creationId xmlns:a16="http://schemas.microsoft.com/office/drawing/2014/main" id="{C64DE0D7-E71E-457A-81D3-BB37E6F6E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" y="3621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1 w 3"/>
                  <a:gd name="T3" fmla="*/ 0 h 3"/>
                  <a:gd name="T4" fmla="*/ 0 w 3"/>
                  <a:gd name="T5" fmla="*/ 2 h 3"/>
                  <a:gd name="T6" fmla="*/ 0 w 3"/>
                  <a:gd name="T7" fmla="*/ 3 h 3"/>
                  <a:gd name="T8" fmla="*/ 3 w 3"/>
                  <a:gd name="T9" fmla="*/ 3 h 3"/>
                  <a:gd name="T10" fmla="*/ 3 w 3"/>
                  <a:gd name="T11" fmla="*/ 3 h 3"/>
                  <a:gd name="T12" fmla="*/ 3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09" name="Freeform 126">
                <a:extLst>
                  <a:ext uri="{FF2B5EF4-FFF2-40B4-BE49-F238E27FC236}">
                    <a16:creationId xmlns:a16="http://schemas.microsoft.com/office/drawing/2014/main" id="{AE2C91EC-EDCF-4C46-BEDF-C054C3BEA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61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4 w 6"/>
                  <a:gd name="T3" fmla="*/ 6 h 6"/>
                  <a:gd name="T4" fmla="*/ 6 w 6"/>
                  <a:gd name="T5" fmla="*/ 4 h 6"/>
                  <a:gd name="T6" fmla="*/ 6 w 6"/>
                  <a:gd name="T7" fmla="*/ 0 h 6"/>
                  <a:gd name="T8" fmla="*/ 6 w 6"/>
                  <a:gd name="T9" fmla="*/ 6 h 6"/>
                  <a:gd name="T10" fmla="*/ 0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4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10" name="Freeform 127">
                <a:extLst>
                  <a:ext uri="{FF2B5EF4-FFF2-40B4-BE49-F238E27FC236}">
                    <a16:creationId xmlns:a16="http://schemas.microsoft.com/office/drawing/2014/main" id="{B8DA4954-4773-42D7-B646-71C3081F4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61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4 w 6"/>
                  <a:gd name="T3" fmla="*/ 6 h 6"/>
                  <a:gd name="T4" fmla="*/ 6 w 6"/>
                  <a:gd name="T5" fmla="*/ 4 h 6"/>
                  <a:gd name="T6" fmla="*/ 6 w 6"/>
                  <a:gd name="T7" fmla="*/ 0 h 6"/>
                  <a:gd name="T8" fmla="*/ 4 w 6"/>
                  <a:gd name="T9" fmla="*/ 0 h 6"/>
                  <a:gd name="T10" fmla="*/ 3 w 6"/>
                  <a:gd name="T11" fmla="*/ 2 h 6"/>
                  <a:gd name="T12" fmla="*/ 2 w 6"/>
                  <a:gd name="T13" fmla="*/ 3 h 6"/>
                  <a:gd name="T14" fmla="*/ 0 w 6"/>
                  <a:gd name="T15" fmla="*/ 4 h 6"/>
                  <a:gd name="T16" fmla="*/ 0 w 6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4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11" name="Freeform 128">
                <a:extLst>
                  <a:ext uri="{FF2B5EF4-FFF2-40B4-BE49-F238E27FC236}">
                    <a16:creationId xmlns:a16="http://schemas.microsoft.com/office/drawing/2014/main" id="{06DE4C80-32CB-4CCE-B665-4479544E5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61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4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2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12" name="Freeform 129">
                <a:extLst>
                  <a:ext uri="{FF2B5EF4-FFF2-40B4-BE49-F238E27FC236}">
                    <a16:creationId xmlns:a16="http://schemas.microsoft.com/office/drawing/2014/main" id="{3664EAEB-8D82-42E0-8113-0F0BAD9FA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" y="3621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2 w 4"/>
                  <a:gd name="T3" fmla="*/ 0 h 3"/>
                  <a:gd name="T4" fmla="*/ 0 w 4"/>
                  <a:gd name="T5" fmla="*/ 2 h 3"/>
                  <a:gd name="T6" fmla="*/ 0 w 4"/>
                  <a:gd name="T7" fmla="*/ 3 h 3"/>
                  <a:gd name="T8" fmla="*/ 0 w 4"/>
                  <a:gd name="T9" fmla="*/ 0 h 3"/>
                  <a:gd name="T10" fmla="*/ 4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13" name="Freeform 130">
                <a:extLst>
                  <a:ext uri="{FF2B5EF4-FFF2-40B4-BE49-F238E27FC236}">
                    <a16:creationId xmlns:a16="http://schemas.microsoft.com/office/drawing/2014/main" id="{AD28F81A-5C62-4808-BBDC-F4AA14F17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" y="3621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2 w 4"/>
                  <a:gd name="T3" fmla="*/ 0 h 3"/>
                  <a:gd name="T4" fmla="*/ 0 w 4"/>
                  <a:gd name="T5" fmla="*/ 2 h 3"/>
                  <a:gd name="T6" fmla="*/ 0 w 4"/>
                  <a:gd name="T7" fmla="*/ 3 h 3"/>
                  <a:gd name="T8" fmla="*/ 4 w 4"/>
                  <a:gd name="T9" fmla="*/ 3 h 3"/>
                  <a:gd name="T10" fmla="*/ 4 w 4"/>
                  <a:gd name="T11" fmla="*/ 3 h 3"/>
                  <a:gd name="T12" fmla="*/ 4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14" name="Freeform 131">
                <a:extLst>
                  <a:ext uri="{FF2B5EF4-FFF2-40B4-BE49-F238E27FC236}">
                    <a16:creationId xmlns:a16="http://schemas.microsoft.com/office/drawing/2014/main" id="{0D2C09FD-60C3-4637-BF9F-D6FCEA8AC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" y="361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3 w 6"/>
                  <a:gd name="T3" fmla="*/ 6 h 6"/>
                  <a:gd name="T4" fmla="*/ 5 w 6"/>
                  <a:gd name="T5" fmla="*/ 4 h 6"/>
                  <a:gd name="T6" fmla="*/ 6 w 6"/>
                  <a:gd name="T7" fmla="*/ 0 h 6"/>
                  <a:gd name="T8" fmla="*/ 6 w 6"/>
                  <a:gd name="T9" fmla="*/ 6 h 6"/>
                  <a:gd name="T10" fmla="*/ 0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3" y="6"/>
                    </a:lnTo>
                    <a:lnTo>
                      <a:pt x="5" y="4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15" name="Freeform 132">
                <a:extLst>
                  <a:ext uri="{FF2B5EF4-FFF2-40B4-BE49-F238E27FC236}">
                    <a16:creationId xmlns:a16="http://schemas.microsoft.com/office/drawing/2014/main" id="{C8D86311-DBE9-461F-9C0A-32A486AAF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" y="361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3 w 6"/>
                  <a:gd name="T3" fmla="*/ 6 h 6"/>
                  <a:gd name="T4" fmla="*/ 5 w 6"/>
                  <a:gd name="T5" fmla="*/ 4 h 6"/>
                  <a:gd name="T6" fmla="*/ 6 w 6"/>
                  <a:gd name="T7" fmla="*/ 0 h 6"/>
                  <a:gd name="T8" fmla="*/ 3 w 6"/>
                  <a:gd name="T9" fmla="*/ 0 h 6"/>
                  <a:gd name="T10" fmla="*/ 3 w 6"/>
                  <a:gd name="T11" fmla="*/ 2 h 6"/>
                  <a:gd name="T12" fmla="*/ 2 w 6"/>
                  <a:gd name="T13" fmla="*/ 3 h 6"/>
                  <a:gd name="T14" fmla="*/ 0 w 6"/>
                  <a:gd name="T15" fmla="*/ 4 h 6"/>
                  <a:gd name="T16" fmla="*/ 0 w 6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3" y="6"/>
                    </a:lnTo>
                    <a:lnTo>
                      <a:pt x="5" y="4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16" name="Freeform 133">
                <a:extLst>
                  <a:ext uri="{FF2B5EF4-FFF2-40B4-BE49-F238E27FC236}">
                    <a16:creationId xmlns:a16="http://schemas.microsoft.com/office/drawing/2014/main" id="{3D7881DF-4F35-481E-AE68-0D10314F2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" y="3619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2 w 3"/>
                  <a:gd name="T3" fmla="*/ 3 h 4"/>
                  <a:gd name="T4" fmla="*/ 3 w 3"/>
                  <a:gd name="T5" fmla="*/ 2 h 4"/>
                  <a:gd name="T6" fmla="*/ 3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2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17" name="Freeform 134">
                <a:extLst>
                  <a:ext uri="{FF2B5EF4-FFF2-40B4-BE49-F238E27FC236}">
                    <a16:creationId xmlns:a16="http://schemas.microsoft.com/office/drawing/2014/main" id="{11297239-52AE-4385-A701-064F657DD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" y="3621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0 h 3"/>
                  <a:gd name="T4" fmla="*/ 0 w 2"/>
                  <a:gd name="T5" fmla="*/ 2 h 3"/>
                  <a:gd name="T6" fmla="*/ 0 w 2"/>
                  <a:gd name="T7" fmla="*/ 3 h 3"/>
                  <a:gd name="T8" fmla="*/ 0 w 2"/>
                  <a:gd name="T9" fmla="*/ 0 h 3"/>
                  <a:gd name="T10" fmla="*/ 2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18" name="Freeform 135">
                <a:extLst>
                  <a:ext uri="{FF2B5EF4-FFF2-40B4-BE49-F238E27FC236}">
                    <a16:creationId xmlns:a16="http://schemas.microsoft.com/office/drawing/2014/main" id="{7910241A-4ADA-425A-A8B2-790A41824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" y="3621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0 h 3"/>
                  <a:gd name="T4" fmla="*/ 0 w 2"/>
                  <a:gd name="T5" fmla="*/ 2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3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19" name="Freeform 136">
                <a:extLst>
                  <a:ext uri="{FF2B5EF4-FFF2-40B4-BE49-F238E27FC236}">
                    <a16:creationId xmlns:a16="http://schemas.microsoft.com/office/drawing/2014/main" id="{AB369F24-4993-4638-9969-F5E435B5D7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64" cy="113"/>
              </a:xfrm>
              <a:custGeom>
                <a:avLst/>
                <a:gdLst>
                  <a:gd name="T0" fmla="*/ 0 w 264"/>
                  <a:gd name="T1" fmla="*/ 0 h 113"/>
                  <a:gd name="T2" fmla="*/ 264 w 264"/>
                  <a:gd name="T3" fmla="*/ 0 h 113"/>
                  <a:gd name="T4" fmla="*/ 264 w 264"/>
                  <a:gd name="T5" fmla="*/ 113 h 113"/>
                  <a:gd name="T6" fmla="*/ 0 w 264"/>
                  <a:gd name="T7" fmla="*/ 113 h 113"/>
                  <a:gd name="T8" fmla="*/ 0 w 264"/>
                  <a:gd name="T9" fmla="*/ 0 h 113"/>
                  <a:gd name="T10" fmla="*/ 0 w 264"/>
                  <a:gd name="T11" fmla="*/ 0 h 113"/>
                  <a:gd name="T12" fmla="*/ 262 w 264"/>
                  <a:gd name="T13" fmla="*/ 0 h 113"/>
                  <a:gd name="T14" fmla="*/ 262 w 264"/>
                  <a:gd name="T15" fmla="*/ 113 h 113"/>
                  <a:gd name="T16" fmla="*/ 0 w 264"/>
                  <a:gd name="T17" fmla="*/ 113 h 113"/>
                  <a:gd name="T18" fmla="*/ 0 w 264"/>
                  <a:gd name="T19" fmla="*/ 0 h 1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4" h="113">
                    <a:moveTo>
                      <a:pt x="0" y="0"/>
                    </a:moveTo>
                    <a:lnTo>
                      <a:pt x="264" y="0"/>
                    </a:lnTo>
                    <a:lnTo>
                      <a:pt x="264" y="113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62" y="0"/>
                    </a:lnTo>
                    <a:lnTo>
                      <a:pt x="262" y="113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20" name="Freeform 137">
                <a:extLst>
                  <a:ext uri="{FF2B5EF4-FFF2-40B4-BE49-F238E27FC236}">
                    <a16:creationId xmlns:a16="http://schemas.microsoft.com/office/drawing/2014/main" id="{8FC4C244-2839-44F7-A1DE-B9FC18E164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62" cy="113"/>
              </a:xfrm>
              <a:custGeom>
                <a:avLst/>
                <a:gdLst>
                  <a:gd name="T0" fmla="*/ 0 w 262"/>
                  <a:gd name="T1" fmla="*/ 0 h 113"/>
                  <a:gd name="T2" fmla="*/ 262 w 262"/>
                  <a:gd name="T3" fmla="*/ 0 h 113"/>
                  <a:gd name="T4" fmla="*/ 262 w 262"/>
                  <a:gd name="T5" fmla="*/ 113 h 113"/>
                  <a:gd name="T6" fmla="*/ 0 w 262"/>
                  <a:gd name="T7" fmla="*/ 113 h 113"/>
                  <a:gd name="T8" fmla="*/ 0 w 262"/>
                  <a:gd name="T9" fmla="*/ 0 h 113"/>
                  <a:gd name="T10" fmla="*/ 0 w 262"/>
                  <a:gd name="T11" fmla="*/ 0 h 113"/>
                  <a:gd name="T12" fmla="*/ 260 w 262"/>
                  <a:gd name="T13" fmla="*/ 0 h 113"/>
                  <a:gd name="T14" fmla="*/ 260 w 262"/>
                  <a:gd name="T15" fmla="*/ 112 h 113"/>
                  <a:gd name="T16" fmla="*/ 0 w 262"/>
                  <a:gd name="T17" fmla="*/ 112 h 113"/>
                  <a:gd name="T18" fmla="*/ 0 w 262"/>
                  <a:gd name="T19" fmla="*/ 0 h 1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2" h="113">
                    <a:moveTo>
                      <a:pt x="0" y="0"/>
                    </a:moveTo>
                    <a:lnTo>
                      <a:pt x="262" y="0"/>
                    </a:lnTo>
                    <a:lnTo>
                      <a:pt x="262" y="113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60" y="0"/>
                    </a:lnTo>
                    <a:lnTo>
                      <a:pt x="260" y="112"/>
                    </a:lnTo>
                    <a:lnTo>
                      <a:pt x="0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21" name="Freeform 138">
                <a:extLst>
                  <a:ext uri="{FF2B5EF4-FFF2-40B4-BE49-F238E27FC236}">
                    <a16:creationId xmlns:a16="http://schemas.microsoft.com/office/drawing/2014/main" id="{8ABC6438-1A49-4A37-ACBB-0A935F04D8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60" cy="112"/>
              </a:xfrm>
              <a:custGeom>
                <a:avLst/>
                <a:gdLst>
                  <a:gd name="T0" fmla="*/ 0 w 260"/>
                  <a:gd name="T1" fmla="*/ 0 h 112"/>
                  <a:gd name="T2" fmla="*/ 260 w 260"/>
                  <a:gd name="T3" fmla="*/ 0 h 112"/>
                  <a:gd name="T4" fmla="*/ 260 w 260"/>
                  <a:gd name="T5" fmla="*/ 112 h 112"/>
                  <a:gd name="T6" fmla="*/ 0 w 260"/>
                  <a:gd name="T7" fmla="*/ 112 h 112"/>
                  <a:gd name="T8" fmla="*/ 0 w 260"/>
                  <a:gd name="T9" fmla="*/ 0 h 112"/>
                  <a:gd name="T10" fmla="*/ 0 w 260"/>
                  <a:gd name="T11" fmla="*/ 0 h 112"/>
                  <a:gd name="T12" fmla="*/ 258 w 260"/>
                  <a:gd name="T13" fmla="*/ 0 h 112"/>
                  <a:gd name="T14" fmla="*/ 258 w 260"/>
                  <a:gd name="T15" fmla="*/ 111 h 112"/>
                  <a:gd name="T16" fmla="*/ 0 w 260"/>
                  <a:gd name="T17" fmla="*/ 111 h 112"/>
                  <a:gd name="T18" fmla="*/ 0 w 260"/>
                  <a:gd name="T19" fmla="*/ 0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0" h="112">
                    <a:moveTo>
                      <a:pt x="0" y="0"/>
                    </a:moveTo>
                    <a:lnTo>
                      <a:pt x="260" y="0"/>
                    </a:lnTo>
                    <a:lnTo>
                      <a:pt x="260" y="112"/>
                    </a:lnTo>
                    <a:lnTo>
                      <a:pt x="0" y="11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58" y="0"/>
                    </a:lnTo>
                    <a:lnTo>
                      <a:pt x="258" y="111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30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22" name="Freeform 139">
                <a:extLst>
                  <a:ext uri="{FF2B5EF4-FFF2-40B4-BE49-F238E27FC236}">
                    <a16:creationId xmlns:a16="http://schemas.microsoft.com/office/drawing/2014/main" id="{A443FA67-BB47-497F-8893-A4635D3D42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58" cy="111"/>
              </a:xfrm>
              <a:custGeom>
                <a:avLst/>
                <a:gdLst>
                  <a:gd name="T0" fmla="*/ 0 w 258"/>
                  <a:gd name="T1" fmla="*/ 0 h 111"/>
                  <a:gd name="T2" fmla="*/ 258 w 258"/>
                  <a:gd name="T3" fmla="*/ 0 h 111"/>
                  <a:gd name="T4" fmla="*/ 258 w 258"/>
                  <a:gd name="T5" fmla="*/ 111 h 111"/>
                  <a:gd name="T6" fmla="*/ 0 w 258"/>
                  <a:gd name="T7" fmla="*/ 111 h 111"/>
                  <a:gd name="T8" fmla="*/ 0 w 258"/>
                  <a:gd name="T9" fmla="*/ 0 h 111"/>
                  <a:gd name="T10" fmla="*/ 0 w 258"/>
                  <a:gd name="T11" fmla="*/ 0 h 111"/>
                  <a:gd name="T12" fmla="*/ 257 w 258"/>
                  <a:gd name="T13" fmla="*/ 0 h 111"/>
                  <a:gd name="T14" fmla="*/ 257 w 258"/>
                  <a:gd name="T15" fmla="*/ 110 h 111"/>
                  <a:gd name="T16" fmla="*/ 0 w 258"/>
                  <a:gd name="T17" fmla="*/ 110 h 111"/>
                  <a:gd name="T18" fmla="*/ 0 w 258"/>
                  <a:gd name="T19" fmla="*/ 0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8" h="111">
                    <a:moveTo>
                      <a:pt x="0" y="0"/>
                    </a:moveTo>
                    <a:lnTo>
                      <a:pt x="258" y="0"/>
                    </a:lnTo>
                    <a:lnTo>
                      <a:pt x="258" y="111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57" y="0"/>
                    </a:lnTo>
                    <a:lnTo>
                      <a:pt x="257" y="110"/>
                    </a:lnTo>
                    <a:lnTo>
                      <a:pt x="0" y="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0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23" name="Freeform 140">
                <a:extLst>
                  <a:ext uri="{FF2B5EF4-FFF2-40B4-BE49-F238E27FC236}">
                    <a16:creationId xmlns:a16="http://schemas.microsoft.com/office/drawing/2014/main" id="{52C17BB8-EF1C-4E9B-8B1A-552291A330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57" cy="110"/>
              </a:xfrm>
              <a:custGeom>
                <a:avLst/>
                <a:gdLst>
                  <a:gd name="T0" fmla="*/ 0 w 257"/>
                  <a:gd name="T1" fmla="*/ 0 h 110"/>
                  <a:gd name="T2" fmla="*/ 257 w 257"/>
                  <a:gd name="T3" fmla="*/ 0 h 110"/>
                  <a:gd name="T4" fmla="*/ 257 w 257"/>
                  <a:gd name="T5" fmla="*/ 110 h 110"/>
                  <a:gd name="T6" fmla="*/ 0 w 257"/>
                  <a:gd name="T7" fmla="*/ 110 h 110"/>
                  <a:gd name="T8" fmla="*/ 0 w 257"/>
                  <a:gd name="T9" fmla="*/ 0 h 110"/>
                  <a:gd name="T10" fmla="*/ 0 w 257"/>
                  <a:gd name="T11" fmla="*/ 0 h 110"/>
                  <a:gd name="T12" fmla="*/ 255 w 257"/>
                  <a:gd name="T13" fmla="*/ 0 h 110"/>
                  <a:gd name="T14" fmla="*/ 255 w 257"/>
                  <a:gd name="T15" fmla="*/ 110 h 110"/>
                  <a:gd name="T16" fmla="*/ 0 w 257"/>
                  <a:gd name="T17" fmla="*/ 110 h 110"/>
                  <a:gd name="T18" fmla="*/ 0 w 257"/>
                  <a:gd name="T19" fmla="*/ 0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7" h="110">
                    <a:moveTo>
                      <a:pt x="0" y="0"/>
                    </a:moveTo>
                    <a:lnTo>
                      <a:pt x="257" y="0"/>
                    </a:lnTo>
                    <a:lnTo>
                      <a:pt x="257" y="110"/>
                    </a:lnTo>
                    <a:lnTo>
                      <a:pt x="0" y="11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55" y="0"/>
                    </a:lnTo>
                    <a:lnTo>
                      <a:pt x="255" y="110"/>
                    </a:lnTo>
                    <a:lnTo>
                      <a:pt x="0" y="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60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24" name="Freeform 141">
                <a:extLst>
                  <a:ext uri="{FF2B5EF4-FFF2-40B4-BE49-F238E27FC236}">
                    <a16:creationId xmlns:a16="http://schemas.microsoft.com/office/drawing/2014/main" id="{BF65A3E7-7693-4F8F-9507-41976435C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55" cy="110"/>
              </a:xfrm>
              <a:custGeom>
                <a:avLst/>
                <a:gdLst>
                  <a:gd name="T0" fmla="*/ 0 w 255"/>
                  <a:gd name="T1" fmla="*/ 0 h 110"/>
                  <a:gd name="T2" fmla="*/ 255 w 255"/>
                  <a:gd name="T3" fmla="*/ 0 h 110"/>
                  <a:gd name="T4" fmla="*/ 255 w 255"/>
                  <a:gd name="T5" fmla="*/ 110 h 110"/>
                  <a:gd name="T6" fmla="*/ 0 w 255"/>
                  <a:gd name="T7" fmla="*/ 110 h 110"/>
                  <a:gd name="T8" fmla="*/ 0 w 255"/>
                  <a:gd name="T9" fmla="*/ 0 h 110"/>
                  <a:gd name="T10" fmla="*/ 0 w 255"/>
                  <a:gd name="T11" fmla="*/ 0 h 110"/>
                  <a:gd name="T12" fmla="*/ 253 w 255"/>
                  <a:gd name="T13" fmla="*/ 0 h 110"/>
                  <a:gd name="T14" fmla="*/ 253 w 255"/>
                  <a:gd name="T15" fmla="*/ 109 h 110"/>
                  <a:gd name="T16" fmla="*/ 0 w 255"/>
                  <a:gd name="T17" fmla="*/ 109 h 110"/>
                  <a:gd name="T18" fmla="*/ 0 w 255"/>
                  <a:gd name="T19" fmla="*/ 0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5" h="110">
                    <a:moveTo>
                      <a:pt x="0" y="0"/>
                    </a:moveTo>
                    <a:lnTo>
                      <a:pt x="255" y="0"/>
                    </a:lnTo>
                    <a:lnTo>
                      <a:pt x="255" y="110"/>
                    </a:lnTo>
                    <a:lnTo>
                      <a:pt x="0" y="11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53" y="0"/>
                    </a:lnTo>
                    <a:lnTo>
                      <a:pt x="253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0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25" name="Freeform 142">
                <a:extLst>
                  <a:ext uri="{FF2B5EF4-FFF2-40B4-BE49-F238E27FC236}">
                    <a16:creationId xmlns:a16="http://schemas.microsoft.com/office/drawing/2014/main" id="{123FDFF6-9775-4E0A-8A91-B2883EF31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53" cy="109"/>
              </a:xfrm>
              <a:custGeom>
                <a:avLst/>
                <a:gdLst>
                  <a:gd name="T0" fmla="*/ 0 w 253"/>
                  <a:gd name="T1" fmla="*/ 0 h 109"/>
                  <a:gd name="T2" fmla="*/ 253 w 253"/>
                  <a:gd name="T3" fmla="*/ 0 h 109"/>
                  <a:gd name="T4" fmla="*/ 253 w 253"/>
                  <a:gd name="T5" fmla="*/ 109 h 109"/>
                  <a:gd name="T6" fmla="*/ 0 w 253"/>
                  <a:gd name="T7" fmla="*/ 109 h 109"/>
                  <a:gd name="T8" fmla="*/ 0 w 253"/>
                  <a:gd name="T9" fmla="*/ 0 h 109"/>
                  <a:gd name="T10" fmla="*/ 0 w 253"/>
                  <a:gd name="T11" fmla="*/ 0 h 109"/>
                  <a:gd name="T12" fmla="*/ 251 w 253"/>
                  <a:gd name="T13" fmla="*/ 0 h 109"/>
                  <a:gd name="T14" fmla="*/ 251 w 253"/>
                  <a:gd name="T15" fmla="*/ 108 h 109"/>
                  <a:gd name="T16" fmla="*/ 0 w 253"/>
                  <a:gd name="T17" fmla="*/ 108 h 109"/>
                  <a:gd name="T18" fmla="*/ 0 w 253"/>
                  <a:gd name="T19" fmla="*/ 0 h 1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3" h="109">
                    <a:moveTo>
                      <a:pt x="0" y="0"/>
                    </a:moveTo>
                    <a:lnTo>
                      <a:pt x="253" y="0"/>
                    </a:lnTo>
                    <a:lnTo>
                      <a:pt x="253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51" y="0"/>
                    </a:lnTo>
                    <a:lnTo>
                      <a:pt x="251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0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26" name="Freeform 143">
                <a:extLst>
                  <a:ext uri="{FF2B5EF4-FFF2-40B4-BE49-F238E27FC236}">
                    <a16:creationId xmlns:a16="http://schemas.microsoft.com/office/drawing/2014/main" id="{38AC21CD-4357-4D22-8E52-E5053CB3BF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51" cy="108"/>
              </a:xfrm>
              <a:custGeom>
                <a:avLst/>
                <a:gdLst>
                  <a:gd name="T0" fmla="*/ 0 w 251"/>
                  <a:gd name="T1" fmla="*/ 0 h 108"/>
                  <a:gd name="T2" fmla="*/ 251 w 251"/>
                  <a:gd name="T3" fmla="*/ 0 h 108"/>
                  <a:gd name="T4" fmla="*/ 251 w 251"/>
                  <a:gd name="T5" fmla="*/ 108 h 108"/>
                  <a:gd name="T6" fmla="*/ 0 w 251"/>
                  <a:gd name="T7" fmla="*/ 108 h 108"/>
                  <a:gd name="T8" fmla="*/ 0 w 251"/>
                  <a:gd name="T9" fmla="*/ 0 h 108"/>
                  <a:gd name="T10" fmla="*/ 0 w 251"/>
                  <a:gd name="T11" fmla="*/ 0 h 108"/>
                  <a:gd name="T12" fmla="*/ 250 w 251"/>
                  <a:gd name="T13" fmla="*/ 0 h 108"/>
                  <a:gd name="T14" fmla="*/ 250 w 251"/>
                  <a:gd name="T15" fmla="*/ 107 h 108"/>
                  <a:gd name="T16" fmla="*/ 0 w 251"/>
                  <a:gd name="T17" fmla="*/ 107 h 108"/>
                  <a:gd name="T18" fmla="*/ 0 w 251"/>
                  <a:gd name="T19" fmla="*/ 0 h 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1" h="108">
                    <a:moveTo>
                      <a:pt x="0" y="0"/>
                    </a:moveTo>
                    <a:lnTo>
                      <a:pt x="251" y="0"/>
                    </a:lnTo>
                    <a:lnTo>
                      <a:pt x="251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50" y="0"/>
                    </a:lnTo>
                    <a:lnTo>
                      <a:pt x="250" y="107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0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27" name="Freeform 144">
                <a:extLst>
                  <a:ext uri="{FF2B5EF4-FFF2-40B4-BE49-F238E27FC236}">
                    <a16:creationId xmlns:a16="http://schemas.microsoft.com/office/drawing/2014/main" id="{1DF42E51-19B3-41BA-B3C7-A60283976D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50" cy="107"/>
              </a:xfrm>
              <a:custGeom>
                <a:avLst/>
                <a:gdLst>
                  <a:gd name="T0" fmla="*/ 0 w 250"/>
                  <a:gd name="T1" fmla="*/ 0 h 107"/>
                  <a:gd name="T2" fmla="*/ 250 w 250"/>
                  <a:gd name="T3" fmla="*/ 0 h 107"/>
                  <a:gd name="T4" fmla="*/ 250 w 250"/>
                  <a:gd name="T5" fmla="*/ 107 h 107"/>
                  <a:gd name="T6" fmla="*/ 0 w 250"/>
                  <a:gd name="T7" fmla="*/ 107 h 107"/>
                  <a:gd name="T8" fmla="*/ 0 w 250"/>
                  <a:gd name="T9" fmla="*/ 0 h 107"/>
                  <a:gd name="T10" fmla="*/ 0 w 250"/>
                  <a:gd name="T11" fmla="*/ 0 h 107"/>
                  <a:gd name="T12" fmla="*/ 248 w 250"/>
                  <a:gd name="T13" fmla="*/ 0 h 107"/>
                  <a:gd name="T14" fmla="*/ 248 w 250"/>
                  <a:gd name="T15" fmla="*/ 106 h 107"/>
                  <a:gd name="T16" fmla="*/ 0 w 250"/>
                  <a:gd name="T17" fmla="*/ 106 h 107"/>
                  <a:gd name="T18" fmla="*/ 0 w 250"/>
                  <a:gd name="T19" fmla="*/ 0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0" h="107">
                    <a:moveTo>
                      <a:pt x="0" y="0"/>
                    </a:moveTo>
                    <a:lnTo>
                      <a:pt x="250" y="0"/>
                    </a:lnTo>
                    <a:lnTo>
                      <a:pt x="250" y="107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48" y="0"/>
                    </a:lnTo>
                    <a:lnTo>
                      <a:pt x="248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28" name="Freeform 145">
                <a:extLst>
                  <a:ext uri="{FF2B5EF4-FFF2-40B4-BE49-F238E27FC236}">
                    <a16:creationId xmlns:a16="http://schemas.microsoft.com/office/drawing/2014/main" id="{4BC79719-D522-45C4-87A4-4CB35FA35C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48" cy="106"/>
              </a:xfrm>
              <a:custGeom>
                <a:avLst/>
                <a:gdLst>
                  <a:gd name="T0" fmla="*/ 0 w 248"/>
                  <a:gd name="T1" fmla="*/ 0 h 106"/>
                  <a:gd name="T2" fmla="*/ 248 w 248"/>
                  <a:gd name="T3" fmla="*/ 0 h 106"/>
                  <a:gd name="T4" fmla="*/ 248 w 248"/>
                  <a:gd name="T5" fmla="*/ 106 h 106"/>
                  <a:gd name="T6" fmla="*/ 0 w 248"/>
                  <a:gd name="T7" fmla="*/ 106 h 106"/>
                  <a:gd name="T8" fmla="*/ 0 w 248"/>
                  <a:gd name="T9" fmla="*/ 0 h 106"/>
                  <a:gd name="T10" fmla="*/ 0 w 248"/>
                  <a:gd name="T11" fmla="*/ 0 h 106"/>
                  <a:gd name="T12" fmla="*/ 246 w 248"/>
                  <a:gd name="T13" fmla="*/ 0 h 106"/>
                  <a:gd name="T14" fmla="*/ 246 w 248"/>
                  <a:gd name="T15" fmla="*/ 106 h 106"/>
                  <a:gd name="T16" fmla="*/ 0 w 248"/>
                  <a:gd name="T17" fmla="*/ 106 h 106"/>
                  <a:gd name="T18" fmla="*/ 0 w 248"/>
                  <a:gd name="T19" fmla="*/ 0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8" h="106">
                    <a:moveTo>
                      <a:pt x="0" y="0"/>
                    </a:moveTo>
                    <a:lnTo>
                      <a:pt x="248" y="0"/>
                    </a:lnTo>
                    <a:lnTo>
                      <a:pt x="248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46" y="0"/>
                    </a:lnTo>
                    <a:lnTo>
                      <a:pt x="246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0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29" name="Freeform 146">
                <a:extLst>
                  <a:ext uri="{FF2B5EF4-FFF2-40B4-BE49-F238E27FC236}">
                    <a16:creationId xmlns:a16="http://schemas.microsoft.com/office/drawing/2014/main" id="{4AAB7D35-74E6-41BF-9AC3-FE135DDEA5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46" cy="106"/>
              </a:xfrm>
              <a:custGeom>
                <a:avLst/>
                <a:gdLst>
                  <a:gd name="T0" fmla="*/ 0 w 246"/>
                  <a:gd name="T1" fmla="*/ 0 h 106"/>
                  <a:gd name="T2" fmla="*/ 246 w 246"/>
                  <a:gd name="T3" fmla="*/ 0 h 106"/>
                  <a:gd name="T4" fmla="*/ 246 w 246"/>
                  <a:gd name="T5" fmla="*/ 106 h 106"/>
                  <a:gd name="T6" fmla="*/ 0 w 246"/>
                  <a:gd name="T7" fmla="*/ 106 h 106"/>
                  <a:gd name="T8" fmla="*/ 0 w 246"/>
                  <a:gd name="T9" fmla="*/ 0 h 106"/>
                  <a:gd name="T10" fmla="*/ 0 w 246"/>
                  <a:gd name="T11" fmla="*/ 0 h 106"/>
                  <a:gd name="T12" fmla="*/ 244 w 246"/>
                  <a:gd name="T13" fmla="*/ 0 h 106"/>
                  <a:gd name="T14" fmla="*/ 244 w 246"/>
                  <a:gd name="T15" fmla="*/ 105 h 106"/>
                  <a:gd name="T16" fmla="*/ 0 w 246"/>
                  <a:gd name="T17" fmla="*/ 105 h 106"/>
                  <a:gd name="T18" fmla="*/ 0 w 246"/>
                  <a:gd name="T19" fmla="*/ 0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6" h="106">
                    <a:moveTo>
                      <a:pt x="0" y="0"/>
                    </a:moveTo>
                    <a:lnTo>
                      <a:pt x="246" y="0"/>
                    </a:lnTo>
                    <a:lnTo>
                      <a:pt x="246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44" y="0"/>
                    </a:lnTo>
                    <a:lnTo>
                      <a:pt x="244" y="10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1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30" name="Freeform 147">
                <a:extLst>
                  <a:ext uri="{FF2B5EF4-FFF2-40B4-BE49-F238E27FC236}">
                    <a16:creationId xmlns:a16="http://schemas.microsoft.com/office/drawing/2014/main" id="{C127433D-0A9F-4EE5-9F3B-843A5A8347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44" cy="105"/>
              </a:xfrm>
              <a:custGeom>
                <a:avLst/>
                <a:gdLst>
                  <a:gd name="T0" fmla="*/ 0 w 244"/>
                  <a:gd name="T1" fmla="*/ 0 h 105"/>
                  <a:gd name="T2" fmla="*/ 244 w 244"/>
                  <a:gd name="T3" fmla="*/ 0 h 105"/>
                  <a:gd name="T4" fmla="*/ 244 w 244"/>
                  <a:gd name="T5" fmla="*/ 105 h 105"/>
                  <a:gd name="T6" fmla="*/ 0 w 244"/>
                  <a:gd name="T7" fmla="*/ 105 h 105"/>
                  <a:gd name="T8" fmla="*/ 0 w 244"/>
                  <a:gd name="T9" fmla="*/ 0 h 105"/>
                  <a:gd name="T10" fmla="*/ 0 w 244"/>
                  <a:gd name="T11" fmla="*/ 0 h 105"/>
                  <a:gd name="T12" fmla="*/ 243 w 244"/>
                  <a:gd name="T13" fmla="*/ 0 h 105"/>
                  <a:gd name="T14" fmla="*/ 243 w 244"/>
                  <a:gd name="T15" fmla="*/ 105 h 105"/>
                  <a:gd name="T16" fmla="*/ 0 w 244"/>
                  <a:gd name="T17" fmla="*/ 105 h 105"/>
                  <a:gd name="T18" fmla="*/ 0 w 244"/>
                  <a:gd name="T19" fmla="*/ 0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4" h="10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10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43" y="0"/>
                    </a:lnTo>
                    <a:lnTo>
                      <a:pt x="243" y="10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31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31" name="Freeform 148">
                <a:extLst>
                  <a:ext uri="{FF2B5EF4-FFF2-40B4-BE49-F238E27FC236}">
                    <a16:creationId xmlns:a16="http://schemas.microsoft.com/office/drawing/2014/main" id="{8E6F4D1D-B1DF-468E-B4B9-D0DFF204A9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43" cy="105"/>
              </a:xfrm>
              <a:custGeom>
                <a:avLst/>
                <a:gdLst>
                  <a:gd name="T0" fmla="*/ 0 w 243"/>
                  <a:gd name="T1" fmla="*/ 0 h 105"/>
                  <a:gd name="T2" fmla="*/ 243 w 243"/>
                  <a:gd name="T3" fmla="*/ 0 h 105"/>
                  <a:gd name="T4" fmla="*/ 243 w 243"/>
                  <a:gd name="T5" fmla="*/ 105 h 105"/>
                  <a:gd name="T6" fmla="*/ 0 w 243"/>
                  <a:gd name="T7" fmla="*/ 105 h 105"/>
                  <a:gd name="T8" fmla="*/ 0 w 243"/>
                  <a:gd name="T9" fmla="*/ 0 h 105"/>
                  <a:gd name="T10" fmla="*/ 0 w 243"/>
                  <a:gd name="T11" fmla="*/ 0 h 105"/>
                  <a:gd name="T12" fmla="*/ 241 w 243"/>
                  <a:gd name="T13" fmla="*/ 0 h 105"/>
                  <a:gd name="T14" fmla="*/ 241 w 243"/>
                  <a:gd name="T15" fmla="*/ 104 h 105"/>
                  <a:gd name="T16" fmla="*/ 0 w 243"/>
                  <a:gd name="T17" fmla="*/ 104 h 105"/>
                  <a:gd name="T18" fmla="*/ 0 w 243"/>
                  <a:gd name="T19" fmla="*/ 0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3" h="105">
                    <a:moveTo>
                      <a:pt x="0" y="0"/>
                    </a:moveTo>
                    <a:lnTo>
                      <a:pt x="243" y="0"/>
                    </a:lnTo>
                    <a:lnTo>
                      <a:pt x="243" y="10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41" y="0"/>
                    </a:lnTo>
                    <a:lnTo>
                      <a:pt x="241" y="104"/>
                    </a:lnTo>
                    <a:lnTo>
                      <a:pt x="0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51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32" name="Freeform 149">
                <a:extLst>
                  <a:ext uri="{FF2B5EF4-FFF2-40B4-BE49-F238E27FC236}">
                    <a16:creationId xmlns:a16="http://schemas.microsoft.com/office/drawing/2014/main" id="{876ACFC1-638D-4F75-8251-19CCE0BACD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41" cy="104"/>
              </a:xfrm>
              <a:custGeom>
                <a:avLst/>
                <a:gdLst>
                  <a:gd name="T0" fmla="*/ 0 w 241"/>
                  <a:gd name="T1" fmla="*/ 0 h 104"/>
                  <a:gd name="T2" fmla="*/ 241 w 241"/>
                  <a:gd name="T3" fmla="*/ 0 h 104"/>
                  <a:gd name="T4" fmla="*/ 241 w 241"/>
                  <a:gd name="T5" fmla="*/ 104 h 104"/>
                  <a:gd name="T6" fmla="*/ 0 w 241"/>
                  <a:gd name="T7" fmla="*/ 104 h 104"/>
                  <a:gd name="T8" fmla="*/ 0 w 241"/>
                  <a:gd name="T9" fmla="*/ 0 h 104"/>
                  <a:gd name="T10" fmla="*/ 0 w 241"/>
                  <a:gd name="T11" fmla="*/ 0 h 104"/>
                  <a:gd name="T12" fmla="*/ 239 w 241"/>
                  <a:gd name="T13" fmla="*/ 0 h 104"/>
                  <a:gd name="T14" fmla="*/ 239 w 241"/>
                  <a:gd name="T15" fmla="*/ 103 h 104"/>
                  <a:gd name="T16" fmla="*/ 0 w 241"/>
                  <a:gd name="T17" fmla="*/ 103 h 104"/>
                  <a:gd name="T18" fmla="*/ 0 w 241"/>
                  <a:gd name="T19" fmla="*/ 0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1" h="104">
                    <a:moveTo>
                      <a:pt x="0" y="0"/>
                    </a:moveTo>
                    <a:lnTo>
                      <a:pt x="241" y="0"/>
                    </a:lnTo>
                    <a:lnTo>
                      <a:pt x="241" y="104"/>
                    </a:lnTo>
                    <a:lnTo>
                      <a:pt x="0" y="10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39" y="0"/>
                    </a:lnTo>
                    <a:lnTo>
                      <a:pt x="239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1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33" name="Freeform 150">
                <a:extLst>
                  <a:ext uri="{FF2B5EF4-FFF2-40B4-BE49-F238E27FC236}">
                    <a16:creationId xmlns:a16="http://schemas.microsoft.com/office/drawing/2014/main" id="{45438BA1-0C79-46BE-9722-D0866ED940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39" cy="103"/>
              </a:xfrm>
              <a:custGeom>
                <a:avLst/>
                <a:gdLst>
                  <a:gd name="T0" fmla="*/ 0 w 239"/>
                  <a:gd name="T1" fmla="*/ 0 h 103"/>
                  <a:gd name="T2" fmla="*/ 239 w 239"/>
                  <a:gd name="T3" fmla="*/ 0 h 103"/>
                  <a:gd name="T4" fmla="*/ 239 w 239"/>
                  <a:gd name="T5" fmla="*/ 103 h 103"/>
                  <a:gd name="T6" fmla="*/ 0 w 239"/>
                  <a:gd name="T7" fmla="*/ 103 h 103"/>
                  <a:gd name="T8" fmla="*/ 0 w 239"/>
                  <a:gd name="T9" fmla="*/ 0 h 103"/>
                  <a:gd name="T10" fmla="*/ 0 w 239"/>
                  <a:gd name="T11" fmla="*/ 0 h 103"/>
                  <a:gd name="T12" fmla="*/ 237 w 239"/>
                  <a:gd name="T13" fmla="*/ 0 h 103"/>
                  <a:gd name="T14" fmla="*/ 237 w 239"/>
                  <a:gd name="T15" fmla="*/ 102 h 103"/>
                  <a:gd name="T16" fmla="*/ 0 w 239"/>
                  <a:gd name="T17" fmla="*/ 102 h 103"/>
                  <a:gd name="T18" fmla="*/ 0 w 239"/>
                  <a:gd name="T19" fmla="*/ 0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9" h="103">
                    <a:moveTo>
                      <a:pt x="0" y="0"/>
                    </a:moveTo>
                    <a:lnTo>
                      <a:pt x="239" y="0"/>
                    </a:lnTo>
                    <a:lnTo>
                      <a:pt x="239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37" y="0"/>
                    </a:lnTo>
                    <a:lnTo>
                      <a:pt x="237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34" name="Freeform 151">
                <a:extLst>
                  <a:ext uri="{FF2B5EF4-FFF2-40B4-BE49-F238E27FC236}">
                    <a16:creationId xmlns:a16="http://schemas.microsoft.com/office/drawing/2014/main" id="{5B734CB0-E3FD-4361-B53C-3D02E924B8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37" cy="102"/>
              </a:xfrm>
              <a:custGeom>
                <a:avLst/>
                <a:gdLst>
                  <a:gd name="T0" fmla="*/ 0 w 237"/>
                  <a:gd name="T1" fmla="*/ 0 h 102"/>
                  <a:gd name="T2" fmla="*/ 237 w 237"/>
                  <a:gd name="T3" fmla="*/ 0 h 102"/>
                  <a:gd name="T4" fmla="*/ 237 w 237"/>
                  <a:gd name="T5" fmla="*/ 102 h 102"/>
                  <a:gd name="T6" fmla="*/ 0 w 237"/>
                  <a:gd name="T7" fmla="*/ 102 h 102"/>
                  <a:gd name="T8" fmla="*/ 0 w 237"/>
                  <a:gd name="T9" fmla="*/ 0 h 102"/>
                  <a:gd name="T10" fmla="*/ 0 w 237"/>
                  <a:gd name="T11" fmla="*/ 0 h 102"/>
                  <a:gd name="T12" fmla="*/ 235 w 237"/>
                  <a:gd name="T13" fmla="*/ 0 h 102"/>
                  <a:gd name="T14" fmla="*/ 235 w 237"/>
                  <a:gd name="T15" fmla="*/ 101 h 102"/>
                  <a:gd name="T16" fmla="*/ 0 w 237"/>
                  <a:gd name="T17" fmla="*/ 101 h 102"/>
                  <a:gd name="T18" fmla="*/ 0 w 237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7" h="102">
                    <a:moveTo>
                      <a:pt x="0" y="0"/>
                    </a:moveTo>
                    <a:lnTo>
                      <a:pt x="237" y="0"/>
                    </a:lnTo>
                    <a:lnTo>
                      <a:pt x="237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35" y="0"/>
                    </a:lnTo>
                    <a:lnTo>
                      <a:pt x="235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1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35" name="Freeform 152">
                <a:extLst>
                  <a:ext uri="{FF2B5EF4-FFF2-40B4-BE49-F238E27FC236}">
                    <a16:creationId xmlns:a16="http://schemas.microsoft.com/office/drawing/2014/main" id="{D6D3A92F-8721-4AFF-B9A0-1EE2A0FCD7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35" cy="101"/>
              </a:xfrm>
              <a:custGeom>
                <a:avLst/>
                <a:gdLst>
                  <a:gd name="T0" fmla="*/ 0 w 235"/>
                  <a:gd name="T1" fmla="*/ 0 h 101"/>
                  <a:gd name="T2" fmla="*/ 235 w 235"/>
                  <a:gd name="T3" fmla="*/ 0 h 101"/>
                  <a:gd name="T4" fmla="*/ 235 w 235"/>
                  <a:gd name="T5" fmla="*/ 101 h 101"/>
                  <a:gd name="T6" fmla="*/ 0 w 235"/>
                  <a:gd name="T7" fmla="*/ 101 h 101"/>
                  <a:gd name="T8" fmla="*/ 0 w 235"/>
                  <a:gd name="T9" fmla="*/ 0 h 101"/>
                  <a:gd name="T10" fmla="*/ 0 w 235"/>
                  <a:gd name="T11" fmla="*/ 0 h 101"/>
                  <a:gd name="T12" fmla="*/ 234 w 235"/>
                  <a:gd name="T13" fmla="*/ 0 h 101"/>
                  <a:gd name="T14" fmla="*/ 234 w 235"/>
                  <a:gd name="T15" fmla="*/ 100 h 101"/>
                  <a:gd name="T16" fmla="*/ 0 w 235"/>
                  <a:gd name="T17" fmla="*/ 100 h 101"/>
                  <a:gd name="T18" fmla="*/ 0 w 235"/>
                  <a:gd name="T19" fmla="*/ 0 h 1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5" h="101">
                    <a:moveTo>
                      <a:pt x="0" y="0"/>
                    </a:moveTo>
                    <a:lnTo>
                      <a:pt x="235" y="0"/>
                    </a:lnTo>
                    <a:lnTo>
                      <a:pt x="235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34" y="0"/>
                    </a:lnTo>
                    <a:lnTo>
                      <a:pt x="234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1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36" name="Freeform 153">
                <a:extLst>
                  <a:ext uri="{FF2B5EF4-FFF2-40B4-BE49-F238E27FC236}">
                    <a16:creationId xmlns:a16="http://schemas.microsoft.com/office/drawing/2014/main" id="{89757406-BC2D-4906-80B6-DBBCD61862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34" cy="100"/>
              </a:xfrm>
              <a:custGeom>
                <a:avLst/>
                <a:gdLst>
                  <a:gd name="T0" fmla="*/ 0 w 234"/>
                  <a:gd name="T1" fmla="*/ 0 h 100"/>
                  <a:gd name="T2" fmla="*/ 234 w 234"/>
                  <a:gd name="T3" fmla="*/ 0 h 100"/>
                  <a:gd name="T4" fmla="*/ 234 w 234"/>
                  <a:gd name="T5" fmla="*/ 100 h 100"/>
                  <a:gd name="T6" fmla="*/ 0 w 234"/>
                  <a:gd name="T7" fmla="*/ 100 h 100"/>
                  <a:gd name="T8" fmla="*/ 0 w 234"/>
                  <a:gd name="T9" fmla="*/ 0 h 100"/>
                  <a:gd name="T10" fmla="*/ 0 w 234"/>
                  <a:gd name="T11" fmla="*/ 0 h 100"/>
                  <a:gd name="T12" fmla="*/ 232 w 234"/>
                  <a:gd name="T13" fmla="*/ 0 h 100"/>
                  <a:gd name="T14" fmla="*/ 232 w 234"/>
                  <a:gd name="T15" fmla="*/ 100 h 100"/>
                  <a:gd name="T16" fmla="*/ 0 w 234"/>
                  <a:gd name="T17" fmla="*/ 100 h 100"/>
                  <a:gd name="T18" fmla="*/ 0 w 234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4" h="100">
                    <a:moveTo>
                      <a:pt x="0" y="0"/>
                    </a:moveTo>
                    <a:lnTo>
                      <a:pt x="234" y="0"/>
                    </a:lnTo>
                    <a:lnTo>
                      <a:pt x="234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32" y="0"/>
                    </a:lnTo>
                    <a:lnTo>
                      <a:pt x="23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1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37" name="Freeform 154">
                <a:extLst>
                  <a:ext uri="{FF2B5EF4-FFF2-40B4-BE49-F238E27FC236}">
                    <a16:creationId xmlns:a16="http://schemas.microsoft.com/office/drawing/2014/main" id="{6F8F5B48-9E64-4361-93BA-F4F900A1D7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32" cy="100"/>
              </a:xfrm>
              <a:custGeom>
                <a:avLst/>
                <a:gdLst>
                  <a:gd name="T0" fmla="*/ 0 w 232"/>
                  <a:gd name="T1" fmla="*/ 0 h 100"/>
                  <a:gd name="T2" fmla="*/ 232 w 232"/>
                  <a:gd name="T3" fmla="*/ 0 h 100"/>
                  <a:gd name="T4" fmla="*/ 232 w 232"/>
                  <a:gd name="T5" fmla="*/ 100 h 100"/>
                  <a:gd name="T6" fmla="*/ 0 w 232"/>
                  <a:gd name="T7" fmla="*/ 100 h 100"/>
                  <a:gd name="T8" fmla="*/ 0 w 232"/>
                  <a:gd name="T9" fmla="*/ 0 h 100"/>
                  <a:gd name="T10" fmla="*/ 0 w 232"/>
                  <a:gd name="T11" fmla="*/ 0 h 100"/>
                  <a:gd name="T12" fmla="*/ 230 w 232"/>
                  <a:gd name="T13" fmla="*/ 0 h 100"/>
                  <a:gd name="T14" fmla="*/ 230 w 232"/>
                  <a:gd name="T15" fmla="*/ 100 h 100"/>
                  <a:gd name="T16" fmla="*/ 0 w 232"/>
                  <a:gd name="T17" fmla="*/ 100 h 100"/>
                  <a:gd name="T18" fmla="*/ 0 w 232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2" h="100">
                    <a:moveTo>
                      <a:pt x="0" y="0"/>
                    </a:moveTo>
                    <a:lnTo>
                      <a:pt x="232" y="0"/>
                    </a:lnTo>
                    <a:lnTo>
                      <a:pt x="232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30" y="0"/>
                    </a:lnTo>
                    <a:lnTo>
                      <a:pt x="230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2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38" name="Freeform 155">
                <a:extLst>
                  <a:ext uri="{FF2B5EF4-FFF2-40B4-BE49-F238E27FC236}">
                    <a16:creationId xmlns:a16="http://schemas.microsoft.com/office/drawing/2014/main" id="{577ED372-C57E-450B-9C2E-AFB9377AF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30" cy="100"/>
              </a:xfrm>
              <a:custGeom>
                <a:avLst/>
                <a:gdLst>
                  <a:gd name="T0" fmla="*/ 0 w 230"/>
                  <a:gd name="T1" fmla="*/ 0 h 100"/>
                  <a:gd name="T2" fmla="*/ 230 w 230"/>
                  <a:gd name="T3" fmla="*/ 0 h 100"/>
                  <a:gd name="T4" fmla="*/ 230 w 230"/>
                  <a:gd name="T5" fmla="*/ 100 h 100"/>
                  <a:gd name="T6" fmla="*/ 0 w 230"/>
                  <a:gd name="T7" fmla="*/ 100 h 100"/>
                  <a:gd name="T8" fmla="*/ 0 w 230"/>
                  <a:gd name="T9" fmla="*/ 0 h 100"/>
                  <a:gd name="T10" fmla="*/ 0 w 230"/>
                  <a:gd name="T11" fmla="*/ 0 h 100"/>
                  <a:gd name="T12" fmla="*/ 228 w 230"/>
                  <a:gd name="T13" fmla="*/ 0 h 100"/>
                  <a:gd name="T14" fmla="*/ 228 w 230"/>
                  <a:gd name="T15" fmla="*/ 99 h 100"/>
                  <a:gd name="T16" fmla="*/ 0 w 230"/>
                  <a:gd name="T17" fmla="*/ 99 h 100"/>
                  <a:gd name="T18" fmla="*/ 0 w 230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0" h="100">
                    <a:moveTo>
                      <a:pt x="0" y="0"/>
                    </a:moveTo>
                    <a:lnTo>
                      <a:pt x="230" y="0"/>
                    </a:lnTo>
                    <a:lnTo>
                      <a:pt x="230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8" y="0"/>
                    </a:lnTo>
                    <a:lnTo>
                      <a:pt x="228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39" name="Freeform 156">
                <a:extLst>
                  <a:ext uri="{FF2B5EF4-FFF2-40B4-BE49-F238E27FC236}">
                    <a16:creationId xmlns:a16="http://schemas.microsoft.com/office/drawing/2014/main" id="{637819F5-78DE-4A1E-9B36-54A4E9F061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28" cy="99"/>
              </a:xfrm>
              <a:custGeom>
                <a:avLst/>
                <a:gdLst>
                  <a:gd name="T0" fmla="*/ 0 w 228"/>
                  <a:gd name="T1" fmla="*/ 0 h 99"/>
                  <a:gd name="T2" fmla="*/ 228 w 228"/>
                  <a:gd name="T3" fmla="*/ 0 h 99"/>
                  <a:gd name="T4" fmla="*/ 228 w 228"/>
                  <a:gd name="T5" fmla="*/ 99 h 99"/>
                  <a:gd name="T6" fmla="*/ 0 w 228"/>
                  <a:gd name="T7" fmla="*/ 99 h 99"/>
                  <a:gd name="T8" fmla="*/ 0 w 228"/>
                  <a:gd name="T9" fmla="*/ 0 h 99"/>
                  <a:gd name="T10" fmla="*/ 0 w 228"/>
                  <a:gd name="T11" fmla="*/ 0 h 99"/>
                  <a:gd name="T12" fmla="*/ 227 w 228"/>
                  <a:gd name="T13" fmla="*/ 0 h 99"/>
                  <a:gd name="T14" fmla="*/ 227 w 228"/>
                  <a:gd name="T15" fmla="*/ 98 h 99"/>
                  <a:gd name="T16" fmla="*/ 0 w 228"/>
                  <a:gd name="T17" fmla="*/ 98 h 99"/>
                  <a:gd name="T18" fmla="*/ 0 w 228"/>
                  <a:gd name="T19" fmla="*/ 0 h 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8" h="99">
                    <a:moveTo>
                      <a:pt x="0" y="0"/>
                    </a:moveTo>
                    <a:lnTo>
                      <a:pt x="228" y="0"/>
                    </a:lnTo>
                    <a:lnTo>
                      <a:pt x="228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7" y="0"/>
                    </a:lnTo>
                    <a:lnTo>
                      <a:pt x="227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40" name="Freeform 157">
                <a:extLst>
                  <a:ext uri="{FF2B5EF4-FFF2-40B4-BE49-F238E27FC236}">
                    <a16:creationId xmlns:a16="http://schemas.microsoft.com/office/drawing/2014/main" id="{6F13981F-1BE0-4D44-B931-EA8C489636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27" cy="98"/>
              </a:xfrm>
              <a:custGeom>
                <a:avLst/>
                <a:gdLst>
                  <a:gd name="T0" fmla="*/ 0 w 227"/>
                  <a:gd name="T1" fmla="*/ 0 h 98"/>
                  <a:gd name="T2" fmla="*/ 227 w 227"/>
                  <a:gd name="T3" fmla="*/ 0 h 98"/>
                  <a:gd name="T4" fmla="*/ 227 w 227"/>
                  <a:gd name="T5" fmla="*/ 98 h 98"/>
                  <a:gd name="T6" fmla="*/ 0 w 227"/>
                  <a:gd name="T7" fmla="*/ 98 h 98"/>
                  <a:gd name="T8" fmla="*/ 0 w 227"/>
                  <a:gd name="T9" fmla="*/ 0 h 98"/>
                  <a:gd name="T10" fmla="*/ 0 w 227"/>
                  <a:gd name="T11" fmla="*/ 0 h 98"/>
                  <a:gd name="T12" fmla="*/ 225 w 227"/>
                  <a:gd name="T13" fmla="*/ 0 h 98"/>
                  <a:gd name="T14" fmla="*/ 225 w 227"/>
                  <a:gd name="T15" fmla="*/ 97 h 98"/>
                  <a:gd name="T16" fmla="*/ 0 w 227"/>
                  <a:gd name="T17" fmla="*/ 97 h 98"/>
                  <a:gd name="T18" fmla="*/ 0 w 227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7" h="98">
                    <a:moveTo>
                      <a:pt x="0" y="0"/>
                    </a:moveTo>
                    <a:lnTo>
                      <a:pt x="227" y="0"/>
                    </a:lnTo>
                    <a:lnTo>
                      <a:pt x="227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5" y="0"/>
                    </a:lnTo>
                    <a:lnTo>
                      <a:pt x="225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41" name="Freeform 158">
                <a:extLst>
                  <a:ext uri="{FF2B5EF4-FFF2-40B4-BE49-F238E27FC236}">
                    <a16:creationId xmlns:a16="http://schemas.microsoft.com/office/drawing/2014/main" id="{D321E092-26D8-469F-BA1D-D9EC5C2E66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25" cy="97"/>
              </a:xfrm>
              <a:custGeom>
                <a:avLst/>
                <a:gdLst>
                  <a:gd name="T0" fmla="*/ 0 w 225"/>
                  <a:gd name="T1" fmla="*/ 0 h 97"/>
                  <a:gd name="T2" fmla="*/ 225 w 225"/>
                  <a:gd name="T3" fmla="*/ 0 h 97"/>
                  <a:gd name="T4" fmla="*/ 225 w 225"/>
                  <a:gd name="T5" fmla="*/ 97 h 97"/>
                  <a:gd name="T6" fmla="*/ 0 w 225"/>
                  <a:gd name="T7" fmla="*/ 97 h 97"/>
                  <a:gd name="T8" fmla="*/ 0 w 225"/>
                  <a:gd name="T9" fmla="*/ 0 h 97"/>
                  <a:gd name="T10" fmla="*/ 0 w 225"/>
                  <a:gd name="T11" fmla="*/ 0 h 97"/>
                  <a:gd name="T12" fmla="*/ 223 w 225"/>
                  <a:gd name="T13" fmla="*/ 0 h 97"/>
                  <a:gd name="T14" fmla="*/ 223 w 225"/>
                  <a:gd name="T15" fmla="*/ 96 h 97"/>
                  <a:gd name="T16" fmla="*/ 0 w 225"/>
                  <a:gd name="T17" fmla="*/ 96 h 97"/>
                  <a:gd name="T18" fmla="*/ 0 w 225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5" h="97">
                    <a:moveTo>
                      <a:pt x="0" y="0"/>
                    </a:moveTo>
                    <a:lnTo>
                      <a:pt x="225" y="0"/>
                    </a:lnTo>
                    <a:lnTo>
                      <a:pt x="225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3" y="0"/>
                    </a:lnTo>
                    <a:lnTo>
                      <a:pt x="223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42" name="Freeform 159">
                <a:extLst>
                  <a:ext uri="{FF2B5EF4-FFF2-40B4-BE49-F238E27FC236}">
                    <a16:creationId xmlns:a16="http://schemas.microsoft.com/office/drawing/2014/main" id="{203797B4-2457-4E35-9662-A624C5CF40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23" cy="96"/>
              </a:xfrm>
              <a:custGeom>
                <a:avLst/>
                <a:gdLst>
                  <a:gd name="T0" fmla="*/ 0 w 223"/>
                  <a:gd name="T1" fmla="*/ 0 h 96"/>
                  <a:gd name="T2" fmla="*/ 223 w 223"/>
                  <a:gd name="T3" fmla="*/ 0 h 96"/>
                  <a:gd name="T4" fmla="*/ 223 w 223"/>
                  <a:gd name="T5" fmla="*/ 96 h 96"/>
                  <a:gd name="T6" fmla="*/ 0 w 223"/>
                  <a:gd name="T7" fmla="*/ 96 h 96"/>
                  <a:gd name="T8" fmla="*/ 0 w 223"/>
                  <a:gd name="T9" fmla="*/ 0 h 96"/>
                  <a:gd name="T10" fmla="*/ 0 w 223"/>
                  <a:gd name="T11" fmla="*/ 0 h 96"/>
                  <a:gd name="T12" fmla="*/ 221 w 223"/>
                  <a:gd name="T13" fmla="*/ 0 h 96"/>
                  <a:gd name="T14" fmla="*/ 221 w 223"/>
                  <a:gd name="T15" fmla="*/ 95 h 96"/>
                  <a:gd name="T16" fmla="*/ 0 w 223"/>
                  <a:gd name="T17" fmla="*/ 95 h 96"/>
                  <a:gd name="T18" fmla="*/ 0 w 223"/>
                  <a:gd name="T19" fmla="*/ 0 h 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96">
                    <a:moveTo>
                      <a:pt x="0" y="0"/>
                    </a:moveTo>
                    <a:lnTo>
                      <a:pt x="223" y="0"/>
                    </a:lnTo>
                    <a:lnTo>
                      <a:pt x="223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1" y="0"/>
                    </a:lnTo>
                    <a:lnTo>
                      <a:pt x="221" y="95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2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43" name="Freeform 160">
                <a:extLst>
                  <a:ext uri="{FF2B5EF4-FFF2-40B4-BE49-F238E27FC236}">
                    <a16:creationId xmlns:a16="http://schemas.microsoft.com/office/drawing/2014/main" id="{C22DBB86-07FE-4DC9-993F-A470B54EF8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21" cy="95"/>
              </a:xfrm>
              <a:custGeom>
                <a:avLst/>
                <a:gdLst>
                  <a:gd name="T0" fmla="*/ 0 w 221"/>
                  <a:gd name="T1" fmla="*/ 0 h 95"/>
                  <a:gd name="T2" fmla="*/ 221 w 221"/>
                  <a:gd name="T3" fmla="*/ 0 h 95"/>
                  <a:gd name="T4" fmla="*/ 221 w 221"/>
                  <a:gd name="T5" fmla="*/ 95 h 95"/>
                  <a:gd name="T6" fmla="*/ 0 w 221"/>
                  <a:gd name="T7" fmla="*/ 95 h 95"/>
                  <a:gd name="T8" fmla="*/ 0 w 221"/>
                  <a:gd name="T9" fmla="*/ 0 h 95"/>
                  <a:gd name="T10" fmla="*/ 0 w 221"/>
                  <a:gd name="T11" fmla="*/ 0 h 95"/>
                  <a:gd name="T12" fmla="*/ 220 w 221"/>
                  <a:gd name="T13" fmla="*/ 0 h 95"/>
                  <a:gd name="T14" fmla="*/ 220 w 221"/>
                  <a:gd name="T15" fmla="*/ 94 h 95"/>
                  <a:gd name="T16" fmla="*/ 0 w 221"/>
                  <a:gd name="T17" fmla="*/ 94 h 95"/>
                  <a:gd name="T18" fmla="*/ 0 w 221"/>
                  <a:gd name="T19" fmla="*/ 0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1" h="95">
                    <a:moveTo>
                      <a:pt x="0" y="0"/>
                    </a:moveTo>
                    <a:lnTo>
                      <a:pt x="221" y="0"/>
                    </a:lnTo>
                    <a:lnTo>
                      <a:pt x="221" y="95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0" y="0"/>
                    </a:lnTo>
                    <a:lnTo>
                      <a:pt x="220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44" name="Freeform 161">
                <a:extLst>
                  <a:ext uri="{FF2B5EF4-FFF2-40B4-BE49-F238E27FC236}">
                    <a16:creationId xmlns:a16="http://schemas.microsoft.com/office/drawing/2014/main" id="{28B2A4BA-4028-4F72-BDB6-89DE473203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20" cy="94"/>
              </a:xfrm>
              <a:custGeom>
                <a:avLst/>
                <a:gdLst>
                  <a:gd name="T0" fmla="*/ 0 w 220"/>
                  <a:gd name="T1" fmla="*/ 0 h 94"/>
                  <a:gd name="T2" fmla="*/ 220 w 220"/>
                  <a:gd name="T3" fmla="*/ 0 h 94"/>
                  <a:gd name="T4" fmla="*/ 220 w 220"/>
                  <a:gd name="T5" fmla="*/ 94 h 94"/>
                  <a:gd name="T6" fmla="*/ 0 w 220"/>
                  <a:gd name="T7" fmla="*/ 94 h 94"/>
                  <a:gd name="T8" fmla="*/ 0 w 220"/>
                  <a:gd name="T9" fmla="*/ 0 h 94"/>
                  <a:gd name="T10" fmla="*/ 0 w 220"/>
                  <a:gd name="T11" fmla="*/ 0 h 94"/>
                  <a:gd name="T12" fmla="*/ 218 w 220"/>
                  <a:gd name="T13" fmla="*/ 0 h 94"/>
                  <a:gd name="T14" fmla="*/ 218 w 220"/>
                  <a:gd name="T15" fmla="*/ 93 h 94"/>
                  <a:gd name="T16" fmla="*/ 0 w 220"/>
                  <a:gd name="T17" fmla="*/ 93 h 94"/>
                  <a:gd name="T18" fmla="*/ 0 w 220"/>
                  <a:gd name="T19" fmla="*/ 0 h 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0" h="94">
                    <a:moveTo>
                      <a:pt x="0" y="0"/>
                    </a:moveTo>
                    <a:lnTo>
                      <a:pt x="220" y="0"/>
                    </a:lnTo>
                    <a:lnTo>
                      <a:pt x="220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18" y="0"/>
                    </a:lnTo>
                    <a:lnTo>
                      <a:pt x="218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2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45" name="Freeform 162">
                <a:extLst>
                  <a:ext uri="{FF2B5EF4-FFF2-40B4-BE49-F238E27FC236}">
                    <a16:creationId xmlns:a16="http://schemas.microsoft.com/office/drawing/2014/main" id="{A2412B6A-34DA-4FB7-B8FC-02EDFE2327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18" cy="93"/>
              </a:xfrm>
              <a:custGeom>
                <a:avLst/>
                <a:gdLst>
                  <a:gd name="T0" fmla="*/ 0 w 218"/>
                  <a:gd name="T1" fmla="*/ 0 h 93"/>
                  <a:gd name="T2" fmla="*/ 218 w 218"/>
                  <a:gd name="T3" fmla="*/ 0 h 93"/>
                  <a:gd name="T4" fmla="*/ 218 w 218"/>
                  <a:gd name="T5" fmla="*/ 93 h 93"/>
                  <a:gd name="T6" fmla="*/ 0 w 218"/>
                  <a:gd name="T7" fmla="*/ 93 h 93"/>
                  <a:gd name="T8" fmla="*/ 0 w 218"/>
                  <a:gd name="T9" fmla="*/ 0 h 93"/>
                  <a:gd name="T10" fmla="*/ 0 w 218"/>
                  <a:gd name="T11" fmla="*/ 0 h 93"/>
                  <a:gd name="T12" fmla="*/ 216 w 218"/>
                  <a:gd name="T13" fmla="*/ 0 h 93"/>
                  <a:gd name="T14" fmla="*/ 216 w 218"/>
                  <a:gd name="T15" fmla="*/ 93 h 93"/>
                  <a:gd name="T16" fmla="*/ 0 w 218"/>
                  <a:gd name="T17" fmla="*/ 93 h 93"/>
                  <a:gd name="T18" fmla="*/ 0 w 218"/>
                  <a:gd name="T19" fmla="*/ 0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8" h="93">
                    <a:moveTo>
                      <a:pt x="0" y="0"/>
                    </a:moveTo>
                    <a:lnTo>
                      <a:pt x="218" y="0"/>
                    </a:lnTo>
                    <a:lnTo>
                      <a:pt x="218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16" y="0"/>
                    </a:lnTo>
                    <a:lnTo>
                      <a:pt x="216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3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46" name="Freeform 163">
                <a:extLst>
                  <a:ext uri="{FF2B5EF4-FFF2-40B4-BE49-F238E27FC236}">
                    <a16:creationId xmlns:a16="http://schemas.microsoft.com/office/drawing/2014/main" id="{F0C0A931-F535-4138-A095-4E44503BA5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16" cy="93"/>
              </a:xfrm>
              <a:custGeom>
                <a:avLst/>
                <a:gdLst>
                  <a:gd name="T0" fmla="*/ 0 w 216"/>
                  <a:gd name="T1" fmla="*/ 0 h 93"/>
                  <a:gd name="T2" fmla="*/ 216 w 216"/>
                  <a:gd name="T3" fmla="*/ 0 h 93"/>
                  <a:gd name="T4" fmla="*/ 216 w 216"/>
                  <a:gd name="T5" fmla="*/ 93 h 93"/>
                  <a:gd name="T6" fmla="*/ 0 w 216"/>
                  <a:gd name="T7" fmla="*/ 93 h 93"/>
                  <a:gd name="T8" fmla="*/ 0 w 216"/>
                  <a:gd name="T9" fmla="*/ 0 h 93"/>
                  <a:gd name="T10" fmla="*/ 0 w 216"/>
                  <a:gd name="T11" fmla="*/ 0 h 93"/>
                  <a:gd name="T12" fmla="*/ 214 w 216"/>
                  <a:gd name="T13" fmla="*/ 0 h 93"/>
                  <a:gd name="T14" fmla="*/ 214 w 216"/>
                  <a:gd name="T15" fmla="*/ 93 h 93"/>
                  <a:gd name="T16" fmla="*/ 0 w 216"/>
                  <a:gd name="T17" fmla="*/ 93 h 93"/>
                  <a:gd name="T18" fmla="*/ 0 w 216"/>
                  <a:gd name="T19" fmla="*/ 0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93">
                    <a:moveTo>
                      <a:pt x="0" y="0"/>
                    </a:moveTo>
                    <a:lnTo>
                      <a:pt x="216" y="0"/>
                    </a:lnTo>
                    <a:lnTo>
                      <a:pt x="216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14" y="0"/>
                    </a:lnTo>
                    <a:lnTo>
                      <a:pt x="214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47" name="Freeform 164">
                <a:extLst>
                  <a:ext uri="{FF2B5EF4-FFF2-40B4-BE49-F238E27FC236}">
                    <a16:creationId xmlns:a16="http://schemas.microsoft.com/office/drawing/2014/main" id="{A769FA6C-7D68-4724-946F-33F5DA4E37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14" cy="93"/>
              </a:xfrm>
              <a:custGeom>
                <a:avLst/>
                <a:gdLst>
                  <a:gd name="T0" fmla="*/ 0 w 214"/>
                  <a:gd name="T1" fmla="*/ 0 h 93"/>
                  <a:gd name="T2" fmla="*/ 214 w 214"/>
                  <a:gd name="T3" fmla="*/ 0 h 93"/>
                  <a:gd name="T4" fmla="*/ 214 w 214"/>
                  <a:gd name="T5" fmla="*/ 93 h 93"/>
                  <a:gd name="T6" fmla="*/ 0 w 214"/>
                  <a:gd name="T7" fmla="*/ 93 h 93"/>
                  <a:gd name="T8" fmla="*/ 0 w 214"/>
                  <a:gd name="T9" fmla="*/ 0 h 93"/>
                  <a:gd name="T10" fmla="*/ 0 w 214"/>
                  <a:gd name="T11" fmla="*/ 0 h 93"/>
                  <a:gd name="T12" fmla="*/ 213 w 214"/>
                  <a:gd name="T13" fmla="*/ 0 h 93"/>
                  <a:gd name="T14" fmla="*/ 213 w 214"/>
                  <a:gd name="T15" fmla="*/ 92 h 93"/>
                  <a:gd name="T16" fmla="*/ 0 w 214"/>
                  <a:gd name="T17" fmla="*/ 92 h 93"/>
                  <a:gd name="T18" fmla="*/ 0 w 214"/>
                  <a:gd name="T19" fmla="*/ 0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4" h="93">
                    <a:moveTo>
                      <a:pt x="0" y="0"/>
                    </a:moveTo>
                    <a:lnTo>
                      <a:pt x="214" y="0"/>
                    </a:lnTo>
                    <a:lnTo>
                      <a:pt x="214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13" y="0"/>
                    </a:lnTo>
                    <a:lnTo>
                      <a:pt x="213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48" name="Freeform 165">
                <a:extLst>
                  <a:ext uri="{FF2B5EF4-FFF2-40B4-BE49-F238E27FC236}">
                    <a16:creationId xmlns:a16="http://schemas.microsoft.com/office/drawing/2014/main" id="{54E05B7C-7315-4986-BED4-002331B92A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13" cy="92"/>
              </a:xfrm>
              <a:custGeom>
                <a:avLst/>
                <a:gdLst>
                  <a:gd name="T0" fmla="*/ 0 w 213"/>
                  <a:gd name="T1" fmla="*/ 0 h 92"/>
                  <a:gd name="T2" fmla="*/ 213 w 213"/>
                  <a:gd name="T3" fmla="*/ 0 h 92"/>
                  <a:gd name="T4" fmla="*/ 213 w 213"/>
                  <a:gd name="T5" fmla="*/ 92 h 92"/>
                  <a:gd name="T6" fmla="*/ 0 w 213"/>
                  <a:gd name="T7" fmla="*/ 92 h 92"/>
                  <a:gd name="T8" fmla="*/ 0 w 213"/>
                  <a:gd name="T9" fmla="*/ 0 h 92"/>
                  <a:gd name="T10" fmla="*/ 0 w 213"/>
                  <a:gd name="T11" fmla="*/ 0 h 92"/>
                  <a:gd name="T12" fmla="*/ 211 w 213"/>
                  <a:gd name="T13" fmla="*/ 0 h 92"/>
                  <a:gd name="T14" fmla="*/ 211 w 213"/>
                  <a:gd name="T15" fmla="*/ 91 h 92"/>
                  <a:gd name="T16" fmla="*/ 0 w 213"/>
                  <a:gd name="T17" fmla="*/ 91 h 92"/>
                  <a:gd name="T18" fmla="*/ 0 w 213"/>
                  <a:gd name="T19" fmla="*/ 0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92">
                    <a:moveTo>
                      <a:pt x="0" y="0"/>
                    </a:moveTo>
                    <a:lnTo>
                      <a:pt x="213" y="0"/>
                    </a:lnTo>
                    <a:lnTo>
                      <a:pt x="213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11" y="0"/>
                    </a:lnTo>
                    <a:lnTo>
                      <a:pt x="211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3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49" name="Freeform 166">
                <a:extLst>
                  <a:ext uri="{FF2B5EF4-FFF2-40B4-BE49-F238E27FC236}">
                    <a16:creationId xmlns:a16="http://schemas.microsoft.com/office/drawing/2014/main" id="{23F71036-B2C4-4598-91D8-27EED70835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11" cy="91"/>
              </a:xfrm>
              <a:custGeom>
                <a:avLst/>
                <a:gdLst>
                  <a:gd name="T0" fmla="*/ 0 w 211"/>
                  <a:gd name="T1" fmla="*/ 0 h 91"/>
                  <a:gd name="T2" fmla="*/ 211 w 211"/>
                  <a:gd name="T3" fmla="*/ 0 h 91"/>
                  <a:gd name="T4" fmla="*/ 211 w 211"/>
                  <a:gd name="T5" fmla="*/ 91 h 91"/>
                  <a:gd name="T6" fmla="*/ 0 w 211"/>
                  <a:gd name="T7" fmla="*/ 91 h 91"/>
                  <a:gd name="T8" fmla="*/ 0 w 211"/>
                  <a:gd name="T9" fmla="*/ 0 h 91"/>
                  <a:gd name="T10" fmla="*/ 0 w 211"/>
                  <a:gd name="T11" fmla="*/ 0 h 91"/>
                  <a:gd name="T12" fmla="*/ 209 w 211"/>
                  <a:gd name="T13" fmla="*/ 0 h 91"/>
                  <a:gd name="T14" fmla="*/ 209 w 211"/>
                  <a:gd name="T15" fmla="*/ 90 h 91"/>
                  <a:gd name="T16" fmla="*/ 0 w 211"/>
                  <a:gd name="T17" fmla="*/ 90 h 91"/>
                  <a:gd name="T18" fmla="*/ 0 w 211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1" h="91">
                    <a:moveTo>
                      <a:pt x="0" y="0"/>
                    </a:moveTo>
                    <a:lnTo>
                      <a:pt x="211" y="0"/>
                    </a:lnTo>
                    <a:lnTo>
                      <a:pt x="211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09" y="0"/>
                    </a:lnTo>
                    <a:lnTo>
                      <a:pt x="209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3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50" name="Freeform 167">
                <a:extLst>
                  <a:ext uri="{FF2B5EF4-FFF2-40B4-BE49-F238E27FC236}">
                    <a16:creationId xmlns:a16="http://schemas.microsoft.com/office/drawing/2014/main" id="{63F607E3-6CBA-4CD4-8E1E-B2F47730D8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09" cy="90"/>
              </a:xfrm>
              <a:custGeom>
                <a:avLst/>
                <a:gdLst>
                  <a:gd name="T0" fmla="*/ 0 w 209"/>
                  <a:gd name="T1" fmla="*/ 0 h 90"/>
                  <a:gd name="T2" fmla="*/ 209 w 209"/>
                  <a:gd name="T3" fmla="*/ 0 h 90"/>
                  <a:gd name="T4" fmla="*/ 209 w 209"/>
                  <a:gd name="T5" fmla="*/ 90 h 90"/>
                  <a:gd name="T6" fmla="*/ 0 w 209"/>
                  <a:gd name="T7" fmla="*/ 90 h 90"/>
                  <a:gd name="T8" fmla="*/ 0 w 209"/>
                  <a:gd name="T9" fmla="*/ 0 h 90"/>
                  <a:gd name="T10" fmla="*/ 0 w 209"/>
                  <a:gd name="T11" fmla="*/ 0 h 90"/>
                  <a:gd name="T12" fmla="*/ 207 w 209"/>
                  <a:gd name="T13" fmla="*/ 0 h 90"/>
                  <a:gd name="T14" fmla="*/ 207 w 209"/>
                  <a:gd name="T15" fmla="*/ 89 h 90"/>
                  <a:gd name="T16" fmla="*/ 0 w 209"/>
                  <a:gd name="T17" fmla="*/ 89 h 90"/>
                  <a:gd name="T18" fmla="*/ 0 w 209"/>
                  <a:gd name="T19" fmla="*/ 0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9" h="90">
                    <a:moveTo>
                      <a:pt x="0" y="0"/>
                    </a:moveTo>
                    <a:lnTo>
                      <a:pt x="209" y="0"/>
                    </a:lnTo>
                    <a:lnTo>
                      <a:pt x="209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07" y="0"/>
                    </a:lnTo>
                    <a:lnTo>
                      <a:pt x="207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3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51" name="Freeform 168">
                <a:extLst>
                  <a:ext uri="{FF2B5EF4-FFF2-40B4-BE49-F238E27FC236}">
                    <a16:creationId xmlns:a16="http://schemas.microsoft.com/office/drawing/2014/main" id="{8E3C99CF-49C8-4725-9AD8-2B609C6E26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07" cy="89"/>
              </a:xfrm>
              <a:custGeom>
                <a:avLst/>
                <a:gdLst>
                  <a:gd name="T0" fmla="*/ 0 w 207"/>
                  <a:gd name="T1" fmla="*/ 0 h 89"/>
                  <a:gd name="T2" fmla="*/ 207 w 207"/>
                  <a:gd name="T3" fmla="*/ 0 h 89"/>
                  <a:gd name="T4" fmla="*/ 207 w 207"/>
                  <a:gd name="T5" fmla="*/ 89 h 89"/>
                  <a:gd name="T6" fmla="*/ 0 w 207"/>
                  <a:gd name="T7" fmla="*/ 89 h 89"/>
                  <a:gd name="T8" fmla="*/ 0 w 207"/>
                  <a:gd name="T9" fmla="*/ 0 h 89"/>
                  <a:gd name="T10" fmla="*/ 0 w 207"/>
                  <a:gd name="T11" fmla="*/ 0 h 89"/>
                  <a:gd name="T12" fmla="*/ 206 w 207"/>
                  <a:gd name="T13" fmla="*/ 0 h 89"/>
                  <a:gd name="T14" fmla="*/ 206 w 207"/>
                  <a:gd name="T15" fmla="*/ 88 h 89"/>
                  <a:gd name="T16" fmla="*/ 0 w 207"/>
                  <a:gd name="T17" fmla="*/ 88 h 89"/>
                  <a:gd name="T18" fmla="*/ 0 w 207"/>
                  <a:gd name="T19" fmla="*/ 0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7" h="89">
                    <a:moveTo>
                      <a:pt x="0" y="0"/>
                    </a:moveTo>
                    <a:lnTo>
                      <a:pt x="207" y="0"/>
                    </a:lnTo>
                    <a:lnTo>
                      <a:pt x="207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06" y="0"/>
                    </a:lnTo>
                    <a:lnTo>
                      <a:pt x="206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E3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52" name="Freeform 169">
                <a:extLst>
                  <a:ext uri="{FF2B5EF4-FFF2-40B4-BE49-F238E27FC236}">
                    <a16:creationId xmlns:a16="http://schemas.microsoft.com/office/drawing/2014/main" id="{329DB64E-4105-4E57-B0C3-2D6D3DBBCB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06" cy="88"/>
              </a:xfrm>
              <a:custGeom>
                <a:avLst/>
                <a:gdLst>
                  <a:gd name="T0" fmla="*/ 0 w 206"/>
                  <a:gd name="T1" fmla="*/ 0 h 88"/>
                  <a:gd name="T2" fmla="*/ 206 w 206"/>
                  <a:gd name="T3" fmla="*/ 0 h 88"/>
                  <a:gd name="T4" fmla="*/ 206 w 206"/>
                  <a:gd name="T5" fmla="*/ 88 h 88"/>
                  <a:gd name="T6" fmla="*/ 0 w 206"/>
                  <a:gd name="T7" fmla="*/ 88 h 88"/>
                  <a:gd name="T8" fmla="*/ 0 w 206"/>
                  <a:gd name="T9" fmla="*/ 0 h 88"/>
                  <a:gd name="T10" fmla="*/ 0 w 206"/>
                  <a:gd name="T11" fmla="*/ 0 h 88"/>
                  <a:gd name="T12" fmla="*/ 204 w 206"/>
                  <a:gd name="T13" fmla="*/ 0 h 88"/>
                  <a:gd name="T14" fmla="*/ 204 w 206"/>
                  <a:gd name="T15" fmla="*/ 88 h 88"/>
                  <a:gd name="T16" fmla="*/ 0 w 206"/>
                  <a:gd name="T17" fmla="*/ 88 h 88"/>
                  <a:gd name="T18" fmla="*/ 0 w 206"/>
                  <a:gd name="T19" fmla="*/ 0 h 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6" h="88">
                    <a:moveTo>
                      <a:pt x="0" y="0"/>
                    </a:moveTo>
                    <a:lnTo>
                      <a:pt x="206" y="0"/>
                    </a:lnTo>
                    <a:lnTo>
                      <a:pt x="206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04" y="0"/>
                    </a:lnTo>
                    <a:lnTo>
                      <a:pt x="204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53" name="Freeform 170">
                <a:extLst>
                  <a:ext uri="{FF2B5EF4-FFF2-40B4-BE49-F238E27FC236}">
                    <a16:creationId xmlns:a16="http://schemas.microsoft.com/office/drawing/2014/main" id="{76859087-F976-4DE8-831E-B6E2A5E4EA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04" cy="88"/>
              </a:xfrm>
              <a:custGeom>
                <a:avLst/>
                <a:gdLst>
                  <a:gd name="T0" fmla="*/ 0 w 204"/>
                  <a:gd name="T1" fmla="*/ 0 h 88"/>
                  <a:gd name="T2" fmla="*/ 204 w 204"/>
                  <a:gd name="T3" fmla="*/ 0 h 88"/>
                  <a:gd name="T4" fmla="*/ 204 w 204"/>
                  <a:gd name="T5" fmla="*/ 88 h 88"/>
                  <a:gd name="T6" fmla="*/ 0 w 204"/>
                  <a:gd name="T7" fmla="*/ 88 h 88"/>
                  <a:gd name="T8" fmla="*/ 0 w 204"/>
                  <a:gd name="T9" fmla="*/ 0 h 88"/>
                  <a:gd name="T10" fmla="*/ 0 w 204"/>
                  <a:gd name="T11" fmla="*/ 0 h 88"/>
                  <a:gd name="T12" fmla="*/ 202 w 204"/>
                  <a:gd name="T13" fmla="*/ 0 h 88"/>
                  <a:gd name="T14" fmla="*/ 202 w 204"/>
                  <a:gd name="T15" fmla="*/ 87 h 88"/>
                  <a:gd name="T16" fmla="*/ 0 w 204"/>
                  <a:gd name="T17" fmla="*/ 87 h 88"/>
                  <a:gd name="T18" fmla="*/ 0 w 204"/>
                  <a:gd name="T19" fmla="*/ 0 h 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4" h="88">
                    <a:moveTo>
                      <a:pt x="0" y="0"/>
                    </a:moveTo>
                    <a:lnTo>
                      <a:pt x="204" y="0"/>
                    </a:lnTo>
                    <a:lnTo>
                      <a:pt x="204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02" y="0"/>
                    </a:lnTo>
                    <a:lnTo>
                      <a:pt x="202" y="87"/>
                    </a:ln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4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54" name="Freeform 171">
                <a:extLst>
                  <a:ext uri="{FF2B5EF4-FFF2-40B4-BE49-F238E27FC236}">
                    <a16:creationId xmlns:a16="http://schemas.microsoft.com/office/drawing/2014/main" id="{52F1434A-2FE1-4267-9AED-A21225A566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02" cy="87"/>
              </a:xfrm>
              <a:custGeom>
                <a:avLst/>
                <a:gdLst>
                  <a:gd name="T0" fmla="*/ 0 w 202"/>
                  <a:gd name="T1" fmla="*/ 0 h 87"/>
                  <a:gd name="T2" fmla="*/ 202 w 202"/>
                  <a:gd name="T3" fmla="*/ 0 h 87"/>
                  <a:gd name="T4" fmla="*/ 202 w 202"/>
                  <a:gd name="T5" fmla="*/ 87 h 87"/>
                  <a:gd name="T6" fmla="*/ 0 w 202"/>
                  <a:gd name="T7" fmla="*/ 87 h 87"/>
                  <a:gd name="T8" fmla="*/ 0 w 202"/>
                  <a:gd name="T9" fmla="*/ 0 h 87"/>
                  <a:gd name="T10" fmla="*/ 0 w 202"/>
                  <a:gd name="T11" fmla="*/ 0 h 87"/>
                  <a:gd name="T12" fmla="*/ 200 w 202"/>
                  <a:gd name="T13" fmla="*/ 0 h 87"/>
                  <a:gd name="T14" fmla="*/ 200 w 202"/>
                  <a:gd name="T15" fmla="*/ 86 h 87"/>
                  <a:gd name="T16" fmla="*/ 0 w 202"/>
                  <a:gd name="T17" fmla="*/ 86 h 87"/>
                  <a:gd name="T18" fmla="*/ 0 w 202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87">
                    <a:moveTo>
                      <a:pt x="0" y="0"/>
                    </a:moveTo>
                    <a:lnTo>
                      <a:pt x="202" y="0"/>
                    </a:lnTo>
                    <a:lnTo>
                      <a:pt x="202" y="87"/>
                    </a:lnTo>
                    <a:lnTo>
                      <a:pt x="0" y="8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4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55" name="Freeform 172">
                <a:extLst>
                  <a:ext uri="{FF2B5EF4-FFF2-40B4-BE49-F238E27FC236}">
                    <a16:creationId xmlns:a16="http://schemas.microsoft.com/office/drawing/2014/main" id="{4AAC043A-A0E9-4B60-B70A-9B11BFAD3D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00" cy="86"/>
              </a:xfrm>
              <a:custGeom>
                <a:avLst/>
                <a:gdLst>
                  <a:gd name="T0" fmla="*/ 0 w 200"/>
                  <a:gd name="T1" fmla="*/ 0 h 86"/>
                  <a:gd name="T2" fmla="*/ 200 w 200"/>
                  <a:gd name="T3" fmla="*/ 0 h 86"/>
                  <a:gd name="T4" fmla="*/ 200 w 200"/>
                  <a:gd name="T5" fmla="*/ 86 h 86"/>
                  <a:gd name="T6" fmla="*/ 0 w 200"/>
                  <a:gd name="T7" fmla="*/ 86 h 86"/>
                  <a:gd name="T8" fmla="*/ 0 w 200"/>
                  <a:gd name="T9" fmla="*/ 0 h 86"/>
                  <a:gd name="T10" fmla="*/ 0 w 200"/>
                  <a:gd name="T11" fmla="*/ 0 h 86"/>
                  <a:gd name="T12" fmla="*/ 199 w 200"/>
                  <a:gd name="T13" fmla="*/ 0 h 86"/>
                  <a:gd name="T14" fmla="*/ 199 w 200"/>
                  <a:gd name="T15" fmla="*/ 86 h 86"/>
                  <a:gd name="T16" fmla="*/ 0 w 200"/>
                  <a:gd name="T17" fmla="*/ 86 h 86"/>
                  <a:gd name="T18" fmla="*/ 0 w 200"/>
                  <a:gd name="T19" fmla="*/ 0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0" h="86">
                    <a:moveTo>
                      <a:pt x="0" y="0"/>
                    </a:moveTo>
                    <a:lnTo>
                      <a:pt x="200" y="0"/>
                    </a:lnTo>
                    <a:lnTo>
                      <a:pt x="200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99" y="0"/>
                    </a:lnTo>
                    <a:lnTo>
                      <a:pt x="199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56" name="Freeform 173">
                <a:extLst>
                  <a:ext uri="{FF2B5EF4-FFF2-40B4-BE49-F238E27FC236}">
                    <a16:creationId xmlns:a16="http://schemas.microsoft.com/office/drawing/2014/main" id="{70B267F5-7AB6-4B2B-8D78-0E91F80D18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99" cy="86"/>
              </a:xfrm>
              <a:custGeom>
                <a:avLst/>
                <a:gdLst>
                  <a:gd name="T0" fmla="*/ 0 w 199"/>
                  <a:gd name="T1" fmla="*/ 0 h 86"/>
                  <a:gd name="T2" fmla="*/ 199 w 199"/>
                  <a:gd name="T3" fmla="*/ 0 h 86"/>
                  <a:gd name="T4" fmla="*/ 199 w 199"/>
                  <a:gd name="T5" fmla="*/ 86 h 86"/>
                  <a:gd name="T6" fmla="*/ 0 w 199"/>
                  <a:gd name="T7" fmla="*/ 86 h 86"/>
                  <a:gd name="T8" fmla="*/ 0 w 199"/>
                  <a:gd name="T9" fmla="*/ 0 h 86"/>
                  <a:gd name="T10" fmla="*/ 0 w 199"/>
                  <a:gd name="T11" fmla="*/ 0 h 86"/>
                  <a:gd name="T12" fmla="*/ 197 w 199"/>
                  <a:gd name="T13" fmla="*/ 0 h 86"/>
                  <a:gd name="T14" fmla="*/ 197 w 199"/>
                  <a:gd name="T15" fmla="*/ 85 h 86"/>
                  <a:gd name="T16" fmla="*/ 0 w 199"/>
                  <a:gd name="T17" fmla="*/ 85 h 86"/>
                  <a:gd name="T18" fmla="*/ 0 w 199"/>
                  <a:gd name="T19" fmla="*/ 0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9" h="86">
                    <a:moveTo>
                      <a:pt x="0" y="0"/>
                    </a:moveTo>
                    <a:lnTo>
                      <a:pt x="199" y="0"/>
                    </a:lnTo>
                    <a:lnTo>
                      <a:pt x="199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97" y="0"/>
                    </a:lnTo>
                    <a:lnTo>
                      <a:pt x="197" y="85"/>
                    </a:lnTo>
                    <a:lnTo>
                      <a:pt x="0" y="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4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57" name="Freeform 174">
                <a:extLst>
                  <a:ext uri="{FF2B5EF4-FFF2-40B4-BE49-F238E27FC236}">
                    <a16:creationId xmlns:a16="http://schemas.microsoft.com/office/drawing/2014/main" id="{F348DEC1-B954-45BE-877A-655AC86207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97" cy="85"/>
              </a:xfrm>
              <a:custGeom>
                <a:avLst/>
                <a:gdLst>
                  <a:gd name="T0" fmla="*/ 0 w 197"/>
                  <a:gd name="T1" fmla="*/ 0 h 85"/>
                  <a:gd name="T2" fmla="*/ 197 w 197"/>
                  <a:gd name="T3" fmla="*/ 0 h 85"/>
                  <a:gd name="T4" fmla="*/ 197 w 197"/>
                  <a:gd name="T5" fmla="*/ 85 h 85"/>
                  <a:gd name="T6" fmla="*/ 0 w 197"/>
                  <a:gd name="T7" fmla="*/ 85 h 85"/>
                  <a:gd name="T8" fmla="*/ 0 w 197"/>
                  <a:gd name="T9" fmla="*/ 0 h 85"/>
                  <a:gd name="T10" fmla="*/ 0 w 197"/>
                  <a:gd name="T11" fmla="*/ 0 h 85"/>
                  <a:gd name="T12" fmla="*/ 195 w 197"/>
                  <a:gd name="T13" fmla="*/ 0 h 85"/>
                  <a:gd name="T14" fmla="*/ 195 w 197"/>
                  <a:gd name="T15" fmla="*/ 84 h 85"/>
                  <a:gd name="T16" fmla="*/ 0 w 197"/>
                  <a:gd name="T17" fmla="*/ 84 h 85"/>
                  <a:gd name="T18" fmla="*/ 0 w 197"/>
                  <a:gd name="T19" fmla="*/ 0 h 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7" h="85">
                    <a:moveTo>
                      <a:pt x="0" y="0"/>
                    </a:moveTo>
                    <a:lnTo>
                      <a:pt x="197" y="0"/>
                    </a:lnTo>
                    <a:lnTo>
                      <a:pt x="197" y="85"/>
                    </a:lnTo>
                    <a:lnTo>
                      <a:pt x="0" y="8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95" y="0"/>
                    </a:lnTo>
                    <a:lnTo>
                      <a:pt x="195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58" name="Freeform 175">
                <a:extLst>
                  <a:ext uri="{FF2B5EF4-FFF2-40B4-BE49-F238E27FC236}">
                    <a16:creationId xmlns:a16="http://schemas.microsoft.com/office/drawing/2014/main" id="{44B33512-D5DE-42A1-98E8-0A1480674C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95" cy="84"/>
              </a:xfrm>
              <a:custGeom>
                <a:avLst/>
                <a:gdLst>
                  <a:gd name="T0" fmla="*/ 0 w 195"/>
                  <a:gd name="T1" fmla="*/ 0 h 84"/>
                  <a:gd name="T2" fmla="*/ 195 w 195"/>
                  <a:gd name="T3" fmla="*/ 0 h 84"/>
                  <a:gd name="T4" fmla="*/ 195 w 195"/>
                  <a:gd name="T5" fmla="*/ 84 h 84"/>
                  <a:gd name="T6" fmla="*/ 0 w 195"/>
                  <a:gd name="T7" fmla="*/ 84 h 84"/>
                  <a:gd name="T8" fmla="*/ 0 w 195"/>
                  <a:gd name="T9" fmla="*/ 0 h 84"/>
                  <a:gd name="T10" fmla="*/ 0 w 195"/>
                  <a:gd name="T11" fmla="*/ 0 h 84"/>
                  <a:gd name="T12" fmla="*/ 193 w 195"/>
                  <a:gd name="T13" fmla="*/ 0 h 84"/>
                  <a:gd name="T14" fmla="*/ 193 w 195"/>
                  <a:gd name="T15" fmla="*/ 83 h 84"/>
                  <a:gd name="T16" fmla="*/ 0 w 195"/>
                  <a:gd name="T17" fmla="*/ 83 h 84"/>
                  <a:gd name="T18" fmla="*/ 0 w 195"/>
                  <a:gd name="T19" fmla="*/ 0 h 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5" h="84">
                    <a:moveTo>
                      <a:pt x="0" y="0"/>
                    </a:moveTo>
                    <a:lnTo>
                      <a:pt x="195" y="0"/>
                    </a:lnTo>
                    <a:lnTo>
                      <a:pt x="195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93" y="0"/>
                    </a:lnTo>
                    <a:lnTo>
                      <a:pt x="193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4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59" name="Freeform 176">
                <a:extLst>
                  <a:ext uri="{FF2B5EF4-FFF2-40B4-BE49-F238E27FC236}">
                    <a16:creationId xmlns:a16="http://schemas.microsoft.com/office/drawing/2014/main" id="{D06739AA-06A3-43B5-9EB4-799EB54271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93" cy="83"/>
              </a:xfrm>
              <a:custGeom>
                <a:avLst/>
                <a:gdLst>
                  <a:gd name="T0" fmla="*/ 0 w 193"/>
                  <a:gd name="T1" fmla="*/ 0 h 83"/>
                  <a:gd name="T2" fmla="*/ 193 w 193"/>
                  <a:gd name="T3" fmla="*/ 0 h 83"/>
                  <a:gd name="T4" fmla="*/ 193 w 193"/>
                  <a:gd name="T5" fmla="*/ 83 h 83"/>
                  <a:gd name="T6" fmla="*/ 0 w 193"/>
                  <a:gd name="T7" fmla="*/ 83 h 83"/>
                  <a:gd name="T8" fmla="*/ 0 w 193"/>
                  <a:gd name="T9" fmla="*/ 0 h 83"/>
                  <a:gd name="T10" fmla="*/ 0 w 193"/>
                  <a:gd name="T11" fmla="*/ 0 h 83"/>
                  <a:gd name="T12" fmla="*/ 192 w 193"/>
                  <a:gd name="T13" fmla="*/ 0 h 83"/>
                  <a:gd name="T14" fmla="*/ 192 w 193"/>
                  <a:gd name="T15" fmla="*/ 82 h 83"/>
                  <a:gd name="T16" fmla="*/ 0 w 193"/>
                  <a:gd name="T17" fmla="*/ 82 h 83"/>
                  <a:gd name="T18" fmla="*/ 0 w 193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3" h="83">
                    <a:moveTo>
                      <a:pt x="0" y="0"/>
                    </a:moveTo>
                    <a:lnTo>
                      <a:pt x="193" y="0"/>
                    </a:lnTo>
                    <a:lnTo>
                      <a:pt x="193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92" y="0"/>
                    </a:lnTo>
                    <a:lnTo>
                      <a:pt x="192" y="82"/>
                    </a:lnTo>
                    <a:lnTo>
                      <a:pt x="0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15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60" name="Freeform 177">
                <a:extLst>
                  <a:ext uri="{FF2B5EF4-FFF2-40B4-BE49-F238E27FC236}">
                    <a16:creationId xmlns:a16="http://schemas.microsoft.com/office/drawing/2014/main" id="{ADA3F1A3-EE38-4EB6-9378-C63C57CB49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92" cy="82"/>
              </a:xfrm>
              <a:custGeom>
                <a:avLst/>
                <a:gdLst>
                  <a:gd name="T0" fmla="*/ 0 w 192"/>
                  <a:gd name="T1" fmla="*/ 0 h 82"/>
                  <a:gd name="T2" fmla="*/ 192 w 192"/>
                  <a:gd name="T3" fmla="*/ 0 h 82"/>
                  <a:gd name="T4" fmla="*/ 192 w 192"/>
                  <a:gd name="T5" fmla="*/ 82 h 82"/>
                  <a:gd name="T6" fmla="*/ 0 w 192"/>
                  <a:gd name="T7" fmla="*/ 82 h 82"/>
                  <a:gd name="T8" fmla="*/ 0 w 192"/>
                  <a:gd name="T9" fmla="*/ 0 h 82"/>
                  <a:gd name="T10" fmla="*/ 0 w 192"/>
                  <a:gd name="T11" fmla="*/ 0 h 82"/>
                  <a:gd name="T12" fmla="*/ 190 w 192"/>
                  <a:gd name="T13" fmla="*/ 0 h 82"/>
                  <a:gd name="T14" fmla="*/ 190 w 192"/>
                  <a:gd name="T15" fmla="*/ 82 h 82"/>
                  <a:gd name="T16" fmla="*/ 0 w 192"/>
                  <a:gd name="T17" fmla="*/ 82 h 82"/>
                  <a:gd name="T18" fmla="*/ 0 w 192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82">
                    <a:moveTo>
                      <a:pt x="0" y="0"/>
                    </a:moveTo>
                    <a:lnTo>
                      <a:pt x="192" y="0"/>
                    </a:lnTo>
                    <a:lnTo>
                      <a:pt x="192" y="82"/>
                    </a:lnTo>
                    <a:lnTo>
                      <a:pt x="0" y="8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90" y="0"/>
                    </a:lnTo>
                    <a:lnTo>
                      <a:pt x="190" y="82"/>
                    </a:lnTo>
                    <a:lnTo>
                      <a:pt x="0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5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61" name="Freeform 178">
                <a:extLst>
                  <a:ext uri="{FF2B5EF4-FFF2-40B4-BE49-F238E27FC236}">
                    <a16:creationId xmlns:a16="http://schemas.microsoft.com/office/drawing/2014/main" id="{C97477D3-C3FC-4D6B-85AE-2A017D3EB2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90" cy="82"/>
              </a:xfrm>
              <a:custGeom>
                <a:avLst/>
                <a:gdLst>
                  <a:gd name="T0" fmla="*/ 0 w 190"/>
                  <a:gd name="T1" fmla="*/ 0 h 82"/>
                  <a:gd name="T2" fmla="*/ 190 w 190"/>
                  <a:gd name="T3" fmla="*/ 0 h 82"/>
                  <a:gd name="T4" fmla="*/ 190 w 190"/>
                  <a:gd name="T5" fmla="*/ 82 h 82"/>
                  <a:gd name="T6" fmla="*/ 0 w 190"/>
                  <a:gd name="T7" fmla="*/ 82 h 82"/>
                  <a:gd name="T8" fmla="*/ 0 w 190"/>
                  <a:gd name="T9" fmla="*/ 0 h 82"/>
                  <a:gd name="T10" fmla="*/ 0 w 190"/>
                  <a:gd name="T11" fmla="*/ 0 h 82"/>
                  <a:gd name="T12" fmla="*/ 188 w 190"/>
                  <a:gd name="T13" fmla="*/ 0 h 82"/>
                  <a:gd name="T14" fmla="*/ 188 w 190"/>
                  <a:gd name="T15" fmla="*/ 81 h 82"/>
                  <a:gd name="T16" fmla="*/ 0 w 190"/>
                  <a:gd name="T17" fmla="*/ 81 h 82"/>
                  <a:gd name="T18" fmla="*/ 0 w 190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0" h="82">
                    <a:moveTo>
                      <a:pt x="0" y="0"/>
                    </a:moveTo>
                    <a:lnTo>
                      <a:pt x="190" y="0"/>
                    </a:lnTo>
                    <a:lnTo>
                      <a:pt x="190" y="82"/>
                    </a:lnTo>
                    <a:lnTo>
                      <a:pt x="0" y="8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88" y="0"/>
                    </a:lnTo>
                    <a:lnTo>
                      <a:pt x="188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62" name="Freeform 179">
                <a:extLst>
                  <a:ext uri="{FF2B5EF4-FFF2-40B4-BE49-F238E27FC236}">
                    <a16:creationId xmlns:a16="http://schemas.microsoft.com/office/drawing/2014/main" id="{2DFCEA6C-DAF9-464A-A9CF-141A1F06BC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88" cy="81"/>
              </a:xfrm>
              <a:custGeom>
                <a:avLst/>
                <a:gdLst>
                  <a:gd name="T0" fmla="*/ 0 w 188"/>
                  <a:gd name="T1" fmla="*/ 0 h 81"/>
                  <a:gd name="T2" fmla="*/ 188 w 188"/>
                  <a:gd name="T3" fmla="*/ 0 h 81"/>
                  <a:gd name="T4" fmla="*/ 188 w 188"/>
                  <a:gd name="T5" fmla="*/ 81 h 81"/>
                  <a:gd name="T6" fmla="*/ 0 w 188"/>
                  <a:gd name="T7" fmla="*/ 81 h 81"/>
                  <a:gd name="T8" fmla="*/ 0 w 188"/>
                  <a:gd name="T9" fmla="*/ 0 h 81"/>
                  <a:gd name="T10" fmla="*/ 0 w 188"/>
                  <a:gd name="T11" fmla="*/ 0 h 81"/>
                  <a:gd name="T12" fmla="*/ 186 w 188"/>
                  <a:gd name="T13" fmla="*/ 0 h 81"/>
                  <a:gd name="T14" fmla="*/ 186 w 188"/>
                  <a:gd name="T15" fmla="*/ 80 h 81"/>
                  <a:gd name="T16" fmla="*/ 0 w 188"/>
                  <a:gd name="T17" fmla="*/ 80 h 81"/>
                  <a:gd name="T18" fmla="*/ 0 w 188"/>
                  <a:gd name="T19" fmla="*/ 0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8" h="81">
                    <a:moveTo>
                      <a:pt x="0" y="0"/>
                    </a:moveTo>
                    <a:lnTo>
                      <a:pt x="188" y="0"/>
                    </a:lnTo>
                    <a:lnTo>
                      <a:pt x="188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86" y="0"/>
                    </a:lnTo>
                    <a:lnTo>
                      <a:pt x="186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5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63" name="Freeform 180">
                <a:extLst>
                  <a:ext uri="{FF2B5EF4-FFF2-40B4-BE49-F238E27FC236}">
                    <a16:creationId xmlns:a16="http://schemas.microsoft.com/office/drawing/2014/main" id="{95D4FE8B-D889-410C-AD2D-93A1699D8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86" cy="80"/>
              </a:xfrm>
              <a:custGeom>
                <a:avLst/>
                <a:gdLst>
                  <a:gd name="T0" fmla="*/ 0 w 186"/>
                  <a:gd name="T1" fmla="*/ 0 h 80"/>
                  <a:gd name="T2" fmla="*/ 186 w 186"/>
                  <a:gd name="T3" fmla="*/ 0 h 80"/>
                  <a:gd name="T4" fmla="*/ 186 w 186"/>
                  <a:gd name="T5" fmla="*/ 80 h 80"/>
                  <a:gd name="T6" fmla="*/ 0 w 186"/>
                  <a:gd name="T7" fmla="*/ 80 h 80"/>
                  <a:gd name="T8" fmla="*/ 0 w 186"/>
                  <a:gd name="T9" fmla="*/ 0 h 80"/>
                  <a:gd name="T10" fmla="*/ 0 w 186"/>
                  <a:gd name="T11" fmla="*/ 0 h 80"/>
                  <a:gd name="T12" fmla="*/ 185 w 186"/>
                  <a:gd name="T13" fmla="*/ 0 h 80"/>
                  <a:gd name="T14" fmla="*/ 185 w 186"/>
                  <a:gd name="T15" fmla="*/ 79 h 80"/>
                  <a:gd name="T16" fmla="*/ 0 w 186"/>
                  <a:gd name="T17" fmla="*/ 79 h 80"/>
                  <a:gd name="T18" fmla="*/ 0 w 186"/>
                  <a:gd name="T19" fmla="*/ 0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6" h="80">
                    <a:moveTo>
                      <a:pt x="0" y="0"/>
                    </a:moveTo>
                    <a:lnTo>
                      <a:pt x="186" y="0"/>
                    </a:lnTo>
                    <a:lnTo>
                      <a:pt x="186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85" y="0"/>
                    </a:lnTo>
                    <a:lnTo>
                      <a:pt x="185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5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64" name="Freeform 181">
                <a:extLst>
                  <a:ext uri="{FF2B5EF4-FFF2-40B4-BE49-F238E27FC236}">
                    <a16:creationId xmlns:a16="http://schemas.microsoft.com/office/drawing/2014/main" id="{E5DD6674-CF5F-432C-938F-8C4B86C9C8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85" cy="79"/>
              </a:xfrm>
              <a:custGeom>
                <a:avLst/>
                <a:gdLst>
                  <a:gd name="T0" fmla="*/ 0 w 185"/>
                  <a:gd name="T1" fmla="*/ 0 h 79"/>
                  <a:gd name="T2" fmla="*/ 185 w 185"/>
                  <a:gd name="T3" fmla="*/ 0 h 79"/>
                  <a:gd name="T4" fmla="*/ 185 w 185"/>
                  <a:gd name="T5" fmla="*/ 79 h 79"/>
                  <a:gd name="T6" fmla="*/ 0 w 185"/>
                  <a:gd name="T7" fmla="*/ 79 h 79"/>
                  <a:gd name="T8" fmla="*/ 0 w 185"/>
                  <a:gd name="T9" fmla="*/ 0 h 79"/>
                  <a:gd name="T10" fmla="*/ 0 w 185"/>
                  <a:gd name="T11" fmla="*/ 0 h 79"/>
                  <a:gd name="T12" fmla="*/ 183 w 185"/>
                  <a:gd name="T13" fmla="*/ 0 h 79"/>
                  <a:gd name="T14" fmla="*/ 183 w 185"/>
                  <a:gd name="T15" fmla="*/ 79 h 79"/>
                  <a:gd name="T16" fmla="*/ 0 w 185"/>
                  <a:gd name="T17" fmla="*/ 79 h 79"/>
                  <a:gd name="T18" fmla="*/ 0 w 185"/>
                  <a:gd name="T19" fmla="*/ 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5" h="79">
                    <a:moveTo>
                      <a:pt x="0" y="0"/>
                    </a:moveTo>
                    <a:lnTo>
                      <a:pt x="185" y="0"/>
                    </a:lnTo>
                    <a:lnTo>
                      <a:pt x="185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83" y="0"/>
                    </a:lnTo>
                    <a:lnTo>
                      <a:pt x="183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5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65" name="Freeform 182">
                <a:extLst>
                  <a:ext uri="{FF2B5EF4-FFF2-40B4-BE49-F238E27FC236}">
                    <a16:creationId xmlns:a16="http://schemas.microsoft.com/office/drawing/2014/main" id="{F8B716A6-F7A7-4F07-B42D-CF30081C58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83" cy="79"/>
              </a:xfrm>
              <a:custGeom>
                <a:avLst/>
                <a:gdLst>
                  <a:gd name="T0" fmla="*/ 0 w 183"/>
                  <a:gd name="T1" fmla="*/ 0 h 79"/>
                  <a:gd name="T2" fmla="*/ 183 w 183"/>
                  <a:gd name="T3" fmla="*/ 0 h 79"/>
                  <a:gd name="T4" fmla="*/ 183 w 183"/>
                  <a:gd name="T5" fmla="*/ 79 h 79"/>
                  <a:gd name="T6" fmla="*/ 0 w 183"/>
                  <a:gd name="T7" fmla="*/ 79 h 79"/>
                  <a:gd name="T8" fmla="*/ 0 w 183"/>
                  <a:gd name="T9" fmla="*/ 0 h 79"/>
                  <a:gd name="T10" fmla="*/ 0 w 183"/>
                  <a:gd name="T11" fmla="*/ 0 h 79"/>
                  <a:gd name="T12" fmla="*/ 181 w 183"/>
                  <a:gd name="T13" fmla="*/ 0 h 79"/>
                  <a:gd name="T14" fmla="*/ 181 w 183"/>
                  <a:gd name="T15" fmla="*/ 78 h 79"/>
                  <a:gd name="T16" fmla="*/ 0 w 183"/>
                  <a:gd name="T17" fmla="*/ 78 h 79"/>
                  <a:gd name="T18" fmla="*/ 0 w 183"/>
                  <a:gd name="T19" fmla="*/ 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3" h="79">
                    <a:moveTo>
                      <a:pt x="0" y="0"/>
                    </a:moveTo>
                    <a:lnTo>
                      <a:pt x="183" y="0"/>
                    </a:lnTo>
                    <a:lnTo>
                      <a:pt x="183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81" y="0"/>
                    </a:lnTo>
                    <a:lnTo>
                      <a:pt x="181" y="78"/>
                    </a:lnTo>
                    <a:lnTo>
                      <a:pt x="0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6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66" name="Freeform 183">
                <a:extLst>
                  <a:ext uri="{FF2B5EF4-FFF2-40B4-BE49-F238E27FC236}">
                    <a16:creationId xmlns:a16="http://schemas.microsoft.com/office/drawing/2014/main" id="{0B6B68FE-B1DE-4393-BDBD-A23BC2FB23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81" cy="78"/>
              </a:xfrm>
              <a:custGeom>
                <a:avLst/>
                <a:gdLst>
                  <a:gd name="T0" fmla="*/ 0 w 181"/>
                  <a:gd name="T1" fmla="*/ 0 h 78"/>
                  <a:gd name="T2" fmla="*/ 181 w 181"/>
                  <a:gd name="T3" fmla="*/ 0 h 78"/>
                  <a:gd name="T4" fmla="*/ 181 w 181"/>
                  <a:gd name="T5" fmla="*/ 78 h 78"/>
                  <a:gd name="T6" fmla="*/ 0 w 181"/>
                  <a:gd name="T7" fmla="*/ 78 h 78"/>
                  <a:gd name="T8" fmla="*/ 0 w 181"/>
                  <a:gd name="T9" fmla="*/ 0 h 78"/>
                  <a:gd name="T10" fmla="*/ 0 w 181"/>
                  <a:gd name="T11" fmla="*/ 0 h 78"/>
                  <a:gd name="T12" fmla="*/ 179 w 181"/>
                  <a:gd name="T13" fmla="*/ 0 h 78"/>
                  <a:gd name="T14" fmla="*/ 179 w 181"/>
                  <a:gd name="T15" fmla="*/ 77 h 78"/>
                  <a:gd name="T16" fmla="*/ 0 w 181"/>
                  <a:gd name="T17" fmla="*/ 77 h 78"/>
                  <a:gd name="T18" fmla="*/ 0 w 181"/>
                  <a:gd name="T19" fmla="*/ 0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1" h="78">
                    <a:moveTo>
                      <a:pt x="0" y="0"/>
                    </a:moveTo>
                    <a:lnTo>
                      <a:pt x="181" y="0"/>
                    </a:lnTo>
                    <a:lnTo>
                      <a:pt x="181" y="78"/>
                    </a:lnTo>
                    <a:lnTo>
                      <a:pt x="0" y="7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79" y="0"/>
                    </a:lnTo>
                    <a:lnTo>
                      <a:pt x="179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36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67" name="Freeform 184">
                <a:extLst>
                  <a:ext uri="{FF2B5EF4-FFF2-40B4-BE49-F238E27FC236}">
                    <a16:creationId xmlns:a16="http://schemas.microsoft.com/office/drawing/2014/main" id="{7A355C18-6BCE-4EC6-8E2F-CBA8796035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79" cy="77"/>
              </a:xfrm>
              <a:custGeom>
                <a:avLst/>
                <a:gdLst>
                  <a:gd name="T0" fmla="*/ 0 w 179"/>
                  <a:gd name="T1" fmla="*/ 0 h 77"/>
                  <a:gd name="T2" fmla="*/ 179 w 179"/>
                  <a:gd name="T3" fmla="*/ 0 h 77"/>
                  <a:gd name="T4" fmla="*/ 179 w 179"/>
                  <a:gd name="T5" fmla="*/ 77 h 77"/>
                  <a:gd name="T6" fmla="*/ 0 w 179"/>
                  <a:gd name="T7" fmla="*/ 77 h 77"/>
                  <a:gd name="T8" fmla="*/ 0 w 179"/>
                  <a:gd name="T9" fmla="*/ 0 h 77"/>
                  <a:gd name="T10" fmla="*/ 0 w 179"/>
                  <a:gd name="T11" fmla="*/ 0 h 77"/>
                  <a:gd name="T12" fmla="*/ 178 w 179"/>
                  <a:gd name="T13" fmla="*/ 0 h 77"/>
                  <a:gd name="T14" fmla="*/ 178 w 179"/>
                  <a:gd name="T15" fmla="*/ 77 h 77"/>
                  <a:gd name="T16" fmla="*/ 0 w 179"/>
                  <a:gd name="T17" fmla="*/ 77 h 77"/>
                  <a:gd name="T18" fmla="*/ 0 w 179"/>
                  <a:gd name="T19" fmla="*/ 0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9" h="77">
                    <a:moveTo>
                      <a:pt x="0" y="0"/>
                    </a:moveTo>
                    <a:lnTo>
                      <a:pt x="179" y="0"/>
                    </a:lnTo>
                    <a:lnTo>
                      <a:pt x="179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78" y="0"/>
                    </a:lnTo>
                    <a:lnTo>
                      <a:pt x="178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68" name="Freeform 185">
                <a:extLst>
                  <a:ext uri="{FF2B5EF4-FFF2-40B4-BE49-F238E27FC236}">
                    <a16:creationId xmlns:a16="http://schemas.microsoft.com/office/drawing/2014/main" id="{0715C955-1648-4607-A536-DDA3CE0593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78" cy="77"/>
              </a:xfrm>
              <a:custGeom>
                <a:avLst/>
                <a:gdLst>
                  <a:gd name="T0" fmla="*/ 0 w 178"/>
                  <a:gd name="T1" fmla="*/ 0 h 77"/>
                  <a:gd name="T2" fmla="*/ 178 w 178"/>
                  <a:gd name="T3" fmla="*/ 0 h 77"/>
                  <a:gd name="T4" fmla="*/ 178 w 178"/>
                  <a:gd name="T5" fmla="*/ 77 h 77"/>
                  <a:gd name="T6" fmla="*/ 0 w 178"/>
                  <a:gd name="T7" fmla="*/ 77 h 77"/>
                  <a:gd name="T8" fmla="*/ 0 w 178"/>
                  <a:gd name="T9" fmla="*/ 0 h 77"/>
                  <a:gd name="T10" fmla="*/ 0 w 178"/>
                  <a:gd name="T11" fmla="*/ 0 h 77"/>
                  <a:gd name="T12" fmla="*/ 176 w 178"/>
                  <a:gd name="T13" fmla="*/ 0 h 77"/>
                  <a:gd name="T14" fmla="*/ 176 w 178"/>
                  <a:gd name="T15" fmla="*/ 76 h 77"/>
                  <a:gd name="T16" fmla="*/ 0 w 178"/>
                  <a:gd name="T17" fmla="*/ 76 h 77"/>
                  <a:gd name="T18" fmla="*/ 0 w 178"/>
                  <a:gd name="T19" fmla="*/ 0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8" h="77">
                    <a:moveTo>
                      <a:pt x="0" y="0"/>
                    </a:moveTo>
                    <a:lnTo>
                      <a:pt x="178" y="0"/>
                    </a:lnTo>
                    <a:lnTo>
                      <a:pt x="178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76" y="0"/>
                    </a:lnTo>
                    <a:lnTo>
                      <a:pt x="176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6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69" name="Freeform 186">
                <a:extLst>
                  <a:ext uri="{FF2B5EF4-FFF2-40B4-BE49-F238E27FC236}">
                    <a16:creationId xmlns:a16="http://schemas.microsoft.com/office/drawing/2014/main" id="{C1C47BD2-D7D3-46A7-965F-97992D9BC8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76" cy="76"/>
              </a:xfrm>
              <a:custGeom>
                <a:avLst/>
                <a:gdLst>
                  <a:gd name="T0" fmla="*/ 0 w 176"/>
                  <a:gd name="T1" fmla="*/ 0 h 76"/>
                  <a:gd name="T2" fmla="*/ 176 w 176"/>
                  <a:gd name="T3" fmla="*/ 0 h 76"/>
                  <a:gd name="T4" fmla="*/ 176 w 176"/>
                  <a:gd name="T5" fmla="*/ 76 h 76"/>
                  <a:gd name="T6" fmla="*/ 0 w 176"/>
                  <a:gd name="T7" fmla="*/ 76 h 76"/>
                  <a:gd name="T8" fmla="*/ 0 w 176"/>
                  <a:gd name="T9" fmla="*/ 0 h 76"/>
                  <a:gd name="T10" fmla="*/ 0 w 176"/>
                  <a:gd name="T11" fmla="*/ 0 h 76"/>
                  <a:gd name="T12" fmla="*/ 174 w 176"/>
                  <a:gd name="T13" fmla="*/ 0 h 76"/>
                  <a:gd name="T14" fmla="*/ 174 w 176"/>
                  <a:gd name="T15" fmla="*/ 75 h 76"/>
                  <a:gd name="T16" fmla="*/ 0 w 176"/>
                  <a:gd name="T17" fmla="*/ 75 h 76"/>
                  <a:gd name="T18" fmla="*/ 0 w 176"/>
                  <a:gd name="T19" fmla="*/ 0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6" h="76">
                    <a:moveTo>
                      <a:pt x="0" y="0"/>
                    </a:moveTo>
                    <a:lnTo>
                      <a:pt x="176" y="0"/>
                    </a:lnTo>
                    <a:lnTo>
                      <a:pt x="176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74" y="0"/>
                    </a:lnTo>
                    <a:lnTo>
                      <a:pt x="174" y="75"/>
                    </a:lnTo>
                    <a:lnTo>
                      <a:pt x="0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70" name="Freeform 187">
                <a:extLst>
                  <a:ext uri="{FF2B5EF4-FFF2-40B4-BE49-F238E27FC236}">
                    <a16:creationId xmlns:a16="http://schemas.microsoft.com/office/drawing/2014/main" id="{A0C56067-825E-4133-902F-1ABA1B02F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74" cy="75"/>
              </a:xfrm>
              <a:custGeom>
                <a:avLst/>
                <a:gdLst>
                  <a:gd name="T0" fmla="*/ 0 w 174"/>
                  <a:gd name="T1" fmla="*/ 0 h 75"/>
                  <a:gd name="T2" fmla="*/ 174 w 174"/>
                  <a:gd name="T3" fmla="*/ 0 h 75"/>
                  <a:gd name="T4" fmla="*/ 174 w 174"/>
                  <a:gd name="T5" fmla="*/ 75 h 75"/>
                  <a:gd name="T6" fmla="*/ 0 w 174"/>
                  <a:gd name="T7" fmla="*/ 75 h 75"/>
                  <a:gd name="T8" fmla="*/ 0 w 174"/>
                  <a:gd name="T9" fmla="*/ 0 h 75"/>
                  <a:gd name="T10" fmla="*/ 0 w 174"/>
                  <a:gd name="T11" fmla="*/ 0 h 75"/>
                  <a:gd name="T12" fmla="*/ 172 w 174"/>
                  <a:gd name="T13" fmla="*/ 0 h 75"/>
                  <a:gd name="T14" fmla="*/ 172 w 174"/>
                  <a:gd name="T15" fmla="*/ 74 h 75"/>
                  <a:gd name="T16" fmla="*/ 0 w 174"/>
                  <a:gd name="T17" fmla="*/ 74 h 75"/>
                  <a:gd name="T18" fmla="*/ 0 w 174"/>
                  <a:gd name="T19" fmla="*/ 0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4" h="75">
                    <a:moveTo>
                      <a:pt x="0" y="0"/>
                    </a:moveTo>
                    <a:lnTo>
                      <a:pt x="174" y="0"/>
                    </a:lnTo>
                    <a:lnTo>
                      <a:pt x="174" y="75"/>
                    </a:lnTo>
                    <a:lnTo>
                      <a:pt x="0" y="7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72" y="0"/>
                    </a:lnTo>
                    <a:lnTo>
                      <a:pt x="172" y="74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71" name="Freeform 188">
                <a:extLst>
                  <a:ext uri="{FF2B5EF4-FFF2-40B4-BE49-F238E27FC236}">
                    <a16:creationId xmlns:a16="http://schemas.microsoft.com/office/drawing/2014/main" id="{F9F51CD9-6DBE-4BFA-A454-16897231BA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72" cy="74"/>
              </a:xfrm>
              <a:custGeom>
                <a:avLst/>
                <a:gdLst>
                  <a:gd name="T0" fmla="*/ 0 w 172"/>
                  <a:gd name="T1" fmla="*/ 0 h 74"/>
                  <a:gd name="T2" fmla="*/ 172 w 172"/>
                  <a:gd name="T3" fmla="*/ 0 h 74"/>
                  <a:gd name="T4" fmla="*/ 172 w 172"/>
                  <a:gd name="T5" fmla="*/ 74 h 74"/>
                  <a:gd name="T6" fmla="*/ 0 w 172"/>
                  <a:gd name="T7" fmla="*/ 74 h 74"/>
                  <a:gd name="T8" fmla="*/ 0 w 172"/>
                  <a:gd name="T9" fmla="*/ 0 h 74"/>
                  <a:gd name="T10" fmla="*/ 0 w 172"/>
                  <a:gd name="T11" fmla="*/ 0 h 74"/>
                  <a:gd name="T12" fmla="*/ 171 w 172"/>
                  <a:gd name="T13" fmla="*/ 0 h 74"/>
                  <a:gd name="T14" fmla="*/ 171 w 172"/>
                  <a:gd name="T15" fmla="*/ 73 h 74"/>
                  <a:gd name="T16" fmla="*/ 0 w 172"/>
                  <a:gd name="T17" fmla="*/ 73 h 74"/>
                  <a:gd name="T18" fmla="*/ 0 w 172"/>
                  <a:gd name="T19" fmla="*/ 0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74">
                    <a:moveTo>
                      <a:pt x="0" y="0"/>
                    </a:moveTo>
                    <a:lnTo>
                      <a:pt x="172" y="0"/>
                    </a:lnTo>
                    <a:lnTo>
                      <a:pt x="172" y="74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71" y="0"/>
                    </a:lnTo>
                    <a:lnTo>
                      <a:pt x="171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7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72" name="Freeform 189">
                <a:extLst>
                  <a:ext uri="{FF2B5EF4-FFF2-40B4-BE49-F238E27FC236}">
                    <a16:creationId xmlns:a16="http://schemas.microsoft.com/office/drawing/2014/main" id="{AD405FBA-1409-45C5-B777-53EC7EE3FF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71" cy="73"/>
              </a:xfrm>
              <a:custGeom>
                <a:avLst/>
                <a:gdLst>
                  <a:gd name="T0" fmla="*/ 0 w 171"/>
                  <a:gd name="T1" fmla="*/ 0 h 73"/>
                  <a:gd name="T2" fmla="*/ 171 w 171"/>
                  <a:gd name="T3" fmla="*/ 0 h 73"/>
                  <a:gd name="T4" fmla="*/ 171 w 171"/>
                  <a:gd name="T5" fmla="*/ 73 h 73"/>
                  <a:gd name="T6" fmla="*/ 0 w 171"/>
                  <a:gd name="T7" fmla="*/ 73 h 73"/>
                  <a:gd name="T8" fmla="*/ 0 w 171"/>
                  <a:gd name="T9" fmla="*/ 0 h 73"/>
                  <a:gd name="T10" fmla="*/ 0 w 171"/>
                  <a:gd name="T11" fmla="*/ 0 h 73"/>
                  <a:gd name="T12" fmla="*/ 169 w 171"/>
                  <a:gd name="T13" fmla="*/ 0 h 73"/>
                  <a:gd name="T14" fmla="*/ 169 w 171"/>
                  <a:gd name="T15" fmla="*/ 73 h 73"/>
                  <a:gd name="T16" fmla="*/ 0 w 171"/>
                  <a:gd name="T17" fmla="*/ 73 h 73"/>
                  <a:gd name="T18" fmla="*/ 0 w 171"/>
                  <a:gd name="T19" fmla="*/ 0 h 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1" h="73">
                    <a:moveTo>
                      <a:pt x="0" y="0"/>
                    </a:moveTo>
                    <a:lnTo>
                      <a:pt x="171" y="0"/>
                    </a:lnTo>
                    <a:lnTo>
                      <a:pt x="171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9" y="0"/>
                    </a:lnTo>
                    <a:lnTo>
                      <a:pt x="169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7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73" name="Freeform 190">
                <a:extLst>
                  <a:ext uri="{FF2B5EF4-FFF2-40B4-BE49-F238E27FC236}">
                    <a16:creationId xmlns:a16="http://schemas.microsoft.com/office/drawing/2014/main" id="{39FC34A4-C8B3-48DC-94C5-DD397EF5DF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69" cy="73"/>
              </a:xfrm>
              <a:custGeom>
                <a:avLst/>
                <a:gdLst>
                  <a:gd name="T0" fmla="*/ 0 w 169"/>
                  <a:gd name="T1" fmla="*/ 0 h 73"/>
                  <a:gd name="T2" fmla="*/ 169 w 169"/>
                  <a:gd name="T3" fmla="*/ 0 h 73"/>
                  <a:gd name="T4" fmla="*/ 169 w 169"/>
                  <a:gd name="T5" fmla="*/ 73 h 73"/>
                  <a:gd name="T6" fmla="*/ 0 w 169"/>
                  <a:gd name="T7" fmla="*/ 73 h 73"/>
                  <a:gd name="T8" fmla="*/ 0 w 169"/>
                  <a:gd name="T9" fmla="*/ 0 h 73"/>
                  <a:gd name="T10" fmla="*/ 0 w 169"/>
                  <a:gd name="T11" fmla="*/ 0 h 73"/>
                  <a:gd name="T12" fmla="*/ 167 w 169"/>
                  <a:gd name="T13" fmla="*/ 0 h 73"/>
                  <a:gd name="T14" fmla="*/ 167 w 169"/>
                  <a:gd name="T15" fmla="*/ 72 h 73"/>
                  <a:gd name="T16" fmla="*/ 0 w 169"/>
                  <a:gd name="T17" fmla="*/ 72 h 73"/>
                  <a:gd name="T18" fmla="*/ 0 w 169"/>
                  <a:gd name="T19" fmla="*/ 0 h 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9" h="73">
                    <a:moveTo>
                      <a:pt x="0" y="0"/>
                    </a:moveTo>
                    <a:lnTo>
                      <a:pt x="169" y="0"/>
                    </a:lnTo>
                    <a:lnTo>
                      <a:pt x="169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7" y="0"/>
                    </a:lnTo>
                    <a:lnTo>
                      <a:pt x="167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7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74" name="Freeform 191">
                <a:extLst>
                  <a:ext uri="{FF2B5EF4-FFF2-40B4-BE49-F238E27FC236}">
                    <a16:creationId xmlns:a16="http://schemas.microsoft.com/office/drawing/2014/main" id="{3A3DB544-22D5-4794-B576-DF79F607DB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67" cy="72"/>
              </a:xfrm>
              <a:custGeom>
                <a:avLst/>
                <a:gdLst>
                  <a:gd name="T0" fmla="*/ 0 w 167"/>
                  <a:gd name="T1" fmla="*/ 0 h 72"/>
                  <a:gd name="T2" fmla="*/ 167 w 167"/>
                  <a:gd name="T3" fmla="*/ 0 h 72"/>
                  <a:gd name="T4" fmla="*/ 167 w 167"/>
                  <a:gd name="T5" fmla="*/ 72 h 72"/>
                  <a:gd name="T6" fmla="*/ 0 w 167"/>
                  <a:gd name="T7" fmla="*/ 72 h 72"/>
                  <a:gd name="T8" fmla="*/ 0 w 167"/>
                  <a:gd name="T9" fmla="*/ 0 h 72"/>
                  <a:gd name="T10" fmla="*/ 0 w 167"/>
                  <a:gd name="T11" fmla="*/ 0 h 72"/>
                  <a:gd name="T12" fmla="*/ 165 w 167"/>
                  <a:gd name="T13" fmla="*/ 0 h 72"/>
                  <a:gd name="T14" fmla="*/ 165 w 167"/>
                  <a:gd name="T15" fmla="*/ 71 h 72"/>
                  <a:gd name="T16" fmla="*/ 0 w 167"/>
                  <a:gd name="T17" fmla="*/ 71 h 72"/>
                  <a:gd name="T18" fmla="*/ 0 w 167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7" h="72">
                    <a:moveTo>
                      <a:pt x="0" y="0"/>
                    </a:moveTo>
                    <a:lnTo>
                      <a:pt x="167" y="0"/>
                    </a:lnTo>
                    <a:lnTo>
                      <a:pt x="167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5" y="0"/>
                    </a:lnTo>
                    <a:lnTo>
                      <a:pt x="165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7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75" name="Freeform 192">
                <a:extLst>
                  <a:ext uri="{FF2B5EF4-FFF2-40B4-BE49-F238E27FC236}">
                    <a16:creationId xmlns:a16="http://schemas.microsoft.com/office/drawing/2014/main" id="{98031145-4240-4477-95B0-83BE518F0A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65" cy="71"/>
              </a:xfrm>
              <a:custGeom>
                <a:avLst/>
                <a:gdLst>
                  <a:gd name="T0" fmla="*/ 0 w 165"/>
                  <a:gd name="T1" fmla="*/ 0 h 71"/>
                  <a:gd name="T2" fmla="*/ 165 w 165"/>
                  <a:gd name="T3" fmla="*/ 0 h 71"/>
                  <a:gd name="T4" fmla="*/ 165 w 165"/>
                  <a:gd name="T5" fmla="*/ 71 h 71"/>
                  <a:gd name="T6" fmla="*/ 0 w 165"/>
                  <a:gd name="T7" fmla="*/ 71 h 71"/>
                  <a:gd name="T8" fmla="*/ 0 w 165"/>
                  <a:gd name="T9" fmla="*/ 0 h 71"/>
                  <a:gd name="T10" fmla="*/ 0 w 165"/>
                  <a:gd name="T11" fmla="*/ 0 h 71"/>
                  <a:gd name="T12" fmla="*/ 163 w 165"/>
                  <a:gd name="T13" fmla="*/ 0 h 71"/>
                  <a:gd name="T14" fmla="*/ 163 w 165"/>
                  <a:gd name="T15" fmla="*/ 71 h 71"/>
                  <a:gd name="T16" fmla="*/ 0 w 165"/>
                  <a:gd name="T17" fmla="*/ 71 h 71"/>
                  <a:gd name="T18" fmla="*/ 0 w 165"/>
                  <a:gd name="T19" fmla="*/ 0 h 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71">
                    <a:moveTo>
                      <a:pt x="0" y="0"/>
                    </a:moveTo>
                    <a:lnTo>
                      <a:pt x="165" y="0"/>
                    </a:lnTo>
                    <a:lnTo>
                      <a:pt x="165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3" y="0"/>
                    </a:lnTo>
                    <a:lnTo>
                      <a:pt x="163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7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76" name="Freeform 193">
                <a:extLst>
                  <a:ext uri="{FF2B5EF4-FFF2-40B4-BE49-F238E27FC236}">
                    <a16:creationId xmlns:a16="http://schemas.microsoft.com/office/drawing/2014/main" id="{38345A3C-8F3E-490D-A32C-43ED8C52F4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63" cy="71"/>
              </a:xfrm>
              <a:custGeom>
                <a:avLst/>
                <a:gdLst>
                  <a:gd name="T0" fmla="*/ 0 w 163"/>
                  <a:gd name="T1" fmla="*/ 0 h 71"/>
                  <a:gd name="T2" fmla="*/ 163 w 163"/>
                  <a:gd name="T3" fmla="*/ 0 h 71"/>
                  <a:gd name="T4" fmla="*/ 163 w 163"/>
                  <a:gd name="T5" fmla="*/ 71 h 71"/>
                  <a:gd name="T6" fmla="*/ 0 w 163"/>
                  <a:gd name="T7" fmla="*/ 71 h 71"/>
                  <a:gd name="T8" fmla="*/ 0 w 163"/>
                  <a:gd name="T9" fmla="*/ 0 h 71"/>
                  <a:gd name="T10" fmla="*/ 0 w 163"/>
                  <a:gd name="T11" fmla="*/ 0 h 71"/>
                  <a:gd name="T12" fmla="*/ 162 w 163"/>
                  <a:gd name="T13" fmla="*/ 0 h 71"/>
                  <a:gd name="T14" fmla="*/ 162 w 163"/>
                  <a:gd name="T15" fmla="*/ 70 h 71"/>
                  <a:gd name="T16" fmla="*/ 0 w 163"/>
                  <a:gd name="T17" fmla="*/ 70 h 71"/>
                  <a:gd name="T18" fmla="*/ 0 w 163"/>
                  <a:gd name="T19" fmla="*/ 0 h 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3" h="71">
                    <a:moveTo>
                      <a:pt x="0" y="0"/>
                    </a:moveTo>
                    <a:lnTo>
                      <a:pt x="163" y="0"/>
                    </a:lnTo>
                    <a:lnTo>
                      <a:pt x="163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2" y="0"/>
                    </a:lnTo>
                    <a:lnTo>
                      <a:pt x="162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77" name="Freeform 194">
                <a:extLst>
                  <a:ext uri="{FF2B5EF4-FFF2-40B4-BE49-F238E27FC236}">
                    <a16:creationId xmlns:a16="http://schemas.microsoft.com/office/drawing/2014/main" id="{C8E51E7F-D9D1-4769-8723-FDBD0B20B8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62" cy="70"/>
              </a:xfrm>
              <a:custGeom>
                <a:avLst/>
                <a:gdLst>
                  <a:gd name="T0" fmla="*/ 0 w 162"/>
                  <a:gd name="T1" fmla="*/ 0 h 70"/>
                  <a:gd name="T2" fmla="*/ 162 w 162"/>
                  <a:gd name="T3" fmla="*/ 0 h 70"/>
                  <a:gd name="T4" fmla="*/ 162 w 162"/>
                  <a:gd name="T5" fmla="*/ 70 h 70"/>
                  <a:gd name="T6" fmla="*/ 0 w 162"/>
                  <a:gd name="T7" fmla="*/ 70 h 70"/>
                  <a:gd name="T8" fmla="*/ 0 w 162"/>
                  <a:gd name="T9" fmla="*/ 0 h 70"/>
                  <a:gd name="T10" fmla="*/ 0 w 162"/>
                  <a:gd name="T11" fmla="*/ 0 h 70"/>
                  <a:gd name="T12" fmla="*/ 160 w 162"/>
                  <a:gd name="T13" fmla="*/ 0 h 70"/>
                  <a:gd name="T14" fmla="*/ 160 w 162"/>
                  <a:gd name="T15" fmla="*/ 69 h 70"/>
                  <a:gd name="T16" fmla="*/ 0 w 162"/>
                  <a:gd name="T17" fmla="*/ 69 h 70"/>
                  <a:gd name="T18" fmla="*/ 0 w 162"/>
                  <a:gd name="T19" fmla="*/ 0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2" h="70">
                    <a:moveTo>
                      <a:pt x="0" y="0"/>
                    </a:moveTo>
                    <a:lnTo>
                      <a:pt x="162" y="0"/>
                    </a:lnTo>
                    <a:lnTo>
                      <a:pt x="162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0" y="0"/>
                    </a:lnTo>
                    <a:lnTo>
                      <a:pt x="160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78" name="Freeform 195">
                <a:extLst>
                  <a:ext uri="{FF2B5EF4-FFF2-40B4-BE49-F238E27FC236}">
                    <a16:creationId xmlns:a16="http://schemas.microsoft.com/office/drawing/2014/main" id="{56158066-F41A-4CE0-97F7-F086A3BCDB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60" cy="69"/>
              </a:xfrm>
              <a:custGeom>
                <a:avLst/>
                <a:gdLst>
                  <a:gd name="T0" fmla="*/ 0 w 160"/>
                  <a:gd name="T1" fmla="*/ 0 h 69"/>
                  <a:gd name="T2" fmla="*/ 160 w 160"/>
                  <a:gd name="T3" fmla="*/ 0 h 69"/>
                  <a:gd name="T4" fmla="*/ 160 w 160"/>
                  <a:gd name="T5" fmla="*/ 69 h 69"/>
                  <a:gd name="T6" fmla="*/ 0 w 160"/>
                  <a:gd name="T7" fmla="*/ 69 h 69"/>
                  <a:gd name="T8" fmla="*/ 0 w 160"/>
                  <a:gd name="T9" fmla="*/ 0 h 69"/>
                  <a:gd name="T10" fmla="*/ 0 w 160"/>
                  <a:gd name="T11" fmla="*/ 0 h 69"/>
                  <a:gd name="T12" fmla="*/ 158 w 160"/>
                  <a:gd name="T13" fmla="*/ 0 h 69"/>
                  <a:gd name="T14" fmla="*/ 158 w 160"/>
                  <a:gd name="T15" fmla="*/ 68 h 69"/>
                  <a:gd name="T16" fmla="*/ 0 w 160"/>
                  <a:gd name="T17" fmla="*/ 68 h 69"/>
                  <a:gd name="T18" fmla="*/ 0 w 160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0" h="69">
                    <a:moveTo>
                      <a:pt x="0" y="0"/>
                    </a:moveTo>
                    <a:lnTo>
                      <a:pt x="160" y="0"/>
                    </a:lnTo>
                    <a:lnTo>
                      <a:pt x="160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8" y="0"/>
                    </a:lnTo>
                    <a:lnTo>
                      <a:pt x="158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8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79" name="Freeform 196">
                <a:extLst>
                  <a:ext uri="{FF2B5EF4-FFF2-40B4-BE49-F238E27FC236}">
                    <a16:creationId xmlns:a16="http://schemas.microsoft.com/office/drawing/2014/main" id="{EB3EA12C-B039-4A6E-9542-2AEAD45BE4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58" cy="68"/>
              </a:xfrm>
              <a:custGeom>
                <a:avLst/>
                <a:gdLst>
                  <a:gd name="T0" fmla="*/ 0 w 158"/>
                  <a:gd name="T1" fmla="*/ 0 h 68"/>
                  <a:gd name="T2" fmla="*/ 158 w 158"/>
                  <a:gd name="T3" fmla="*/ 0 h 68"/>
                  <a:gd name="T4" fmla="*/ 158 w 158"/>
                  <a:gd name="T5" fmla="*/ 68 h 68"/>
                  <a:gd name="T6" fmla="*/ 0 w 158"/>
                  <a:gd name="T7" fmla="*/ 68 h 68"/>
                  <a:gd name="T8" fmla="*/ 0 w 158"/>
                  <a:gd name="T9" fmla="*/ 0 h 68"/>
                  <a:gd name="T10" fmla="*/ 0 w 158"/>
                  <a:gd name="T11" fmla="*/ 0 h 68"/>
                  <a:gd name="T12" fmla="*/ 156 w 158"/>
                  <a:gd name="T13" fmla="*/ 0 h 68"/>
                  <a:gd name="T14" fmla="*/ 156 w 158"/>
                  <a:gd name="T15" fmla="*/ 67 h 68"/>
                  <a:gd name="T16" fmla="*/ 0 w 158"/>
                  <a:gd name="T17" fmla="*/ 67 h 68"/>
                  <a:gd name="T18" fmla="*/ 0 w 158"/>
                  <a:gd name="T19" fmla="*/ 0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8" h="68">
                    <a:moveTo>
                      <a:pt x="0" y="0"/>
                    </a:moveTo>
                    <a:lnTo>
                      <a:pt x="158" y="0"/>
                    </a:lnTo>
                    <a:lnTo>
                      <a:pt x="158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6" y="0"/>
                    </a:lnTo>
                    <a:lnTo>
                      <a:pt x="156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8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80" name="Freeform 197">
                <a:extLst>
                  <a:ext uri="{FF2B5EF4-FFF2-40B4-BE49-F238E27FC236}">
                    <a16:creationId xmlns:a16="http://schemas.microsoft.com/office/drawing/2014/main" id="{C9EB4838-2964-4C1A-B560-12A69970D2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56" cy="67"/>
              </a:xfrm>
              <a:custGeom>
                <a:avLst/>
                <a:gdLst>
                  <a:gd name="T0" fmla="*/ 0 w 156"/>
                  <a:gd name="T1" fmla="*/ 0 h 67"/>
                  <a:gd name="T2" fmla="*/ 156 w 156"/>
                  <a:gd name="T3" fmla="*/ 0 h 67"/>
                  <a:gd name="T4" fmla="*/ 156 w 156"/>
                  <a:gd name="T5" fmla="*/ 67 h 67"/>
                  <a:gd name="T6" fmla="*/ 0 w 156"/>
                  <a:gd name="T7" fmla="*/ 67 h 67"/>
                  <a:gd name="T8" fmla="*/ 0 w 156"/>
                  <a:gd name="T9" fmla="*/ 0 h 67"/>
                  <a:gd name="T10" fmla="*/ 0 w 156"/>
                  <a:gd name="T11" fmla="*/ 0 h 67"/>
                  <a:gd name="T12" fmla="*/ 155 w 156"/>
                  <a:gd name="T13" fmla="*/ 0 h 67"/>
                  <a:gd name="T14" fmla="*/ 155 w 156"/>
                  <a:gd name="T15" fmla="*/ 66 h 67"/>
                  <a:gd name="T16" fmla="*/ 0 w 156"/>
                  <a:gd name="T17" fmla="*/ 66 h 67"/>
                  <a:gd name="T18" fmla="*/ 0 w 156"/>
                  <a:gd name="T19" fmla="*/ 0 h 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6" h="67">
                    <a:moveTo>
                      <a:pt x="0" y="0"/>
                    </a:moveTo>
                    <a:lnTo>
                      <a:pt x="156" y="0"/>
                    </a:lnTo>
                    <a:lnTo>
                      <a:pt x="156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5" y="0"/>
                    </a:lnTo>
                    <a:lnTo>
                      <a:pt x="155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81" name="Freeform 198">
                <a:extLst>
                  <a:ext uri="{FF2B5EF4-FFF2-40B4-BE49-F238E27FC236}">
                    <a16:creationId xmlns:a16="http://schemas.microsoft.com/office/drawing/2014/main" id="{17F52E5D-25DA-4360-AF1F-8182E0CBC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55" cy="66"/>
              </a:xfrm>
              <a:custGeom>
                <a:avLst/>
                <a:gdLst>
                  <a:gd name="T0" fmla="*/ 0 w 155"/>
                  <a:gd name="T1" fmla="*/ 0 h 66"/>
                  <a:gd name="T2" fmla="*/ 155 w 155"/>
                  <a:gd name="T3" fmla="*/ 0 h 66"/>
                  <a:gd name="T4" fmla="*/ 155 w 155"/>
                  <a:gd name="T5" fmla="*/ 66 h 66"/>
                  <a:gd name="T6" fmla="*/ 0 w 155"/>
                  <a:gd name="T7" fmla="*/ 66 h 66"/>
                  <a:gd name="T8" fmla="*/ 0 w 155"/>
                  <a:gd name="T9" fmla="*/ 0 h 66"/>
                  <a:gd name="T10" fmla="*/ 0 w 155"/>
                  <a:gd name="T11" fmla="*/ 0 h 66"/>
                  <a:gd name="T12" fmla="*/ 153 w 155"/>
                  <a:gd name="T13" fmla="*/ 0 h 66"/>
                  <a:gd name="T14" fmla="*/ 153 w 155"/>
                  <a:gd name="T15" fmla="*/ 66 h 66"/>
                  <a:gd name="T16" fmla="*/ 0 w 155"/>
                  <a:gd name="T17" fmla="*/ 66 h 66"/>
                  <a:gd name="T18" fmla="*/ 0 w 155"/>
                  <a:gd name="T19" fmla="*/ 0 h 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5" h="66">
                    <a:moveTo>
                      <a:pt x="0" y="0"/>
                    </a:moveTo>
                    <a:lnTo>
                      <a:pt x="155" y="0"/>
                    </a:lnTo>
                    <a:lnTo>
                      <a:pt x="155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3" y="0"/>
                    </a:lnTo>
                    <a:lnTo>
                      <a:pt x="153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82" name="Freeform 199">
                <a:extLst>
                  <a:ext uri="{FF2B5EF4-FFF2-40B4-BE49-F238E27FC236}">
                    <a16:creationId xmlns:a16="http://schemas.microsoft.com/office/drawing/2014/main" id="{D3A0C562-23C1-4457-9E03-72A4841DA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53" cy="66"/>
              </a:xfrm>
              <a:custGeom>
                <a:avLst/>
                <a:gdLst>
                  <a:gd name="T0" fmla="*/ 0 w 153"/>
                  <a:gd name="T1" fmla="*/ 0 h 66"/>
                  <a:gd name="T2" fmla="*/ 153 w 153"/>
                  <a:gd name="T3" fmla="*/ 0 h 66"/>
                  <a:gd name="T4" fmla="*/ 153 w 153"/>
                  <a:gd name="T5" fmla="*/ 66 h 66"/>
                  <a:gd name="T6" fmla="*/ 0 w 153"/>
                  <a:gd name="T7" fmla="*/ 66 h 66"/>
                  <a:gd name="T8" fmla="*/ 0 w 153"/>
                  <a:gd name="T9" fmla="*/ 0 h 66"/>
                  <a:gd name="T10" fmla="*/ 0 w 153"/>
                  <a:gd name="T11" fmla="*/ 0 h 66"/>
                  <a:gd name="T12" fmla="*/ 151 w 153"/>
                  <a:gd name="T13" fmla="*/ 0 h 66"/>
                  <a:gd name="T14" fmla="*/ 151 w 153"/>
                  <a:gd name="T15" fmla="*/ 66 h 66"/>
                  <a:gd name="T16" fmla="*/ 0 w 153"/>
                  <a:gd name="T17" fmla="*/ 66 h 66"/>
                  <a:gd name="T18" fmla="*/ 0 w 153"/>
                  <a:gd name="T19" fmla="*/ 0 h 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" h="66">
                    <a:moveTo>
                      <a:pt x="0" y="0"/>
                    </a:moveTo>
                    <a:lnTo>
                      <a:pt x="153" y="0"/>
                    </a:lnTo>
                    <a:lnTo>
                      <a:pt x="153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1" y="0"/>
                    </a:lnTo>
                    <a:lnTo>
                      <a:pt x="151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83" name="Freeform 200">
                <a:extLst>
                  <a:ext uri="{FF2B5EF4-FFF2-40B4-BE49-F238E27FC236}">
                    <a16:creationId xmlns:a16="http://schemas.microsoft.com/office/drawing/2014/main" id="{9912ECCD-2F27-4CB2-8F32-D62F427683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51" cy="66"/>
              </a:xfrm>
              <a:custGeom>
                <a:avLst/>
                <a:gdLst>
                  <a:gd name="T0" fmla="*/ 0 w 151"/>
                  <a:gd name="T1" fmla="*/ 0 h 66"/>
                  <a:gd name="T2" fmla="*/ 151 w 151"/>
                  <a:gd name="T3" fmla="*/ 0 h 66"/>
                  <a:gd name="T4" fmla="*/ 151 w 151"/>
                  <a:gd name="T5" fmla="*/ 66 h 66"/>
                  <a:gd name="T6" fmla="*/ 0 w 151"/>
                  <a:gd name="T7" fmla="*/ 66 h 66"/>
                  <a:gd name="T8" fmla="*/ 0 w 151"/>
                  <a:gd name="T9" fmla="*/ 0 h 66"/>
                  <a:gd name="T10" fmla="*/ 0 w 151"/>
                  <a:gd name="T11" fmla="*/ 0 h 66"/>
                  <a:gd name="T12" fmla="*/ 149 w 151"/>
                  <a:gd name="T13" fmla="*/ 0 h 66"/>
                  <a:gd name="T14" fmla="*/ 149 w 151"/>
                  <a:gd name="T15" fmla="*/ 65 h 66"/>
                  <a:gd name="T16" fmla="*/ 0 w 151"/>
                  <a:gd name="T17" fmla="*/ 65 h 66"/>
                  <a:gd name="T18" fmla="*/ 0 w 151"/>
                  <a:gd name="T19" fmla="*/ 0 h 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1" h="66">
                    <a:moveTo>
                      <a:pt x="0" y="0"/>
                    </a:moveTo>
                    <a:lnTo>
                      <a:pt x="151" y="0"/>
                    </a:lnTo>
                    <a:lnTo>
                      <a:pt x="151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9" y="0"/>
                    </a:lnTo>
                    <a:lnTo>
                      <a:pt x="149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84" name="Freeform 201">
                <a:extLst>
                  <a:ext uri="{FF2B5EF4-FFF2-40B4-BE49-F238E27FC236}">
                    <a16:creationId xmlns:a16="http://schemas.microsoft.com/office/drawing/2014/main" id="{A7100853-ED0D-4B72-9462-9D2899EDD5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49" cy="65"/>
              </a:xfrm>
              <a:custGeom>
                <a:avLst/>
                <a:gdLst>
                  <a:gd name="T0" fmla="*/ 0 w 149"/>
                  <a:gd name="T1" fmla="*/ 0 h 65"/>
                  <a:gd name="T2" fmla="*/ 149 w 149"/>
                  <a:gd name="T3" fmla="*/ 0 h 65"/>
                  <a:gd name="T4" fmla="*/ 149 w 149"/>
                  <a:gd name="T5" fmla="*/ 65 h 65"/>
                  <a:gd name="T6" fmla="*/ 0 w 149"/>
                  <a:gd name="T7" fmla="*/ 65 h 65"/>
                  <a:gd name="T8" fmla="*/ 0 w 149"/>
                  <a:gd name="T9" fmla="*/ 0 h 65"/>
                  <a:gd name="T10" fmla="*/ 0 w 149"/>
                  <a:gd name="T11" fmla="*/ 0 h 65"/>
                  <a:gd name="T12" fmla="*/ 148 w 149"/>
                  <a:gd name="T13" fmla="*/ 0 h 65"/>
                  <a:gd name="T14" fmla="*/ 148 w 149"/>
                  <a:gd name="T15" fmla="*/ 64 h 65"/>
                  <a:gd name="T16" fmla="*/ 0 w 149"/>
                  <a:gd name="T17" fmla="*/ 64 h 65"/>
                  <a:gd name="T18" fmla="*/ 0 w 149"/>
                  <a:gd name="T19" fmla="*/ 0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65">
                    <a:moveTo>
                      <a:pt x="0" y="0"/>
                    </a:moveTo>
                    <a:lnTo>
                      <a:pt x="149" y="0"/>
                    </a:lnTo>
                    <a:lnTo>
                      <a:pt x="149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8" y="0"/>
                    </a:lnTo>
                    <a:lnTo>
                      <a:pt x="148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85" name="Freeform 202">
                <a:extLst>
                  <a:ext uri="{FF2B5EF4-FFF2-40B4-BE49-F238E27FC236}">
                    <a16:creationId xmlns:a16="http://schemas.microsoft.com/office/drawing/2014/main" id="{0D1BF303-F9D4-4DC6-8B22-60E7D0C5E4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48" cy="64"/>
              </a:xfrm>
              <a:custGeom>
                <a:avLst/>
                <a:gdLst>
                  <a:gd name="T0" fmla="*/ 0 w 148"/>
                  <a:gd name="T1" fmla="*/ 0 h 64"/>
                  <a:gd name="T2" fmla="*/ 148 w 148"/>
                  <a:gd name="T3" fmla="*/ 0 h 64"/>
                  <a:gd name="T4" fmla="*/ 148 w 148"/>
                  <a:gd name="T5" fmla="*/ 64 h 64"/>
                  <a:gd name="T6" fmla="*/ 0 w 148"/>
                  <a:gd name="T7" fmla="*/ 64 h 64"/>
                  <a:gd name="T8" fmla="*/ 0 w 148"/>
                  <a:gd name="T9" fmla="*/ 0 h 64"/>
                  <a:gd name="T10" fmla="*/ 0 w 148"/>
                  <a:gd name="T11" fmla="*/ 0 h 64"/>
                  <a:gd name="T12" fmla="*/ 146 w 148"/>
                  <a:gd name="T13" fmla="*/ 0 h 64"/>
                  <a:gd name="T14" fmla="*/ 146 w 148"/>
                  <a:gd name="T15" fmla="*/ 63 h 64"/>
                  <a:gd name="T16" fmla="*/ 0 w 148"/>
                  <a:gd name="T17" fmla="*/ 63 h 64"/>
                  <a:gd name="T18" fmla="*/ 0 w 148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8" h="64">
                    <a:moveTo>
                      <a:pt x="0" y="0"/>
                    </a:moveTo>
                    <a:lnTo>
                      <a:pt x="148" y="0"/>
                    </a:lnTo>
                    <a:lnTo>
                      <a:pt x="148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6" y="0"/>
                    </a:lnTo>
                    <a:lnTo>
                      <a:pt x="146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9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86" name="Freeform 203">
                <a:extLst>
                  <a:ext uri="{FF2B5EF4-FFF2-40B4-BE49-F238E27FC236}">
                    <a16:creationId xmlns:a16="http://schemas.microsoft.com/office/drawing/2014/main" id="{65E1A723-61AE-4CEA-AE0F-9F1EF13376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46" cy="63"/>
              </a:xfrm>
              <a:custGeom>
                <a:avLst/>
                <a:gdLst>
                  <a:gd name="T0" fmla="*/ 0 w 146"/>
                  <a:gd name="T1" fmla="*/ 0 h 63"/>
                  <a:gd name="T2" fmla="*/ 146 w 146"/>
                  <a:gd name="T3" fmla="*/ 0 h 63"/>
                  <a:gd name="T4" fmla="*/ 146 w 146"/>
                  <a:gd name="T5" fmla="*/ 63 h 63"/>
                  <a:gd name="T6" fmla="*/ 0 w 146"/>
                  <a:gd name="T7" fmla="*/ 63 h 63"/>
                  <a:gd name="T8" fmla="*/ 0 w 146"/>
                  <a:gd name="T9" fmla="*/ 0 h 63"/>
                  <a:gd name="T10" fmla="*/ 0 w 146"/>
                  <a:gd name="T11" fmla="*/ 0 h 63"/>
                  <a:gd name="T12" fmla="*/ 144 w 146"/>
                  <a:gd name="T13" fmla="*/ 0 h 63"/>
                  <a:gd name="T14" fmla="*/ 144 w 146"/>
                  <a:gd name="T15" fmla="*/ 62 h 63"/>
                  <a:gd name="T16" fmla="*/ 0 w 146"/>
                  <a:gd name="T17" fmla="*/ 62 h 63"/>
                  <a:gd name="T18" fmla="*/ 0 w 146"/>
                  <a:gd name="T19" fmla="*/ 0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63">
                    <a:moveTo>
                      <a:pt x="0" y="0"/>
                    </a:moveTo>
                    <a:lnTo>
                      <a:pt x="146" y="0"/>
                    </a:lnTo>
                    <a:lnTo>
                      <a:pt x="146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4" y="0"/>
                    </a:lnTo>
                    <a:lnTo>
                      <a:pt x="144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87" name="Freeform 204">
                <a:extLst>
                  <a:ext uri="{FF2B5EF4-FFF2-40B4-BE49-F238E27FC236}">
                    <a16:creationId xmlns:a16="http://schemas.microsoft.com/office/drawing/2014/main" id="{15A923A6-11BC-45DF-916D-0E5D02AA48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44" cy="62"/>
              </a:xfrm>
              <a:custGeom>
                <a:avLst/>
                <a:gdLst>
                  <a:gd name="T0" fmla="*/ 0 w 144"/>
                  <a:gd name="T1" fmla="*/ 0 h 62"/>
                  <a:gd name="T2" fmla="*/ 144 w 144"/>
                  <a:gd name="T3" fmla="*/ 0 h 62"/>
                  <a:gd name="T4" fmla="*/ 144 w 144"/>
                  <a:gd name="T5" fmla="*/ 62 h 62"/>
                  <a:gd name="T6" fmla="*/ 0 w 144"/>
                  <a:gd name="T7" fmla="*/ 62 h 62"/>
                  <a:gd name="T8" fmla="*/ 0 w 144"/>
                  <a:gd name="T9" fmla="*/ 0 h 62"/>
                  <a:gd name="T10" fmla="*/ 0 w 144"/>
                  <a:gd name="T11" fmla="*/ 0 h 62"/>
                  <a:gd name="T12" fmla="*/ 142 w 144"/>
                  <a:gd name="T13" fmla="*/ 0 h 62"/>
                  <a:gd name="T14" fmla="*/ 142 w 144"/>
                  <a:gd name="T15" fmla="*/ 61 h 62"/>
                  <a:gd name="T16" fmla="*/ 0 w 144"/>
                  <a:gd name="T17" fmla="*/ 61 h 62"/>
                  <a:gd name="T18" fmla="*/ 0 w 144"/>
                  <a:gd name="T19" fmla="*/ 0 h 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4" h="62">
                    <a:moveTo>
                      <a:pt x="0" y="0"/>
                    </a:moveTo>
                    <a:lnTo>
                      <a:pt x="144" y="0"/>
                    </a:lnTo>
                    <a:lnTo>
                      <a:pt x="144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2" y="0"/>
                    </a:lnTo>
                    <a:lnTo>
                      <a:pt x="142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88" name="Freeform 205">
                <a:extLst>
                  <a:ext uri="{FF2B5EF4-FFF2-40B4-BE49-F238E27FC236}">
                    <a16:creationId xmlns:a16="http://schemas.microsoft.com/office/drawing/2014/main" id="{06283939-9BF6-45EB-81E3-CC22BCEF13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42" cy="61"/>
              </a:xfrm>
              <a:custGeom>
                <a:avLst/>
                <a:gdLst>
                  <a:gd name="T0" fmla="*/ 0 w 142"/>
                  <a:gd name="T1" fmla="*/ 0 h 61"/>
                  <a:gd name="T2" fmla="*/ 142 w 142"/>
                  <a:gd name="T3" fmla="*/ 0 h 61"/>
                  <a:gd name="T4" fmla="*/ 142 w 142"/>
                  <a:gd name="T5" fmla="*/ 61 h 61"/>
                  <a:gd name="T6" fmla="*/ 0 w 142"/>
                  <a:gd name="T7" fmla="*/ 61 h 61"/>
                  <a:gd name="T8" fmla="*/ 0 w 142"/>
                  <a:gd name="T9" fmla="*/ 0 h 61"/>
                  <a:gd name="T10" fmla="*/ 0 w 142"/>
                  <a:gd name="T11" fmla="*/ 0 h 61"/>
                  <a:gd name="T12" fmla="*/ 141 w 142"/>
                  <a:gd name="T13" fmla="*/ 0 h 61"/>
                  <a:gd name="T14" fmla="*/ 141 w 142"/>
                  <a:gd name="T15" fmla="*/ 60 h 61"/>
                  <a:gd name="T16" fmla="*/ 0 w 142"/>
                  <a:gd name="T17" fmla="*/ 60 h 61"/>
                  <a:gd name="T18" fmla="*/ 0 w 142"/>
                  <a:gd name="T19" fmla="*/ 0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2" h="61">
                    <a:moveTo>
                      <a:pt x="0" y="0"/>
                    </a:moveTo>
                    <a:lnTo>
                      <a:pt x="142" y="0"/>
                    </a:lnTo>
                    <a:lnTo>
                      <a:pt x="142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1" y="0"/>
                    </a:lnTo>
                    <a:lnTo>
                      <a:pt x="141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A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8199" name="Group 206">
              <a:extLst>
                <a:ext uri="{FF2B5EF4-FFF2-40B4-BE49-F238E27FC236}">
                  <a16:creationId xmlns:a16="http://schemas.microsoft.com/office/drawing/2014/main" id="{08B9CF4A-F15B-435F-B2FA-1FC2D406F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" y="2830"/>
              <a:ext cx="3480" cy="1146"/>
              <a:chOff x="184" y="2830"/>
              <a:chExt cx="3480" cy="1146"/>
            </a:xfrm>
          </p:grpSpPr>
          <p:sp>
            <p:nvSpPr>
              <p:cNvPr id="8789" name="Freeform 207">
                <a:extLst>
                  <a:ext uri="{FF2B5EF4-FFF2-40B4-BE49-F238E27FC236}">
                    <a16:creationId xmlns:a16="http://schemas.microsoft.com/office/drawing/2014/main" id="{3197533E-FF66-4D70-8AFF-CA0A975C35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41" cy="60"/>
              </a:xfrm>
              <a:custGeom>
                <a:avLst/>
                <a:gdLst>
                  <a:gd name="T0" fmla="*/ 0 w 141"/>
                  <a:gd name="T1" fmla="*/ 0 h 60"/>
                  <a:gd name="T2" fmla="*/ 141 w 141"/>
                  <a:gd name="T3" fmla="*/ 0 h 60"/>
                  <a:gd name="T4" fmla="*/ 141 w 141"/>
                  <a:gd name="T5" fmla="*/ 60 h 60"/>
                  <a:gd name="T6" fmla="*/ 0 w 141"/>
                  <a:gd name="T7" fmla="*/ 60 h 60"/>
                  <a:gd name="T8" fmla="*/ 0 w 141"/>
                  <a:gd name="T9" fmla="*/ 0 h 60"/>
                  <a:gd name="T10" fmla="*/ 0 w 141"/>
                  <a:gd name="T11" fmla="*/ 0 h 60"/>
                  <a:gd name="T12" fmla="*/ 139 w 141"/>
                  <a:gd name="T13" fmla="*/ 0 h 60"/>
                  <a:gd name="T14" fmla="*/ 139 w 141"/>
                  <a:gd name="T15" fmla="*/ 59 h 60"/>
                  <a:gd name="T16" fmla="*/ 0 w 141"/>
                  <a:gd name="T17" fmla="*/ 59 h 60"/>
                  <a:gd name="T18" fmla="*/ 0 w 141"/>
                  <a:gd name="T19" fmla="*/ 0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60">
                    <a:moveTo>
                      <a:pt x="0" y="0"/>
                    </a:moveTo>
                    <a:lnTo>
                      <a:pt x="141" y="0"/>
                    </a:lnTo>
                    <a:lnTo>
                      <a:pt x="141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9" y="0"/>
                    </a:lnTo>
                    <a:lnTo>
                      <a:pt x="139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90" name="Freeform 208">
                <a:extLst>
                  <a:ext uri="{FF2B5EF4-FFF2-40B4-BE49-F238E27FC236}">
                    <a16:creationId xmlns:a16="http://schemas.microsoft.com/office/drawing/2014/main" id="{703C5243-6AC5-4280-8989-58BD31DC4A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39" cy="59"/>
              </a:xfrm>
              <a:custGeom>
                <a:avLst/>
                <a:gdLst>
                  <a:gd name="T0" fmla="*/ 0 w 139"/>
                  <a:gd name="T1" fmla="*/ 0 h 59"/>
                  <a:gd name="T2" fmla="*/ 139 w 139"/>
                  <a:gd name="T3" fmla="*/ 0 h 59"/>
                  <a:gd name="T4" fmla="*/ 139 w 139"/>
                  <a:gd name="T5" fmla="*/ 59 h 59"/>
                  <a:gd name="T6" fmla="*/ 0 w 139"/>
                  <a:gd name="T7" fmla="*/ 59 h 59"/>
                  <a:gd name="T8" fmla="*/ 0 w 139"/>
                  <a:gd name="T9" fmla="*/ 0 h 59"/>
                  <a:gd name="T10" fmla="*/ 0 w 139"/>
                  <a:gd name="T11" fmla="*/ 0 h 59"/>
                  <a:gd name="T12" fmla="*/ 137 w 139"/>
                  <a:gd name="T13" fmla="*/ 0 h 59"/>
                  <a:gd name="T14" fmla="*/ 137 w 139"/>
                  <a:gd name="T15" fmla="*/ 59 h 59"/>
                  <a:gd name="T16" fmla="*/ 0 w 139"/>
                  <a:gd name="T17" fmla="*/ 59 h 59"/>
                  <a:gd name="T18" fmla="*/ 0 w 139"/>
                  <a:gd name="T19" fmla="*/ 0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9" h="59">
                    <a:moveTo>
                      <a:pt x="0" y="0"/>
                    </a:moveTo>
                    <a:lnTo>
                      <a:pt x="139" y="0"/>
                    </a:lnTo>
                    <a:lnTo>
                      <a:pt x="139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7" y="0"/>
                    </a:lnTo>
                    <a:lnTo>
                      <a:pt x="137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9A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91" name="Freeform 209">
                <a:extLst>
                  <a:ext uri="{FF2B5EF4-FFF2-40B4-BE49-F238E27FC236}">
                    <a16:creationId xmlns:a16="http://schemas.microsoft.com/office/drawing/2014/main" id="{D4049DCE-FB40-4D13-A038-85344D6666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37" cy="59"/>
              </a:xfrm>
              <a:custGeom>
                <a:avLst/>
                <a:gdLst>
                  <a:gd name="T0" fmla="*/ 0 w 137"/>
                  <a:gd name="T1" fmla="*/ 0 h 59"/>
                  <a:gd name="T2" fmla="*/ 137 w 137"/>
                  <a:gd name="T3" fmla="*/ 0 h 59"/>
                  <a:gd name="T4" fmla="*/ 137 w 137"/>
                  <a:gd name="T5" fmla="*/ 59 h 59"/>
                  <a:gd name="T6" fmla="*/ 0 w 137"/>
                  <a:gd name="T7" fmla="*/ 59 h 59"/>
                  <a:gd name="T8" fmla="*/ 0 w 137"/>
                  <a:gd name="T9" fmla="*/ 0 h 59"/>
                  <a:gd name="T10" fmla="*/ 0 w 137"/>
                  <a:gd name="T11" fmla="*/ 0 h 59"/>
                  <a:gd name="T12" fmla="*/ 135 w 137"/>
                  <a:gd name="T13" fmla="*/ 0 h 59"/>
                  <a:gd name="T14" fmla="*/ 135 w 137"/>
                  <a:gd name="T15" fmla="*/ 59 h 59"/>
                  <a:gd name="T16" fmla="*/ 0 w 137"/>
                  <a:gd name="T17" fmla="*/ 59 h 59"/>
                  <a:gd name="T18" fmla="*/ 0 w 137"/>
                  <a:gd name="T19" fmla="*/ 0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7" h="59">
                    <a:moveTo>
                      <a:pt x="0" y="0"/>
                    </a:moveTo>
                    <a:lnTo>
                      <a:pt x="137" y="0"/>
                    </a:lnTo>
                    <a:lnTo>
                      <a:pt x="137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5" y="0"/>
                    </a:lnTo>
                    <a:lnTo>
                      <a:pt x="135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92" name="Freeform 210">
                <a:extLst>
                  <a:ext uri="{FF2B5EF4-FFF2-40B4-BE49-F238E27FC236}">
                    <a16:creationId xmlns:a16="http://schemas.microsoft.com/office/drawing/2014/main" id="{6B87304A-2F02-497C-8745-36AEE19D17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35" cy="59"/>
              </a:xfrm>
              <a:custGeom>
                <a:avLst/>
                <a:gdLst>
                  <a:gd name="T0" fmla="*/ 0 w 135"/>
                  <a:gd name="T1" fmla="*/ 0 h 59"/>
                  <a:gd name="T2" fmla="*/ 135 w 135"/>
                  <a:gd name="T3" fmla="*/ 0 h 59"/>
                  <a:gd name="T4" fmla="*/ 135 w 135"/>
                  <a:gd name="T5" fmla="*/ 59 h 59"/>
                  <a:gd name="T6" fmla="*/ 0 w 135"/>
                  <a:gd name="T7" fmla="*/ 59 h 59"/>
                  <a:gd name="T8" fmla="*/ 0 w 135"/>
                  <a:gd name="T9" fmla="*/ 0 h 59"/>
                  <a:gd name="T10" fmla="*/ 0 w 135"/>
                  <a:gd name="T11" fmla="*/ 0 h 59"/>
                  <a:gd name="T12" fmla="*/ 134 w 135"/>
                  <a:gd name="T13" fmla="*/ 0 h 59"/>
                  <a:gd name="T14" fmla="*/ 134 w 135"/>
                  <a:gd name="T15" fmla="*/ 58 h 59"/>
                  <a:gd name="T16" fmla="*/ 0 w 135"/>
                  <a:gd name="T17" fmla="*/ 58 h 59"/>
                  <a:gd name="T18" fmla="*/ 0 w 135"/>
                  <a:gd name="T19" fmla="*/ 0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59">
                    <a:moveTo>
                      <a:pt x="0" y="0"/>
                    </a:moveTo>
                    <a:lnTo>
                      <a:pt x="135" y="0"/>
                    </a:lnTo>
                    <a:lnTo>
                      <a:pt x="135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4" y="0"/>
                    </a:lnTo>
                    <a:lnTo>
                      <a:pt x="134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93" name="Freeform 211">
                <a:extLst>
                  <a:ext uri="{FF2B5EF4-FFF2-40B4-BE49-F238E27FC236}">
                    <a16:creationId xmlns:a16="http://schemas.microsoft.com/office/drawing/2014/main" id="{8FF5BB06-F351-4B24-9A4E-22BB715202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34" cy="58"/>
              </a:xfrm>
              <a:custGeom>
                <a:avLst/>
                <a:gdLst>
                  <a:gd name="T0" fmla="*/ 0 w 134"/>
                  <a:gd name="T1" fmla="*/ 0 h 58"/>
                  <a:gd name="T2" fmla="*/ 134 w 134"/>
                  <a:gd name="T3" fmla="*/ 0 h 58"/>
                  <a:gd name="T4" fmla="*/ 134 w 134"/>
                  <a:gd name="T5" fmla="*/ 58 h 58"/>
                  <a:gd name="T6" fmla="*/ 0 w 134"/>
                  <a:gd name="T7" fmla="*/ 58 h 58"/>
                  <a:gd name="T8" fmla="*/ 0 w 134"/>
                  <a:gd name="T9" fmla="*/ 0 h 58"/>
                  <a:gd name="T10" fmla="*/ 0 w 134"/>
                  <a:gd name="T11" fmla="*/ 0 h 58"/>
                  <a:gd name="T12" fmla="*/ 132 w 134"/>
                  <a:gd name="T13" fmla="*/ 0 h 58"/>
                  <a:gd name="T14" fmla="*/ 132 w 134"/>
                  <a:gd name="T15" fmla="*/ 57 h 58"/>
                  <a:gd name="T16" fmla="*/ 0 w 134"/>
                  <a:gd name="T17" fmla="*/ 57 h 58"/>
                  <a:gd name="T18" fmla="*/ 0 w 134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4" h="58">
                    <a:moveTo>
                      <a:pt x="0" y="0"/>
                    </a:moveTo>
                    <a:lnTo>
                      <a:pt x="134" y="0"/>
                    </a:lnTo>
                    <a:lnTo>
                      <a:pt x="134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2" y="0"/>
                    </a:lnTo>
                    <a:lnTo>
                      <a:pt x="132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B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94" name="Freeform 212">
                <a:extLst>
                  <a:ext uri="{FF2B5EF4-FFF2-40B4-BE49-F238E27FC236}">
                    <a16:creationId xmlns:a16="http://schemas.microsoft.com/office/drawing/2014/main" id="{1B6CA5AC-2CE4-4E53-8698-3F21CBC670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32" cy="57"/>
              </a:xfrm>
              <a:custGeom>
                <a:avLst/>
                <a:gdLst>
                  <a:gd name="T0" fmla="*/ 0 w 132"/>
                  <a:gd name="T1" fmla="*/ 0 h 57"/>
                  <a:gd name="T2" fmla="*/ 132 w 132"/>
                  <a:gd name="T3" fmla="*/ 0 h 57"/>
                  <a:gd name="T4" fmla="*/ 132 w 132"/>
                  <a:gd name="T5" fmla="*/ 57 h 57"/>
                  <a:gd name="T6" fmla="*/ 0 w 132"/>
                  <a:gd name="T7" fmla="*/ 57 h 57"/>
                  <a:gd name="T8" fmla="*/ 0 w 132"/>
                  <a:gd name="T9" fmla="*/ 0 h 57"/>
                  <a:gd name="T10" fmla="*/ 0 w 132"/>
                  <a:gd name="T11" fmla="*/ 0 h 57"/>
                  <a:gd name="T12" fmla="*/ 130 w 132"/>
                  <a:gd name="T13" fmla="*/ 0 h 57"/>
                  <a:gd name="T14" fmla="*/ 130 w 132"/>
                  <a:gd name="T15" fmla="*/ 56 h 57"/>
                  <a:gd name="T16" fmla="*/ 0 w 132"/>
                  <a:gd name="T17" fmla="*/ 56 h 57"/>
                  <a:gd name="T18" fmla="*/ 0 w 132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2" h="57">
                    <a:moveTo>
                      <a:pt x="0" y="0"/>
                    </a:moveTo>
                    <a:lnTo>
                      <a:pt x="132" y="0"/>
                    </a:lnTo>
                    <a:lnTo>
                      <a:pt x="132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0" y="0"/>
                    </a:lnTo>
                    <a:lnTo>
                      <a:pt x="130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95" name="Freeform 213">
                <a:extLst>
                  <a:ext uri="{FF2B5EF4-FFF2-40B4-BE49-F238E27FC236}">
                    <a16:creationId xmlns:a16="http://schemas.microsoft.com/office/drawing/2014/main" id="{C79BC647-A38C-46CE-AC72-113144C6B8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30" cy="56"/>
              </a:xfrm>
              <a:custGeom>
                <a:avLst/>
                <a:gdLst>
                  <a:gd name="T0" fmla="*/ 0 w 130"/>
                  <a:gd name="T1" fmla="*/ 0 h 56"/>
                  <a:gd name="T2" fmla="*/ 130 w 130"/>
                  <a:gd name="T3" fmla="*/ 0 h 56"/>
                  <a:gd name="T4" fmla="*/ 130 w 130"/>
                  <a:gd name="T5" fmla="*/ 56 h 56"/>
                  <a:gd name="T6" fmla="*/ 0 w 130"/>
                  <a:gd name="T7" fmla="*/ 56 h 56"/>
                  <a:gd name="T8" fmla="*/ 0 w 130"/>
                  <a:gd name="T9" fmla="*/ 0 h 56"/>
                  <a:gd name="T10" fmla="*/ 0 w 130"/>
                  <a:gd name="T11" fmla="*/ 0 h 56"/>
                  <a:gd name="T12" fmla="*/ 128 w 130"/>
                  <a:gd name="T13" fmla="*/ 0 h 56"/>
                  <a:gd name="T14" fmla="*/ 128 w 130"/>
                  <a:gd name="T15" fmla="*/ 55 h 56"/>
                  <a:gd name="T16" fmla="*/ 0 w 130"/>
                  <a:gd name="T17" fmla="*/ 55 h 56"/>
                  <a:gd name="T18" fmla="*/ 0 w 130"/>
                  <a:gd name="T19" fmla="*/ 0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0" h="56">
                    <a:moveTo>
                      <a:pt x="0" y="0"/>
                    </a:moveTo>
                    <a:lnTo>
                      <a:pt x="130" y="0"/>
                    </a:lnTo>
                    <a:lnTo>
                      <a:pt x="130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8" y="0"/>
                    </a:lnTo>
                    <a:lnTo>
                      <a:pt x="12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96" name="Freeform 214">
                <a:extLst>
                  <a:ext uri="{FF2B5EF4-FFF2-40B4-BE49-F238E27FC236}">
                    <a16:creationId xmlns:a16="http://schemas.microsoft.com/office/drawing/2014/main" id="{6768F53A-B41E-43B5-8F97-59949D30ED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28" cy="55"/>
              </a:xfrm>
              <a:custGeom>
                <a:avLst/>
                <a:gdLst>
                  <a:gd name="T0" fmla="*/ 0 w 128"/>
                  <a:gd name="T1" fmla="*/ 0 h 55"/>
                  <a:gd name="T2" fmla="*/ 128 w 128"/>
                  <a:gd name="T3" fmla="*/ 0 h 55"/>
                  <a:gd name="T4" fmla="*/ 128 w 128"/>
                  <a:gd name="T5" fmla="*/ 55 h 55"/>
                  <a:gd name="T6" fmla="*/ 0 w 128"/>
                  <a:gd name="T7" fmla="*/ 55 h 55"/>
                  <a:gd name="T8" fmla="*/ 0 w 128"/>
                  <a:gd name="T9" fmla="*/ 0 h 55"/>
                  <a:gd name="T10" fmla="*/ 0 w 128"/>
                  <a:gd name="T11" fmla="*/ 0 h 55"/>
                  <a:gd name="T12" fmla="*/ 127 w 128"/>
                  <a:gd name="T13" fmla="*/ 0 h 55"/>
                  <a:gd name="T14" fmla="*/ 127 w 128"/>
                  <a:gd name="T15" fmla="*/ 54 h 55"/>
                  <a:gd name="T16" fmla="*/ 0 w 128"/>
                  <a:gd name="T17" fmla="*/ 54 h 55"/>
                  <a:gd name="T18" fmla="*/ 0 w 128"/>
                  <a:gd name="T19" fmla="*/ 0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8" h="55">
                    <a:moveTo>
                      <a:pt x="0" y="0"/>
                    </a:moveTo>
                    <a:lnTo>
                      <a:pt x="128" y="0"/>
                    </a:lnTo>
                    <a:lnTo>
                      <a:pt x="12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7" y="0"/>
                    </a:lnTo>
                    <a:lnTo>
                      <a:pt x="127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97" name="Freeform 215">
                <a:extLst>
                  <a:ext uri="{FF2B5EF4-FFF2-40B4-BE49-F238E27FC236}">
                    <a16:creationId xmlns:a16="http://schemas.microsoft.com/office/drawing/2014/main" id="{B56AEE1A-AA31-490E-AC01-867D67D459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27" cy="54"/>
              </a:xfrm>
              <a:custGeom>
                <a:avLst/>
                <a:gdLst>
                  <a:gd name="T0" fmla="*/ 0 w 127"/>
                  <a:gd name="T1" fmla="*/ 0 h 54"/>
                  <a:gd name="T2" fmla="*/ 127 w 127"/>
                  <a:gd name="T3" fmla="*/ 0 h 54"/>
                  <a:gd name="T4" fmla="*/ 127 w 127"/>
                  <a:gd name="T5" fmla="*/ 54 h 54"/>
                  <a:gd name="T6" fmla="*/ 0 w 127"/>
                  <a:gd name="T7" fmla="*/ 54 h 54"/>
                  <a:gd name="T8" fmla="*/ 0 w 127"/>
                  <a:gd name="T9" fmla="*/ 0 h 54"/>
                  <a:gd name="T10" fmla="*/ 0 w 127"/>
                  <a:gd name="T11" fmla="*/ 0 h 54"/>
                  <a:gd name="T12" fmla="*/ 125 w 127"/>
                  <a:gd name="T13" fmla="*/ 0 h 54"/>
                  <a:gd name="T14" fmla="*/ 125 w 127"/>
                  <a:gd name="T15" fmla="*/ 54 h 54"/>
                  <a:gd name="T16" fmla="*/ 0 w 127"/>
                  <a:gd name="T17" fmla="*/ 54 h 54"/>
                  <a:gd name="T18" fmla="*/ 0 w 127"/>
                  <a:gd name="T19" fmla="*/ 0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7" h="54">
                    <a:moveTo>
                      <a:pt x="0" y="0"/>
                    </a:moveTo>
                    <a:lnTo>
                      <a:pt x="127" y="0"/>
                    </a:lnTo>
                    <a:lnTo>
                      <a:pt x="127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5" y="0"/>
                    </a:lnTo>
                    <a:lnTo>
                      <a:pt x="125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98" name="Freeform 216">
                <a:extLst>
                  <a:ext uri="{FF2B5EF4-FFF2-40B4-BE49-F238E27FC236}">
                    <a16:creationId xmlns:a16="http://schemas.microsoft.com/office/drawing/2014/main" id="{23081392-FF5C-427B-AE11-3DBD4CD743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25" cy="54"/>
              </a:xfrm>
              <a:custGeom>
                <a:avLst/>
                <a:gdLst>
                  <a:gd name="T0" fmla="*/ 0 w 125"/>
                  <a:gd name="T1" fmla="*/ 0 h 54"/>
                  <a:gd name="T2" fmla="*/ 125 w 125"/>
                  <a:gd name="T3" fmla="*/ 0 h 54"/>
                  <a:gd name="T4" fmla="*/ 125 w 125"/>
                  <a:gd name="T5" fmla="*/ 54 h 54"/>
                  <a:gd name="T6" fmla="*/ 0 w 125"/>
                  <a:gd name="T7" fmla="*/ 54 h 54"/>
                  <a:gd name="T8" fmla="*/ 0 w 125"/>
                  <a:gd name="T9" fmla="*/ 0 h 54"/>
                  <a:gd name="T10" fmla="*/ 0 w 125"/>
                  <a:gd name="T11" fmla="*/ 0 h 54"/>
                  <a:gd name="T12" fmla="*/ 123 w 125"/>
                  <a:gd name="T13" fmla="*/ 0 h 54"/>
                  <a:gd name="T14" fmla="*/ 123 w 125"/>
                  <a:gd name="T15" fmla="*/ 53 h 54"/>
                  <a:gd name="T16" fmla="*/ 0 w 125"/>
                  <a:gd name="T17" fmla="*/ 53 h 54"/>
                  <a:gd name="T18" fmla="*/ 0 w 125"/>
                  <a:gd name="T19" fmla="*/ 0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5" h="54">
                    <a:moveTo>
                      <a:pt x="0" y="0"/>
                    </a:moveTo>
                    <a:lnTo>
                      <a:pt x="125" y="0"/>
                    </a:lnTo>
                    <a:lnTo>
                      <a:pt x="125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3" y="0"/>
                    </a:lnTo>
                    <a:lnTo>
                      <a:pt x="123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99" name="Freeform 217">
                <a:extLst>
                  <a:ext uri="{FF2B5EF4-FFF2-40B4-BE49-F238E27FC236}">
                    <a16:creationId xmlns:a16="http://schemas.microsoft.com/office/drawing/2014/main" id="{4C7ACECA-358E-4B7A-B5DD-67FBD8D0AE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23" cy="53"/>
              </a:xfrm>
              <a:custGeom>
                <a:avLst/>
                <a:gdLst>
                  <a:gd name="T0" fmla="*/ 0 w 123"/>
                  <a:gd name="T1" fmla="*/ 0 h 53"/>
                  <a:gd name="T2" fmla="*/ 123 w 123"/>
                  <a:gd name="T3" fmla="*/ 0 h 53"/>
                  <a:gd name="T4" fmla="*/ 123 w 123"/>
                  <a:gd name="T5" fmla="*/ 53 h 53"/>
                  <a:gd name="T6" fmla="*/ 0 w 123"/>
                  <a:gd name="T7" fmla="*/ 53 h 53"/>
                  <a:gd name="T8" fmla="*/ 0 w 123"/>
                  <a:gd name="T9" fmla="*/ 0 h 53"/>
                  <a:gd name="T10" fmla="*/ 0 w 123"/>
                  <a:gd name="T11" fmla="*/ 0 h 53"/>
                  <a:gd name="T12" fmla="*/ 121 w 123"/>
                  <a:gd name="T13" fmla="*/ 0 h 53"/>
                  <a:gd name="T14" fmla="*/ 121 w 123"/>
                  <a:gd name="T15" fmla="*/ 52 h 53"/>
                  <a:gd name="T16" fmla="*/ 0 w 123"/>
                  <a:gd name="T17" fmla="*/ 52 h 53"/>
                  <a:gd name="T18" fmla="*/ 0 w 123"/>
                  <a:gd name="T19" fmla="*/ 0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3" h="53">
                    <a:moveTo>
                      <a:pt x="0" y="0"/>
                    </a:moveTo>
                    <a:lnTo>
                      <a:pt x="123" y="0"/>
                    </a:lnTo>
                    <a:lnTo>
                      <a:pt x="123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1" y="0"/>
                    </a:lnTo>
                    <a:lnTo>
                      <a:pt x="121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B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00" name="Freeform 218">
                <a:extLst>
                  <a:ext uri="{FF2B5EF4-FFF2-40B4-BE49-F238E27FC236}">
                    <a16:creationId xmlns:a16="http://schemas.microsoft.com/office/drawing/2014/main" id="{5A1E0D2B-9942-40DE-A4AD-EBB63AF8D1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21" cy="52"/>
              </a:xfrm>
              <a:custGeom>
                <a:avLst/>
                <a:gdLst>
                  <a:gd name="T0" fmla="*/ 0 w 121"/>
                  <a:gd name="T1" fmla="*/ 0 h 52"/>
                  <a:gd name="T2" fmla="*/ 121 w 121"/>
                  <a:gd name="T3" fmla="*/ 0 h 52"/>
                  <a:gd name="T4" fmla="*/ 121 w 121"/>
                  <a:gd name="T5" fmla="*/ 52 h 52"/>
                  <a:gd name="T6" fmla="*/ 0 w 121"/>
                  <a:gd name="T7" fmla="*/ 52 h 52"/>
                  <a:gd name="T8" fmla="*/ 0 w 121"/>
                  <a:gd name="T9" fmla="*/ 0 h 52"/>
                  <a:gd name="T10" fmla="*/ 0 w 121"/>
                  <a:gd name="T11" fmla="*/ 0 h 52"/>
                  <a:gd name="T12" fmla="*/ 120 w 121"/>
                  <a:gd name="T13" fmla="*/ 0 h 52"/>
                  <a:gd name="T14" fmla="*/ 120 w 121"/>
                  <a:gd name="T15" fmla="*/ 52 h 52"/>
                  <a:gd name="T16" fmla="*/ 0 w 121"/>
                  <a:gd name="T17" fmla="*/ 52 h 52"/>
                  <a:gd name="T18" fmla="*/ 0 w 121"/>
                  <a:gd name="T19" fmla="*/ 0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1" h="52">
                    <a:moveTo>
                      <a:pt x="0" y="0"/>
                    </a:moveTo>
                    <a:lnTo>
                      <a:pt x="121" y="0"/>
                    </a:lnTo>
                    <a:lnTo>
                      <a:pt x="121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0" y="0"/>
                    </a:lnTo>
                    <a:lnTo>
                      <a:pt x="120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01" name="Freeform 219">
                <a:extLst>
                  <a:ext uri="{FF2B5EF4-FFF2-40B4-BE49-F238E27FC236}">
                    <a16:creationId xmlns:a16="http://schemas.microsoft.com/office/drawing/2014/main" id="{ED2C78B7-8B89-42D6-9A17-2BC8767998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20" cy="52"/>
              </a:xfrm>
              <a:custGeom>
                <a:avLst/>
                <a:gdLst>
                  <a:gd name="T0" fmla="*/ 0 w 120"/>
                  <a:gd name="T1" fmla="*/ 0 h 52"/>
                  <a:gd name="T2" fmla="*/ 120 w 120"/>
                  <a:gd name="T3" fmla="*/ 0 h 52"/>
                  <a:gd name="T4" fmla="*/ 120 w 120"/>
                  <a:gd name="T5" fmla="*/ 52 h 52"/>
                  <a:gd name="T6" fmla="*/ 0 w 120"/>
                  <a:gd name="T7" fmla="*/ 52 h 52"/>
                  <a:gd name="T8" fmla="*/ 0 w 120"/>
                  <a:gd name="T9" fmla="*/ 0 h 52"/>
                  <a:gd name="T10" fmla="*/ 0 w 120"/>
                  <a:gd name="T11" fmla="*/ 0 h 52"/>
                  <a:gd name="T12" fmla="*/ 118 w 120"/>
                  <a:gd name="T13" fmla="*/ 0 h 52"/>
                  <a:gd name="T14" fmla="*/ 118 w 120"/>
                  <a:gd name="T15" fmla="*/ 51 h 52"/>
                  <a:gd name="T16" fmla="*/ 0 w 120"/>
                  <a:gd name="T17" fmla="*/ 51 h 52"/>
                  <a:gd name="T18" fmla="*/ 0 w 120"/>
                  <a:gd name="T19" fmla="*/ 0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0" h="52">
                    <a:moveTo>
                      <a:pt x="0" y="0"/>
                    </a:moveTo>
                    <a:lnTo>
                      <a:pt x="120" y="0"/>
                    </a:lnTo>
                    <a:lnTo>
                      <a:pt x="120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8" y="0"/>
                    </a:lnTo>
                    <a:lnTo>
                      <a:pt x="118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02" name="Freeform 220">
                <a:extLst>
                  <a:ext uri="{FF2B5EF4-FFF2-40B4-BE49-F238E27FC236}">
                    <a16:creationId xmlns:a16="http://schemas.microsoft.com/office/drawing/2014/main" id="{91BC83AF-1A79-414B-B196-B0BECB41F2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18" cy="51"/>
              </a:xfrm>
              <a:custGeom>
                <a:avLst/>
                <a:gdLst>
                  <a:gd name="T0" fmla="*/ 0 w 118"/>
                  <a:gd name="T1" fmla="*/ 0 h 51"/>
                  <a:gd name="T2" fmla="*/ 118 w 118"/>
                  <a:gd name="T3" fmla="*/ 0 h 51"/>
                  <a:gd name="T4" fmla="*/ 118 w 118"/>
                  <a:gd name="T5" fmla="*/ 51 h 51"/>
                  <a:gd name="T6" fmla="*/ 0 w 118"/>
                  <a:gd name="T7" fmla="*/ 51 h 51"/>
                  <a:gd name="T8" fmla="*/ 0 w 118"/>
                  <a:gd name="T9" fmla="*/ 0 h 51"/>
                  <a:gd name="T10" fmla="*/ 0 w 118"/>
                  <a:gd name="T11" fmla="*/ 0 h 51"/>
                  <a:gd name="T12" fmla="*/ 116 w 118"/>
                  <a:gd name="T13" fmla="*/ 0 h 51"/>
                  <a:gd name="T14" fmla="*/ 116 w 118"/>
                  <a:gd name="T15" fmla="*/ 50 h 51"/>
                  <a:gd name="T16" fmla="*/ 0 w 118"/>
                  <a:gd name="T17" fmla="*/ 50 h 51"/>
                  <a:gd name="T18" fmla="*/ 0 w 118"/>
                  <a:gd name="T19" fmla="*/ 0 h 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" h="51">
                    <a:moveTo>
                      <a:pt x="0" y="0"/>
                    </a:moveTo>
                    <a:lnTo>
                      <a:pt x="118" y="0"/>
                    </a:lnTo>
                    <a:lnTo>
                      <a:pt x="118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6" y="0"/>
                    </a:lnTo>
                    <a:lnTo>
                      <a:pt x="116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C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03" name="Freeform 221">
                <a:extLst>
                  <a:ext uri="{FF2B5EF4-FFF2-40B4-BE49-F238E27FC236}">
                    <a16:creationId xmlns:a16="http://schemas.microsoft.com/office/drawing/2014/main" id="{D3348FB1-202B-415C-B157-25917FD14E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16" cy="50"/>
              </a:xfrm>
              <a:custGeom>
                <a:avLst/>
                <a:gdLst>
                  <a:gd name="T0" fmla="*/ 0 w 116"/>
                  <a:gd name="T1" fmla="*/ 0 h 50"/>
                  <a:gd name="T2" fmla="*/ 116 w 116"/>
                  <a:gd name="T3" fmla="*/ 0 h 50"/>
                  <a:gd name="T4" fmla="*/ 116 w 116"/>
                  <a:gd name="T5" fmla="*/ 50 h 50"/>
                  <a:gd name="T6" fmla="*/ 0 w 116"/>
                  <a:gd name="T7" fmla="*/ 50 h 50"/>
                  <a:gd name="T8" fmla="*/ 0 w 116"/>
                  <a:gd name="T9" fmla="*/ 0 h 50"/>
                  <a:gd name="T10" fmla="*/ 0 w 116"/>
                  <a:gd name="T11" fmla="*/ 0 h 50"/>
                  <a:gd name="T12" fmla="*/ 114 w 116"/>
                  <a:gd name="T13" fmla="*/ 0 h 50"/>
                  <a:gd name="T14" fmla="*/ 114 w 116"/>
                  <a:gd name="T15" fmla="*/ 49 h 50"/>
                  <a:gd name="T16" fmla="*/ 0 w 116"/>
                  <a:gd name="T17" fmla="*/ 49 h 50"/>
                  <a:gd name="T18" fmla="*/ 0 w 116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50">
                    <a:moveTo>
                      <a:pt x="0" y="0"/>
                    </a:moveTo>
                    <a:lnTo>
                      <a:pt x="116" y="0"/>
                    </a:lnTo>
                    <a:lnTo>
                      <a:pt x="116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4" y="0"/>
                    </a:lnTo>
                    <a:lnTo>
                      <a:pt x="11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04" name="Freeform 222">
                <a:extLst>
                  <a:ext uri="{FF2B5EF4-FFF2-40B4-BE49-F238E27FC236}">
                    <a16:creationId xmlns:a16="http://schemas.microsoft.com/office/drawing/2014/main" id="{8FC52324-8298-4FCF-8A9A-8E6A6DB1EA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14" cy="49"/>
              </a:xfrm>
              <a:custGeom>
                <a:avLst/>
                <a:gdLst>
                  <a:gd name="T0" fmla="*/ 0 w 114"/>
                  <a:gd name="T1" fmla="*/ 0 h 49"/>
                  <a:gd name="T2" fmla="*/ 114 w 114"/>
                  <a:gd name="T3" fmla="*/ 0 h 49"/>
                  <a:gd name="T4" fmla="*/ 114 w 114"/>
                  <a:gd name="T5" fmla="*/ 49 h 49"/>
                  <a:gd name="T6" fmla="*/ 0 w 114"/>
                  <a:gd name="T7" fmla="*/ 49 h 49"/>
                  <a:gd name="T8" fmla="*/ 0 w 114"/>
                  <a:gd name="T9" fmla="*/ 0 h 49"/>
                  <a:gd name="T10" fmla="*/ 0 w 114"/>
                  <a:gd name="T11" fmla="*/ 0 h 49"/>
                  <a:gd name="T12" fmla="*/ 113 w 114"/>
                  <a:gd name="T13" fmla="*/ 0 h 49"/>
                  <a:gd name="T14" fmla="*/ 113 w 114"/>
                  <a:gd name="T15" fmla="*/ 48 h 49"/>
                  <a:gd name="T16" fmla="*/ 0 w 114"/>
                  <a:gd name="T17" fmla="*/ 48 h 49"/>
                  <a:gd name="T18" fmla="*/ 0 w 114"/>
                  <a:gd name="T19" fmla="*/ 0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4" h="49">
                    <a:moveTo>
                      <a:pt x="0" y="0"/>
                    </a:moveTo>
                    <a:lnTo>
                      <a:pt x="114" y="0"/>
                    </a:lnTo>
                    <a:lnTo>
                      <a:pt x="11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3" y="0"/>
                    </a:lnTo>
                    <a:lnTo>
                      <a:pt x="113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05" name="Freeform 223">
                <a:extLst>
                  <a:ext uri="{FF2B5EF4-FFF2-40B4-BE49-F238E27FC236}">
                    <a16:creationId xmlns:a16="http://schemas.microsoft.com/office/drawing/2014/main" id="{C6FDD76F-B4E1-43C0-B9F7-4D712EB4CC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13" cy="48"/>
              </a:xfrm>
              <a:custGeom>
                <a:avLst/>
                <a:gdLst>
                  <a:gd name="T0" fmla="*/ 0 w 113"/>
                  <a:gd name="T1" fmla="*/ 0 h 48"/>
                  <a:gd name="T2" fmla="*/ 113 w 113"/>
                  <a:gd name="T3" fmla="*/ 0 h 48"/>
                  <a:gd name="T4" fmla="*/ 113 w 113"/>
                  <a:gd name="T5" fmla="*/ 48 h 48"/>
                  <a:gd name="T6" fmla="*/ 0 w 113"/>
                  <a:gd name="T7" fmla="*/ 48 h 48"/>
                  <a:gd name="T8" fmla="*/ 0 w 113"/>
                  <a:gd name="T9" fmla="*/ 0 h 48"/>
                  <a:gd name="T10" fmla="*/ 0 w 113"/>
                  <a:gd name="T11" fmla="*/ 0 h 48"/>
                  <a:gd name="T12" fmla="*/ 111 w 113"/>
                  <a:gd name="T13" fmla="*/ 0 h 48"/>
                  <a:gd name="T14" fmla="*/ 111 w 113"/>
                  <a:gd name="T15" fmla="*/ 48 h 48"/>
                  <a:gd name="T16" fmla="*/ 0 w 113"/>
                  <a:gd name="T17" fmla="*/ 48 h 48"/>
                  <a:gd name="T18" fmla="*/ 0 w 113"/>
                  <a:gd name="T19" fmla="*/ 0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3" h="48">
                    <a:moveTo>
                      <a:pt x="0" y="0"/>
                    </a:moveTo>
                    <a:lnTo>
                      <a:pt x="113" y="0"/>
                    </a:lnTo>
                    <a:lnTo>
                      <a:pt x="113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1" y="0"/>
                    </a:lnTo>
                    <a:lnTo>
                      <a:pt x="111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06" name="Freeform 224">
                <a:extLst>
                  <a:ext uri="{FF2B5EF4-FFF2-40B4-BE49-F238E27FC236}">
                    <a16:creationId xmlns:a16="http://schemas.microsoft.com/office/drawing/2014/main" id="{53E074CC-281C-43F5-866D-EF46B5076C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11" cy="48"/>
              </a:xfrm>
              <a:custGeom>
                <a:avLst/>
                <a:gdLst>
                  <a:gd name="T0" fmla="*/ 0 w 111"/>
                  <a:gd name="T1" fmla="*/ 0 h 48"/>
                  <a:gd name="T2" fmla="*/ 111 w 111"/>
                  <a:gd name="T3" fmla="*/ 0 h 48"/>
                  <a:gd name="T4" fmla="*/ 111 w 111"/>
                  <a:gd name="T5" fmla="*/ 48 h 48"/>
                  <a:gd name="T6" fmla="*/ 0 w 111"/>
                  <a:gd name="T7" fmla="*/ 48 h 48"/>
                  <a:gd name="T8" fmla="*/ 0 w 111"/>
                  <a:gd name="T9" fmla="*/ 0 h 48"/>
                  <a:gd name="T10" fmla="*/ 0 w 111"/>
                  <a:gd name="T11" fmla="*/ 0 h 48"/>
                  <a:gd name="T12" fmla="*/ 109 w 111"/>
                  <a:gd name="T13" fmla="*/ 0 h 48"/>
                  <a:gd name="T14" fmla="*/ 109 w 111"/>
                  <a:gd name="T15" fmla="*/ 47 h 48"/>
                  <a:gd name="T16" fmla="*/ 0 w 111"/>
                  <a:gd name="T17" fmla="*/ 47 h 48"/>
                  <a:gd name="T18" fmla="*/ 0 w 111"/>
                  <a:gd name="T19" fmla="*/ 0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1" h="48">
                    <a:moveTo>
                      <a:pt x="0" y="0"/>
                    </a:moveTo>
                    <a:lnTo>
                      <a:pt x="111" y="0"/>
                    </a:lnTo>
                    <a:lnTo>
                      <a:pt x="111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9" y="0"/>
                    </a:lnTo>
                    <a:lnTo>
                      <a:pt x="109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07" name="Freeform 225">
                <a:extLst>
                  <a:ext uri="{FF2B5EF4-FFF2-40B4-BE49-F238E27FC236}">
                    <a16:creationId xmlns:a16="http://schemas.microsoft.com/office/drawing/2014/main" id="{5C0D64CF-FD33-4A37-AA8A-7D034FFA10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09" cy="47"/>
              </a:xfrm>
              <a:custGeom>
                <a:avLst/>
                <a:gdLst>
                  <a:gd name="T0" fmla="*/ 0 w 109"/>
                  <a:gd name="T1" fmla="*/ 0 h 47"/>
                  <a:gd name="T2" fmla="*/ 109 w 109"/>
                  <a:gd name="T3" fmla="*/ 0 h 47"/>
                  <a:gd name="T4" fmla="*/ 109 w 109"/>
                  <a:gd name="T5" fmla="*/ 47 h 47"/>
                  <a:gd name="T6" fmla="*/ 0 w 109"/>
                  <a:gd name="T7" fmla="*/ 47 h 47"/>
                  <a:gd name="T8" fmla="*/ 0 w 109"/>
                  <a:gd name="T9" fmla="*/ 0 h 47"/>
                  <a:gd name="T10" fmla="*/ 0 w 109"/>
                  <a:gd name="T11" fmla="*/ 0 h 47"/>
                  <a:gd name="T12" fmla="*/ 107 w 109"/>
                  <a:gd name="T13" fmla="*/ 0 h 47"/>
                  <a:gd name="T14" fmla="*/ 107 w 109"/>
                  <a:gd name="T15" fmla="*/ 46 h 47"/>
                  <a:gd name="T16" fmla="*/ 0 w 109"/>
                  <a:gd name="T17" fmla="*/ 46 h 47"/>
                  <a:gd name="T18" fmla="*/ 0 w 109"/>
                  <a:gd name="T19" fmla="*/ 0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" h="47">
                    <a:moveTo>
                      <a:pt x="0" y="0"/>
                    </a:moveTo>
                    <a:lnTo>
                      <a:pt x="109" y="0"/>
                    </a:lnTo>
                    <a:lnTo>
                      <a:pt x="109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7" y="0"/>
                    </a:lnTo>
                    <a:lnTo>
                      <a:pt x="107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08" name="Freeform 226">
                <a:extLst>
                  <a:ext uri="{FF2B5EF4-FFF2-40B4-BE49-F238E27FC236}">
                    <a16:creationId xmlns:a16="http://schemas.microsoft.com/office/drawing/2014/main" id="{8559B3CA-E2B7-428A-974A-7DB2F05B51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07" cy="46"/>
              </a:xfrm>
              <a:custGeom>
                <a:avLst/>
                <a:gdLst>
                  <a:gd name="T0" fmla="*/ 0 w 107"/>
                  <a:gd name="T1" fmla="*/ 0 h 46"/>
                  <a:gd name="T2" fmla="*/ 107 w 107"/>
                  <a:gd name="T3" fmla="*/ 0 h 46"/>
                  <a:gd name="T4" fmla="*/ 107 w 107"/>
                  <a:gd name="T5" fmla="*/ 46 h 46"/>
                  <a:gd name="T6" fmla="*/ 0 w 107"/>
                  <a:gd name="T7" fmla="*/ 46 h 46"/>
                  <a:gd name="T8" fmla="*/ 0 w 107"/>
                  <a:gd name="T9" fmla="*/ 0 h 46"/>
                  <a:gd name="T10" fmla="*/ 0 w 107"/>
                  <a:gd name="T11" fmla="*/ 0 h 46"/>
                  <a:gd name="T12" fmla="*/ 106 w 107"/>
                  <a:gd name="T13" fmla="*/ 0 h 46"/>
                  <a:gd name="T14" fmla="*/ 106 w 107"/>
                  <a:gd name="T15" fmla="*/ 45 h 46"/>
                  <a:gd name="T16" fmla="*/ 0 w 107"/>
                  <a:gd name="T17" fmla="*/ 45 h 46"/>
                  <a:gd name="T18" fmla="*/ 0 w 107"/>
                  <a:gd name="T19" fmla="*/ 0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46">
                    <a:moveTo>
                      <a:pt x="0" y="0"/>
                    </a:moveTo>
                    <a:lnTo>
                      <a:pt x="107" y="0"/>
                    </a:lnTo>
                    <a:lnTo>
                      <a:pt x="107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6" y="0"/>
                    </a:lnTo>
                    <a:lnTo>
                      <a:pt x="106" y="45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09" name="Freeform 227">
                <a:extLst>
                  <a:ext uri="{FF2B5EF4-FFF2-40B4-BE49-F238E27FC236}">
                    <a16:creationId xmlns:a16="http://schemas.microsoft.com/office/drawing/2014/main" id="{B6E88551-BF84-40BD-90A5-98EB3C4795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06" cy="45"/>
              </a:xfrm>
              <a:custGeom>
                <a:avLst/>
                <a:gdLst>
                  <a:gd name="T0" fmla="*/ 0 w 106"/>
                  <a:gd name="T1" fmla="*/ 0 h 45"/>
                  <a:gd name="T2" fmla="*/ 106 w 106"/>
                  <a:gd name="T3" fmla="*/ 0 h 45"/>
                  <a:gd name="T4" fmla="*/ 106 w 106"/>
                  <a:gd name="T5" fmla="*/ 45 h 45"/>
                  <a:gd name="T6" fmla="*/ 0 w 106"/>
                  <a:gd name="T7" fmla="*/ 45 h 45"/>
                  <a:gd name="T8" fmla="*/ 0 w 106"/>
                  <a:gd name="T9" fmla="*/ 0 h 45"/>
                  <a:gd name="T10" fmla="*/ 0 w 106"/>
                  <a:gd name="T11" fmla="*/ 0 h 45"/>
                  <a:gd name="T12" fmla="*/ 104 w 106"/>
                  <a:gd name="T13" fmla="*/ 0 h 45"/>
                  <a:gd name="T14" fmla="*/ 104 w 106"/>
                  <a:gd name="T15" fmla="*/ 45 h 45"/>
                  <a:gd name="T16" fmla="*/ 0 w 106"/>
                  <a:gd name="T17" fmla="*/ 45 h 45"/>
                  <a:gd name="T18" fmla="*/ 0 w 106"/>
                  <a:gd name="T19" fmla="*/ 0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6" h="45">
                    <a:moveTo>
                      <a:pt x="0" y="0"/>
                    </a:moveTo>
                    <a:lnTo>
                      <a:pt x="106" y="0"/>
                    </a:lnTo>
                    <a:lnTo>
                      <a:pt x="106" y="45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4" y="0"/>
                    </a:lnTo>
                    <a:lnTo>
                      <a:pt x="104" y="45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10" name="Freeform 228">
                <a:extLst>
                  <a:ext uri="{FF2B5EF4-FFF2-40B4-BE49-F238E27FC236}">
                    <a16:creationId xmlns:a16="http://schemas.microsoft.com/office/drawing/2014/main" id="{0696F0C6-E50A-4820-AC2A-EBC97F182F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04" cy="45"/>
              </a:xfrm>
              <a:custGeom>
                <a:avLst/>
                <a:gdLst>
                  <a:gd name="T0" fmla="*/ 0 w 104"/>
                  <a:gd name="T1" fmla="*/ 0 h 45"/>
                  <a:gd name="T2" fmla="*/ 104 w 104"/>
                  <a:gd name="T3" fmla="*/ 0 h 45"/>
                  <a:gd name="T4" fmla="*/ 104 w 104"/>
                  <a:gd name="T5" fmla="*/ 45 h 45"/>
                  <a:gd name="T6" fmla="*/ 0 w 104"/>
                  <a:gd name="T7" fmla="*/ 45 h 45"/>
                  <a:gd name="T8" fmla="*/ 0 w 104"/>
                  <a:gd name="T9" fmla="*/ 0 h 45"/>
                  <a:gd name="T10" fmla="*/ 0 w 104"/>
                  <a:gd name="T11" fmla="*/ 0 h 45"/>
                  <a:gd name="T12" fmla="*/ 102 w 104"/>
                  <a:gd name="T13" fmla="*/ 0 h 45"/>
                  <a:gd name="T14" fmla="*/ 102 w 104"/>
                  <a:gd name="T15" fmla="*/ 44 h 45"/>
                  <a:gd name="T16" fmla="*/ 0 w 104"/>
                  <a:gd name="T17" fmla="*/ 44 h 45"/>
                  <a:gd name="T18" fmla="*/ 0 w 104"/>
                  <a:gd name="T19" fmla="*/ 0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45">
                    <a:moveTo>
                      <a:pt x="0" y="0"/>
                    </a:moveTo>
                    <a:lnTo>
                      <a:pt x="104" y="0"/>
                    </a:lnTo>
                    <a:lnTo>
                      <a:pt x="104" y="45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2" y="0"/>
                    </a:lnTo>
                    <a:lnTo>
                      <a:pt x="102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11" name="Freeform 229">
                <a:extLst>
                  <a:ext uri="{FF2B5EF4-FFF2-40B4-BE49-F238E27FC236}">
                    <a16:creationId xmlns:a16="http://schemas.microsoft.com/office/drawing/2014/main" id="{952DC985-5A3E-43F1-B106-20D20C8B47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02" cy="44"/>
              </a:xfrm>
              <a:custGeom>
                <a:avLst/>
                <a:gdLst>
                  <a:gd name="T0" fmla="*/ 0 w 102"/>
                  <a:gd name="T1" fmla="*/ 0 h 44"/>
                  <a:gd name="T2" fmla="*/ 102 w 102"/>
                  <a:gd name="T3" fmla="*/ 0 h 44"/>
                  <a:gd name="T4" fmla="*/ 102 w 102"/>
                  <a:gd name="T5" fmla="*/ 44 h 44"/>
                  <a:gd name="T6" fmla="*/ 0 w 102"/>
                  <a:gd name="T7" fmla="*/ 44 h 44"/>
                  <a:gd name="T8" fmla="*/ 0 w 102"/>
                  <a:gd name="T9" fmla="*/ 0 h 44"/>
                  <a:gd name="T10" fmla="*/ 0 w 102"/>
                  <a:gd name="T11" fmla="*/ 0 h 44"/>
                  <a:gd name="T12" fmla="*/ 100 w 102"/>
                  <a:gd name="T13" fmla="*/ 0 h 44"/>
                  <a:gd name="T14" fmla="*/ 100 w 102"/>
                  <a:gd name="T15" fmla="*/ 43 h 44"/>
                  <a:gd name="T16" fmla="*/ 0 w 102"/>
                  <a:gd name="T17" fmla="*/ 43 h 44"/>
                  <a:gd name="T18" fmla="*/ 0 w 102"/>
                  <a:gd name="T19" fmla="*/ 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44">
                    <a:moveTo>
                      <a:pt x="0" y="0"/>
                    </a:moveTo>
                    <a:lnTo>
                      <a:pt x="102" y="0"/>
                    </a:lnTo>
                    <a:lnTo>
                      <a:pt x="102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0" y="0"/>
                    </a:lnTo>
                    <a:lnTo>
                      <a:pt x="10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12" name="Freeform 230">
                <a:extLst>
                  <a:ext uri="{FF2B5EF4-FFF2-40B4-BE49-F238E27FC236}">
                    <a16:creationId xmlns:a16="http://schemas.microsoft.com/office/drawing/2014/main" id="{3FB640C5-10FE-4193-93FD-5899035DA6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00" cy="43"/>
              </a:xfrm>
              <a:custGeom>
                <a:avLst/>
                <a:gdLst>
                  <a:gd name="T0" fmla="*/ 0 w 100"/>
                  <a:gd name="T1" fmla="*/ 0 h 43"/>
                  <a:gd name="T2" fmla="*/ 100 w 100"/>
                  <a:gd name="T3" fmla="*/ 0 h 43"/>
                  <a:gd name="T4" fmla="*/ 100 w 100"/>
                  <a:gd name="T5" fmla="*/ 43 h 43"/>
                  <a:gd name="T6" fmla="*/ 0 w 100"/>
                  <a:gd name="T7" fmla="*/ 43 h 43"/>
                  <a:gd name="T8" fmla="*/ 0 w 100"/>
                  <a:gd name="T9" fmla="*/ 0 h 43"/>
                  <a:gd name="T10" fmla="*/ 0 w 100"/>
                  <a:gd name="T11" fmla="*/ 0 h 43"/>
                  <a:gd name="T12" fmla="*/ 99 w 100"/>
                  <a:gd name="T13" fmla="*/ 0 h 43"/>
                  <a:gd name="T14" fmla="*/ 99 w 100"/>
                  <a:gd name="T15" fmla="*/ 43 h 43"/>
                  <a:gd name="T16" fmla="*/ 0 w 100"/>
                  <a:gd name="T17" fmla="*/ 43 h 43"/>
                  <a:gd name="T18" fmla="*/ 0 w 100"/>
                  <a:gd name="T19" fmla="*/ 0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0" h="43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9" y="0"/>
                    </a:lnTo>
                    <a:lnTo>
                      <a:pt x="99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13" name="Freeform 231">
                <a:extLst>
                  <a:ext uri="{FF2B5EF4-FFF2-40B4-BE49-F238E27FC236}">
                    <a16:creationId xmlns:a16="http://schemas.microsoft.com/office/drawing/2014/main" id="{1BC70D7C-D874-40C1-A21F-508DD4A9A9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99" cy="43"/>
              </a:xfrm>
              <a:custGeom>
                <a:avLst/>
                <a:gdLst>
                  <a:gd name="T0" fmla="*/ 0 w 99"/>
                  <a:gd name="T1" fmla="*/ 0 h 43"/>
                  <a:gd name="T2" fmla="*/ 99 w 99"/>
                  <a:gd name="T3" fmla="*/ 0 h 43"/>
                  <a:gd name="T4" fmla="*/ 99 w 99"/>
                  <a:gd name="T5" fmla="*/ 43 h 43"/>
                  <a:gd name="T6" fmla="*/ 0 w 99"/>
                  <a:gd name="T7" fmla="*/ 43 h 43"/>
                  <a:gd name="T8" fmla="*/ 0 w 99"/>
                  <a:gd name="T9" fmla="*/ 0 h 43"/>
                  <a:gd name="T10" fmla="*/ 0 w 99"/>
                  <a:gd name="T11" fmla="*/ 0 h 43"/>
                  <a:gd name="T12" fmla="*/ 97 w 99"/>
                  <a:gd name="T13" fmla="*/ 0 h 43"/>
                  <a:gd name="T14" fmla="*/ 97 w 99"/>
                  <a:gd name="T15" fmla="*/ 42 h 43"/>
                  <a:gd name="T16" fmla="*/ 0 w 99"/>
                  <a:gd name="T17" fmla="*/ 42 h 43"/>
                  <a:gd name="T18" fmla="*/ 0 w 99"/>
                  <a:gd name="T19" fmla="*/ 0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9" h="43">
                    <a:moveTo>
                      <a:pt x="0" y="0"/>
                    </a:moveTo>
                    <a:lnTo>
                      <a:pt x="99" y="0"/>
                    </a:lnTo>
                    <a:lnTo>
                      <a:pt x="99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7" y="0"/>
                    </a:lnTo>
                    <a:lnTo>
                      <a:pt x="97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14" name="Freeform 232">
                <a:extLst>
                  <a:ext uri="{FF2B5EF4-FFF2-40B4-BE49-F238E27FC236}">
                    <a16:creationId xmlns:a16="http://schemas.microsoft.com/office/drawing/2014/main" id="{F6C19AE2-608B-4B30-AE6A-E9E6636A67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97" cy="42"/>
              </a:xfrm>
              <a:custGeom>
                <a:avLst/>
                <a:gdLst>
                  <a:gd name="T0" fmla="*/ 0 w 97"/>
                  <a:gd name="T1" fmla="*/ 0 h 42"/>
                  <a:gd name="T2" fmla="*/ 97 w 97"/>
                  <a:gd name="T3" fmla="*/ 0 h 42"/>
                  <a:gd name="T4" fmla="*/ 97 w 97"/>
                  <a:gd name="T5" fmla="*/ 42 h 42"/>
                  <a:gd name="T6" fmla="*/ 0 w 97"/>
                  <a:gd name="T7" fmla="*/ 42 h 42"/>
                  <a:gd name="T8" fmla="*/ 0 w 97"/>
                  <a:gd name="T9" fmla="*/ 0 h 42"/>
                  <a:gd name="T10" fmla="*/ 0 w 97"/>
                  <a:gd name="T11" fmla="*/ 0 h 42"/>
                  <a:gd name="T12" fmla="*/ 95 w 97"/>
                  <a:gd name="T13" fmla="*/ 0 h 42"/>
                  <a:gd name="T14" fmla="*/ 95 w 97"/>
                  <a:gd name="T15" fmla="*/ 41 h 42"/>
                  <a:gd name="T16" fmla="*/ 0 w 97"/>
                  <a:gd name="T17" fmla="*/ 41 h 42"/>
                  <a:gd name="T18" fmla="*/ 0 w 97"/>
                  <a:gd name="T19" fmla="*/ 0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7" h="42">
                    <a:moveTo>
                      <a:pt x="0" y="0"/>
                    </a:moveTo>
                    <a:lnTo>
                      <a:pt x="97" y="0"/>
                    </a:lnTo>
                    <a:lnTo>
                      <a:pt x="97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5" y="0"/>
                    </a:lnTo>
                    <a:lnTo>
                      <a:pt x="95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15" name="Freeform 233">
                <a:extLst>
                  <a:ext uri="{FF2B5EF4-FFF2-40B4-BE49-F238E27FC236}">
                    <a16:creationId xmlns:a16="http://schemas.microsoft.com/office/drawing/2014/main" id="{1919F372-C36D-43E6-A621-D48FACC459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95" cy="41"/>
              </a:xfrm>
              <a:custGeom>
                <a:avLst/>
                <a:gdLst>
                  <a:gd name="T0" fmla="*/ 0 w 95"/>
                  <a:gd name="T1" fmla="*/ 0 h 41"/>
                  <a:gd name="T2" fmla="*/ 95 w 95"/>
                  <a:gd name="T3" fmla="*/ 0 h 41"/>
                  <a:gd name="T4" fmla="*/ 95 w 95"/>
                  <a:gd name="T5" fmla="*/ 41 h 41"/>
                  <a:gd name="T6" fmla="*/ 0 w 95"/>
                  <a:gd name="T7" fmla="*/ 41 h 41"/>
                  <a:gd name="T8" fmla="*/ 0 w 95"/>
                  <a:gd name="T9" fmla="*/ 0 h 41"/>
                  <a:gd name="T10" fmla="*/ 0 w 95"/>
                  <a:gd name="T11" fmla="*/ 0 h 41"/>
                  <a:gd name="T12" fmla="*/ 93 w 95"/>
                  <a:gd name="T13" fmla="*/ 0 h 41"/>
                  <a:gd name="T14" fmla="*/ 93 w 95"/>
                  <a:gd name="T15" fmla="*/ 40 h 41"/>
                  <a:gd name="T16" fmla="*/ 0 w 95"/>
                  <a:gd name="T17" fmla="*/ 40 h 41"/>
                  <a:gd name="T18" fmla="*/ 0 w 9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41">
                    <a:moveTo>
                      <a:pt x="0" y="0"/>
                    </a:moveTo>
                    <a:lnTo>
                      <a:pt x="95" y="0"/>
                    </a:lnTo>
                    <a:lnTo>
                      <a:pt x="95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3" y="0"/>
                    </a:lnTo>
                    <a:lnTo>
                      <a:pt x="93" y="40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16" name="Freeform 234">
                <a:extLst>
                  <a:ext uri="{FF2B5EF4-FFF2-40B4-BE49-F238E27FC236}">
                    <a16:creationId xmlns:a16="http://schemas.microsoft.com/office/drawing/2014/main" id="{B1DF80F1-0063-4764-B9F4-78FA0BB192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93" cy="40"/>
              </a:xfrm>
              <a:custGeom>
                <a:avLst/>
                <a:gdLst>
                  <a:gd name="T0" fmla="*/ 0 w 93"/>
                  <a:gd name="T1" fmla="*/ 0 h 40"/>
                  <a:gd name="T2" fmla="*/ 93 w 93"/>
                  <a:gd name="T3" fmla="*/ 0 h 40"/>
                  <a:gd name="T4" fmla="*/ 93 w 93"/>
                  <a:gd name="T5" fmla="*/ 40 h 40"/>
                  <a:gd name="T6" fmla="*/ 0 w 93"/>
                  <a:gd name="T7" fmla="*/ 40 h 40"/>
                  <a:gd name="T8" fmla="*/ 0 w 93"/>
                  <a:gd name="T9" fmla="*/ 0 h 40"/>
                  <a:gd name="T10" fmla="*/ 0 w 93"/>
                  <a:gd name="T11" fmla="*/ 0 h 40"/>
                  <a:gd name="T12" fmla="*/ 91 w 93"/>
                  <a:gd name="T13" fmla="*/ 0 h 40"/>
                  <a:gd name="T14" fmla="*/ 91 w 93"/>
                  <a:gd name="T15" fmla="*/ 39 h 40"/>
                  <a:gd name="T16" fmla="*/ 0 w 93"/>
                  <a:gd name="T17" fmla="*/ 39 h 40"/>
                  <a:gd name="T18" fmla="*/ 0 w 93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3" h="40">
                    <a:moveTo>
                      <a:pt x="0" y="0"/>
                    </a:moveTo>
                    <a:lnTo>
                      <a:pt x="93" y="0"/>
                    </a:lnTo>
                    <a:lnTo>
                      <a:pt x="93" y="40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1" y="0"/>
                    </a:lnTo>
                    <a:lnTo>
                      <a:pt x="91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17" name="Freeform 235">
                <a:extLst>
                  <a:ext uri="{FF2B5EF4-FFF2-40B4-BE49-F238E27FC236}">
                    <a16:creationId xmlns:a16="http://schemas.microsoft.com/office/drawing/2014/main" id="{D53D4AA7-C189-4A2E-8F05-1CC342E9C0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91" cy="39"/>
              </a:xfrm>
              <a:custGeom>
                <a:avLst/>
                <a:gdLst>
                  <a:gd name="T0" fmla="*/ 0 w 91"/>
                  <a:gd name="T1" fmla="*/ 0 h 39"/>
                  <a:gd name="T2" fmla="*/ 91 w 91"/>
                  <a:gd name="T3" fmla="*/ 0 h 39"/>
                  <a:gd name="T4" fmla="*/ 91 w 91"/>
                  <a:gd name="T5" fmla="*/ 39 h 39"/>
                  <a:gd name="T6" fmla="*/ 0 w 91"/>
                  <a:gd name="T7" fmla="*/ 39 h 39"/>
                  <a:gd name="T8" fmla="*/ 0 w 91"/>
                  <a:gd name="T9" fmla="*/ 0 h 39"/>
                  <a:gd name="T10" fmla="*/ 0 w 91"/>
                  <a:gd name="T11" fmla="*/ 0 h 39"/>
                  <a:gd name="T12" fmla="*/ 90 w 91"/>
                  <a:gd name="T13" fmla="*/ 0 h 39"/>
                  <a:gd name="T14" fmla="*/ 90 w 91"/>
                  <a:gd name="T15" fmla="*/ 39 h 39"/>
                  <a:gd name="T16" fmla="*/ 0 w 91"/>
                  <a:gd name="T17" fmla="*/ 39 h 39"/>
                  <a:gd name="T18" fmla="*/ 0 w 91"/>
                  <a:gd name="T19" fmla="*/ 0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39">
                    <a:moveTo>
                      <a:pt x="0" y="0"/>
                    </a:moveTo>
                    <a:lnTo>
                      <a:pt x="91" y="0"/>
                    </a:lnTo>
                    <a:lnTo>
                      <a:pt x="91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0" y="0"/>
                    </a:lnTo>
                    <a:lnTo>
                      <a:pt x="90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18" name="Freeform 236">
                <a:extLst>
                  <a:ext uri="{FF2B5EF4-FFF2-40B4-BE49-F238E27FC236}">
                    <a16:creationId xmlns:a16="http://schemas.microsoft.com/office/drawing/2014/main" id="{93D27407-EC28-4D0C-BFD2-B5CF63F6C2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90" cy="39"/>
              </a:xfrm>
              <a:custGeom>
                <a:avLst/>
                <a:gdLst>
                  <a:gd name="T0" fmla="*/ 0 w 90"/>
                  <a:gd name="T1" fmla="*/ 0 h 39"/>
                  <a:gd name="T2" fmla="*/ 90 w 90"/>
                  <a:gd name="T3" fmla="*/ 0 h 39"/>
                  <a:gd name="T4" fmla="*/ 90 w 90"/>
                  <a:gd name="T5" fmla="*/ 39 h 39"/>
                  <a:gd name="T6" fmla="*/ 0 w 90"/>
                  <a:gd name="T7" fmla="*/ 39 h 39"/>
                  <a:gd name="T8" fmla="*/ 0 w 90"/>
                  <a:gd name="T9" fmla="*/ 0 h 39"/>
                  <a:gd name="T10" fmla="*/ 0 w 90"/>
                  <a:gd name="T11" fmla="*/ 0 h 39"/>
                  <a:gd name="T12" fmla="*/ 88 w 90"/>
                  <a:gd name="T13" fmla="*/ 0 h 39"/>
                  <a:gd name="T14" fmla="*/ 88 w 90"/>
                  <a:gd name="T15" fmla="*/ 38 h 39"/>
                  <a:gd name="T16" fmla="*/ 0 w 90"/>
                  <a:gd name="T17" fmla="*/ 38 h 39"/>
                  <a:gd name="T18" fmla="*/ 0 w 90"/>
                  <a:gd name="T19" fmla="*/ 0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0" h="39">
                    <a:moveTo>
                      <a:pt x="0" y="0"/>
                    </a:moveTo>
                    <a:lnTo>
                      <a:pt x="90" y="0"/>
                    </a:lnTo>
                    <a:lnTo>
                      <a:pt x="90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8" y="0"/>
                    </a:lnTo>
                    <a:lnTo>
                      <a:pt x="88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19" name="Freeform 237">
                <a:extLst>
                  <a:ext uri="{FF2B5EF4-FFF2-40B4-BE49-F238E27FC236}">
                    <a16:creationId xmlns:a16="http://schemas.microsoft.com/office/drawing/2014/main" id="{BBE69F0B-651C-46AD-A640-57C1B12BD4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88" cy="38"/>
              </a:xfrm>
              <a:custGeom>
                <a:avLst/>
                <a:gdLst>
                  <a:gd name="T0" fmla="*/ 0 w 88"/>
                  <a:gd name="T1" fmla="*/ 0 h 38"/>
                  <a:gd name="T2" fmla="*/ 88 w 88"/>
                  <a:gd name="T3" fmla="*/ 0 h 38"/>
                  <a:gd name="T4" fmla="*/ 88 w 88"/>
                  <a:gd name="T5" fmla="*/ 38 h 38"/>
                  <a:gd name="T6" fmla="*/ 0 w 88"/>
                  <a:gd name="T7" fmla="*/ 38 h 38"/>
                  <a:gd name="T8" fmla="*/ 0 w 88"/>
                  <a:gd name="T9" fmla="*/ 0 h 38"/>
                  <a:gd name="T10" fmla="*/ 0 w 88"/>
                  <a:gd name="T11" fmla="*/ 0 h 38"/>
                  <a:gd name="T12" fmla="*/ 86 w 88"/>
                  <a:gd name="T13" fmla="*/ 0 h 38"/>
                  <a:gd name="T14" fmla="*/ 86 w 88"/>
                  <a:gd name="T15" fmla="*/ 37 h 38"/>
                  <a:gd name="T16" fmla="*/ 0 w 88"/>
                  <a:gd name="T17" fmla="*/ 37 h 38"/>
                  <a:gd name="T18" fmla="*/ 0 w 88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8" h="38">
                    <a:moveTo>
                      <a:pt x="0" y="0"/>
                    </a:moveTo>
                    <a:lnTo>
                      <a:pt x="88" y="0"/>
                    </a:lnTo>
                    <a:lnTo>
                      <a:pt x="88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6" y="0"/>
                    </a:lnTo>
                    <a:lnTo>
                      <a:pt x="86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20" name="Freeform 238">
                <a:extLst>
                  <a:ext uri="{FF2B5EF4-FFF2-40B4-BE49-F238E27FC236}">
                    <a16:creationId xmlns:a16="http://schemas.microsoft.com/office/drawing/2014/main" id="{0E8D3493-528B-4889-8877-5938E8FC18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86" cy="37"/>
              </a:xfrm>
              <a:custGeom>
                <a:avLst/>
                <a:gdLst>
                  <a:gd name="T0" fmla="*/ 0 w 86"/>
                  <a:gd name="T1" fmla="*/ 0 h 37"/>
                  <a:gd name="T2" fmla="*/ 86 w 86"/>
                  <a:gd name="T3" fmla="*/ 0 h 37"/>
                  <a:gd name="T4" fmla="*/ 86 w 86"/>
                  <a:gd name="T5" fmla="*/ 37 h 37"/>
                  <a:gd name="T6" fmla="*/ 0 w 86"/>
                  <a:gd name="T7" fmla="*/ 37 h 37"/>
                  <a:gd name="T8" fmla="*/ 0 w 86"/>
                  <a:gd name="T9" fmla="*/ 0 h 37"/>
                  <a:gd name="T10" fmla="*/ 0 w 86"/>
                  <a:gd name="T11" fmla="*/ 0 h 37"/>
                  <a:gd name="T12" fmla="*/ 84 w 86"/>
                  <a:gd name="T13" fmla="*/ 0 h 37"/>
                  <a:gd name="T14" fmla="*/ 84 w 86"/>
                  <a:gd name="T15" fmla="*/ 37 h 37"/>
                  <a:gd name="T16" fmla="*/ 0 w 86"/>
                  <a:gd name="T17" fmla="*/ 37 h 37"/>
                  <a:gd name="T18" fmla="*/ 0 w 86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" h="37">
                    <a:moveTo>
                      <a:pt x="0" y="0"/>
                    </a:moveTo>
                    <a:lnTo>
                      <a:pt x="86" y="0"/>
                    </a:lnTo>
                    <a:lnTo>
                      <a:pt x="86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4" y="0"/>
                    </a:lnTo>
                    <a:lnTo>
                      <a:pt x="84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21" name="Freeform 239">
                <a:extLst>
                  <a:ext uri="{FF2B5EF4-FFF2-40B4-BE49-F238E27FC236}">
                    <a16:creationId xmlns:a16="http://schemas.microsoft.com/office/drawing/2014/main" id="{10B0DDC9-D706-45F6-A837-EC40541A64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84" cy="37"/>
              </a:xfrm>
              <a:custGeom>
                <a:avLst/>
                <a:gdLst>
                  <a:gd name="T0" fmla="*/ 0 w 84"/>
                  <a:gd name="T1" fmla="*/ 0 h 37"/>
                  <a:gd name="T2" fmla="*/ 84 w 84"/>
                  <a:gd name="T3" fmla="*/ 0 h 37"/>
                  <a:gd name="T4" fmla="*/ 84 w 84"/>
                  <a:gd name="T5" fmla="*/ 37 h 37"/>
                  <a:gd name="T6" fmla="*/ 0 w 84"/>
                  <a:gd name="T7" fmla="*/ 37 h 37"/>
                  <a:gd name="T8" fmla="*/ 0 w 84"/>
                  <a:gd name="T9" fmla="*/ 0 h 37"/>
                  <a:gd name="T10" fmla="*/ 0 w 84"/>
                  <a:gd name="T11" fmla="*/ 0 h 37"/>
                  <a:gd name="T12" fmla="*/ 83 w 84"/>
                  <a:gd name="T13" fmla="*/ 0 h 37"/>
                  <a:gd name="T14" fmla="*/ 83 w 84"/>
                  <a:gd name="T15" fmla="*/ 36 h 37"/>
                  <a:gd name="T16" fmla="*/ 0 w 84"/>
                  <a:gd name="T17" fmla="*/ 36 h 37"/>
                  <a:gd name="T18" fmla="*/ 0 w 84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4" h="37">
                    <a:moveTo>
                      <a:pt x="0" y="0"/>
                    </a:moveTo>
                    <a:lnTo>
                      <a:pt x="84" y="0"/>
                    </a:lnTo>
                    <a:lnTo>
                      <a:pt x="84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3" y="0"/>
                    </a:lnTo>
                    <a:lnTo>
                      <a:pt x="83" y="36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22" name="Freeform 240">
                <a:extLst>
                  <a:ext uri="{FF2B5EF4-FFF2-40B4-BE49-F238E27FC236}">
                    <a16:creationId xmlns:a16="http://schemas.microsoft.com/office/drawing/2014/main" id="{9BABD245-077B-4941-90B4-23DA550E0E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83" cy="36"/>
              </a:xfrm>
              <a:custGeom>
                <a:avLst/>
                <a:gdLst>
                  <a:gd name="T0" fmla="*/ 0 w 83"/>
                  <a:gd name="T1" fmla="*/ 0 h 36"/>
                  <a:gd name="T2" fmla="*/ 83 w 83"/>
                  <a:gd name="T3" fmla="*/ 0 h 36"/>
                  <a:gd name="T4" fmla="*/ 83 w 83"/>
                  <a:gd name="T5" fmla="*/ 36 h 36"/>
                  <a:gd name="T6" fmla="*/ 0 w 83"/>
                  <a:gd name="T7" fmla="*/ 36 h 36"/>
                  <a:gd name="T8" fmla="*/ 0 w 83"/>
                  <a:gd name="T9" fmla="*/ 0 h 36"/>
                  <a:gd name="T10" fmla="*/ 0 w 83"/>
                  <a:gd name="T11" fmla="*/ 0 h 36"/>
                  <a:gd name="T12" fmla="*/ 81 w 83"/>
                  <a:gd name="T13" fmla="*/ 0 h 36"/>
                  <a:gd name="T14" fmla="*/ 81 w 83"/>
                  <a:gd name="T15" fmla="*/ 35 h 36"/>
                  <a:gd name="T16" fmla="*/ 0 w 83"/>
                  <a:gd name="T17" fmla="*/ 35 h 36"/>
                  <a:gd name="T18" fmla="*/ 0 w 83"/>
                  <a:gd name="T19" fmla="*/ 0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3" h="36">
                    <a:moveTo>
                      <a:pt x="0" y="0"/>
                    </a:moveTo>
                    <a:lnTo>
                      <a:pt x="83" y="0"/>
                    </a:lnTo>
                    <a:lnTo>
                      <a:pt x="83" y="36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1" y="0"/>
                    </a:lnTo>
                    <a:lnTo>
                      <a:pt x="81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23" name="Freeform 241">
                <a:extLst>
                  <a:ext uri="{FF2B5EF4-FFF2-40B4-BE49-F238E27FC236}">
                    <a16:creationId xmlns:a16="http://schemas.microsoft.com/office/drawing/2014/main" id="{9F5B59BD-FB8E-4201-98E8-6AFD0E1BB0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81" cy="35"/>
              </a:xfrm>
              <a:custGeom>
                <a:avLst/>
                <a:gdLst>
                  <a:gd name="T0" fmla="*/ 0 w 81"/>
                  <a:gd name="T1" fmla="*/ 0 h 35"/>
                  <a:gd name="T2" fmla="*/ 81 w 81"/>
                  <a:gd name="T3" fmla="*/ 0 h 35"/>
                  <a:gd name="T4" fmla="*/ 81 w 81"/>
                  <a:gd name="T5" fmla="*/ 35 h 35"/>
                  <a:gd name="T6" fmla="*/ 0 w 81"/>
                  <a:gd name="T7" fmla="*/ 35 h 35"/>
                  <a:gd name="T8" fmla="*/ 0 w 81"/>
                  <a:gd name="T9" fmla="*/ 0 h 35"/>
                  <a:gd name="T10" fmla="*/ 0 w 81"/>
                  <a:gd name="T11" fmla="*/ 0 h 35"/>
                  <a:gd name="T12" fmla="*/ 79 w 81"/>
                  <a:gd name="T13" fmla="*/ 0 h 35"/>
                  <a:gd name="T14" fmla="*/ 79 w 81"/>
                  <a:gd name="T15" fmla="*/ 34 h 35"/>
                  <a:gd name="T16" fmla="*/ 0 w 81"/>
                  <a:gd name="T17" fmla="*/ 34 h 35"/>
                  <a:gd name="T18" fmla="*/ 0 w 81"/>
                  <a:gd name="T19" fmla="*/ 0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35">
                    <a:moveTo>
                      <a:pt x="0" y="0"/>
                    </a:moveTo>
                    <a:lnTo>
                      <a:pt x="81" y="0"/>
                    </a:lnTo>
                    <a:lnTo>
                      <a:pt x="81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9" y="0"/>
                    </a:lnTo>
                    <a:lnTo>
                      <a:pt x="79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24" name="Freeform 242">
                <a:extLst>
                  <a:ext uri="{FF2B5EF4-FFF2-40B4-BE49-F238E27FC236}">
                    <a16:creationId xmlns:a16="http://schemas.microsoft.com/office/drawing/2014/main" id="{CB901ABA-11F0-489E-885F-E986E74607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79" cy="34"/>
              </a:xfrm>
              <a:custGeom>
                <a:avLst/>
                <a:gdLst>
                  <a:gd name="T0" fmla="*/ 0 w 79"/>
                  <a:gd name="T1" fmla="*/ 0 h 34"/>
                  <a:gd name="T2" fmla="*/ 79 w 79"/>
                  <a:gd name="T3" fmla="*/ 0 h 34"/>
                  <a:gd name="T4" fmla="*/ 79 w 79"/>
                  <a:gd name="T5" fmla="*/ 34 h 34"/>
                  <a:gd name="T6" fmla="*/ 0 w 79"/>
                  <a:gd name="T7" fmla="*/ 34 h 34"/>
                  <a:gd name="T8" fmla="*/ 0 w 79"/>
                  <a:gd name="T9" fmla="*/ 0 h 34"/>
                  <a:gd name="T10" fmla="*/ 0 w 79"/>
                  <a:gd name="T11" fmla="*/ 0 h 34"/>
                  <a:gd name="T12" fmla="*/ 77 w 79"/>
                  <a:gd name="T13" fmla="*/ 0 h 34"/>
                  <a:gd name="T14" fmla="*/ 77 w 79"/>
                  <a:gd name="T15" fmla="*/ 33 h 34"/>
                  <a:gd name="T16" fmla="*/ 0 w 79"/>
                  <a:gd name="T17" fmla="*/ 33 h 34"/>
                  <a:gd name="T18" fmla="*/ 0 w 79"/>
                  <a:gd name="T19" fmla="*/ 0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9" h="34">
                    <a:moveTo>
                      <a:pt x="0" y="0"/>
                    </a:moveTo>
                    <a:lnTo>
                      <a:pt x="79" y="0"/>
                    </a:lnTo>
                    <a:lnTo>
                      <a:pt x="79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7" y="0"/>
                    </a:lnTo>
                    <a:lnTo>
                      <a:pt x="77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25" name="Freeform 243">
                <a:extLst>
                  <a:ext uri="{FF2B5EF4-FFF2-40B4-BE49-F238E27FC236}">
                    <a16:creationId xmlns:a16="http://schemas.microsoft.com/office/drawing/2014/main" id="{3384B59D-D54D-45FF-974B-C00A1A1E89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77" cy="33"/>
              </a:xfrm>
              <a:custGeom>
                <a:avLst/>
                <a:gdLst>
                  <a:gd name="T0" fmla="*/ 0 w 77"/>
                  <a:gd name="T1" fmla="*/ 0 h 33"/>
                  <a:gd name="T2" fmla="*/ 77 w 77"/>
                  <a:gd name="T3" fmla="*/ 0 h 33"/>
                  <a:gd name="T4" fmla="*/ 77 w 77"/>
                  <a:gd name="T5" fmla="*/ 33 h 33"/>
                  <a:gd name="T6" fmla="*/ 0 w 77"/>
                  <a:gd name="T7" fmla="*/ 33 h 33"/>
                  <a:gd name="T8" fmla="*/ 0 w 77"/>
                  <a:gd name="T9" fmla="*/ 0 h 33"/>
                  <a:gd name="T10" fmla="*/ 0 w 77"/>
                  <a:gd name="T11" fmla="*/ 0 h 33"/>
                  <a:gd name="T12" fmla="*/ 76 w 77"/>
                  <a:gd name="T13" fmla="*/ 0 h 33"/>
                  <a:gd name="T14" fmla="*/ 76 w 77"/>
                  <a:gd name="T15" fmla="*/ 32 h 33"/>
                  <a:gd name="T16" fmla="*/ 0 w 77"/>
                  <a:gd name="T17" fmla="*/ 32 h 33"/>
                  <a:gd name="T18" fmla="*/ 0 w 77"/>
                  <a:gd name="T19" fmla="*/ 0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33">
                    <a:moveTo>
                      <a:pt x="0" y="0"/>
                    </a:moveTo>
                    <a:lnTo>
                      <a:pt x="77" y="0"/>
                    </a:lnTo>
                    <a:lnTo>
                      <a:pt x="77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6" y="0"/>
                    </a:lnTo>
                    <a:lnTo>
                      <a:pt x="76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26" name="Freeform 244">
                <a:extLst>
                  <a:ext uri="{FF2B5EF4-FFF2-40B4-BE49-F238E27FC236}">
                    <a16:creationId xmlns:a16="http://schemas.microsoft.com/office/drawing/2014/main" id="{D218245B-A602-4DE3-9416-EB5EEA4663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76" cy="32"/>
              </a:xfrm>
              <a:custGeom>
                <a:avLst/>
                <a:gdLst>
                  <a:gd name="T0" fmla="*/ 0 w 76"/>
                  <a:gd name="T1" fmla="*/ 0 h 32"/>
                  <a:gd name="T2" fmla="*/ 76 w 76"/>
                  <a:gd name="T3" fmla="*/ 0 h 32"/>
                  <a:gd name="T4" fmla="*/ 76 w 76"/>
                  <a:gd name="T5" fmla="*/ 32 h 32"/>
                  <a:gd name="T6" fmla="*/ 0 w 76"/>
                  <a:gd name="T7" fmla="*/ 32 h 32"/>
                  <a:gd name="T8" fmla="*/ 0 w 76"/>
                  <a:gd name="T9" fmla="*/ 0 h 32"/>
                  <a:gd name="T10" fmla="*/ 0 w 76"/>
                  <a:gd name="T11" fmla="*/ 0 h 32"/>
                  <a:gd name="T12" fmla="*/ 74 w 76"/>
                  <a:gd name="T13" fmla="*/ 0 h 32"/>
                  <a:gd name="T14" fmla="*/ 74 w 76"/>
                  <a:gd name="T15" fmla="*/ 32 h 32"/>
                  <a:gd name="T16" fmla="*/ 0 w 76"/>
                  <a:gd name="T17" fmla="*/ 32 h 32"/>
                  <a:gd name="T18" fmla="*/ 0 w 76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6" h="32">
                    <a:moveTo>
                      <a:pt x="0" y="0"/>
                    </a:moveTo>
                    <a:lnTo>
                      <a:pt x="76" y="0"/>
                    </a:lnTo>
                    <a:lnTo>
                      <a:pt x="76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4" y="0"/>
                    </a:lnTo>
                    <a:lnTo>
                      <a:pt x="74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27" name="Freeform 245">
                <a:extLst>
                  <a:ext uri="{FF2B5EF4-FFF2-40B4-BE49-F238E27FC236}">
                    <a16:creationId xmlns:a16="http://schemas.microsoft.com/office/drawing/2014/main" id="{FF0C1DF6-9E94-4322-AF65-F51CD6AE5F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74" cy="32"/>
              </a:xfrm>
              <a:custGeom>
                <a:avLst/>
                <a:gdLst>
                  <a:gd name="T0" fmla="*/ 0 w 74"/>
                  <a:gd name="T1" fmla="*/ 0 h 32"/>
                  <a:gd name="T2" fmla="*/ 74 w 74"/>
                  <a:gd name="T3" fmla="*/ 0 h 32"/>
                  <a:gd name="T4" fmla="*/ 74 w 74"/>
                  <a:gd name="T5" fmla="*/ 32 h 32"/>
                  <a:gd name="T6" fmla="*/ 0 w 74"/>
                  <a:gd name="T7" fmla="*/ 32 h 32"/>
                  <a:gd name="T8" fmla="*/ 0 w 74"/>
                  <a:gd name="T9" fmla="*/ 0 h 32"/>
                  <a:gd name="T10" fmla="*/ 0 w 74"/>
                  <a:gd name="T11" fmla="*/ 0 h 32"/>
                  <a:gd name="T12" fmla="*/ 72 w 74"/>
                  <a:gd name="T13" fmla="*/ 0 h 32"/>
                  <a:gd name="T14" fmla="*/ 72 w 74"/>
                  <a:gd name="T15" fmla="*/ 32 h 32"/>
                  <a:gd name="T16" fmla="*/ 0 w 74"/>
                  <a:gd name="T17" fmla="*/ 32 h 32"/>
                  <a:gd name="T18" fmla="*/ 0 w 74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4" h="32">
                    <a:moveTo>
                      <a:pt x="0" y="0"/>
                    </a:moveTo>
                    <a:lnTo>
                      <a:pt x="74" y="0"/>
                    </a:lnTo>
                    <a:lnTo>
                      <a:pt x="74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2" y="0"/>
                    </a:lnTo>
                    <a:lnTo>
                      <a:pt x="72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28" name="Freeform 246">
                <a:extLst>
                  <a:ext uri="{FF2B5EF4-FFF2-40B4-BE49-F238E27FC236}">
                    <a16:creationId xmlns:a16="http://schemas.microsoft.com/office/drawing/2014/main" id="{7C4DB4F1-7F43-42F9-8AB1-5CDE2339DE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72" cy="32"/>
              </a:xfrm>
              <a:custGeom>
                <a:avLst/>
                <a:gdLst>
                  <a:gd name="T0" fmla="*/ 0 w 72"/>
                  <a:gd name="T1" fmla="*/ 0 h 32"/>
                  <a:gd name="T2" fmla="*/ 72 w 72"/>
                  <a:gd name="T3" fmla="*/ 0 h 32"/>
                  <a:gd name="T4" fmla="*/ 72 w 72"/>
                  <a:gd name="T5" fmla="*/ 32 h 32"/>
                  <a:gd name="T6" fmla="*/ 0 w 72"/>
                  <a:gd name="T7" fmla="*/ 32 h 32"/>
                  <a:gd name="T8" fmla="*/ 0 w 72"/>
                  <a:gd name="T9" fmla="*/ 0 h 32"/>
                  <a:gd name="T10" fmla="*/ 0 w 72"/>
                  <a:gd name="T11" fmla="*/ 0 h 32"/>
                  <a:gd name="T12" fmla="*/ 70 w 72"/>
                  <a:gd name="T13" fmla="*/ 0 h 32"/>
                  <a:gd name="T14" fmla="*/ 70 w 72"/>
                  <a:gd name="T15" fmla="*/ 31 h 32"/>
                  <a:gd name="T16" fmla="*/ 0 w 72"/>
                  <a:gd name="T17" fmla="*/ 31 h 32"/>
                  <a:gd name="T18" fmla="*/ 0 w 72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" h="32">
                    <a:moveTo>
                      <a:pt x="0" y="0"/>
                    </a:moveTo>
                    <a:lnTo>
                      <a:pt x="72" y="0"/>
                    </a:lnTo>
                    <a:lnTo>
                      <a:pt x="72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0" y="0"/>
                    </a:lnTo>
                    <a:lnTo>
                      <a:pt x="70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29" name="Freeform 247">
                <a:extLst>
                  <a:ext uri="{FF2B5EF4-FFF2-40B4-BE49-F238E27FC236}">
                    <a16:creationId xmlns:a16="http://schemas.microsoft.com/office/drawing/2014/main" id="{823B34AF-21A8-44B9-84CE-2E4EEEC2B3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70" cy="31"/>
              </a:xfrm>
              <a:custGeom>
                <a:avLst/>
                <a:gdLst>
                  <a:gd name="T0" fmla="*/ 0 w 70"/>
                  <a:gd name="T1" fmla="*/ 0 h 31"/>
                  <a:gd name="T2" fmla="*/ 70 w 70"/>
                  <a:gd name="T3" fmla="*/ 0 h 31"/>
                  <a:gd name="T4" fmla="*/ 70 w 70"/>
                  <a:gd name="T5" fmla="*/ 31 h 31"/>
                  <a:gd name="T6" fmla="*/ 0 w 70"/>
                  <a:gd name="T7" fmla="*/ 31 h 31"/>
                  <a:gd name="T8" fmla="*/ 0 w 70"/>
                  <a:gd name="T9" fmla="*/ 0 h 31"/>
                  <a:gd name="T10" fmla="*/ 0 w 70"/>
                  <a:gd name="T11" fmla="*/ 0 h 31"/>
                  <a:gd name="T12" fmla="*/ 69 w 70"/>
                  <a:gd name="T13" fmla="*/ 0 h 31"/>
                  <a:gd name="T14" fmla="*/ 69 w 70"/>
                  <a:gd name="T15" fmla="*/ 30 h 31"/>
                  <a:gd name="T16" fmla="*/ 0 w 70"/>
                  <a:gd name="T17" fmla="*/ 30 h 31"/>
                  <a:gd name="T18" fmla="*/ 0 w 70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0" h="31">
                    <a:moveTo>
                      <a:pt x="0" y="0"/>
                    </a:moveTo>
                    <a:lnTo>
                      <a:pt x="70" y="0"/>
                    </a:lnTo>
                    <a:lnTo>
                      <a:pt x="70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9" y="0"/>
                    </a:lnTo>
                    <a:lnTo>
                      <a:pt x="69" y="30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30" name="Freeform 248">
                <a:extLst>
                  <a:ext uri="{FF2B5EF4-FFF2-40B4-BE49-F238E27FC236}">
                    <a16:creationId xmlns:a16="http://schemas.microsoft.com/office/drawing/2014/main" id="{841E08EF-F8B1-43C4-A102-8D43789905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69" cy="30"/>
              </a:xfrm>
              <a:custGeom>
                <a:avLst/>
                <a:gdLst>
                  <a:gd name="T0" fmla="*/ 0 w 69"/>
                  <a:gd name="T1" fmla="*/ 0 h 30"/>
                  <a:gd name="T2" fmla="*/ 69 w 69"/>
                  <a:gd name="T3" fmla="*/ 0 h 30"/>
                  <a:gd name="T4" fmla="*/ 69 w 69"/>
                  <a:gd name="T5" fmla="*/ 30 h 30"/>
                  <a:gd name="T6" fmla="*/ 0 w 69"/>
                  <a:gd name="T7" fmla="*/ 30 h 30"/>
                  <a:gd name="T8" fmla="*/ 0 w 69"/>
                  <a:gd name="T9" fmla="*/ 0 h 30"/>
                  <a:gd name="T10" fmla="*/ 0 w 69"/>
                  <a:gd name="T11" fmla="*/ 0 h 30"/>
                  <a:gd name="T12" fmla="*/ 67 w 69"/>
                  <a:gd name="T13" fmla="*/ 0 h 30"/>
                  <a:gd name="T14" fmla="*/ 67 w 69"/>
                  <a:gd name="T15" fmla="*/ 29 h 30"/>
                  <a:gd name="T16" fmla="*/ 0 w 69"/>
                  <a:gd name="T17" fmla="*/ 29 h 30"/>
                  <a:gd name="T18" fmla="*/ 0 w 69"/>
                  <a:gd name="T19" fmla="*/ 0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30">
                    <a:moveTo>
                      <a:pt x="0" y="0"/>
                    </a:moveTo>
                    <a:lnTo>
                      <a:pt x="69" y="0"/>
                    </a:lnTo>
                    <a:lnTo>
                      <a:pt x="69" y="30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7" y="0"/>
                    </a:lnTo>
                    <a:lnTo>
                      <a:pt x="67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31" name="Freeform 249">
                <a:extLst>
                  <a:ext uri="{FF2B5EF4-FFF2-40B4-BE49-F238E27FC236}">
                    <a16:creationId xmlns:a16="http://schemas.microsoft.com/office/drawing/2014/main" id="{4DD343A5-3891-492A-B1BF-CD52CCCE81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67" cy="29"/>
              </a:xfrm>
              <a:custGeom>
                <a:avLst/>
                <a:gdLst>
                  <a:gd name="T0" fmla="*/ 0 w 67"/>
                  <a:gd name="T1" fmla="*/ 0 h 29"/>
                  <a:gd name="T2" fmla="*/ 67 w 67"/>
                  <a:gd name="T3" fmla="*/ 0 h 29"/>
                  <a:gd name="T4" fmla="*/ 67 w 67"/>
                  <a:gd name="T5" fmla="*/ 29 h 29"/>
                  <a:gd name="T6" fmla="*/ 0 w 67"/>
                  <a:gd name="T7" fmla="*/ 29 h 29"/>
                  <a:gd name="T8" fmla="*/ 0 w 67"/>
                  <a:gd name="T9" fmla="*/ 0 h 29"/>
                  <a:gd name="T10" fmla="*/ 0 w 67"/>
                  <a:gd name="T11" fmla="*/ 0 h 29"/>
                  <a:gd name="T12" fmla="*/ 65 w 67"/>
                  <a:gd name="T13" fmla="*/ 0 h 29"/>
                  <a:gd name="T14" fmla="*/ 65 w 67"/>
                  <a:gd name="T15" fmla="*/ 28 h 29"/>
                  <a:gd name="T16" fmla="*/ 0 w 67"/>
                  <a:gd name="T17" fmla="*/ 28 h 29"/>
                  <a:gd name="T18" fmla="*/ 0 w 67"/>
                  <a:gd name="T19" fmla="*/ 0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29">
                    <a:moveTo>
                      <a:pt x="0" y="0"/>
                    </a:moveTo>
                    <a:lnTo>
                      <a:pt x="67" y="0"/>
                    </a:lnTo>
                    <a:lnTo>
                      <a:pt x="67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5" y="0"/>
                    </a:lnTo>
                    <a:lnTo>
                      <a:pt x="65" y="2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32" name="Freeform 250">
                <a:extLst>
                  <a:ext uri="{FF2B5EF4-FFF2-40B4-BE49-F238E27FC236}">
                    <a16:creationId xmlns:a16="http://schemas.microsoft.com/office/drawing/2014/main" id="{90E2E798-C91E-4EEB-9182-99EB3E946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65" cy="28"/>
              </a:xfrm>
              <a:custGeom>
                <a:avLst/>
                <a:gdLst>
                  <a:gd name="T0" fmla="*/ 0 w 65"/>
                  <a:gd name="T1" fmla="*/ 0 h 28"/>
                  <a:gd name="T2" fmla="*/ 65 w 65"/>
                  <a:gd name="T3" fmla="*/ 0 h 28"/>
                  <a:gd name="T4" fmla="*/ 65 w 65"/>
                  <a:gd name="T5" fmla="*/ 28 h 28"/>
                  <a:gd name="T6" fmla="*/ 0 w 65"/>
                  <a:gd name="T7" fmla="*/ 28 h 28"/>
                  <a:gd name="T8" fmla="*/ 0 w 65"/>
                  <a:gd name="T9" fmla="*/ 0 h 28"/>
                  <a:gd name="T10" fmla="*/ 0 w 65"/>
                  <a:gd name="T11" fmla="*/ 0 h 28"/>
                  <a:gd name="T12" fmla="*/ 63 w 65"/>
                  <a:gd name="T13" fmla="*/ 0 h 28"/>
                  <a:gd name="T14" fmla="*/ 63 w 65"/>
                  <a:gd name="T15" fmla="*/ 27 h 28"/>
                  <a:gd name="T16" fmla="*/ 0 w 65"/>
                  <a:gd name="T17" fmla="*/ 27 h 28"/>
                  <a:gd name="T18" fmla="*/ 0 w 65"/>
                  <a:gd name="T19" fmla="*/ 0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5" h="28">
                    <a:moveTo>
                      <a:pt x="0" y="0"/>
                    </a:moveTo>
                    <a:lnTo>
                      <a:pt x="65" y="0"/>
                    </a:lnTo>
                    <a:lnTo>
                      <a:pt x="65" y="2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3" y="0"/>
                    </a:lnTo>
                    <a:lnTo>
                      <a:pt x="63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33" name="Freeform 251">
                <a:extLst>
                  <a:ext uri="{FF2B5EF4-FFF2-40B4-BE49-F238E27FC236}">
                    <a16:creationId xmlns:a16="http://schemas.microsoft.com/office/drawing/2014/main" id="{C0242FB1-AB9E-4F34-8285-89E1111B8C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63" cy="27"/>
              </a:xfrm>
              <a:custGeom>
                <a:avLst/>
                <a:gdLst>
                  <a:gd name="T0" fmla="*/ 0 w 63"/>
                  <a:gd name="T1" fmla="*/ 0 h 27"/>
                  <a:gd name="T2" fmla="*/ 63 w 63"/>
                  <a:gd name="T3" fmla="*/ 0 h 27"/>
                  <a:gd name="T4" fmla="*/ 63 w 63"/>
                  <a:gd name="T5" fmla="*/ 27 h 27"/>
                  <a:gd name="T6" fmla="*/ 0 w 63"/>
                  <a:gd name="T7" fmla="*/ 27 h 27"/>
                  <a:gd name="T8" fmla="*/ 0 w 63"/>
                  <a:gd name="T9" fmla="*/ 0 h 27"/>
                  <a:gd name="T10" fmla="*/ 0 w 63"/>
                  <a:gd name="T11" fmla="*/ 0 h 27"/>
                  <a:gd name="T12" fmla="*/ 62 w 63"/>
                  <a:gd name="T13" fmla="*/ 0 h 27"/>
                  <a:gd name="T14" fmla="*/ 62 w 63"/>
                  <a:gd name="T15" fmla="*/ 26 h 27"/>
                  <a:gd name="T16" fmla="*/ 0 w 63"/>
                  <a:gd name="T17" fmla="*/ 26 h 27"/>
                  <a:gd name="T18" fmla="*/ 0 w 63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" h="27">
                    <a:moveTo>
                      <a:pt x="0" y="0"/>
                    </a:moveTo>
                    <a:lnTo>
                      <a:pt x="63" y="0"/>
                    </a:lnTo>
                    <a:lnTo>
                      <a:pt x="63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2" y="0"/>
                    </a:lnTo>
                    <a:lnTo>
                      <a:pt x="62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34" name="Freeform 252">
                <a:extLst>
                  <a:ext uri="{FF2B5EF4-FFF2-40B4-BE49-F238E27FC236}">
                    <a16:creationId xmlns:a16="http://schemas.microsoft.com/office/drawing/2014/main" id="{8F0DB901-9A0F-4A23-99B0-52DB5427BE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62" cy="26"/>
              </a:xfrm>
              <a:custGeom>
                <a:avLst/>
                <a:gdLst>
                  <a:gd name="T0" fmla="*/ 0 w 62"/>
                  <a:gd name="T1" fmla="*/ 0 h 26"/>
                  <a:gd name="T2" fmla="*/ 62 w 62"/>
                  <a:gd name="T3" fmla="*/ 0 h 26"/>
                  <a:gd name="T4" fmla="*/ 62 w 62"/>
                  <a:gd name="T5" fmla="*/ 26 h 26"/>
                  <a:gd name="T6" fmla="*/ 0 w 62"/>
                  <a:gd name="T7" fmla="*/ 26 h 26"/>
                  <a:gd name="T8" fmla="*/ 0 w 62"/>
                  <a:gd name="T9" fmla="*/ 0 h 26"/>
                  <a:gd name="T10" fmla="*/ 0 w 62"/>
                  <a:gd name="T11" fmla="*/ 0 h 26"/>
                  <a:gd name="T12" fmla="*/ 60 w 62"/>
                  <a:gd name="T13" fmla="*/ 0 h 26"/>
                  <a:gd name="T14" fmla="*/ 60 w 62"/>
                  <a:gd name="T15" fmla="*/ 25 h 26"/>
                  <a:gd name="T16" fmla="*/ 0 w 62"/>
                  <a:gd name="T17" fmla="*/ 25 h 26"/>
                  <a:gd name="T18" fmla="*/ 0 w 62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2" h="26">
                    <a:moveTo>
                      <a:pt x="0" y="0"/>
                    </a:moveTo>
                    <a:lnTo>
                      <a:pt x="62" y="0"/>
                    </a:lnTo>
                    <a:lnTo>
                      <a:pt x="62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0" y="0"/>
                    </a:lnTo>
                    <a:lnTo>
                      <a:pt x="60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35" name="Freeform 253">
                <a:extLst>
                  <a:ext uri="{FF2B5EF4-FFF2-40B4-BE49-F238E27FC236}">
                    <a16:creationId xmlns:a16="http://schemas.microsoft.com/office/drawing/2014/main" id="{E86F2E20-51C4-4B33-BEC0-1ECA6B3863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60" cy="25"/>
              </a:xfrm>
              <a:custGeom>
                <a:avLst/>
                <a:gdLst>
                  <a:gd name="T0" fmla="*/ 0 w 60"/>
                  <a:gd name="T1" fmla="*/ 0 h 25"/>
                  <a:gd name="T2" fmla="*/ 60 w 60"/>
                  <a:gd name="T3" fmla="*/ 0 h 25"/>
                  <a:gd name="T4" fmla="*/ 60 w 60"/>
                  <a:gd name="T5" fmla="*/ 25 h 25"/>
                  <a:gd name="T6" fmla="*/ 0 w 60"/>
                  <a:gd name="T7" fmla="*/ 25 h 25"/>
                  <a:gd name="T8" fmla="*/ 0 w 60"/>
                  <a:gd name="T9" fmla="*/ 0 h 25"/>
                  <a:gd name="T10" fmla="*/ 0 w 60"/>
                  <a:gd name="T11" fmla="*/ 0 h 25"/>
                  <a:gd name="T12" fmla="*/ 58 w 60"/>
                  <a:gd name="T13" fmla="*/ 0 h 25"/>
                  <a:gd name="T14" fmla="*/ 58 w 60"/>
                  <a:gd name="T15" fmla="*/ 25 h 25"/>
                  <a:gd name="T16" fmla="*/ 0 w 60"/>
                  <a:gd name="T17" fmla="*/ 25 h 25"/>
                  <a:gd name="T18" fmla="*/ 0 w 60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25">
                    <a:moveTo>
                      <a:pt x="0" y="0"/>
                    </a:moveTo>
                    <a:lnTo>
                      <a:pt x="60" y="0"/>
                    </a:lnTo>
                    <a:lnTo>
                      <a:pt x="60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8" y="0"/>
                    </a:lnTo>
                    <a:lnTo>
                      <a:pt x="58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36" name="Freeform 254">
                <a:extLst>
                  <a:ext uri="{FF2B5EF4-FFF2-40B4-BE49-F238E27FC236}">
                    <a16:creationId xmlns:a16="http://schemas.microsoft.com/office/drawing/2014/main" id="{7E9D767E-B966-482D-933B-A3B1E9C5C4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58" cy="25"/>
              </a:xfrm>
              <a:custGeom>
                <a:avLst/>
                <a:gdLst>
                  <a:gd name="T0" fmla="*/ 0 w 58"/>
                  <a:gd name="T1" fmla="*/ 0 h 25"/>
                  <a:gd name="T2" fmla="*/ 58 w 58"/>
                  <a:gd name="T3" fmla="*/ 0 h 25"/>
                  <a:gd name="T4" fmla="*/ 58 w 58"/>
                  <a:gd name="T5" fmla="*/ 25 h 25"/>
                  <a:gd name="T6" fmla="*/ 0 w 58"/>
                  <a:gd name="T7" fmla="*/ 25 h 25"/>
                  <a:gd name="T8" fmla="*/ 0 w 58"/>
                  <a:gd name="T9" fmla="*/ 0 h 25"/>
                  <a:gd name="T10" fmla="*/ 0 w 58"/>
                  <a:gd name="T11" fmla="*/ 0 h 25"/>
                  <a:gd name="T12" fmla="*/ 56 w 58"/>
                  <a:gd name="T13" fmla="*/ 0 h 25"/>
                  <a:gd name="T14" fmla="*/ 56 w 58"/>
                  <a:gd name="T15" fmla="*/ 25 h 25"/>
                  <a:gd name="T16" fmla="*/ 0 w 58"/>
                  <a:gd name="T17" fmla="*/ 25 h 25"/>
                  <a:gd name="T18" fmla="*/ 0 w 58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8" h="25">
                    <a:moveTo>
                      <a:pt x="0" y="0"/>
                    </a:moveTo>
                    <a:lnTo>
                      <a:pt x="58" y="0"/>
                    </a:lnTo>
                    <a:lnTo>
                      <a:pt x="58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6" y="0"/>
                    </a:lnTo>
                    <a:lnTo>
                      <a:pt x="56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37" name="Freeform 255">
                <a:extLst>
                  <a:ext uri="{FF2B5EF4-FFF2-40B4-BE49-F238E27FC236}">
                    <a16:creationId xmlns:a16="http://schemas.microsoft.com/office/drawing/2014/main" id="{A5F24BDB-17D1-4C7E-ABAF-B3D1C1E29C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56" cy="25"/>
              </a:xfrm>
              <a:custGeom>
                <a:avLst/>
                <a:gdLst>
                  <a:gd name="T0" fmla="*/ 0 w 56"/>
                  <a:gd name="T1" fmla="*/ 0 h 25"/>
                  <a:gd name="T2" fmla="*/ 56 w 56"/>
                  <a:gd name="T3" fmla="*/ 0 h 25"/>
                  <a:gd name="T4" fmla="*/ 56 w 56"/>
                  <a:gd name="T5" fmla="*/ 25 h 25"/>
                  <a:gd name="T6" fmla="*/ 0 w 56"/>
                  <a:gd name="T7" fmla="*/ 25 h 25"/>
                  <a:gd name="T8" fmla="*/ 0 w 56"/>
                  <a:gd name="T9" fmla="*/ 0 h 25"/>
                  <a:gd name="T10" fmla="*/ 0 w 56"/>
                  <a:gd name="T11" fmla="*/ 0 h 25"/>
                  <a:gd name="T12" fmla="*/ 55 w 56"/>
                  <a:gd name="T13" fmla="*/ 0 h 25"/>
                  <a:gd name="T14" fmla="*/ 55 w 56"/>
                  <a:gd name="T15" fmla="*/ 24 h 25"/>
                  <a:gd name="T16" fmla="*/ 0 w 56"/>
                  <a:gd name="T17" fmla="*/ 24 h 25"/>
                  <a:gd name="T18" fmla="*/ 0 w 56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6" h="25">
                    <a:moveTo>
                      <a:pt x="0" y="0"/>
                    </a:moveTo>
                    <a:lnTo>
                      <a:pt x="56" y="0"/>
                    </a:lnTo>
                    <a:lnTo>
                      <a:pt x="56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5" y="0"/>
                    </a:lnTo>
                    <a:lnTo>
                      <a:pt x="55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38" name="Freeform 256">
                <a:extLst>
                  <a:ext uri="{FF2B5EF4-FFF2-40B4-BE49-F238E27FC236}">
                    <a16:creationId xmlns:a16="http://schemas.microsoft.com/office/drawing/2014/main" id="{49F3EB2A-6A96-443B-84E5-D7F1ED2ED5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55" cy="24"/>
              </a:xfrm>
              <a:custGeom>
                <a:avLst/>
                <a:gdLst>
                  <a:gd name="T0" fmla="*/ 0 w 55"/>
                  <a:gd name="T1" fmla="*/ 0 h 24"/>
                  <a:gd name="T2" fmla="*/ 55 w 55"/>
                  <a:gd name="T3" fmla="*/ 0 h 24"/>
                  <a:gd name="T4" fmla="*/ 55 w 55"/>
                  <a:gd name="T5" fmla="*/ 24 h 24"/>
                  <a:gd name="T6" fmla="*/ 0 w 55"/>
                  <a:gd name="T7" fmla="*/ 24 h 24"/>
                  <a:gd name="T8" fmla="*/ 0 w 55"/>
                  <a:gd name="T9" fmla="*/ 0 h 24"/>
                  <a:gd name="T10" fmla="*/ 0 w 55"/>
                  <a:gd name="T11" fmla="*/ 0 h 24"/>
                  <a:gd name="T12" fmla="*/ 53 w 55"/>
                  <a:gd name="T13" fmla="*/ 0 h 24"/>
                  <a:gd name="T14" fmla="*/ 53 w 55"/>
                  <a:gd name="T15" fmla="*/ 23 h 24"/>
                  <a:gd name="T16" fmla="*/ 0 w 55"/>
                  <a:gd name="T17" fmla="*/ 23 h 24"/>
                  <a:gd name="T18" fmla="*/ 0 w 55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5" h="24">
                    <a:moveTo>
                      <a:pt x="0" y="0"/>
                    </a:moveTo>
                    <a:lnTo>
                      <a:pt x="55" y="0"/>
                    </a:lnTo>
                    <a:lnTo>
                      <a:pt x="55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3" y="0"/>
                    </a:lnTo>
                    <a:lnTo>
                      <a:pt x="53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39" name="Freeform 257">
                <a:extLst>
                  <a:ext uri="{FF2B5EF4-FFF2-40B4-BE49-F238E27FC236}">
                    <a16:creationId xmlns:a16="http://schemas.microsoft.com/office/drawing/2014/main" id="{845C922A-7145-4F40-BD74-6CF88130E0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53" cy="23"/>
              </a:xfrm>
              <a:custGeom>
                <a:avLst/>
                <a:gdLst>
                  <a:gd name="T0" fmla="*/ 0 w 53"/>
                  <a:gd name="T1" fmla="*/ 0 h 23"/>
                  <a:gd name="T2" fmla="*/ 53 w 53"/>
                  <a:gd name="T3" fmla="*/ 0 h 23"/>
                  <a:gd name="T4" fmla="*/ 53 w 53"/>
                  <a:gd name="T5" fmla="*/ 23 h 23"/>
                  <a:gd name="T6" fmla="*/ 0 w 53"/>
                  <a:gd name="T7" fmla="*/ 23 h 23"/>
                  <a:gd name="T8" fmla="*/ 0 w 53"/>
                  <a:gd name="T9" fmla="*/ 0 h 23"/>
                  <a:gd name="T10" fmla="*/ 0 w 53"/>
                  <a:gd name="T11" fmla="*/ 0 h 23"/>
                  <a:gd name="T12" fmla="*/ 51 w 53"/>
                  <a:gd name="T13" fmla="*/ 0 h 23"/>
                  <a:gd name="T14" fmla="*/ 51 w 53"/>
                  <a:gd name="T15" fmla="*/ 22 h 23"/>
                  <a:gd name="T16" fmla="*/ 0 w 53"/>
                  <a:gd name="T17" fmla="*/ 22 h 23"/>
                  <a:gd name="T18" fmla="*/ 0 w 53"/>
                  <a:gd name="T19" fmla="*/ 0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" h="23">
                    <a:moveTo>
                      <a:pt x="0" y="0"/>
                    </a:moveTo>
                    <a:lnTo>
                      <a:pt x="53" y="0"/>
                    </a:lnTo>
                    <a:lnTo>
                      <a:pt x="53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1" y="0"/>
                    </a:lnTo>
                    <a:lnTo>
                      <a:pt x="51" y="22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40" name="Freeform 258">
                <a:extLst>
                  <a:ext uri="{FF2B5EF4-FFF2-40B4-BE49-F238E27FC236}">
                    <a16:creationId xmlns:a16="http://schemas.microsoft.com/office/drawing/2014/main" id="{71551213-C9D8-4E02-8E2A-7A5B25E8D8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51" cy="22"/>
              </a:xfrm>
              <a:custGeom>
                <a:avLst/>
                <a:gdLst>
                  <a:gd name="T0" fmla="*/ 0 w 51"/>
                  <a:gd name="T1" fmla="*/ 0 h 22"/>
                  <a:gd name="T2" fmla="*/ 51 w 51"/>
                  <a:gd name="T3" fmla="*/ 0 h 22"/>
                  <a:gd name="T4" fmla="*/ 51 w 51"/>
                  <a:gd name="T5" fmla="*/ 22 h 22"/>
                  <a:gd name="T6" fmla="*/ 0 w 51"/>
                  <a:gd name="T7" fmla="*/ 22 h 22"/>
                  <a:gd name="T8" fmla="*/ 0 w 51"/>
                  <a:gd name="T9" fmla="*/ 0 h 22"/>
                  <a:gd name="T10" fmla="*/ 0 w 51"/>
                  <a:gd name="T11" fmla="*/ 0 h 22"/>
                  <a:gd name="T12" fmla="*/ 49 w 51"/>
                  <a:gd name="T13" fmla="*/ 0 h 22"/>
                  <a:gd name="T14" fmla="*/ 49 w 51"/>
                  <a:gd name="T15" fmla="*/ 21 h 22"/>
                  <a:gd name="T16" fmla="*/ 0 w 51"/>
                  <a:gd name="T17" fmla="*/ 21 h 22"/>
                  <a:gd name="T18" fmla="*/ 0 w 51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22">
                    <a:moveTo>
                      <a:pt x="0" y="0"/>
                    </a:moveTo>
                    <a:lnTo>
                      <a:pt x="51" y="0"/>
                    </a:lnTo>
                    <a:lnTo>
                      <a:pt x="51" y="22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9" y="0"/>
                    </a:lnTo>
                    <a:lnTo>
                      <a:pt x="4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41" name="Freeform 259">
                <a:extLst>
                  <a:ext uri="{FF2B5EF4-FFF2-40B4-BE49-F238E27FC236}">
                    <a16:creationId xmlns:a16="http://schemas.microsoft.com/office/drawing/2014/main" id="{6B8214B6-4421-4659-B951-23F118BD88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49" cy="21"/>
              </a:xfrm>
              <a:custGeom>
                <a:avLst/>
                <a:gdLst>
                  <a:gd name="T0" fmla="*/ 0 w 49"/>
                  <a:gd name="T1" fmla="*/ 0 h 21"/>
                  <a:gd name="T2" fmla="*/ 49 w 49"/>
                  <a:gd name="T3" fmla="*/ 0 h 21"/>
                  <a:gd name="T4" fmla="*/ 49 w 49"/>
                  <a:gd name="T5" fmla="*/ 21 h 21"/>
                  <a:gd name="T6" fmla="*/ 0 w 49"/>
                  <a:gd name="T7" fmla="*/ 21 h 21"/>
                  <a:gd name="T8" fmla="*/ 0 w 49"/>
                  <a:gd name="T9" fmla="*/ 0 h 21"/>
                  <a:gd name="T10" fmla="*/ 0 w 49"/>
                  <a:gd name="T11" fmla="*/ 0 h 21"/>
                  <a:gd name="T12" fmla="*/ 48 w 49"/>
                  <a:gd name="T13" fmla="*/ 0 h 21"/>
                  <a:gd name="T14" fmla="*/ 48 w 49"/>
                  <a:gd name="T15" fmla="*/ 20 h 21"/>
                  <a:gd name="T16" fmla="*/ 0 w 49"/>
                  <a:gd name="T17" fmla="*/ 20 h 21"/>
                  <a:gd name="T18" fmla="*/ 0 w 49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21">
                    <a:moveTo>
                      <a:pt x="0" y="0"/>
                    </a:moveTo>
                    <a:lnTo>
                      <a:pt x="49" y="0"/>
                    </a:lnTo>
                    <a:lnTo>
                      <a:pt x="4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8" y="0"/>
                    </a:lnTo>
                    <a:lnTo>
                      <a:pt x="48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42" name="Freeform 260">
                <a:extLst>
                  <a:ext uri="{FF2B5EF4-FFF2-40B4-BE49-F238E27FC236}">
                    <a16:creationId xmlns:a16="http://schemas.microsoft.com/office/drawing/2014/main" id="{9265DA50-D51D-4833-9963-D2430CFDA0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48" cy="20"/>
              </a:xfrm>
              <a:custGeom>
                <a:avLst/>
                <a:gdLst>
                  <a:gd name="T0" fmla="*/ 0 w 48"/>
                  <a:gd name="T1" fmla="*/ 0 h 20"/>
                  <a:gd name="T2" fmla="*/ 48 w 48"/>
                  <a:gd name="T3" fmla="*/ 0 h 20"/>
                  <a:gd name="T4" fmla="*/ 48 w 48"/>
                  <a:gd name="T5" fmla="*/ 20 h 20"/>
                  <a:gd name="T6" fmla="*/ 0 w 48"/>
                  <a:gd name="T7" fmla="*/ 20 h 20"/>
                  <a:gd name="T8" fmla="*/ 0 w 48"/>
                  <a:gd name="T9" fmla="*/ 0 h 20"/>
                  <a:gd name="T10" fmla="*/ 0 w 48"/>
                  <a:gd name="T11" fmla="*/ 0 h 20"/>
                  <a:gd name="T12" fmla="*/ 46 w 48"/>
                  <a:gd name="T13" fmla="*/ 0 h 20"/>
                  <a:gd name="T14" fmla="*/ 46 w 48"/>
                  <a:gd name="T15" fmla="*/ 20 h 20"/>
                  <a:gd name="T16" fmla="*/ 0 w 48"/>
                  <a:gd name="T17" fmla="*/ 20 h 20"/>
                  <a:gd name="T18" fmla="*/ 0 w 48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0">
                    <a:moveTo>
                      <a:pt x="0" y="0"/>
                    </a:moveTo>
                    <a:lnTo>
                      <a:pt x="48" y="0"/>
                    </a:lnTo>
                    <a:lnTo>
                      <a:pt x="48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43" name="Freeform 261">
                <a:extLst>
                  <a:ext uri="{FF2B5EF4-FFF2-40B4-BE49-F238E27FC236}">
                    <a16:creationId xmlns:a16="http://schemas.microsoft.com/office/drawing/2014/main" id="{7F6A1C9E-05D6-40DB-8B71-1EF758CB32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46" cy="20"/>
              </a:xfrm>
              <a:custGeom>
                <a:avLst/>
                <a:gdLst>
                  <a:gd name="T0" fmla="*/ 0 w 46"/>
                  <a:gd name="T1" fmla="*/ 0 h 20"/>
                  <a:gd name="T2" fmla="*/ 46 w 46"/>
                  <a:gd name="T3" fmla="*/ 0 h 20"/>
                  <a:gd name="T4" fmla="*/ 46 w 46"/>
                  <a:gd name="T5" fmla="*/ 20 h 20"/>
                  <a:gd name="T6" fmla="*/ 0 w 46"/>
                  <a:gd name="T7" fmla="*/ 20 h 20"/>
                  <a:gd name="T8" fmla="*/ 0 w 46"/>
                  <a:gd name="T9" fmla="*/ 0 h 20"/>
                  <a:gd name="T10" fmla="*/ 0 w 46"/>
                  <a:gd name="T11" fmla="*/ 0 h 20"/>
                  <a:gd name="T12" fmla="*/ 44 w 46"/>
                  <a:gd name="T13" fmla="*/ 0 h 20"/>
                  <a:gd name="T14" fmla="*/ 44 w 46"/>
                  <a:gd name="T15" fmla="*/ 19 h 20"/>
                  <a:gd name="T16" fmla="*/ 0 w 46"/>
                  <a:gd name="T17" fmla="*/ 19 h 20"/>
                  <a:gd name="T18" fmla="*/ 0 w 46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6" h="20">
                    <a:moveTo>
                      <a:pt x="0" y="0"/>
                    </a:moveTo>
                    <a:lnTo>
                      <a:pt x="46" y="0"/>
                    </a:lnTo>
                    <a:lnTo>
                      <a:pt x="46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44" name="Freeform 262">
                <a:extLst>
                  <a:ext uri="{FF2B5EF4-FFF2-40B4-BE49-F238E27FC236}">
                    <a16:creationId xmlns:a16="http://schemas.microsoft.com/office/drawing/2014/main" id="{AAF10CCF-52B0-4406-8EA2-73D3E12F30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44" cy="19"/>
              </a:xfrm>
              <a:custGeom>
                <a:avLst/>
                <a:gdLst>
                  <a:gd name="T0" fmla="*/ 0 w 44"/>
                  <a:gd name="T1" fmla="*/ 0 h 19"/>
                  <a:gd name="T2" fmla="*/ 44 w 44"/>
                  <a:gd name="T3" fmla="*/ 0 h 19"/>
                  <a:gd name="T4" fmla="*/ 44 w 44"/>
                  <a:gd name="T5" fmla="*/ 19 h 19"/>
                  <a:gd name="T6" fmla="*/ 0 w 44"/>
                  <a:gd name="T7" fmla="*/ 19 h 19"/>
                  <a:gd name="T8" fmla="*/ 0 w 44"/>
                  <a:gd name="T9" fmla="*/ 0 h 19"/>
                  <a:gd name="T10" fmla="*/ 0 w 44"/>
                  <a:gd name="T11" fmla="*/ 0 h 19"/>
                  <a:gd name="T12" fmla="*/ 42 w 44"/>
                  <a:gd name="T13" fmla="*/ 0 h 19"/>
                  <a:gd name="T14" fmla="*/ 42 w 44"/>
                  <a:gd name="T15" fmla="*/ 18 h 19"/>
                  <a:gd name="T16" fmla="*/ 0 w 44"/>
                  <a:gd name="T17" fmla="*/ 18 h 19"/>
                  <a:gd name="T18" fmla="*/ 0 w 44"/>
                  <a:gd name="T19" fmla="*/ 0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19">
                    <a:moveTo>
                      <a:pt x="0" y="0"/>
                    </a:moveTo>
                    <a:lnTo>
                      <a:pt x="44" y="0"/>
                    </a:lnTo>
                    <a:lnTo>
                      <a:pt x="44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2" y="0"/>
                    </a:lnTo>
                    <a:lnTo>
                      <a:pt x="42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45" name="Freeform 263">
                <a:extLst>
                  <a:ext uri="{FF2B5EF4-FFF2-40B4-BE49-F238E27FC236}">
                    <a16:creationId xmlns:a16="http://schemas.microsoft.com/office/drawing/2014/main" id="{539F1CFC-F3CA-44A9-953D-58F61A0DF7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42" cy="18"/>
              </a:xfrm>
              <a:custGeom>
                <a:avLst/>
                <a:gdLst>
                  <a:gd name="T0" fmla="*/ 0 w 42"/>
                  <a:gd name="T1" fmla="*/ 0 h 18"/>
                  <a:gd name="T2" fmla="*/ 42 w 42"/>
                  <a:gd name="T3" fmla="*/ 0 h 18"/>
                  <a:gd name="T4" fmla="*/ 42 w 42"/>
                  <a:gd name="T5" fmla="*/ 18 h 18"/>
                  <a:gd name="T6" fmla="*/ 0 w 42"/>
                  <a:gd name="T7" fmla="*/ 18 h 18"/>
                  <a:gd name="T8" fmla="*/ 0 w 42"/>
                  <a:gd name="T9" fmla="*/ 0 h 18"/>
                  <a:gd name="T10" fmla="*/ 0 w 42"/>
                  <a:gd name="T11" fmla="*/ 0 h 18"/>
                  <a:gd name="T12" fmla="*/ 41 w 42"/>
                  <a:gd name="T13" fmla="*/ 0 h 18"/>
                  <a:gd name="T14" fmla="*/ 41 w 42"/>
                  <a:gd name="T15" fmla="*/ 18 h 18"/>
                  <a:gd name="T16" fmla="*/ 0 w 42"/>
                  <a:gd name="T17" fmla="*/ 18 h 18"/>
                  <a:gd name="T18" fmla="*/ 0 w 42"/>
                  <a:gd name="T19" fmla="*/ 0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18">
                    <a:moveTo>
                      <a:pt x="0" y="0"/>
                    </a:moveTo>
                    <a:lnTo>
                      <a:pt x="42" y="0"/>
                    </a:lnTo>
                    <a:lnTo>
                      <a:pt x="42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1" y="0"/>
                    </a:lnTo>
                    <a:lnTo>
                      <a:pt x="41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46" name="Freeform 264">
                <a:extLst>
                  <a:ext uri="{FF2B5EF4-FFF2-40B4-BE49-F238E27FC236}">
                    <a16:creationId xmlns:a16="http://schemas.microsoft.com/office/drawing/2014/main" id="{1D5C3C3C-5CC4-44DA-A7F6-79DC107482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41" cy="18"/>
              </a:xfrm>
              <a:custGeom>
                <a:avLst/>
                <a:gdLst>
                  <a:gd name="T0" fmla="*/ 0 w 41"/>
                  <a:gd name="T1" fmla="*/ 0 h 18"/>
                  <a:gd name="T2" fmla="*/ 41 w 41"/>
                  <a:gd name="T3" fmla="*/ 0 h 18"/>
                  <a:gd name="T4" fmla="*/ 41 w 41"/>
                  <a:gd name="T5" fmla="*/ 18 h 18"/>
                  <a:gd name="T6" fmla="*/ 0 w 41"/>
                  <a:gd name="T7" fmla="*/ 18 h 18"/>
                  <a:gd name="T8" fmla="*/ 0 w 41"/>
                  <a:gd name="T9" fmla="*/ 0 h 18"/>
                  <a:gd name="T10" fmla="*/ 0 w 41"/>
                  <a:gd name="T11" fmla="*/ 0 h 18"/>
                  <a:gd name="T12" fmla="*/ 39 w 41"/>
                  <a:gd name="T13" fmla="*/ 0 h 18"/>
                  <a:gd name="T14" fmla="*/ 39 w 41"/>
                  <a:gd name="T15" fmla="*/ 17 h 18"/>
                  <a:gd name="T16" fmla="*/ 0 w 41"/>
                  <a:gd name="T17" fmla="*/ 17 h 18"/>
                  <a:gd name="T18" fmla="*/ 0 w 41"/>
                  <a:gd name="T19" fmla="*/ 0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18">
                    <a:moveTo>
                      <a:pt x="0" y="0"/>
                    </a:moveTo>
                    <a:lnTo>
                      <a:pt x="41" y="0"/>
                    </a:lnTo>
                    <a:lnTo>
                      <a:pt x="41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39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47" name="Freeform 265">
                <a:extLst>
                  <a:ext uri="{FF2B5EF4-FFF2-40B4-BE49-F238E27FC236}">
                    <a16:creationId xmlns:a16="http://schemas.microsoft.com/office/drawing/2014/main" id="{3963FBAF-17F7-4553-BD9A-13F4671A3E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39" cy="17"/>
              </a:xfrm>
              <a:custGeom>
                <a:avLst/>
                <a:gdLst>
                  <a:gd name="T0" fmla="*/ 0 w 39"/>
                  <a:gd name="T1" fmla="*/ 0 h 17"/>
                  <a:gd name="T2" fmla="*/ 39 w 39"/>
                  <a:gd name="T3" fmla="*/ 0 h 17"/>
                  <a:gd name="T4" fmla="*/ 39 w 39"/>
                  <a:gd name="T5" fmla="*/ 17 h 17"/>
                  <a:gd name="T6" fmla="*/ 0 w 39"/>
                  <a:gd name="T7" fmla="*/ 17 h 17"/>
                  <a:gd name="T8" fmla="*/ 0 w 39"/>
                  <a:gd name="T9" fmla="*/ 0 h 17"/>
                  <a:gd name="T10" fmla="*/ 0 w 39"/>
                  <a:gd name="T11" fmla="*/ 0 h 17"/>
                  <a:gd name="T12" fmla="*/ 37 w 39"/>
                  <a:gd name="T13" fmla="*/ 0 h 17"/>
                  <a:gd name="T14" fmla="*/ 37 w 39"/>
                  <a:gd name="T15" fmla="*/ 16 h 17"/>
                  <a:gd name="T16" fmla="*/ 0 w 39"/>
                  <a:gd name="T17" fmla="*/ 16 h 17"/>
                  <a:gd name="T18" fmla="*/ 0 w 39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17">
                    <a:moveTo>
                      <a:pt x="0" y="0"/>
                    </a:moveTo>
                    <a:lnTo>
                      <a:pt x="39" y="0"/>
                    </a:lnTo>
                    <a:lnTo>
                      <a:pt x="39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7" y="0"/>
                    </a:lnTo>
                    <a:lnTo>
                      <a:pt x="37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48" name="Freeform 266">
                <a:extLst>
                  <a:ext uri="{FF2B5EF4-FFF2-40B4-BE49-F238E27FC236}">
                    <a16:creationId xmlns:a16="http://schemas.microsoft.com/office/drawing/2014/main" id="{37195C32-FAFF-4D5D-A042-520A2D700A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37" cy="16"/>
              </a:xfrm>
              <a:custGeom>
                <a:avLst/>
                <a:gdLst>
                  <a:gd name="T0" fmla="*/ 0 w 37"/>
                  <a:gd name="T1" fmla="*/ 0 h 16"/>
                  <a:gd name="T2" fmla="*/ 37 w 37"/>
                  <a:gd name="T3" fmla="*/ 0 h 16"/>
                  <a:gd name="T4" fmla="*/ 37 w 37"/>
                  <a:gd name="T5" fmla="*/ 16 h 16"/>
                  <a:gd name="T6" fmla="*/ 0 w 37"/>
                  <a:gd name="T7" fmla="*/ 16 h 16"/>
                  <a:gd name="T8" fmla="*/ 0 w 37"/>
                  <a:gd name="T9" fmla="*/ 0 h 16"/>
                  <a:gd name="T10" fmla="*/ 0 w 37"/>
                  <a:gd name="T11" fmla="*/ 0 h 16"/>
                  <a:gd name="T12" fmla="*/ 35 w 37"/>
                  <a:gd name="T13" fmla="*/ 0 h 16"/>
                  <a:gd name="T14" fmla="*/ 35 w 37"/>
                  <a:gd name="T15" fmla="*/ 15 h 16"/>
                  <a:gd name="T16" fmla="*/ 0 w 37"/>
                  <a:gd name="T17" fmla="*/ 15 h 16"/>
                  <a:gd name="T18" fmla="*/ 0 w 37"/>
                  <a:gd name="T19" fmla="*/ 0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" h="16">
                    <a:moveTo>
                      <a:pt x="0" y="0"/>
                    </a:moveTo>
                    <a:lnTo>
                      <a:pt x="37" y="0"/>
                    </a:lnTo>
                    <a:lnTo>
                      <a:pt x="37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5" y="0"/>
                    </a:lnTo>
                    <a:lnTo>
                      <a:pt x="35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49" name="Freeform 267">
                <a:extLst>
                  <a:ext uri="{FF2B5EF4-FFF2-40B4-BE49-F238E27FC236}">
                    <a16:creationId xmlns:a16="http://schemas.microsoft.com/office/drawing/2014/main" id="{74853977-FE54-461A-8F98-29EEECB066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35" cy="15"/>
              </a:xfrm>
              <a:custGeom>
                <a:avLst/>
                <a:gdLst>
                  <a:gd name="T0" fmla="*/ 0 w 35"/>
                  <a:gd name="T1" fmla="*/ 0 h 15"/>
                  <a:gd name="T2" fmla="*/ 35 w 35"/>
                  <a:gd name="T3" fmla="*/ 0 h 15"/>
                  <a:gd name="T4" fmla="*/ 35 w 35"/>
                  <a:gd name="T5" fmla="*/ 15 h 15"/>
                  <a:gd name="T6" fmla="*/ 0 w 35"/>
                  <a:gd name="T7" fmla="*/ 15 h 15"/>
                  <a:gd name="T8" fmla="*/ 0 w 35"/>
                  <a:gd name="T9" fmla="*/ 0 h 15"/>
                  <a:gd name="T10" fmla="*/ 0 w 35"/>
                  <a:gd name="T11" fmla="*/ 0 h 15"/>
                  <a:gd name="T12" fmla="*/ 34 w 35"/>
                  <a:gd name="T13" fmla="*/ 0 h 15"/>
                  <a:gd name="T14" fmla="*/ 34 w 35"/>
                  <a:gd name="T15" fmla="*/ 14 h 15"/>
                  <a:gd name="T16" fmla="*/ 0 w 35"/>
                  <a:gd name="T17" fmla="*/ 14 h 15"/>
                  <a:gd name="T18" fmla="*/ 0 w 35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15">
                    <a:moveTo>
                      <a:pt x="0" y="0"/>
                    </a:moveTo>
                    <a:lnTo>
                      <a:pt x="35" y="0"/>
                    </a:lnTo>
                    <a:lnTo>
                      <a:pt x="35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50" name="Freeform 268">
                <a:extLst>
                  <a:ext uri="{FF2B5EF4-FFF2-40B4-BE49-F238E27FC236}">
                    <a16:creationId xmlns:a16="http://schemas.microsoft.com/office/drawing/2014/main" id="{E5E22144-4A5C-4245-A19F-6BE2B8412C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34" cy="14"/>
              </a:xfrm>
              <a:custGeom>
                <a:avLst/>
                <a:gdLst>
                  <a:gd name="T0" fmla="*/ 0 w 34"/>
                  <a:gd name="T1" fmla="*/ 0 h 14"/>
                  <a:gd name="T2" fmla="*/ 34 w 34"/>
                  <a:gd name="T3" fmla="*/ 0 h 14"/>
                  <a:gd name="T4" fmla="*/ 34 w 34"/>
                  <a:gd name="T5" fmla="*/ 14 h 14"/>
                  <a:gd name="T6" fmla="*/ 0 w 34"/>
                  <a:gd name="T7" fmla="*/ 14 h 14"/>
                  <a:gd name="T8" fmla="*/ 0 w 34"/>
                  <a:gd name="T9" fmla="*/ 0 h 14"/>
                  <a:gd name="T10" fmla="*/ 0 w 34"/>
                  <a:gd name="T11" fmla="*/ 0 h 14"/>
                  <a:gd name="T12" fmla="*/ 32 w 34"/>
                  <a:gd name="T13" fmla="*/ 0 h 14"/>
                  <a:gd name="T14" fmla="*/ 32 w 34"/>
                  <a:gd name="T15" fmla="*/ 14 h 14"/>
                  <a:gd name="T16" fmla="*/ 0 w 34"/>
                  <a:gd name="T17" fmla="*/ 14 h 14"/>
                  <a:gd name="T18" fmla="*/ 0 w 34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14">
                    <a:moveTo>
                      <a:pt x="0" y="0"/>
                    </a:moveTo>
                    <a:lnTo>
                      <a:pt x="34" y="0"/>
                    </a:lnTo>
                    <a:lnTo>
                      <a:pt x="34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2" y="0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51" name="Freeform 269">
                <a:extLst>
                  <a:ext uri="{FF2B5EF4-FFF2-40B4-BE49-F238E27FC236}">
                    <a16:creationId xmlns:a16="http://schemas.microsoft.com/office/drawing/2014/main" id="{06C15752-9341-4288-863C-73325EC23A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32" cy="14"/>
              </a:xfrm>
              <a:custGeom>
                <a:avLst/>
                <a:gdLst>
                  <a:gd name="T0" fmla="*/ 0 w 32"/>
                  <a:gd name="T1" fmla="*/ 0 h 14"/>
                  <a:gd name="T2" fmla="*/ 32 w 32"/>
                  <a:gd name="T3" fmla="*/ 0 h 14"/>
                  <a:gd name="T4" fmla="*/ 32 w 32"/>
                  <a:gd name="T5" fmla="*/ 14 h 14"/>
                  <a:gd name="T6" fmla="*/ 0 w 32"/>
                  <a:gd name="T7" fmla="*/ 14 h 14"/>
                  <a:gd name="T8" fmla="*/ 0 w 32"/>
                  <a:gd name="T9" fmla="*/ 0 h 14"/>
                  <a:gd name="T10" fmla="*/ 0 w 32"/>
                  <a:gd name="T11" fmla="*/ 0 h 14"/>
                  <a:gd name="T12" fmla="*/ 30 w 32"/>
                  <a:gd name="T13" fmla="*/ 0 h 14"/>
                  <a:gd name="T14" fmla="*/ 30 w 32"/>
                  <a:gd name="T15" fmla="*/ 13 h 14"/>
                  <a:gd name="T16" fmla="*/ 0 w 32"/>
                  <a:gd name="T17" fmla="*/ 13 h 14"/>
                  <a:gd name="T18" fmla="*/ 0 w 32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14">
                    <a:moveTo>
                      <a:pt x="0" y="0"/>
                    </a:moveTo>
                    <a:lnTo>
                      <a:pt x="32" y="0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0" y="0"/>
                    </a:lnTo>
                    <a:lnTo>
                      <a:pt x="30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52" name="Freeform 270">
                <a:extLst>
                  <a:ext uri="{FF2B5EF4-FFF2-40B4-BE49-F238E27FC236}">
                    <a16:creationId xmlns:a16="http://schemas.microsoft.com/office/drawing/2014/main" id="{FF962058-B7A3-422E-8EAC-4DBB5B4781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30" cy="13"/>
              </a:xfrm>
              <a:custGeom>
                <a:avLst/>
                <a:gdLst>
                  <a:gd name="T0" fmla="*/ 0 w 30"/>
                  <a:gd name="T1" fmla="*/ 0 h 13"/>
                  <a:gd name="T2" fmla="*/ 30 w 30"/>
                  <a:gd name="T3" fmla="*/ 0 h 13"/>
                  <a:gd name="T4" fmla="*/ 30 w 30"/>
                  <a:gd name="T5" fmla="*/ 13 h 13"/>
                  <a:gd name="T6" fmla="*/ 0 w 30"/>
                  <a:gd name="T7" fmla="*/ 13 h 13"/>
                  <a:gd name="T8" fmla="*/ 0 w 30"/>
                  <a:gd name="T9" fmla="*/ 0 h 13"/>
                  <a:gd name="T10" fmla="*/ 0 w 30"/>
                  <a:gd name="T11" fmla="*/ 0 h 13"/>
                  <a:gd name="T12" fmla="*/ 28 w 30"/>
                  <a:gd name="T13" fmla="*/ 0 h 13"/>
                  <a:gd name="T14" fmla="*/ 28 w 30"/>
                  <a:gd name="T15" fmla="*/ 12 h 13"/>
                  <a:gd name="T16" fmla="*/ 0 w 30"/>
                  <a:gd name="T17" fmla="*/ 12 h 13"/>
                  <a:gd name="T18" fmla="*/ 0 w 30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" h="13">
                    <a:moveTo>
                      <a:pt x="0" y="0"/>
                    </a:moveTo>
                    <a:lnTo>
                      <a:pt x="30" y="0"/>
                    </a:lnTo>
                    <a:lnTo>
                      <a:pt x="30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8" y="0"/>
                    </a:lnTo>
                    <a:lnTo>
                      <a:pt x="28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53" name="Freeform 271">
                <a:extLst>
                  <a:ext uri="{FF2B5EF4-FFF2-40B4-BE49-F238E27FC236}">
                    <a16:creationId xmlns:a16="http://schemas.microsoft.com/office/drawing/2014/main" id="{3315B46A-E07F-4B04-B450-6F67F34FA1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8" cy="12"/>
              </a:xfrm>
              <a:custGeom>
                <a:avLst/>
                <a:gdLst>
                  <a:gd name="T0" fmla="*/ 0 w 28"/>
                  <a:gd name="T1" fmla="*/ 0 h 12"/>
                  <a:gd name="T2" fmla="*/ 28 w 28"/>
                  <a:gd name="T3" fmla="*/ 0 h 12"/>
                  <a:gd name="T4" fmla="*/ 28 w 28"/>
                  <a:gd name="T5" fmla="*/ 12 h 12"/>
                  <a:gd name="T6" fmla="*/ 0 w 28"/>
                  <a:gd name="T7" fmla="*/ 12 h 12"/>
                  <a:gd name="T8" fmla="*/ 0 w 28"/>
                  <a:gd name="T9" fmla="*/ 0 h 12"/>
                  <a:gd name="T10" fmla="*/ 0 w 28"/>
                  <a:gd name="T11" fmla="*/ 0 h 12"/>
                  <a:gd name="T12" fmla="*/ 27 w 28"/>
                  <a:gd name="T13" fmla="*/ 0 h 12"/>
                  <a:gd name="T14" fmla="*/ 27 w 28"/>
                  <a:gd name="T15" fmla="*/ 12 h 12"/>
                  <a:gd name="T16" fmla="*/ 0 w 28"/>
                  <a:gd name="T17" fmla="*/ 12 h 12"/>
                  <a:gd name="T18" fmla="*/ 0 w 28"/>
                  <a:gd name="T19" fmla="*/ 0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12">
                    <a:moveTo>
                      <a:pt x="0" y="0"/>
                    </a:moveTo>
                    <a:lnTo>
                      <a:pt x="28" y="0"/>
                    </a:lnTo>
                    <a:lnTo>
                      <a:pt x="28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7" y="0"/>
                    </a:lnTo>
                    <a:lnTo>
                      <a:pt x="27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54" name="Freeform 272">
                <a:extLst>
                  <a:ext uri="{FF2B5EF4-FFF2-40B4-BE49-F238E27FC236}">
                    <a16:creationId xmlns:a16="http://schemas.microsoft.com/office/drawing/2014/main" id="{113F4673-50E9-4CAD-8794-23872A6C36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7" cy="12"/>
              </a:xfrm>
              <a:custGeom>
                <a:avLst/>
                <a:gdLst>
                  <a:gd name="T0" fmla="*/ 0 w 27"/>
                  <a:gd name="T1" fmla="*/ 0 h 12"/>
                  <a:gd name="T2" fmla="*/ 27 w 27"/>
                  <a:gd name="T3" fmla="*/ 0 h 12"/>
                  <a:gd name="T4" fmla="*/ 27 w 27"/>
                  <a:gd name="T5" fmla="*/ 12 h 12"/>
                  <a:gd name="T6" fmla="*/ 0 w 27"/>
                  <a:gd name="T7" fmla="*/ 12 h 12"/>
                  <a:gd name="T8" fmla="*/ 0 w 27"/>
                  <a:gd name="T9" fmla="*/ 0 h 12"/>
                  <a:gd name="T10" fmla="*/ 0 w 27"/>
                  <a:gd name="T11" fmla="*/ 0 h 12"/>
                  <a:gd name="T12" fmla="*/ 25 w 27"/>
                  <a:gd name="T13" fmla="*/ 0 h 12"/>
                  <a:gd name="T14" fmla="*/ 25 w 27"/>
                  <a:gd name="T15" fmla="*/ 11 h 12"/>
                  <a:gd name="T16" fmla="*/ 0 w 27"/>
                  <a:gd name="T17" fmla="*/ 11 h 12"/>
                  <a:gd name="T18" fmla="*/ 0 w 27"/>
                  <a:gd name="T19" fmla="*/ 0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12">
                    <a:moveTo>
                      <a:pt x="0" y="0"/>
                    </a:moveTo>
                    <a:lnTo>
                      <a:pt x="27" y="0"/>
                    </a:lnTo>
                    <a:lnTo>
                      <a:pt x="27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5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55" name="Freeform 273">
                <a:extLst>
                  <a:ext uri="{FF2B5EF4-FFF2-40B4-BE49-F238E27FC236}">
                    <a16:creationId xmlns:a16="http://schemas.microsoft.com/office/drawing/2014/main" id="{B68DA013-5B16-444D-B835-16563916D6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5" cy="11"/>
              </a:xfrm>
              <a:custGeom>
                <a:avLst/>
                <a:gdLst>
                  <a:gd name="T0" fmla="*/ 0 w 25"/>
                  <a:gd name="T1" fmla="*/ 0 h 11"/>
                  <a:gd name="T2" fmla="*/ 25 w 25"/>
                  <a:gd name="T3" fmla="*/ 0 h 11"/>
                  <a:gd name="T4" fmla="*/ 25 w 25"/>
                  <a:gd name="T5" fmla="*/ 11 h 11"/>
                  <a:gd name="T6" fmla="*/ 0 w 25"/>
                  <a:gd name="T7" fmla="*/ 11 h 11"/>
                  <a:gd name="T8" fmla="*/ 0 w 25"/>
                  <a:gd name="T9" fmla="*/ 0 h 11"/>
                  <a:gd name="T10" fmla="*/ 0 w 25"/>
                  <a:gd name="T11" fmla="*/ 0 h 11"/>
                  <a:gd name="T12" fmla="*/ 23 w 25"/>
                  <a:gd name="T13" fmla="*/ 0 h 11"/>
                  <a:gd name="T14" fmla="*/ 23 w 25"/>
                  <a:gd name="T15" fmla="*/ 10 h 11"/>
                  <a:gd name="T16" fmla="*/ 0 w 25"/>
                  <a:gd name="T17" fmla="*/ 10 h 11"/>
                  <a:gd name="T18" fmla="*/ 0 w 25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" h="11">
                    <a:moveTo>
                      <a:pt x="0" y="0"/>
                    </a:moveTo>
                    <a:lnTo>
                      <a:pt x="25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3" y="0"/>
                    </a:lnTo>
                    <a:lnTo>
                      <a:pt x="23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56" name="Freeform 274">
                <a:extLst>
                  <a:ext uri="{FF2B5EF4-FFF2-40B4-BE49-F238E27FC236}">
                    <a16:creationId xmlns:a16="http://schemas.microsoft.com/office/drawing/2014/main" id="{8FC2794D-2515-41A8-B3AD-437966C79D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3" cy="10"/>
              </a:xfrm>
              <a:custGeom>
                <a:avLst/>
                <a:gdLst>
                  <a:gd name="T0" fmla="*/ 0 w 23"/>
                  <a:gd name="T1" fmla="*/ 0 h 10"/>
                  <a:gd name="T2" fmla="*/ 23 w 23"/>
                  <a:gd name="T3" fmla="*/ 0 h 10"/>
                  <a:gd name="T4" fmla="*/ 23 w 23"/>
                  <a:gd name="T5" fmla="*/ 10 h 10"/>
                  <a:gd name="T6" fmla="*/ 0 w 23"/>
                  <a:gd name="T7" fmla="*/ 10 h 10"/>
                  <a:gd name="T8" fmla="*/ 0 w 23"/>
                  <a:gd name="T9" fmla="*/ 0 h 10"/>
                  <a:gd name="T10" fmla="*/ 0 w 23"/>
                  <a:gd name="T11" fmla="*/ 0 h 10"/>
                  <a:gd name="T12" fmla="*/ 21 w 23"/>
                  <a:gd name="T13" fmla="*/ 0 h 10"/>
                  <a:gd name="T14" fmla="*/ 21 w 23"/>
                  <a:gd name="T15" fmla="*/ 9 h 10"/>
                  <a:gd name="T16" fmla="*/ 0 w 23"/>
                  <a:gd name="T17" fmla="*/ 9 h 10"/>
                  <a:gd name="T18" fmla="*/ 0 w 23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10">
                    <a:moveTo>
                      <a:pt x="0" y="0"/>
                    </a:moveTo>
                    <a:lnTo>
                      <a:pt x="23" y="0"/>
                    </a:lnTo>
                    <a:lnTo>
                      <a:pt x="23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1" y="0"/>
                    </a:lnTo>
                    <a:lnTo>
                      <a:pt x="2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57" name="Freeform 275">
                <a:extLst>
                  <a:ext uri="{FF2B5EF4-FFF2-40B4-BE49-F238E27FC236}">
                    <a16:creationId xmlns:a16="http://schemas.microsoft.com/office/drawing/2014/main" id="{17CD5265-C2BA-4953-948C-8486802B82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1" cy="9"/>
              </a:xfrm>
              <a:custGeom>
                <a:avLst/>
                <a:gdLst>
                  <a:gd name="T0" fmla="*/ 0 w 21"/>
                  <a:gd name="T1" fmla="*/ 0 h 9"/>
                  <a:gd name="T2" fmla="*/ 21 w 21"/>
                  <a:gd name="T3" fmla="*/ 0 h 9"/>
                  <a:gd name="T4" fmla="*/ 21 w 21"/>
                  <a:gd name="T5" fmla="*/ 9 h 9"/>
                  <a:gd name="T6" fmla="*/ 0 w 21"/>
                  <a:gd name="T7" fmla="*/ 9 h 9"/>
                  <a:gd name="T8" fmla="*/ 0 w 21"/>
                  <a:gd name="T9" fmla="*/ 0 h 9"/>
                  <a:gd name="T10" fmla="*/ 0 w 21"/>
                  <a:gd name="T11" fmla="*/ 0 h 9"/>
                  <a:gd name="T12" fmla="*/ 19 w 21"/>
                  <a:gd name="T13" fmla="*/ 0 h 9"/>
                  <a:gd name="T14" fmla="*/ 19 w 21"/>
                  <a:gd name="T15" fmla="*/ 9 h 9"/>
                  <a:gd name="T16" fmla="*/ 0 w 21"/>
                  <a:gd name="T17" fmla="*/ 9 h 9"/>
                  <a:gd name="T18" fmla="*/ 0 w 21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9">
                    <a:moveTo>
                      <a:pt x="0" y="0"/>
                    </a:moveTo>
                    <a:lnTo>
                      <a:pt x="21" y="0"/>
                    </a:lnTo>
                    <a:lnTo>
                      <a:pt x="2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9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58" name="Freeform 276">
                <a:extLst>
                  <a:ext uri="{FF2B5EF4-FFF2-40B4-BE49-F238E27FC236}">
                    <a16:creationId xmlns:a16="http://schemas.microsoft.com/office/drawing/2014/main" id="{4C0DD9BF-AF27-4AC8-9430-B16DAF5E3D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9" cy="9"/>
              </a:xfrm>
              <a:custGeom>
                <a:avLst/>
                <a:gdLst>
                  <a:gd name="T0" fmla="*/ 0 w 19"/>
                  <a:gd name="T1" fmla="*/ 0 h 9"/>
                  <a:gd name="T2" fmla="*/ 19 w 19"/>
                  <a:gd name="T3" fmla="*/ 0 h 9"/>
                  <a:gd name="T4" fmla="*/ 19 w 19"/>
                  <a:gd name="T5" fmla="*/ 9 h 9"/>
                  <a:gd name="T6" fmla="*/ 0 w 19"/>
                  <a:gd name="T7" fmla="*/ 9 h 9"/>
                  <a:gd name="T8" fmla="*/ 0 w 19"/>
                  <a:gd name="T9" fmla="*/ 0 h 9"/>
                  <a:gd name="T10" fmla="*/ 0 w 19"/>
                  <a:gd name="T11" fmla="*/ 0 h 9"/>
                  <a:gd name="T12" fmla="*/ 18 w 19"/>
                  <a:gd name="T13" fmla="*/ 0 h 9"/>
                  <a:gd name="T14" fmla="*/ 18 w 19"/>
                  <a:gd name="T15" fmla="*/ 8 h 9"/>
                  <a:gd name="T16" fmla="*/ 0 w 19"/>
                  <a:gd name="T17" fmla="*/ 8 h 9"/>
                  <a:gd name="T18" fmla="*/ 0 w 19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9">
                    <a:moveTo>
                      <a:pt x="0" y="0"/>
                    </a:moveTo>
                    <a:lnTo>
                      <a:pt x="19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8" y="0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59" name="Freeform 277">
                <a:extLst>
                  <a:ext uri="{FF2B5EF4-FFF2-40B4-BE49-F238E27FC236}">
                    <a16:creationId xmlns:a16="http://schemas.microsoft.com/office/drawing/2014/main" id="{5E09DEF4-2913-4861-86A3-98346C808F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8" cy="8"/>
              </a:xfrm>
              <a:custGeom>
                <a:avLst/>
                <a:gdLst>
                  <a:gd name="T0" fmla="*/ 0 w 18"/>
                  <a:gd name="T1" fmla="*/ 0 h 8"/>
                  <a:gd name="T2" fmla="*/ 18 w 18"/>
                  <a:gd name="T3" fmla="*/ 0 h 8"/>
                  <a:gd name="T4" fmla="*/ 18 w 18"/>
                  <a:gd name="T5" fmla="*/ 8 h 8"/>
                  <a:gd name="T6" fmla="*/ 0 w 18"/>
                  <a:gd name="T7" fmla="*/ 8 h 8"/>
                  <a:gd name="T8" fmla="*/ 0 w 18"/>
                  <a:gd name="T9" fmla="*/ 0 h 8"/>
                  <a:gd name="T10" fmla="*/ 0 w 18"/>
                  <a:gd name="T11" fmla="*/ 0 h 8"/>
                  <a:gd name="T12" fmla="*/ 16 w 18"/>
                  <a:gd name="T13" fmla="*/ 0 h 8"/>
                  <a:gd name="T14" fmla="*/ 16 w 18"/>
                  <a:gd name="T15" fmla="*/ 7 h 8"/>
                  <a:gd name="T16" fmla="*/ 0 w 18"/>
                  <a:gd name="T17" fmla="*/ 7 h 8"/>
                  <a:gd name="T18" fmla="*/ 0 w 18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8">
                    <a:moveTo>
                      <a:pt x="0" y="0"/>
                    </a:moveTo>
                    <a:lnTo>
                      <a:pt x="18" y="0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" y="0"/>
                    </a:lnTo>
                    <a:lnTo>
                      <a:pt x="16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60" name="Freeform 278">
                <a:extLst>
                  <a:ext uri="{FF2B5EF4-FFF2-40B4-BE49-F238E27FC236}">
                    <a16:creationId xmlns:a16="http://schemas.microsoft.com/office/drawing/2014/main" id="{D01354B8-AC66-4E2A-AF18-8FB3092967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6" cy="7"/>
              </a:xfrm>
              <a:custGeom>
                <a:avLst/>
                <a:gdLst>
                  <a:gd name="T0" fmla="*/ 0 w 16"/>
                  <a:gd name="T1" fmla="*/ 0 h 7"/>
                  <a:gd name="T2" fmla="*/ 16 w 16"/>
                  <a:gd name="T3" fmla="*/ 0 h 7"/>
                  <a:gd name="T4" fmla="*/ 16 w 16"/>
                  <a:gd name="T5" fmla="*/ 7 h 7"/>
                  <a:gd name="T6" fmla="*/ 0 w 16"/>
                  <a:gd name="T7" fmla="*/ 7 h 7"/>
                  <a:gd name="T8" fmla="*/ 0 w 16"/>
                  <a:gd name="T9" fmla="*/ 0 h 7"/>
                  <a:gd name="T10" fmla="*/ 0 w 16"/>
                  <a:gd name="T11" fmla="*/ 0 h 7"/>
                  <a:gd name="T12" fmla="*/ 14 w 16"/>
                  <a:gd name="T13" fmla="*/ 0 h 7"/>
                  <a:gd name="T14" fmla="*/ 14 w 16"/>
                  <a:gd name="T15" fmla="*/ 6 h 7"/>
                  <a:gd name="T16" fmla="*/ 0 w 16"/>
                  <a:gd name="T17" fmla="*/ 6 h 7"/>
                  <a:gd name="T18" fmla="*/ 0 w 16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lnTo>
                      <a:pt x="16" y="0"/>
                    </a:lnTo>
                    <a:lnTo>
                      <a:pt x="16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" y="0"/>
                    </a:lnTo>
                    <a:lnTo>
                      <a:pt x="14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61" name="Freeform 279">
                <a:extLst>
                  <a:ext uri="{FF2B5EF4-FFF2-40B4-BE49-F238E27FC236}">
                    <a16:creationId xmlns:a16="http://schemas.microsoft.com/office/drawing/2014/main" id="{F98DB12D-50D8-413D-8004-89F87E20D3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4" cy="6"/>
              </a:xfrm>
              <a:custGeom>
                <a:avLst/>
                <a:gdLst>
                  <a:gd name="T0" fmla="*/ 0 w 14"/>
                  <a:gd name="T1" fmla="*/ 0 h 6"/>
                  <a:gd name="T2" fmla="*/ 14 w 14"/>
                  <a:gd name="T3" fmla="*/ 0 h 6"/>
                  <a:gd name="T4" fmla="*/ 14 w 14"/>
                  <a:gd name="T5" fmla="*/ 6 h 6"/>
                  <a:gd name="T6" fmla="*/ 0 w 14"/>
                  <a:gd name="T7" fmla="*/ 6 h 6"/>
                  <a:gd name="T8" fmla="*/ 0 w 14"/>
                  <a:gd name="T9" fmla="*/ 0 h 6"/>
                  <a:gd name="T10" fmla="*/ 0 w 14"/>
                  <a:gd name="T11" fmla="*/ 0 h 6"/>
                  <a:gd name="T12" fmla="*/ 12 w 14"/>
                  <a:gd name="T13" fmla="*/ 0 h 6"/>
                  <a:gd name="T14" fmla="*/ 12 w 14"/>
                  <a:gd name="T15" fmla="*/ 5 h 6"/>
                  <a:gd name="T16" fmla="*/ 0 w 14"/>
                  <a:gd name="T17" fmla="*/ 5 h 6"/>
                  <a:gd name="T18" fmla="*/ 0 w 14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lnTo>
                      <a:pt x="14" y="0"/>
                    </a:lnTo>
                    <a:lnTo>
                      <a:pt x="14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" y="0"/>
                    </a:lnTo>
                    <a:lnTo>
                      <a:pt x="12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62" name="Freeform 280">
                <a:extLst>
                  <a:ext uri="{FF2B5EF4-FFF2-40B4-BE49-F238E27FC236}">
                    <a16:creationId xmlns:a16="http://schemas.microsoft.com/office/drawing/2014/main" id="{B5AF744B-0A3E-4342-A735-8BC6A110DE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2" cy="5"/>
              </a:xfrm>
              <a:custGeom>
                <a:avLst/>
                <a:gdLst>
                  <a:gd name="T0" fmla="*/ 0 w 12"/>
                  <a:gd name="T1" fmla="*/ 0 h 5"/>
                  <a:gd name="T2" fmla="*/ 12 w 12"/>
                  <a:gd name="T3" fmla="*/ 0 h 5"/>
                  <a:gd name="T4" fmla="*/ 12 w 12"/>
                  <a:gd name="T5" fmla="*/ 5 h 5"/>
                  <a:gd name="T6" fmla="*/ 0 w 12"/>
                  <a:gd name="T7" fmla="*/ 5 h 5"/>
                  <a:gd name="T8" fmla="*/ 0 w 12"/>
                  <a:gd name="T9" fmla="*/ 0 h 5"/>
                  <a:gd name="T10" fmla="*/ 0 w 12"/>
                  <a:gd name="T11" fmla="*/ 0 h 5"/>
                  <a:gd name="T12" fmla="*/ 11 w 12"/>
                  <a:gd name="T13" fmla="*/ 0 h 5"/>
                  <a:gd name="T14" fmla="*/ 11 w 12"/>
                  <a:gd name="T15" fmla="*/ 5 h 5"/>
                  <a:gd name="T16" fmla="*/ 0 w 12"/>
                  <a:gd name="T17" fmla="*/ 5 h 5"/>
                  <a:gd name="T18" fmla="*/ 0 w 12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lnTo>
                      <a:pt x="12" y="0"/>
                    </a:lnTo>
                    <a:lnTo>
                      <a:pt x="12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" y="0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63" name="Freeform 281">
                <a:extLst>
                  <a:ext uri="{FF2B5EF4-FFF2-40B4-BE49-F238E27FC236}">
                    <a16:creationId xmlns:a16="http://schemas.microsoft.com/office/drawing/2014/main" id="{4758916D-0C26-44E7-AD0C-0F8468092C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11" cy="5"/>
              </a:xfrm>
              <a:custGeom>
                <a:avLst/>
                <a:gdLst>
                  <a:gd name="T0" fmla="*/ 0 w 11"/>
                  <a:gd name="T1" fmla="*/ 0 h 5"/>
                  <a:gd name="T2" fmla="*/ 11 w 11"/>
                  <a:gd name="T3" fmla="*/ 0 h 5"/>
                  <a:gd name="T4" fmla="*/ 11 w 11"/>
                  <a:gd name="T5" fmla="*/ 5 h 5"/>
                  <a:gd name="T6" fmla="*/ 0 w 11"/>
                  <a:gd name="T7" fmla="*/ 5 h 5"/>
                  <a:gd name="T8" fmla="*/ 0 w 11"/>
                  <a:gd name="T9" fmla="*/ 0 h 5"/>
                  <a:gd name="T10" fmla="*/ 0 w 11"/>
                  <a:gd name="T11" fmla="*/ 0 h 5"/>
                  <a:gd name="T12" fmla="*/ 9 w 11"/>
                  <a:gd name="T13" fmla="*/ 0 h 5"/>
                  <a:gd name="T14" fmla="*/ 9 w 11"/>
                  <a:gd name="T15" fmla="*/ 4 h 5"/>
                  <a:gd name="T16" fmla="*/ 0 w 11"/>
                  <a:gd name="T17" fmla="*/ 4 h 5"/>
                  <a:gd name="T18" fmla="*/ 0 w 11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11" y="0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64" name="Freeform 282">
                <a:extLst>
                  <a:ext uri="{FF2B5EF4-FFF2-40B4-BE49-F238E27FC236}">
                    <a16:creationId xmlns:a16="http://schemas.microsoft.com/office/drawing/2014/main" id="{6B8E150B-D46C-43EE-8004-16A83C27BD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0 h 4"/>
                  <a:gd name="T4" fmla="*/ 9 w 9"/>
                  <a:gd name="T5" fmla="*/ 4 h 4"/>
                  <a:gd name="T6" fmla="*/ 0 w 9"/>
                  <a:gd name="T7" fmla="*/ 4 h 4"/>
                  <a:gd name="T8" fmla="*/ 0 w 9"/>
                  <a:gd name="T9" fmla="*/ 0 h 4"/>
                  <a:gd name="T10" fmla="*/ 0 w 9"/>
                  <a:gd name="T11" fmla="*/ 0 h 4"/>
                  <a:gd name="T12" fmla="*/ 7 w 9"/>
                  <a:gd name="T13" fmla="*/ 0 h 4"/>
                  <a:gd name="T14" fmla="*/ 7 w 9"/>
                  <a:gd name="T15" fmla="*/ 3 h 4"/>
                  <a:gd name="T16" fmla="*/ 0 w 9"/>
                  <a:gd name="T17" fmla="*/ 3 h 4"/>
                  <a:gd name="T18" fmla="*/ 0 w 9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65" name="Freeform 283">
                <a:extLst>
                  <a:ext uri="{FF2B5EF4-FFF2-40B4-BE49-F238E27FC236}">
                    <a16:creationId xmlns:a16="http://schemas.microsoft.com/office/drawing/2014/main" id="{6AD63022-DD73-4712-9AB1-14CDA6C879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0 h 3"/>
                  <a:gd name="T4" fmla="*/ 7 w 7"/>
                  <a:gd name="T5" fmla="*/ 3 h 3"/>
                  <a:gd name="T6" fmla="*/ 0 w 7"/>
                  <a:gd name="T7" fmla="*/ 3 h 3"/>
                  <a:gd name="T8" fmla="*/ 0 w 7"/>
                  <a:gd name="T9" fmla="*/ 0 h 3"/>
                  <a:gd name="T10" fmla="*/ 0 w 7"/>
                  <a:gd name="T11" fmla="*/ 0 h 3"/>
                  <a:gd name="T12" fmla="*/ 5 w 7"/>
                  <a:gd name="T13" fmla="*/ 0 h 3"/>
                  <a:gd name="T14" fmla="*/ 5 w 7"/>
                  <a:gd name="T15" fmla="*/ 3 h 3"/>
                  <a:gd name="T16" fmla="*/ 0 w 7"/>
                  <a:gd name="T17" fmla="*/ 3 h 3"/>
                  <a:gd name="T18" fmla="*/ 0 w 7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66" name="Freeform 284">
                <a:extLst>
                  <a:ext uri="{FF2B5EF4-FFF2-40B4-BE49-F238E27FC236}">
                    <a16:creationId xmlns:a16="http://schemas.microsoft.com/office/drawing/2014/main" id="{6E8141DC-35AE-4F98-B296-7CD31A7797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0 w 5"/>
                  <a:gd name="T7" fmla="*/ 3 h 3"/>
                  <a:gd name="T8" fmla="*/ 0 w 5"/>
                  <a:gd name="T9" fmla="*/ 0 h 3"/>
                  <a:gd name="T10" fmla="*/ 0 w 5"/>
                  <a:gd name="T11" fmla="*/ 0 h 3"/>
                  <a:gd name="T12" fmla="*/ 4 w 5"/>
                  <a:gd name="T13" fmla="*/ 0 h 3"/>
                  <a:gd name="T14" fmla="*/ 4 w 5"/>
                  <a:gd name="T15" fmla="*/ 2 h 3"/>
                  <a:gd name="T16" fmla="*/ 0 w 5"/>
                  <a:gd name="T17" fmla="*/ 2 h 3"/>
                  <a:gd name="T18" fmla="*/ 0 w 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67" name="Freeform 285">
                <a:extLst>
                  <a:ext uri="{FF2B5EF4-FFF2-40B4-BE49-F238E27FC236}">
                    <a16:creationId xmlns:a16="http://schemas.microsoft.com/office/drawing/2014/main" id="{CC9FCDFC-D3E3-41F4-9542-B60C6EA81D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2 w 4"/>
                  <a:gd name="T13" fmla="*/ 0 h 2"/>
                  <a:gd name="T14" fmla="*/ 2 w 4"/>
                  <a:gd name="T15" fmla="*/ 1 h 2"/>
                  <a:gd name="T16" fmla="*/ 0 w 4"/>
                  <a:gd name="T17" fmla="*/ 1 h 2"/>
                  <a:gd name="T18" fmla="*/ 0 w 4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68" name="Freeform 286">
                <a:extLst>
                  <a:ext uri="{FF2B5EF4-FFF2-40B4-BE49-F238E27FC236}">
                    <a16:creationId xmlns:a16="http://schemas.microsoft.com/office/drawing/2014/main" id="{35B4F89E-20F6-457D-A176-4E8E65715D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" y="3437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0 w 2"/>
                  <a:gd name="T15" fmla="*/ 0 h 1"/>
                  <a:gd name="T16" fmla="*/ 0 w 2"/>
                  <a:gd name="T17" fmla="*/ 0 h 1"/>
                  <a:gd name="T18" fmla="*/ 0 w 2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69" name="Freeform 287">
                <a:extLst>
                  <a:ext uri="{FF2B5EF4-FFF2-40B4-BE49-F238E27FC236}">
                    <a16:creationId xmlns:a16="http://schemas.microsoft.com/office/drawing/2014/main" id="{9670A1A2-A598-4FA8-98AA-785F36818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3437"/>
                <a:ext cx="264" cy="113"/>
              </a:xfrm>
              <a:custGeom>
                <a:avLst/>
                <a:gdLst>
                  <a:gd name="T0" fmla="*/ 0 w 264"/>
                  <a:gd name="T1" fmla="*/ 113 h 113"/>
                  <a:gd name="T2" fmla="*/ 57 w 264"/>
                  <a:gd name="T3" fmla="*/ 0 h 113"/>
                  <a:gd name="T4" fmla="*/ 264 w 264"/>
                  <a:gd name="T5" fmla="*/ 0 h 113"/>
                  <a:gd name="T6" fmla="*/ 207 w 264"/>
                  <a:gd name="T7" fmla="*/ 113 h 113"/>
                  <a:gd name="T8" fmla="*/ 0 w 264"/>
                  <a:gd name="T9" fmla="*/ 113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113">
                    <a:moveTo>
                      <a:pt x="0" y="113"/>
                    </a:moveTo>
                    <a:lnTo>
                      <a:pt x="57" y="0"/>
                    </a:lnTo>
                    <a:lnTo>
                      <a:pt x="264" y="0"/>
                    </a:lnTo>
                    <a:lnTo>
                      <a:pt x="207" y="113"/>
                    </a:lnTo>
                    <a:lnTo>
                      <a:pt x="0" y="11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70" name="Freeform 288">
                <a:extLst>
                  <a:ext uri="{FF2B5EF4-FFF2-40B4-BE49-F238E27FC236}">
                    <a16:creationId xmlns:a16="http://schemas.microsoft.com/office/drawing/2014/main" id="{60C0BD0D-A790-4DBA-8138-69C7A765D0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" y="3438"/>
                <a:ext cx="15" cy="10"/>
              </a:xfrm>
              <a:custGeom>
                <a:avLst/>
                <a:gdLst>
                  <a:gd name="T0" fmla="*/ 0 w 15"/>
                  <a:gd name="T1" fmla="*/ 0 h 10"/>
                  <a:gd name="T2" fmla="*/ 15 w 15"/>
                  <a:gd name="T3" fmla="*/ 0 h 10"/>
                  <a:gd name="T4" fmla="*/ 15 w 15"/>
                  <a:gd name="T5" fmla="*/ 10 h 10"/>
                  <a:gd name="T6" fmla="*/ 0 w 15"/>
                  <a:gd name="T7" fmla="*/ 10 h 10"/>
                  <a:gd name="T8" fmla="*/ 0 w 15"/>
                  <a:gd name="T9" fmla="*/ 0 h 10"/>
                  <a:gd name="T10" fmla="*/ 0 w 15"/>
                  <a:gd name="T11" fmla="*/ 0 h 10"/>
                  <a:gd name="T12" fmla="*/ 14 w 15"/>
                  <a:gd name="T13" fmla="*/ 0 h 10"/>
                  <a:gd name="T14" fmla="*/ 14 w 15"/>
                  <a:gd name="T15" fmla="*/ 10 h 10"/>
                  <a:gd name="T16" fmla="*/ 0 w 15"/>
                  <a:gd name="T17" fmla="*/ 10 h 10"/>
                  <a:gd name="T18" fmla="*/ 0 w 15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10">
                    <a:moveTo>
                      <a:pt x="0" y="0"/>
                    </a:moveTo>
                    <a:lnTo>
                      <a:pt x="15" y="0"/>
                    </a:lnTo>
                    <a:lnTo>
                      <a:pt x="15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71" name="Freeform 289">
                <a:extLst>
                  <a:ext uri="{FF2B5EF4-FFF2-40B4-BE49-F238E27FC236}">
                    <a16:creationId xmlns:a16="http://schemas.microsoft.com/office/drawing/2014/main" id="{44F4ECC0-4905-4484-9E91-13CC1D1215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" y="3438"/>
                <a:ext cx="14" cy="10"/>
              </a:xfrm>
              <a:custGeom>
                <a:avLst/>
                <a:gdLst>
                  <a:gd name="T0" fmla="*/ 0 w 14"/>
                  <a:gd name="T1" fmla="*/ 0 h 10"/>
                  <a:gd name="T2" fmla="*/ 14 w 14"/>
                  <a:gd name="T3" fmla="*/ 0 h 10"/>
                  <a:gd name="T4" fmla="*/ 14 w 14"/>
                  <a:gd name="T5" fmla="*/ 10 h 10"/>
                  <a:gd name="T6" fmla="*/ 0 w 14"/>
                  <a:gd name="T7" fmla="*/ 10 h 10"/>
                  <a:gd name="T8" fmla="*/ 0 w 14"/>
                  <a:gd name="T9" fmla="*/ 0 h 10"/>
                  <a:gd name="T10" fmla="*/ 0 w 14"/>
                  <a:gd name="T11" fmla="*/ 0 h 10"/>
                  <a:gd name="T12" fmla="*/ 12 w 14"/>
                  <a:gd name="T13" fmla="*/ 0 h 10"/>
                  <a:gd name="T14" fmla="*/ 12 w 14"/>
                  <a:gd name="T15" fmla="*/ 10 h 10"/>
                  <a:gd name="T16" fmla="*/ 0 w 14"/>
                  <a:gd name="T17" fmla="*/ 10 h 10"/>
                  <a:gd name="T18" fmla="*/ 0 w 14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" y="0"/>
                    </a:lnTo>
                    <a:lnTo>
                      <a:pt x="12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1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72" name="Freeform 290">
                <a:extLst>
                  <a:ext uri="{FF2B5EF4-FFF2-40B4-BE49-F238E27FC236}">
                    <a16:creationId xmlns:a16="http://schemas.microsoft.com/office/drawing/2014/main" id="{202498F5-AACA-4728-8244-FF35DCAE20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" y="3438"/>
                <a:ext cx="12" cy="10"/>
              </a:xfrm>
              <a:custGeom>
                <a:avLst/>
                <a:gdLst>
                  <a:gd name="T0" fmla="*/ 0 w 12"/>
                  <a:gd name="T1" fmla="*/ 0 h 10"/>
                  <a:gd name="T2" fmla="*/ 12 w 12"/>
                  <a:gd name="T3" fmla="*/ 0 h 10"/>
                  <a:gd name="T4" fmla="*/ 12 w 12"/>
                  <a:gd name="T5" fmla="*/ 10 h 10"/>
                  <a:gd name="T6" fmla="*/ 0 w 12"/>
                  <a:gd name="T7" fmla="*/ 10 h 10"/>
                  <a:gd name="T8" fmla="*/ 0 w 12"/>
                  <a:gd name="T9" fmla="*/ 0 h 10"/>
                  <a:gd name="T10" fmla="*/ 0 w 12"/>
                  <a:gd name="T11" fmla="*/ 0 h 10"/>
                  <a:gd name="T12" fmla="*/ 10 w 12"/>
                  <a:gd name="T13" fmla="*/ 0 h 10"/>
                  <a:gd name="T14" fmla="*/ 10 w 12"/>
                  <a:gd name="T15" fmla="*/ 10 h 10"/>
                  <a:gd name="T16" fmla="*/ 0 w 12"/>
                  <a:gd name="T17" fmla="*/ 10 h 10"/>
                  <a:gd name="T18" fmla="*/ 0 w 12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10">
                    <a:moveTo>
                      <a:pt x="0" y="0"/>
                    </a:moveTo>
                    <a:lnTo>
                      <a:pt x="12" y="0"/>
                    </a:lnTo>
                    <a:lnTo>
                      <a:pt x="12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73" name="Freeform 291">
                <a:extLst>
                  <a:ext uri="{FF2B5EF4-FFF2-40B4-BE49-F238E27FC236}">
                    <a16:creationId xmlns:a16="http://schemas.microsoft.com/office/drawing/2014/main" id="{7094E428-C1C8-4062-A779-9B0001839D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" y="3438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10 w 10"/>
                  <a:gd name="T3" fmla="*/ 0 h 10"/>
                  <a:gd name="T4" fmla="*/ 10 w 10"/>
                  <a:gd name="T5" fmla="*/ 10 h 10"/>
                  <a:gd name="T6" fmla="*/ 0 w 10"/>
                  <a:gd name="T7" fmla="*/ 10 h 10"/>
                  <a:gd name="T8" fmla="*/ 0 w 10"/>
                  <a:gd name="T9" fmla="*/ 0 h 10"/>
                  <a:gd name="T10" fmla="*/ 0 w 10"/>
                  <a:gd name="T11" fmla="*/ 0 h 10"/>
                  <a:gd name="T12" fmla="*/ 8 w 10"/>
                  <a:gd name="T13" fmla="*/ 0 h 10"/>
                  <a:gd name="T14" fmla="*/ 8 w 10"/>
                  <a:gd name="T15" fmla="*/ 10 h 10"/>
                  <a:gd name="T16" fmla="*/ 0 w 10"/>
                  <a:gd name="T17" fmla="*/ 10 h 10"/>
                  <a:gd name="T18" fmla="*/ 0 w 10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" y="0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74" name="Freeform 292">
                <a:extLst>
                  <a:ext uri="{FF2B5EF4-FFF2-40B4-BE49-F238E27FC236}">
                    <a16:creationId xmlns:a16="http://schemas.microsoft.com/office/drawing/2014/main" id="{C31E54E1-3E60-4C89-94F6-A1BDC1B938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" y="3438"/>
                <a:ext cx="8" cy="10"/>
              </a:xfrm>
              <a:custGeom>
                <a:avLst/>
                <a:gdLst>
                  <a:gd name="T0" fmla="*/ 0 w 8"/>
                  <a:gd name="T1" fmla="*/ 0 h 10"/>
                  <a:gd name="T2" fmla="*/ 8 w 8"/>
                  <a:gd name="T3" fmla="*/ 0 h 10"/>
                  <a:gd name="T4" fmla="*/ 8 w 8"/>
                  <a:gd name="T5" fmla="*/ 10 h 10"/>
                  <a:gd name="T6" fmla="*/ 0 w 8"/>
                  <a:gd name="T7" fmla="*/ 10 h 10"/>
                  <a:gd name="T8" fmla="*/ 0 w 8"/>
                  <a:gd name="T9" fmla="*/ 0 h 10"/>
                  <a:gd name="T10" fmla="*/ 0 w 8"/>
                  <a:gd name="T11" fmla="*/ 0 h 10"/>
                  <a:gd name="T12" fmla="*/ 7 w 8"/>
                  <a:gd name="T13" fmla="*/ 0 h 10"/>
                  <a:gd name="T14" fmla="*/ 7 w 8"/>
                  <a:gd name="T15" fmla="*/ 10 h 10"/>
                  <a:gd name="T16" fmla="*/ 0 w 8"/>
                  <a:gd name="T17" fmla="*/ 10 h 10"/>
                  <a:gd name="T18" fmla="*/ 0 w 8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8" y="0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7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75" name="Freeform 293">
                <a:extLst>
                  <a:ext uri="{FF2B5EF4-FFF2-40B4-BE49-F238E27FC236}">
                    <a16:creationId xmlns:a16="http://schemas.microsoft.com/office/drawing/2014/main" id="{62E3C6EF-8A25-409C-8F68-F5B84BB9B3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" y="3438"/>
                <a:ext cx="7" cy="10"/>
              </a:xfrm>
              <a:custGeom>
                <a:avLst/>
                <a:gdLst>
                  <a:gd name="T0" fmla="*/ 0 w 7"/>
                  <a:gd name="T1" fmla="*/ 0 h 10"/>
                  <a:gd name="T2" fmla="*/ 7 w 7"/>
                  <a:gd name="T3" fmla="*/ 0 h 10"/>
                  <a:gd name="T4" fmla="*/ 7 w 7"/>
                  <a:gd name="T5" fmla="*/ 10 h 10"/>
                  <a:gd name="T6" fmla="*/ 0 w 7"/>
                  <a:gd name="T7" fmla="*/ 10 h 10"/>
                  <a:gd name="T8" fmla="*/ 0 w 7"/>
                  <a:gd name="T9" fmla="*/ 0 h 10"/>
                  <a:gd name="T10" fmla="*/ 0 w 7"/>
                  <a:gd name="T11" fmla="*/ 0 h 10"/>
                  <a:gd name="T12" fmla="*/ 5 w 7"/>
                  <a:gd name="T13" fmla="*/ 0 h 10"/>
                  <a:gd name="T14" fmla="*/ 5 w 7"/>
                  <a:gd name="T15" fmla="*/ 10 h 10"/>
                  <a:gd name="T16" fmla="*/ 0 w 7"/>
                  <a:gd name="T17" fmla="*/ 10 h 10"/>
                  <a:gd name="T18" fmla="*/ 0 w 7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10">
                    <a:moveTo>
                      <a:pt x="0" y="0"/>
                    </a:moveTo>
                    <a:lnTo>
                      <a:pt x="7" y="0"/>
                    </a:lnTo>
                    <a:lnTo>
                      <a:pt x="7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" y="0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76" name="Freeform 294">
                <a:extLst>
                  <a:ext uri="{FF2B5EF4-FFF2-40B4-BE49-F238E27FC236}">
                    <a16:creationId xmlns:a16="http://schemas.microsoft.com/office/drawing/2014/main" id="{E8069B87-FF8F-4491-924F-FC807B7DB3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" y="3438"/>
                <a:ext cx="5" cy="10"/>
              </a:xfrm>
              <a:custGeom>
                <a:avLst/>
                <a:gdLst>
                  <a:gd name="T0" fmla="*/ 0 w 5"/>
                  <a:gd name="T1" fmla="*/ 0 h 10"/>
                  <a:gd name="T2" fmla="*/ 5 w 5"/>
                  <a:gd name="T3" fmla="*/ 0 h 10"/>
                  <a:gd name="T4" fmla="*/ 5 w 5"/>
                  <a:gd name="T5" fmla="*/ 10 h 10"/>
                  <a:gd name="T6" fmla="*/ 0 w 5"/>
                  <a:gd name="T7" fmla="*/ 10 h 10"/>
                  <a:gd name="T8" fmla="*/ 0 w 5"/>
                  <a:gd name="T9" fmla="*/ 0 h 10"/>
                  <a:gd name="T10" fmla="*/ 0 w 5"/>
                  <a:gd name="T11" fmla="*/ 0 h 10"/>
                  <a:gd name="T12" fmla="*/ 3 w 5"/>
                  <a:gd name="T13" fmla="*/ 0 h 10"/>
                  <a:gd name="T14" fmla="*/ 3 w 5"/>
                  <a:gd name="T15" fmla="*/ 10 h 10"/>
                  <a:gd name="T16" fmla="*/ 0 w 5"/>
                  <a:gd name="T17" fmla="*/ 10 h 10"/>
                  <a:gd name="T18" fmla="*/ 0 w 5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10">
                    <a:moveTo>
                      <a:pt x="0" y="0"/>
                    </a:moveTo>
                    <a:lnTo>
                      <a:pt x="5" y="0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77" name="Freeform 295">
                <a:extLst>
                  <a:ext uri="{FF2B5EF4-FFF2-40B4-BE49-F238E27FC236}">
                    <a16:creationId xmlns:a16="http://schemas.microsoft.com/office/drawing/2014/main" id="{7C9039ED-24AA-480A-A84C-D903DC388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" y="3438"/>
                <a:ext cx="3" cy="10"/>
              </a:xfrm>
              <a:custGeom>
                <a:avLst/>
                <a:gdLst>
                  <a:gd name="T0" fmla="*/ 0 w 3"/>
                  <a:gd name="T1" fmla="*/ 0 h 10"/>
                  <a:gd name="T2" fmla="*/ 3 w 3"/>
                  <a:gd name="T3" fmla="*/ 0 h 10"/>
                  <a:gd name="T4" fmla="*/ 3 w 3"/>
                  <a:gd name="T5" fmla="*/ 10 h 10"/>
                  <a:gd name="T6" fmla="*/ 0 w 3"/>
                  <a:gd name="T7" fmla="*/ 10 h 10"/>
                  <a:gd name="T8" fmla="*/ 0 w 3"/>
                  <a:gd name="T9" fmla="*/ 0 h 10"/>
                  <a:gd name="T10" fmla="*/ 0 w 3"/>
                  <a:gd name="T11" fmla="*/ 0 h 10"/>
                  <a:gd name="T12" fmla="*/ 1 w 3"/>
                  <a:gd name="T13" fmla="*/ 0 h 10"/>
                  <a:gd name="T14" fmla="*/ 1 w 3"/>
                  <a:gd name="T15" fmla="*/ 10 h 10"/>
                  <a:gd name="T16" fmla="*/ 0 w 3"/>
                  <a:gd name="T17" fmla="*/ 10 h 10"/>
                  <a:gd name="T18" fmla="*/ 0 w 3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3" y="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78" name="Freeform 296">
                <a:extLst>
                  <a:ext uri="{FF2B5EF4-FFF2-40B4-BE49-F238E27FC236}">
                    <a16:creationId xmlns:a16="http://schemas.microsoft.com/office/drawing/2014/main" id="{E30F0E1E-BA30-41D5-8379-CE5C257F05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" y="3438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0 h 10"/>
                  <a:gd name="T4" fmla="*/ 1 w 1"/>
                  <a:gd name="T5" fmla="*/ 10 h 10"/>
                  <a:gd name="T6" fmla="*/ 0 w 1"/>
                  <a:gd name="T7" fmla="*/ 10 h 10"/>
                  <a:gd name="T8" fmla="*/ 0 w 1"/>
                  <a:gd name="T9" fmla="*/ 0 h 10"/>
                  <a:gd name="T10" fmla="*/ 0 w 1"/>
                  <a:gd name="T11" fmla="*/ 0 h 10"/>
                  <a:gd name="T12" fmla="*/ 0 w 1"/>
                  <a:gd name="T13" fmla="*/ 0 h 10"/>
                  <a:gd name="T14" fmla="*/ 0 w 1"/>
                  <a:gd name="T15" fmla="*/ 10 h 10"/>
                  <a:gd name="T16" fmla="*/ 0 w 1"/>
                  <a:gd name="T17" fmla="*/ 10 h 10"/>
                  <a:gd name="T18" fmla="*/ 0 w 1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1" y="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79" name="Freeform 297">
                <a:extLst>
                  <a:ext uri="{FF2B5EF4-FFF2-40B4-BE49-F238E27FC236}">
                    <a16:creationId xmlns:a16="http://schemas.microsoft.com/office/drawing/2014/main" id="{CC0B065E-7290-4961-8FFD-40A045833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" y="3427"/>
                <a:ext cx="400" cy="205"/>
              </a:xfrm>
              <a:custGeom>
                <a:avLst/>
                <a:gdLst>
                  <a:gd name="T0" fmla="*/ 0 w 400"/>
                  <a:gd name="T1" fmla="*/ 205 h 205"/>
                  <a:gd name="T2" fmla="*/ 0 w 400"/>
                  <a:gd name="T3" fmla="*/ 185 h 205"/>
                  <a:gd name="T4" fmla="*/ 83 w 400"/>
                  <a:gd name="T5" fmla="*/ 144 h 205"/>
                  <a:gd name="T6" fmla="*/ 119 w 400"/>
                  <a:gd name="T7" fmla="*/ 144 h 205"/>
                  <a:gd name="T8" fmla="*/ 119 w 400"/>
                  <a:gd name="T9" fmla="*/ 134 h 205"/>
                  <a:gd name="T10" fmla="*/ 88 w 400"/>
                  <a:gd name="T11" fmla="*/ 134 h 205"/>
                  <a:gd name="T12" fmla="*/ 155 w 400"/>
                  <a:gd name="T13" fmla="*/ 0 h 205"/>
                  <a:gd name="T14" fmla="*/ 400 w 400"/>
                  <a:gd name="T15" fmla="*/ 0 h 205"/>
                  <a:gd name="T16" fmla="*/ 332 w 400"/>
                  <a:gd name="T17" fmla="*/ 134 h 205"/>
                  <a:gd name="T18" fmla="*/ 301 w 400"/>
                  <a:gd name="T19" fmla="*/ 134 h 205"/>
                  <a:gd name="T20" fmla="*/ 301 w 400"/>
                  <a:gd name="T21" fmla="*/ 144 h 205"/>
                  <a:gd name="T22" fmla="*/ 332 w 400"/>
                  <a:gd name="T23" fmla="*/ 144 h 205"/>
                  <a:gd name="T24" fmla="*/ 332 w 400"/>
                  <a:gd name="T25" fmla="*/ 164 h 205"/>
                  <a:gd name="T26" fmla="*/ 249 w 400"/>
                  <a:gd name="T27" fmla="*/ 205 h 205"/>
                  <a:gd name="T28" fmla="*/ 0 w 400"/>
                  <a:gd name="T29" fmla="*/ 205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00" h="205">
                    <a:moveTo>
                      <a:pt x="0" y="205"/>
                    </a:moveTo>
                    <a:lnTo>
                      <a:pt x="0" y="185"/>
                    </a:lnTo>
                    <a:lnTo>
                      <a:pt x="83" y="144"/>
                    </a:lnTo>
                    <a:lnTo>
                      <a:pt x="119" y="144"/>
                    </a:lnTo>
                    <a:lnTo>
                      <a:pt x="119" y="134"/>
                    </a:lnTo>
                    <a:lnTo>
                      <a:pt x="88" y="134"/>
                    </a:lnTo>
                    <a:lnTo>
                      <a:pt x="155" y="0"/>
                    </a:lnTo>
                    <a:lnTo>
                      <a:pt x="400" y="0"/>
                    </a:lnTo>
                    <a:lnTo>
                      <a:pt x="332" y="134"/>
                    </a:lnTo>
                    <a:lnTo>
                      <a:pt x="301" y="134"/>
                    </a:lnTo>
                    <a:lnTo>
                      <a:pt x="301" y="144"/>
                    </a:lnTo>
                    <a:lnTo>
                      <a:pt x="332" y="144"/>
                    </a:lnTo>
                    <a:lnTo>
                      <a:pt x="332" y="164"/>
                    </a:lnTo>
                    <a:lnTo>
                      <a:pt x="249" y="205"/>
                    </a:lnTo>
                    <a:lnTo>
                      <a:pt x="0" y="20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80" name="Rectangle 298">
                <a:extLst>
                  <a:ext uri="{FF2B5EF4-FFF2-40B4-BE49-F238E27FC236}">
                    <a16:creationId xmlns:a16="http://schemas.microsoft.com/office/drawing/2014/main" id="{98B4F8D4-08AE-4117-BBAE-BEF756F56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8" y="2943"/>
                <a:ext cx="498" cy="1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881" name="Rectangle 299">
                <a:extLst>
                  <a:ext uri="{FF2B5EF4-FFF2-40B4-BE49-F238E27FC236}">
                    <a16:creationId xmlns:a16="http://schemas.microsoft.com/office/drawing/2014/main" id="{6140480D-576B-49AA-9968-278FB883D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3" y="2890"/>
                <a:ext cx="30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7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. . .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882" name="Rectangle 300">
                <a:extLst>
                  <a:ext uri="{FF2B5EF4-FFF2-40B4-BE49-F238E27FC236}">
                    <a16:creationId xmlns:a16="http://schemas.microsoft.com/office/drawing/2014/main" id="{A00A0E71-7A66-4240-9526-0C1164851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427"/>
                <a:ext cx="173" cy="2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883" name="Rectangle 301">
                <a:extLst>
                  <a:ext uri="{FF2B5EF4-FFF2-40B4-BE49-F238E27FC236}">
                    <a16:creationId xmlns:a16="http://schemas.microsoft.com/office/drawing/2014/main" id="{AAC0E4A0-5348-4E85-8581-484578C2D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427"/>
                <a:ext cx="173" cy="205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884" name="Freeform 302">
                <a:extLst>
                  <a:ext uri="{FF2B5EF4-FFF2-40B4-BE49-F238E27FC236}">
                    <a16:creationId xmlns:a16="http://schemas.microsoft.com/office/drawing/2014/main" id="{3F8C75E9-0605-461D-B16C-85B092924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" y="3440"/>
                <a:ext cx="50" cy="180"/>
              </a:xfrm>
              <a:custGeom>
                <a:avLst/>
                <a:gdLst>
                  <a:gd name="T0" fmla="*/ 0 w 50"/>
                  <a:gd name="T1" fmla="*/ 38 h 180"/>
                  <a:gd name="T2" fmla="*/ 0 w 50"/>
                  <a:gd name="T3" fmla="*/ 7 h 180"/>
                  <a:gd name="T4" fmla="*/ 7 w 50"/>
                  <a:gd name="T5" fmla="*/ 0 h 180"/>
                  <a:gd name="T6" fmla="*/ 43 w 50"/>
                  <a:gd name="T7" fmla="*/ 0 h 180"/>
                  <a:gd name="T8" fmla="*/ 50 w 50"/>
                  <a:gd name="T9" fmla="*/ 7 h 180"/>
                  <a:gd name="T10" fmla="*/ 50 w 50"/>
                  <a:gd name="T11" fmla="*/ 38 h 180"/>
                  <a:gd name="T12" fmla="*/ 43 w 50"/>
                  <a:gd name="T13" fmla="*/ 51 h 180"/>
                  <a:gd name="T14" fmla="*/ 43 w 50"/>
                  <a:gd name="T15" fmla="*/ 129 h 180"/>
                  <a:gd name="T16" fmla="*/ 50 w 50"/>
                  <a:gd name="T17" fmla="*/ 141 h 180"/>
                  <a:gd name="T18" fmla="*/ 50 w 50"/>
                  <a:gd name="T19" fmla="*/ 173 h 180"/>
                  <a:gd name="T20" fmla="*/ 43 w 50"/>
                  <a:gd name="T21" fmla="*/ 180 h 180"/>
                  <a:gd name="T22" fmla="*/ 7 w 50"/>
                  <a:gd name="T23" fmla="*/ 180 h 180"/>
                  <a:gd name="T24" fmla="*/ 0 w 50"/>
                  <a:gd name="T25" fmla="*/ 173 h 180"/>
                  <a:gd name="T26" fmla="*/ 0 w 50"/>
                  <a:gd name="T27" fmla="*/ 141 h 180"/>
                  <a:gd name="T28" fmla="*/ 7 w 50"/>
                  <a:gd name="T29" fmla="*/ 129 h 180"/>
                  <a:gd name="T30" fmla="*/ 7 w 50"/>
                  <a:gd name="T31" fmla="*/ 51 h 180"/>
                  <a:gd name="T32" fmla="*/ 0 w 50"/>
                  <a:gd name="T33" fmla="*/ 38 h 1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180">
                    <a:moveTo>
                      <a:pt x="0" y="38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43" y="0"/>
                    </a:lnTo>
                    <a:lnTo>
                      <a:pt x="50" y="7"/>
                    </a:lnTo>
                    <a:lnTo>
                      <a:pt x="50" y="38"/>
                    </a:lnTo>
                    <a:lnTo>
                      <a:pt x="43" y="51"/>
                    </a:lnTo>
                    <a:lnTo>
                      <a:pt x="43" y="129"/>
                    </a:lnTo>
                    <a:lnTo>
                      <a:pt x="50" y="141"/>
                    </a:lnTo>
                    <a:lnTo>
                      <a:pt x="50" y="173"/>
                    </a:lnTo>
                    <a:lnTo>
                      <a:pt x="43" y="180"/>
                    </a:lnTo>
                    <a:lnTo>
                      <a:pt x="7" y="180"/>
                    </a:lnTo>
                    <a:lnTo>
                      <a:pt x="0" y="173"/>
                    </a:lnTo>
                    <a:lnTo>
                      <a:pt x="0" y="141"/>
                    </a:lnTo>
                    <a:lnTo>
                      <a:pt x="7" y="129"/>
                    </a:lnTo>
                    <a:lnTo>
                      <a:pt x="7" y="51"/>
                    </a:lnTo>
                    <a:lnTo>
                      <a:pt x="0" y="3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85" name="Freeform 303">
                <a:extLst>
                  <a:ext uri="{FF2B5EF4-FFF2-40B4-BE49-F238E27FC236}">
                    <a16:creationId xmlns:a16="http://schemas.microsoft.com/office/drawing/2014/main" id="{FBCA4033-2509-4D57-A00A-5D7097995B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3" y="3440"/>
                <a:ext cx="80" cy="180"/>
              </a:xfrm>
              <a:custGeom>
                <a:avLst/>
                <a:gdLst>
                  <a:gd name="T0" fmla="*/ 0 w 80"/>
                  <a:gd name="T1" fmla="*/ 64 h 180"/>
                  <a:gd name="T2" fmla="*/ 36 w 80"/>
                  <a:gd name="T3" fmla="*/ 64 h 180"/>
                  <a:gd name="T4" fmla="*/ 36 w 80"/>
                  <a:gd name="T5" fmla="*/ 0 h 180"/>
                  <a:gd name="T6" fmla="*/ 0 w 80"/>
                  <a:gd name="T7" fmla="*/ 0 h 180"/>
                  <a:gd name="T8" fmla="*/ 0 w 80"/>
                  <a:gd name="T9" fmla="*/ 64 h 180"/>
                  <a:gd name="T10" fmla="*/ 44 w 80"/>
                  <a:gd name="T11" fmla="*/ 64 h 180"/>
                  <a:gd name="T12" fmla="*/ 80 w 80"/>
                  <a:gd name="T13" fmla="*/ 64 h 180"/>
                  <a:gd name="T14" fmla="*/ 80 w 80"/>
                  <a:gd name="T15" fmla="*/ 0 h 180"/>
                  <a:gd name="T16" fmla="*/ 44 w 80"/>
                  <a:gd name="T17" fmla="*/ 0 h 180"/>
                  <a:gd name="T18" fmla="*/ 44 w 80"/>
                  <a:gd name="T19" fmla="*/ 64 h 180"/>
                  <a:gd name="T20" fmla="*/ 0 w 80"/>
                  <a:gd name="T21" fmla="*/ 180 h 180"/>
                  <a:gd name="T22" fmla="*/ 80 w 80"/>
                  <a:gd name="T23" fmla="*/ 180 h 180"/>
                  <a:gd name="T24" fmla="*/ 80 w 80"/>
                  <a:gd name="T25" fmla="*/ 116 h 180"/>
                  <a:gd name="T26" fmla="*/ 0 w 80"/>
                  <a:gd name="T27" fmla="*/ 116 h 180"/>
                  <a:gd name="T28" fmla="*/ 0 w 80"/>
                  <a:gd name="T29" fmla="*/ 180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0" h="180">
                    <a:moveTo>
                      <a:pt x="0" y="64"/>
                    </a:moveTo>
                    <a:lnTo>
                      <a:pt x="36" y="64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  <a:moveTo>
                      <a:pt x="44" y="64"/>
                    </a:moveTo>
                    <a:lnTo>
                      <a:pt x="80" y="64"/>
                    </a:lnTo>
                    <a:lnTo>
                      <a:pt x="80" y="0"/>
                    </a:lnTo>
                    <a:lnTo>
                      <a:pt x="44" y="0"/>
                    </a:lnTo>
                    <a:lnTo>
                      <a:pt x="44" y="64"/>
                    </a:lnTo>
                    <a:close/>
                    <a:moveTo>
                      <a:pt x="0" y="180"/>
                    </a:moveTo>
                    <a:lnTo>
                      <a:pt x="80" y="180"/>
                    </a:lnTo>
                    <a:lnTo>
                      <a:pt x="80" y="116"/>
                    </a:lnTo>
                    <a:lnTo>
                      <a:pt x="0" y="116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86" name="Rectangle 304">
                <a:extLst>
                  <a:ext uri="{FF2B5EF4-FFF2-40B4-BE49-F238E27FC236}">
                    <a16:creationId xmlns:a16="http://schemas.microsoft.com/office/drawing/2014/main" id="{294D74BC-A377-4F20-8858-CDEFFEA84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3" y="3440"/>
                <a:ext cx="36" cy="6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887" name="Rectangle 305">
                <a:extLst>
                  <a:ext uri="{FF2B5EF4-FFF2-40B4-BE49-F238E27FC236}">
                    <a16:creationId xmlns:a16="http://schemas.microsoft.com/office/drawing/2014/main" id="{4B392FE0-E1EA-401B-934D-508E14E02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7" y="3440"/>
                <a:ext cx="36" cy="6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888" name="Line 306">
                <a:extLst>
                  <a:ext uri="{FF2B5EF4-FFF2-40B4-BE49-F238E27FC236}">
                    <a16:creationId xmlns:a16="http://schemas.microsoft.com/office/drawing/2014/main" id="{A78AA7FE-6DDE-4101-AD6C-E5EF2201C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3" y="3543"/>
                <a:ext cx="8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89" name="Line 307">
                <a:extLst>
                  <a:ext uri="{FF2B5EF4-FFF2-40B4-BE49-F238E27FC236}">
                    <a16:creationId xmlns:a16="http://schemas.microsoft.com/office/drawing/2014/main" id="{097952D9-8BB5-4A15-A08E-B7C350EA1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3" y="3537"/>
                <a:ext cx="8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90" name="Line 308">
                <a:extLst>
                  <a:ext uri="{FF2B5EF4-FFF2-40B4-BE49-F238E27FC236}">
                    <a16:creationId xmlns:a16="http://schemas.microsoft.com/office/drawing/2014/main" id="{FAB25608-F692-40BE-8F13-D1F2F870C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3" y="3530"/>
                <a:ext cx="8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91" name="Line 309">
                <a:extLst>
                  <a:ext uri="{FF2B5EF4-FFF2-40B4-BE49-F238E27FC236}">
                    <a16:creationId xmlns:a16="http://schemas.microsoft.com/office/drawing/2014/main" id="{FB2E724A-5DC7-413C-B484-FA060EB77F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3" y="3523"/>
                <a:ext cx="8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92" name="Line 310">
                <a:extLst>
                  <a:ext uri="{FF2B5EF4-FFF2-40B4-BE49-F238E27FC236}">
                    <a16:creationId xmlns:a16="http://schemas.microsoft.com/office/drawing/2014/main" id="{9991442B-998C-43DE-A9CD-2362BCAB51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3" y="3517"/>
                <a:ext cx="8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93" name="Rectangle 311">
                <a:extLst>
                  <a:ext uri="{FF2B5EF4-FFF2-40B4-BE49-F238E27FC236}">
                    <a16:creationId xmlns:a16="http://schemas.microsoft.com/office/drawing/2014/main" id="{8CC41C18-D392-451E-8B87-4FDE01B61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3" y="3556"/>
                <a:ext cx="80" cy="6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894" name="Line 312">
                <a:extLst>
                  <a:ext uri="{FF2B5EF4-FFF2-40B4-BE49-F238E27FC236}">
                    <a16:creationId xmlns:a16="http://schemas.microsoft.com/office/drawing/2014/main" id="{A53F18AE-80B8-43E9-BE2D-F33941667E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7" y="3455"/>
                <a:ext cx="3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95" name="Line 313">
                <a:extLst>
                  <a:ext uri="{FF2B5EF4-FFF2-40B4-BE49-F238E27FC236}">
                    <a16:creationId xmlns:a16="http://schemas.microsoft.com/office/drawing/2014/main" id="{A26760AC-1272-4AF1-9876-03C8AAF5D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7" y="3488"/>
                <a:ext cx="3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96" name="Line 314">
                <a:extLst>
                  <a:ext uri="{FF2B5EF4-FFF2-40B4-BE49-F238E27FC236}">
                    <a16:creationId xmlns:a16="http://schemas.microsoft.com/office/drawing/2014/main" id="{B62939D9-ABC4-4141-958D-EFEA692A8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7" y="3472"/>
                <a:ext cx="3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97" name="Line 315">
                <a:extLst>
                  <a:ext uri="{FF2B5EF4-FFF2-40B4-BE49-F238E27FC236}">
                    <a16:creationId xmlns:a16="http://schemas.microsoft.com/office/drawing/2014/main" id="{26702DC0-9FF6-4EDD-8DDC-83D05BAE6E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3" y="3455"/>
                <a:ext cx="3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98" name="Line 316">
                <a:extLst>
                  <a:ext uri="{FF2B5EF4-FFF2-40B4-BE49-F238E27FC236}">
                    <a16:creationId xmlns:a16="http://schemas.microsoft.com/office/drawing/2014/main" id="{982AA043-8811-4D21-88E3-7FC9D818B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3" y="3488"/>
                <a:ext cx="3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99" name="Line 317">
                <a:extLst>
                  <a:ext uri="{FF2B5EF4-FFF2-40B4-BE49-F238E27FC236}">
                    <a16:creationId xmlns:a16="http://schemas.microsoft.com/office/drawing/2014/main" id="{59B15625-7253-48ED-A30B-81E16EF19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3" y="3472"/>
                <a:ext cx="3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00" name="Line 318">
                <a:extLst>
                  <a:ext uri="{FF2B5EF4-FFF2-40B4-BE49-F238E27FC236}">
                    <a16:creationId xmlns:a16="http://schemas.microsoft.com/office/drawing/2014/main" id="{B732B014-8BAA-4985-936D-86A2F6014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3" y="3604"/>
                <a:ext cx="8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01" name="Line 319">
                <a:extLst>
                  <a:ext uri="{FF2B5EF4-FFF2-40B4-BE49-F238E27FC236}">
                    <a16:creationId xmlns:a16="http://schemas.microsoft.com/office/drawing/2014/main" id="{23C85005-0293-4E00-A347-5E23ACCD71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3" y="3587"/>
                <a:ext cx="8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02" name="Line 320">
                <a:extLst>
                  <a:ext uri="{FF2B5EF4-FFF2-40B4-BE49-F238E27FC236}">
                    <a16:creationId xmlns:a16="http://schemas.microsoft.com/office/drawing/2014/main" id="{71EA3680-8B94-4FC7-870F-50274A78C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3" y="3571"/>
                <a:ext cx="8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03" name="Line 321">
                <a:extLst>
                  <a:ext uri="{FF2B5EF4-FFF2-40B4-BE49-F238E27FC236}">
                    <a16:creationId xmlns:a16="http://schemas.microsoft.com/office/drawing/2014/main" id="{E2CD2F35-DB82-4B15-9A9A-E5B168F37D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7" y="3556"/>
                <a:ext cx="1" cy="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04" name="Line 322">
                <a:extLst>
                  <a:ext uri="{FF2B5EF4-FFF2-40B4-BE49-F238E27FC236}">
                    <a16:creationId xmlns:a16="http://schemas.microsoft.com/office/drawing/2014/main" id="{893D0C27-2CDE-40CB-B1BA-9524C33CD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0" y="3556"/>
                <a:ext cx="1" cy="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05" name="Rectangle 323">
                <a:extLst>
                  <a:ext uri="{FF2B5EF4-FFF2-40B4-BE49-F238E27FC236}">
                    <a16:creationId xmlns:a16="http://schemas.microsoft.com/office/drawing/2014/main" id="{F468177F-FBFB-4D61-BF0E-25897BA94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1" y="2830"/>
                <a:ext cx="633" cy="412"/>
              </a:xfrm>
              <a:prstGeom prst="rect">
                <a:avLst/>
              </a:prstGeom>
              <a:solidFill>
                <a:srgbClr val="E6E6E6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06" name="Rectangle 324">
                <a:extLst>
                  <a:ext uri="{FF2B5EF4-FFF2-40B4-BE49-F238E27FC236}">
                    <a16:creationId xmlns:a16="http://schemas.microsoft.com/office/drawing/2014/main" id="{10CA1AAB-B929-4D4D-879D-DA36E2DC9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0" y="2879"/>
                <a:ext cx="35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written in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907" name="Rectangle 325">
                <a:extLst>
                  <a:ext uri="{FF2B5EF4-FFF2-40B4-BE49-F238E27FC236}">
                    <a16:creationId xmlns:a16="http://schemas.microsoft.com/office/drawing/2014/main" id="{FBA0AF08-2086-43AD-830D-1A46021C2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1" y="2984"/>
                <a:ext cx="4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a high-level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908" name="Rectangle 326">
                <a:extLst>
                  <a:ext uri="{FF2B5EF4-FFF2-40B4-BE49-F238E27FC236}">
                    <a16:creationId xmlns:a16="http://schemas.microsoft.com/office/drawing/2014/main" id="{BA8E4B32-8C64-4575-97C7-8F101FE73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" y="3088"/>
                <a:ext cx="36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language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909" name="Rectangle 327">
                <a:extLst>
                  <a:ext uri="{FF2B5EF4-FFF2-40B4-BE49-F238E27FC236}">
                    <a16:creationId xmlns:a16="http://schemas.microsoft.com/office/drawing/2014/main" id="{73CBC7A1-29A6-4B73-9140-0F1C9BFA9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5" y="3767"/>
                <a:ext cx="575" cy="2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10" name="Rectangle 328">
                <a:extLst>
                  <a:ext uri="{FF2B5EF4-FFF2-40B4-BE49-F238E27FC236}">
                    <a16:creationId xmlns:a16="http://schemas.microsoft.com/office/drawing/2014/main" id="{C904C1D8-21DE-419D-B516-474150251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6" y="3765"/>
                <a:ext cx="15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Any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911" name="Rectangle 329">
                <a:extLst>
                  <a:ext uri="{FF2B5EF4-FFF2-40B4-BE49-F238E27FC236}">
                    <a16:creationId xmlns:a16="http://schemas.microsoft.com/office/drawing/2014/main" id="{AE713B5F-4E21-48D1-8C25-53C860474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" y="3870"/>
                <a:ext cx="36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computer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912" name="Rectangle 330">
                <a:extLst>
                  <a:ext uri="{FF2B5EF4-FFF2-40B4-BE49-F238E27FC236}">
                    <a16:creationId xmlns:a16="http://schemas.microsoft.com/office/drawing/2014/main" id="{67ECB819-969B-4EAF-BD7B-C72FC5316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3416"/>
                <a:ext cx="395" cy="1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13" name="Rectangle 331">
                <a:extLst>
                  <a:ext uri="{FF2B5EF4-FFF2-40B4-BE49-F238E27FC236}">
                    <a16:creationId xmlns:a16="http://schemas.microsoft.com/office/drawing/2014/main" id="{7AD1C0AC-EE07-4411-A634-F546687CA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" y="3363"/>
                <a:ext cx="30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7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. . .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914" name="Freeform 332">
                <a:extLst>
                  <a:ext uri="{FF2B5EF4-FFF2-40B4-BE49-F238E27FC236}">
                    <a16:creationId xmlns:a16="http://schemas.microsoft.com/office/drawing/2014/main" id="{C8F61F3F-E2FE-42E6-9F85-6A13DD19B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3451"/>
                <a:ext cx="235" cy="126"/>
              </a:xfrm>
              <a:custGeom>
                <a:avLst/>
                <a:gdLst>
                  <a:gd name="T0" fmla="*/ 202 w 235"/>
                  <a:gd name="T1" fmla="*/ 36 h 126"/>
                  <a:gd name="T2" fmla="*/ 198 w 235"/>
                  <a:gd name="T3" fmla="*/ 33 h 126"/>
                  <a:gd name="T4" fmla="*/ 194 w 235"/>
                  <a:gd name="T5" fmla="*/ 31 h 126"/>
                  <a:gd name="T6" fmla="*/ 181 w 235"/>
                  <a:gd name="T7" fmla="*/ 31 h 126"/>
                  <a:gd name="T8" fmla="*/ 169 w 235"/>
                  <a:gd name="T9" fmla="*/ 30 h 126"/>
                  <a:gd name="T10" fmla="*/ 157 w 235"/>
                  <a:gd name="T11" fmla="*/ 27 h 126"/>
                  <a:gd name="T12" fmla="*/ 146 w 235"/>
                  <a:gd name="T13" fmla="*/ 20 h 126"/>
                  <a:gd name="T14" fmla="*/ 134 w 235"/>
                  <a:gd name="T15" fmla="*/ 12 h 126"/>
                  <a:gd name="T16" fmla="*/ 123 w 235"/>
                  <a:gd name="T17" fmla="*/ 6 h 126"/>
                  <a:gd name="T18" fmla="*/ 112 w 235"/>
                  <a:gd name="T19" fmla="*/ 3 h 126"/>
                  <a:gd name="T20" fmla="*/ 99 w 235"/>
                  <a:gd name="T21" fmla="*/ 0 h 126"/>
                  <a:gd name="T22" fmla="*/ 18 w 235"/>
                  <a:gd name="T23" fmla="*/ 0 h 126"/>
                  <a:gd name="T24" fmla="*/ 11 w 235"/>
                  <a:gd name="T25" fmla="*/ 4 h 126"/>
                  <a:gd name="T26" fmla="*/ 4 w 235"/>
                  <a:gd name="T27" fmla="*/ 9 h 126"/>
                  <a:gd name="T28" fmla="*/ 0 w 235"/>
                  <a:gd name="T29" fmla="*/ 17 h 126"/>
                  <a:gd name="T30" fmla="*/ 0 w 235"/>
                  <a:gd name="T31" fmla="*/ 25 h 126"/>
                  <a:gd name="T32" fmla="*/ 0 w 235"/>
                  <a:gd name="T33" fmla="*/ 100 h 126"/>
                  <a:gd name="T34" fmla="*/ 0 w 235"/>
                  <a:gd name="T35" fmla="*/ 109 h 126"/>
                  <a:gd name="T36" fmla="*/ 4 w 235"/>
                  <a:gd name="T37" fmla="*/ 117 h 126"/>
                  <a:gd name="T38" fmla="*/ 11 w 235"/>
                  <a:gd name="T39" fmla="*/ 122 h 126"/>
                  <a:gd name="T40" fmla="*/ 18 w 235"/>
                  <a:gd name="T41" fmla="*/ 126 h 126"/>
                  <a:gd name="T42" fmla="*/ 215 w 235"/>
                  <a:gd name="T43" fmla="*/ 126 h 126"/>
                  <a:gd name="T44" fmla="*/ 219 w 235"/>
                  <a:gd name="T45" fmla="*/ 124 h 126"/>
                  <a:gd name="T46" fmla="*/ 220 w 235"/>
                  <a:gd name="T47" fmla="*/ 121 h 126"/>
                  <a:gd name="T48" fmla="*/ 221 w 235"/>
                  <a:gd name="T49" fmla="*/ 118 h 126"/>
                  <a:gd name="T50" fmla="*/ 222 w 235"/>
                  <a:gd name="T51" fmla="*/ 111 h 126"/>
                  <a:gd name="T52" fmla="*/ 226 w 235"/>
                  <a:gd name="T53" fmla="*/ 105 h 126"/>
                  <a:gd name="T54" fmla="*/ 234 w 235"/>
                  <a:gd name="T55" fmla="*/ 96 h 126"/>
                  <a:gd name="T56" fmla="*/ 235 w 235"/>
                  <a:gd name="T57" fmla="*/ 94 h 126"/>
                  <a:gd name="T58" fmla="*/ 235 w 235"/>
                  <a:gd name="T59" fmla="*/ 92 h 126"/>
                  <a:gd name="T60" fmla="*/ 235 w 235"/>
                  <a:gd name="T61" fmla="*/ 90 h 126"/>
                  <a:gd name="T62" fmla="*/ 234 w 235"/>
                  <a:gd name="T63" fmla="*/ 88 h 126"/>
                  <a:gd name="T64" fmla="*/ 216 w 235"/>
                  <a:gd name="T65" fmla="*/ 72 h 126"/>
                  <a:gd name="T66" fmla="*/ 210 w 235"/>
                  <a:gd name="T67" fmla="*/ 65 h 126"/>
                  <a:gd name="T68" fmla="*/ 206 w 235"/>
                  <a:gd name="T69" fmla="*/ 57 h 126"/>
                  <a:gd name="T70" fmla="*/ 206 w 235"/>
                  <a:gd name="T71" fmla="*/ 47 h 126"/>
                  <a:gd name="T72" fmla="*/ 206 w 235"/>
                  <a:gd name="T73" fmla="*/ 41 h 126"/>
                  <a:gd name="T74" fmla="*/ 202 w 235"/>
                  <a:gd name="T75" fmla="*/ 36 h 1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35" h="126">
                    <a:moveTo>
                      <a:pt x="202" y="36"/>
                    </a:moveTo>
                    <a:lnTo>
                      <a:pt x="198" y="33"/>
                    </a:lnTo>
                    <a:lnTo>
                      <a:pt x="194" y="31"/>
                    </a:lnTo>
                    <a:lnTo>
                      <a:pt x="181" y="31"/>
                    </a:lnTo>
                    <a:lnTo>
                      <a:pt x="169" y="30"/>
                    </a:lnTo>
                    <a:lnTo>
                      <a:pt x="157" y="27"/>
                    </a:lnTo>
                    <a:lnTo>
                      <a:pt x="146" y="20"/>
                    </a:lnTo>
                    <a:lnTo>
                      <a:pt x="134" y="12"/>
                    </a:lnTo>
                    <a:lnTo>
                      <a:pt x="123" y="6"/>
                    </a:lnTo>
                    <a:lnTo>
                      <a:pt x="112" y="3"/>
                    </a:lnTo>
                    <a:lnTo>
                      <a:pt x="99" y="0"/>
                    </a:lnTo>
                    <a:lnTo>
                      <a:pt x="18" y="0"/>
                    </a:lnTo>
                    <a:lnTo>
                      <a:pt x="11" y="4"/>
                    </a:lnTo>
                    <a:lnTo>
                      <a:pt x="4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100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1" y="122"/>
                    </a:lnTo>
                    <a:lnTo>
                      <a:pt x="18" y="126"/>
                    </a:lnTo>
                    <a:lnTo>
                      <a:pt x="215" y="126"/>
                    </a:lnTo>
                    <a:lnTo>
                      <a:pt x="219" y="124"/>
                    </a:lnTo>
                    <a:lnTo>
                      <a:pt x="220" y="121"/>
                    </a:lnTo>
                    <a:lnTo>
                      <a:pt x="221" y="118"/>
                    </a:lnTo>
                    <a:lnTo>
                      <a:pt x="222" y="111"/>
                    </a:lnTo>
                    <a:lnTo>
                      <a:pt x="226" y="105"/>
                    </a:lnTo>
                    <a:lnTo>
                      <a:pt x="234" y="96"/>
                    </a:lnTo>
                    <a:lnTo>
                      <a:pt x="235" y="94"/>
                    </a:lnTo>
                    <a:lnTo>
                      <a:pt x="235" y="92"/>
                    </a:lnTo>
                    <a:lnTo>
                      <a:pt x="235" y="90"/>
                    </a:lnTo>
                    <a:lnTo>
                      <a:pt x="234" y="88"/>
                    </a:lnTo>
                    <a:lnTo>
                      <a:pt x="216" y="72"/>
                    </a:lnTo>
                    <a:lnTo>
                      <a:pt x="210" y="65"/>
                    </a:lnTo>
                    <a:lnTo>
                      <a:pt x="206" y="57"/>
                    </a:lnTo>
                    <a:lnTo>
                      <a:pt x="206" y="47"/>
                    </a:lnTo>
                    <a:lnTo>
                      <a:pt x="206" y="41"/>
                    </a:lnTo>
                    <a:lnTo>
                      <a:pt x="202" y="36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15" name="Rectangle 333">
                <a:extLst>
                  <a:ext uri="{FF2B5EF4-FFF2-40B4-BE49-F238E27FC236}">
                    <a16:creationId xmlns:a16="http://schemas.microsoft.com/office/drawing/2014/main" id="{00582806-347A-45BC-B01C-49270BF1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0" y="3482"/>
                <a:ext cx="24" cy="63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16" name="Rectangle 334">
                <a:extLst>
                  <a:ext uri="{FF2B5EF4-FFF2-40B4-BE49-F238E27FC236}">
                    <a16:creationId xmlns:a16="http://schemas.microsoft.com/office/drawing/2014/main" id="{581EEA5A-9797-499E-88FF-9C2DBFF5A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3" y="3489"/>
                <a:ext cx="7" cy="5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17" name="Freeform 335">
                <a:extLst>
                  <a:ext uri="{FF2B5EF4-FFF2-40B4-BE49-F238E27FC236}">
                    <a16:creationId xmlns:a16="http://schemas.microsoft.com/office/drawing/2014/main" id="{E381AE28-2F79-4224-8F78-8864757E4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3475"/>
                <a:ext cx="6" cy="78"/>
              </a:xfrm>
              <a:custGeom>
                <a:avLst/>
                <a:gdLst>
                  <a:gd name="T0" fmla="*/ 0 w 6"/>
                  <a:gd name="T1" fmla="*/ 7 h 78"/>
                  <a:gd name="T2" fmla="*/ 6 w 6"/>
                  <a:gd name="T3" fmla="*/ 0 h 78"/>
                  <a:gd name="T4" fmla="*/ 6 w 6"/>
                  <a:gd name="T5" fmla="*/ 78 h 78"/>
                  <a:gd name="T6" fmla="*/ 0 w 6"/>
                  <a:gd name="T7" fmla="*/ 70 h 78"/>
                  <a:gd name="T8" fmla="*/ 0 w 6"/>
                  <a:gd name="T9" fmla="*/ 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8">
                    <a:moveTo>
                      <a:pt x="0" y="7"/>
                    </a:moveTo>
                    <a:lnTo>
                      <a:pt x="6" y="0"/>
                    </a:lnTo>
                    <a:lnTo>
                      <a:pt x="6" y="78"/>
                    </a:lnTo>
                    <a:lnTo>
                      <a:pt x="0" y="7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18" name="Rectangle 336">
                <a:extLst>
                  <a:ext uri="{FF2B5EF4-FFF2-40B4-BE49-F238E27FC236}">
                    <a16:creationId xmlns:a16="http://schemas.microsoft.com/office/drawing/2014/main" id="{E8F3B6A2-45DA-41A1-B9B5-940DD8BD0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482"/>
                <a:ext cx="13" cy="63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19" name="Rectangle 337">
                <a:extLst>
                  <a:ext uri="{FF2B5EF4-FFF2-40B4-BE49-F238E27FC236}">
                    <a16:creationId xmlns:a16="http://schemas.microsoft.com/office/drawing/2014/main" id="{303A387D-94FF-4221-98E5-78DE1EDE05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9" y="3451"/>
                <a:ext cx="30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20" name="Rectangle 338">
                <a:extLst>
                  <a:ext uri="{FF2B5EF4-FFF2-40B4-BE49-F238E27FC236}">
                    <a16:creationId xmlns:a16="http://schemas.microsoft.com/office/drawing/2014/main" id="{EE6A0E99-E008-4D77-ADA0-EFA00A38A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451"/>
                <a:ext cx="12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21" name="Rectangle 339">
                <a:extLst>
                  <a:ext uri="{FF2B5EF4-FFF2-40B4-BE49-F238E27FC236}">
                    <a16:creationId xmlns:a16="http://schemas.microsoft.com/office/drawing/2014/main" id="{444F8FE6-6024-4615-B8BB-15E542859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1" y="3455"/>
                <a:ext cx="6" cy="8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22" name="Rectangle 340">
                <a:extLst>
                  <a:ext uri="{FF2B5EF4-FFF2-40B4-BE49-F238E27FC236}">
                    <a16:creationId xmlns:a16="http://schemas.microsoft.com/office/drawing/2014/main" id="{B39A5CD3-51F7-4E55-86A3-15E9F3664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9" y="3450"/>
                <a:ext cx="6" cy="5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23" name="Rectangle 341">
                <a:extLst>
                  <a:ext uri="{FF2B5EF4-FFF2-40B4-BE49-F238E27FC236}">
                    <a16:creationId xmlns:a16="http://schemas.microsoft.com/office/drawing/2014/main" id="{057FE436-30BB-4D62-B3A2-5A453C9FD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9" y="3463"/>
                <a:ext cx="6" cy="5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24" name="Rectangle 342">
                <a:extLst>
                  <a:ext uri="{FF2B5EF4-FFF2-40B4-BE49-F238E27FC236}">
                    <a16:creationId xmlns:a16="http://schemas.microsoft.com/office/drawing/2014/main" id="{BD65857D-3130-41D6-A35B-2903BA1EA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9" y="3457"/>
                <a:ext cx="6" cy="5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25" name="Freeform 343">
                <a:extLst>
                  <a:ext uri="{FF2B5EF4-FFF2-40B4-BE49-F238E27FC236}">
                    <a16:creationId xmlns:a16="http://schemas.microsoft.com/office/drawing/2014/main" id="{9C866D6E-0EDA-40FB-A7D0-58EE320FA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3443"/>
                <a:ext cx="6" cy="47"/>
              </a:xfrm>
              <a:custGeom>
                <a:avLst/>
                <a:gdLst>
                  <a:gd name="T0" fmla="*/ 6 w 6"/>
                  <a:gd name="T1" fmla="*/ 8 h 47"/>
                  <a:gd name="T2" fmla="*/ 0 w 6"/>
                  <a:gd name="T3" fmla="*/ 0 h 47"/>
                  <a:gd name="T4" fmla="*/ 0 w 6"/>
                  <a:gd name="T5" fmla="*/ 47 h 47"/>
                  <a:gd name="T6" fmla="*/ 6 w 6"/>
                  <a:gd name="T7" fmla="*/ 39 h 47"/>
                  <a:gd name="T8" fmla="*/ 6 w 6"/>
                  <a:gd name="T9" fmla="*/ 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47">
                    <a:moveTo>
                      <a:pt x="6" y="8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6" y="39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6" name="Rectangle 344">
                <a:extLst>
                  <a:ext uri="{FF2B5EF4-FFF2-40B4-BE49-F238E27FC236}">
                    <a16:creationId xmlns:a16="http://schemas.microsoft.com/office/drawing/2014/main" id="{950C5398-18E0-4D78-8EF6-EC5BC503D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5" y="3545"/>
                <a:ext cx="46" cy="16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27" name="Freeform 345">
                <a:extLst>
                  <a:ext uri="{FF2B5EF4-FFF2-40B4-BE49-F238E27FC236}">
                    <a16:creationId xmlns:a16="http://schemas.microsoft.com/office/drawing/2014/main" id="{3C9CC076-E8DF-4FC4-A686-02B4C5C290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31" y="3514"/>
                <a:ext cx="41" cy="55"/>
              </a:xfrm>
              <a:custGeom>
                <a:avLst/>
                <a:gdLst>
                  <a:gd name="T0" fmla="*/ 6 w 41"/>
                  <a:gd name="T1" fmla="*/ 47 h 55"/>
                  <a:gd name="T2" fmla="*/ 12 w 41"/>
                  <a:gd name="T3" fmla="*/ 47 h 55"/>
                  <a:gd name="T4" fmla="*/ 12 w 41"/>
                  <a:gd name="T5" fmla="*/ 39 h 55"/>
                  <a:gd name="T6" fmla="*/ 6 w 41"/>
                  <a:gd name="T7" fmla="*/ 39 h 55"/>
                  <a:gd name="T8" fmla="*/ 6 w 41"/>
                  <a:gd name="T9" fmla="*/ 47 h 55"/>
                  <a:gd name="T10" fmla="*/ 15 w 41"/>
                  <a:gd name="T11" fmla="*/ 47 h 55"/>
                  <a:gd name="T12" fmla="*/ 21 w 41"/>
                  <a:gd name="T13" fmla="*/ 47 h 55"/>
                  <a:gd name="T14" fmla="*/ 21 w 41"/>
                  <a:gd name="T15" fmla="*/ 39 h 55"/>
                  <a:gd name="T16" fmla="*/ 15 w 41"/>
                  <a:gd name="T17" fmla="*/ 39 h 55"/>
                  <a:gd name="T18" fmla="*/ 15 w 41"/>
                  <a:gd name="T19" fmla="*/ 47 h 55"/>
                  <a:gd name="T20" fmla="*/ 24 w 41"/>
                  <a:gd name="T21" fmla="*/ 47 h 55"/>
                  <a:gd name="T22" fmla="*/ 30 w 41"/>
                  <a:gd name="T23" fmla="*/ 47 h 55"/>
                  <a:gd name="T24" fmla="*/ 30 w 41"/>
                  <a:gd name="T25" fmla="*/ 39 h 55"/>
                  <a:gd name="T26" fmla="*/ 24 w 41"/>
                  <a:gd name="T27" fmla="*/ 39 h 55"/>
                  <a:gd name="T28" fmla="*/ 24 w 41"/>
                  <a:gd name="T29" fmla="*/ 47 h 55"/>
                  <a:gd name="T30" fmla="*/ 24 w 41"/>
                  <a:gd name="T31" fmla="*/ 35 h 55"/>
                  <a:gd name="T32" fmla="*/ 30 w 41"/>
                  <a:gd name="T33" fmla="*/ 35 h 55"/>
                  <a:gd name="T34" fmla="*/ 30 w 41"/>
                  <a:gd name="T35" fmla="*/ 27 h 55"/>
                  <a:gd name="T36" fmla="*/ 24 w 41"/>
                  <a:gd name="T37" fmla="*/ 27 h 55"/>
                  <a:gd name="T38" fmla="*/ 24 w 41"/>
                  <a:gd name="T39" fmla="*/ 35 h 55"/>
                  <a:gd name="T40" fmla="*/ 0 w 41"/>
                  <a:gd name="T41" fmla="*/ 43 h 55"/>
                  <a:gd name="T42" fmla="*/ 1 w 41"/>
                  <a:gd name="T43" fmla="*/ 48 h 55"/>
                  <a:gd name="T44" fmla="*/ 4 w 41"/>
                  <a:gd name="T45" fmla="*/ 52 h 55"/>
                  <a:gd name="T46" fmla="*/ 9 w 41"/>
                  <a:gd name="T47" fmla="*/ 55 h 55"/>
                  <a:gd name="T48" fmla="*/ 23 w 41"/>
                  <a:gd name="T49" fmla="*/ 55 h 55"/>
                  <a:gd name="T50" fmla="*/ 31 w 41"/>
                  <a:gd name="T51" fmla="*/ 52 h 55"/>
                  <a:gd name="T52" fmla="*/ 37 w 41"/>
                  <a:gd name="T53" fmla="*/ 46 h 55"/>
                  <a:gd name="T54" fmla="*/ 41 w 41"/>
                  <a:gd name="T55" fmla="*/ 38 h 55"/>
                  <a:gd name="T56" fmla="*/ 41 w 41"/>
                  <a:gd name="T57" fmla="*/ 29 h 55"/>
                  <a:gd name="T58" fmla="*/ 41 w 41"/>
                  <a:gd name="T59" fmla="*/ 16 h 55"/>
                  <a:gd name="T60" fmla="*/ 41 w 41"/>
                  <a:gd name="T61" fmla="*/ 10 h 55"/>
                  <a:gd name="T62" fmla="*/ 39 w 41"/>
                  <a:gd name="T63" fmla="*/ 5 h 55"/>
                  <a:gd name="T64" fmla="*/ 34 w 41"/>
                  <a:gd name="T65" fmla="*/ 2 h 55"/>
                  <a:gd name="T66" fmla="*/ 30 w 41"/>
                  <a:gd name="T67" fmla="*/ 0 h 55"/>
                  <a:gd name="T68" fmla="*/ 25 w 41"/>
                  <a:gd name="T69" fmla="*/ 2 h 55"/>
                  <a:gd name="T70" fmla="*/ 20 w 41"/>
                  <a:gd name="T71" fmla="*/ 5 h 55"/>
                  <a:gd name="T72" fmla="*/ 18 w 41"/>
                  <a:gd name="T73" fmla="*/ 10 h 55"/>
                  <a:gd name="T74" fmla="*/ 18 w 41"/>
                  <a:gd name="T75" fmla="*/ 16 h 55"/>
                  <a:gd name="T76" fmla="*/ 18 w 41"/>
                  <a:gd name="T77" fmla="*/ 19 h 55"/>
                  <a:gd name="T78" fmla="*/ 17 w 41"/>
                  <a:gd name="T79" fmla="*/ 25 h 55"/>
                  <a:gd name="T80" fmla="*/ 14 w 41"/>
                  <a:gd name="T81" fmla="*/ 29 h 55"/>
                  <a:gd name="T82" fmla="*/ 9 w 41"/>
                  <a:gd name="T83" fmla="*/ 31 h 55"/>
                  <a:gd name="T84" fmla="*/ 4 w 41"/>
                  <a:gd name="T85" fmla="*/ 33 h 55"/>
                  <a:gd name="T86" fmla="*/ 1 w 41"/>
                  <a:gd name="T87" fmla="*/ 37 h 55"/>
                  <a:gd name="T88" fmla="*/ 0 w 41"/>
                  <a:gd name="T89" fmla="*/ 43 h 5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" h="55">
                    <a:moveTo>
                      <a:pt x="6" y="47"/>
                    </a:moveTo>
                    <a:lnTo>
                      <a:pt x="12" y="47"/>
                    </a:lnTo>
                    <a:lnTo>
                      <a:pt x="12" y="39"/>
                    </a:lnTo>
                    <a:lnTo>
                      <a:pt x="6" y="39"/>
                    </a:lnTo>
                    <a:lnTo>
                      <a:pt x="6" y="47"/>
                    </a:lnTo>
                    <a:close/>
                    <a:moveTo>
                      <a:pt x="15" y="47"/>
                    </a:moveTo>
                    <a:lnTo>
                      <a:pt x="21" y="47"/>
                    </a:lnTo>
                    <a:lnTo>
                      <a:pt x="21" y="39"/>
                    </a:lnTo>
                    <a:lnTo>
                      <a:pt x="15" y="39"/>
                    </a:lnTo>
                    <a:lnTo>
                      <a:pt x="15" y="47"/>
                    </a:lnTo>
                    <a:close/>
                    <a:moveTo>
                      <a:pt x="24" y="47"/>
                    </a:moveTo>
                    <a:lnTo>
                      <a:pt x="30" y="47"/>
                    </a:lnTo>
                    <a:lnTo>
                      <a:pt x="30" y="39"/>
                    </a:lnTo>
                    <a:lnTo>
                      <a:pt x="24" y="39"/>
                    </a:lnTo>
                    <a:lnTo>
                      <a:pt x="24" y="47"/>
                    </a:lnTo>
                    <a:close/>
                    <a:moveTo>
                      <a:pt x="24" y="35"/>
                    </a:moveTo>
                    <a:lnTo>
                      <a:pt x="30" y="35"/>
                    </a:lnTo>
                    <a:lnTo>
                      <a:pt x="30" y="27"/>
                    </a:lnTo>
                    <a:lnTo>
                      <a:pt x="24" y="27"/>
                    </a:lnTo>
                    <a:lnTo>
                      <a:pt x="24" y="35"/>
                    </a:lnTo>
                    <a:close/>
                    <a:moveTo>
                      <a:pt x="0" y="43"/>
                    </a:moveTo>
                    <a:lnTo>
                      <a:pt x="1" y="48"/>
                    </a:lnTo>
                    <a:lnTo>
                      <a:pt x="4" y="52"/>
                    </a:lnTo>
                    <a:lnTo>
                      <a:pt x="9" y="55"/>
                    </a:lnTo>
                    <a:lnTo>
                      <a:pt x="23" y="55"/>
                    </a:lnTo>
                    <a:lnTo>
                      <a:pt x="31" y="52"/>
                    </a:lnTo>
                    <a:lnTo>
                      <a:pt x="37" y="46"/>
                    </a:lnTo>
                    <a:lnTo>
                      <a:pt x="41" y="38"/>
                    </a:lnTo>
                    <a:lnTo>
                      <a:pt x="41" y="29"/>
                    </a:lnTo>
                    <a:lnTo>
                      <a:pt x="41" y="16"/>
                    </a:lnTo>
                    <a:lnTo>
                      <a:pt x="41" y="10"/>
                    </a:lnTo>
                    <a:lnTo>
                      <a:pt x="39" y="5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20" y="5"/>
                    </a:lnTo>
                    <a:lnTo>
                      <a:pt x="18" y="10"/>
                    </a:lnTo>
                    <a:lnTo>
                      <a:pt x="18" y="16"/>
                    </a:lnTo>
                    <a:lnTo>
                      <a:pt x="18" y="19"/>
                    </a:lnTo>
                    <a:lnTo>
                      <a:pt x="17" y="25"/>
                    </a:lnTo>
                    <a:lnTo>
                      <a:pt x="14" y="29"/>
                    </a:lnTo>
                    <a:lnTo>
                      <a:pt x="9" y="31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8" name="Freeform 346">
                <a:extLst>
                  <a:ext uri="{FF2B5EF4-FFF2-40B4-BE49-F238E27FC236}">
                    <a16:creationId xmlns:a16="http://schemas.microsoft.com/office/drawing/2014/main" id="{F8D85CA3-B5DB-466F-A4C7-EE9386082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" y="3482"/>
                <a:ext cx="83" cy="87"/>
              </a:xfrm>
              <a:custGeom>
                <a:avLst/>
                <a:gdLst>
                  <a:gd name="T0" fmla="*/ 83 w 83"/>
                  <a:gd name="T1" fmla="*/ 0 h 87"/>
                  <a:gd name="T2" fmla="*/ 83 w 83"/>
                  <a:gd name="T3" fmla="*/ 61 h 87"/>
                  <a:gd name="T4" fmla="*/ 83 w 83"/>
                  <a:gd name="T5" fmla="*/ 70 h 87"/>
                  <a:gd name="T6" fmla="*/ 79 w 83"/>
                  <a:gd name="T7" fmla="*/ 78 h 87"/>
                  <a:gd name="T8" fmla="*/ 72 w 83"/>
                  <a:gd name="T9" fmla="*/ 84 h 87"/>
                  <a:gd name="T10" fmla="*/ 65 w 83"/>
                  <a:gd name="T11" fmla="*/ 87 h 87"/>
                  <a:gd name="T12" fmla="*/ 20 w 83"/>
                  <a:gd name="T13" fmla="*/ 87 h 87"/>
                  <a:gd name="T14" fmla="*/ 11 w 83"/>
                  <a:gd name="T15" fmla="*/ 84 h 87"/>
                  <a:gd name="T16" fmla="*/ 5 w 83"/>
                  <a:gd name="T17" fmla="*/ 78 h 87"/>
                  <a:gd name="T18" fmla="*/ 1 w 83"/>
                  <a:gd name="T19" fmla="*/ 70 h 87"/>
                  <a:gd name="T20" fmla="*/ 0 w 83"/>
                  <a:gd name="T21" fmla="*/ 61 h 87"/>
                  <a:gd name="T22" fmla="*/ 0 w 83"/>
                  <a:gd name="T23" fmla="*/ 0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3" h="87">
                    <a:moveTo>
                      <a:pt x="83" y="0"/>
                    </a:moveTo>
                    <a:lnTo>
                      <a:pt x="83" y="61"/>
                    </a:lnTo>
                    <a:lnTo>
                      <a:pt x="83" y="70"/>
                    </a:lnTo>
                    <a:lnTo>
                      <a:pt x="79" y="78"/>
                    </a:lnTo>
                    <a:lnTo>
                      <a:pt x="72" y="84"/>
                    </a:lnTo>
                    <a:lnTo>
                      <a:pt x="65" y="87"/>
                    </a:lnTo>
                    <a:lnTo>
                      <a:pt x="20" y="87"/>
                    </a:lnTo>
                    <a:lnTo>
                      <a:pt x="11" y="84"/>
                    </a:lnTo>
                    <a:lnTo>
                      <a:pt x="5" y="78"/>
                    </a:lnTo>
                    <a:lnTo>
                      <a:pt x="1" y="70"/>
                    </a:lnTo>
                    <a:lnTo>
                      <a:pt x="0" y="6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9" name="Rectangle 347">
                <a:extLst>
                  <a:ext uri="{FF2B5EF4-FFF2-40B4-BE49-F238E27FC236}">
                    <a16:creationId xmlns:a16="http://schemas.microsoft.com/office/drawing/2014/main" id="{71577378-5FAE-4CC9-87E1-F839F211E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3553"/>
                <a:ext cx="6" cy="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30" name="Rectangle 348">
                <a:extLst>
                  <a:ext uri="{FF2B5EF4-FFF2-40B4-BE49-F238E27FC236}">
                    <a16:creationId xmlns:a16="http://schemas.microsoft.com/office/drawing/2014/main" id="{97D9D99E-B96E-4E4B-A804-BA6A5D13A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6" y="3553"/>
                <a:ext cx="6" cy="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31" name="Rectangle 349">
                <a:extLst>
                  <a:ext uri="{FF2B5EF4-FFF2-40B4-BE49-F238E27FC236}">
                    <a16:creationId xmlns:a16="http://schemas.microsoft.com/office/drawing/2014/main" id="{1DB7F342-65CA-44B8-BDFC-16F4A2E7D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" y="3553"/>
                <a:ext cx="6" cy="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32" name="Rectangle 350">
                <a:extLst>
                  <a:ext uri="{FF2B5EF4-FFF2-40B4-BE49-F238E27FC236}">
                    <a16:creationId xmlns:a16="http://schemas.microsoft.com/office/drawing/2014/main" id="{54E9A855-776E-4935-B838-763EEE832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" y="3541"/>
                <a:ext cx="6" cy="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33" name="Freeform 351">
                <a:extLst>
                  <a:ext uri="{FF2B5EF4-FFF2-40B4-BE49-F238E27FC236}">
                    <a16:creationId xmlns:a16="http://schemas.microsoft.com/office/drawing/2014/main" id="{D990802C-01E0-428B-954D-61FC99456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3514"/>
                <a:ext cx="41" cy="55"/>
              </a:xfrm>
              <a:custGeom>
                <a:avLst/>
                <a:gdLst>
                  <a:gd name="T0" fmla="*/ 0 w 41"/>
                  <a:gd name="T1" fmla="*/ 43 h 55"/>
                  <a:gd name="T2" fmla="*/ 1 w 41"/>
                  <a:gd name="T3" fmla="*/ 48 h 55"/>
                  <a:gd name="T4" fmla="*/ 4 w 41"/>
                  <a:gd name="T5" fmla="*/ 52 h 55"/>
                  <a:gd name="T6" fmla="*/ 9 w 41"/>
                  <a:gd name="T7" fmla="*/ 55 h 55"/>
                  <a:gd name="T8" fmla="*/ 23 w 41"/>
                  <a:gd name="T9" fmla="*/ 55 h 55"/>
                  <a:gd name="T10" fmla="*/ 31 w 41"/>
                  <a:gd name="T11" fmla="*/ 52 h 55"/>
                  <a:gd name="T12" fmla="*/ 37 w 41"/>
                  <a:gd name="T13" fmla="*/ 46 h 55"/>
                  <a:gd name="T14" fmla="*/ 41 w 41"/>
                  <a:gd name="T15" fmla="*/ 38 h 55"/>
                  <a:gd name="T16" fmla="*/ 41 w 41"/>
                  <a:gd name="T17" fmla="*/ 29 h 55"/>
                  <a:gd name="T18" fmla="*/ 41 w 41"/>
                  <a:gd name="T19" fmla="*/ 16 h 55"/>
                  <a:gd name="T20" fmla="*/ 41 w 41"/>
                  <a:gd name="T21" fmla="*/ 10 h 55"/>
                  <a:gd name="T22" fmla="*/ 39 w 41"/>
                  <a:gd name="T23" fmla="*/ 5 h 55"/>
                  <a:gd name="T24" fmla="*/ 34 w 41"/>
                  <a:gd name="T25" fmla="*/ 2 h 55"/>
                  <a:gd name="T26" fmla="*/ 30 w 41"/>
                  <a:gd name="T27" fmla="*/ 0 h 55"/>
                  <a:gd name="T28" fmla="*/ 25 w 41"/>
                  <a:gd name="T29" fmla="*/ 2 h 55"/>
                  <a:gd name="T30" fmla="*/ 20 w 41"/>
                  <a:gd name="T31" fmla="*/ 5 h 55"/>
                  <a:gd name="T32" fmla="*/ 18 w 41"/>
                  <a:gd name="T33" fmla="*/ 10 h 55"/>
                  <a:gd name="T34" fmla="*/ 18 w 41"/>
                  <a:gd name="T35" fmla="*/ 16 h 55"/>
                  <a:gd name="T36" fmla="*/ 18 w 41"/>
                  <a:gd name="T37" fmla="*/ 19 h 55"/>
                  <a:gd name="T38" fmla="*/ 17 w 41"/>
                  <a:gd name="T39" fmla="*/ 25 h 55"/>
                  <a:gd name="T40" fmla="*/ 14 w 41"/>
                  <a:gd name="T41" fmla="*/ 29 h 55"/>
                  <a:gd name="T42" fmla="*/ 9 w 41"/>
                  <a:gd name="T43" fmla="*/ 31 h 55"/>
                  <a:gd name="T44" fmla="*/ 4 w 41"/>
                  <a:gd name="T45" fmla="*/ 33 h 55"/>
                  <a:gd name="T46" fmla="*/ 1 w 41"/>
                  <a:gd name="T47" fmla="*/ 37 h 55"/>
                  <a:gd name="T48" fmla="*/ 0 w 41"/>
                  <a:gd name="T49" fmla="*/ 43 h 5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1" h="55">
                    <a:moveTo>
                      <a:pt x="0" y="43"/>
                    </a:moveTo>
                    <a:lnTo>
                      <a:pt x="1" y="48"/>
                    </a:lnTo>
                    <a:lnTo>
                      <a:pt x="4" y="52"/>
                    </a:lnTo>
                    <a:lnTo>
                      <a:pt x="9" y="55"/>
                    </a:lnTo>
                    <a:lnTo>
                      <a:pt x="23" y="55"/>
                    </a:lnTo>
                    <a:lnTo>
                      <a:pt x="31" y="52"/>
                    </a:lnTo>
                    <a:lnTo>
                      <a:pt x="37" y="46"/>
                    </a:lnTo>
                    <a:lnTo>
                      <a:pt x="41" y="38"/>
                    </a:lnTo>
                    <a:lnTo>
                      <a:pt x="41" y="29"/>
                    </a:lnTo>
                    <a:lnTo>
                      <a:pt x="41" y="16"/>
                    </a:lnTo>
                    <a:lnTo>
                      <a:pt x="41" y="10"/>
                    </a:lnTo>
                    <a:lnTo>
                      <a:pt x="39" y="5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20" y="5"/>
                    </a:lnTo>
                    <a:lnTo>
                      <a:pt x="18" y="10"/>
                    </a:lnTo>
                    <a:lnTo>
                      <a:pt x="18" y="16"/>
                    </a:lnTo>
                    <a:lnTo>
                      <a:pt x="18" y="19"/>
                    </a:lnTo>
                    <a:lnTo>
                      <a:pt x="17" y="25"/>
                    </a:lnTo>
                    <a:lnTo>
                      <a:pt x="14" y="29"/>
                    </a:lnTo>
                    <a:lnTo>
                      <a:pt x="9" y="31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34" name="Freeform 352">
                <a:extLst>
                  <a:ext uri="{FF2B5EF4-FFF2-40B4-BE49-F238E27FC236}">
                    <a16:creationId xmlns:a16="http://schemas.microsoft.com/office/drawing/2014/main" id="{DB09F406-F4E1-4B2A-BA06-0CB4E58FD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" y="3487"/>
                <a:ext cx="37" cy="54"/>
              </a:xfrm>
              <a:custGeom>
                <a:avLst/>
                <a:gdLst>
                  <a:gd name="T0" fmla="*/ 33 w 37"/>
                  <a:gd name="T1" fmla="*/ 54 h 54"/>
                  <a:gd name="T2" fmla="*/ 37 w 37"/>
                  <a:gd name="T3" fmla="*/ 54 h 54"/>
                  <a:gd name="T4" fmla="*/ 37 w 37"/>
                  <a:gd name="T5" fmla="*/ 0 h 54"/>
                  <a:gd name="T6" fmla="*/ 0 w 37"/>
                  <a:gd name="T7" fmla="*/ 0 h 54"/>
                  <a:gd name="T8" fmla="*/ 4 w 37"/>
                  <a:gd name="T9" fmla="*/ 5 h 54"/>
                  <a:gd name="T10" fmla="*/ 4 w 37"/>
                  <a:gd name="T11" fmla="*/ 11 h 54"/>
                  <a:gd name="T12" fmla="*/ 4 w 37"/>
                  <a:gd name="T13" fmla="*/ 21 h 54"/>
                  <a:gd name="T14" fmla="*/ 8 w 37"/>
                  <a:gd name="T15" fmla="*/ 29 h 54"/>
                  <a:gd name="T16" fmla="*/ 14 w 37"/>
                  <a:gd name="T17" fmla="*/ 36 h 54"/>
                  <a:gd name="T18" fmla="*/ 32 w 37"/>
                  <a:gd name="T19" fmla="*/ 52 h 54"/>
                  <a:gd name="T20" fmla="*/ 33 w 37"/>
                  <a:gd name="T21" fmla="*/ 54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" h="54">
                    <a:moveTo>
                      <a:pt x="33" y="54"/>
                    </a:moveTo>
                    <a:lnTo>
                      <a:pt x="37" y="5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4" y="11"/>
                    </a:lnTo>
                    <a:lnTo>
                      <a:pt x="4" y="21"/>
                    </a:lnTo>
                    <a:lnTo>
                      <a:pt x="8" y="29"/>
                    </a:lnTo>
                    <a:lnTo>
                      <a:pt x="14" y="36"/>
                    </a:lnTo>
                    <a:lnTo>
                      <a:pt x="32" y="52"/>
                    </a:lnTo>
                    <a:lnTo>
                      <a:pt x="33" y="54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35" name="Freeform 353">
                <a:extLst>
                  <a:ext uri="{FF2B5EF4-FFF2-40B4-BE49-F238E27FC236}">
                    <a16:creationId xmlns:a16="http://schemas.microsoft.com/office/drawing/2014/main" id="{059086E5-DCE0-41F4-B141-A204C3E1E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3463"/>
                <a:ext cx="29" cy="24"/>
              </a:xfrm>
              <a:custGeom>
                <a:avLst/>
                <a:gdLst>
                  <a:gd name="T0" fmla="*/ 9 w 29"/>
                  <a:gd name="T1" fmla="*/ 24 h 24"/>
                  <a:gd name="T2" fmla="*/ 22 w 29"/>
                  <a:gd name="T3" fmla="*/ 24 h 24"/>
                  <a:gd name="T4" fmla="*/ 29 w 29"/>
                  <a:gd name="T5" fmla="*/ 4 h 24"/>
                  <a:gd name="T6" fmla="*/ 13 w 29"/>
                  <a:gd name="T7" fmla="*/ 4 h 24"/>
                  <a:gd name="T8" fmla="*/ 13 w 29"/>
                  <a:gd name="T9" fmla="*/ 0 h 24"/>
                  <a:gd name="T10" fmla="*/ 11 w 29"/>
                  <a:gd name="T11" fmla="*/ 0 h 24"/>
                  <a:gd name="T12" fmla="*/ 0 w 29"/>
                  <a:gd name="T13" fmla="*/ 19 h 24"/>
                  <a:gd name="T14" fmla="*/ 1 w 29"/>
                  <a:gd name="T15" fmla="*/ 19 h 24"/>
                  <a:gd name="T16" fmla="*/ 5 w 29"/>
                  <a:gd name="T17" fmla="*/ 21 h 24"/>
                  <a:gd name="T18" fmla="*/ 9 w 29"/>
                  <a:gd name="T19" fmla="*/ 24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24">
                    <a:moveTo>
                      <a:pt x="9" y="24"/>
                    </a:moveTo>
                    <a:lnTo>
                      <a:pt x="22" y="24"/>
                    </a:lnTo>
                    <a:lnTo>
                      <a:pt x="29" y="4"/>
                    </a:lnTo>
                    <a:lnTo>
                      <a:pt x="13" y="4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5" y="21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36" name="Rectangle 354">
                <a:extLst>
                  <a:ext uri="{FF2B5EF4-FFF2-40B4-BE49-F238E27FC236}">
                    <a16:creationId xmlns:a16="http://schemas.microsoft.com/office/drawing/2014/main" id="{F7F00991-88FE-4A17-9F0D-F41883CFF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3451"/>
                <a:ext cx="12" cy="31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937" name="Freeform 355">
                <a:extLst>
                  <a:ext uri="{FF2B5EF4-FFF2-40B4-BE49-F238E27FC236}">
                    <a16:creationId xmlns:a16="http://schemas.microsoft.com/office/drawing/2014/main" id="{16697CC1-EC95-42C3-80D8-67426734B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451"/>
                <a:ext cx="121" cy="31"/>
              </a:xfrm>
              <a:custGeom>
                <a:avLst/>
                <a:gdLst>
                  <a:gd name="T0" fmla="*/ 68 w 121"/>
                  <a:gd name="T1" fmla="*/ 0 h 31"/>
                  <a:gd name="T2" fmla="*/ 12 w 121"/>
                  <a:gd name="T3" fmla="*/ 0 h 31"/>
                  <a:gd name="T4" fmla="*/ 7 w 121"/>
                  <a:gd name="T5" fmla="*/ 3 h 31"/>
                  <a:gd name="T6" fmla="*/ 3 w 121"/>
                  <a:gd name="T7" fmla="*/ 6 h 31"/>
                  <a:gd name="T8" fmla="*/ 0 w 121"/>
                  <a:gd name="T9" fmla="*/ 11 h 31"/>
                  <a:gd name="T10" fmla="*/ 0 w 121"/>
                  <a:gd name="T11" fmla="*/ 16 h 31"/>
                  <a:gd name="T12" fmla="*/ 0 w 121"/>
                  <a:gd name="T13" fmla="*/ 21 h 31"/>
                  <a:gd name="T14" fmla="*/ 3 w 121"/>
                  <a:gd name="T15" fmla="*/ 26 h 31"/>
                  <a:gd name="T16" fmla="*/ 7 w 121"/>
                  <a:gd name="T17" fmla="*/ 30 h 31"/>
                  <a:gd name="T18" fmla="*/ 12 w 121"/>
                  <a:gd name="T19" fmla="*/ 31 h 31"/>
                  <a:gd name="T20" fmla="*/ 109 w 121"/>
                  <a:gd name="T21" fmla="*/ 31 h 31"/>
                  <a:gd name="T22" fmla="*/ 115 w 121"/>
                  <a:gd name="T23" fmla="*/ 30 h 31"/>
                  <a:gd name="T24" fmla="*/ 118 w 121"/>
                  <a:gd name="T25" fmla="*/ 26 h 31"/>
                  <a:gd name="T26" fmla="*/ 121 w 121"/>
                  <a:gd name="T27" fmla="*/ 21 h 31"/>
                  <a:gd name="T28" fmla="*/ 121 w 121"/>
                  <a:gd name="T29" fmla="*/ 16 h 31"/>
                  <a:gd name="T30" fmla="*/ 121 w 121"/>
                  <a:gd name="T31" fmla="*/ 11 h 31"/>
                  <a:gd name="T32" fmla="*/ 118 w 121"/>
                  <a:gd name="T33" fmla="*/ 6 h 31"/>
                  <a:gd name="T34" fmla="*/ 115 w 121"/>
                  <a:gd name="T35" fmla="*/ 3 h 31"/>
                  <a:gd name="T36" fmla="*/ 109 w 121"/>
                  <a:gd name="T37" fmla="*/ 0 h 31"/>
                  <a:gd name="T38" fmla="*/ 68 w 121"/>
                  <a:gd name="T39" fmla="*/ 0 h 3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1" h="31">
                    <a:moveTo>
                      <a:pt x="68" y="0"/>
                    </a:moveTo>
                    <a:lnTo>
                      <a:pt x="12" y="0"/>
                    </a:lnTo>
                    <a:lnTo>
                      <a:pt x="7" y="3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3" y="26"/>
                    </a:lnTo>
                    <a:lnTo>
                      <a:pt x="7" y="30"/>
                    </a:lnTo>
                    <a:lnTo>
                      <a:pt x="12" y="31"/>
                    </a:lnTo>
                    <a:lnTo>
                      <a:pt x="109" y="31"/>
                    </a:lnTo>
                    <a:lnTo>
                      <a:pt x="115" y="30"/>
                    </a:lnTo>
                    <a:lnTo>
                      <a:pt x="118" y="26"/>
                    </a:lnTo>
                    <a:lnTo>
                      <a:pt x="121" y="21"/>
                    </a:lnTo>
                    <a:lnTo>
                      <a:pt x="121" y="16"/>
                    </a:lnTo>
                    <a:lnTo>
                      <a:pt x="121" y="11"/>
                    </a:lnTo>
                    <a:lnTo>
                      <a:pt x="118" y="6"/>
                    </a:lnTo>
                    <a:lnTo>
                      <a:pt x="115" y="3"/>
                    </a:lnTo>
                    <a:lnTo>
                      <a:pt x="109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38" name="Freeform 356">
                <a:extLst>
                  <a:ext uri="{FF2B5EF4-FFF2-40B4-BE49-F238E27FC236}">
                    <a16:creationId xmlns:a16="http://schemas.microsoft.com/office/drawing/2014/main" id="{CF5CD706-1462-46C2-AF41-182707E71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3611"/>
                <a:ext cx="27" cy="68"/>
              </a:xfrm>
              <a:custGeom>
                <a:avLst/>
                <a:gdLst>
                  <a:gd name="T0" fmla="*/ 0 w 27"/>
                  <a:gd name="T1" fmla="*/ 68 h 68"/>
                  <a:gd name="T2" fmla="*/ 27 w 27"/>
                  <a:gd name="T3" fmla="*/ 41 h 68"/>
                  <a:gd name="T4" fmla="*/ 27 w 27"/>
                  <a:gd name="T5" fmla="*/ 0 h 68"/>
                  <a:gd name="T6" fmla="*/ 0 w 27"/>
                  <a:gd name="T7" fmla="*/ 27 h 68"/>
                  <a:gd name="T8" fmla="*/ 0 w 27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68">
                    <a:moveTo>
                      <a:pt x="0" y="68"/>
                    </a:moveTo>
                    <a:lnTo>
                      <a:pt x="27" y="41"/>
                    </a:lnTo>
                    <a:lnTo>
                      <a:pt x="27" y="0"/>
                    </a:lnTo>
                    <a:lnTo>
                      <a:pt x="0" y="27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39" name="Freeform 357">
                <a:extLst>
                  <a:ext uri="{FF2B5EF4-FFF2-40B4-BE49-F238E27FC236}">
                    <a16:creationId xmlns:a16="http://schemas.microsoft.com/office/drawing/2014/main" id="{449D946D-E0AF-4FA9-B355-5693BA2FE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3611"/>
                <a:ext cx="41" cy="20"/>
              </a:xfrm>
              <a:custGeom>
                <a:avLst/>
                <a:gdLst>
                  <a:gd name="T0" fmla="*/ 21 w 41"/>
                  <a:gd name="T1" fmla="*/ 20 h 20"/>
                  <a:gd name="T2" fmla="*/ 41 w 41"/>
                  <a:gd name="T3" fmla="*/ 0 h 20"/>
                  <a:gd name="T4" fmla="*/ 0 w 41"/>
                  <a:gd name="T5" fmla="*/ 0 h 20"/>
                  <a:gd name="T6" fmla="*/ 21 w 41"/>
                  <a:gd name="T7" fmla="*/ 2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" h="20">
                    <a:moveTo>
                      <a:pt x="21" y="20"/>
                    </a:moveTo>
                    <a:lnTo>
                      <a:pt x="41" y="0"/>
                    </a:lnTo>
                    <a:lnTo>
                      <a:pt x="0" y="0"/>
                    </a:lnTo>
                    <a:lnTo>
                      <a:pt x="21" y="2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40" name="Freeform 358">
                <a:extLst>
                  <a:ext uri="{FF2B5EF4-FFF2-40B4-BE49-F238E27FC236}">
                    <a16:creationId xmlns:a16="http://schemas.microsoft.com/office/drawing/2014/main" id="{A70F87DF-1CF6-45C6-A735-4A60B414E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" y="3625"/>
                <a:ext cx="55" cy="13"/>
              </a:xfrm>
              <a:custGeom>
                <a:avLst/>
                <a:gdLst>
                  <a:gd name="T0" fmla="*/ 55 w 55"/>
                  <a:gd name="T1" fmla="*/ 13 h 13"/>
                  <a:gd name="T2" fmla="*/ 13 w 55"/>
                  <a:gd name="T3" fmla="*/ 0 h 13"/>
                  <a:gd name="T4" fmla="*/ 0 w 55"/>
                  <a:gd name="T5" fmla="*/ 13 h 13"/>
                  <a:gd name="T6" fmla="*/ 55 w 55"/>
                  <a:gd name="T7" fmla="*/ 13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13">
                    <a:moveTo>
                      <a:pt x="55" y="13"/>
                    </a:moveTo>
                    <a:lnTo>
                      <a:pt x="13" y="0"/>
                    </a:lnTo>
                    <a:lnTo>
                      <a:pt x="0" y="13"/>
                    </a:lnTo>
                    <a:lnTo>
                      <a:pt x="55" y="1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41" name="Freeform 359">
                <a:extLst>
                  <a:ext uri="{FF2B5EF4-FFF2-40B4-BE49-F238E27FC236}">
                    <a16:creationId xmlns:a16="http://schemas.microsoft.com/office/drawing/2014/main" id="{73744C9A-C559-4675-AC79-3B9BE4967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3611"/>
                <a:ext cx="225" cy="27"/>
              </a:xfrm>
              <a:custGeom>
                <a:avLst/>
                <a:gdLst>
                  <a:gd name="T0" fmla="*/ 225 w 225"/>
                  <a:gd name="T1" fmla="*/ 7 h 27"/>
                  <a:gd name="T2" fmla="*/ 212 w 225"/>
                  <a:gd name="T3" fmla="*/ 0 h 27"/>
                  <a:gd name="T4" fmla="*/ 15 w 225"/>
                  <a:gd name="T5" fmla="*/ 0 h 27"/>
                  <a:gd name="T6" fmla="*/ 0 w 225"/>
                  <a:gd name="T7" fmla="*/ 14 h 27"/>
                  <a:gd name="T8" fmla="*/ 42 w 225"/>
                  <a:gd name="T9" fmla="*/ 27 h 27"/>
                  <a:gd name="T10" fmla="*/ 205 w 225"/>
                  <a:gd name="T11" fmla="*/ 27 h 27"/>
                  <a:gd name="T12" fmla="*/ 225 w 225"/>
                  <a:gd name="T13" fmla="*/ 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27">
                    <a:moveTo>
                      <a:pt x="225" y="7"/>
                    </a:moveTo>
                    <a:lnTo>
                      <a:pt x="212" y="0"/>
                    </a:lnTo>
                    <a:lnTo>
                      <a:pt x="15" y="0"/>
                    </a:lnTo>
                    <a:lnTo>
                      <a:pt x="0" y="14"/>
                    </a:lnTo>
                    <a:lnTo>
                      <a:pt x="42" y="27"/>
                    </a:lnTo>
                    <a:lnTo>
                      <a:pt x="205" y="27"/>
                    </a:lnTo>
                    <a:lnTo>
                      <a:pt x="225" y="7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42" name="Freeform 360">
                <a:extLst>
                  <a:ext uri="{FF2B5EF4-FFF2-40B4-BE49-F238E27FC236}">
                    <a16:creationId xmlns:a16="http://schemas.microsoft.com/office/drawing/2014/main" id="{37F2744A-109F-4ECE-A092-71C7708AA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53" cy="11"/>
              </a:xfrm>
              <a:custGeom>
                <a:avLst/>
                <a:gdLst>
                  <a:gd name="T0" fmla="*/ 0 w 153"/>
                  <a:gd name="T1" fmla="*/ 11 h 11"/>
                  <a:gd name="T2" fmla="*/ 16 w 153"/>
                  <a:gd name="T3" fmla="*/ 11 h 11"/>
                  <a:gd name="T4" fmla="*/ 32 w 153"/>
                  <a:gd name="T5" fmla="*/ 11 h 11"/>
                  <a:gd name="T6" fmla="*/ 47 w 153"/>
                  <a:gd name="T7" fmla="*/ 11 h 11"/>
                  <a:gd name="T8" fmla="*/ 62 w 153"/>
                  <a:gd name="T9" fmla="*/ 10 h 11"/>
                  <a:gd name="T10" fmla="*/ 76 w 153"/>
                  <a:gd name="T11" fmla="*/ 10 h 11"/>
                  <a:gd name="T12" fmla="*/ 90 w 153"/>
                  <a:gd name="T13" fmla="*/ 9 h 11"/>
                  <a:gd name="T14" fmla="*/ 103 w 153"/>
                  <a:gd name="T15" fmla="*/ 8 h 11"/>
                  <a:gd name="T16" fmla="*/ 114 w 153"/>
                  <a:gd name="T17" fmla="*/ 7 h 11"/>
                  <a:gd name="T18" fmla="*/ 124 w 153"/>
                  <a:gd name="T19" fmla="*/ 6 h 11"/>
                  <a:gd name="T20" fmla="*/ 133 w 153"/>
                  <a:gd name="T21" fmla="*/ 5 h 11"/>
                  <a:gd name="T22" fmla="*/ 140 w 153"/>
                  <a:gd name="T23" fmla="*/ 5 h 11"/>
                  <a:gd name="T24" fmla="*/ 146 w 153"/>
                  <a:gd name="T25" fmla="*/ 4 h 11"/>
                  <a:gd name="T26" fmla="*/ 150 w 153"/>
                  <a:gd name="T27" fmla="*/ 3 h 11"/>
                  <a:gd name="T28" fmla="*/ 153 w 153"/>
                  <a:gd name="T29" fmla="*/ 2 h 11"/>
                  <a:gd name="T30" fmla="*/ 153 w 153"/>
                  <a:gd name="T31" fmla="*/ 0 h 11"/>
                  <a:gd name="T32" fmla="*/ 153 w 153"/>
                  <a:gd name="T33" fmla="*/ 11 h 11"/>
                  <a:gd name="T34" fmla="*/ 0 w 153"/>
                  <a:gd name="T35" fmla="*/ 11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3" h="11">
                    <a:moveTo>
                      <a:pt x="0" y="11"/>
                    </a:moveTo>
                    <a:lnTo>
                      <a:pt x="16" y="11"/>
                    </a:lnTo>
                    <a:lnTo>
                      <a:pt x="32" y="11"/>
                    </a:lnTo>
                    <a:lnTo>
                      <a:pt x="47" y="11"/>
                    </a:lnTo>
                    <a:lnTo>
                      <a:pt x="62" y="10"/>
                    </a:lnTo>
                    <a:lnTo>
                      <a:pt x="76" y="10"/>
                    </a:lnTo>
                    <a:lnTo>
                      <a:pt x="90" y="9"/>
                    </a:lnTo>
                    <a:lnTo>
                      <a:pt x="103" y="8"/>
                    </a:lnTo>
                    <a:lnTo>
                      <a:pt x="114" y="7"/>
                    </a:lnTo>
                    <a:lnTo>
                      <a:pt x="124" y="6"/>
                    </a:lnTo>
                    <a:lnTo>
                      <a:pt x="133" y="5"/>
                    </a:lnTo>
                    <a:lnTo>
                      <a:pt x="140" y="5"/>
                    </a:lnTo>
                    <a:lnTo>
                      <a:pt x="146" y="4"/>
                    </a:lnTo>
                    <a:lnTo>
                      <a:pt x="150" y="3"/>
                    </a:lnTo>
                    <a:lnTo>
                      <a:pt x="153" y="2"/>
                    </a:lnTo>
                    <a:lnTo>
                      <a:pt x="153" y="0"/>
                    </a:lnTo>
                    <a:lnTo>
                      <a:pt x="153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43" name="Freeform 361">
                <a:extLst>
                  <a:ext uri="{FF2B5EF4-FFF2-40B4-BE49-F238E27FC236}">
                    <a16:creationId xmlns:a16="http://schemas.microsoft.com/office/drawing/2014/main" id="{55375186-57E6-46D1-A490-1C55FA13F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53" cy="11"/>
              </a:xfrm>
              <a:custGeom>
                <a:avLst/>
                <a:gdLst>
                  <a:gd name="T0" fmla="*/ 0 w 153"/>
                  <a:gd name="T1" fmla="*/ 11 h 11"/>
                  <a:gd name="T2" fmla="*/ 16 w 153"/>
                  <a:gd name="T3" fmla="*/ 11 h 11"/>
                  <a:gd name="T4" fmla="*/ 32 w 153"/>
                  <a:gd name="T5" fmla="*/ 11 h 11"/>
                  <a:gd name="T6" fmla="*/ 47 w 153"/>
                  <a:gd name="T7" fmla="*/ 11 h 11"/>
                  <a:gd name="T8" fmla="*/ 62 w 153"/>
                  <a:gd name="T9" fmla="*/ 10 h 11"/>
                  <a:gd name="T10" fmla="*/ 76 w 153"/>
                  <a:gd name="T11" fmla="*/ 10 h 11"/>
                  <a:gd name="T12" fmla="*/ 90 w 153"/>
                  <a:gd name="T13" fmla="*/ 9 h 11"/>
                  <a:gd name="T14" fmla="*/ 103 w 153"/>
                  <a:gd name="T15" fmla="*/ 8 h 11"/>
                  <a:gd name="T16" fmla="*/ 114 w 153"/>
                  <a:gd name="T17" fmla="*/ 7 h 11"/>
                  <a:gd name="T18" fmla="*/ 124 w 153"/>
                  <a:gd name="T19" fmla="*/ 6 h 11"/>
                  <a:gd name="T20" fmla="*/ 133 w 153"/>
                  <a:gd name="T21" fmla="*/ 5 h 11"/>
                  <a:gd name="T22" fmla="*/ 140 w 153"/>
                  <a:gd name="T23" fmla="*/ 5 h 11"/>
                  <a:gd name="T24" fmla="*/ 146 w 153"/>
                  <a:gd name="T25" fmla="*/ 4 h 11"/>
                  <a:gd name="T26" fmla="*/ 150 w 153"/>
                  <a:gd name="T27" fmla="*/ 3 h 11"/>
                  <a:gd name="T28" fmla="*/ 153 w 153"/>
                  <a:gd name="T29" fmla="*/ 2 h 11"/>
                  <a:gd name="T30" fmla="*/ 153 w 153"/>
                  <a:gd name="T31" fmla="*/ 0 h 11"/>
                  <a:gd name="T32" fmla="*/ 150 w 153"/>
                  <a:gd name="T33" fmla="*/ 0 h 11"/>
                  <a:gd name="T34" fmla="*/ 150 w 153"/>
                  <a:gd name="T35" fmla="*/ 2 h 11"/>
                  <a:gd name="T36" fmla="*/ 147 w 153"/>
                  <a:gd name="T37" fmla="*/ 3 h 11"/>
                  <a:gd name="T38" fmla="*/ 143 w 153"/>
                  <a:gd name="T39" fmla="*/ 4 h 11"/>
                  <a:gd name="T40" fmla="*/ 138 w 153"/>
                  <a:gd name="T41" fmla="*/ 5 h 11"/>
                  <a:gd name="T42" fmla="*/ 131 w 153"/>
                  <a:gd name="T43" fmla="*/ 5 h 11"/>
                  <a:gd name="T44" fmla="*/ 122 w 153"/>
                  <a:gd name="T45" fmla="*/ 6 h 11"/>
                  <a:gd name="T46" fmla="*/ 111 w 153"/>
                  <a:gd name="T47" fmla="*/ 7 h 11"/>
                  <a:gd name="T48" fmla="*/ 101 w 153"/>
                  <a:gd name="T49" fmla="*/ 8 h 11"/>
                  <a:gd name="T50" fmla="*/ 89 w 153"/>
                  <a:gd name="T51" fmla="*/ 9 h 11"/>
                  <a:gd name="T52" fmla="*/ 75 w 153"/>
                  <a:gd name="T53" fmla="*/ 10 h 11"/>
                  <a:gd name="T54" fmla="*/ 61 w 153"/>
                  <a:gd name="T55" fmla="*/ 10 h 11"/>
                  <a:gd name="T56" fmla="*/ 46 w 153"/>
                  <a:gd name="T57" fmla="*/ 11 h 11"/>
                  <a:gd name="T58" fmla="*/ 32 w 153"/>
                  <a:gd name="T59" fmla="*/ 11 h 11"/>
                  <a:gd name="T60" fmla="*/ 16 w 153"/>
                  <a:gd name="T61" fmla="*/ 11 h 11"/>
                  <a:gd name="T62" fmla="*/ 0 w 153"/>
                  <a:gd name="T63" fmla="*/ 11 h 11"/>
                  <a:gd name="T64" fmla="*/ 0 w 153"/>
                  <a:gd name="T65" fmla="*/ 11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3" h="11">
                    <a:moveTo>
                      <a:pt x="0" y="11"/>
                    </a:moveTo>
                    <a:lnTo>
                      <a:pt x="16" y="11"/>
                    </a:lnTo>
                    <a:lnTo>
                      <a:pt x="32" y="11"/>
                    </a:lnTo>
                    <a:lnTo>
                      <a:pt x="47" y="11"/>
                    </a:lnTo>
                    <a:lnTo>
                      <a:pt x="62" y="10"/>
                    </a:lnTo>
                    <a:lnTo>
                      <a:pt x="76" y="10"/>
                    </a:lnTo>
                    <a:lnTo>
                      <a:pt x="90" y="9"/>
                    </a:lnTo>
                    <a:lnTo>
                      <a:pt x="103" y="8"/>
                    </a:lnTo>
                    <a:lnTo>
                      <a:pt x="114" y="7"/>
                    </a:lnTo>
                    <a:lnTo>
                      <a:pt x="124" y="6"/>
                    </a:lnTo>
                    <a:lnTo>
                      <a:pt x="133" y="5"/>
                    </a:lnTo>
                    <a:lnTo>
                      <a:pt x="140" y="5"/>
                    </a:lnTo>
                    <a:lnTo>
                      <a:pt x="146" y="4"/>
                    </a:lnTo>
                    <a:lnTo>
                      <a:pt x="150" y="3"/>
                    </a:lnTo>
                    <a:lnTo>
                      <a:pt x="153" y="2"/>
                    </a:lnTo>
                    <a:lnTo>
                      <a:pt x="153" y="0"/>
                    </a:lnTo>
                    <a:lnTo>
                      <a:pt x="150" y="0"/>
                    </a:lnTo>
                    <a:lnTo>
                      <a:pt x="150" y="2"/>
                    </a:lnTo>
                    <a:lnTo>
                      <a:pt x="147" y="3"/>
                    </a:lnTo>
                    <a:lnTo>
                      <a:pt x="143" y="4"/>
                    </a:lnTo>
                    <a:lnTo>
                      <a:pt x="138" y="5"/>
                    </a:lnTo>
                    <a:lnTo>
                      <a:pt x="131" y="5"/>
                    </a:lnTo>
                    <a:lnTo>
                      <a:pt x="122" y="6"/>
                    </a:lnTo>
                    <a:lnTo>
                      <a:pt x="111" y="7"/>
                    </a:lnTo>
                    <a:lnTo>
                      <a:pt x="101" y="8"/>
                    </a:lnTo>
                    <a:lnTo>
                      <a:pt x="89" y="9"/>
                    </a:lnTo>
                    <a:lnTo>
                      <a:pt x="75" y="10"/>
                    </a:lnTo>
                    <a:lnTo>
                      <a:pt x="61" y="10"/>
                    </a:lnTo>
                    <a:lnTo>
                      <a:pt x="46" y="11"/>
                    </a:lnTo>
                    <a:lnTo>
                      <a:pt x="3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44" name="Freeform 362">
                <a:extLst>
                  <a:ext uri="{FF2B5EF4-FFF2-40B4-BE49-F238E27FC236}">
                    <a16:creationId xmlns:a16="http://schemas.microsoft.com/office/drawing/2014/main" id="{D44C971A-0932-4DAB-8B26-895B485B0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50" cy="11"/>
              </a:xfrm>
              <a:custGeom>
                <a:avLst/>
                <a:gdLst>
                  <a:gd name="T0" fmla="*/ 0 w 150"/>
                  <a:gd name="T1" fmla="*/ 11 h 11"/>
                  <a:gd name="T2" fmla="*/ 16 w 150"/>
                  <a:gd name="T3" fmla="*/ 11 h 11"/>
                  <a:gd name="T4" fmla="*/ 32 w 150"/>
                  <a:gd name="T5" fmla="*/ 11 h 11"/>
                  <a:gd name="T6" fmla="*/ 46 w 150"/>
                  <a:gd name="T7" fmla="*/ 11 h 11"/>
                  <a:gd name="T8" fmla="*/ 61 w 150"/>
                  <a:gd name="T9" fmla="*/ 10 h 11"/>
                  <a:gd name="T10" fmla="*/ 75 w 150"/>
                  <a:gd name="T11" fmla="*/ 10 h 11"/>
                  <a:gd name="T12" fmla="*/ 89 w 150"/>
                  <a:gd name="T13" fmla="*/ 9 h 11"/>
                  <a:gd name="T14" fmla="*/ 101 w 150"/>
                  <a:gd name="T15" fmla="*/ 8 h 11"/>
                  <a:gd name="T16" fmla="*/ 111 w 150"/>
                  <a:gd name="T17" fmla="*/ 7 h 11"/>
                  <a:gd name="T18" fmla="*/ 122 w 150"/>
                  <a:gd name="T19" fmla="*/ 6 h 11"/>
                  <a:gd name="T20" fmla="*/ 131 w 150"/>
                  <a:gd name="T21" fmla="*/ 5 h 11"/>
                  <a:gd name="T22" fmla="*/ 138 w 150"/>
                  <a:gd name="T23" fmla="*/ 5 h 11"/>
                  <a:gd name="T24" fmla="*/ 143 w 150"/>
                  <a:gd name="T25" fmla="*/ 4 h 11"/>
                  <a:gd name="T26" fmla="*/ 147 w 150"/>
                  <a:gd name="T27" fmla="*/ 3 h 11"/>
                  <a:gd name="T28" fmla="*/ 150 w 150"/>
                  <a:gd name="T29" fmla="*/ 2 h 11"/>
                  <a:gd name="T30" fmla="*/ 150 w 150"/>
                  <a:gd name="T31" fmla="*/ 0 h 11"/>
                  <a:gd name="T32" fmla="*/ 147 w 150"/>
                  <a:gd name="T33" fmla="*/ 0 h 11"/>
                  <a:gd name="T34" fmla="*/ 147 w 150"/>
                  <a:gd name="T35" fmla="*/ 2 h 11"/>
                  <a:gd name="T36" fmla="*/ 145 w 150"/>
                  <a:gd name="T37" fmla="*/ 3 h 11"/>
                  <a:gd name="T38" fmla="*/ 140 w 150"/>
                  <a:gd name="T39" fmla="*/ 4 h 11"/>
                  <a:gd name="T40" fmla="*/ 135 w 150"/>
                  <a:gd name="T41" fmla="*/ 5 h 11"/>
                  <a:gd name="T42" fmla="*/ 128 w 150"/>
                  <a:gd name="T43" fmla="*/ 5 h 11"/>
                  <a:gd name="T44" fmla="*/ 119 w 150"/>
                  <a:gd name="T45" fmla="*/ 6 h 11"/>
                  <a:gd name="T46" fmla="*/ 110 w 150"/>
                  <a:gd name="T47" fmla="*/ 7 h 11"/>
                  <a:gd name="T48" fmla="*/ 99 w 150"/>
                  <a:gd name="T49" fmla="*/ 8 h 11"/>
                  <a:gd name="T50" fmla="*/ 87 w 150"/>
                  <a:gd name="T51" fmla="*/ 9 h 11"/>
                  <a:gd name="T52" fmla="*/ 74 w 150"/>
                  <a:gd name="T53" fmla="*/ 9 h 11"/>
                  <a:gd name="T54" fmla="*/ 61 w 150"/>
                  <a:gd name="T55" fmla="*/ 10 h 11"/>
                  <a:gd name="T56" fmla="*/ 46 w 150"/>
                  <a:gd name="T57" fmla="*/ 10 h 11"/>
                  <a:gd name="T58" fmla="*/ 31 w 150"/>
                  <a:gd name="T59" fmla="*/ 11 h 11"/>
                  <a:gd name="T60" fmla="*/ 16 w 150"/>
                  <a:gd name="T61" fmla="*/ 11 h 11"/>
                  <a:gd name="T62" fmla="*/ 0 w 150"/>
                  <a:gd name="T63" fmla="*/ 11 h 11"/>
                  <a:gd name="T64" fmla="*/ 0 w 150"/>
                  <a:gd name="T65" fmla="*/ 11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0" h="11">
                    <a:moveTo>
                      <a:pt x="0" y="11"/>
                    </a:moveTo>
                    <a:lnTo>
                      <a:pt x="16" y="11"/>
                    </a:lnTo>
                    <a:lnTo>
                      <a:pt x="32" y="11"/>
                    </a:lnTo>
                    <a:lnTo>
                      <a:pt x="46" y="11"/>
                    </a:lnTo>
                    <a:lnTo>
                      <a:pt x="61" y="10"/>
                    </a:lnTo>
                    <a:lnTo>
                      <a:pt x="75" y="10"/>
                    </a:lnTo>
                    <a:lnTo>
                      <a:pt x="89" y="9"/>
                    </a:lnTo>
                    <a:lnTo>
                      <a:pt x="101" y="8"/>
                    </a:lnTo>
                    <a:lnTo>
                      <a:pt x="111" y="7"/>
                    </a:lnTo>
                    <a:lnTo>
                      <a:pt x="122" y="6"/>
                    </a:lnTo>
                    <a:lnTo>
                      <a:pt x="131" y="5"/>
                    </a:lnTo>
                    <a:lnTo>
                      <a:pt x="138" y="5"/>
                    </a:lnTo>
                    <a:lnTo>
                      <a:pt x="143" y="4"/>
                    </a:lnTo>
                    <a:lnTo>
                      <a:pt x="147" y="3"/>
                    </a:lnTo>
                    <a:lnTo>
                      <a:pt x="150" y="2"/>
                    </a:lnTo>
                    <a:lnTo>
                      <a:pt x="150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5" y="3"/>
                    </a:lnTo>
                    <a:lnTo>
                      <a:pt x="140" y="4"/>
                    </a:lnTo>
                    <a:lnTo>
                      <a:pt x="135" y="5"/>
                    </a:lnTo>
                    <a:lnTo>
                      <a:pt x="128" y="5"/>
                    </a:lnTo>
                    <a:lnTo>
                      <a:pt x="119" y="6"/>
                    </a:lnTo>
                    <a:lnTo>
                      <a:pt x="110" y="7"/>
                    </a:lnTo>
                    <a:lnTo>
                      <a:pt x="99" y="8"/>
                    </a:lnTo>
                    <a:lnTo>
                      <a:pt x="87" y="9"/>
                    </a:lnTo>
                    <a:lnTo>
                      <a:pt x="74" y="9"/>
                    </a:lnTo>
                    <a:lnTo>
                      <a:pt x="61" y="10"/>
                    </a:lnTo>
                    <a:lnTo>
                      <a:pt x="46" y="10"/>
                    </a:lnTo>
                    <a:lnTo>
                      <a:pt x="31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45" name="Freeform 363">
                <a:extLst>
                  <a:ext uri="{FF2B5EF4-FFF2-40B4-BE49-F238E27FC236}">
                    <a16:creationId xmlns:a16="http://schemas.microsoft.com/office/drawing/2014/main" id="{1A3A4552-99B4-4CA2-9B28-60FFD0B04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47" cy="11"/>
              </a:xfrm>
              <a:custGeom>
                <a:avLst/>
                <a:gdLst>
                  <a:gd name="T0" fmla="*/ 0 w 147"/>
                  <a:gd name="T1" fmla="*/ 11 h 11"/>
                  <a:gd name="T2" fmla="*/ 16 w 147"/>
                  <a:gd name="T3" fmla="*/ 11 h 11"/>
                  <a:gd name="T4" fmla="*/ 31 w 147"/>
                  <a:gd name="T5" fmla="*/ 11 h 11"/>
                  <a:gd name="T6" fmla="*/ 46 w 147"/>
                  <a:gd name="T7" fmla="*/ 10 h 11"/>
                  <a:gd name="T8" fmla="*/ 61 w 147"/>
                  <a:gd name="T9" fmla="*/ 10 h 11"/>
                  <a:gd name="T10" fmla="*/ 74 w 147"/>
                  <a:gd name="T11" fmla="*/ 9 h 11"/>
                  <a:gd name="T12" fmla="*/ 87 w 147"/>
                  <a:gd name="T13" fmla="*/ 9 h 11"/>
                  <a:gd name="T14" fmla="*/ 99 w 147"/>
                  <a:gd name="T15" fmla="*/ 8 h 11"/>
                  <a:gd name="T16" fmla="*/ 110 w 147"/>
                  <a:gd name="T17" fmla="*/ 7 h 11"/>
                  <a:gd name="T18" fmla="*/ 119 w 147"/>
                  <a:gd name="T19" fmla="*/ 6 h 11"/>
                  <a:gd name="T20" fmla="*/ 128 w 147"/>
                  <a:gd name="T21" fmla="*/ 5 h 11"/>
                  <a:gd name="T22" fmla="*/ 135 w 147"/>
                  <a:gd name="T23" fmla="*/ 5 h 11"/>
                  <a:gd name="T24" fmla="*/ 140 w 147"/>
                  <a:gd name="T25" fmla="*/ 4 h 11"/>
                  <a:gd name="T26" fmla="*/ 145 w 147"/>
                  <a:gd name="T27" fmla="*/ 3 h 11"/>
                  <a:gd name="T28" fmla="*/ 147 w 147"/>
                  <a:gd name="T29" fmla="*/ 2 h 11"/>
                  <a:gd name="T30" fmla="*/ 147 w 147"/>
                  <a:gd name="T31" fmla="*/ 0 h 11"/>
                  <a:gd name="T32" fmla="*/ 145 w 147"/>
                  <a:gd name="T33" fmla="*/ 0 h 11"/>
                  <a:gd name="T34" fmla="*/ 145 w 147"/>
                  <a:gd name="T35" fmla="*/ 2 h 11"/>
                  <a:gd name="T36" fmla="*/ 142 w 147"/>
                  <a:gd name="T37" fmla="*/ 3 h 11"/>
                  <a:gd name="T38" fmla="*/ 138 w 147"/>
                  <a:gd name="T39" fmla="*/ 4 h 11"/>
                  <a:gd name="T40" fmla="*/ 133 w 147"/>
                  <a:gd name="T41" fmla="*/ 5 h 11"/>
                  <a:gd name="T42" fmla="*/ 126 w 147"/>
                  <a:gd name="T43" fmla="*/ 5 h 11"/>
                  <a:gd name="T44" fmla="*/ 118 w 147"/>
                  <a:gd name="T45" fmla="*/ 6 h 11"/>
                  <a:gd name="T46" fmla="*/ 108 w 147"/>
                  <a:gd name="T47" fmla="*/ 7 h 11"/>
                  <a:gd name="T48" fmla="*/ 97 w 147"/>
                  <a:gd name="T49" fmla="*/ 8 h 11"/>
                  <a:gd name="T50" fmla="*/ 85 w 147"/>
                  <a:gd name="T51" fmla="*/ 9 h 11"/>
                  <a:gd name="T52" fmla="*/ 73 w 147"/>
                  <a:gd name="T53" fmla="*/ 9 h 11"/>
                  <a:gd name="T54" fmla="*/ 59 w 147"/>
                  <a:gd name="T55" fmla="*/ 10 h 11"/>
                  <a:gd name="T56" fmla="*/ 45 w 147"/>
                  <a:gd name="T57" fmla="*/ 10 h 11"/>
                  <a:gd name="T58" fmla="*/ 30 w 147"/>
                  <a:gd name="T59" fmla="*/ 10 h 11"/>
                  <a:gd name="T60" fmla="*/ 15 w 147"/>
                  <a:gd name="T61" fmla="*/ 11 h 11"/>
                  <a:gd name="T62" fmla="*/ 0 w 147"/>
                  <a:gd name="T63" fmla="*/ 11 h 11"/>
                  <a:gd name="T64" fmla="*/ 0 w 147"/>
                  <a:gd name="T65" fmla="*/ 11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7" h="11">
                    <a:moveTo>
                      <a:pt x="0" y="11"/>
                    </a:moveTo>
                    <a:lnTo>
                      <a:pt x="16" y="11"/>
                    </a:lnTo>
                    <a:lnTo>
                      <a:pt x="31" y="11"/>
                    </a:lnTo>
                    <a:lnTo>
                      <a:pt x="46" y="10"/>
                    </a:lnTo>
                    <a:lnTo>
                      <a:pt x="61" y="10"/>
                    </a:lnTo>
                    <a:lnTo>
                      <a:pt x="74" y="9"/>
                    </a:lnTo>
                    <a:lnTo>
                      <a:pt x="87" y="9"/>
                    </a:lnTo>
                    <a:lnTo>
                      <a:pt x="99" y="8"/>
                    </a:lnTo>
                    <a:lnTo>
                      <a:pt x="110" y="7"/>
                    </a:lnTo>
                    <a:lnTo>
                      <a:pt x="119" y="6"/>
                    </a:lnTo>
                    <a:lnTo>
                      <a:pt x="128" y="5"/>
                    </a:lnTo>
                    <a:lnTo>
                      <a:pt x="135" y="5"/>
                    </a:lnTo>
                    <a:lnTo>
                      <a:pt x="140" y="4"/>
                    </a:lnTo>
                    <a:lnTo>
                      <a:pt x="145" y="3"/>
                    </a:lnTo>
                    <a:lnTo>
                      <a:pt x="147" y="2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5" y="2"/>
                    </a:lnTo>
                    <a:lnTo>
                      <a:pt x="142" y="3"/>
                    </a:lnTo>
                    <a:lnTo>
                      <a:pt x="138" y="4"/>
                    </a:lnTo>
                    <a:lnTo>
                      <a:pt x="133" y="5"/>
                    </a:lnTo>
                    <a:lnTo>
                      <a:pt x="126" y="5"/>
                    </a:lnTo>
                    <a:lnTo>
                      <a:pt x="118" y="6"/>
                    </a:lnTo>
                    <a:lnTo>
                      <a:pt x="108" y="7"/>
                    </a:lnTo>
                    <a:lnTo>
                      <a:pt x="97" y="8"/>
                    </a:lnTo>
                    <a:lnTo>
                      <a:pt x="85" y="9"/>
                    </a:lnTo>
                    <a:lnTo>
                      <a:pt x="73" y="9"/>
                    </a:lnTo>
                    <a:lnTo>
                      <a:pt x="59" y="10"/>
                    </a:lnTo>
                    <a:lnTo>
                      <a:pt x="45" y="10"/>
                    </a:lnTo>
                    <a:lnTo>
                      <a:pt x="30" y="10"/>
                    </a:lnTo>
                    <a:lnTo>
                      <a:pt x="15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46" name="Freeform 364">
                <a:extLst>
                  <a:ext uri="{FF2B5EF4-FFF2-40B4-BE49-F238E27FC236}">
                    <a16:creationId xmlns:a16="http://schemas.microsoft.com/office/drawing/2014/main" id="{3D628F07-B59E-488D-90FD-2C5F5A5FC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45" cy="11"/>
              </a:xfrm>
              <a:custGeom>
                <a:avLst/>
                <a:gdLst>
                  <a:gd name="T0" fmla="*/ 0 w 145"/>
                  <a:gd name="T1" fmla="*/ 11 h 11"/>
                  <a:gd name="T2" fmla="*/ 15 w 145"/>
                  <a:gd name="T3" fmla="*/ 11 h 11"/>
                  <a:gd name="T4" fmla="*/ 30 w 145"/>
                  <a:gd name="T5" fmla="*/ 10 h 11"/>
                  <a:gd name="T6" fmla="*/ 45 w 145"/>
                  <a:gd name="T7" fmla="*/ 10 h 11"/>
                  <a:gd name="T8" fmla="*/ 59 w 145"/>
                  <a:gd name="T9" fmla="*/ 10 h 11"/>
                  <a:gd name="T10" fmla="*/ 73 w 145"/>
                  <a:gd name="T11" fmla="*/ 9 h 11"/>
                  <a:gd name="T12" fmla="*/ 85 w 145"/>
                  <a:gd name="T13" fmla="*/ 9 h 11"/>
                  <a:gd name="T14" fmla="*/ 97 w 145"/>
                  <a:gd name="T15" fmla="*/ 8 h 11"/>
                  <a:gd name="T16" fmla="*/ 108 w 145"/>
                  <a:gd name="T17" fmla="*/ 7 h 11"/>
                  <a:gd name="T18" fmla="*/ 118 w 145"/>
                  <a:gd name="T19" fmla="*/ 6 h 11"/>
                  <a:gd name="T20" fmla="*/ 126 w 145"/>
                  <a:gd name="T21" fmla="*/ 5 h 11"/>
                  <a:gd name="T22" fmla="*/ 133 w 145"/>
                  <a:gd name="T23" fmla="*/ 5 h 11"/>
                  <a:gd name="T24" fmla="*/ 138 w 145"/>
                  <a:gd name="T25" fmla="*/ 4 h 11"/>
                  <a:gd name="T26" fmla="*/ 142 w 145"/>
                  <a:gd name="T27" fmla="*/ 3 h 11"/>
                  <a:gd name="T28" fmla="*/ 145 w 145"/>
                  <a:gd name="T29" fmla="*/ 2 h 11"/>
                  <a:gd name="T30" fmla="*/ 145 w 145"/>
                  <a:gd name="T31" fmla="*/ 0 h 11"/>
                  <a:gd name="T32" fmla="*/ 142 w 145"/>
                  <a:gd name="T33" fmla="*/ 0 h 11"/>
                  <a:gd name="T34" fmla="*/ 142 w 145"/>
                  <a:gd name="T35" fmla="*/ 2 h 11"/>
                  <a:gd name="T36" fmla="*/ 140 w 145"/>
                  <a:gd name="T37" fmla="*/ 3 h 11"/>
                  <a:gd name="T38" fmla="*/ 136 w 145"/>
                  <a:gd name="T39" fmla="*/ 4 h 11"/>
                  <a:gd name="T40" fmla="*/ 130 w 145"/>
                  <a:gd name="T41" fmla="*/ 5 h 11"/>
                  <a:gd name="T42" fmla="*/ 124 w 145"/>
                  <a:gd name="T43" fmla="*/ 5 h 11"/>
                  <a:gd name="T44" fmla="*/ 115 w 145"/>
                  <a:gd name="T45" fmla="*/ 6 h 11"/>
                  <a:gd name="T46" fmla="*/ 106 w 145"/>
                  <a:gd name="T47" fmla="*/ 7 h 11"/>
                  <a:gd name="T48" fmla="*/ 96 w 145"/>
                  <a:gd name="T49" fmla="*/ 8 h 11"/>
                  <a:gd name="T50" fmla="*/ 84 w 145"/>
                  <a:gd name="T51" fmla="*/ 8 h 11"/>
                  <a:gd name="T52" fmla="*/ 71 w 145"/>
                  <a:gd name="T53" fmla="*/ 9 h 11"/>
                  <a:gd name="T54" fmla="*/ 58 w 145"/>
                  <a:gd name="T55" fmla="*/ 10 h 11"/>
                  <a:gd name="T56" fmla="*/ 44 w 145"/>
                  <a:gd name="T57" fmla="*/ 10 h 11"/>
                  <a:gd name="T58" fmla="*/ 30 w 145"/>
                  <a:gd name="T59" fmla="*/ 10 h 11"/>
                  <a:gd name="T60" fmla="*/ 15 w 145"/>
                  <a:gd name="T61" fmla="*/ 10 h 11"/>
                  <a:gd name="T62" fmla="*/ 0 w 145"/>
                  <a:gd name="T63" fmla="*/ 10 h 11"/>
                  <a:gd name="T64" fmla="*/ 0 w 145"/>
                  <a:gd name="T65" fmla="*/ 11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5" h="11">
                    <a:moveTo>
                      <a:pt x="0" y="11"/>
                    </a:moveTo>
                    <a:lnTo>
                      <a:pt x="15" y="11"/>
                    </a:lnTo>
                    <a:lnTo>
                      <a:pt x="30" y="10"/>
                    </a:lnTo>
                    <a:lnTo>
                      <a:pt x="45" y="10"/>
                    </a:lnTo>
                    <a:lnTo>
                      <a:pt x="59" y="10"/>
                    </a:lnTo>
                    <a:lnTo>
                      <a:pt x="73" y="9"/>
                    </a:lnTo>
                    <a:lnTo>
                      <a:pt x="85" y="9"/>
                    </a:lnTo>
                    <a:lnTo>
                      <a:pt x="97" y="8"/>
                    </a:lnTo>
                    <a:lnTo>
                      <a:pt x="108" y="7"/>
                    </a:lnTo>
                    <a:lnTo>
                      <a:pt x="118" y="6"/>
                    </a:lnTo>
                    <a:lnTo>
                      <a:pt x="126" y="5"/>
                    </a:lnTo>
                    <a:lnTo>
                      <a:pt x="133" y="5"/>
                    </a:lnTo>
                    <a:lnTo>
                      <a:pt x="138" y="4"/>
                    </a:lnTo>
                    <a:lnTo>
                      <a:pt x="142" y="3"/>
                    </a:lnTo>
                    <a:lnTo>
                      <a:pt x="145" y="2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2"/>
                    </a:lnTo>
                    <a:lnTo>
                      <a:pt x="140" y="3"/>
                    </a:lnTo>
                    <a:lnTo>
                      <a:pt x="136" y="4"/>
                    </a:lnTo>
                    <a:lnTo>
                      <a:pt x="130" y="5"/>
                    </a:lnTo>
                    <a:lnTo>
                      <a:pt x="124" y="5"/>
                    </a:lnTo>
                    <a:lnTo>
                      <a:pt x="115" y="6"/>
                    </a:lnTo>
                    <a:lnTo>
                      <a:pt x="106" y="7"/>
                    </a:lnTo>
                    <a:lnTo>
                      <a:pt x="96" y="8"/>
                    </a:lnTo>
                    <a:lnTo>
                      <a:pt x="84" y="8"/>
                    </a:lnTo>
                    <a:lnTo>
                      <a:pt x="71" y="9"/>
                    </a:lnTo>
                    <a:lnTo>
                      <a:pt x="58" y="10"/>
                    </a:lnTo>
                    <a:lnTo>
                      <a:pt x="44" y="10"/>
                    </a:lnTo>
                    <a:lnTo>
                      <a:pt x="30" y="10"/>
                    </a:lnTo>
                    <a:lnTo>
                      <a:pt x="15" y="10"/>
                    </a:lnTo>
                    <a:lnTo>
                      <a:pt x="0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47" name="Freeform 365">
                <a:extLst>
                  <a:ext uri="{FF2B5EF4-FFF2-40B4-BE49-F238E27FC236}">
                    <a16:creationId xmlns:a16="http://schemas.microsoft.com/office/drawing/2014/main" id="{70D0D839-FA70-4C6B-9A3C-428D0C292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42" cy="10"/>
              </a:xfrm>
              <a:custGeom>
                <a:avLst/>
                <a:gdLst>
                  <a:gd name="T0" fmla="*/ 0 w 142"/>
                  <a:gd name="T1" fmla="*/ 10 h 10"/>
                  <a:gd name="T2" fmla="*/ 15 w 142"/>
                  <a:gd name="T3" fmla="*/ 10 h 10"/>
                  <a:gd name="T4" fmla="*/ 30 w 142"/>
                  <a:gd name="T5" fmla="*/ 10 h 10"/>
                  <a:gd name="T6" fmla="*/ 44 w 142"/>
                  <a:gd name="T7" fmla="*/ 10 h 10"/>
                  <a:gd name="T8" fmla="*/ 58 w 142"/>
                  <a:gd name="T9" fmla="*/ 10 h 10"/>
                  <a:gd name="T10" fmla="*/ 71 w 142"/>
                  <a:gd name="T11" fmla="*/ 9 h 10"/>
                  <a:gd name="T12" fmla="*/ 84 w 142"/>
                  <a:gd name="T13" fmla="*/ 8 h 10"/>
                  <a:gd name="T14" fmla="*/ 96 w 142"/>
                  <a:gd name="T15" fmla="*/ 8 h 10"/>
                  <a:gd name="T16" fmla="*/ 106 w 142"/>
                  <a:gd name="T17" fmla="*/ 7 h 10"/>
                  <a:gd name="T18" fmla="*/ 115 w 142"/>
                  <a:gd name="T19" fmla="*/ 6 h 10"/>
                  <a:gd name="T20" fmla="*/ 124 w 142"/>
                  <a:gd name="T21" fmla="*/ 5 h 10"/>
                  <a:gd name="T22" fmla="*/ 130 w 142"/>
                  <a:gd name="T23" fmla="*/ 5 h 10"/>
                  <a:gd name="T24" fmla="*/ 136 w 142"/>
                  <a:gd name="T25" fmla="*/ 4 h 10"/>
                  <a:gd name="T26" fmla="*/ 140 w 142"/>
                  <a:gd name="T27" fmla="*/ 3 h 10"/>
                  <a:gd name="T28" fmla="*/ 142 w 142"/>
                  <a:gd name="T29" fmla="*/ 2 h 10"/>
                  <a:gd name="T30" fmla="*/ 142 w 142"/>
                  <a:gd name="T31" fmla="*/ 0 h 10"/>
                  <a:gd name="T32" fmla="*/ 140 w 142"/>
                  <a:gd name="T33" fmla="*/ 0 h 10"/>
                  <a:gd name="T34" fmla="*/ 140 w 142"/>
                  <a:gd name="T35" fmla="*/ 2 h 10"/>
                  <a:gd name="T36" fmla="*/ 137 w 142"/>
                  <a:gd name="T37" fmla="*/ 3 h 10"/>
                  <a:gd name="T38" fmla="*/ 133 w 142"/>
                  <a:gd name="T39" fmla="*/ 4 h 10"/>
                  <a:gd name="T40" fmla="*/ 128 w 142"/>
                  <a:gd name="T41" fmla="*/ 5 h 10"/>
                  <a:gd name="T42" fmla="*/ 121 w 142"/>
                  <a:gd name="T43" fmla="*/ 5 h 10"/>
                  <a:gd name="T44" fmla="*/ 113 w 142"/>
                  <a:gd name="T45" fmla="*/ 6 h 10"/>
                  <a:gd name="T46" fmla="*/ 104 w 142"/>
                  <a:gd name="T47" fmla="*/ 7 h 10"/>
                  <a:gd name="T48" fmla="*/ 94 w 142"/>
                  <a:gd name="T49" fmla="*/ 7 h 10"/>
                  <a:gd name="T50" fmla="*/ 82 w 142"/>
                  <a:gd name="T51" fmla="*/ 8 h 10"/>
                  <a:gd name="T52" fmla="*/ 70 w 142"/>
                  <a:gd name="T53" fmla="*/ 9 h 10"/>
                  <a:gd name="T54" fmla="*/ 57 w 142"/>
                  <a:gd name="T55" fmla="*/ 9 h 10"/>
                  <a:gd name="T56" fmla="*/ 43 w 142"/>
                  <a:gd name="T57" fmla="*/ 10 h 10"/>
                  <a:gd name="T58" fmla="*/ 29 w 142"/>
                  <a:gd name="T59" fmla="*/ 10 h 10"/>
                  <a:gd name="T60" fmla="*/ 15 w 142"/>
                  <a:gd name="T61" fmla="*/ 10 h 10"/>
                  <a:gd name="T62" fmla="*/ 0 w 142"/>
                  <a:gd name="T63" fmla="*/ 10 h 10"/>
                  <a:gd name="T64" fmla="*/ 0 w 142"/>
                  <a:gd name="T65" fmla="*/ 10 h 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15" y="10"/>
                    </a:lnTo>
                    <a:lnTo>
                      <a:pt x="30" y="10"/>
                    </a:lnTo>
                    <a:lnTo>
                      <a:pt x="44" y="10"/>
                    </a:lnTo>
                    <a:lnTo>
                      <a:pt x="58" y="10"/>
                    </a:lnTo>
                    <a:lnTo>
                      <a:pt x="71" y="9"/>
                    </a:lnTo>
                    <a:lnTo>
                      <a:pt x="84" y="8"/>
                    </a:lnTo>
                    <a:lnTo>
                      <a:pt x="96" y="8"/>
                    </a:lnTo>
                    <a:lnTo>
                      <a:pt x="106" y="7"/>
                    </a:lnTo>
                    <a:lnTo>
                      <a:pt x="115" y="6"/>
                    </a:lnTo>
                    <a:lnTo>
                      <a:pt x="124" y="5"/>
                    </a:lnTo>
                    <a:lnTo>
                      <a:pt x="130" y="5"/>
                    </a:lnTo>
                    <a:lnTo>
                      <a:pt x="136" y="4"/>
                    </a:lnTo>
                    <a:lnTo>
                      <a:pt x="140" y="3"/>
                    </a:lnTo>
                    <a:lnTo>
                      <a:pt x="142" y="2"/>
                    </a:lnTo>
                    <a:lnTo>
                      <a:pt x="142" y="0"/>
                    </a:lnTo>
                    <a:lnTo>
                      <a:pt x="140" y="0"/>
                    </a:lnTo>
                    <a:lnTo>
                      <a:pt x="140" y="2"/>
                    </a:lnTo>
                    <a:lnTo>
                      <a:pt x="137" y="3"/>
                    </a:lnTo>
                    <a:lnTo>
                      <a:pt x="133" y="4"/>
                    </a:lnTo>
                    <a:lnTo>
                      <a:pt x="128" y="5"/>
                    </a:lnTo>
                    <a:lnTo>
                      <a:pt x="121" y="5"/>
                    </a:lnTo>
                    <a:lnTo>
                      <a:pt x="113" y="6"/>
                    </a:lnTo>
                    <a:lnTo>
                      <a:pt x="104" y="7"/>
                    </a:lnTo>
                    <a:lnTo>
                      <a:pt x="94" y="7"/>
                    </a:lnTo>
                    <a:lnTo>
                      <a:pt x="82" y="8"/>
                    </a:lnTo>
                    <a:lnTo>
                      <a:pt x="70" y="9"/>
                    </a:lnTo>
                    <a:lnTo>
                      <a:pt x="57" y="9"/>
                    </a:lnTo>
                    <a:lnTo>
                      <a:pt x="43" y="10"/>
                    </a:lnTo>
                    <a:lnTo>
                      <a:pt x="29" y="10"/>
                    </a:lnTo>
                    <a:lnTo>
                      <a:pt x="15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48" name="Freeform 366">
                <a:extLst>
                  <a:ext uri="{FF2B5EF4-FFF2-40B4-BE49-F238E27FC236}">
                    <a16:creationId xmlns:a16="http://schemas.microsoft.com/office/drawing/2014/main" id="{4964A1EE-C3DE-4DEC-8641-ACBEE7CA7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40" cy="10"/>
              </a:xfrm>
              <a:custGeom>
                <a:avLst/>
                <a:gdLst>
                  <a:gd name="T0" fmla="*/ 0 w 140"/>
                  <a:gd name="T1" fmla="*/ 10 h 10"/>
                  <a:gd name="T2" fmla="*/ 15 w 140"/>
                  <a:gd name="T3" fmla="*/ 10 h 10"/>
                  <a:gd name="T4" fmla="*/ 29 w 140"/>
                  <a:gd name="T5" fmla="*/ 10 h 10"/>
                  <a:gd name="T6" fmla="*/ 43 w 140"/>
                  <a:gd name="T7" fmla="*/ 10 h 10"/>
                  <a:gd name="T8" fmla="*/ 57 w 140"/>
                  <a:gd name="T9" fmla="*/ 9 h 10"/>
                  <a:gd name="T10" fmla="*/ 70 w 140"/>
                  <a:gd name="T11" fmla="*/ 9 h 10"/>
                  <a:gd name="T12" fmla="*/ 82 w 140"/>
                  <a:gd name="T13" fmla="*/ 8 h 10"/>
                  <a:gd name="T14" fmla="*/ 94 w 140"/>
                  <a:gd name="T15" fmla="*/ 7 h 10"/>
                  <a:gd name="T16" fmla="*/ 104 w 140"/>
                  <a:gd name="T17" fmla="*/ 7 h 10"/>
                  <a:gd name="T18" fmla="*/ 113 w 140"/>
                  <a:gd name="T19" fmla="*/ 6 h 10"/>
                  <a:gd name="T20" fmla="*/ 121 w 140"/>
                  <a:gd name="T21" fmla="*/ 5 h 10"/>
                  <a:gd name="T22" fmla="*/ 128 w 140"/>
                  <a:gd name="T23" fmla="*/ 5 h 10"/>
                  <a:gd name="T24" fmla="*/ 133 w 140"/>
                  <a:gd name="T25" fmla="*/ 4 h 10"/>
                  <a:gd name="T26" fmla="*/ 137 w 140"/>
                  <a:gd name="T27" fmla="*/ 3 h 10"/>
                  <a:gd name="T28" fmla="*/ 140 w 140"/>
                  <a:gd name="T29" fmla="*/ 2 h 10"/>
                  <a:gd name="T30" fmla="*/ 140 w 140"/>
                  <a:gd name="T31" fmla="*/ 0 h 10"/>
                  <a:gd name="T32" fmla="*/ 137 w 140"/>
                  <a:gd name="T33" fmla="*/ 0 h 10"/>
                  <a:gd name="T34" fmla="*/ 136 w 140"/>
                  <a:gd name="T35" fmla="*/ 2 h 10"/>
                  <a:gd name="T36" fmla="*/ 134 w 140"/>
                  <a:gd name="T37" fmla="*/ 3 h 10"/>
                  <a:gd name="T38" fmla="*/ 130 w 140"/>
                  <a:gd name="T39" fmla="*/ 4 h 10"/>
                  <a:gd name="T40" fmla="*/ 124 w 140"/>
                  <a:gd name="T41" fmla="*/ 5 h 10"/>
                  <a:gd name="T42" fmla="*/ 116 w 140"/>
                  <a:gd name="T43" fmla="*/ 5 h 10"/>
                  <a:gd name="T44" fmla="*/ 107 w 140"/>
                  <a:gd name="T45" fmla="*/ 6 h 10"/>
                  <a:gd name="T46" fmla="*/ 97 w 140"/>
                  <a:gd name="T47" fmla="*/ 7 h 10"/>
                  <a:gd name="T48" fmla="*/ 86 w 140"/>
                  <a:gd name="T49" fmla="*/ 8 h 10"/>
                  <a:gd name="T50" fmla="*/ 73 w 140"/>
                  <a:gd name="T51" fmla="*/ 8 h 10"/>
                  <a:gd name="T52" fmla="*/ 60 w 140"/>
                  <a:gd name="T53" fmla="*/ 9 h 10"/>
                  <a:gd name="T54" fmla="*/ 46 w 140"/>
                  <a:gd name="T55" fmla="*/ 9 h 10"/>
                  <a:gd name="T56" fmla="*/ 31 w 140"/>
                  <a:gd name="T57" fmla="*/ 10 h 10"/>
                  <a:gd name="T58" fmla="*/ 16 w 140"/>
                  <a:gd name="T59" fmla="*/ 10 h 10"/>
                  <a:gd name="T60" fmla="*/ 0 w 140"/>
                  <a:gd name="T61" fmla="*/ 10 h 10"/>
                  <a:gd name="T62" fmla="*/ 0 w 140"/>
                  <a:gd name="T63" fmla="*/ 10 h 1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0" h="10">
                    <a:moveTo>
                      <a:pt x="0" y="10"/>
                    </a:moveTo>
                    <a:lnTo>
                      <a:pt x="15" y="10"/>
                    </a:lnTo>
                    <a:lnTo>
                      <a:pt x="29" y="10"/>
                    </a:lnTo>
                    <a:lnTo>
                      <a:pt x="43" y="10"/>
                    </a:lnTo>
                    <a:lnTo>
                      <a:pt x="57" y="9"/>
                    </a:lnTo>
                    <a:lnTo>
                      <a:pt x="70" y="9"/>
                    </a:lnTo>
                    <a:lnTo>
                      <a:pt x="82" y="8"/>
                    </a:lnTo>
                    <a:lnTo>
                      <a:pt x="94" y="7"/>
                    </a:lnTo>
                    <a:lnTo>
                      <a:pt x="104" y="7"/>
                    </a:lnTo>
                    <a:lnTo>
                      <a:pt x="113" y="6"/>
                    </a:lnTo>
                    <a:lnTo>
                      <a:pt x="121" y="5"/>
                    </a:lnTo>
                    <a:lnTo>
                      <a:pt x="128" y="5"/>
                    </a:lnTo>
                    <a:lnTo>
                      <a:pt x="133" y="4"/>
                    </a:lnTo>
                    <a:lnTo>
                      <a:pt x="137" y="3"/>
                    </a:lnTo>
                    <a:lnTo>
                      <a:pt x="140" y="2"/>
                    </a:lnTo>
                    <a:lnTo>
                      <a:pt x="140" y="0"/>
                    </a:lnTo>
                    <a:lnTo>
                      <a:pt x="137" y="0"/>
                    </a:lnTo>
                    <a:lnTo>
                      <a:pt x="136" y="2"/>
                    </a:lnTo>
                    <a:lnTo>
                      <a:pt x="134" y="3"/>
                    </a:lnTo>
                    <a:lnTo>
                      <a:pt x="130" y="4"/>
                    </a:lnTo>
                    <a:lnTo>
                      <a:pt x="124" y="5"/>
                    </a:lnTo>
                    <a:lnTo>
                      <a:pt x="116" y="5"/>
                    </a:lnTo>
                    <a:lnTo>
                      <a:pt x="107" y="6"/>
                    </a:lnTo>
                    <a:lnTo>
                      <a:pt x="97" y="7"/>
                    </a:lnTo>
                    <a:lnTo>
                      <a:pt x="86" y="8"/>
                    </a:lnTo>
                    <a:lnTo>
                      <a:pt x="73" y="8"/>
                    </a:lnTo>
                    <a:lnTo>
                      <a:pt x="60" y="9"/>
                    </a:lnTo>
                    <a:lnTo>
                      <a:pt x="46" y="9"/>
                    </a:lnTo>
                    <a:lnTo>
                      <a:pt x="31" y="10"/>
                    </a:lnTo>
                    <a:lnTo>
                      <a:pt x="16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49" name="Freeform 367">
                <a:extLst>
                  <a:ext uri="{FF2B5EF4-FFF2-40B4-BE49-F238E27FC236}">
                    <a16:creationId xmlns:a16="http://schemas.microsoft.com/office/drawing/2014/main" id="{3328E3EF-FD5D-4890-9C2F-C4B012575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37" cy="10"/>
              </a:xfrm>
              <a:custGeom>
                <a:avLst/>
                <a:gdLst>
                  <a:gd name="T0" fmla="*/ 0 w 137"/>
                  <a:gd name="T1" fmla="*/ 10 h 10"/>
                  <a:gd name="T2" fmla="*/ 16 w 137"/>
                  <a:gd name="T3" fmla="*/ 10 h 10"/>
                  <a:gd name="T4" fmla="*/ 31 w 137"/>
                  <a:gd name="T5" fmla="*/ 10 h 10"/>
                  <a:gd name="T6" fmla="*/ 46 w 137"/>
                  <a:gd name="T7" fmla="*/ 9 h 10"/>
                  <a:gd name="T8" fmla="*/ 60 w 137"/>
                  <a:gd name="T9" fmla="*/ 9 h 10"/>
                  <a:gd name="T10" fmla="*/ 73 w 137"/>
                  <a:gd name="T11" fmla="*/ 8 h 10"/>
                  <a:gd name="T12" fmla="*/ 86 w 137"/>
                  <a:gd name="T13" fmla="*/ 8 h 10"/>
                  <a:gd name="T14" fmla="*/ 97 w 137"/>
                  <a:gd name="T15" fmla="*/ 7 h 10"/>
                  <a:gd name="T16" fmla="*/ 107 w 137"/>
                  <a:gd name="T17" fmla="*/ 6 h 10"/>
                  <a:gd name="T18" fmla="*/ 116 w 137"/>
                  <a:gd name="T19" fmla="*/ 5 h 10"/>
                  <a:gd name="T20" fmla="*/ 124 w 137"/>
                  <a:gd name="T21" fmla="*/ 5 h 10"/>
                  <a:gd name="T22" fmla="*/ 130 w 137"/>
                  <a:gd name="T23" fmla="*/ 4 h 10"/>
                  <a:gd name="T24" fmla="*/ 134 w 137"/>
                  <a:gd name="T25" fmla="*/ 3 h 10"/>
                  <a:gd name="T26" fmla="*/ 136 w 137"/>
                  <a:gd name="T27" fmla="*/ 2 h 10"/>
                  <a:gd name="T28" fmla="*/ 137 w 137"/>
                  <a:gd name="T29" fmla="*/ 0 h 10"/>
                  <a:gd name="T30" fmla="*/ 134 w 137"/>
                  <a:gd name="T31" fmla="*/ 0 h 10"/>
                  <a:gd name="T32" fmla="*/ 133 w 137"/>
                  <a:gd name="T33" fmla="*/ 2 h 10"/>
                  <a:gd name="T34" fmla="*/ 132 w 137"/>
                  <a:gd name="T35" fmla="*/ 3 h 10"/>
                  <a:gd name="T36" fmla="*/ 127 w 137"/>
                  <a:gd name="T37" fmla="*/ 4 h 10"/>
                  <a:gd name="T38" fmla="*/ 121 w 137"/>
                  <a:gd name="T39" fmla="*/ 5 h 10"/>
                  <a:gd name="T40" fmla="*/ 114 w 137"/>
                  <a:gd name="T41" fmla="*/ 5 h 10"/>
                  <a:gd name="T42" fmla="*/ 105 w 137"/>
                  <a:gd name="T43" fmla="*/ 6 h 10"/>
                  <a:gd name="T44" fmla="*/ 96 w 137"/>
                  <a:gd name="T45" fmla="*/ 7 h 10"/>
                  <a:gd name="T46" fmla="*/ 84 w 137"/>
                  <a:gd name="T47" fmla="*/ 8 h 10"/>
                  <a:gd name="T48" fmla="*/ 72 w 137"/>
                  <a:gd name="T49" fmla="*/ 8 h 10"/>
                  <a:gd name="T50" fmla="*/ 59 w 137"/>
                  <a:gd name="T51" fmla="*/ 9 h 10"/>
                  <a:gd name="T52" fmla="*/ 45 w 137"/>
                  <a:gd name="T53" fmla="*/ 9 h 10"/>
                  <a:gd name="T54" fmla="*/ 30 w 137"/>
                  <a:gd name="T55" fmla="*/ 10 h 10"/>
                  <a:gd name="T56" fmla="*/ 15 w 137"/>
                  <a:gd name="T57" fmla="*/ 10 h 10"/>
                  <a:gd name="T58" fmla="*/ 0 w 137"/>
                  <a:gd name="T59" fmla="*/ 10 h 10"/>
                  <a:gd name="T60" fmla="*/ 0 w 137"/>
                  <a:gd name="T61" fmla="*/ 10 h 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37" h="10">
                    <a:moveTo>
                      <a:pt x="0" y="10"/>
                    </a:moveTo>
                    <a:lnTo>
                      <a:pt x="16" y="10"/>
                    </a:lnTo>
                    <a:lnTo>
                      <a:pt x="31" y="10"/>
                    </a:lnTo>
                    <a:lnTo>
                      <a:pt x="46" y="9"/>
                    </a:lnTo>
                    <a:lnTo>
                      <a:pt x="60" y="9"/>
                    </a:lnTo>
                    <a:lnTo>
                      <a:pt x="73" y="8"/>
                    </a:lnTo>
                    <a:lnTo>
                      <a:pt x="86" y="8"/>
                    </a:lnTo>
                    <a:lnTo>
                      <a:pt x="97" y="7"/>
                    </a:lnTo>
                    <a:lnTo>
                      <a:pt x="107" y="6"/>
                    </a:lnTo>
                    <a:lnTo>
                      <a:pt x="116" y="5"/>
                    </a:lnTo>
                    <a:lnTo>
                      <a:pt x="124" y="5"/>
                    </a:lnTo>
                    <a:lnTo>
                      <a:pt x="130" y="4"/>
                    </a:lnTo>
                    <a:lnTo>
                      <a:pt x="134" y="3"/>
                    </a:lnTo>
                    <a:lnTo>
                      <a:pt x="136" y="2"/>
                    </a:lnTo>
                    <a:lnTo>
                      <a:pt x="137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2" y="3"/>
                    </a:lnTo>
                    <a:lnTo>
                      <a:pt x="127" y="4"/>
                    </a:lnTo>
                    <a:lnTo>
                      <a:pt x="121" y="5"/>
                    </a:lnTo>
                    <a:lnTo>
                      <a:pt x="114" y="5"/>
                    </a:lnTo>
                    <a:lnTo>
                      <a:pt x="105" y="6"/>
                    </a:lnTo>
                    <a:lnTo>
                      <a:pt x="96" y="7"/>
                    </a:lnTo>
                    <a:lnTo>
                      <a:pt x="84" y="8"/>
                    </a:lnTo>
                    <a:lnTo>
                      <a:pt x="72" y="8"/>
                    </a:lnTo>
                    <a:lnTo>
                      <a:pt x="59" y="9"/>
                    </a:lnTo>
                    <a:lnTo>
                      <a:pt x="45" y="9"/>
                    </a:lnTo>
                    <a:lnTo>
                      <a:pt x="30" y="10"/>
                    </a:lnTo>
                    <a:lnTo>
                      <a:pt x="15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50" name="Freeform 368">
                <a:extLst>
                  <a:ext uri="{FF2B5EF4-FFF2-40B4-BE49-F238E27FC236}">
                    <a16:creationId xmlns:a16="http://schemas.microsoft.com/office/drawing/2014/main" id="{74008DA3-8241-40D7-8A27-00059303A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34" cy="10"/>
              </a:xfrm>
              <a:custGeom>
                <a:avLst/>
                <a:gdLst>
                  <a:gd name="T0" fmla="*/ 0 w 134"/>
                  <a:gd name="T1" fmla="*/ 10 h 10"/>
                  <a:gd name="T2" fmla="*/ 15 w 134"/>
                  <a:gd name="T3" fmla="*/ 10 h 10"/>
                  <a:gd name="T4" fmla="*/ 30 w 134"/>
                  <a:gd name="T5" fmla="*/ 10 h 10"/>
                  <a:gd name="T6" fmla="*/ 45 w 134"/>
                  <a:gd name="T7" fmla="*/ 9 h 10"/>
                  <a:gd name="T8" fmla="*/ 59 w 134"/>
                  <a:gd name="T9" fmla="*/ 9 h 10"/>
                  <a:gd name="T10" fmla="*/ 72 w 134"/>
                  <a:gd name="T11" fmla="*/ 8 h 10"/>
                  <a:gd name="T12" fmla="*/ 84 w 134"/>
                  <a:gd name="T13" fmla="*/ 8 h 10"/>
                  <a:gd name="T14" fmla="*/ 96 w 134"/>
                  <a:gd name="T15" fmla="*/ 7 h 10"/>
                  <a:gd name="T16" fmla="*/ 105 w 134"/>
                  <a:gd name="T17" fmla="*/ 6 h 10"/>
                  <a:gd name="T18" fmla="*/ 114 w 134"/>
                  <a:gd name="T19" fmla="*/ 5 h 10"/>
                  <a:gd name="T20" fmla="*/ 121 w 134"/>
                  <a:gd name="T21" fmla="*/ 5 h 10"/>
                  <a:gd name="T22" fmla="*/ 127 w 134"/>
                  <a:gd name="T23" fmla="*/ 4 h 10"/>
                  <a:gd name="T24" fmla="*/ 132 w 134"/>
                  <a:gd name="T25" fmla="*/ 3 h 10"/>
                  <a:gd name="T26" fmla="*/ 133 w 134"/>
                  <a:gd name="T27" fmla="*/ 2 h 10"/>
                  <a:gd name="T28" fmla="*/ 134 w 134"/>
                  <a:gd name="T29" fmla="*/ 0 h 10"/>
                  <a:gd name="T30" fmla="*/ 132 w 134"/>
                  <a:gd name="T31" fmla="*/ 0 h 10"/>
                  <a:gd name="T32" fmla="*/ 131 w 134"/>
                  <a:gd name="T33" fmla="*/ 2 h 10"/>
                  <a:gd name="T34" fmla="*/ 129 w 134"/>
                  <a:gd name="T35" fmla="*/ 3 h 10"/>
                  <a:gd name="T36" fmla="*/ 125 w 134"/>
                  <a:gd name="T37" fmla="*/ 4 h 10"/>
                  <a:gd name="T38" fmla="*/ 119 w 134"/>
                  <a:gd name="T39" fmla="*/ 5 h 10"/>
                  <a:gd name="T40" fmla="*/ 111 w 134"/>
                  <a:gd name="T41" fmla="*/ 5 h 10"/>
                  <a:gd name="T42" fmla="*/ 104 w 134"/>
                  <a:gd name="T43" fmla="*/ 6 h 10"/>
                  <a:gd name="T44" fmla="*/ 93 w 134"/>
                  <a:gd name="T45" fmla="*/ 7 h 10"/>
                  <a:gd name="T46" fmla="*/ 82 w 134"/>
                  <a:gd name="T47" fmla="*/ 7 h 10"/>
                  <a:gd name="T48" fmla="*/ 70 w 134"/>
                  <a:gd name="T49" fmla="*/ 8 h 10"/>
                  <a:gd name="T50" fmla="*/ 57 w 134"/>
                  <a:gd name="T51" fmla="*/ 9 h 10"/>
                  <a:gd name="T52" fmla="*/ 44 w 134"/>
                  <a:gd name="T53" fmla="*/ 9 h 10"/>
                  <a:gd name="T54" fmla="*/ 30 w 134"/>
                  <a:gd name="T55" fmla="*/ 9 h 10"/>
                  <a:gd name="T56" fmla="*/ 15 w 134"/>
                  <a:gd name="T57" fmla="*/ 10 h 10"/>
                  <a:gd name="T58" fmla="*/ 0 w 134"/>
                  <a:gd name="T59" fmla="*/ 10 h 10"/>
                  <a:gd name="T60" fmla="*/ 0 w 134"/>
                  <a:gd name="T61" fmla="*/ 10 h 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34" h="10">
                    <a:moveTo>
                      <a:pt x="0" y="10"/>
                    </a:moveTo>
                    <a:lnTo>
                      <a:pt x="15" y="10"/>
                    </a:lnTo>
                    <a:lnTo>
                      <a:pt x="30" y="10"/>
                    </a:lnTo>
                    <a:lnTo>
                      <a:pt x="45" y="9"/>
                    </a:lnTo>
                    <a:lnTo>
                      <a:pt x="59" y="9"/>
                    </a:lnTo>
                    <a:lnTo>
                      <a:pt x="72" y="8"/>
                    </a:lnTo>
                    <a:lnTo>
                      <a:pt x="84" y="8"/>
                    </a:lnTo>
                    <a:lnTo>
                      <a:pt x="96" y="7"/>
                    </a:lnTo>
                    <a:lnTo>
                      <a:pt x="105" y="6"/>
                    </a:lnTo>
                    <a:lnTo>
                      <a:pt x="114" y="5"/>
                    </a:lnTo>
                    <a:lnTo>
                      <a:pt x="121" y="5"/>
                    </a:lnTo>
                    <a:lnTo>
                      <a:pt x="127" y="4"/>
                    </a:lnTo>
                    <a:lnTo>
                      <a:pt x="132" y="3"/>
                    </a:lnTo>
                    <a:lnTo>
                      <a:pt x="133" y="2"/>
                    </a:lnTo>
                    <a:lnTo>
                      <a:pt x="134" y="0"/>
                    </a:lnTo>
                    <a:lnTo>
                      <a:pt x="132" y="0"/>
                    </a:lnTo>
                    <a:lnTo>
                      <a:pt x="131" y="2"/>
                    </a:lnTo>
                    <a:lnTo>
                      <a:pt x="129" y="3"/>
                    </a:lnTo>
                    <a:lnTo>
                      <a:pt x="125" y="4"/>
                    </a:lnTo>
                    <a:lnTo>
                      <a:pt x="119" y="5"/>
                    </a:lnTo>
                    <a:lnTo>
                      <a:pt x="111" y="5"/>
                    </a:lnTo>
                    <a:lnTo>
                      <a:pt x="104" y="6"/>
                    </a:lnTo>
                    <a:lnTo>
                      <a:pt x="93" y="7"/>
                    </a:lnTo>
                    <a:lnTo>
                      <a:pt x="82" y="7"/>
                    </a:lnTo>
                    <a:lnTo>
                      <a:pt x="70" y="8"/>
                    </a:lnTo>
                    <a:lnTo>
                      <a:pt x="57" y="9"/>
                    </a:lnTo>
                    <a:lnTo>
                      <a:pt x="44" y="9"/>
                    </a:lnTo>
                    <a:lnTo>
                      <a:pt x="30" y="9"/>
                    </a:lnTo>
                    <a:lnTo>
                      <a:pt x="15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51" name="Freeform 369">
                <a:extLst>
                  <a:ext uri="{FF2B5EF4-FFF2-40B4-BE49-F238E27FC236}">
                    <a16:creationId xmlns:a16="http://schemas.microsoft.com/office/drawing/2014/main" id="{2F91C859-A93D-40AD-84F1-1F56C2F02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32" cy="10"/>
              </a:xfrm>
              <a:custGeom>
                <a:avLst/>
                <a:gdLst>
                  <a:gd name="T0" fmla="*/ 0 w 132"/>
                  <a:gd name="T1" fmla="*/ 10 h 10"/>
                  <a:gd name="T2" fmla="*/ 15 w 132"/>
                  <a:gd name="T3" fmla="*/ 10 h 10"/>
                  <a:gd name="T4" fmla="*/ 30 w 132"/>
                  <a:gd name="T5" fmla="*/ 9 h 10"/>
                  <a:gd name="T6" fmla="*/ 44 w 132"/>
                  <a:gd name="T7" fmla="*/ 9 h 10"/>
                  <a:gd name="T8" fmla="*/ 57 w 132"/>
                  <a:gd name="T9" fmla="*/ 9 h 10"/>
                  <a:gd name="T10" fmla="*/ 70 w 132"/>
                  <a:gd name="T11" fmla="*/ 8 h 10"/>
                  <a:gd name="T12" fmla="*/ 82 w 132"/>
                  <a:gd name="T13" fmla="*/ 7 h 10"/>
                  <a:gd name="T14" fmla="*/ 93 w 132"/>
                  <a:gd name="T15" fmla="*/ 7 h 10"/>
                  <a:gd name="T16" fmla="*/ 104 w 132"/>
                  <a:gd name="T17" fmla="*/ 6 h 10"/>
                  <a:gd name="T18" fmla="*/ 111 w 132"/>
                  <a:gd name="T19" fmla="*/ 5 h 10"/>
                  <a:gd name="T20" fmla="*/ 119 w 132"/>
                  <a:gd name="T21" fmla="*/ 5 h 10"/>
                  <a:gd name="T22" fmla="*/ 125 w 132"/>
                  <a:gd name="T23" fmla="*/ 4 h 10"/>
                  <a:gd name="T24" fmla="*/ 129 w 132"/>
                  <a:gd name="T25" fmla="*/ 3 h 10"/>
                  <a:gd name="T26" fmla="*/ 131 w 132"/>
                  <a:gd name="T27" fmla="*/ 2 h 10"/>
                  <a:gd name="T28" fmla="*/ 132 w 132"/>
                  <a:gd name="T29" fmla="*/ 0 h 10"/>
                  <a:gd name="T30" fmla="*/ 129 w 132"/>
                  <a:gd name="T31" fmla="*/ 0 h 10"/>
                  <a:gd name="T32" fmla="*/ 128 w 132"/>
                  <a:gd name="T33" fmla="*/ 2 h 10"/>
                  <a:gd name="T34" fmla="*/ 126 w 132"/>
                  <a:gd name="T35" fmla="*/ 3 h 10"/>
                  <a:gd name="T36" fmla="*/ 122 w 132"/>
                  <a:gd name="T37" fmla="*/ 4 h 10"/>
                  <a:gd name="T38" fmla="*/ 117 w 132"/>
                  <a:gd name="T39" fmla="*/ 5 h 10"/>
                  <a:gd name="T40" fmla="*/ 110 w 132"/>
                  <a:gd name="T41" fmla="*/ 5 h 10"/>
                  <a:gd name="T42" fmla="*/ 101 w 132"/>
                  <a:gd name="T43" fmla="*/ 6 h 10"/>
                  <a:gd name="T44" fmla="*/ 91 w 132"/>
                  <a:gd name="T45" fmla="*/ 7 h 10"/>
                  <a:gd name="T46" fmla="*/ 81 w 132"/>
                  <a:gd name="T47" fmla="*/ 7 h 10"/>
                  <a:gd name="T48" fmla="*/ 68 w 132"/>
                  <a:gd name="T49" fmla="*/ 8 h 10"/>
                  <a:gd name="T50" fmla="*/ 56 w 132"/>
                  <a:gd name="T51" fmla="*/ 8 h 10"/>
                  <a:gd name="T52" fmla="*/ 43 w 132"/>
                  <a:gd name="T53" fmla="*/ 9 h 10"/>
                  <a:gd name="T54" fmla="*/ 29 w 132"/>
                  <a:gd name="T55" fmla="*/ 9 h 10"/>
                  <a:gd name="T56" fmla="*/ 15 w 132"/>
                  <a:gd name="T57" fmla="*/ 9 h 10"/>
                  <a:gd name="T58" fmla="*/ 0 w 132"/>
                  <a:gd name="T59" fmla="*/ 9 h 10"/>
                  <a:gd name="T60" fmla="*/ 0 w 132"/>
                  <a:gd name="T61" fmla="*/ 10 h 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32" h="10">
                    <a:moveTo>
                      <a:pt x="0" y="10"/>
                    </a:moveTo>
                    <a:lnTo>
                      <a:pt x="15" y="10"/>
                    </a:lnTo>
                    <a:lnTo>
                      <a:pt x="30" y="9"/>
                    </a:lnTo>
                    <a:lnTo>
                      <a:pt x="44" y="9"/>
                    </a:lnTo>
                    <a:lnTo>
                      <a:pt x="57" y="9"/>
                    </a:lnTo>
                    <a:lnTo>
                      <a:pt x="70" y="8"/>
                    </a:lnTo>
                    <a:lnTo>
                      <a:pt x="82" y="7"/>
                    </a:lnTo>
                    <a:lnTo>
                      <a:pt x="93" y="7"/>
                    </a:lnTo>
                    <a:lnTo>
                      <a:pt x="104" y="6"/>
                    </a:lnTo>
                    <a:lnTo>
                      <a:pt x="111" y="5"/>
                    </a:lnTo>
                    <a:lnTo>
                      <a:pt x="119" y="5"/>
                    </a:lnTo>
                    <a:lnTo>
                      <a:pt x="125" y="4"/>
                    </a:lnTo>
                    <a:lnTo>
                      <a:pt x="129" y="3"/>
                    </a:lnTo>
                    <a:lnTo>
                      <a:pt x="131" y="2"/>
                    </a:lnTo>
                    <a:lnTo>
                      <a:pt x="132" y="0"/>
                    </a:lnTo>
                    <a:lnTo>
                      <a:pt x="129" y="0"/>
                    </a:lnTo>
                    <a:lnTo>
                      <a:pt x="128" y="2"/>
                    </a:lnTo>
                    <a:lnTo>
                      <a:pt x="126" y="3"/>
                    </a:lnTo>
                    <a:lnTo>
                      <a:pt x="122" y="4"/>
                    </a:lnTo>
                    <a:lnTo>
                      <a:pt x="117" y="5"/>
                    </a:lnTo>
                    <a:lnTo>
                      <a:pt x="110" y="5"/>
                    </a:lnTo>
                    <a:lnTo>
                      <a:pt x="101" y="6"/>
                    </a:lnTo>
                    <a:lnTo>
                      <a:pt x="91" y="7"/>
                    </a:lnTo>
                    <a:lnTo>
                      <a:pt x="81" y="7"/>
                    </a:lnTo>
                    <a:lnTo>
                      <a:pt x="68" y="8"/>
                    </a:lnTo>
                    <a:lnTo>
                      <a:pt x="56" y="8"/>
                    </a:lnTo>
                    <a:lnTo>
                      <a:pt x="43" y="9"/>
                    </a:lnTo>
                    <a:lnTo>
                      <a:pt x="29" y="9"/>
                    </a:lnTo>
                    <a:lnTo>
                      <a:pt x="15" y="9"/>
                    </a:lnTo>
                    <a:lnTo>
                      <a:pt x="0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52" name="Freeform 370">
                <a:extLst>
                  <a:ext uri="{FF2B5EF4-FFF2-40B4-BE49-F238E27FC236}">
                    <a16:creationId xmlns:a16="http://schemas.microsoft.com/office/drawing/2014/main" id="{417344B1-0D05-4CAD-88F2-EF1D19BC5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29" cy="9"/>
              </a:xfrm>
              <a:custGeom>
                <a:avLst/>
                <a:gdLst>
                  <a:gd name="T0" fmla="*/ 0 w 129"/>
                  <a:gd name="T1" fmla="*/ 9 h 9"/>
                  <a:gd name="T2" fmla="*/ 15 w 129"/>
                  <a:gd name="T3" fmla="*/ 9 h 9"/>
                  <a:gd name="T4" fmla="*/ 29 w 129"/>
                  <a:gd name="T5" fmla="*/ 9 h 9"/>
                  <a:gd name="T6" fmla="*/ 43 w 129"/>
                  <a:gd name="T7" fmla="*/ 9 h 9"/>
                  <a:gd name="T8" fmla="*/ 56 w 129"/>
                  <a:gd name="T9" fmla="*/ 8 h 9"/>
                  <a:gd name="T10" fmla="*/ 68 w 129"/>
                  <a:gd name="T11" fmla="*/ 8 h 9"/>
                  <a:gd name="T12" fmla="*/ 81 w 129"/>
                  <a:gd name="T13" fmla="*/ 7 h 9"/>
                  <a:gd name="T14" fmla="*/ 91 w 129"/>
                  <a:gd name="T15" fmla="*/ 7 h 9"/>
                  <a:gd name="T16" fmla="*/ 101 w 129"/>
                  <a:gd name="T17" fmla="*/ 6 h 9"/>
                  <a:gd name="T18" fmla="*/ 110 w 129"/>
                  <a:gd name="T19" fmla="*/ 5 h 9"/>
                  <a:gd name="T20" fmla="*/ 117 w 129"/>
                  <a:gd name="T21" fmla="*/ 5 h 9"/>
                  <a:gd name="T22" fmla="*/ 122 w 129"/>
                  <a:gd name="T23" fmla="*/ 4 h 9"/>
                  <a:gd name="T24" fmla="*/ 126 w 129"/>
                  <a:gd name="T25" fmla="*/ 3 h 9"/>
                  <a:gd name="T26" fmla="*/ 128 w 129"/>
                  <a:gd name="T27" fmla="*/ 2 h 9"/>
                  <a:gd name="T28" fmla="*/ 129 w 129"/>
                  <a:gd name="T29" fmla="*/ 0 h 9"/>
                  <a:gd name="T30" fmla="*/ 126 w 129"/>
                  <a:gd name="T31" fmla="*/ 0 h 9"/>
                  <a:gd name="T32" fmla="*/ 126 w 129"/>
                  <a:gd name="T33" fmla="*/ 1 h 9"/>
                  <a:gd name="T34" fmla="*/ 124 w 129"/>
                  <a:gd name="T35" fmla="*/ 3 h 9"/>
                  <a:gd name="T36" fmla="*/ 119 w 129"/>
                  <a:gd name="T37" fmla="*/ 4 h 9"/>
                  <a:gd name="T38" fmla="*/ 114 w 129"/>
                  <a:gd name="T39" fmla="*/ 5 h 9"/>
                  <a:gd name="T40" fmla="*/ 107 w 129"/>
                  <a:gd name="T41" fmla="*/ 5 h 9"/>
                  <a:gd name="T42" fmla="*/ 99 w 129"/>
                  <a:gd name="T43" fmla="*/ 6 h 9"/>
                  <a:gd name="T44" fmla="*/ 90 w 129"/>
                  <a:gd name="T45" fmla="*/ 6 h 9"/>
                  <a:gd name="T46" fmla="*/ 79 w 129"/>
                  <a:gd name="T47" fmla="*/ 7 h 9"/>
                  <a:gd name="T48" fmla="*/ 68 w 129"/>
                  <a:gd name="T49" fmla="*/ 8 h 9"/>
                  <a:gd name="T50" fmla="*/ 55 w 129"/>
                  <a:gd name="T51" fmla="*/ 8 h 9"/>
                  <a:gd name="T52" fmla="*/ 42 w 129"/>
                  <a:gd name="T53" fmla="*/ 9 h 9"/>
                  <a:gd name="T54" fmla="*/ 28 w 129"/>
                  <a:gd name="T55" fmla="*/ 9 h 9"/>
                  <a:gd name="T56" fmla="*/ 14 w 129"/>
                  <a:gd name="T57" fmla="*/ 9 h 9"/>
                  <a:gd name="T58" fmla="*/ 0 w 129"/>
                  <a:gd name="T59" fmla="*/ 9 h 9"/>
                  <a:gd name="T60" fmla="*/ 0 w 129"/>
                  <a:gd name="T61" fmla="*/ 9 h 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9" h="9">
                    <a:moveTo>
                      <a:pt x="0" y="9"/>
                    </a:moveTo>
                    <a:lnTo>
                      <a:pt x="15" y="9"/>
                    </a:lnTo>
                    <a:lnTo>
                      <a:pt x="29" y="9"/>
                    </a:lnTo>
                    <a:lnTo>
                      <a:pt x="43" y="9"/>
                    </a:lnTo>
                    <a:lnTo>
                      <a:pt x="56" y="8"/>
                    </a:lnTo>
                    <a:lnTo>
                      <a:pt x="68" y="8"/>
                    </a:lnTo>
                    <a:lnTo>
                      <a:pt x="81" y="7"/>
                    </a:lnTo>
                    <a:lnTo>
                      <a:pt x="91" y="7"/>
                    </a:lnTo>
                    <a:lnTo>
                      <a:pt x="101" y="6"/>
                    </a:lnTo>
                    <a:lnTo>
                      <a:pt x="110" y="5"/>
                    </a:lnTo>
                    <a:lnTo>
                      <a:pt x="117" y="5"/>
                    </a:lnTo>
                    <a:lnTo>
                      <a:pt x="122" y="4"/>
                    </a:lnTo>
                    <a:lnTo>
                      <a:pt x="126" y="3"/>
                    </a:lnTo>
                    <a:lnTo>
                      <a:pt x="128" y="2"/>
                    </a:lnTo>
                    <a:lnTo>
                      <a:pt x="129" y="0"/>
                    </a:lnTo>
                    <a:lnTo>
                      <a:pt x="126" y="0"/>
                    </a:lnTo>
                    <a:lnTo>
                      <a:pt x="126" y="1"/>
                    </a:lnTo>
                    <a:lnTo>
                      <a:pt x="124" y="3"/>
                    </a:lnTo>
                    <a:lnTo>
                      <a:pt x="119" y="4"/>
                    </a:lnTo>
                    <a:lnTo>
                      <a:pt x="114" y="5"/>
                    </a:lnTo>
                    <a:lnTo>
                      <a:pt x="107" y="5"/>
                    </a:lnTo>
                    <a:lnTo>
                      <a:pt x="99" y="6"/>
                    </a:lnTo>
                    <a:lnTo>
                      <a:pt x="90" y="6"/>
                    </a:lnTo>
                    <a:lnTo>
                      <a:pt x="79" y="7"/>
                    </a:lnTo>
                    <a:lnTo>
                      <a:pt x="68" y="8"/>
                    </a:lnTo>
                    <a:lnTo>
                      <a:pt x="55" y="8"/>
                    </a:lnTo>
                    <a:lnTo>
                      <a:pt x="42" y="9"/>
                    </a:lnTo>
                    <a:lnTo>
                      <a:pt x="28" y="9"/>
                    </a:lnTo>
                    <a:lnTo>
                      <a:pt x="14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53" name="Freeform 371">
                <a:extLst>
                  <a:ext uri="{FF2B5EF4-FFF2-40B4-BE49-F238E27FC236}">
                    <a16:creationId xmlns:a16="http://schemas.microsoft.com/office/drawing/2014/main" id="{7DE6EF83-390F-4627-BE30-40B575346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26" cy="9"/>
              </a:xfrm>
              <a:custGeom>
                <a:avLst/>
                <a:gdLst>
                  <a:gd name="T0" fmla="*/ 0 w 126"/>
                  <a:gd name="T1" fmla="*/ 9 h 9"/>
                  <a:gd name="T2" fmla="*/ 14 w 126"/>
                  <a:gd name="T3" fmla="*/ 9 h 9"/>
                  <a:gd name="T4" fmla="*/ 28 w 126"/>
                  <a:gd name="T5" fmla="*/ 9 h 9"/>
                  <a:gd name="T6" fmla="*/ 42 w 126"/>
                  <a:gd name="T7" fmla="*/ 9 h 9"/>
                  <a:gd name="T8" fmla="*/ 55 w 126"/>
                  <a:gd name="T9" fmla="*/ 8 h 9"/>
                  <a:gd name="T10" fmla="*/ 68 w 126"/>
                  <a:gd name="T11" fmla="*/ 8 h 9"/>
                  <a:gd name="T12" fmla="*/ 79 w 126"/>
                  <a:gd name="T13" fmla="*/ 7 h 9"/>
                  <a:gd name="T14" fmla="*/ 90 w 126"/>
                  <a:gd name="T15" fmla="*/ 6 h 9"/>
                  <a:gd name="T16" fmla="*/ 99 w 126"/>
                  <a:gd name="T17" fmla="*/ 6 h 9"/>
                  <a:gd name="T18" fmla="*/ 107 w 126"/>
                  <a:gd name="T19" fmla="*/ 5 h 9"/>
                  <a:gd name="T20" fmla="*/ 114 w 126"/>
                  <a:gd name="T21" fmla="*/ 5 h 9"/>
                  <a:gd name="T22" fmla="*/ 119 w 126"/>
                  <a:gd name="T23" fmla="*/ 4 h 9"/>
                  <a:gd name="T24" fmla="*/ 124 w 126"/>
                  <a:gd name="T25" fmla="*/ 3 h 9"/>
                  <a:gd name="T26" fmla="*/ 126 w 126"/>
                  <a:gd name="T27" fmla="*/ 1 h 9"/>
                  <a:gd name="T28" fmla="*/ 126 w 126"/>
                  <a:gd name="T29" fmla="*/ 0 h 9"/>
                  <a:gd name="T30" fmla="*/ 124 w 126"/>
                  <a:gd name="T31" fmla="*/ 0 h 9"/>
                  <a:gd name="T32" fmla="*/ 124 w 126"/>
                  <a:gd name="T33" fmla="*/ 1 h 9"/>
                  <a:gd name="T34" fmla="*/ 121 w 126"/>
                  <a:gd name="T35" fmla="*/ 3 h 9"/>
                  <a:gd name="T36" fmla="*/ 117 w 126"/>
                  <a:gd name="T37" fmla="*/ 4 h 9"/>
                  <a:gd name="T38" fmla="*/ 111 w 126"/>
                  <a:gd name="T39" fmla="*/ 5 h 9"/>
                  <a:gd name="T40" fmla="*/ 105 w 126"/>
                  <a:gd name="T41" fmla="*/ 5 h 9"/>
                  <a:gd name="T42" fmla="*/ 97 w 126"/>
                  <a:gd name="T43" fmla="*/ 5 h 9"/>
                  <a:gd name="T44" fmla="*/ 88 w 126"/>
                  <a:gd name="T45" fmla="*/ 6 h 9"/>
                  <a:gd name="T46" fmla="*/ 77 w 126"/>
                  <a:gd name="T47" fmla="*/ 7 h 9"/>
                  <a:gd name="T48" fmla="*/ 66 w 126"/>
                  <a:gd name="T49" fmla="*/ 8 h 9"/>
                  <a:gd name="T50" fmla="*/ 54 w 126"/>
                  <a:gd name="T51" fmla="*/ 8 h 9"/>
                  <a:gd name="T52" fmla="*/ 41 w 126"/>
                  <a:gd name="T53" fmla="*/ 9 h 9"/>
                  <a:gd name="T54" fmla="*/ 28 w 126"/>
                  <a:gd name="T55" fmla="*/ 9 h 9"/>
                  <a:gd name="T56" fmla="*/ 14 w 126"/>
                  <a:gd name="T57" fmla="*/ 9 h 9"/>
                  <a:gd name="T58" fmla="*/ 0 w 126"/>
                  <a:gd name="T59" fmla="*/ 9 h 9"/>
                  <a:gd name="T60" fmla="*/ 0 w 126"/>
                  <a:gd name="T61" fmla="*/ 9 h 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6" h="9">
                    <a:moveTo>
                      <a:pt x="0" y="9"/>
                    </a:moveTo>
                    <a:lnTo>
                      <a:pt x="14" y="9"/>
                    </a:lnTo>
                    <a:lnTo>
                      <a:pt x="28" y="9"/>
                    </a:lnTo>
                    <a:lnTo>
                      <a:pt x="42" y="9"/>
                    </a:lnTo>
                    <a:lnTo>
                      <a:pt x="55" y="8"/>
                    </a:lnTo>
                    <a:lnTo>
                      <a:pt x="68" y="8"/>
                    </a:lnTo>
                    <a:lnTo>
                      <a:pt x="79" y="7"/>
                    </a:lnTo>
                    <a:lnTo>
                      <a:pt x="90" y="6"/>
                    </a:lnTo>
                    <a:lnTo>
                      <a:pt x="99" y="6"/>
                    </a:lnTo>
                    <a:lnTo>
                      <a:pt x="107" y="5"/>
                    </a:lnTo>
                    <a:lnTo>
                      <a:pt x="114" y="5"/>
                    </a:lnTo>
                    <a:lnTo>
                      <a:pt x="119" y="4"/>
                    </a:lnTo>
                    <a:lnTo>
                      <a:pt x="124" y="3"/>
                    </a:lnTo>
                    <a:lnTo>
                      <a:pt x="126" y="1"/>
                    </a:lnTo>
                    <a:lnTo>
                      <a:pt x="126" y="0"/>
                    </a:lnTo>
                    <a:lnTo>
                      <a:pt x="124" y="0"/>
                    </a:lnTo>
                    <a:lnTo>
                      <a:pt x="124" y="1"/>
                    </a:lnTo>
                    <a:lnTo>
                      <a:pt x="121" y="3"/>
                    </a:lnTo>
                    <a:lnTo>
                      <a:pt x="117" y="4"/>
                    </a:lnTo>
                    <a:lnTo>
                      <a:pt x="111" y="5"/>
                    </a:lnTo>
                    <a:lnTo>
                      <a:pt x="105" y="5"/>
                    </a:lnTo>
                    <a:lnTo>
                      <a:pt x="97" y="5"/>
                    </a:lnTo>
                    <a:lnTo>
                      <a:pt x="88" y="6"/>
                    </a:lnTo>
                    <a:lnTo>
                      <a:pt x="77" y="7"/>
                    </a:lnTo>
                    <a:lnTo>
                      <a:pt x="66" y="8"/>
                    </a:lnTo>
                    <a:lnTo>
                      <a:pt x="54" y="8"/>
                    </a:lnTo>
                    <a:lnTo>
                      <a:pt x="41" y="9"/>
                    </a:lnTo>
                    <a:lnTo>
                      <a:pt x="28" y="9"/>
                    </a:lnTo>
                    <a:lnTo>
                      <a:pt x="14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54" name="Freeform 372">
                <a:extLst>
                  <a:ext uri="{FF2B5EF4-FFF2-40B4-BE49-F238E27FC236}">
                    <a16:creationId xmlns:a16="http://schemas.microsoft.com/office/drawing/2014/main" id="{C9EF6DD8-553F-4D29-99D4-A3C6E9338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24" cy="9"/>
              </a:xfrm>
              <a:custGeom>
                <a:avLst/>
                <a:gdLst>
                  <a:gd name="T0" fmla="*/ 0 w 124"/>
                  <a:gd name="T1" fmla="*/ 9 h 9"/>
                  <a:gd name="T2" fmla="*/ 14 w 124"/>
                  <a:gd name="T3" fmla="*/ 9 h 9"/>
                  <a:gd name="T4" fmla="*/ 28 w 124"/>
                  <a:gd name="T5" fmla="*/ 9 h 9"/>
                  <a:gd name="T6" fmla="*/ 41 w 124"/>
                  <a:gd name="T7" fmla="*/ 9 h 9"/>
                  <a:gd name="T8" fmla="*/ 54 w 124"/>
                  <a:gd name="T9" fmla="*/ 8 h 9"/>
                  <a:gd name="T10" fmla="*/ 66 w 124"/>
                  <a:gd name="T11" fmla="*/ 8 h 9"/>
                  <a:gd name="T12" fmla="*/ 77 w 124"/>
                  <a:gd name="T13" fmla="*/ 7 h 9"/>
                  <a:gd name="T14" fmla="*/ 88 w 124"/>
                  <a:gd name="T15" fmla="*/ 6 h 9"/>
                  <a:gd name="T16" fmla="*/ 97 w 124"/>
                  <a:gd name="T17" fmla="*/ 5 h 9"/>
                  <a:gd name="T18" fmla="*/ 105 w 124"/>
                  <a:gd name="T19" fmla="*/ 5 h 9"/>
                  <a:gd name="T20" fmla="*/ 111 w 124"/>
                  <a:gd name="T21" fmla="*/ 5 h 9"/>
                  <a:gd name="T22" fmla="*/ 117 w 124"/>
                  <a:gd name="T23" fmla="*/ 4 h 9"/>
                  <a:gd name="T24" fmla="*/ 121 w 124"/>
                  <a:gd name="T25" fmla="*/ 3 h 9"/>
                  <a:gd name="T26" fmla="*/ 124 w 124"/>
                  <a:gd name="T27" fmla="*/ 1 h 9"/>
                  <a:gd name="T28" fmla="*/ 124 w 124"/>
                  <a:gd name="T29" fmla="*/ 0 h 9"/>
                  <a:gd name="T30" fmla="*/ 121 w 124"/>
                  <a:gd name="T31" fmla="*/ 0 h 9"/>
                  <a:gd name="T32" fmla="*/ 121 w 124"/>
                  <a:gd name="T33" fmla="*/ 1 h 9"/>
                  <a:gd name="T34" fmla="*/ 118 w 124"/>
                  <a:gd name="T35" fmla="*/ 2 h 9"/>
                  <a:gd name="T36" fmla="*/ 115 w 124"/>
                  <a:gd name="T37" fmla="*/ 4 h 9"/>
                  <a:gd name="T38" fmla="*/ 110 w 124"/>
                  <a:gd name="T39" fmla="*/ 4 h 9"/>
                  <a:gd name="T40" fmla="*/ 103 w 124"/>
                  <a:gd name="T41" fmla="*/ 5 h 9"/>
                  <a:gd name="T42" fmla="*/ 95 w 124"/>
                  <a:gd name="T43" fmla="*/ 5 h 9"/>
                  <a:gd name="T44" fmla="*/ 86 w 124"/>
                  <a:gd name="T45" fmla="*/ 6 h 9"/>
                  <a:gd name="T46" fmla="*/ 75 w 124"/>
                  <a:gd name="T47" fmla="*/ 7 h 9"/>
                  <a:gd name="T48" fmla="*/ 65 w 124"/>
                  <a:gd name="T49" fmla="*/ 7 h 9"/>
                  <a:gd name="T50" fmla="*/ 53 w 124"/>
                  <a:gd name="T51" fmla="*/ 8 h 9"/>
                  <a:gd name="T52" fmla="*/ 40 w 124"/>
                  <a:gd name="T53" fmla="*/ 8 h 9"/>
                  <a:gd name="T54" fmla="*/ 27 w 124"/>
                  <a:gd name="T55" fmla="*/ 9 h 9"/>
                  <a:gd name="T56" fmla="*/ 14 w 124"/>
                  <a:gd name="T57" fmla="*/ 9 h 9"/>
                  <a:gd name="T58" fmla="*/ 0 w 124"/>
                  <a:gd name="T59" fmla="*/ 9 h 9"/>
                  <a:gd name="T60" fmla="*/ 0 w 124"/>
                  <a:gd name="T61" fmla="*/ 9 h 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4" h="9">
                    <a:moveTo>
                      <a:pt x="0" y="9"/>
                    </a:moveTo>
                    <a:lnTo>
                      <a:pt x="14" y="9"/>
                    </a:lnTo>
                    <a:lnTo>
                      <a:pt x="28" y="9"/>
                    </a:lnTo>
                    <a:lnTo>
                      <a:pt x="41" y="9"/>
                    </a:lnTo>
                    <a:lnTo>
                      <a:pt x="54" y="8"/>
                    </a:lnTo>
                    <a:lnTo>
                      <a:pt x="66" y="8"/>
                    </a:lnTo>
                    <a:lnTo>
                      <a:pt x="77" y="7"/>
                    </a:lnTo>
                    <a:lnTo>
                      <a:pt x="88" y="6"/>
                    </a:lnTo>
                    <a:lnTo>
                      <a:pt x="97" y="5"/>
                    </a:lnTo>
                    <a:lnTo>
                      <a:pt x="105" y="5"/>
                    </a:lnTo>
                    <a:lnTo>
                      <a:pt x="111" y="5"/>
                    </a:lnTo>
                    <a:lnTo>
                      <a:pt x="117" y="4"/>
                    </a:lnTo>
                    <a:lnTo>
                      <a:pt x="121" y="3"/>
                    </a:lnTo>
                    <a:lnTo>
                      <a:pt x="124" y="1"/>
                    </a:lnTo>
                    <a:lnTo>
                      <a:pt x="124" y="0"/>
                    </a:lnTo>
                    <a:lnTo>
                      <a:pt x="121" y="0"/>
                    </a:lnTo>
                    <a:lnTo>
                      <a:pt x="121" y="1"/>
                    </a:lnTo>
                    <a:lnTo>
                      <a:pt x="118" y="2"/>
                    </a:lnTo>
                    <a:lnTo>
                      <a:pt x="115" y="4"/>
                    </a:lnTo>
                    <a:lnTo>
                      <a:pt x="110" y="4"/>
                    </a:lnTo>
                    <a:lnTo>
                      <a:pt x="103" y="5"/>
                    </a:lnTo>
                    <a:lnTo>
                      <a:pt x="95" y="5"/>
                    </a:lnTo>
                    <a:lnTo>
                      <a:pt x="86" y="6"/>
                    </a:lnTo>
                    <a:lnTo>
                      <a:pt x="75" y="7"/>
                    </a:lnTo>
                    <a:lnTo>
                      <a:pt x="65" y="7"/>
                    </a:lnTo>
                    <a:lnTo>
                      <a:pt x="53" y="8"/>
                    </a:lnTo>
                    <a:lnTo>
                      <a:pt x="40" y="8"/>
                    </a:lnTo>
                    <a:lnTo>
                      <a:pt x="27" y="9"/>
                    </a:lnTo>
                    <a:lnTo>
                      <a:pt x="14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55" name="Freeform 373">
                <a:extLst>
                  <a:ext uri="{FF2B5EF4-FFF2-40B4-BE49-F238E27FC236}">
                    <a16:creationId xmlns:a16="http://schemas.microsoft.com/office/drawing/2014/main" id="{F5DB7B86-4DC3-43CA-BB07-BD61E089A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21" cy="9"/>
              </a:xfrm>
              <a:custGeom>
                <a:avLst/>
                <a:gdLst>
                  <a:gd name="T0" fmla="*/ 0 w 121"/>
                  <a:gd name="T1" fmla="*/ 9 h 9"/>
                  <a:gd name="T2" fmla="*/ 14 w 121"/>
                  <a:gd name="T3" fmla="*/ 9 h 9"/>
                  <a:gd name="T4" fmla="*/ 27 w 121"/>
                  <a:gd name="T5" fmla="*/ 9 h 9"/>
                  <a:gd name="T6" fmla="*/ 40 w 121"/>
                  <a:gd name="T7" fmla="*/ 8 h 9"/>
                  <a:gd name="T8" fmla="*/ 53 w 121"/>
                  <a:gd name="T9" fmla="*/ 8 h 9"/>
                  <a:gd name="T10" fmla="*/ 65 w 121"/>
                  <a:gd name="T11" fmla="*/ 7 h 9"/>
                  <a:gd name="T12" fmla="*/ 75 w 121"/>
                  <a:gd name="T13" fmla="*/ 7 h 9"/>
                  <a:gd name="T14" fmla="*/ 86 w 121"/>
                  <a:gd name="T15" fmla="*/ 6 h 9"/>
                  <a:gd name="T16" fmla="*/ 95 w 121"/>
                  <a:gd name="T17" fmla="*/ 5 h 9"/>
                  <a:gd name="T18" fmla="*/ 103 w 121"/>
                  <a:gd name="T19" fmla="*/ 5 h 9"/>
                  <a:gd name="T20" fmla="*/ 110 w 121"/>
                  <a:gd name="T21" fmla="*/ 4 h 9"/>
                  <a:gd name="T22" fmla="*/ 115 w 121"/>
                  <a:gd name="T23" fmla="*/ 4 h 9"/>
                  <a:gd name="T24" fmla="*/ 118 w 121"/>
                  <a:gd name="T25" fmla="*/ 2 h 9"/>
                  <a:gd name="T26" fmla="*/ 121 w 121"/>
                  <a:gd name="T27" fmla="*/ 1 h 9"/>
                  <a:gd name="T28" fmla="*/ 121 w 121"/>
                  <a:gd name="T29" fmla="*/ 0 h 9"/>
                  <a:gd name="T30" fmla="*/ 118 w 121"/>
                  <a:gd name="T31" fmla="*/ 0 h 9"/>
                  <a:gd name="T32" fmla="*/ 118 w 121"/>
                  <a:gd name="T33" fmla="*/ 1 h 9"/>
                  <a:gd name="T34" fmla="*/ 115 w 121"/>
                  <a:gd name="T35" fmla="*/ 3 h 9"/>
                  <a:gd name="T36" fmla="*/ 111 w 121"/>
                  <a:gd name="T37" fmla="*/ 4 h 9"/>
                  <a:gd name="T38" fmla="*/ 105 w 121"/>
                  <a:gd name="T39" fmla="*/ 5 h 9"/>
                  <a:gd name="T40" fmla="*/ 97 w 121"/>
                  <a:gd name="T41" fmla="*/ 5 h 9"/>
                  <a:gd name="T42" fmla="*/ 89 w 121"/>
                  <a:gd name="T43" fmla="*/ 6 h 9"/>
                  <a:gd name="T44" fmla="*/ 79 w 121"/>
                  <a:gd name="T45" fmla="*/ 6 h 9"/>
                  <a:gd name="T46" fmla="*/ 68 w 121"/>
                  <a:gd name="T47" fmla="*/ 7 h 9"/>
                  <a:gd name="T48" fmla="*/ 55 w 121"/>
                  <a:gd name="T49" fmla="*/ 8 h 9"/>
                  <a:gd name="T50" fmla="*/ 42 w 121"/>
                  <a:gd name="T51" fmla="*/ 8 h 9"/>
                  <a:gd name="T52" fmla="*/ 28 w 121"/>
                  <a:gd name="T53" fmla="*/ 8 h 9"/>
                  <a:gd name="T54" fmla="*/ 14 w 121"/>
                  <a:gd name="T55" fmla="*/ 9 h 9"/>
                  <a:gd name="T56" fmla="*/ 0 w 121"/>
                  <a:gd name="T57" fmla="*/ 9 h 9"/>
                  <a:gd name="T58" fmla="*/ 0 w 121"/>
                  <a:gd name="T59" fmla="*/ 9 h 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1" h="9">
                    <a:moveTo>
                      <a:pt x="0" y="9"/>
                    </a:moveTo>
                    <a:lnTo>
                      <a:pt x="14" y="9"/>
                    </a:lnTo>
                    <a:lnTo>
                      <a:pt x="27" y="9"/>
                    </a:lnTo>
                    <a:lnTo>
                      <a:pt x="40" y="8"/>
                    </a:lnTo>
                    <a:lnTo>
                      <a:pt x="53" y="8"/>
                    </a:lnTo>
                    <a:lnTo>
                      <a:pt x="65" y="7"/>
                    </a:lnTo>
                    <a:lnTo>
                      <a:pt x="75" y="7"/>
                    </a:lnTo>
                    <a:lnTo>
                      <a:pt x="86" y="6"/>
                    </a:lnTo>
                    <a:lnTo>
                      <a:pt x="95" y="5"/>
                    </a:lnTo>
                    <a:lnTo>
                      <a:pt x="103" y="5"/>
                    </a:lnTo>
                    <a:lnTo>
                      <a:pt x="110" y="4"/>
                    </a:lnTo>
                    <a:lnTo>
                      <a:pt x="115" y="4"/>
                    </a:lnTo>
                    <a:lnTo>
                      <a:pt x="118" y="2"/>
                    </a:lnTo>
                    <a:lnTo>
                      <a:pt x="121" y="1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118" y="1"/>
                    </a:lnTo>
                    <a:lnTo>
                      <a:pt x="115" y="3"/>
                    </a:lnTo>
                    <a:lnTo>
                      <a:pt x="111" y="4"/>
                    </a:lnTo>
                    <a:lnTo>
                      <a:pt x="105" y="5"/>
                    </a:lnTo>
                    <a:lnTo>
                      <a:pt x="97" y="5"/>
                    </a:lnTo>
                    <a:lnTo>
                      <a:pt x="89" y="6"/>
                    </a:lnTo>
                    <a:lnTo>
                      <a:pt x="79" y="6"/>
                    </a:lnTo>
                    <a:lnTo>
                      <a:pt x="68" y="7"/>
                    </a:lnTo>
                    <a:lnTo>
                      <a:pt x="55" y="8"/>
                    </a:lnTo>
                    <a:lnTo>
                      <a:pt x="42" y="8"/>
                    </a:lnTo>
                    <a:lnTo>
                      <a:pt x="28" y="8"/>
                    </a:lnTo>
                    <a:lnTo>
                      <a:pt x="14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56" name="Freeform 374">
                <a:extLst>
                  <a:ext uri="{FF2B5EF4-FFF2-40B4-BE49-F238E27FC236}">
                    <a16:creationId xmlns:a16="http://schemas.microsoft.com/office/drawing/2014/main" id="{30843644-8C5A-4A5E-91C2-8D276E39D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18" cy="9"/>
              </a:xfrm>
              <a:custGeom>
                <a:avLst/>
                <a:gdLst>
                  <a:gd name="T0" fmla="*/ 0 w 118"/>
                  <a:gd name="T1" fmla="*/ 9 h 9"/>
                  <a:gd name="T2" fmla="*/ 14 w 118"/>
                  <a:gd name="T3" fmla="*/ 9 h 9"/>
                  <a:gd name="T4" fmla="*/ 28 w 118"/>
                  <a:gd name="T5" fmla="*/ 8 h 9"/>
                  <a:gd name="T6" fmla="*/ 42 w 118"/>
                  <a:gd name="T7" fmla="*/ 8 h 9"/>
                  <a:gd name="T8" fmla="*/ 55 w 118"/>
                  <a:gd name="T9" fmla="*/ 8 h 9"/>
                  <a:gd name="T10" fmla="*/ 68 w 118"/>
                  <a:gd name="T11" fmla="*/ 7 h 9"/>
                  <a:gd name="T12" fmla="*/ 79 w 118"/>
                  <a:gd name="T13" fmla="*/ 6 h 9"/>
                  <a:gd name="T14" fmla="*/ 89 w 118"/>
                  <a:gd name="T15" fmla="*/ 6 h 9"/>
                  <a:gd name="T16" fmla="*/ 97 w 118"/>
                  <a:gd name="T17" fmla="*/ 5 h 9"/>
                  <a:gd name="T18" fmla="*/ 105 w 118"/>
                  <a:gd name="T19" fmla="*/ 5 h 9"/>
                  <a:gd name="T20" fmla="*/ 111 w 118"/>
                  <a:gd name="T21" fmla="*/ 4 h 9"/>
                  <a:gd name="T22" fmla="*/ 115 w 118"/>
                  <a:gd name="T23" fmla="*/ 3 h 9"/>
                  <a:gd name="T24" fmla="*/ 118 w 118"/>
                  <a:gd name="T25" fmla="*/ 1 h 9"/>
                  <a:gd name="T26" fmla="*/ 118 w 118"/>
                  <a:gd name="T27" fmla="*/ 0 h 9"/>
                  <a:gd name="T28" fmla="*/ 116 w 118"/>
                  <a:gd name="T29" fmla="*/ 0 h 9"/>
                  <a:gd name="T30" fmla="*/ 115 w 118"/>
                  <a:gd name="T31" fmla="*/ 1 h 9"/>
                  <a:gd name="T32" fmla="*/ 113 w 118"/>
                  <a:gd name="T33" fmla="*/ 3 h 9"/>
                  <a:gd name="T34" fmla="*/ 109 w 118"/>
                  <a:gd name="T35" fmla="*/ 4 h 9"/>
                  <a:gd name="T36" fmla="*/ 103 w 118"/>
                  <a:gd name="T37" fmla="*/ 5 h 9"/>
                  <a:gd name="T38" fmla="*/ 96 w 118"/>
                  <a:gd name="T39" fmla="*/ 5 h 9"/>
                  <a:gd name="T40" fmla="*/ 87 w 118"/>
                  <a:gd name="T41" fmla="*/ 5 h 9"/>
                  <a:gd name="T42" fmla="*/ 77 w 118"/>
                  <a:gd name="T43" fmla="*/ 6 h 9"/>
                  <a:gd name="T44" fmla="*/ 66 w 118"/>
                  <a:gd name="T45" fmla="*/ 7 h 9"/>
                  <a:gd name="T46" fmla="*/ 54 w 118"/>
                  <a:gd name="T47" fmla="*/ 7 h 9"/>
                  <a:gd name="T48" fmla="*/ 41 w 118"/>
                  <a:gd name="T49" fmla="*/ 8 h 9"/>
                  <a:gd name="T50" fmla="*/ 28 w 118"/>
                  <a:gd name="T51" fmla="*/ 8 h 9"/>
                  <a:gd name="T52" fmla="*/ 14 w 118"/>
                  <a:gd name="T53" fmla="*/ 8 h 9"/>
                  <a:gd name="T54" fmla="*/ 0 w 118"/>
                  <a:gd name="T55" fmla="*/ 8 h 9"/>
                  <a:gd name="T56" fmla="*/ 0 w 118"/>
                  <a:gd name="T57" fmla="*/ 9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8" h="9">
                    <a:moveTo>
                      <a:pt x="0" y="9"/>
                    </a:moveTo>
                    <a:lnTo>
                      <a:pt x="14" y="9"/>
                    </a:lnTo>
                    <a:lnTo>
                      <a:pt x="28" y="8"/>
                    </a:lnTo>
                    <a:lnTo>
                      <a:pt x="42" y="8"/>
                    </a:lnTo>
                    <a:lnTo>
                      <a:pt x="55" y="8"/>
                    </a:lnTo>
                    <a:lnTo>
                      <a:pt x="68" y="7"/>
                    </a:lnTo>
                    <a:lnTo>
                      <a:pt x="79" y="6"/>
                    </a:lnTo>
                    <a:lnTo>
                      <a:pt x="89" y="6"/>
                    </a:lnTo>
                    <a:lnTo>
                      <a:pt x="97" y="5"/>
                    </a:lnTo>
                    <a:lnTo>
                      <a:pt x="105" y="5"/>
                    </a:lnTo>
                    <a:lnTo>
                      <a:pt x="111" y="4"/>
                    </a:lnTo>
                    <a:lnTo>
                      <a:pt x="115" y="3"/>
                    </a:lnTo>
                    <a:lnTo>
                      <a:pt x="118" y="1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115" y="1"/>
                    </a:lnTo>
                    <a:lnTo>
                      <a:pt x="113" y="3"/>
                    </a:lnTo>
                    <a:lnTo>
                      <a:pt x="109" y="4"/>
                    </a:lnTo>
                    <a:lnTo>
                      <a:pt x="103" y="5"/>
                    </a:lnTo>
                    <a:lnTo>
                      <a:pt x="96" y="5"/>
                    </a:lnTo>
                    <a:lnTo>
                      <a:pt x="87" y="5"/>
                    </a:lnTo>
                    <a:lnTo>
                      <a:pt x="77" y="6"/>
                    </a:lnTo>
                    <a:lnTo>
                      <a:pt x="66" y="7"/>
                    </a:lnTo>
                    <a:lnTo>
                      <a:pt x="54" y="7"/>
                    </a:lnTo>
                    <a:lnTo>
                      <a:pt x="41" y="8"/>
                    </a:lnTo>
                    <a:lnTo>
                      <a:pt x="28" y="8"/>
                    </a:lnTo>
                    <a:lnTo>
                      <a:pt x="14" y="8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57" name="Freeform 375">
                <a:extLst>
                  <a:ext uri="{FF2B5EF4-FFF2-40B4-BE49-F238E27FC236}">
                    <a16:creationId xmlns:a16="http://schemas.microsoft.com/office/drawing/2014/main" id="{6A35AA6C-D841-40E6-9693-5152C88BD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16" cy="8"/>
              </a:xfrm>
              <a:custGeom>
                <a:avLst/>
                <a:gdLst>
                  <a:gd name="T0" fmla="*/ 0 w 116"/>
                  <a:gd name="T1" fmla="*/ 8 h 8"/>
                  <a:gd name="T2" fmla="*/ 14 w 116"/>
                  <a:gd name="T3" fmla="*/ 8 h 8"/>
                  <a:gd name="T4" fmla="*/ 28 w 116"/>
                  <a:gd name="T5" fmla="*/ 8 h 8"/>
                  <a:gd name="T6" fmla="*/ 41 w 116"/>
                  <a:gd name="T7" fmla="*/ 8 h 8"/>
                  <a:gd name="T8" fmla="*/ 54 w 116"/>
                  <a:gd name="T9" fmla="*/ 7 h 8"/>
                  <a:gd name="T10" fmla="*/ 66 w 116"/>
                  <a:gd name="T11" fmla="*/ 7 h 8"/>
                  <a:gd name="T12" fmla="*/ 77 w 116"/>
                  <a:gd name="T13" fmla="*/ 6 h 8"/>
                  <a:gd name="T14" fmla="*/ 87 w 116"/>
                  <a:gd name="T15" fmla="*/ 5 h 8"/>
                  <a:gd name="T16" fmla="*/ 96 w 116"/>
                  <a:gd name="T17" fmla="*/ 5 h 8"/>
                  <a:gd name="T18" fmla="*/ 103 w 116"/>
                  <a:gd name="T19" fmla="*/ 5 h 8"/>
                  <a:gd name="T20" fmla="*/ 109 w 116"/>
                  <a:gd name="T21" fmla="*/ 4 h 8"/>
                  <a:gd name="T22" fmla="*/ 113 w 116"/>
                  <a:gd name="T23" fmla="*/ 3 h 8"/>
                  <a:gd name="T24" fmla="*/ 115 w 116"/>
                  <a:gd name="T25" fmla="*/ 1 h 8"/>
                  <a:gd name="T26" fmla="*/ 116 w 116"/>
                  <a:gd name="T27" fmla="*/ 0 h 8"/>
                  <a:gd name="T28" fmla="*/ 113 w 116"/>
                  <a:gd name="T29" fmla="*/ 0 h 8"/>
                  <a:gd name="T30" fmla="*/ 112 w 116"/>
                  <a:gd name="T31" fmla="*/ 1 h 8"/>
                  <a:gd name="T32" fmla="*/ 111 w 116"/>
                  <a:gd name="T33" fmla="*/ 2 h 8"/>
                  <a:gd name="T34" fmla="*/ 106 w 116"/>
                  <a:gd name="T35" fmla="*/ 4 h 8"/>
                  <a:gd name="T36" fmla="*/ 101 w 116"/>
                  <a:gd name="T37" fmla="*/ 4 h 8"/>
                  <a:gd name="T38" fmla="*/ 93 w 116"/>
                  <a:gd name="T39" fmla="*/ 5 h 8"/>
                  <a:gd name="T40" fmla="*/ 85 w 116"/>
                  <a:gd name="T41" fmla="*/ 5 h 8"/>
                  <a:gd name="T42" fmla="*/ 75 w 116"/>
                  <a:gd name="T43" fmla="*/ 6 h 8"/>
                  <a:gd name="T44" fmla="*/ 65 w 116"/>
                  <a:gd name="T45" fmla="*/ 7 h 8"/>
                  <a:gd name="T46" fmla="*/ 53 w 116"/>
                  <a:gd name="T47" fmla="*/ 7 h 8"/>
                  <a:gd name="T48" fmla="*/ 40 w 116"/>
                  <a:gd name="T49" fmla="*/ 8 h 8"/>
                  <a:gd name="T50" fmla="*/ 27 w 116"/>
                  <a:gd name="T51" fmla="*/ 8 h 8"/>
                  <a:gd name="T52" fmla="*/ 14 w 116"/>
                  <a:gd name="T53" fmla="*/ 8 h 8"/>
                  <a:gd name="T54" fmla="*/ 0 w 116"/>
                  <a:gd name="T55" fmla="*/ 8 h 8"/>
                  <a:gd name="T56" fmla="*/ 0 w 116"/>
                  <a:gd name="T57" fmla="*/ 8 h 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6" h="8">
                    <a:moveTo>
                      <a:pt x="0" y="8"/>
                    </a:moveTo>
                    <a:lnTo>
                      <a:pt x="14" y="8"/>
                    </a:lnTo>
                    <a:lnTo>
                      <a:pt x="28" y="8"/>
                    </a:lnTo>
                    <a:lnTo>
                      <a:pt x="41" y="8"/>
                    </a:lnTo>
                    <a:lnTo>
                      <a:pt x="54" y="7"/>
                    </a:lnTo>
                    <a:lnTo>
                      <a:pt x="66" y="7"/>
                    </a:lnTo>
                    <a:lnTo>
                      <a:pt x="77" y="6"/>
                    </a:lnTo>
                    <a:lnTo>
                      <a:pt x="87" y="5"/>
                    </a:lnTo>
                    <a:lnTo>
                      <a:pt x="96" y="5"/>
                    </a:lnTo>
                    <a:lnTo>
                      <a:pt x="103" y="5"/>
                    </a:lnTo>
                    <a:lnTo>
                      <a:pt x="109" y="4"/>
                    </a:lnTo>
                    <a:lnTo>
                      <a:pt x="113" y="3"/>
                    </a:lnTo>
                    <a:lnTo>
                      <a:pt x="115" y="1"/>
                    </a:lnTo>
                    <a:lnTo>
                      <a:pt x="116" y="0"/>
                    </a:lnTo>
                    <a:lnTo>
                      <a:pt x="113" y="0"/>
                    </a:lnTo>
                    <a:lnTo>
                      <a:pt x="112" y="1"/>
                    </a:lnTo>
                    <a:lnTo>
                      <a:pt x="111" y="2"/>
                    </a:lnTo>
                    <a:lnTo>
                      <a:pt x="106" y="4"/>
                    </a:lnTo>
                    <a:lnTo>
                      <a:pt x="101" y="4"/>
                    </a:lnTo>
                    <a:lnTo>
                      <a:pt x="93" y="5"/>
                    </a:lnTo>
                    <a:lnTo>
                      <a:pt x="85" y="5"/>
                    </a:lnTo>
                    <a:lnTo>
                      <a:pt x="75" y="6"/>
                    </a:lnTo>
                    <a:lnTo>
                      <a:pt x="65" y="7"/>
                    </a:lnTo>
                    <a:lnTo>
                      <a:pt x="53" y="7"/>
                    </a:lnTo>
                    <a:lnTo>
                      <a:pt x="40" y="8"/>
                    </a:lnTo>
                    <a:lnTo>
                      <a:pt x="27" y="8"/>
                    </a:lnTo>
                    <a:lnTo>
                      <a:pt x="14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58" name="Freeform 376">
                <a:extLst>
                  <a:ext uri="{FF2B5EF4-FFF2-40B4-BE49-F238E27FC236}">
                    <a16:creationId xmlns:a16="http://schemas.microsoft.com/office/drawing/2014/main" id="{5A74F7D9-237A-4D9A-BE74-B6597A5F6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13" cy="8"/>
              </a:xfrm>
              <a:custGeom>
                <a:avLst/>
                <a:gdLst>
                  <a:gd name="T0" fmla="*/ 0 w 113"/>
                  <a:gd name="T1" fmla="*/ 8 h 8"/>
                  <a:gd name="T2" fmla="*/ 14 w 113"/>
                  <a:gd name="T3" fmla="*/ 8 h 8"/>
                  <a:gd name="T4" fmla="*/ 27 w 113"/>
                  <a:gd name="T5" fmla="*/ 8 h 8"/>
                  <a:gd name="T6" fmla="*/ 40 w 113"/>
                  <a:gd name="T7" fmla="*/ 8 h 8"/>
                  <a:gd name="T8" fmla="*/ 53 w 113"/>
                  <a:gd name="T9" fmla="*/ 7 h 8"/>
                  <a:gd name="T10" fmla="*/ 65 w 113"/>
                  <a:gd name="T11" fmla="*/ 7 h 8"/>
                  <a:gd name="T12" fmla="*/ 75 w 113"/>
                  <a:gd name="T13" fmla="*/ 6 h 8"/>
                  <a:gd name="T14" fmla="*/ 85 w 113"/>
                  <a:gd name="T15" fmla="*/ 5 h 8"/>
                  <a:gd name="T16" fmla="*/ 93 w 113"/>
                  <a:gd name="T17" fmla="*/ 5 h 8"/>
                  <a:gd name="T18" fmla="*/ 101 w 113"/>
                  <a:gd name="T19" fmla="*/ 4 h 8"/>
                  <a:gd name="T20" fmla="*/ 106 w 113"/>
                  <a:gd name="T21" fmla="*/ 4 h 8"/>
                  <a:gd name="T22" fmla="*/ 111 w 113"/>
                  <a:gd name="T23" fmla="*/ 2 h 8"/>
                  <a:gd name="T24" fmla="*/ 112 w 113"/>
                  <a:gd name="T25" fmla="*/ 1 h 8"/>
                  <a:gd name="T26" fmla="*/ 113 w 113"/>
                  <a:gd name="T27" fmla="*/ 0 h 8"/>
                  <a:gd name="T28" fmla="*/ 111 w 113"/>
                  <a:gd name="T29" fmla="*/ 0 h 8"/>
                  <a:gd name="T30" fmla="*/ 110 w 113"/>
                  <a:gd name="T31" fmla="*/ 1 h 8"/>
                  <a:gd name="T32" fmla="*/ 108 w 113"/>
                  <a:gd name="T33" fmla="*/ 2 h 8"/>
                  <a:gd name="T34" fmla="*/ 104 w 113"/>
                  <a:gd name="T35" fmla="*/ 3 h 8"/>
                  <a:gd name="T36" fmla="*/ 98 w 113"/>
                  <a:gd name="T37" fmla="*/ 4 h 8"/>
                  <a:gd name="T38" fmla="*/ 91 w 113"/>
                  <a:gd name="T39" fmla="*/ 5 h 8"/>
                  <a:gd name="T40" fmla="*/ 83 w 113"/>
                  <a:gd name="T41" fmla="*/ 5 h 8"/>
                  <a:gd name="T42" fmla="*/ 74 w 113"/>
                  <a:gd name="T43" fmla="*/ 6 h 8"/>
                  <a:gd name="T44" fmla="*/ 63 w 113"/>
                  <a:gd name="T45" fmla="*/ 6 h 8"/>
                  <a:gd name="T46" fmla="*/ 52 w 113"/>
                  <a:gd name="T47" fmla="*/ 7 h 8"/>
                  <a:gd name="T48" fmla="*/ 39 w 113"/>
                  <a:gd name="T49" fmla="*/ 7 h 8"/>
                  <a:gd name="T50" fmla="*/ 26 w 113"/>
                  <a:gd name="T51" fmla="*/ 8 h 8"/>
                  <a:gd name="T52" fmla="*/ 13 w 113"/>
                  <a:gd name="T53" fmla="*/ 8 h 8"/>
                  <a:gd name="T54" fmla="*/ 0 w 113"/>
                  <a:gd name="T55" fmla="*/ 8 h 8"/>
                  <a:gd name="T56" fmla="*/ 0 w 113"/>
                  <a:gd name="T57" fmla="*/ 8 h 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3" h="8">
                    <a:moveTo>
                      <a:pt x="0" y="8"/>
                    </a:moveTo>
                    <a:lnTo>
                      <a:pt x="14" y="8"/>
                    </a:lnTo>
                    <a:lnTo>
                      <a:pt x="27" y="8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5" y="7"/>
                    </a:lnTo>
                    <a:lnTo>
                      <a:pt x="75" y="6"/>
                    </a:lnTo>
                    <a:lnTo>
                      <a:pt x="85" y="5"/>
                    </a:lnTo>
                    <a:lnTo>
                      <a:pt x="93" y="5"/>
                    </a:lnTo>
                    <a:lnTo>
                      <a:pt x="101" y="4"/>
                    </a:lnTo>
                    <a:lnTo>
                      <a:pt x="106" y="4"/>
                    </a:lnTo>
                    <a:lnTo>
                      <a:pt x="111" y="2"/>
                    </a:lnTo>
                    <a:lnTo>
                      <a:pt x="112" y="1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8" y="2"/>
                    </a:lnTo>
                    <a:lnTo>
                      <a:pt x="104" y="3"/>
                    </a:lnTo>
                    <a:lnTo>
                      <a:pt x="98" y="4"/>
                    </a:lnTo>
                    <a:lnTo>
                      <a:pt x="91" y="5"/>
                    </a:lnTo>
                    <a:lnTo>
                      <a:pt x="83" y="5"/>
                    </a:lnTo>
                    <a:lnTo>
                      <a:pt x="74" y="6"/>
                    </a:lnTo>
                    <a:lnTo>
                      <a:pt x="63" y="6"/>
                    </a:lnTo>
                    <a:lnTo>
                      <a:pt x="52" y="7"/>
                    </a:lnTo>
                    <a:lnTo>
                      <a:pt x="39" y="7"/>
                    </a:lnTo>
                    <a:lnTo>
                      <a:pt x="26" y="8"/>
                    </a:lnTo>
                    <a:lnTo>
                      <a:pt x="13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59" name="Freeform 377">
                <a:extLst>
                  <a:ext uri="{FF2B5EF4-FFF2-40B4-BE49-F238E27FC236}">
                    <a16:creationId xmlns:a16="http://schemas.microsoft.com/office/drawing/2014/main" id="{18123E92-C617-48A9-B07D-FB71807B5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11" cy="8"/>
              </a:xfrm>
              <a:custGeom>
                <a:avLst/>
                <a:gdLst>
                  <a:gd name="T0" fmla="*/ 0 w 111"/>
                  <a:gd name="T1" fmla="*/ 8 h 8"/>
                  <a:gd name="T2" fmla="*/ 13 w 111"/>
                  <a:gd name="T3" fmla="*/ 8 h 8"/>
                  <a:gd name="T4" fmla="*/ 26 w 111"/>
                  <a:gd name="T5" fmla="*/ 8 h 8"/>
                  <a:gd name="T6" fmla="*/ 39 w 111"/>
                  <a:gd name="T7" fmla="*/ 7 h 8"/>
                  <a:gd name="T8" fmla="*/ 52 w 111"/>
                  <a:gd name="T9" fmla="*/ 7 h 8"/>
                  <a:gd name="T10" fmla="*/ 63 w 111"/>
                  <a:gd name="T11" fmla="*/ 6 h 8"/>
                  <a:gd name="T12" fmla="*/ 74 w 111"/>
                  <a:gd name="T13" fmla="*/ 6 h 8"/>
                  <a:gd name="T14" fmla="*/ 83 w 111"/>
                  <a:gd name="T15" fmla="*/ 5 h 8"/>
                  <a:gd name="T16" fmla="*/ 91 w 111"/>
                  <a:gd name="T17" fmla="*/ 5 h 8"/>
                  <a:gd name="T18" fmla="*/ 98 w 111"/>
                  <a:gd name="T19" fmla="*/ 4 h 8"/>
                  <a:gd name="T20" fmla="*/ 104 w 111"/>
                  <a:gd name="T21" fmla="*/ 3 h 8"/>
                  <a:gd name="T22" fmla="*/ 108 w 111"/>
                  <a:gd name="T23" fmla="*/ 2 h 8"/>
                  <a:gd name="T24" fmla="*/ 110 w 111"/>
                  <a:gd name="T25" fmla="*/ 1 h 8"/>
                  <a:gd name="T26" fmla="*/ 111 w 111"/>
                  <a:gd name="T27" fmla="*/ 0 h 8"/>
                  <a:gd name="T28" fmla="*/ 108 w 111"/>
                  <a:gd name="T29" fmla="*/ 0 h 8"/>
                  <a:gd name="T30" fmla="*/ 107 w 111"/>
                  <a:gd name="T31" fmla="*/ 1 h 8"/>
                  <a:gd name="T32" fmla="*/ 105 w 111"/>
                  <a:gd name="T33" fmla="*/ 2 h 8"/>
                  <a:gd name="T34" fmla="*/ 101 w 111"/>
                  <a:gd name="T35" fmla="*/ 3 h 8"/>
                  <a:gd name="T36" fmla="*/ 96 w 111"/>
                  <a:gd name="T37" fmla="*/ 4 h 8"/>
                  <a:gd name="T38" fmla="*/ 90 w 111"/>
                  <a:gd name="T39" fmla="*/ 5 h 8"/>
                  <a:gd name="T40" fmla="*/ 81 w 111"/>
                  <a:gd name="T41" fmla="*/ 5 h 8"/>
                  <a:gd name="T42" fmla="*/ 72 w 111"/>
                  <a:gd name="T43" fmla="*/ 6 h 8"/>
                  <a:gd name="T44" fmla="*/ 61 w 111"/>
                  <a:gd name="T45" fmla="*/ 6 h 8"/>
                  <a:gd name="T46" fmla="*/ 50 w 111"/>
                  <a:gd name="T47" fmla="*/ 7 h 8"/>
                  <a:gd name="T48" fmla="*/ 39 w 111"/>
                  <a:gd name="T49" fmla="*/ 7 h 8"/>
                  <a:gd name="T50" fmla="*/ 26 w 111"/>
                  <a:gd name="T51" fmla="*/ 8 h 8"/>
                  <a:gd name="T52" fmla="*/ 13 w 111"/>
                  <a:gd name="T53" fmla="*/ 8 h 8"/>
                  <a:gd name="T54" fmla="*/ 0 w 111"/>
                  <a:gd name="T55" fmla="*/ 8 h 8"/>
                  <a:gd name="T56" fmla="*/ 0 w 111"/>
                  <a:gd name="T57" fmla="*/ 8 h 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1" h="8">
                    <a:moveTo>
                      <a:pt x="0" y="8"/>
                    </a:moveTo>
                    <a:lnTo>
                      <a:pt x="13" y="8"/>
                    </a:lnTo>
                    <a:lnTo>
                      <a:pt x="26" y="8"/>
                    </a:lnTo>
                    <a:lnTo>
                      <a:pt x="39" y="7"/>
                    </a:lnTo>
                    <a:lnTo>
                      <a:pt x="52" y="7"/>
                    </a:lnTo>
                    <a:lnTo>
                      <a:pt x="63" y="6"/>
                    </a:lnTo>
                    <a:lnTo>
                      <a:pt x="74" y="6"/>
                    </a:lnTo>
                    <a:lnTo>
                      <a:pt x="83" y="5"/>
                    </a:lnTo>
                    <a:lnTo>
                      <a:pt x="91" y="5"/>
                    </a:lnTo>
                    <a:lnTo>
                      <a:pt x="98" y="4"/>
                    </a:lnTo>
                    <a:lnTo>
                      <a:pt x="104" y="3"/>
                    </a:lnTo>
                    <a:lnTo>
                      <a:pt x="108" y="2"/>
                    </a:lnTo>
                    <a:lnTo>
                      <a:pt x="110" y="1"/>
                    </a:lnTo>
                    <a:lnTo>
                      <a:pt x="111" y="0"/>
                    </a:lnTo>
                    <a:lnTo>
                      <a:pt x="108" y="0"/>
                    </a:lnTo>
                    <a:lnTo>
                      <a:pt x="107" y="1"/>
                    </a:lnTo>
                    <a:lnTo>
                      <a:pt x="105" y="2"/>
                    </a:lnTo>
                    <a:lnTo>
                      <a:pt x="101" y="3"/>
                    </a:lnTo>
                    <a:lnTo>
                      <a:pt x="96" y="4"/>
                    </a:lnTo>
                    <a:lnTo>
                      <a:pt x="90" y="5"/>
                    </a:lnTo>
                    <a:lnTo>
                      <a:pt x="81" y="5"/>
                    </a:lnTo>
                    <a:lnTo>
                      <a:pt x="72" y="6"/>
                    </a:lnTo>
                    <a:lnTo>
                      <a:pt x="61" y="6"/>
                    </a:lnTo>
                    <a:lnTo>
                      <a:pt x="50" y="7"/>
                    </a:lnTo>
                    <a:lnTo>
                      <a:pt x="39" y="7"/>
                    </a:lnTo>
                    <a:lnTo>
                      <a:pt x="26" y="8"/>
                    </a:lnTo>
                    <a:lnTo>
                      <a:pt x="13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60" name="Freeform 378">
                <a:extLst>
                  <a:ext uri="{FF2B5EF4-FFF2-40B4-BE49-F238E27FC236}">
                    <a16:creationId xmlns:a16="http://schemas.microsoft.com/office/drawing/2014/main" id="{FA81A56D-D480-4FE4-99DE-985A4CA63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08" cy="8"/>
              </a:xfrm>
              <a:custGeom>
                <a:avLst/>
                <a:gdLst>
                  <a:gd name="T0" fmla="*/ 0 w 108"/>
                  <a:gd name="T1" fmla="*/ 8 h 8"/>
                  <a:gd name="T2" fmla="*/ 13 w 108"/>
                  <a:gd name="T3" fmla="*/ 8 h 8"/>
                  <a:gd name="T4" fmla="*/ 26 w 108"/>
                  <a:gd name="T5" fmla="*/ 8 h 8"/>
                  <a:gd name="T6" fmla="*/ 39 w 108"/>
                  <a:gd name="T7" fmla="*/ 7 h 8"/>
                  <a:gd name="T8" fmla="*/ 50 w 108"/>
                  <a:gd name="T9" fmla="*/ 7 h 8"/>
                  <a:gd name="T10" fmla="*/ 61 w 108"/>
                  <a:gd name="T11" fmla="*/ 6 h 8"/>
                  <a:gd name="T12" fmla="*/ 72 w 108"/>
                  <a:gd name="T13" fmla="*/ 6 h 8"/>
                  <a:gd name="T14" fmla="*/ 81 w 108"/>
                  <a:gd name="T15" fmla="*/ 5 h 8"/>
                  <a:gd name="T16" fmla="*/ 90 w 108"/>
                  <a:gd name="T17" fmla="*/ 5 h 8"/>
                  <a:gd name="T18" fmla="*/ 96 w 108"/>
                  <a:gd name="T19" fmla="*/ 4 h 8"/>
                  <a:gd name="T20" fmla="*/ 101 w 108"/>
                  <a:gd name="T21" fmla="*/ 3 h 8"/>
                  <a:gd name="T22" fmla="*/ 105 w 108"/>
                  <a:gd name="T23" fmla="*/ 2 h 8"/>
                  <a:gd name="T24" fmla="*/ 107 w 108"/>
                  <a:gd name="T25" fmla="*/ 1 h 8"/>
                  <a:gd name="T26" fmla="*/ 108 w 108"/>
                  <a:gd name="T27" fmla="*/ 0 h 8"/>
                  <a:gd name="T28" fmla="*/ 105 w 108"/>
                  <a:gd name="T29" fmla="*/ 0 h 8"/>
                  <a:gd name="T30" fmla="*/ 104 w 108"/>
                  <a:gd name="T31" fmla="*/ 1 h 8"/>
                  <a:gd name="T32" fmla="*/ 103 w 108"/>
                  <a:gd name="T33" fmla="*/ 2 h 8"/>
                  <a:gd name="T34" fmla="*/ 99 w 108"/>
                  <a:gd name="T35" fmla="*/ 3 h 8"/>
                  <a:gd name="T36" fmla="*/ 94 w 108"/>
                  <a:gd name="T37" fmla="*/ 4 h 8"/>
                  <a:gd name="T38" fmla="*/ 87 w 108"/>
                  <a:gd name="T39" fmla="*/ 5 h 8"/>
                  <a:gd name="T40" fmla="*/ 79 w 108"/>
                  <a:gd name="T41" fmla="*/ 5 h 8"/>
                  <a:gd name="T42" fmla="*/ 70 w 108"/>
                  <a:gd name="T43" fmla="*/ 6 h 8"/>
                  <a:gd name="T44" fmla="*/ 60 w 108"/>
                  <a:gd name="T45" fmla="*/ 6 h 8"/>
                  <a:gd name="T46" fmla="*/ 49 w 108"/>
                  <a:gd name="T47" fmla="*/ 7 h 8"/>
                  <a:gd name="T48" fmla="*/ 38 w 108"/>
                  <a:gd name="T49" fmla="*/ 7 h 8"/>
                  <a:gd name="T50" fmla="*/ 25 w 108"/>
                  <a:gd name="T51" fmla="*/ 7 h 8"/>
                  <a:gd name="T52" fmla="*/ 13 w 108"/>
                  <a:gd name="T53" fmla="*/ 8 h 8"/>
                  <a:gd name="T54" fmla="*/ 0 w 108"/>
                  <a:gd name="T55" fmla="*/ 8 h 8"/>
                  <a:gd name="T56" fmla="*/ 0 w 108"/>
                  <a:gd name="T57" fmla="*/ 8 h 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8" h="8">
                    <a:moveTo>
                      <a:pt x="0" y="8"/>
                    </a:moveTo>
                    <a:lnTo>
                      <a:pt x="13" y="8"/>
                    </a:lnTo>
                    <a:lnTo>
                      <a:pt x="26" y="8"/>
                    </a:lnTo>
                    <a:lnTo>
                      <a:pt x="39" y="7"/>
                    </a:lnTo>
                    <a:lnTo>
                      <a:pt x="50" y="7"/>
                    </a:lnTo>
                    <a:lnTo>
                      <a:pt x="61" y="6"/>
                    </a:lnTo>
                    <a:lnTo>
                      <a:pt x="72" y="6"/>
                    </a:lnTo>
                    <a:lnTo>
                      <a:pt x="81" y="5"/>
                    </a:lnTo>
                    <a:lnTo>
                      <a:pt x="90" y="5"/>
                    </a:lnTo>
                    <a:lnTo>
                      <a:pt x="96" y="4"/>
                    </a:lnTo>
                    <a:lnTo>
                      <a:pt x="101" y="3"/>
                    </a:lnTo>
                    <a:lnTo>
                      <a:pt x="105" y="2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05" y="0"/>
                    </a:lnTo>
                    <a:lnTo>
                      <a:pt x="104" y="1"/>
                    </a:lnTo>
                    <a:lnTo>
                      <a:pt x="103" y="2"/>
                    </a:lnTo>
                    <a:lnTo>
                      <a:pt x="99" y="3"/>
                    </a:lnTo>
                    <a:lnTo>
                      <a:pt x="94" y="4"/>
                    </a:lnTo>
                    <a:lnTo>
                      <a:pt x="87" y="5"/>
                    </a:lnTo>
                    <a:lnTo>
                      <a:pt x="79" y="5"/>
                    </a:lnTo>
                    <a:lnTo>
                      <a:pt x="70" y="6"/>
                    </a:lnTo>
                    <a:lnTo>
                      <a:pt x="60" y="6"/>
                    </a:lnTo>
                    <a:lnTo>
                      <a:pt x="49" y="7"/>
                    </a:lnTo>
                    <a:lnTo>
                      <a:pt x="38" y="7"/>
                    </a:lnTo>
                    <a:lnTo>
                      <a:pt x="25" y="7"/>
                    </a:lnTo>
                    <a:lnTo>
                      <a:pt x="13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61" name="Freeform 379">
                <a:extLst>
                  <a:ext uri="{FF2B5EF4-FFF2-40B4-BE49-F238E27FC236}">
                    <a16:creationId xmlns:a16="http://schemas.microsoft.com/office/drawing/2014/main" id="{1237824E-03F4-493A-9E21-616A607CE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05" cy="8"/>
              </a:xfrm>
              <a:custGeom>
                <a:avLst/>
                <a:gdLst>
                  <a:gd name="T0" fmla="*/ 0 w 105"/>
                  <a:gd name="T1" fmla="*/ 8 h 8"/>
                  <a:gd name="T2" fmla="*/ 13 w 105"/>
                  <a:gd name="T3" fmla="*/ 8 h 8"/>
                  <a:gd name="T4" fmla="*/ 25 w 105"/>
                  <a:gd name="T5" fmla="*/ 7 h 8"/>
                  <a:gd name="T6" fmla="*/ 38 w 105"/>
                  <a:gd name="T7" fmla="*/ 7 h 8"/>
                  <a:gd name="T8" fmla="*/ 49 w 105"/>
                  <a:gd name="T9" fmla="*/ 7 h 8"/>
                  <a:gd name="T10" fmla="*/ 60 w 105"/>
                  <a:gd name="T11" fmla="*/ 6 h 8"/>
                  <a:gd name="T12" fmla="*/ 70 w 105"/>
                  <a:gd name="T13" fmla="*/ 6 h 8"/>
                  <a:gd name="T14" fmla="*/ 79 w 105"/>
                  <a:gd name="T15" fmla="*/ 5 h 8"/>
                  <a:gd name="T16" fmla="*/ 87 w 105"/>
                  <a:gd name="T17" fmla="*/ 5 h 8"/>
                  <a:gd name="T18" fmla="*/ 94 w 105"/>
                  <a:gd name="T19" fmla="*/ 4 h 8"/>
                  <a:gd name="T20" fmla="*/ 99 w 105"/>
                  <a:gd name="T21" fmla="*/ 3 h 8"/>
                  <a:gd name="T22" fmla="*/ 103 w 105"/>
                  <a:gd name="T23" fmla="*/ 2 h 8"/>
                  <a:gd name="T24" fmla="*/ 104 w 105"/>
                  <a:gd name="T25" fmla="*/ 1 h 8"/>
                  <a:gd name="T26" fmla="*/ 105 w 105"/>
                  <a:gd name="T27" fmla="*/ 0 h 8"/>
                  <a:gd name="T28" fmla="*/ 103 w 105"/>
                  <a:gd name="T29" fmla="*/ 0 h 8"/>
                  <a:gd name="T30" fmla="*/ 102 w 105"/>
                  <a:gd name="T31" fmla="*/ 1 h 8"/>
                  <a:gd name="T32" fmla="*/ 100 w 105"/>
                  <a:gd name="T33" fmla="*/ 2 h 8"/>
                  <a:gd name="T34" fmla="*/ 97 w 105"/>
                  <a:gd name="T35" fmla="*/ 3 h 8"/>
                  <a:gd name="T36" fmla="*/ 91 w 105"/>
                  <a:gd name="T37" fmla="*/ 4 h 8"/>
                  <a:gd name="T38" fmla="*/ 85 w 105"/>
                  <a:gd name="T39" fmla="*/ 5 h 8"/>
                  <a:gd name="T40" fmla="*/ 77 w 105"/>
                  <a:gd name="T41" fmla="*/ 5 h 8"/>
                  <a:gd name="T42" fmla="*/ 68 w 105"/>
                  <a:gd name="T43" fmla="*/ 5 h 8"/>
                  <a:gd name="T44" fmla="*/ 59 w 105"/>
                  <a:gd name="T45" fmla="*/ 6 h 8"/>
                  <a:gd name="T46" fmla="*/ 48 w 105"/>
                  <a:gd name="T47" fmla="*/ 6 h 8"/>
                  <a:gd name="T48" fmla="*/ 37 w 105"/>
                  <a:gd name="T49" fmla="*/ 7 h 8"/>
                  <a:gd name="T50" fmla="*/ 25 w 105"/>
                  <a:gd name="T51" fmla="*/ 7 h 8"/>
                  <a:gd name="T52" fmla="*/ 12 w 105"/>
                  <a:gd name="T53" fmla="*/ 7 h 8"/>
                  <a:gd name="T54" fmla="*/ 0 w 105"/>
                  <a:gd name="T55" fmla="*/ 7 h 8"/>
                  <a:gd name="T56" fmla="*/ 0 w 105"/>
                  <a:gd name="T57" fmla="*/ 8 h 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5" h="8">
                    <a:moveTo>
                      <a:pt x="0" y="8"/>
                    </a:moveTo>
                    <a:lnTo>
                      <a:pt x="13" y="8"/>
                    </a:lnTo>
                    <a:lnTo>
                      <a:pt x="25" y="7"/>
                    </a:lnTo>
                    <a:lnTo>
                      <a:pt x="38" y="7"/>
                    </a:lnTo>
                    <a:lnTo>
                      <a:pt x="49" y="7"/>
                    </a:lnTo>
                    <a:lnTo>
                      <a:pt x="60" y="6"/>
                    </a:lnTo>
                    <a:lnTo>
                      <a:pt x="70" y="6"/>
                    </a:lnTo>
                    <a:lnTo>
                      <a:pt x="79" y="5"/>
                    </a:lnTo>
                    <a:lnTo>
                      <a:pt x="87" y="5"/>
                    </a:lnTo>
                    <a:lnTo>
                      <a:pt x="94" y="4"/>
                    </a:lnTo>
                    <a:lnTo>
                      <a:pt x="99" y="3"/>
                    </a:lnTo>
                    <a:lnTo>
                      <a:pt x="103" y="2"/>
                    </a:lnTo>
                    <a:lnTo>
                      <a:pt x="104" y="1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2" y="1"/>
                    </a:lnTo>
                    <a:lnTo>
                      <a:pt x="100" y="2"/>
                    </a:lnTo>
                    <a:lnTo>
                      <a:pt x="97" y="3"/>
                    </a:lnTo>
                    <a:lnTo>
                      <a:pt x="91" y="4"/>
                    </a:lnTo>
                    <a:lnTo>
                      <a:pt x="85" y="5"/>
                    </a:lnTo>
                    <a:lnTo>
                      <a:pt x="77" y="5"/>
                    </a:lnTo>
                    <a:lnTo>
                      <a:pt x="68" y="5"/>
                    </a:lnTo>
                    <a:lnTo>
                      <a:pt x="59" y="6"/>
                    </a:lnTo>
                    <a:lnTo>
                      <a:pt x="48" y="6"/>
                    </a:lnTo>
                    <a:lnTo>
                      <a:pt x="37" y="7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62" name="Freeform 380">
                <a:extLst>
                  <a:ext uri="{FF2B5EF4-FFF2-40B4-BE49-F238E27FC236}">
                    <a16:creationId xmlns:a16="http://schemas.microsoft.com/office/drawing/2014/main" id="{89509D19-4B13-4E7F-8C72-7DCC59E79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03" cy="7"/>
              </a:xfrm>
              <a:custGeom>
                <a:avLst/>
                <a:gdLst>
                  <a:gd name="T0" fmla="*/ 0 w 103"/>
                  <a:gd name="T1" fmla="*/ 7 h 7"/>
                  <a:gd name="T2" fmla="*/ 12 w 103"/>
                  <a:gd name="T3" fmla="*/ 7 h 7"/>
                  <a:gd name="T4" fmla="*/ 25 w 103"/>
                  <a:gd name="T5" fmla="*/ 7 h 7"/>
                  <a:gd name="T6" fmla="*/ 37 w 103"/>
                  <a:gd name="T7" fmla="*/ 7 h 7"/>
                  <a:gd name="T8" fmla="*/ 48 w 103"/>
                  <a:gd name="T9" fmla="*/ 6 h 7"/>
                  <a:gd name="T10" fmla="*/ 59 w 103"/>
                  <a:gd name="T11" fmla="*/ 6 h 7"/>
                  <a:gd name="T12" fmla="*/ 68 w 103"/>
                  <a:gd name="T13" fmla="*/ 5 h 7"/>
                  <a:gd name="T14" fmla="*/ 77 w 103"/>
                  <a:gd name="T15" fmla="*/ 5 h 7"/>
                  <a:gd name="T16" fmla="*/ 85 w 103"/>
                  <a:gd name="T17" fmla="*/ 5 h 7"/>
                  <a:gd name="T18" fmla="*/ 91 w 103"/>
                  <a:gd name="T19" fmla="*/ 4 h 7"/>
                  <a:gd name="T20" fmla="*/ 97 w 103"/>
                  <a:gd name="T21" fmla="*/ 3 h 7"/>
                  <a:gd name="T22" fmla="*/ 100 w 103"/>
                  <a:gd name="T23" fmla="*/ 2 h 7"/>
                  <a:gd name="T24" fmla="*/ 102 w 103"/>
                  <a:gd name="T25" fmla="*/ 1 h 7"/>
                  <a:gd name="T26" fmla="*/ 103 w 103"/>
                  <a:gd name="T27" fmla="*/ 0 h 7"/>
                  <a:gd name="T28" fmla="*/ 100 w 103"/>
                  <a:gd name="T29" fmla="*/ 0 h 7"/>
                  <a:gd name="T30" fmla="*/ 99 w 103"/>
                  <a:gd name="T31" fmla="*/ 1 h 7"/>
                  <a:gd name="T32" fmla="*/ 97 w 103"/>
                  <a:gd name="T33" fmla="*/ 2 h 7"/>
                  <a:gd name="T34" fmla="*/ 93 w 103"/>
                  <a:gd name="T35" fmla="*/ 3 h 7"/>
                  <a:gd name="T36" fmla="*/ 87 w 103"/>
                  <a:gd name="T37" fmla="*/ 4 h 7"/>
                  <a:gd name="T38" fmla="*/ 80 w 103"/>
                  <a:gd name="T39" fmla="*/ 5 h 7"/>
                  <a:gd name="T40" fmla="*/ 71 w 103"/>
                  <a:gd name="T41" fmla="*/ 5 h 7"/>
                  <a:gd name="T42" fmla="*/ 61 w 103"/>
                  <a:gd name="T43" fmla="*/ 6 h 7"/>
                  <a:gd name="T44" fmla="*/ 50 w 103"/>
                  <a:gd name="T45" fmla="*/ 6 h 7"/>
                  <a:gd name="T46" fmla="*/ 39 w 103"/>
                  <a:gd name="T47" fmla="*/ 7 h 7"/>
                  <a:gd name="T48" fmla="*/ 26 w 103"/>
                  <a:gd name="T49" fmla="*/ 7 h 7"/>
                  <a:gd name="T50" fmla="*/ 13 w 103"/>
                  <a:gd name="T51" fmla="*/ 7 h 7"/>
                  <a:gd name="T52" fmla="*/ 0 w 103"/>
                  <a:gd name="T53" fmla="*/ 7 h 7"/>
                  <a:gd name="T54" fmla="*/ 0 w 103"/>
                  <a:gd name="T55" fmla="*/ 7 h 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3" h="7">
                    <a:moveTo>
                      <a:pt x="0" y="7"/>
                    </a:moveTo>
                    <a:lnTo>
                      <a:pt x="12" y="7"/>
                    </a:lnTo>
                    <a:lnTo>
                      <a:pt x="25" y="7"/>
                    </a:lnTo>
                    <a:lnTo>
                      <a:pt x="37" y="7"/>
                    </a:lnTo>
                    <a:lnTo>
                      <a:pt x="48" y="6"/>
                    </a:lnTo>
                    <a:lnTo>
                      <a:pt x="59" y="6"/>
                    </a:lnTo>
                    <a:lnTo>
                      <a:pt x="68" y="5"/>
                    </a:lnTo>
                    <a:lnTo>
                      <a:pt x="77" y="5"/>
                    </a:lnTo>
                    <a:lnTo>
                      <a:pt x="85" y="5"/>
                    </a:lnTo>
                    <a:lnTo>
                      <a:pt x="91" y="4"/>
                    </a:lnTo>
                    <a:lnTo>
                      <a:pt x="97" y="3"/>
                    </a:lnTo>
                    <a:lnTo>
                      <a:pt x="100" y="2"/>
                    </a:lnTo>
                    <a:lnTo>
                      <a:pt x="102" y="1"/>
                    </a:lnTo>
                    <a:lnTo>
                      <a:pt x="103" y="0"/>
                    </a:lnTo>
                    <a:lnTo>
                      <a:pt x="100" y="0"/>
                    </a:lnTo>
                    <a:lnTo>
                      <a:pt x="99" y="1"/>
                    </a:lnTo>
                    <a:lnTo>
                      <a:pt x="97" y="2"/>
                    </a:lnTo>
                    <a:lnTo>
                      <a:pt x="93" y="3"/>
                    </a:lnTo>
                    <a:lnTo>
                      <a:pt x="87" y="4"/>
                    </a:lnTo>
                    <a:lnTo>
                      <a:pt x="80" y="5"/>
                    </a:lnTo>
                    <a:lnTo>
                      <a:pt x="71" y="5"/>
                    </a:lnTo>
                    <a:lnTo>
                      <a:pt x="61" y="6"/>
                    </a:lnTo>
                    <a:lnTo>
                      <a:pt x="50" y="6"/>
                    </a:lnTo>
                    <a:lnTo>
                      <a:pt x="39" y="7"/>
                    </a:lnTo>
                    <a:lnTo>
                      <a:pt x="26" y="7"/>
                    </a:lnTo>
                    <a:lnTo>
                      <a:pt x="1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63" name="Freeform 381">
                <a:extLst>
                  <a:ext uri="{FF2B5EF4-FFF2-40B4-BE49-F238E27FC236}">
                    <a16:creationId xmlns:a16="http://schemas.microsoft.com/office/drawing/2014/main" id="{A6D3919D-9D63-4641-AC6E-984A01BCF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00" cy="7"/>
              </a:xfrm>
              <a:custGeom>
                <a:avLst/>
                <a:gdLst>
                  <a:gd name="T0" fmla="*/ 0 w 100"/>
                  <a:gd name="T1" fmla="*/ 7 h 7"/>
                  <a:gd name="T2" fmla="*/ 13 w 100"/>
                  <a:gd name="T3" fmla="*/ 7 h 7"/>
                  <a:gd name="T4" fmla="*/ 26 w 100"/>
                  <a:gd name="T5" fmla="*/ 7 h 7"/>
                  <a:gd name="T6" fmla="*/ 39 w 100"/>
                  <a:gd name="T7" fmla="*/ 7 h 7"/>
                  <a:gd name="T8" fmla="*/ 50 w 100"/>
                  <a:gd name="T9" fmla="*/ 6 h 7"/>
                  <a:gd name="T10" fmla="*/ 61 w 100"/>
                  <a:gd name="T11" fmla="*/ 6 h 7"/>
                  <a:gd name="T12" fmla="*/ 71 w 100"/>
                  <a:gd name="T13" fmla="*/ 5 h 7"/>
                  <a:gd name="T14" fmla="*/ 80 w 100"/>
                  <a:gd name="T15" fmla="*/ 5 h 7"/>
                  <a:gd name="T16" fmla="*/ 87 w 100"/>
                  <a:gd name="T17" fmla="*/ 4 h 7"/>
                  <a:gd name="T18" fmla="*/ 93 w 100"/>
                  <a:gd name="T19" fmla="*/ 3 h 7"/>
                  <a:gd name="T20" fmla="*/ 97 w 100"/>
                  <a:gd name="T21" fmla="*/ 2 h 7"/>
                  <a:gd name="T22" fmla="*/ 99 w 100"/>
                  <a:gd name="T23" fmla="*/ 1 h 7"/>
                  <a:gd name="T24" fmla="*/ 100 w 100"/>
                  <a:gd name="T25" fmla="*/ 0 h 7"/>
                  <a:gd name="T26" fmla="*/ 97 w 100"/>
                  <a:gd name="T27" fmla="*/ 0 h 7"/>
                  <a:gd name="T28" fmla="*/ 97 w 100"/>
                  <a:gd name="T29" fmla="*/ 1 h 7"/>
                  <a:gd name="T30" fmla="*/ 95 w 100"/>
                  <a:gd name="T31" fmla="*/ 2 h 7"/>
                  <a:gd name="T32" fmla="*/ 90 w 100"/>
                  <a:gd name="T33" fmla="*/ 3 h 7"/>
                  <a:gd name="T34" fmla="*/ 84 w 100"/>
                  <a:gd name="T35" fmla="*/ 4 h 7"/>
                  <a:gd name="T36" fmla="*/ 77 w 100"/>
                  <a:gd name="T37" fmla="*/ 5 h 7"/>
                  <a:gd name="T38" fmla="*/ 69 w 100"/>
                  <a:gd name="T39" fmla="*/ 5 h 7"/>
                  <a:gd name="T40" fmla="*/ 60 w 100"/>
                  <a:gd name="T41" fmla="*/ 5 h 7"/>
                  <a:gd name="T42" fmla="*/ 49 w 100"/>
                  <a:gd name="T43" fmla="*/ 6 h 7"/>
                  <a:gd name="T44" fmla="*/ 38 w 100"/>
                  <a:gd name="T45" fmla="*/ 6 h 7"/>
                  <a:gd name="T46" fmla="*/ 25 w 100"/>
                  <a:gd name="T47" fmla="*/ 7 h 7"/>
                  <a:gd name="T48" fmla="*/ 13 w 100"/>
                  <a:gd name="T49" fmla="*/ 7 h 7"/>
                  <a:gd name="T50" fmla="*/ 0 w 100"/>
                  <a:gd name="T51" fmla="*/ 7 h 7"/>
                  <a:gd name="T52" fmla="*/ 0 w 100"/>
                  <a:gd name="T53" fmla="*/ 7 h 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0" h="7">
                    <a:moveTo>
                      <a:pt x="0" y="7"/>
                    </a:moveTo>
                    <a:lnTo>
                      <a:pt x="13" y="7"/>
                    </a:lnTo>
                    <a:lnTo>
                      <a:pt x="26" y="7"/>
                    </a:lnTo>
                    <a:lnTo>
                      <a:pt x="39" y="7"/>
                    </a:lnTo>
                    <a:lnTo>
                      <a:pt x="50" y="6"/>
                    </a:lnTo>
                    <a:lnTo>
                      <a:pt x="61" y="6"/>
                    </a:lnTo>
                    <a:lnTo>
                      <a:pt x="71" y="5"/>
                    </a:lnTo>
                    <a:lnTo>
                      <a:pt x="80" y="5"/>
                    </a:lnTo>
                    <a:lnTo>
                      <a:pt x="87" y="4"/>
                    </a:lnTo>
                    <a:lnTo>
                      <a:pt x="93" y="3"/>
                    </a:lnTo>
                    <a:lnTo>
                      <a:pt x="97" y="2"/>
                    </a:lnTo>
                    <a:lnTo>
                      <a:pt x="99" y="1"/>
                    </a:lnTo>
                    <a:lnTo>
                      <a:pt x="100" y="0"/>
                    </a:lnTo>
                    <a:lnTo>
                      <a:pt x="97" y="0"/>
                    </a:lnTo>
                    <a:lnTo>
                      <a:pt x="97" y="1"/>
                    </a:lnTo>
                    <a:lnTo>
                      <a:pt x="95" y="2"/>
                    </a:lnTo>
                    <a:lnTo>
                      <a:pt x="90" y="3"/>
                    </a:lnTo>
                    <a:lnTo>
                      <a:pt x="84" y="4"/>
                    </a:lnTo>
                    <a:lnTo>
                      <a:pt x="77" y="5"/>
                    </a:lnTo>
                    <a:lnTo>
                      <a:pt x="69" y="5"/>
                    </a:lnTo>
                    <a:lnTo>
                      <a:pt x="60" y="5"/>
                    </a:lnTo>
                    <a:lnTo>
                      <a:pt x="49" y="6"/>
                    </a:lnTo>
                    <a:lnTo>
                      <a:pt x="38" y="6"/>
                    </a:lnTo>
                    <a:lnTo>
                      <a:pt x="25" y="7"/>
                    </a:lnTo>
                    <a:lnTo>
                      <a:pt x="1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64" name="Freeform 382">
                <a:extLst>
                  <a:ext uri="{FF2B5EF4-FFF2-40B4-BE49-F238E27FC236}">
                    <a16:creationId xmlns:a16="http://schemas.microsoft.com/office/drawing/2014/main" id="{B9242E3E-C47A-4F7B-B402-38EF3A848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97" cy="7"/>
              </a:xfrm>
              <a:custGeom>
                <a:avLst/>
                <a:gdLst>
                  <a:gd name="T0" fmla="*/ 0 w 97"/>
                  <a:gd name="T1" fmla="*/ 7 h 7"/>
                  <a:gd name="T2" fmla="*/ 13 w 97"/>
                  <a:gd name="T3" fmla="*/ 7 h 7"/>
                  <a:gd name="T4" fmla="*/ 25 w 97"/>
                  <a:gd name="T5" fmla="*/ 7 h 7"/>
                  <a:gd name="T6" fmla="*/ 38 w 97"/>
                  <a:gd name="T7" fmla="*/ 6 h 7"/>
                  <a:gd name="T8" fmla="*/ 49 w 97"/>
                  <a:gd name="T9" fmla="*/ 6 h 7"/>
                  <a:gd name="T10" fmla="*/ 60 w 97"/>
                  <a:gd name="T11" fmla="*/ 5 h 7"/>
                  <a:gd name="T12" fmla="*/ 69 w 97"/>
                  <a:gd name="T13" fmla="*/ 5 h 7"/>
                  <a:gd name="T14" fmla="*/ 77 w 97"/>
                  <a:gd name="T15" fmla="*/ 5 h 7"/>
                  <a:gd name="T16" fmla="*/ 84 w 97"/>
                  <a:gd name="T17" fmla="*/ 4 h 7"/>
                  <a:gd name="T18" fmla="*/ 90 w 97"/>
                  <a:gd name="T19" fmla="*/ 3 h 7"/>
                  <a:gd name="T20" fmla="*/ 95 w 97"/>
                  <a:gd name="T21" fmla="*/ 2 h 7"/>
                  <a:gd name="T22" fmla="*/ 97 w 97"/>
                  <a:gd name="T23" fmla="*/ 1 h 7"/>
                  <a:gd name="T24" fmla="*/ 97 w 97"/>
                  <a:gd name="T25" fmla="*/ 0 h 7"/>
                  <a:gd name="T26" fmla="*/ 95 w 97"/>
                  <a:gd name="T27" fmla="*/ 0 h 7"/>
                  <a:gd name="T28" fmla="*/ 94 w 97"/>
                  <a:gd name="T29" fmla="*/ 1 h 7"/>
                  <a:gd name="T30" fmla="*/ 92 w 97"/>
                  <a:gd name="T31" fmla="*/ 2 h 7"/>
                  <a:gd name="T32" fmla="*/ 88 w 97"/>
                  <a:gd name="T33" fmla="*/ 3 h 7"/>
                  <a:gd name="T34" fmla="*/ 82 w 97"/>
                  <a:gd name="T35" fmla="*/ 4 h 7"/>
                  <a:gd name="T36" fmla="*/ 75 w 97"/>
                  <a:gd name="T37" fmla="*/ 5 h 7"/>
                  <a:gd name="T38" fmla="*/ 68 w 97"/>
                  <a:gd name="T39" fmla="*/ 5 h 7"/>
                  <a:gd name="T40" fmla="*/ 58 w 97"/>
                  <a:gd name="T41" fmla="*/ 5 h 7"/>
                  <a:gd name="T42" fmla="*/ 47 w 97"/>
                  <a:gd name="T43" fmla="*/ 6 h 7"/>
                  <a:gd name="T44" fmla="*/ 36 w 97"/>
                  <a:gd name="T45" fmla="*/ 6 h 7"/>
                  <a:gd name="T46" fmla="*/ 25 w 97"/>
                  <a:gd name="T47" fmla="*/ 7 h 7"/>
                  <a:gd name="T48" fmla="*/ 12 w 97"/>
                  <a:gd name="T49" fmla="*/ 7 h 7"/>
                  <a:gd name="T50" fmla="*/ 0 w 97"/>
                  <a:gd name="T51" fmla="*/ 7 h 7"/>
                  <a:gd name="T52" fmla="*/ 0 w 97"/>
                  <a:gd name="T53" fmla="*/ 7 h 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7">
                    <a:moveTo>
                      <a:pt x="0" y="7"/>
                    </a:moveTo>
                    <a:lnTo>
                      <a:pt x="13" y="7"/>
                    </a:lnTo>
                    <a:lnTo>
                      <a:pt x="25" y="7"/>
                    </a:lnTo>
                    <a:lnTo>
                      <a:pt x="38" y="6"/>
                    </a:lnTo>
                    <a:lnTo>
                      <a:pt x="49" y="6"/>
                    </a:lnTo>
                    <a:lnTo>
                      <a:pt x="60" y="5"/>
                    </a:lnTo>
                    <a:lnTo>
                      <a:pt x="69" y="5"/>
                    </a:lnTo>
                    <a:lnTo>
                      <a:pt x="77" y="5"/>
                    </a:lnTo>
                    <a:lnTo>
                      <a:pt x="84" y="4"/>
                    </a:lnTo>
                    <a:lnTo>
                      <a:pt x="90" y="3"/>
                    </a:lnTo>
                    <a:lnTo>
                      <a:pt x="95" y="2"/>
                    </a:lnTo>
                    <a:lnTo>
                      <a:pt x="97" y="1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2" y="2"/>
                    </a:lnTo>
                    <a:lnTo>
                      <a:pt x="88" y="3"/>
                    </a:lnTo>
                    <a:lnTo>
                      <a:pt x="82" y="4"/>
                    </a:lnTo>
                    <a:lnTo>
                      <a:pt x="75" y="5"/>
                    </a:lnTo>
                    <a:lnTo>
                      <a:pt x="68" y="5"/>
                    </a:lnTo>
                    <a:lnTo>
                      <a:pt x="58" y="5"/>
                    </a:lnTo>
                    <a:lnTo>
                      <a:pt x="47" y="6"/>
                    </a:lnTo>
                    <a:lnTo>
                      <a:pt x="36" y="6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65" name="Freeform 383">
                <a:extLst>
                  <a:ext uri="{FF2B5EF4-FFF2-40B4-BE49-F238E27FC236}">
                    <a16:creationId xmlns:a16="http://schemas.microsoft.com/office/drawing/2014/main" id="{9885AF85-DD5C-4B4A-8F73-F1978ACE0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95" cy="7"/>
              </a:xfrm>
              <a:custGeom>
                <a:avLst/>
                <a:gdLst>
                  <a:gd name="T0" fmla="*/ 0 w 95"/>
                  <a:gd name="T1" fmla="*/ 7 h 7"/>
                  <a:gd name="T2" fmla="*/ 12 w 95"/>
                  <a:gd name="T3" fmla="*/ 7 h 7"/>
                  <a:gd name="T4" fmla="*/ 25 w 95"/>
                  <a:gd name="T5" fmla="*/ 7 h 7"/>
                  <a:gd name="T6" fmla="*/ 36 w 95"/>
                  <a:gd name="T7" fmla="*/ 6 h 7"/>
                  <a:gd name="T8" fmla="*/ 47 w 95"/>
                  <a:gd name="T9" fmla="*/ 6 h 7"/>
                  <a:gd name="T10" fmla="*/ 58 w 95"/>
                  <a:gd name="T11" fmla="*/ 5 h 7"/>
                  <a:gd name="T12" fmla="*/ 68 w 95"/>
                  <a:gd name="T13" fmla="*/ 5 h 7"/>
                  <a:gd name="T14" fmla="*/ 75 w 95"/>
                  <a:gd name="T15" fmla="*/ 5 h 7"/>
                  <a:gd name="T16" fmla="*/ 82 w 95"/>
                  <a:gd name="T17" fmla="*/ 4 h 7"/>
                  <a:gd name="T18" fmla="*/ 88 w 95"/>
                  <a:gd name="T19" fmla="*/ 3 h 7"/>
                  <a:gd name="T20" fmla="*/ 92 w 95"/>
                  <a:gd name="T21" fmla="*/ 2 h 7"/>
                  <a:gd name="T22" fmla="*/ 94 w 95"/>
                  <a:gd name="T23" fmla="*/ 1 h 7"/>
                  <a:gd name="T24" fmla="*/ 95 w 95"/>
                  <a:gd name="T25" fmla="*/ 0 h 7"/>
                  <a:gd name="T26" fmla="*/ 92 w 95"/>
                  <a:gd name="T27" fmla="*/ 0 h 7"/>
                  <a:gd name="T28" fmla="*/ 91 w 95"/>
                  <a:gd name="T29" fmla="*/ 1 h 7"/>
                  <a:gd name="T30" fmla="*/ 90 w 95"/>
                  <a:gd name="T31" fmla="*/ 2 h 7"/>
                  <a:gd name="T32" fmla="*/ 85 w 95"/>
                  <a:gd name="T33" fmla="*/ 3 h 7"/>
                  <a:gd name="T34" fmla="*/ 80 w 95"/>
                  <a:gd name="T35" fmla="*/ 4 h 7"/>
                  <a:gd name="T36" fmla="*/ 74 w 95"/>
                  <a:gd name="T37" fmla="*/ 5 h 7"/>
                  <a:gd name="T38" fmla="*/ 65 w 95"/>
                  <a:gd name="T39" fmla="*/ 5 h 7"/>
                  <a:gd name="T40" fmla="*/ 56 w 95"/>
                  <a:gd name="T41" fmla="*/ 5 h 7"/>
                  <a:gd name="T42" fmla="*/ 46 w 95"/>
                  <a:gd name="T43" fmla="*/ 6 h 7"/>
                  <a:gd name="T44" fmla="*/ 35 w 95"/>
                  <a:gd name="T45" fmla="*/ 6 h 7"/>
                  <a:gd name="T46" fmla="*/ 24 w 95"/>
                  <a:gd name="T47" fmla="*/ 6 h 7"/>
                  <a:gd name="T48" fmla="*/ 12 w 95"/>
                  <a:gd name="T49" fmla="*/ 7 h 7"/>
                  <a:gd name="T50" fmla="*/ 0 w 95"/>
                  <a:gd name="T51" fmla="*/ 7 h 7"/>
                  <a:gd name="T52" fmla="*/ 0 w 95"/>
                  <a:gd name="T53" fmla="*/ 7 h 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5" h="7">
                    <a:moveTo>
                      <a:pt x="0" y="7"/>
                    </a:moveTo>
                    <a:lnTo>
                      <a:pt x="12" y="7"/>
                    </a:lnTo>
                    <a:lnTo>
                      <a:pt x="25" y="7"/>
                    </a:lnTo>
                    <a:lnTo>
                      <a:pt x="36" y="6"/>
                    </a:lnTo>
                    <a:lnTo>
                      <a:pt x="47" y="6"/>
                    </a:lnTo>
                    <a:lnTo>
                      <a:pt x="58" y="5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4"/>
                    </a:lnTo>
                    <a:lnTo>
                      <a:pt x="88" y="3"/>
                    </a:lnTo>
                    <a:lnTo>
                      <a:pt x="92" y="2"/>
                    </a:lnTo>
                    <a:lnTo>
                      <a:pt x="94" y="1"/>
                    </a:lnTo>
                    <a:lnTo>
                      <a:pt x="95" y="0"/>
                    </a:lnTo>
                    <a:lnTo>
                      <a:pt x="92" y="0"/>
                    </a:lnTo>
                    <a:lnTo>
                      <a:pt x="91" y="1"/>
                    </a:lnTo>
                    <a:lnTo>
                      <a:pt x="90" y="2"/>
                    </a:lnTo>
                    <a:lnTo>
                      <a:pt x="85" y="3"/>
                    </a:lnTo>
                    <a:lnTo>
                      <a:pt x="80" y="4"/>
                    </a:lnTo>
                    <a:lnTo>
                      <a:pt x="74" y="5"/>
                    </a:lnTo>
                    <a:lnTo>
                      <a:pt x="65" y="5"/>
                    </a:lnTo>
                    <a:lnTo>
                      <a:pt x="56" y="5"/>
                    </a:lnTo>
                    <a:lnTo>
                      <a:pt x="46" y="6"/>
                    </a:lnTo>
                    <a:lnTo>
                      <a:pt x="35" y="6"/>
                    </a:lnTo>
                    <a:lnTo>
                      <a:pt x="24" y="6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66" name="Freeform 384">
                <a:extLst>
                  <a:ext uri="{FF2B5EF4-FFF2-40B4-BE49-F238E27FC236}">
                    <a16:creationId xmlns:a16="http://schemas.microsoft.com/office/drawing/2014/main" id="{7F552B45-3C82-436C-BA87-2B687D539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92" cy="7"/>
              </a:xfrm>
              <a:custGeom>
                <a:avLst/>
                <a:gdLst>
                  <a:gd name="T0" fmla="*/ 0 w 92"/>
                  <a:gd name="T1" fmla="*/ 7 h 7"/>
                  <a:gd name="T2" fmla="*/ 12 w 92"/>
                  <a:gd name="T3" fmla="*/ 7 h 7"/>
                  <a:gd name="T4" fmla="*/ 24 w 92"/>
                  <a:gd name="T5" fmla="*/ 6 h 7"/>
                  <a:gd name="T6" fmla="*/ 35 w 92"/>
                  <a:gd name="T7" fmla="*/ 6 h 7"/>
                  <a:gd name="T8" fmla="*/ 46 w 92"/>
                  <a:gd name="T9" fmla="*/ 6 h 7"/>
                  <a:gd name="T10" fmla="*/ 56 w 92"/>
                  <a:gd name="T11" fmla="*/ 5 h 7"/>
                  <a:gd name="T12" fmla="*/ 65 w 92"/>
                  <a:gd name="T13" fmla="*/ 5 h 7"/>
                  <a:gd name="T14" fmla="*/ 74 w 92"/>
                  <a:gd name="T15" fmla="*/ 5 h 7"/>
                  <a:gd name="T16" fmla="*/ 80 w 92"/>
                  <a:gd name="T17" fmla="*/ 4 h 7"/>
                  <a:gd name="T18" fmla="*/ 85 w 92"/>
                  <a:gd name="T19" fmla="*/ 3 h 7"/>
                  <a:gd name="T20" fmla="*/ 90 w 92"/>
                  <a:gd name="T21" fmla="*/ 2 h 7"/>
                  <a:gd name="T22" fmla="*/ 91 w 92"/>
                  <a:gd name="T23" fmla="*/ 1 h 7"/>
                  <a:gd name="T24" fmla="*/ 92 w 92"/>
                  <a:gd name="T25" fmla="*/ 0 h 7"/>
                  <a:gd name="T26" fmla="*/ 90 w 92"/>
                  <a:gd name="T27" fmla="*/ 0 h 7"/>
                  <a:gd name="T28" fmla="*/ 89 w 92"/>
                  <a:gd name="T29" fmla="*/ 1 h 7"/>
                  <a:gd name="T30" fmla="*/ 87 w 92"/>
                  <a:gd name="T31" fmla="*/ 2 h 7"/>
                  <a:gd name="T32" fmla="*/ 83 w 92"/>
                  <a:gd name="T33" fmla="*/ 3 h 7"/>
                  <a:gd name="T34" fmla="*/ 78 w 92"/>
                  <a:gd name="T35" fmla="*/ 4 h 7"/>
                  <a:gd name="T36" fmla="*/ 71 w 92"/>
                  <a:gd name="T37" fmla="*/ 5 h 7"/>
                  <a:gd name="T38" fmla="*/ 63 w 92"/>
                  <a:gd name="T39" fmla="*/ 5 h 7"/>
                  <a:gd name="T40" fmla="*/ 54 w 92"/>
                  <a:gd name="T41" fmla="*/ 5 h 7"/>
                  <a:gd name="T42" fmla="*/ 45 w 92"/>
                  <a:gd name="T43" fmla="*/ 5 h 7"/>
                  <a:gd name="T44" fmla="*/ 34 w 92"/>
                  <a:gd name="T45" fmla="*/ 6 h 7"/>
                  <a:gd name="T46" fmla="*/ 24 w 92"/>
                  <a:gd name="T47" fmla="*/ 6 h 7"/>
                  <a:gd name="T48" fmla="*/ 11 w 92"/>
                  <a:gd name="T49" fmla="*/ 6 h 7"/>
                  <a:gd name="T50" fmla="*/ 0 w 92"/>
                  <a:gd name="T51" fmla="*/ 6 h 7"/>
                  <a:gd name="T52" fmla="*/ 0 w 92"/>
                  <a:gd name="T53" fmla="*/ 7 h 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2" h="7">
                    <a:moveTo>
                      <a:pt x="0" y="7"/>
                    </a:moveTo>
                    <a:lnTo>
                      <a:pt x="12" y="7"/>
                    </a:lnTo>
                    <a:lnTo>
                      <a:pt x="24" y="6"/>
                    </a:lnTo>
                    <a:lnTo>
                      <a:pt x="35" y="6"/>
                    </a:lnTo>
                    <a:lnTo>
                      <a:pt x="46" y="6"/>
                    </a:lnTo>
                    <a:lnTo>
                      <a:pt x="56" y="5"/>
                    </a:lnTo>
                    <a:lnTo>
                      <a:pt x="65" y="5"/>
                    </a:lnTo>
                    <a:lnTo>
                      <a:pt x="74" y="5"/>
                    </a:lnTo>
                    <a:lnTo>
                      <a:pt x="80" y="4"/>
                    </a:lnTo>
                    <a:lnTo>
                      <a:pt x="85" y="3"/>
                    </a:lnTo>
                    <a:lnTo>
                      <a:pt x="90" y="2"/>
                    </a:lnTo>
                    <a:lnTo>
                      <a:pt x="91" y="1"/>
                    </a:lnTo>
                    <a:lnTo>
                      <a:pt x="92" y="0"/>
                    </a:lnTo>
                    <a:lnTo>
                      <a:pt x="90" y="0"/>
                    </a:lnTo>
                    <a:lnTo>
                      <a:pt x="89" y="1"/>
                    </a:lnTo>
                    <a:lnTo>
                      <a:pt x="87" y="2"/>
                    </a:lnTo>
                    <a:lnTo>
                      <a:pt x="83" y="3"/>
                    </a:lnTo>
                    <a:lnTo>
                      <a:pt x="78" y="4"/>
                    </a:lnTo>
                    <a:lnTo>
                      <a:pt x="71" y="5"/>
                    </a:lnTo>
                    <a:lnTo>
                      <a:pt x="63" y="5"/>
                    </a:lnTo>
                    <a:lnTo>
                      <a:pt x="54" y="5"/>
                    </a:lnTo>
                    <a:lnTo>
                      <a:pt x="45" y="5"/>
                    </a:lnTo>
                    <a:lnTo>
                      <a:pt x="34" y="6"/>
                    </a:lnTo>
                    <a:lnTo>
                      <a:pt x="24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67" name="Freeform 385">
                <a:extLst>
                  <a:ext uri="{FF2B5EF4-FFF2-40B4-BE49-F238E27FC236}">
                    <a16:creationId xmlns:a16="http://schemas.microsoft.com/office/drawing/2014/main" id="{CA6D6DD2-7008-4AA3-B719-4D4E5DD6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90" cy="6"/>
              </a:xfrm>
              <a:custGeom>
                <a:avLst/>
                <a:gdLst>
                  <a:gd name="T0" fmla="*/ 0 w 90"/>
                  <a:gd name="T1" fmla="*/ 6 h 6"/>
                  <a:gd name="T2" fmla="*/ 11 w 90"/>
                  <a:gd name="T3" fmla="*/ 6 h 6"/>
                  <a:gd name="T4" fmla="*/ 24 w 90"/>
                  <a:gd name="T5" fmla="*/ 6 h 6"/>
                  <a:gd name="T6" fmla="*/ 34 w 90"/>
                  <a:gd name="T7" fmla="*/ 6 h 6"/>
                  <a:gd name="T8" fmla="*/ 45 w 90"/>
                  <a:gd name="T9" fmla="*/ 5 h 6"/>
                  <a:gd name="T10" fmla="*/ 54 w 90"/>
                  <a:gd name="T11" fmla="*/ 5 h 6"/>
                  <a:gd name="T12" fmla="*/ 63 w 90"/>
                  <a:gd name="T13" fmla="*/ 5 h 6"/>
                  <a:gd name="T14" fmla="*/ 71 w 90"/>
                  <a:gd name="T15" fmla="*/ 5 h 6"/>
                  <a:gd name="T16" fmla="*/ 78 w 90"/>
                  <a:gd name="T17" fmla="*/ 4 h 6"/>
                  <a:gd name="T18" fmla="*/ 83 w 90"/>
                  <a:gd name="T19" fmla="*/ 3 h 6"/>
                  <a:gd name="T20" fmla="*/ 87 w 90"/>
                  <a:gd name="T21" fmla="*/ 2 h 6"/>
                  <a:gd name="T22" fmla="*/ 89 w 90"/>
                  <a:gd name="T23" fmla="*/ 1 h 6"/>
                  <a:gd name="T24" fmla="*/ 90 w 90"/>
                  <a:gd name="T25" fmla="*/ 0 h 6"/>
                  <a:gd name="T26" fmla="*/ 87 w 90"/>
                  <a:gd name="T27" fmla="*/ 0 h 6"/>
                  <a:gd name="T28" fmla="*/ 86 w 90"/>
                  <a:gd name="T29" fmla="*/ 1 h 6"/>
                  <a:gd name="T30" fmla="*/ 84 w 90"/>
                  <a:gd name="T31" fmla="*/ 2 h 6"/>
                  <a:gd name="T32" fmla="*/ 81 w 90"/>
                  <a:gd name="T33" fmla="*/ 3 h 6"/>
                  <a:gd name="T34" fmla="*/ 75 w 90"/>
                  <a:gd name="T35" fmla="*/ 4 h 6"/>
                  <a:gd name="T36" fmla="*/ 69 w 90"/>
                  <a:gd name="T37" fmla="*/ 5 h 6"/>
                  <a:gd name="T38" fmla="*/ 61 w 90"/>
                  <a:gd name="T39" fmla="*/ 5 h 6"/>
                  <a:gd name="T40" fmla="*/ 53 w 90"/>
                  <a:gd name="T41" fmla="*/ 5 h 6"/>
                  <a:gd name="T42" fmla="*/ 44 w 90"/>
                  <a:gd name="T43" fmla="*/ 5 h 6"/>
                  <a:gd name="T44" fmla="*/ 33 w 90"/>
                  <a:gd name="T45" fmla="*/ 6 h 6"/>
                  <a:gd name="T46" fmla="*/ 23 w 90"/>
                  <a:gd name="T47" fmla="*/ 6 h 6"/>
                  <a:gd name="T48" fmla="*/ 11 w 90"/>
                  <a:gd name="T49" fmla="*/ 6 h 6"/>
                  <a:gd name="T50" fmla="*/ 0 w 90"/>
                  <a:gd name="T51" fmla="*/ 6 h 6"/>
                  <a:gd name="T52" fmla="*/ 0 w 90"/>
                  <a:gd name="T53" fmla="*/ 6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0" h="6">
                    <a:moveTo>
                      <a:pt x="0" y="6"/>
                    </a:moveTo>
                    <a:lnTo>
                      <a:pt x="11" y="6"/>
                    </a:lnTo>
                    <a:lnTo>
                      <a:pt x="24" y="6"/>
                    </a:lnTo>
                    <a:lnTo>
                      <a:pt x="34" y="6"/>
                    </a:lnTo>
                    <a:lnTo>
                      <a:pt x="45" y="5"/>
                    </a:lnTo>
                    <a:lnTo>
                      <a:pt x="54" y="5"/>
                    </a:lnTo>
                    <a:lnTo>
                      <a:pt x="63" y="5"/>
                    </a:lnTo>
                    <a:lnTo>
                      <a:pt x="71" y="5"/>
                    </a:lnTo>
                    <a:lnTo>
                      <a:pt x="78" y="4"/>
                    </a:lnTo>
                    <a:lnTo>
                      <a:pt x="83" y="3"/>
                    </a:lnTo>
                    <a:lnTo>
                      <a:pt x="87" y="2"/>
                    </a:lnTo>
                    <a:lnTo>
                      <a:pt x="89" y="1"/>
                    </a:lnTo>
                    <a:lnTo>
                      <a:pt x="90" y="0"/>
                    </a:lnTo>
                    <a:lnTo>
                      <a:pt x="87" y="0"/>
                    </a:lnTo>
                    <a:lnTo>
                      <a:pt x="86" y="1"/>
                    </a:lnTo>
                    <a:lnTo>
                      <a:pt x="84" y="2"/>
                    </a:lnTo>
                    <a:lnTo>
                      <a:pt x="81" y="3"/>
                    </a:lnTo>
                    <a:lnTo>
                      <a:pt x="75" y="4"/>
                    </a:lnTo>
                    <a:lnTo>
                      <a:pt x="69" y="5"/>
                    </a:lnTo>
                    <a:lnTo>
                      <a:pt x="61" y="5"/>
                    </a:lnTo>
                    <a:lnTo>
                      <a:pt x="53" y="5"/>
                    </a:lnTo>
                    <a:lnTo>
                      <a:pt x="44" y="5"/>
                    </a:lnTo>
                    <a:lnTo>
                      <a:pt x="33" y="6"/>
                    </a:lnTo>
                    <a:lnTo>
                      <a:pt x="23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68" name="Freeform 386">
                <a:extLst>
                  <a:ext uri="{FF2B5EF4-FFF2-40B4-BE49-F238E27FC236}">
                    <a16:creationId xmlns:a16="http://schemas.microsoft.com/office/drawing/2014/main" id="{E63CD6DD-DB74-46BC-90CF-3C3BBBA6F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87" cy="6"/>
              </a:xfrm>
              <a:custGeom>
                <a:avLst/>
                <a:gdLst>
                  <a:gd name="T0" fmla="*/ 0 w 87"/>
                  <a:gd name="T1" fmla="*/ 6 h 6"/>
                  <a:gd name="T2" fmla="*/ 11 w 87"/>
                  <a:gd name="T3" fmla="*/ 6 h 6"/>
                  <a:gd name="T4" fmla="*/ 23 w 87"/>
                  <a:gd name="T5" fmla="*/ 6 h 6"/>
                  <a:gd name="T6" fmla="*/ 33 w 87"/>
                  <a:gd name="T7" fmla="*/ 6 h 6"/>
                  <a:gd name="T8" fmla="*/ 44 w 87"/>
                  <a:gd name="T9" fmla="*/ 5 h 6"/>
                  <a:gd name="T10" fmla="*/ 53 w 87"/>
                  <a:gd name="T11" fmla="*/ 5 h 6"/>
                  <a:gd name="T12" fmla="*/ 61 w 87"/>
                  <a:gd name="T13" fmla="*/ 5 h 6"/>
                  <a:gd name="T14" fmla="*/ 69 w 87"/>
                  <a:gd name="T15" fmla="*/ 5 h 6"/>
                  <a:gd name="T16" fmla="*/ 75 w 87"/>
                  <a:gd name="T17" fmla="*/ 4 h 6"/>
                  <a:gd name="T18" fmla="*/ 81 w 87"/>
                  <a:gd name="T19" fmla="*/ 3 h 6"/>
                  <a:gd name="T20" fmla="*/ 84 w 87"/>
                  <a:gd name="T21" fmla="*/ 2 h 6"/>
                  <a:gd name="T22" fmla="*/ 86 w 87"/>
                  <a:gd name="T23" fmla="*/ 1 h 6"/>
                  <a:gd name="T24" fmla="*/ 87 w 87"/>
                  <a:gd name="T25" fmla="*/ 0 h 6"/>
                  <a:gd name="T26" fmla="*/ 84 w 87"/>
                  <a:gd name="T27" fmla="*/ 0 h 6"/>
                  <a:gd name="T28" fmla="*/ 83 w 87"/>
                  <a:gd name="T29" fmla="*/ 1 h 6"/>
                  <a:gd name="T30" fmla="*/ 81 w 87"/>
                  <a:gd name="T31" fmla="*/ 2 h 6"/>
                  <a:gd name="T32" fmla="*/ 77 w 87"/>
                  <a:gd name="T33" fmla="*/ 3 h 6"/>
                  <a:gd name="T34" fmla="*/ 71 w 87"/>
                  <a:gd name="T35" fmla="*/ 4 h 6"/>
                  <a:gd name="T36" fmla="*/ 64 w 87"/>
                  <a:gd name="T37" fmla="*/ 5 h 6"/>
                  <a:gd name="T38" fmla="*/ 55 w 87"/>
                  <a:gd name="T39" fmla="*/ 5 h 6"/>
                  <a:gd name="T40" fmla="*/ 46 w 87"/>
                  <a:gd name="T41" fmla="*/ 5 h 6"/>
                  <a:gd name="T42" fmla="*/ 35 w 87"/>
                  <a:gd name="T43" fmla="*/ 5 h 6"/>
                  <a:gd name="T44" fmla="*/ 24 w 87"/>
                  <a:gd name="T45" fmla="*/ 6 h 6"/>
                  <a:gd name="T46" fmla="*/ 12 w 87"/>
                  <a:gd name="T47" fmla="*/ 6 h 6"/>
                  <a:gd name="T48" fmla="*/ 0 w 87"/>
                  <a:gd name="T49" fmla="*/ 6 h 6"/>
                  <a:gd name="T50" fmla="*/ 0 w 87"/>
                  <a:gd name="T51" fmla="*/ 6 h 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6">
                    <a:moveTo>
                      <a:pt x="0" y="6"/>
                    </a:moveTo>
                    <a:lnTo>
                      <a:pt x="11" y="6"/>
                    </a:lnTo>
                    <a:lnTo>
                      <a:pt x="23" y="6"/>
                    </a:lnTo>
                    <a:lnTo>
                      <a:pt x="33" y="6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9" y="5"/>
                    </a:lnTo>
                    <a:lnTo>
                      <a:pt x="75" y="4"/>
                    </a:lnTo>
                    <a:lnTo>
                      <a:pt x="81" y="3"/>
                    </a:lnTo>
                    <a:lnTo>
                      <a:pt x="84" y="2"/>
                    </a:lnTo>
                    <a:lnTo>
                      <a:pt x="86" y="1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3" y="1"/>
                    </a:lnTo>
                    <a:lnTo>
                      <a:pt x="81" y="2"/>
                    </a:lnTo>
                    <a:lnTo>
                      <a:pt x="77" y="3"/>
                    </a:lnTo>
                    <a:lnTo>
                      <a:pt x="71" y="4"/>
                    </a:lnTo>
                    <a:lnTo>
                      <a:pt x="64" y="5"/>
                    </a:lnTo>
                    <a:lnTo>
                      <a:pt x="55" y="5"/>
                    </a:lnTo>
                    <a:lnTo>
                      <a:pt x="46" y="5"/>
                    </a:lnTo>
                    <a:lnTo>
                      <a:pt x="35" y="5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69" name="Freeform 387">
                <a:extLst>
                  <a:ext uri="{FF2B5EF4-FFF2-40B4-BE49-F238E27FC236}">
                    <a16:creationId xmlns:a16="http://schemas.microsoft.com/office/drawing/2014/main" id="{6B221242-93BA-4787-AF38-DA5C1C159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84" cy="6"/>
              </a:xfrm>
              <a:custGeom>
                <a:avLst/>
                <a:gdLst>
                  <a:gd name="T0" fmla="*/ 0 w 84"/>
                  <a:gd name="T1" fmla="*/ 6 h 6"/>
                  <a:gd name="T2" fmla="*/ 12 w 84"/>
                  <a:gd name="T3" fmla="*/ 6 h 6"/>
                  <a:gd name="T4" fmla="*/ 24 w 84"/>
                  <a:gd name="T5" fmla="*/ 6 h 6"/>
                  <a:gd name="T6" fmla="*/ 35 w 84"/>
                  <a:gd name="T7" fmla="*/ 5 h 6"/>
                  <a:gd name="T8" fmla="*/ 46 w 84"/>
                  <a:gd name="T9" fmla="*/ 5 h 6"/>
                  <a:gd name="T10" fmla="*/ 55 w 84"/>
                  <a:gd name="T11" fmla="*/ 5 h 6"/>
                  <a:gd name="T12" fmla="*/ 64 w 84"/>
                  <a:gd name="T13" fmla="*/ 5 h 6"/>
                  <a:gd name="T14" fmla="*/ 71 w 84"/>
                  <a:gd name="T15" fmla="*/ 4 h 6"/>
                  <a:gd name="T16" fmla="*/ 77 w 84"/>
                  <a:gd name="T17" fmla="*/ 3 h 6"/>
                  <a:gd name="T18" fmla="*/ 81 w 84"/>
                  <a:gd name="T19" fmla="*/ 2 h 6"/>
                  <a:gd name="T20" fmla="*/ 83 w 84"/>
                  <a:gd name="T21" fmla="*/ 1 h 6"/>
                  <a:gd name="T22" fmla="*/ 84 w 84"/>
                  <a:gd name="T23" fmla="*/ 0 h 6"/>
                  <a:gd name="T24" fmla="*/ 82 w 84"/>
                  <a:gd name="T25" fmla="*/ 0 h 6"/>
                  <a:gd name="T26" fmla="*/ 81 w 84"/>
                  <a:gd name="T27" fmla="*/ 1 h 6"/>
                  <a:gd name="T28" fmla="*/ 79 w 84"/>
                  <a:gd name="T29" fmla="*/ 2 h 6"/>
                  <a:gd name="T30" fmla="*/ 75 w 84"/>
                  <a:gd name="T31" fmla="*/ 3 h 6"/>
                  <a:gd name="T32" fmla="*/ 68 w 84"/>
                  <a:gd name="T33" fmla="*/ 4 h 6"/>
                  <a:gd name="T34" fmla="*/ 62 w 84"/>
                  <a:gd name="T35" fmla="*/ 5 h 6"/>
                  <a:gd name="T36" fmla="*/ 54 w 84"/>
                  <a:gd name="T37" fmla="*/ 5 h 6"/>
                  <a:gd name="T38" fmla="*/ 44 w 84"/>
                  <a:gd name="T39" fmla="*/ 5 h 6"/>
                  <a:gd name="T40" fmla="*/ 34 w 84"/>
                  <a:gd name="T41" fmla="*/ 5 h 6"/>
                  <a:gd name="T42" fmla="*/ 23 w 84"/>
                  <a:gd name="T43" fmla="*/ 6 h 6"/>
                  <a:gd name="T44" fmla="*/ 11 w 84"/>
                  <a:gd name="T45" fmla="*/ 6 h 6"/>
                  <a:gd name="T46" fmla="*/ 0 w 84"/>
                  <a:gd name="T47" fmla="*/ 6 h 6"/>
                  <a:gd name="T48" fmla="*/ 0 w 84"/>
                  <a:gd name="T49" fmla="*/ 6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" h="6">
                    <a:moveTo>
                      <a:pt x="0" y="6"/>
                    </a:moveTo>
                    <a:lnTo>
                      <a:pt x="12" y="6"/>
                    </a:lnTo>
                    <a:lnTo>
                      <a:pt x="24" y="6"/>
                    </a:lnTo>
                    <a:lnTo>
                      <a:pt x="35" y="5"/>
                    </a:lnTo>
                    <a:lnTo>
                      <a:pt x="46" y="5"/>
                    </a:lnTo>
                    <a:lnTo>
                      <a:pt x="55" y="5"/>
                    </a:lnTo>
                    <a:lnTo>
                      <a:pt x="64" y="5"/>
                    </a:lnTo>
                    <a:lnTo>
                      <a:pt x="71" y="4"/>
                    </a:lnTo>
                    <a:lnTo>
                      <a:pt x="77" y="3"/>
                    </a:lnTo>
                    <a:lnTo>
                      <a:pt x="81" y="2"/>
                    </a:lnTo>
                    <a:lnTo>
                      <a:pt x="83" y="1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81" y="1"/>
                    </a:lnTo>
                    <a:lnTo>
                      <a:pt x="79" y="2"/>
                    </a:lnTo>
                    <a:lnTo>
                      <a:pt x="75" y="3"/>
                    </a:lnTo>
                    <a:lnTo>
                      <a:pt x="68" y="4"/>
                    </a:lnTo>
                    <a:lnTo>
                      <a:pt x="62" y="5"/>
                    </a:lnTo>
                    <a:lnTo>
                      <a:pt x="54" y="5"/>
                    </a:lnTo>
                    <a:lnTo>
                      <a:pt x="44" y="5"/>
                    </a:lnTo>
                    <a:lnTo>
                      <a:pt x="34" y="5"/>
                    </a:lnTo>
                    <a:lnTo>
                      <a:pt x="23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70" name="Freeform 388">
                <a:extLst>
                  <a:ext uri="{FF2B5EF4-FFF2-40B4-BE49-F238E27FC236}">
                    <a16:creationId xmlns:a16="http://schemas.microsoft.com/office/drawing/2014/main" id="{185488F5-8F22-4B30-8611-5010FFF1F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82" cy="6"/>
              </a:xfrm>
              <a:custGeom>
                <a:avLst/>
                <a:gdLst>
                  <a:gd name="T0" fmla="*/ 0 w 82"/>
                  <a:gd name="T1" fmla="*/ 6 h 6"/>
                  <a:gd name="T2" fmla="*/ 11 w 82"/>
                  <a:gd name="T3" fmla="*/ 6 h 6"/>
                  <a:gd name="T4" fmla="*/ 23 w 82"/>
                  <a:gd name="T5" fmla="*/ 6 h 6"/>
                  <a:gd name="T6" fmla="*/ 34 w 82"/>
                  <a:gd name="T7" fmla="*/ 5 h 6"/>
                  <a:gd name="T8" fmla="*/ 44 w 82"/>
                  <a:gd name="T9" fmla="*/ 5 h 6"/>
                  <a:gd name="T10" fmla="*/ 54 w 82"/>
                  <a:gd name="T11" fmla="*/ 5 h 6"/>
                  <a:gd name="T12" fmla="*/ 62 w 82"/>
                  <a:gd name="T13" fmla="*/ 5 h 6"/>
                  <a:gd name="T14" fmla="*/ 68 w 82"/>
                  <a:gd name="T15" fmla="*/ 4 h 6"/>
                  <a:gd name="T16" fmla="*/ 75 w 82"/>
                  <a:gd name="T17" fmla="*/ 3 h 6"/>
                  <a:gd name="T18" fmla="*/ 79 w 82"/>
                  <a:gd name="T19" fmla="*/ 2 h 6"/>
                  <a:gd name="T20" fmla="*/ 81 w 82"/>
                  <a:gd name="T21" fmla="*/ 1 h 6"/>
                  <a:gd name="T22" fmla="*/ 82 w 82"/>
                  <a:gd name="T23" fmla="*/ 0 h 6"/>
                  <a:gd name="T24" fmla="*/ 79 w 82"/>
                  <a:gd name="T25" fmla="*/ 0 h 6"/>
                  <a:gd name="T26" fmla="*/ 78 w 82"/>
                  <a:gd name="T27" fmla="*/ 1 h 6"/>
                  <a:gd name="T28" fmla="*/ 76 w 82"/>
                  <a:gd name="T29" fmla="*/ 2 h 6"/>
                  <a:gd name="T30" fmla="*/ 72 w 82"/>
                  <a:gd name="T31" fmla="*/ 3 h 6"/>
                  <a:gd name="T32" fmla="*/ 67 w 82"/>
                  <a:gd name="T33" fmla="*/ 4 h 6"/>
                  <a:gd name="T34" fmla="*/ 60 w 82"/>
                  <a:gd name="T35" fmla="*/ 4 h 6"/>
                  <a:gd name="T36" fmla="*/ 52 w 82"/>
                  <a:gd name="T37" fmla="*/ 5 h 6"/>
                  <a:gd name="T38" fmla="*/ 43 w 82"/>
                  <a:gd name="T39" fmla="*/ 5 h 6"/>
                  <a:gd name="T40" fmla="*/ 33 w 82"/>
                  <a:gd name="T41" fmla="*/ 5 h 6"/>
                  <a:gd name="T42" fmla="*/ 22 w 82"/>
                  <a:gd name="T43" fmla="*/ 5 h 6"/>
                  <a:gd name="T44" fmla="*/ 11 w 82"/>
                  <a:gd name="T45" fmla="*/ 5 h 6"/>
                  <a:gd name="T46" fmla="*/ 0 w 82"/>
                  <a:gd name="T47" fmla="*/ 6 h 6"/>
                  <a:gd name="T48" fmla="*/ 0 w 82"/>
                  <a:gd name="T49" fmla="*/ 6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2" h="6">
                    <a:moveTo>
                      <a:pt x="0" y="6"/>
                    </a:moveTo>
                    <a:lnTo>
                      <a:pt x="11" y="6"/>
                    </a:lnTo>
                    <a:lnTo>
                      <a:pt x="23" y="6"/>
                    </a:lnTo>
                    <a:lnTo>
                      <a:pt x="34" y="5"/>
                    </a:lnTo>
                    <a:lnTo>
                      <a:pt x="44" y="5"/>
                    </a:lnTo>
                    <a:lnTo>
                      <a:pt x="54" y="5"/>
                    </a:lnTo>
                    <a:lnTo>
                      <a:pt x="62" y="5"/>
                    </a:lnTo>
                    <a:lnTo>
                      <a:pt x="68" y="4"/>
                    </a:lnTo>
                    <a:lnTo>
                      <a:pt x="75" y="3"/>
                    </a:lnTo>
                    <a:lnTo>
                      <a:pt x="79" y="2"/>
                    </a:lnTo>
                    <a:lnTo>
                      <a:pt x="81" y="1"/>
                    </a:lnTo>
                    <a:lnTo>
                      <a:pt x="82" y="0"/>
                    </a:lnTo>
                    <a:lnTo>
                      <a:pt x="79" y="0"/>
                    </a:lnTo>
                    <a:lnTo>
                      <a:pt x="78" y="1"/>
                    </a:lnTo>
                    <a:lnTo>
                      <a:pt x="76" y="2"/>
                    </a:lnTo>
                    <a:lnTo>
                      <a:pt x="72" y="3"/>
                    </a:lnTo>
                    <a:lnTo>
                      <a:pt x="67" y="4"/>
                    </a:lnTo>
                    <a:lnTo>
                      <a:pt x="60" y="4"/>
                    </a:lnTo>
                    <a:lnTo>
                      <a:pt x="52" y="5"/>
                    </a:lnTo>
                    <a:lnTo>
                      <a:pt x="43" y="5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71" name="Freeform 389">
                <a:extLst>
                  <a:ext uri="{FF2B5EF4-FFF2-40B4-BE49-F238E27FC236}">
                    <a16:creationId xmlns:a16="http://schemas.microsoft.com/office/drawing/2014/main" id="{F212E955-84EB-40E0-AC3C-E728F2BBC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79" cy="6"/>
              </a:xfrm>
              <a:custGeom>
                <a:avLst/>
                <a:gdLst>
                  <a:gd name="T0" fmla="*/ 0 w 79"/>
                  <a:gd name="T1" fmla="*/ 6 h 6"/>
                  <a:gd name="T2" fmla="*/ 11 w 79"/>
                  <a:gd name="T3" fmla="*/ 5 h 6"/>
                  <a:gd name="T4" fmla="*/ 22 w 79"/>
                  <a:gd name="T5" fmla="*/ 5 h 6"/>
                  <a:gd name="T6" fmla="*/ 33 w 79"/>
                  <a:gd name="T7" fmla="*/ 5 h 6"/>
                  <a:gd name="T8" fmla="*/ 43 w 79"/>
                  <a:gd name="T9" fmla="*/ 5 h 6"/>
                  <a:gd name="T10" fmla="*/ 52 w 79"/>
                  <a:gd name="T11" fmla="*/ 5 h 6"/>
                  <a:gd name="T12" fmla="*/ 60 w 79"/>
                  <a:gd name="T13" fmla="*/ 4 h 6"/>
                  <a:gd name="T14" fmla="*/ 67 w 79"/>
                  <a:gd name="T15" fmla="*/ 4 h 6"/>
                  <a:gd name="T16" fmla="*/ 72 w 79"/>
                  <a:gd name="T17" fmla="*/ 3 h 6"/>
                  <a:gd name="T18" fmla="*/ 76 w 79"/>
                  <a:gd name="T19" fmla="*/ 2 h 6"/>
                  <a:gd name="T20" fmla="*/ 78 w 79"/>
                  <a:gd name="T21" fmla="*/ 1 h 6"/>
                  <a:gd name="T22" fmla="*/ 79 w 79"/>
                  <a:gd name="T23" fmla="*/ 0 h 6"/>
                  <a:gd name="T24" fmla="*/ 76 w 79"/>
                  <a:gd name="T25" fmla="*/ 0 h 6"/>
                  <a:gd name="T26" fmla="*/ 75 w 79"/>
                  <a:gd name="T27" fmla="*/ 1 h 6"/>
                  <a:gd name="T28" fmla="*/ 74 w 79"/>
                  <a:gd name="T29" fmla="*/ 2 h 6"/>
                  <a:gd name="T30" fmla="*/ 69 w 79"/>
                  <a:gd name="T31" fmla="*/ 3 h 6"/>
                  <a:gd name="T32" fmla="*/ 64 w 79"/>
                  <a:gd name="T33" fmla="*/ 4 h 6"/>
                  <a:gd name="T34" fmla="*/ 58 w 79"/>
                  <a:gd name="T35" fmla="*/ 4 h 6"/>
                  <a:gd name="T36" fmla="*/ 50 w 79"/>
                  <a:gd name="T37" fmla="*/ 5 h 6"/>
                  <a:gd name="T38" fmla="*/ 41 w 79"/>
                  <a:gd name="T39" fmla="*/ 5 h 6"/>
                  <a:gd name="T40" fmla="*/ 32 w 79"/>
                  <a:gd name="T41" fmla="*/ 5 h 6"/>
                  <a:gd name="T42" fmla="*/ 22 w 79"/>
                  <a:gd name="T43" fmla="*/ 5 h 6"/>
                  <a:gd name="T44" fmla="*/ 10 w 79"/>
                  <a:gd name="T45" fmla="*/ 5 h 6"/>
                  <a:gd name="T46" fmla="*/ 0 w 79"/>
                  <a:gd name="T47" fmla="*/ 5 h 6"/>
                  <a:gd name="T48" fmla="*/ 0 w 79"/>
                  <a:gd name="T49" fmla="*/ 6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6">
                    <a:moveTo>
                      <a:pt x="0" y="6"/>
                    </a:move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43" y="5"/>
                    </a:lnTo>
                    <a:lnTo>
                      <a:pt x="52" y="5"/>
                    </a:lnTo>
                    <a:lnTo>
                      <a:pt x="60" y="4"/>
                    </a:lnTo>
                    <a:lnTo>
                      <a:pt x="67" y="4"/>
                    </a:lnTo>
                    <a:lnTo>
                      <a:pt x="72" y="3"/>
                    </a:lnTo>
                    <a:lnTo>
                      <a:pt x="76" y="2"/>
                    </a:lnTo>
                    <a:lnTo>
                      <a:pt x="78" y="1"/>
                    </a:lnTo>
                    <a:lnTo>
                      <a:pt x="79" y="0"/>
                    </a:lnTo>
                    <a:lnTo>
                      <a:pt x="76" y="0"/>
                    </a:lnTo>
                    <a:lnTo>
                      <a:pt x="75" y="1"/>
                    </a:lnTo>
                    <a:lnTo>
                      <a:pt x="74" y="2"/>
                    </a:lnTo>
                    <a:lnTo>
                      <a:pt x="69" y="3"/>
                    </a:lnTo>
                    <a:lnTo>
                      <a:pt x="64" y="4"/>
                    </a:lnTo>
                    <a:lnTo>
                      <a:pt x="58" y="4"/>
                    </a:lnTo>
                    <a:lnTo>
                      <a:pt x="50" y="5"/>
                    </a:lnTo>
                    <a:lnTo>
                      <a:pt x="41" y="5"/>
                    </a:lnTo>
                    <a:lnTo>
                      <a:pt x="32" y="5"/>
                    </a:lnTo>
                    <a:lnTo>
                      <a:pt x="22" y="5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72" name="Freeform 390">
                <a:extLst>
                  <a:ext uri="{FF2B5EF4-FFF2-40B4-BE49-F238E27FC236}">
                    <a16:creationId xmlns:a16="http://schemas.microsoft.com/office/drawing/2014/main" id="{3A9404E9-02BB-48B1-8D43-147EDFC1B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76" cy="5"/>
              </a:xfrm>
              <a:custGeom>
                <a:avLst/>
                <a:gdLst>
                  <a:gd name="T0" fmla="*/ 0 w 76"/>
                  <a:gd name="T1" fmla="*/ 5 h 5"/>
                  <a:gd name="T2" fmla="*/ 10 w 76"/>
                  <a:gd name="T3" fmla="*/ 5 h 5"/>
                  <a:gd name="T4" fmla="*/ 22 w 76"/>
                  <a:gd name="T5" fmla="*/ 5 h 5"/>
                  <a:gd name="T6" fmla="*/ 32 w 76"/>
                  <a:gd name="T7" fmla="*/ 5 h 5"/>
                  <a:gd name="T8" fmla="*/ 41 w 76"/>
                  <a:gd name="T9" fmla="*/ 5 h 5"/>
                  <a:gd name="T10" fmla="*/ 50 w 76"/>
                  <a:gd name="T11" fmla="*/ 5 h 5"/>
                  <a:gd name="T12" fmla="*/ 58 w 76"/>
                  <a:gd name="T13" fmla="*/ 4 h 5"/>
                  <a:gd name="T14" fmla="*/ 64 w 76"/>
                  <a:gd name="T15" fmla="*/ 4 h 5"/>
                  <a:gd name="T16" fmla="*/ 69 w 76"/>
                  <a:gd name="T17" fmla="*/ 3 h 5"/>
                  <a:gd name="T18" fmla="*/ 74 w 76"/>
                  <a:gd name="T19" fmla="*/ 2 h 5"/>
                  <a:gd name="T20" fmla="*/ 75 w 76"/>
                  <a:gd name="T21" fmla="*/ 1 h 5"/>
                  <a:gd name="T22" fmla="*/ 76 w 76"/>
                  <a:gd name="T23" fmla="*/ 0 h 5"/>
                  <a:gd name="T24" fmla="*/ 74 w 76"/>
                  <a:gd name="T25" fmla="*/ 0 h 5"/>
                  <a:gd name="T26" fmla="*/ 73 w 76"/>
                  <a:gd name="T27" fmla="*/ 1 h 5"/>
                  <a:gd name="T28" fmla="*/ 71 w 76"/>
                  <a:gd name="T29" fmla="*/ 2 h 5"/>
                  <a:gd name="T30" fmla="*/ 68 w 76"/>
                  <a:gd name="T31" fmla="*/ 3 h 5"/>
                  <a:gd name="T32" fmla="*/ 62 w 76"/>
                  <a:gd name="T33" fmla="*/ 3 h 5"/>
                  <a:gd name="T34" fmla="*/ 56 w 76"/>
                  <a:gd name="T35" fmla="*/ 4 h 5"/>
                  <a:gd name="T36" fmla="*/ 48 w 76"/>
                  <a:gd name="T37" fmla="*/ 5 h 5"/>
                  <a:gd name="T38" fmla="*/ 40 w 76"/>
                  <a:gd name="T39" fmla="*/ 5 h 5"/>
                  <a:gd name="T40" fmla="*/ 31 w 76"/>
                  <a:gd name="T41" fmla="*/ 5 h 5"/>
                  <a:gd name="T42" fmla="*/ 21 w 76"/>
                  <a:gd name="T43" fmla="*/ 5 h 5"/>
                  <a:gd name="T44" fmla="*/ 10 w 76"/>
                  <a:gd name="T45" fmla="*/ 5 h 5"/>
                  <a:gd name="T46" fmla="*/ 0 w 76"/>
                  <a:gd name="T47" fmla="*/ 5 h 5"/>
                  <a:gd name="T48" fmla="*/ 0 w 76"/>
                  <a:gd name="T49" fmla="*/ 5 h 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6" h="5">
                    <a:moveTo>
                      <a:pt x="0" y="5"/>
                    </a:moveTo>
                    <a:lnTo>
                      <a:pt x="10" y="5"/>
                    </a:lnTo>
                    <a:lnTo>
                      <a:pt x="22" y="5"/>
                    </a:lnTo>
                    <a:lnTo>
                      <a:pt x="32" y="5"/>
                    </a:lnTo>
                    <a:lnTo>
                      <a:pt x="41" y="5"/>
                    </a:lnTo>
                    <a:lnTo>
                      <a:pt x="50" y="5"/>
                    </a:lnTo>
                    <a:lnTo>
                      <a:pt x="58" y="4"/>
                    </a:lnTo>
                    <a:lnTo>
                      <a:pt x="64" y="4"/>
                    </a:lnTo>
                    <a:lnTo>
                      <a:pt x="69" y="3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3" y="1"/>
                    </a:lnTo>
                    <a:lnTo>
                      <a:pt x="71" y="2"/>
                    </a:lnTo>
                    <a:lnTo>
                      <a:pt x="68" y="3"/>
                    </a:lnTo>
                    <a:lnTo>
                      <a:pt x="62" y="3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40" y="5"/>
                    </a:lnTo>
                    <a:lnTo>
                      <a:pt x="31" y="5"/>
                    </a:lnTo>
                    <a:lnTo>
                      <a:pt x="21" y="5"/>
                    </a:lnTo>
                    <a:lnTo>
                      <a:pt x="1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73" name="Freeform 391">
                <a:extLst>
                  <a:ext uri="{FF2B5EF4-FFF2-40B4-BE49-F238E27FC236}">
                    <a16:creationId xmlns:a16="http://schemas.microsoft.com/office/drawing/2014/main" id="{887EFE48-1E95-4192-9F12-BD97CFF8C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74" cy="5"/>
              </a:xfrm>
              <a:custGeom>
                <a:avLst/>
                <a:gdLst>
                  <a:gd name="T0" fmla="*/ 0 w 74"/>
                  <a:gd name="T1" fmla="*/ 5 h 5"/>
                  <a:gd name="T2" fmla="*/ 10 w 74"/>
                  <a:gd name="T3" fmla="*/ 5 h 5"/>
                  <a:gd name="T4" fmla="*/ 21 w 74"/>
                  <a:gd name="T5" fmla="*/ 5 h 5"/>
                  <a:gd name="T6" fmla="*/ 31 w 74"/>
                  <a:gd name="T7" fmla="*/ 5 h 5"/>
                  <a:gd name="T8" fmla="*/ 40 w 74"/>
                  <a:gd name="T9" fmla="*/ 5 h 5"/>
                  <a:gd name="T10" fmla="*/ 48 w 74"/>
                  <a:gd name="T11" fmla="*/ 5 h 5"/>
                  <a:gd name="T12" fmla="*/ 56 w 74"/>
                  <a:gd name="T13" fmla="*/ 4 h 5"/>
                  <a:gd name="T14" fmla="*/ 62 w 74"/>
                  <a:gd name="T15" fmla="*/ 3 h 5"/>
                  <a:gd name="T16" fmla="*/ 68 w 74"/>
                  <a:gd name="T17" fmla="*/ 3 h 5"/>
                  <a:gd name="T18" fmla="*/ 71 w 74"/>
                  <a:gd name="T19" fmla="*/ 2 h 5"/>
                  <a:gd name="T20" fmla="*/ 73 w 74"/>
                  <a:gd name="T21" fmla="*/ 1 h 5"/>
                  <a:gd name="T22" fmla="*/ 74 w 74"/>
                  <a:gd name="T23" fmla="*/ 0 h 5"/>
                  <a:gd name="T24" fmla="*/ 71 w 74"/>
                  <a:gd name="T25" fmla="*/ 0 h 5"/>
                  <a:gd name="T26" fmla="*/ 70 w 74"/>
                  <a:gd name="T27" fmla="*/ 1 h 5"/>
                  <a:gd name="T28" fmla="*/ 68 w 74"/>
                  <a:gd name="T29" fmla="*/ 2 h 5"/>
                  <a:gd name="T30" fmla="*/ 63 w 74"/>
                  <a:gd name="T31" fmla="*/ 3 h 5"/>
                  <a:gd name="T32" fmla="*/ 58 w 74"/>
                  <a:gd name="T33" fmla="*/ 4 h 5"/>
                  <a:gd name="T34" fmla="*/ 50 w 74"/>
                  <a:gd name="T35" fmla="*/ 4 h 5"/>
                  <a:gd name="T36" fmla="*/ 42 w 74"/>
                  <a:gd name="T37" fmla="*/ 5 h 5"/>
                  <a:gd name="T38" fmla="*/ 32 w 74"/>
                  <a:gd name="T39" fmla="*/ 5 h 5"/>
                  <a:gd name="T40" fmla="*/ 22 w 74"/>
                  <a:gd name="T41" fmla="*/ 5 h 5"/>
                  <a:gd name="T42" fmla="*/ 11 w 74"/>
                  <a:gd name="T43" fmla="*/ 5 h 5"/>
                  <a:gd name="T44" fmla="*/ 0 w 74"/>
                  <a:gd name="T45" fmla="*/ 5 h 5"/>
                  <a:gd name="T46" fmla="*/ 0 w 74"/>
                  <a:gd name="T47" fmla="*/ 5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4" h="5">
                    <a:moveTo>
                      <a:pt x="0" y="5"/>
                    </a:moveTo>
                    <a:lnTo>
                      <a:pt x="10" y="5"/>
                    </a:lnTo>
                    <a:lnTo>
                      <a:pt x="21" y="5"/>
                    </a:lnTo>
                    <a:lnTo>
                      <a:pt x="31" y="5"/>
                    </a:lnTo>
                    <a:lnTo>
                      <a:pt x="40" y="5"/>
                    </a:lnTo>
                    <a:lnTo>
                      <a:pt x="48" y="5"/>
                    </a:lnTo>
                    <a:lnTo>
                      <a:pt x="56" y="4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71" y="2"/>
                    </a:lnTo>
                    <a:lnTo>
                      <a:pt x="73" y="1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70" y="1"/>
                    </a:lnTo>
                    <a:lnTo>
                      <a:pt x="68" y="2"/>
                    </a:lnTo>
                    <a:lnTo>
                      <a:pt x="63" y="3"/>
                    </a:lnTo>
                    <a:lnTo>
                      <a:pt x="58" y="4"/>
                    </a:lnTo>
                    <a:lnTo>
                      <a:pt x="50" y="4"/>
                    </a:lnTo>
                    <a:lnTo>
                      <a:pt x="42" y="5"/>
                    </a:lnTo>
                    <a:lnTo>
                      <a:pt x="32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74" name="Freeform 392">
                <a:extLst>
                  <a:ext uri="{FF2B5EF4-FFF2-40B4-BE49-F238E27FC236}">
                    <a16:creationId xmlns:a16="http://schemas.microsoft.com/office/drawing/2014/main" id="{4A552BDA-F459-46A7-8FA6-CBC8DCE1E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71" cy="5"/>
              </a:xfrm>
              <a:custGeom>
                <a:avLst/>
                <a:gdLst>
                  <a:gd name="T0" fmla="*/ 0 w 71"/>
                  <a:gd name="T1" fmla="*/ 5 h 5"/>
                  <a:gd name="T2" fmla="*/ 11 w 71"/>
                  <a:gd name="T3" fmla="*/ 5 h 5"/>
                  <a:gd name="T4" fmla="*/ 22 w 71"/>
                  <a:gd name="T5" fmla="*/ 5 h 5"/>
                  <a:gd name="T6" fmla="*/ 32 w 71"/>
                  <a:gd name="T7" fmla="*/ 5 h 5"/>
                  <a:gd name="T8" fmla="*/ 42 w 71"/>
                  <a:gd name="T9" fmla="*/ 5 h 5"/>
                  <a:gd name="T10" fmla="*/ 50 w 71"/>
                  <a:gd name="T11" fmla="*/ 4 h 5"/>
                  <a:gd name="T12" fmla="*/ 58 w 71"/>
                  <a:gd name="T13" fmla="*/ 4 h 5"/>
                  <a:gd name="T14" fmla="*/ 63 w 71"/>
                  <a:gd name="T15" fmla="*/ 3 h 5"/>
                  <a:gd name="T16" fmla="*/ 68 w 71"/>
                  <a:gd name="T17" fmla="*/ 2 h 5"/>
                  <a:gd name="T18" fmla="*/ 70 w 71"/>
                  <a:gd name="T19" fmla="*/ 1 h 5"/>
                  <a:gd name="T20" fmla="*/ 71 w 71"/>
                  <a:gd name="T21" fmla="*/ 0 h 5"/>
                  <a:gd name="T22" fmla="*/ 68 w 71"/>
                  <a:gd name="T23" fmla="*/ 0 h 5"/>
                  <a:gd name="T24" fmla="*/ 68 w 71"/>
                  <a:gd name="T25" fmla="*/ 1 h 5"/>
                  <a:gd name="T26" fmla="*/ 65 w 71"/>
                  <a:gd name="T27" fmla="*/ 2 h 5"/>
                  <a:gd name="T28" fmla="*/ 61 w 71"/>
                  <a:gd name="T29" fmla="*/ 3 h 5"/>
                  <a:gd name="T30" fmla="*/ 55 w 71"/>
                  <a:gd name="T31" fmla="*/ 4 h 5"/>
                  <a:gd name="T32" fmla="*/ 48 w 71"/>
                  <a:gd name="T33" fmla="*/ 4 h 5"/>
                  <a:gd name="T34" fmla="*/ 40 w 71"/>
                  <a:gd name="T35" fmla="*/ 5 h 5"/>
                  <a:gd name="T36" fmla="*/ 32 w 71"/>
                  <a:gd name="T37" fmla="*/ 5 h 5"/>
                  <a:gd name="T38" fmla="*/ 21 w 71"/>
                  <a:gd name="T39" fmla="*/ 5 h 5"/>
                  <a:gd name="T40" fmla="*/ 10 w 71"/>
                  <a:gd name="T41" fmla="*/ 5 h 5"/>
                  <a:gd name="T42" fmla="*/ 0 w 71"/>
                  <a:gd name="T43" fmla="*/ 5 h 5"/>
                  <a:gd name="T44" fmla="*/ 0 w 71"/>
                  <a:gd name="T45" fmla="*/ 5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1" h="5">
                    <a:moveTo>
                      <a:pt x="0" y="5"/>
                    </a:moveTo>
                    <a:lnTo>
                      <a:pt x="11" y="5"/>
                    </a:lnTo>
                    <a:lnTo>
                      <a:pt x="22" y="5"/>
                    </a:lnTo>
                    <a:lnTo>
                      <a:pt x="32" y="5"/>
                    </a:lnTo>
                    <a:lnTo>
                      <a:pt x="42" y="5"/>
                    </a:lnTo>
                    <a:lnTo>
                      <a:pt x="50" y="4"/>
                    </a:lnTo>
                    <a:lnTo>
                      <a:pt x="58" y="4"/>
                    </a:lnTo>
                    <a:lnTo>
                      <a:pt x="63" y="3"/>
                    </a:lnTo>
                    <a:lnTo>
                      <a:pt x="68" y="2"/>
                    </a:lnTo>
                    <a:lnTo>
                      <a:pt x="70" y="1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8" y="1"/>
                    </a:lnTo>
                    <a:lnTo>
                      <a:pt x="65" y="2"/>
                    </a:lnTo>
                    <a:lnTo>
                      <a:pt x="61" y="3"/>
                    </a:lnTo>
                    <a:lnTo>
                      <a:pt x="55" y="4"/>
                    </a:lnTo>
                    <a:lnTo>
                      <a:pt x="48" y="4"/>
                    </a:lnTo>
                    <a:lnTo>
                      <a:pt x="40" y="5"/>
                    </a:lnTo>
                    <a:lnTo>
                      <a:pt x="32" y="5"/>
                    </a:lnTo>
                    <a:lnTo>
                      <a:pt x="21" y="5"/>
                    </a:lnTo>
                    <a:lnTo>
                      <a:pt x="1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75" name="Freeform 393">
                <a:extLst>
                  <a:ext uri="{FF2B5EF4-FFF2-40B4-BE49-F238E27FC236}">
                    <a16:creationId xmlns:a16="http://schemas.microsoft.com/office/drawing/2014/main" id="{CF870B70-C059-4FEF-BBE9-F80B3120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68" cy="5"/>
              </a:xfrm>
              <a:custGeom>
                <a:avLst/>
                <a:gdLst>
                  <a:gd name="T0" fmla="*/ 0 w 68"/>
                  <a:gd name="T1" fmla="*/ 5 h 5"/>
                  <a:gd name="T2" fmla="*/ 10 w 68"/>
                  <a:gd name="T3" fmla="*/ 5 h 5"/>
                  <a:gd name="T4" fmla="*/ 21 w 68"/>
                  <a:gd name="T5" fmla="*/ 5 h 5"/>
                  <a:gd name="T6" fmla="*/ 32 w 68"/>
                  <a:gd name="T7" fmla="*/ 5 h 5"/>
                  <a:gd name="T8" fmla="*/ 40 w 68"/>
                  <a:gd name="T9" fmla="*/ 5 h 5"/>
                  <a:gd name="T10" fmla="*/ 48 w 68"/>
                  <a:gd name="T11" fmla="*/ 4 h 5"/>
                  <a:gd name="T12" fmla="*/ 55 w 68"/>
                  <a:gd name="T13" fmla="*/ 4 h 5"/>
                  <a:gd name="T14" fmla="*/ 61 w 68"/>
                  <a:gd name="T15" fmla="*/ 3 h 5"/>
                  <a:gd name="T16" fmla="*/ 65 w 68"/>
                  <a:gd name="T17" fmla="*/ 2 h 5"/>
                  <a:gd name="T18" fmla="*/ 68 w 68"/>
                  <a:gd name="T19" fmla="*/ 1 h 5"/>
                  <a:gd name="T20" fmla="*/ 68 w 68"/>
                  <a:gd name="T21" fmla="*/ 0 h 5"/>
                  <a:gd name="T22" fmla="*/ 66 w 68"/>
                  <a:gd name="T23" fmla="*/ 0 h 5"/>
                  <a:gd name="T24" fmla="*/ 65 w 68"/>
                  <a:gd name="T25" fmla="*/ 1 h 5"/>
                  <a:gd name="T26" fmla="*/ 63 w 68"/>
                  <a:gd name="T27" fmla="*/ 2 h 5"/>
                  <a:gd name="T28" fmla="*/ 59 w 68"/>
                  <a:gd name="T29" fmla="*/ 3 h 5"/>
                  <a:gd name="T30" fmla="*/ 54 w 68"/>
                  <a:gd name="T31" fmla="*/ 3 h 5"/>
                  <a:gd name="T32" fmla="*/ 46 w 68"/>
                  <a:gd name="T33" fmla="*/ 4 h 5"/>
                  <a:gd name="T34" fmla="*/ 39 w 68"/>
                  <a:gd name="T35" fmla="*/ 5 h 5"/>
                  <a:gd name="T36" fmla="*/ 30 w 68"/>
                  <a:gd name="T37" fmla="*/ 5 h 5"/>
                  <a:gd name="T38" fmla="*/ 20 w 68"/>
                  <a:gd name="T39" fmla="*/ 5 h 5"/>
                  <a:gd name="T40" fmla="*/ 10 w 68"/>
                  <a:gd name="T41" fmla="*/ 5 h 5"/>
                  <a:gd name="T42" fmla="*/ 0 w 68"/>
                  <a:gd name="T43" fmla="*/ 5 h 5"/>
                  <a:gd name="T44" fmla="*/ 0 w 68"/>
                  <a:gd name="T45" fmla="*/ 5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" h="5">
                    <a:moveTo>
                      <a:pt x="0" y="5"/>
                    </a:moveTo>
                    <a:lnTo>
                      <a:pt x="10" y="5"/>
                    </a:lnTo>
                    <a:lnTo>
                      <a:pt x="21" y="5"/>
                    </a:lnTo>
                    <a:lnTo>
                      <a:pt x="32" y="5"/>
                    </a:lnTo>
                    <a:lnTo>
                      <a:pt x="40" y="5"/>
                    </a:lnTo>
                    <a:lnTo>
                      <a:pt x="48" y="4"/>
                    </a:lnTo>
                    <a:lnTo>
                      <a:pt x="55" y="4"/>
                    </a:lnTo>
                    <a:lnTo>
                      <a:pt x="61" y="3"/>
                    </a:lnTo>
                    <a:lnTo>
                      <a:pt x="65" y="2"/>
                    </a:lnTo>
                    <a:lnTo>
                      <a:pt x="68" y="1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59" y="3"/>
                    </a:lnTo>
                    <a:lnTo>
                      <a:pt x="54" y="3"/>
                    </a:lnTo>
                    <a:lnTo>
                      <a:pt x="46" y="4"/>
                    </a:lnTo>
                    <a:lnTo>
                      <a:pt x="39" y="5"/>
                    </a:lnTo>
                    <a:lnTo>
                      <a:pt x="30" y="5"/>
                    </a:lnTo>
                    <a:lnTo>
                      <a:pt x="20" y="5"/>
                    </a:lnTo>
                    <a:lnTo>
                      <a:pt x="1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76" name="Freeform 394">
                <a:extLst>
                  <a:ext uri="{FF2B5EF4-FFF2-40B4-BE49-F238E27FC236}">
                    <a16:creationId xmlns:a16="http://schemas.microsoft.com/office/drawing/2014/main" id="{90446905-6468-43A3-821E-16516A3D8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66" cy="5"/>
              </a:xfrm>
              <a:custGeom>
                <a:avLst/>
                <a:gdLst>
                  <a:gd name="T0" fmla="*/ 0 w 66"/>
                  <a:gd name="T1" fmla="*/ 5 h 5"/>
                  <a:gd name="T2" fmla="*/ 10 w 66"/>
                  <a:gd name="T3" fmla="*/ 5 h 5"/>
                  <a:gd name="T4" fmla="*/ 20 w 66"/>
                  <a:gd name="T5" fmla="*/ 5 h 5"/>
                  <a:gd name="T6" fmla="*/ 30 w 66"/>
                  <a:gd name="T7" fmla="*/ 5 h 5"/>
                  <a:gd name="T8" fmla="*/ 39 w 66"/>
                  <a:gd name="T9" fmla="*/ 5 h 5"/>
                  <a:gd name="T10" fmla="*/ 46 w 66"/>
                  <a:gd name="T11" fmla="*/ 4 h 5"/>
                  <a:gd name="T12" fmla="*/ 54 w 66"/>
                  <a:gd name="T13" fmla="*/ 3 h 5"/>
                  <a:gd name="T14" fmla="*/ 59 w 66"/>
                  <a:gd name="T15" fmla="*/ 3 h 5"/>
                  <a:gd name="T16" fmla="*/ 63 w 66"/>
                  <a:gd name="T17" fmla="*/ 2 h 5"/>
                  <a:gd name="T18" fmla="*/ 65 w 66"/>
                  <a:gd name="T19" fmla="*/ 1 h 5"/>
                  <a:gd name="T20" fmla="*/ 66 w 66"/>
                  <a:gd name="T21" fmla="*/ 0 h 5"/>
                  <a:gd name="T22" fmla="*/ 63 w 66"/>
                  <a:gd name="T23" fmla="*/ 0 h 5"/>
                  <a:gd name="T24" fmla="*/ 62 w 66"/>
                  <a:gd name="T25" fmla="*/ 1 h 5"/>
                  <a:gd name="T26" fmla="*/ 61 w 66"/>
                  <a:gd name="T27" fmla="*/ 2 h 5"/>
                  <a:gd name="T28" fmla="*/ 56 w 66"/>
                  <a:gd name="T29" fmla="*/ 3 h 5"/>
                  <a:gd name="T30" fmla="*/ 51 w 66"/>
                  <a:gd name="T31" fmla="*/ 3 h 5"/>
                  <a:gd name="T32" fmla="*/ 45 w 66"/>
                  <a:gd name="T33" fmla="*/ 4 h 5"/>
                  <a:gd name="T34" fmla="*/ 37 w 66"/>
                  <a:gd name="T35" fmla="*/ 4 h 5"/>
                  <a:gd name="T36" fmla="*/ 29 w 66"/>
                  <a:gd name="T37" fmla="*/ 5 h 5"/>
                  <a:gd name="T38" fmla="*/ 19 w 66"/>
                  <a:gd name="T39" fmla="*/ 5 h 5"/>
                  <a:gd name="T40" fmla="*/ 10 w 66"/>
                  <a:gd name="T41" fmla="*/ 5 h 5"/>
                  <a:gd name="T42" fmla="*/ 0 w 66"/>
                  <a:gd name="T43" fmla="*/ 5 h 5"/>
                  <a:gd name="T44" fmla="*/ 0 w 66"/>
                  <a:gd name="T45" fmla="*/ 5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" h="5">
                    <a:moveTo>
                      <a:pt x="0" y="5"/>
                    </a:moveTo>
                    <a:lnTo>
                      <a:pt x="10" y="5"/>
                    </a:lnTo>
                    <a:lnTo>
                      <a:pt x="20" y="5"/>
                    </a:lnTo>
                    <a:lnTo>
                      <a:pt x="30" y="5"/>
                    </a:lnTo>
                    <a:lnTo>
                      <a:pt x="39" y="5"/>
                    </a:lnTo>
                    <a:lnTo>
                      <a:pt x="46" y="4"/>
                    </a:lnTo>
                    <a:lnTo>
                      <a:pt x="54" y="3"/>
                    </a:lnTo>
                    <a:lnTo>
                      <a:pt x="59" y="3"/>
                    </a:lnTo>
                    <a:lnTo>
                      <a:pt x="63" y="2"/>
                    </a:lnTo>
                    <a:lnTo>
                      <a:pt x="65" y="1"/>
                    </a:lnTo>
                    <a:lnTo>
                      <a:pt x="66" y="0"/>
                    </a:lnTo>
                    <a:lnTo>
                      <a:pt x="63" y="0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56" y="3"/>
                    </a:lnTo>
                    <a:lnTo>
                      <a:pt x="51" y="3"/>
                    </a:lnTo>
                    <a:lnTo>
                      <a:pt x="45" y="4"/>
                    </a:lnTo>
                    <a:lnTo>
                      <a:pt x="37" y="4"/>
                    </a:lnTo>
                    <a:lnTo>
                      <a:pt x="29" y="5"/>
                    </a:lnTo>
                    <a:lnTo>
                      <a:pt x="19" y="5"/>
                    </a:lnTo>
                    <a:lnTo>
                      <a:pt x="1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77" name="Freeform 395">
                <a:extLst>
                  <a:ext uri="{FF2B5EF4-FFF2-40B4-BE49-F238E27FC236}">
                    <a16:creationId xmlns:a16="http://schemas.microsoft.com/office/drawing/2014/main" id="{CB467391-DA83-492C-B2CC-FC9D79C92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63" cy="5"/>
              </a:xfrm>
              <a:custGeom>
                <a:avLst/>
                <a:gdLst>
                  <a:gd name="T0" fmla="*/ 0 w 63"/>
                  <a:gd name="T1" fmla="*/ 5 h 5"/>
                  <a:gd name="T2" fmla="*/ 10 w 63"/>
                  <a:gd name="T3" fmla="*/ 5 h 5"/>
                  <a:gd name="T4" fmla="*/ 19 w 63"/>
                  <a:gd name="T5" fmla="*/ 5 h 5"/>
                  <a:gd name="T6" fmla="*/ 29 w 63"/>
                  <a:gd name="T7" fmla="*/ 5 h 5"/>
                  <a:gd name="T8" fmla="*/ 37 w 63"/>
                  <a:gd name="T9" fmla="*/ 4 h 5"/>
                  <a:gd name="T10" fmla="*/ 45 w 63"/>
                  <a:gd name="T11" fmla="*/ 4 h 5"/>
                  <a:gd name="T12" fmla="*/ 51 w 63"/>
                  <a:gd name="T13" fmla="*/ 3 h 5"/>
                  <a:gd name="T14" fmla="*/ 56 w 63"/>
                  <a:gd name="T15" fmla="*/ 3 h 5"/>
                  <a:gd name="T16" fmla="*/ 61 w 63"/>
                  <a:gd name="T17" fmla="*/ 2 h 5"/>
                  <a:gd name="T18" fmla="*/ 62 w 63"/>
                  <a:gd name="T19" fmla="*/ 1 h 5"/>
                  <a:gd name="T20" fmla="*/ 63 w 63"/>
                  <a:gd name="T21" fmla="*/ 0 h 5"/>
                  <a:gd name="T22" fmla="*/ 61 w 63"/>
                  <a:gd name="T23" fmla="*/ 0 h 5"/>
                  <a:gd name="T24" fmla="*/ 60 w 63"/>
                  <a:gd name="T25" fmla="*/ 1 h 5"/>
                  <a:gd name="T26" fmla="*/ 58 w 63"/>
                  <a:gd name="T27" fmla="*/ 2 h 5"/>
                  <a:gd name="T28" fmla="*/ 54 w 63"/>
                  <a:gd name="T29" fmla="*/ 3 h 5"/>
                  <a:gd name="T30" fmla="*/ 49 w 63"/>
                  <a:gd name="T31" fmla="*/ 3 h 5"/>
                  <a:gd name="T32" fmla="*/ 43 w 63"/>
                  <a:gd name="T33" fmla="*/ 4 h 5"/>
                  <a:gd name="T34" fmla="*/ 36 w 63"/>
                  <a:gd name="T35" fmla="*/ 4 h 5"/>
                  <a:gd name="T36" fmla="*/ 27 w 63"/>
                  <a:gd name="T37" fmla="*/ 5 h 5"/>
                  <a:gd name="T38" fmla="*/ 18 w 63"/>
                  <a:gd name="T39" fmla="*/ 5 h 5"/>
                  <a:gd name="T40" fmla="*/ 10 w 63"/>
                  <a:gd name="T41" fmla="*/ 5 h 5"/>
                  <a:gd name="T42" fmla="*/ 0 w 63"/>
                  <a:gd name="T43" fmla="*/ 5 h 5"/>
                  <a:gd name="T44" fmla="*/ 0 w 63"/>
                  <a:gd name="T45" fmla="*/ 5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5">
                    <a:moveTo>
                      <a:pt x="0" y="5"/>
                    </a:moveTo>
                    <a:lnTo>
                      <a:pt x="10" y="5"/>
                    </a:lnTo>
                    <a:lnTo>
                      <a:pt x="19" y="5"/>
                    </a:lnTo>
                    <a:lnTo>
                      <a:pt x="29" y="5"/>
                    </a:lnTo>
                    <a:lnTo>
                      <a:pt x="37" y="4"/>
                    </a:lnTo>
                    <a:lnTo>
                      <a:pt x="45" y="4"/>
                    </a:lnTo>
                    <a:lnTo>
                      <a:pt x="51" y="3"/>
                    </a:lnTo>
                    <a:lnTo>
                      <a:pt x="56" y="3"/>
                    </a:lnTo>
                    <a:lnTo>
                      <a:pt x="61" y="2"/>
                    </a:lnTo>
                    <a:lnTo>
                      <a:pt x="62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58" y="2"/>
                    </a:lnTo>
                    <a:lnTo>
                      <a:pt x="54" y="3"/>
                    </a:lnTo>
                    <a:lnTo>
                      <a:pt x="49" y="3"/>
                    </a:lnTo>
                    <a:lnTo>
                      <a:pt x="43" y="4"/>
                    </a:lnTo>
                    <a:lnTo>
                      <a:pt x="36" y="4"/>
                    </a:lnTo>
                    <a:lnTo>
                      <a:pt x="27" y="5"/>
                    </a:lnTo>
                    <a:lnTo>
                      <a:pt x="18" y="5"/>
                    </a:lnTo>
                    <a:lnTo>
                      <a:pt x="1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78" name="Freeform 396">
                <a:extLst>
                  <a:ext uri="{FF2B5EF4-FFF2-40B4-BE49-F238E27FC236}">
                    <a16:creationId xmlns:a16="http://schemas.microsoft.com/office/drawing/2014/main" id="{F58A66F9-A28C-485C-A719-3DD216716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61" cy="5"/>
              </a:xfrm>
              <a:custGeom>
                <a:avLst/>
                <a:gdLst>
                  <a:gd name="T0" fmla="*/ 0 w 61"/>
                  <a:gd name="T1" fmla="*/ 5 h 5"/>
                  <a:gd name="T2" fmla="*/ 10 w 61"/>
                  <a:gd name="T3" fmla="*/ 5 h 5"/>
                  <a:gd name="T4" fmla="*/ 18 w 61"/>
                  <a:gd name="T5" fmla="*/ 5 h 5"/>
                  <a:gd name="T6" fmla="*/ 27 w 61"/>
                  <a:gd name="T7" fmla="*/ 5 h 5"/>
                  <a:gd name="T8" fmla="*/ 36 w 61"/>
                  <a:gd name="T9" fmla="*/ 4 h 5"/>
                  <a:gd name="T10" fmla="*/ 43 w 61"/>
                  <a:gd name="T11" fmla="*/ 4 h 5"/>
                  <a:gd name="T12" fmla="*/ 49 w 61"/>
                  <a:gd name="T13" fmla="*/ 3 h 5"/>
                  <a:gd name="T14" fmla="*/ 54 w 61"/>
                  <a:gd name="T15" fmla="*/ 3 h 5"/>
                  <a:gd name="T16" fmla="*/ 58 w 61"/>
                  <a:gd name="T17" fmla="*/ 2 h 5"/>
                  <a:gd name="T18" fmla="*/ 60 w 61"/>
                  <a:gd name="T19" fmla="*/ 1 h 5"/>
                  <a:gd name="T20" fmla="*/ 61 w 61"/>
                  <a:gd name="T21" fmla="*/ 0 h 5"/>
                  <a:gd name="T22" fmla="*/ 58 w 61"/>
                  <a:gd name="T23" fmla="*/ 0 h 5"/>
                  <a:gd name="T24" fmla="*/ 57 w 61"/>
                  <a:gd name="T25" fmla="*/ 1 h 5"/>
                  <a:gd name="T26" fmla="*/ 55 w 61"/>
                  <a:gd name="T27" fmla="*/ 2 h 5"/>
                  <a:gd name="T28" fmla="*/ 52 w 61"/>
                  <a:gd name="T29" fmla="*/ 2 h 5"/>
                  <a:gd name="T30" fmla="*/ 47 w 61"/>
                  <a:gd name="T31" fmla="*/ 3 h 5"/>
                  <a:gd name="T32" fmla="*/ 41 w 61"/>
                  <a:gd name="T33" fmla="*/ 4 h 5"/>
                  <a:gd name="T34" fmla="*/ 34 w 61"/>
                  <a:gd name="T35" fmla="*/ 4 h 5"/>
                  <a:gd name="T36" fmla="*/ 26 w 61"/>
                  <a:gd name="T37" fmla="*/ 4 h 5"/>
                  <a:gd name="T38" fmla="*/ 18 w 61"/>
                  <a:gd name="T39" fmla="*/ 5 h 5"/>
                  <a:gd name="T40" fmla="*/ 9 w 61"/>
                  <a:gd name="T41" fmla="*/ 5 h 5"/>
                  <a:gd name="T42" fmla="*/ 0 w 61"/>
                  <a:gd name="T43" fmla="*/ 5 h 5"/>
                  <a:gd name="T44" fmla="*/ 0 w 61"/>
                  <a:gd name="T45" fmla="*/ 5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1" h="5">
                    <a:moveTo>
                      <a:pt x="0" y="5"/>
                    </a:moveTo>
                    <a:lnTo>
                      <a:pt x="10" y="5"/>
                    </a:lnTo>
                    <a:lnTo>
                      <a:pt x="18" y="5"/>
                    </a:lnTo>
                    <a:lnTo>
                      <a:pt x="27" y="5"/>
                    </a:lnTo>
                    <a:lnTo>
                      <a:pt x="36" y="4"/>
                    </a:lnTo>
                    <a:lnTo>
                      <a:pt x="43" y="4"/>
                    </a:lnTo>
                    <a:lnTo>
                      <a:pt x="49" y="3"/>
                    </a:lnTo>
                    <a:lnTo>
                      <a:pt x="54" y="3"/>
                    </a:lnTo>
                    <a:lnTo>
                      <a:pt x="58" y="2"/>
                    </a:lnTo>
                    <a:lnTo>
                      <a:pt x="60" y="1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7" y="1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7" y="3"/>
                    </a:lnTo>
                    <a:lnTo>
                      <a:pt x="41" y="4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18" y="5"/>
                    </a:lnTo>
                    <a:lnTo>
                      <a:pt x="9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79" name="Freeform 397">
                <a:extLst>
                  <a:ext uri="{FF2B5EF4-FFF2-40B4-BE49-F238E27FC236}">
                    <a16:creationId xmlns:a16="http://schemas.microsoft.com/office/drawing/2014/main" id="{76496356-8CE5-4341-A9BA-7110EFDD6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58" cy="5"/>
              </a:xfrm>
              <a:custGeom>
                <a:avLst/>
                <a:gdLst>
                  <a:gd name="T0" fmla="*/ 0 w 58"/>
                  <a:gd name="T1" fmla="*/ 5 h 5"/>
                  <a:gd name="T2" fmla="*/ 9 w 58"/>
                  <a:gd name="T3" fmla="*/ 5 h 5"/>
                  <a:gd name="T4" fmla="*/ 18 w 58"/>
                  <a:gd name="T5" fmla="*/ 5 h 5"/>
                  <a:gd name="T6" fmla="*/ 26 w 58"/>
                  <a:gd name="T7" fmla="*/ 4 h 5"/>
                  <a:gd name="T8" fmla="*/ 34 w 58"/>
                  <a:gd name="T9" fmla="*/ 4 h 5"/>
                  <a:gd name="T10" fmla="*/ 41 w 58"/>
                  <a:gd name="T11" fmla="*/ 4 h 5"/>
                  <a:gd name="T12" fmla="*/ 47 w 58"/>
                  <a:gd name="T13" fmla="*/ 3 h 5"/>
                  <a:gd name="T14" fmla="*/ 52 w 58"/>
                  <a:gd name="T15" fmla="*/ 2 h 5"/>
                  <a:gd name="T16" fmla="*/ 55 w 58"/>
                  <a:gd name="T17" fmla="*/ 2 h 5"/>
                  <a:gd name="T18" fmla="*/ 57 w 58"/>
                  <a:gd name="T19" fmla="*/ 1 h 5"/>
                  <a:gd name="T20" fmla="*/ 58 w 58"/>
                  <a:gd name="T21" fmla="*/ 0 h 5"/>
                  <a:gd name="T22" fmla="*/ 55 w 58"/>
                  <a:gd name="T23" fmla="*/ 0 h 5"/>
                  <a:gd name="T24" fmla="*/ 54 w 58"/>
                  <a:gd name="T25" fmla="*/ 1 h 5"/>
                  <a:gd name="T26" fmla="*/ 52 w 58"/>
                  <a:gd name="T27" fmla="*/ 2 h 5"/>
                  <a:gd name="T28" fmla="*/ 48 w 58"/>
                  <a:gd name="T29" fmla="*/ 3 h 5"/>
                  <a:gd name="T30" fmla="*/ 42 w 58"/>
                  <a:gd name="T31" fmla="*/ 3 h 5"/>
                  <a:gd name="T32" fmla="*/ 36 w 58"/>
                  <a:gd name="T33" fmla="*/ 4 h 5"/>
                  <a:gd name="T34" fmla="*/ 28 w 58"/>
                  <a:gd name="T35" fmla="*/ 4 h 5"/>
                  <a:gd name="T36" fmla="*/ 19 w 58"/>
                  <a:gd name="T37" fmla="*/ 4 h 5"/>
                  <a:gd name="T38" fmla="*/ 10 w 58"/>
                  <a:gd name="T39" fmla="*/ 5 h 5"/>
                  <a:gd name="T40" fmla="*/ 0 w 58"/>
                  <a:gd name="T41" fmla="*/ 5 h 5"/>
                  <a:gd name="T42" fmla="*/ 0 w 58"/>
                  <a:gd name="T43" fmla="*/ 5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8" h="5">
                    <a:moveTo>
                      <a:pt x="0" y="5"/>
                    </a:moveTo>
                    <a:lnTo>
                      <a:pt x="9" y="5"/>
                    </a:lnTo>
                    <a:lnTo>
                      <a:pt x="18" y="5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7" y="3"/>
                    </a:lnTo>
                    <a:lnTo>
                      <a:pt x="52" y="2"/>
                    </a:lnTo>
                    <a:lnTo>
                      <a:pt x="55" y="2"/>
                    </a:lnTo>
                    <a:lnTo>
                      <a:pt x="57" y="1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48" y="3"/>
                    </a:lnTo>
                    <a:lnTo>
                      <a:pt x="42" y="3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19" y="4"/>
                    </a:lnTo>
                    <a:lnTo>
                      <a:pt x="1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80" name="Freeform 398">
                <a:extLst>
                  <a:ext uri="{FF2B5EF4-FFF2-40B4-BE49-F238E27FC236}">
                    <a16:creationId xmlns:a16="http://schemas.microsoft.com/office/drawing/2014/main" id="{7A80FA45-89FB-46FD-9066-B05C38BD7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55" cy="5"/>
              </a:xfrm>
              <a:custGeom>
                <a:avLst/>
                <a:gdLst>
                  <a:gd name="T0" fmla="*/ 0 w 55"/>
                  <a:gd name="T1" fmla="*/ 5 h 5"/>
                  <a:gd name="T2" fmla="*/ 10 w 55"/>
                  <a:gd name="T3" fmla="*/ 5 h 5"/>
                  <a:gd name="T4" fmla="*/ 19 w 55"/>
                  <a:gd name="T5" fmla="*/ 4 h 5"/>
                  <a:gd name="T6" fmla="*/ 28 w 55"/>
                  <a:gd name="T7" fmla="*/ 4 h 5"/>
                  <a:gd name="T8" fmla="*/ 36 w 55"/>
                  <a:gd name="T9" fmla="*/ 4 h 5"/>
                  <a:gd name="T10" fmla="*/ 42 w 55"/>
                  <a:gd name="T11" fmla="*/ 3 h 5"/>
                  <a:gd name="T12" fmla="*/ 48 w 55"/>
                  <a:gd name="T13" fmla="*/ 3 h 5"/>
                  <a:gd name="T14" fmla="*/ 52 w 55"/>
                  <a:gd name="T15" fmla="*/ 2 h 5"/>
                  <a:gd name="T16" fmla="*/ 54 w 55"/>
                  <a:gd name="T17" fmla="*/ 1 h 5"/>
                  <a:gd name="T18" fmla="*/ 55 w 55"/>
                  <a:gd name="T19" fmla="*/ 0 h 5"/>
                  <a:gd name="T20" fmla="*/ 53 w 55"/>
                  <a:gd name="T21" fmla="*/ 0 h 5"/>
                  <a:gd name="T22" fmla="*/ 52 w 55"/>
                  <a:gd name="T23" fmla="*/ 1 h 5"/>
                  <a:gd name="T24" fmla="*/ 50 w 55"/>
                  <a:gd name="T25" fmla="*/ 2 h 5"/>
                  <a:gd name="T26" fmla="*/ 46 w 55"/>
                  <a:gd name="T27" fmla="*/ 2 h 5"/>
                  <a:gd name="T28" fmla="*/ 40 w 55"/>
                  <a:gd name="T29" fmla="*/ 3 h 5"/>
                  <a:gd name="T30" fmla="*/ 34 w 55"/>
                  <a:gd name="T31" fmla="*/ 4 h 5"/>
                  <a:gd name="T32" fmla="*/ 26 w 55"/>
                  <a:gd name="T33" fmla="*/ 4 h 5"/>
                  <a:gd name="T34" fmla="*/ 18 w 55"/>
                  <a:gd name="T35" fmla="*/ 4 h 5"/>
                  <a:gd name="T36" fmla="*/ 10 w 55"/>
                  <a:gd name="T37" fmla="*/ 4 h 5"/>
                  <a:gd name="T38" fmla="*/ 0 w 55"/>
                  <a:gd name="T39" fmla="*/ 4 h 5"/>
                  <a:gd name="T40" fmla="*/ 0 w 55"/>
                  <a:gd name="T41" fmla="*/ 5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5" h="5">
                    <a:moveTo>
                      <a:pt x="0" y="5"/>
                    </a:moveTo>
                    <a:lnTo>
                      <a:pt x="10" y="5"/>
                    </a:lnTo>
                    <a:lnTo>
                      <a:pt x="19" y="4"/>
                    </a:lnTo>
                    <a:lnTo>
                      <a:pt x="28" y="4"/>
                    </a:lnTo>
                    <a:lnTo>
                      <a:pt x="36" y="4"/>
                    </a:lnTo>
                    <a:lnTo>
                      <a:pt x="42" y="3"/>
                    </a:lnTo>
                    <a:lnTo>
                      <a:pt x="48" y="3"/>
                    </a:lnTo>
                    <a:lnTo>
                      <a:pt x="52" y="2"/>
                    </a:lnTo>
                    <a:lnTo>
                      <a:pt x="54" y="1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2" y="1"/>
                    </a:lnTo>
                    <a:lnTo>
                      <a:pt x="50" y="2"/>
                    </a:lnTo>
                    <a:lnTo>
                      <a:pt x="46" y="2"/>
                    </a:lnTo>
                    <a:lnTo>
                      <a:pt x="40" y="3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81" name="Freeform 399">
                <a:extLst>
                  <a:ext uri="{FF2B5EF4-FFF2-40B4-BE49-F238E27FC236}">
                    <a16:creationId xmlns:a16="http://schemas.microsoft.com/office/drawing/2014/main" id="{FA6570FF-10EC-40DF-8AA5-579458372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53" cy="4"/>
              </a:xfrm>
              <a:custGeom>
                <a:avLst/>
                <a:gdLst>
                  <a:gd name="T0" fmla="*/ 0 w 53"/>
                  <a:gd name="T1" fmla="*/ 4 h 4"/>
                  <a:gd name="T2" fmla="*/ 10 w 53"/>
                  <a:gd name="T3" fmla="*/ 4 h 4"/>
                  <a:gd name="T4" fmla="*/ 18 w 53"/>
                  <a:gd name="T5" fmla="*/ 4 h 4"/>
                  <a:gd name="T6" fmla="*/ 26 w 53"/>
                  <a:gd name="T7" fmla="*/ 4 h 4"/>
                  <a:gd name="T8" fmla="*/ 34 w 53"/>
                  <a:gd name="T9" fmla="*/ 4 h 4"/>
                  <a:gd name="T10" fmla="*/ 40 w 53"/>
                  <a:gd name="T11" fmla="*/ 3 h 4"/>
                  <a:gd name="T12" fmla="*/ 46 w 53"/>
                  <a:gd name="T13" fmla="*/ 2 h 4"/>
                  <a:gd name="T14" fmla="*/ 50 w 53"/>
                  <a:gd name="T15" fmla="*/ 2 h 4"/>
                  <a:gd name="T16" fmla="*/ 52 w 53"/>
                  <a:gd name="T17" fmla="*/ 1 h 4"/>
                  <a:gd name="T18" fmla="*/ 53 w 53"/>
                  <a:gd name="T19" fmla="*/ 0 h 4"/>
                  <a:gd name="T20" fmla="*/ 50 w 53"/>
                  <a:gd name="T21" fmla="*/ 0 h 4"/>
                  <a:gd name="T22" fmla="*/ 49 w 53"/>
                  <a:gd name="T23" fmla="*/ 1 h 4"/>
                  <a:gd name="T24" fmla="*/ 47 w 53"/>
                  <a:gd name="T25" fmla="*/ 2 h 4"/>
                  <a:gd name="T26" fmla="*/ 44 w 53"/>
                  <a:gd name="T27" fmla="*/ 2 h 4"/>
                  <a:gd name="T28" fmla="*/ 39 w 53"/>
                  <a:gd name="T29" fmla="*/ 3 h 4"/>
                  <a:gd name="T30" fmla="*/ 32 w 53"/>
                  <a:gd name="T31" fmla="*/ 3 h 4"/>
                  <a:gd name="T32" fmla="*/ 25 w 53"/>
                  <a:gd name="T33" fmla="*/ 4 h 4"/>
                  <a:gd name="T34" fmla="*/ 18 w 53"/>
                  <a:gd name="T35" fmla="*/ 4 h 4"/>
                  <a:gd name="T36" fmla="*/ 9 w 53"/>
                  <a:gd name="T37" fmla="*/ 4 h 4"/>
                  <a:gd name="T38" fmla="*/ 0 w 53"/>
                  <a:gd name="T39" fmla="*/ 4 h 4"/>
                  <a:gd name="T40" fmla="*/ 0 w 53"/>
                  <a:gd name="T41" fmla="*/ 4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3" h="4">
                    <a:moveTo>
                      <a:pt x="0" y="4"/>
                    </a:moveTo>
                    <a:lnTo>
                      <a:pt x="10" y="4"/>
                    </a:lnTo>
                    <a:lnTo>
                      <a:pt x="18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0" y="3"/>
                    </a:lnTo>
                    <a:lnTo>
                      <a:pt x="46" y="2"/>
                    </a:lnTo>
                    <a:lnTo>
                      <a:pt x="50" y="2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0" y="0"/>
                    </a:lnTo>
                    <a:lnTo>
                      <a:pt x="49" y="1"/>
                    </a:lnTo>
                    <a:lnTo>
                      <a:pt x="47" y="2"/>
                    </a:lnTo>
                    <a:lnTo>
                      <a:pt x="44" y="2"/>
                    </a:lnTo>
                    <a:lnTo>
                      <a:pt x="39" y="3"/>
                    </a:lnTo>
                    <a:lnTo>
                      <a:pt x="32" y="3"/>
                    </a:lnTo>
                    <a:lnTo>
                      <a:pt x="25" y="4"/>
                    </a:lnTo>
                    <a:lnTo>
                      <a:pt x="18" y="4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82" name="Freeform 400">
                <a:extLst>
                  <a:ext uri="{FF2B5EF4-FFF2-40B4-BE49-F238E27FC236}">
                    <a16:creationId xmlns:a16="http://schemas.microsoft.com/office/drawing/2014/main" id="{95C49681-2874-401A-9261-40B4F1E70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50" cy="4"/>
              </a:xfrm>
              <a:custGeom>
                <a:avLst/>
                <a:gdLst>
                  <a:gd name="T0" fmla="*/ 0 w 50"/>
                  <a:gd name="T1" fmla="*/ 4 h 4"/>
                  <a:gd name="T2" fmla="*/ 9 w 50"/>
                  <a:gd name="T3" fmla="*/ 4 h 4"/>
                  <a:gd name="T4" fmla="*/ 18 w 50"/>
                  <a:gd name="T5" fmla="*/ 4 h 4"/>
                  <a:gd name="T6" fmla="*/ 25 w 50"/>
                  <a:gd name="T7" fmla="*/ 4 h 4"/>
                  <a:gd name="T8" fmla="*/ 32 w 50"/>
                  <a:gd name="T9" fmla="*/ 3 h 4"/>
                  <a:gd name="T10" fmla="*/ 39 w 50"/>
                  <a:gd name="T11" fmla="*/ 3 h 4"/>
                  <a:gd name="T12" fmla="*/ 44 w 50"/>
                  <a:gd name="T13" fmla="*/ 2 h 4"/>
                  <a:gd name="T14" fmla="*/ 47 w 50"/>
                  <a:gd name="T15" fmla="*/ 2 h 4"/>
                  <a:gd name="T16" fmla="*/ 49 w 50"/>
                  <a:gd name="T17" fmla="*/ 1 h 4"/>
                  <a:gd name="T18" fmla="*/ 50 w 50"/>
                  <a:gd name="T19" fmla="*/ 0 h 4"/>
                  <a:gd name="T20" fmla="*/ 47 w 50"/>
                  <a:gd name="T21" fmla="*/ 0 h 4"/>
                  <a:gd name="T22" fmla="*/ 46 w 50"/>
                  <a:gd name="T23" fmla="*/ 1 h 4"/>
                  <a:gd name="T24" fmla="*/ 45 w 50"/>
                  <a:gd name="T25" fmla="*/ 2 h 4"/>
                  <a:gd name="T26" fmla="*/ 41 w 50"/>
                  <a:gd name="T27" fmla="*/ 2 h 4"/>
                  <a:gd name="T28" fmla="*/ 37 w 50"/>
                  <a:gd name="T29" fmla="*/ 3 h 4"/>
                  <a:gd name="T30" fmla="*/ 31 w 50"/>
                  <a:gd name="T31" fmla="*/ 3 h 4"/>
                  <a:gd name="T32" fmla="*/ 24 w 50"/>
                  <a:gd name="T33" fmla="*/ 4 h 4"/>
                  <a:gd name="T34" fmla="*/ 17 w 50"/>
                  <a:gd name="T35" fmla="*/ 4 h 4"/>
                  <a:gd name="T36" fmla="*/ 8 w 50"/>
                  <a:gd name="T37" fmla="*/ 4 h 4"/>
                  <a:gd name="T38" fmla="*/ 0 w 50"/>
                  <a:gd name="T39" fmla="*/ 4 h 4"/>
                  <a:gd name="T40" fmla="*/ 0 w 50"/>
                  <a:gd name="T41" fmla="*/ 4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0" h="4">
                    <a:moveTo>
                      <a:pt x="0" y="4"/>
                    </a:moveTo>
                    <a:lnTo>
                      <a:pt x="9" y="4"/>
                    </a:lnTo>
                    <a:lnTo>
                      <a:pt x="18" y="4"/>
                    </a:lnTo>
                    <a:lnTo>
                      <a:pt x="25" y="4"/>
                    </a:lnTo>
                    <a:lnTo>
                      <a:pt x="32" y="3"/>
                    </a:lnTo>
                    <a:lnTo>
                      <a:pt x="39" y="3"/>
                    </a:lnTo>
                    <a:lnTo>
                      <a:pt x="44" y="2"/>
                    </a:lnTo>
                    <a:lnTo>
                      <a:pt x="47" y="2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6" y="1"/>
                    </a:lnTo>
                    <a:lnTo>
                      <a:pt x="45" y="2"/>
                    </a:lnTo>
                    <a:lnTo>
                      <a:pt x="41" y="2"/>
                    </a:lnTo>
                    <a:lnTo>
                      <a:pt x="37" y="3"/>
                    </a:lnTo>
                    <a:lnTo>
                      <a:pt x="31" y="3"/>
                    </a:lnTo>
                    <a:lnTo>
                      <a:pt x="24" y="4"/>
                    </a:lnTo>
                    <a:lnTo>
                      <a:pt x="17" y="4"/>
                    </a:lnTo>
                    <a:lnTo>
                      <a:pt x="8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83" name="Freeform 401">
                <a:extLst>
                  <a:ext uri="{FF2B5EF4-FFF2-40B4-BE49-F238E27FC236}">
                    <a16:creationId xmlns:a16="http://schemas.microsoft.com/office/drawing/2014/main" id="{D6D18B8A-91E9-4456-B854-F6943F524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47" cy="4"/>
              </a:xfrm>
              <a:custGeom>
                <a:avLst/>
                <a:gdLst>
                  <a:gd name="T0" fmla="*/ 0 w 47"/>
                  <a:gd name="T1" fmla="*/ 4 h 4"/>
                  <a:gd name="T2" fmla="*/ 8 w 47"/>
                  <a:gd name="T3" fmla="*/ 4 h 4"/>
                  <a:gd name="T4" fmla="*/ 17 w 47"/>
                  <a:gd name="T5" fmla="*/ 4 h 4"/>
                  <a:gd name="T6" fmla="*/ 24 w 47"/>
                  <a:gd name="T7" fmla="*/ 4 h 4"/>
                  <a:gd name="T8" fmla="*/ 31 w 47"/>
                  <a:gd name="T9" fmla="*/ 3 h 4"/>
                  <a:gd name="T10" fmla="*/ 37 w 47"/>
                  <a:gd name="T11" fmla="*/ 3 h 4"/>
                  <a:gd name="T12" fmla="*/ 41 w 47"/>
                  <a:gd name="T13" fmla="*/ 2 h 4"/>
                  <a:gd name="T14" fmla="*/ 45 w 47"/>
                  <a:gd name="T15" fmla="*/ 2 h 4"/>
                  <a:gd name="T16" fmla="*/ 46 w 47"/>
                  <a:gd name="T17" fmla="*/ 1 h 4"/>
                  <a:gd name="T18" fmla="*/ 47 w 47"/>
                  <a:gd name="T19" fmla="*/ 0 h 4"/>
                  <a:gd name="T20" fmla="*/ 45 w 47"/>
                  <a:gd name="T21" fmla="*/ 0 h 4"/>
                  <a:gd name="T22" fmla="*/ 44 w 47"/>
                  <a:gd name="T23" fmla="*/ 1 h 4"/>
                  <a:gd name="T24" fmla="*/ 41 w 47"/>
                  <a:gd name="T25" fmla="*/ 2 h 4"/>
                  <a:gd name="T26" fmla="*/ 38 w 47"/>
                  <a:gd name="T27" fmla="*/ 2 h 4"/>
                  <a:gd name="T28" fmla="*/ 32 w 47"/>
                  <a:gd name="T29" fmla="*/ 3 h 4"/>
                  <a:gd name="T30" fmla="*/ 25 w 47"/>
                  <a:gd name="T31" fmla="*/ 3 h 4"/>
                  <a:gd name="T32" fmla="*/ 18 w 47"/>
                  <a:gd name="T33" fmla="*/ 4 h 4"/>
                  <a:gd name="T34" fmla="*/ 9 w 47"/>
                  <a:gd name="T35" fmla="*/ 4 h 4"/>
                  <a:gd name="T36" fmla="*/ 0 w 47"/>
                  <a:gd name="T37" fmla="*/ 4 h 4"/>
                  <a:gd name="T38" fmla="*/ 0 w 47"/>
                  <a:gd name="T39" fmla="*/ 4 h 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7" h="4">
                    <a:moveTo>
                      <a:pt x="0" y="4"/>
                    </a:moveTo>
                    <a:lnTo>
                      <a:pt x="8" y="4"/>
                    </a:lnTo>
                    <a:lnTo>
                      <a:pt x="17" y="4"/>
                    </a:lnTo>
                    <a:lnTo>
                      <a:pt x="24" y="4"/>
                    </a:lnTo>
                    <a:lnTo>
                      <a:pt x="31" y="3"/>
                    </a:lnTo>
                    <a:lnTo>
                      <a:pt x="37" y="3"/>
                    </a:lnTo>
                    <a:lnTo>
                      <a:pt x="41" y="2"/>
                    </a:lnTo>
                    <a:lnTo>
                      <a:pt x="45" y="2"/>
                    </a:lnTo>
                    <a:lnTo>
                      <a:pt x="46" y="1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1"/>
                    </a:lnTo>
                    <a:lnTo>
                      <a:pt x="41" y="2"/>
                    </a:lnTo>
                    <a:lnTo>
                      <a:pt x="38" y="2"/>
                    </a:lnTo>
                    <a:lnTo>
                      <a:pt x="32" y="3"/>
                    </a:lnTo>
                    <a:lnTo>
                      <a:pt x="25" y="3"/>
                    </a:lnTo>
                    <a:lnTo>
                      <a:pt x="18" y="4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84" name="Freeform 402">
                <a:extLst>
                  <a:ext uri="{FF2B5EF4-FFF2-40B4-BE49-F238E27FC236}">
                    <a16:creationId xmlns:a16="http://schemas.microsoft.com/office/drawing/2014/main" id="{7A31EACC-0FD2-4F24-8730-08DBA264C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45" cy="4"/>
              </a:xfrm>
              <a:custGeom>
                <a:avLst/>
                <a:gdLst>
                  <a:gd name="T0" fmla="*/ 0 w 45"/>
                  <a:gd name="T1" fmla="*/ 4 h 4"/>
                  <a:gd name="T2" fmla="*/ 9 w 45"/>
                  <a:gd name="T3" fmla="*/ 4 h 4"/>
                  <a:gd name="T4" fmla="*/ 18 w 45"/>
                  <a:gd name="T5" fmla="*/ 4 h 4"/>
                  <a:gd name="T6" fmla="*/ 25 w 45"/>
                  <a:gd name="T7" fmla="*/ 3 h 4"/>
                  <a:gd name="T8" fmla="*/ 32 w 45"/>
                  <a:gd name="T9" fmla="*/ 3 h 4"/>
                  <a:gd name="T10" fmla="*/ 38 w 45"/>
                  <a:gd name="T11" fmla="*/ 2 h 4"/>
                  <a:gd name="T12" fmla="*/ 41 w 45"/>
                  <a:gd name="T13" fmla="*/ 2 h 4"/>
                  <a:gd name="T14" fmla="*/ 44 w 45"/>
                  <a:gd name="T15" fmla="*/ 1 h 4"/>
                  <a:gd name="T16" fmla="*/ 45 w 45"/>
                  <a:gd name="T17" fmla="*/ 0 h 4"/>
                  <a:gd name="T18" fmla="*/ 42 w 45"/>
                  <a:gd name="T19" fmla="*/ 0 h 4"/>
                  <a:gd name="T20" fmla="*/ 41 w 45"/>
                  <a:gd name="T21" fmla="*/ 1 h 4"/>
                  <a:gd name="T22" fmla="*/ 39 w 45"/>
                  <a:gd name="T23" fmla="*/ 2 h 4"/>
                  <a:gd name="T24" fmla="*/ 35 w 45"/>
                  <a:gd name="T25" fmla="*/ 2 h 4"/>
                  <a:gd name="T26" fmla="*/ 30 w 45"/>
                  <a:gd name="T27" fmla="*/ 3 h 4"/>
                  <a:gd name="T28" fmla="*/ 24 w 45"/>
                  <a:gd name="T29" fmla="*/ 3 h 4"/>
                  <a:gd name="T30" fmla="*/ 16 w 45"/>
                  <a:gd name="T31" fmla="*/ 3 h 4"/>
                  <a:gd name="T32" fmla="*/ 8 w 45"/>
                  <a:gd name="T33" fmla="*/ 4 h 4"/>
                  <a:gd name="T34" fmla="*/ 0 w 45"/>
                  <a:gd name="T35" fmla="*/ 4 h 4"/>
                  <a:gd name="T36" fmla="*/ 0 w 45"/>
                  <a:gd name="T37" fmla="*/ 4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5" h="4">
                    <a:moveTo>
                      <a:pt x="0" y="4"/>
                    </a:moveTo>
                    <a:lnTo>
                      <a:pt x="9" y="4"/>
                    </a:lnTo>
                    <a:lnTo>
                      <a:pt x="18" y="4"/>
                    </a:lnTo>
                    <a:lnTo>
                      <a:pt x="25" y="3"/>
                    </a:lnTo>
                    <a:lnTo>
                      <a:pt x="32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1" y="1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0" y="3"/>
                    </a:lnTo>
                    <a:lnTo>
                      <a:pt x="24" y="3"/>
                    </a:lnTo>
                    <a:lnTo>
                      <a:pt x="16" y="3"/>
                    </a:lnTo>
                    <a:lnTo>
                      <a:pt x="8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85" name="Freeform 403">
                <a:extLst>
                  <a:ext uri="{FF2B5EF4-FFF2-40B4-BE49-F238E27FC236}">
                    <a16:creationId xmlns:a16="http://schemas.microsoft.com/office/drawing/2014/main" id="{D5B45B89-02B7-4171-B335-4F93B4BF4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42" cy="4"/>
              </a:xfrm>
              <a:custGeom>
                <a:avLst/>
                <a:gdLst>
                  <a:gd name="T0" fmla="*/ 0 w 42"/>
                  <a:gd name="T1" fmla="*/ 4 h 4"/>
                  <a:gd name="T2" fmla="*/ 8 w 42"/>
                  <a:gd name="T3" fmla="*/ 4 h 4"/>
                  <a:gd name="T4" fmla="*/ 16 w 42"/>
                  <a:gd name="T5" fmla="*/ 3 h 4"/>
                  <a:gd name="T6" fmla="*/ 24 w 42"/>
                  <a:gd name="T7" fmla="*/ 3 h 4"/>
                  <a:gd name="T8" fmla="*/ 30 w 42"/>
                  <a:gd name="T9" fmla="*/ 3 h 4"/>
                  <a:gd name="T10" fmla="*/ 35 w 42"/>
                  <a:gd name="T11" fmla="*/ 2 h 4"/>
                  <a:gd name="T12" fmla="*/ 39 w 42"/>
                  <a:gd name="T13" fmla="*/ 2 h 4"/>
                  <a:gd name="T14" fmla="*/ 41 w 42"/>
                  <a:gd name="T15" fmla="*/ 1 h 4"/>
                  <a:gd name="T16" fmla="*/ 42 w 42"/>
                  <a:gd name="T17" fmla="*/ 0 h 4"/>
                  <a:gd name="T18" fmla="*/ 39 w 42"/>
                  <a:gd name="T19" fmla="*/ 0 h 4"/>
                  <a:gd name="T20" fmla="*/ 39 w 42"/>
                  <a:gd name="T21" fmla="*/ 1 h 4"/>
                  <a:gd name="T22" fmla="*/ 37 w 42"/>
                  <a:gd name="T23" fmla="*/ 2 h 4"/>
                  <a:gd name="T24" fmla="*/ 33 w 42"/>
                  <a:gd name="T25" fmla="*/ 2 h 4"/>
                  <a:gd name="T26" fmla="*/ 28 w 42"/>
                  <a:gd name="T27" fmla="*/ 3 h 4"/>
                  <a:gd name="T28" fmla="*/ 22 w 42"/>
                  <a:gd name="T29" fmla="*/ 3 h 4"/>
                  <a:gd name="T30" fmla="*/ 15 w 42"/>
                  <a:gd name="T31" fmla="*/ 3 h 4"/>
                  <a:gd name="T32" fmla="*/ 8 w 42"/>
                  <a:gd name="T33" fmla="*/ 3 h 4"/>
                  <a:gd name="T34" fmla="*/ 0 w 42"/>
                  <a:gd name="T35" fmla="*/ 3 h 4"/>
                  <a:gd name="T36" fmla="*/ 0 w 42"/>
                  <a:gd name="T37" fmla="*/ 4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2" h="4">
                    <a:moveTo>
                      <a:pt x="0" y="4"/>
                    </a:moveTo>
                    <a:lnTo>
                      <a:pt x="8" y="4"/>
                    </a:lnTo>
                    <a:lnTo>
                      <a:pt x="16" y="3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41" y="1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37" y="2"/>
                    </a:lnTo>
                    <a:lnTo>
                      <a:pt x="33" y="2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5" y="3"/>
                    </a:lnTo>
                    <a:lnTo>
                      <a:pt x="8" y="3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86" name="Freeform 404">
                <a:extLst>
                  <a:ext uri="{FF2B5EF4-FFF2-40B4-BE49-F238E27FC236}">
                    <a16:creationId xmlns:a16="http://schemas.microsoft.com/office/drawing/2014/main" id="{C00AD490-2919-40DD-A038-8714E1039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39" cy="3"/>
              </a:xfrm>
              <a:custGeom>
                <a:avLst/>
                <a:gdLst>
                  <a:gd name="T0" fmla="*/ 0 w 39"/>
                  <a:gd name="T1" fmla="*/ 3 h 3"/>
                  <a:gd name="T2" fmla="*/ 8 w 39"/>
                  <a:gd name="T3" fmla="*/ 3 h 3"/>
                  <a:gd name="T4" fmla="*/ 15 w 39"/>
                  <a:gd name="T5" fmla="*/ 3 h 3"/>
                  <a:gd name="T6" fmla="*/ 22 w 39"/>
                  <a:gd name="T7" fmla="*/ 3 h 3"/>
                  <a:gd name="T8" fmla="*/ 28 w 39"/>
                  <a:gd name="T9" fmla="*/ 3 h 3"/>
                  <a:gd name="T10" fmla="*/ 33 w 39"/>
                  <a:gd name="T11" fmla="*/ 2 h 3"/>
                  <a:gd name="T12" fmla="*/ 37 w 39"/>
                  <a:gd name="T13" fmla="*/ 2 h 3"/>
                  <a:gd name="T14" fmla="*/ 39 w 39"/>
                  <a:gd name="T15" fmla="*/ 1 h 3"/>
                  <a:gd name="T16" fmla="*/ 39 w 39"/>
                  <a:gd name="T17" fmla="*/ 0 h 3"/>
                  <a:gd name="T18" fmla="*/ 37 w 39"/>
                  <a:gd name="T19" fmla="*/ 0 h 3"/>
                  <a:gd name="T20" fmla="*/ 36 w 39"/>
                  <a:gd name="T21" fmla="*/ 1 h 3"/>
                  <a:gd name="T22" fmla="*/ 34 w 39"/>
                  <a:gd name="T23" fmla="*/ 1 h 3"/>
                  <a:gd name="T24" fmla="*/ 31 w 39"/>
                  <a:gd name="T25" fmla="*/ 2 h 3"/>
                  <a:gd name="T26" fmla="*/ 26 w 39"/>
                  <a:gd name="T27" fmla="*/ 2 h 3"/>
                  <a:gd name="T28" fmla="*/ 20 w 39"/>
                  <a:gd name="T29" fmla="*/ 3 h 3"/>
                  <a:gd name="T30" fmla="*/ 14 w 39"/>
                  <a:gd name="T31" fmla="*/ 3 h 3"/>
                  <a:gd name="T32" fmla="*/ 7 w 39"/>
                  <a:gd name="T33" fmla="*/ 3 h 3"/>
                  <a:gd name="T34" fmla="*/ 0 w 39"/>
                  <a:gd name="T35" fmla="*/ 3 h 3"/>
                  <a:gd name="T36" fmla="*/ 0 w 39"/>
                  <a:gd name="T37" fmla="*/ 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9" h="3">
                    <a:moveTo>
                      <a:pt x="0" y="3"/>
                    </a:moveTo>
                    <a:lnTo>
                      <a:pt x="8" y="3"/>
                    </a:lnTo>
                    <a:lnTo>
                      <a:pt x="15" y="3"/>
                    </a:lnTo>
                    <a:lnTo>
                      <a:pt x="22" y="3"/>
                    </a:lnTo>
                    <a:lnTo>
                      <a:pt x="28" y="3"/>
                    </a:lnTo>
                    <a:lnTo>
                      <a:pt x="33" y="2"/>
                    </a:lnTo>
                    <a:lnTo>
                      <a:pt x="37" y="2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31" y="2"/>
                    </a:lnTo>
                    <a:lnTo>
                      <a:pt x="26" y="2"/>
                    </a:lnTo>
                    <a:lnTo>
                      <a:pt x="20" y="3"/>
                    </a:lnTo>
                    <a:lnTo>
                      <a:pt x="14" y="3"/>
                    </a:lnTo>
                    <a:lnTo>
                      <a:pt x="7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87" name="Freeform 405">
                <a:extLst>
                  <a:ext uri="{FF2B5EF4-FFF2-40B4-BE49-F238E27FC236}">
                    <a16:creationId xmlns:a16="http://schemas.microsoft.com/office/drawing/2014/main" id="{529562F5-10A6-4230-9EF6-50008C237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37" cy="3"/>
              </a:xfrm>
              <a:custGeom>
                <a:avLst/>
                <a:gdLst>
                  <a:gd name="T0" fmla="*/ 0 w 37"/>
                  <a:gd name="T1" fmla="*/ 3 h 3"/>
                  <a:gd name="T2" fmla="*/ 7 w 37"/>
                  <a:gd name="T3" fmla="*/ 3 h 3"/>
                  <a:gd name="T4" fmla="*/ 14 w 37"/>
                  <a:gd name="T5" fmla="*/ 3 h 3"/>
                  <a:gd name="T6" fmla="*/ 20 w 37"/>
                  <a:gd name="T7" fmla="*/ 3 h 3"/>
                  <a:gd name="T8" fmla="*/ 26 w 37"/>
                  <a:gd name="T9" fmla="*/ 2 h 3"/>
                  <a:gd name="T10" fmla="*/ 31 w 37"/>
                  <a:gd name="T11" fmla="*/ 2 h 3"/>
                  <a:gd name="T12" fmla="*/ 34 w 37"/>
                  <a:gd name="T13" fmla="*/ 1 h 3"/>
                  <a:gd name="T14" fmla="*/ 36 w 37"/>
                  <a:gd name="T15" fmla="*/ 1 h 3"/>
                  <a:gd name="T16" fmla="*/ 37 w 37"/>
                  <a:gd name="T17" fmla="*/ 0 h 3"/>
                  <a:gd name="T18" fmla="*/ 34 w 37"/>
                  <a:gd name="T19" fmla="*/ 0 h 3"/>
                  <a:gd name="T20" fmla="*/ 33 w 37"/>
                  <a:gd name="T21" fmla="*/ 1 h 3"/>
                  <a:gd name="T22" fmla="*/ 31 w 37"/>
                  <a:gd name="T23" fmla="*/ 2 h 3"/>
                  <a:gd name="T24" fmla="*/ 27 w 37"/>
                  <a:gd name="T25" fmla="*/ 2 h 3"/>
                  <a:gd name="T26" fmla="*/ 21 w 37"/>
                  <a:gd name="T27" fmla="*/ 2 h 3"/>
                  <a:gd name="T28" fmla="*/ 15 w 37"/>
                  <a:gd name="T29" fmla="*/ 3 h 3"/>
                  <a:gd name="T30" fmla="*/ 8 w 37"/>
                  <a:gd name="T31" fmla="*/ 3 h 3"/>
                  <a:gd name="T32" fmla="*/ 0 w 37"/>
                  <a:gd name="T33" fmla="*/ 3 h 3"/>
                  <a:gd name="T34" fmla="*/ 0 w 37"/>
                  <a:gd name="T35" fmla="*/ 3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7" h="3">
                    <a:moveTo>
                      <a:pt x="0" y="3"/>
                    </a:moveTo>
                    <a:lnTo>
                      <a:pt x="7" y="3"/>
                    </a:lnTo>
                    <a:lnTo>
                      <a:pt x="14" y="3"/>
                    </a:lnTo>
                    <a:lnTo>
                      <a:pt x="20" y="3"/>
                    </a:lnTo>
                    <a:lnTo>
                      <a:pt x="26" y="2"/>
                    </a:lnTo>
                    <a:lnTo>
                      <a:pt x="31" y="2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1" y="2"/>
                    </a:lnTo>
                    <a:lnTo>
                      <a:pt x="15" y="3"/>
                    </a:lnTo>
                    <a:lnTo>
                      <a:pt x="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88" name="Freeform 406">
                <a:extLst>
                  <a:ext uri="{FF2B5EF4-FFF2-40B4-BE49-F238E27FC236}">
                    <a16:creationId xmlns:a16="http://schemas.microsoft.com/office/drawing/2014/main" id="{46CDC961-1BE2-4089-86EE-885ECF113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34" cy="3"/>
              </a:xfrm>
              <a:custGeom>
                <a:avLst/>
                <a:gdLst>
                  <a:gd name="T0" fmla="*/ 0 w 34"/>
                  <a:gd name="T1" fmla="*/ 3 h 3"/>
                  <a:gd name="T2" fmla="*/ 8 w 34"/>
                  <a:gd name="T3" fmla="*/ 3 h 3"/>
                  <a:gd name="T4" fmla="*/ 15 w 34"/>
                  <a:gd name="T5" fmla="*/ 3 h 3"/>
                  <a:gd name="T6" fmla="*/ 21 w 34"/>
                  <a:gd name="T7" fmla="*/ 2 h 3"/>
                  <a:gd name="T8" fmla="*/ 27 w 34"/>
                  <a:gd name="T9" fmla="*/ 2 h 3"/>
                  <a:gd name="T10" fmla="*/ 31 w 34"/>
                  <a:gd name="T11" fmla="*/ 2 h 3"/>
                  <a:gd name="T12" fmla="*/ 33 w 34"/>
                  <a:gd name="T13" fmla="*/ 1 h 3"/>
                  <a:gd name="T14" fmla="*/ 34 w 34"/>
                  <a:gd name="T15" fmla="*/ 0 h 3"/>
                  <a:gd name="T16" fmla="*/ 32 w 34"/>
                  <a:gd name="T17" fmla="*/ 0 h 3"/>
                  <a:gd name="T18" fmla="*/ 31 w 34"/>
                  <a:gd name="T19" fmla="*/ 1 h 3"/>
                  <a:gd name="T20" fmla="*/ 29 w 34"/>
                  <a:gd name="T21" fmla="*/ 1 h 3"/>
                  <a:gd name="T22" fmla="*/ 25 w 34"/>
                  <a:gd name="T23" fmla="*/ 2 h 3"/>
                  <a:gd name="T24" fmla="*/ 20 w 34"/>
                  <a:gd name="T25" fmla="*/ 2 h 3"/>
                  <a:gd name="T26" fmla="*/ 14 w 34"/>
                  <a:gd name="T27" fmla="*/ 3 h 3"/>
                  <a:gd name="T28" fmla="*/ 7 w 34"/>
                  <a:gd name="T29" fmla="*/ 3 h 3"/>
                  <a:gd name="T30" fmla="*/ 0 w 34"/>
                  <a:gd name="T31" fmla="*/ 3 h 3"/>
                  <a:gd name="T32" fmla="*/ 0 w 34"/>
                  <a:gd name="T33" fmla="*/ 3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">
                    <a:moveTo>
                      <a:pt x="0" y="3"/>
                    </a:moveTo>
                    <a:lnTo>
                      <a:pt x="8" y="3"/>
                    </a:lnTo>
                    <a:lnTo>
                      <a:pt x="15" y="3"/>
                    </a:lnTo>
                    <a:lnTo>
                      <a:pt x="21" y="2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3" y="1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25" y="2"/>
                    </a:lnTo>
                    <a:lnTo>
                      <a:pt x="20" y="2"/>
                    </a:lnTo>
                    <a:lnTo>
                      <a:pt x="14" y="3"/>
                    </a:lnTo>
                    <a:lnTo>
                      <a:pt x="7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8200" name="Group 407">
              <a:extLst>
                <a:ext uri="{FF2B5EF4-FFF2-40B4-BE49-F238E27FC236}">
                  <a16:creationId xmlns:a16="http://schemas.microsoft.com/office/drawing/2014/main" id="{DB51FF5E-08A9-41B0-AEB0-452421317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7" y="3429"/>
              <a:ext cx="245" cy="250"/>
              <a:chOff x="967" y="3429"/>
              <a:chExt cx="245" cy="250"/>
            </a:xfrm>
          </p:grpSpPr>
          <p:sp>
            <p:nvSpPr>
              <p:cNvPr id="8589" name="Freeform 408">
                <a:extLst>
                  <a:ext uri="{FF2B5EF4-FFF2-40B4-BE49-F238E27FC236}">
                    <a16:creationId xmlns:a16="http://schemas.microsoft.com/office/drawing/2014/main" id="{86A40B31-1DBA-4B3B-8D5D-4C018B86C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32" cy="3"/>
              </a:xfrm>
              <a:custGeom>
                <a:avLst/>
                <a:gdLst>
                  <a:gd name="T0" fmla="*/ 0 w 32"/>
                  <a:gd name="T1" fmla="*/ 3 h 3"/>
                  <a:gd name="T2" fmla="*/ 7 w 32"/>
                  <a:gd name="T3" fmla="*/ 3 h 3"/>
                  <a:gd name="T4" fmla="*/ 14 w 32"/>
                  <a:gd name="T5" fmla="*/ 3 h 3"/>
                  <a:gd name="T6" fmla="*/ 20 w 32"/>
                  <a:gd name="T7" fmla="*/ 2 h 3"/>
                  <a:gd name="T8" fmla="*/ 25 w 32"/>
                  <a:gd name="T9" fmla="*/ 2 h 3"/>
                  <a:gd name="T10" fmla="*/ 29 w 32"/>
                  <a:gd name="T11" fmla="*/ 1 h 3"/>
                  <a:gd name="T12" fmla="*/ 31 w 32"/>
                  <a:gd name="T13" fmla="*/ 1 h 3"/>
                  <a:gd name="T14" fmla="*/ 32 w 32"/>
                  <a:gd name="T15" fmla="*/ 0 h 3"/>
                  <a:gd name="T16" fmla="*/ 29 w 32"/>
                  <a:gd name="T17" fmla="*/ 0 h 3"/>
                  <a:gd name="T18" fmla="*/ 28 w 32"/>
                  <a:gd name="T19" fmla="*/ 1 h 3"/>
                  <a:gd name="T20" fmla="*/ 26 w 32"/>
                  <a:gd name="T21" fmla="*/ 1 h 3"/>
                  <a:gd name="T22" fmla="*/ 23 w 32"/>
                  <a:gd name="T23" fmla="*/ 2 h 3"/>
                  <a:gd name="T24" fmla="*/ 18 w 32"/>
                  <a:gd name="T25" fmla="*/ 2 h 3"/>
                  <a:gd name="T26" fmla="*/ 12 w 32"/>
                  <a:gd name="T27" fmla="*/ 2 h 3"/>
                  <a:gd name="T28" fmla="*/ 6 w 32"/>
                  <a:gd name="T29" fmla="*/ 3 h 3"/>
                  <a:gd name="T30" fmla="*/ 0 w 32"/>
                  <a:gd name="T31" fmla="*/ 3 h 3"/>
                  <a:gd name="T32" fmla="*/ 0 w 32"/>
                  <a:gd name="T33" fmla="*/ 3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">
                    <a:moveTo>
                      <a:pt x="0" y="3"/>
                    </a:moveTo>
                    <a:lnTo>
                      <a:pt x="7" y="3"/>
                    </a:lnTo>
                    <a:lnTo>
                      <a:pt x="14" y="3"/>
                    </a:lnTo>
                    <a:lnTo>
                      <a:pt x="20" y="2"/>
                    </a:lnTo>
                    <a:lnTo>
                      <a:pt x="25" y="2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3" y="2"/>
                    </a:lnTo>
                    <a:lnTo>
                      <a:pt x="18" y="2"/>
                    </a:lnTo>
                    <a:lnTo>
                      <a:pt x="12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90" name="Freeform 409">
                <a:extLst>
                  <a:ext uri="{FF2B5EF4-FFF2-40B4-BE49-F238E27FC236}">
                    <a16:creationId xmlns:a16="http://schemas.microsoft.com/office/drawing/2014/main" id="{E1BEB331-22E8-4345-A9AB-3E55CBAB8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29" cy="3"/>
              </a:xfrm>
              <a:custGeom>
                <a:avLst/>
                <a:gdLst>
                  <a:gd name="T0" fmla="*/ 0 w 29"/>
                  <a:gd name="T1" fmla="*/ 3 h 3"/>
                  <a:gd name="T2" fmla="*/ 6 w 29"/>
                  <a:gd name="T3" fmla="*/ 3 h 3"/>
                  <a:gd name="T4" fmla="*/ 12 w 29"/>
                  <a:gd name="T5" fmla="*/ 2 h 3"/>
                  <a:gd name="T6" fmla="*/ 18 w 29"/>
                  <a:gd name="T7" fmla="*/ 2 h 3"/>
                  <a:gd name="T8" fmla="*/ 23 w 29"/>
                  <a:gd name="T9" fmla="*/ 2 h 3"/>
                  <a:gd name="T10" fmla="*/ 26 w 29"/>
                  <a:gd name="T11" fmla="*/ 1 h 3"/>
                  <a:gd name="T12" fmla="*/ 28 w 29"/>
                  <a:gd name="T13" fmla="*/ 1 h 3"/>
                  <a:gd name="T14" fmla="*/ 29 w 29"/>
                  <a:gd name="T15" fmla="*/ 0 h 3"/>
                  <a:gd name="T16" fmla="*/ 26 w 29"/>
                  <a:gd name="T17" fmla="*/ 0 h 3"/>
                  <a:gd name="T18" fmla="*/ 25 w 29"/>
                  <a:gd name="T19" fmla="*/ 1 h 3"/>
                  <a:gd name="T20" fmla="*/ 24 w 29"/>
                  <a:gd name="T21" fmla="*/ 1 h 3"/>
                  <a:gd name="T22" fmla="*/ 21 w 29"/>
                  <a:gd name="T23" fmla="*/ 2 h 3"/>
                  <a:gd name="T24" fmla="*/ 17 w 29"/>
                  <a:gd name="T25" fmla="*/ 2 h 3"/>
                  <a:gd name="T26" fmla="*/ 11 w 29"/>
                  <a:gd name="T27" fmla="*/ 2 h 3"/>
                  <a:gd name="T28" fmla="*/ 6 w 29"/>
                  <a:gd name="T29" fmla="*/ 2 h 3"/>
                  <a:gd name="T30" fmla="*/ 0 w 29"/>
                  <a:gd name="T31" fmla="*/ 2 h 3"/>
                  <a:gd name="T32" fmla="*/ 0 w 29"/>
                  <a:gd name="T33" fmla="*/ 3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" h="3">
                    <a:moveTo>
                      <a:pt x="0" y="3"/>
                    </a:moveTo>
                    <a:lnTo>
                      <a:pt x="6" y="3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23" y="2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1" y="2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91" name="Freeform 410">
                <a:extLst>
                  <a:ext uri="{FF2B5EF4-FFF2-40B4-BE49-F238E27FC236}">
                    <a16:creationId xmlns:a16="http://schemas.microsoft.com/office/drawing/2014/main" id="{5B740BA0-1F17-4581-BC66-6072C7FBD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26" cy="2"/>
              </a:xfrm>
              <a:custGeom>
                <a:avLst/>
                <a:gdLst>
                  <a:gd name="T0" fmla="*/ 0 w 26"/>
                  <a:gd name="T1" fmla="*/ 2 h 2"/>
                  <a:gd name="T2" fmla="*/ 6 w 26"/>
                  <a:gd name="T3" fmla="*/ 2 h 2"/>
                  <a:gd name="T4" fmla="*/ 11 w 26"/>
                  <a:gd name="T5" fmla="*/ 2 h 2"/>
                  <a:gd name="T6" fmla="*/ 17 w 26"/>
                  <a:gd name="T7" fmla="*/ 2 h 2"/>
                  <a:gd name="T8" fmla="*/ 21 w 26"/>
                  <a:gd name="T9" fmla="*/ 2 h 2"/>
                  <a:gd name="T10" fmla="*/ 24 w 26"/>
                  <a:gd name="T11" fmla="*/ 1 h 2"/>
                  <a:gd name="T12" fmla="*/ 25 w 26"/>
                  <a:gd name="T13" fmla="*/ 1 h 2"/>
                  <a:gd name="T14" fmla="*/ 26 w 26"/>
                  <a:gd name="T15" fmla="*/ 0 h 2"/>
                  <a:gd name="T16" fmla="*/ 24 w 26"/>
                  <a:gd name="T17" fmla="*/ 0 h 2"/>
                  <a:gd name="T18" fmla="*/ 23 w 26"/>
                  <a:gd name="T19" fmla="*/ 1 h 2"/>
                  <a:gd name="T20" fmla="*/ 21 w 26"/>
                  <a:gd name="T21" fmla="*/ 1 h 2"/>
                  <a:gd name="T22" fmla="*/ 17 w 26"/>
                  <a:gd name="T23" fmla="*/ 2 h 2"/>
                  <a:gd name="T24" fmla="*/ 12 w 26"/>
                  <a:gd name="T25" fmla="*/ 2 h 2"/>
                  <a:gd name="T26" fmla="*/ 6 w 26"/>
                  <a:gd name="T27" fmla="*/ 2 h 2"/>
                  <a:gd name="T28" fmla="*/ 0 w 26"/>
                  <a:gd name="T29" fmla="*/ 2 h 2"/>
                  <a:gd name="T30" fmla="*/ 0 w 26"/>
                  <a:gd name="T31" fmla="*/ 2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6" h="2">
                    <a:moveTo>
                      <a:pt x="0" y="2"/>
                    </a:moveTo>
                    <a:lnTo>
                      <a:pt x="6" y="2"/>
                    </a:lnTo>
                    <a:lnTo>
                      <a:pt x="11" y="2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7" y="2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7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92" name="Freeform 411">
                <a:extLst>
                  <a:ext uri="{FF2B5EF4-FFF2-40B4-BE49-F238E27FC236}">
                    <a16:creationId xmlns:a16="http://schemas.microsoft.com/office/drawing/2014/main" id="{E43E3729-F7DB-45C8-805A-511E2582D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24" cy="2"/>
              </a:xfrm>
              <a:custGeom>
                <a:avLst/>
                <a:gdLst>
                  <a:gd name="T0" fmla="*/ 0 w 24"/>
                  <a:gd name="T1" fmla="*/ 2 h 2"/>
                  <a:gd name="T2" fmla="*/ 6 w 24"/>
                  <a:gd name="T3" fmla="*/ 2 h 2"/>
                  <a:gd name="T4" fmla="*/ 12 w 24"/>
                  <a:gd name="T5" fmla="*/ 2 h 2"/>
                  <a:gd name="T6" fmla="*/ 17 w 24"/>
                  <a:gd name="T7" fmla="*/ 2 h 2"/>
                  <a:gd name="T8" fmla="*/ 21 w 24"/>
                  <a:gd name="T9" fmla="*/ 1 h 2"/>
                  <a:gd name="T10" fmla="*/ 23 w 24"/>
                  <a:gd name="T11" fmla="*/ 1 h 2"/>
                  <a:gd name="T12" fmla="*/ 24 w 24"/>
                  <a:gd name="T13" fmla="*/ 0 h 2"/>
                  <a:gd name="T14" fmla="*/ 21 w 24"/>
                  <a:gd name="T15" fmla="*/ 0 h 2"/>
                  <a:gd name="T16" fmla="*/ 20 w 24"/>
                  <a:gd name="T17" fmla="*/ 1 h 2"/>
                  <a:gd name="T18" fmla="*/ 18 w 24"/>
                  <a:gd name="T19" fmla="*/ 1 h 2"/>
                  <a:gd name="T20" fmla="*/ 15 w 24"/>
                  <a:gd name="T21" fmla="*/ 2 h 2"/>
                  <a:gd name="T22" fmla="*/ 10 w 24"/>
                  <a:gd name="T23" fmla="*/ 2 h 2"/>
                  <a:gd name="T24" fmla="*/ 5 w 24"/>
                  <a:gd name="T25" fmla="*/ 2 h 2"/>
                  <a:gd name="T26" fmla="*/ 0 w 24"/>
                  <a:gd name="T27" fmla="*/ 2 h 2"/>
                  <a:gd name="T28" fmla="*/ 0 w 24"/>
                  <a:gd name="T29" fmla="*/ 2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" h="2">
                    <a:moveTo>
                      <a:pt x="0" y="2"/>
                    </a:moveTo>
                    <a:lnTo>
                      <a:pt x="6" y="2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5" y="2"/>
                    </a:lnTo>
                    <a:lnTo>
                      <a:pt x="10" y="2"/>
                    </a:lnTo>
                    <a:lnTo>
                      <a:pt x="5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93" name="Freeform 412">
                <a:extLst>
                  <a:ext uri="{FF2B5EF4-FFF2-40B4-BE49-F238E27FC236}">
                    <a16:creationId xmlns:a16="http://schemas.microsoft.com/office/drawing/2014/main" id="{DC80BA0F-7CF6-4F48-8831-31E5B0E9E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21" cy="2"/>
              </a:xfrm>
              <a:custGeom>
                <a:avLst/>
                <a:gdLst>
                  <a:gd name="T0" fmla="*/ 0 w 21"/>
                  <a:gd name="T1" fmla="*/ 2 h 2"/>
                  <a:gd name="T2" fmla="*/ 5 w 21"/>
                  <a:gd name="T3" fmla="*/ 2 h 2"/>
                  <a:gd name="T4" fmla="*/ 10 w 21"/>
                  <a:gd name="T5" fmla="*/ 2 h 2"/>
                  <a:gd name="T6" fmla="*/ 15 w 21"/>
                  <a:gd name="T7" fmla="*/ 2 h 2"/>
                  <a:gd name="T8" fmla="*/ 18 w 21"/>
                  <a:gd name="T9" fmla="*/ 1 h 2"/>
                  <a:gd name="T10" fmla="*/ 20 w 21"/>
                  <a:gd name="T11" fmla="*/ 1 h 2"/>
                  <a:gd name="T12" fmla="*/ 21 w 21"/>
                  <a:gd name="T13" fmla="*/ 0 h 2"/>
                  <a:gd name="T14" fmla="*/ 18 w 21"/>
                  <a:gd name="T15" fmla="*/ 0 h 2"/>
                  <a:gd name="T16" fmla="*/ 18 w 21"/>
                  <a:gd name="T17" fmla="*/ 1 h 2"/>
                  <a:gd name="T18" fmla="*/ 16 w 21"/>
                  <a:gd name="T19" fmla="*/ 1 h 2"/>
                  <a:gd name="T20" fmla="*/ 13 w 21"/>
                  <a:gd name="T21" fmla="*/ 1 h 2"/>
                  <a:gd name="T22" fmla="*/ 10 w 21"/>
                  <a:gd name="T23" fmla="*/ 2 h 2"/>
                  <a:gd name="T24" fmla="*/ 5 w 21"/>
                  <a:gd name="T25" fmla="*/ 2 h 2"/>
                  <a:gd name="T26" fmla="*/ 0 w 21"/>
                  <a:gd name="T27" fmla="*/ 2 h 2"/>
                  <a:gd name="T28" fmla="*/ 0 w 21"/>
                  <a:gd name="T29" fmla="*/ 2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5" y="2"/>
                    </a:lnTo>
                    <a:lnTo>
                      <a:pt x="10" y="2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5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94" name="Freeform 413">
                <a:extLst>
                  <a:ext uri="{FF2B5EF4-FFF2-40B4-BE49-F238E27FC236}">
                    <a16:creationId xmlns:a16="http://schemas.microsoft.com/office/drawing/2014/main" id="{0F8919A1-9932-4493-8C85-09C7BC6EC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8" cy="2"/>
              </a:xfrm>
              <a:custGeom>
                <a:avLst/>
                <a:gdLst>
                  <a:gd name="T0" fmla="*/ 0 w 18"/>
                  <a:gd name="T1" fmla="*/ 2 h 2"/>
                  <a:gd name="T2" fmla="*/ 5 w 18"/>
                  <a:gd name="T3" fmla="*/ 2 h 2"/>
                  <a:gd name="T4" fmla="*/ 10 w 18"/>
                  <a:gd name="T5" fmla="*/ 2 h 2"/>
                  <a:gd name="T6" fmla="*/ 13 w 18"/>
                  <a:gd name="T7" fmla="*/ 1 h 2"/>
                  <a:gd name="T8" fmla="*/ 16 w 18"/>
                  <a:gd name="T9" fmla="*/ 1 h 2"/>
                  <a:gd name="T10" fmla="*/ 18 w 18"/>
                  <a:gd name="T11" fmla="*/ 1 h 2"/>
                  <a:gd name="T12" fmla="*/ 18 w 18"/>
                  <a:gd name="T13" fmla="*/ 0 h 2"/>
                  <a:gd name="T14" fmla="*/ 16 w 18"/>
                  <a:gd name="T15" fmla="*/ 0 h 2"/>
                  <a:gd name="T16" fmla="*/ 15 w 18"/>
                  <a:gd name="T17" fmla="*/ 1 h 2"/>
                  <a:gd name="T18" fmla="*/ 13 w 18"/>
                  <a:gd name="T19" fmla="*/ 1 h 2"/>
                  <a:gd name="T20" fmla="*/ 10 w 18"/>
                  <a:gd name="T21" fmla="*/ 1 h 2"/>
                  <a:gd name="T22" fmla="*/ 5 w 18"/>
                  <a:gd name="T23" fmla="*/ 2 h 2"/>
                  <a:gd name="T24" fmla="*/ 0 w 18"/>
                  <a:gd name="T25" fmla="*/ 2 h 2"/>
                  <a:gd name="T26" fmla="*/ 0 w 18"/>
                  <a:gd name="T27" fmla="*/ 2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8" h="2">
                    <a:moveTo>
                      <a:pt x="0" y="2"/>
                    </a:moveTo>
                    <a:lnTo>
                      <a:pt x="5" y="2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5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95" name="Freeform 414">
                <a:extLst>
                  <a:ext uri="{FF2B5EF4-FFF2-40B4-BE49-F238E27FC236}">
                    <a16:creationId xmlns:a16="http://schemas.microsoft.com/office/drawing/2014/main" id="{452DFC0B-8942-4E89-A473-F3AC3BD2C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6" cy="2"/>
              </a:xfrm>
              <a:custGeom>
                <a:avLst/>
                <a:gdLst>
                  <a:gd name="T0" fmla="*/ 0 w 16"/>
                  <a:gd name="T1" fmla="*/ 2 h 2"/>
                  <a:gd name="T2" fmla="*/ 5 w 16"/>
                  <a:gd name="T3" fmla="*/ 2 h 2"/>
                  <a:gd name="T4" fmla="*/ 10 w 16"/>
                  <a:gd name="T5" fmla="*/ 1 h 2"/>
                  <a:gd name="T6" fmla="*/ 13 w 16"/>
                  <a:gd name="T7" fmla="*/ 1 h 2"/>
                  <a:gd name="T8" fmla="*/ 15 w 16"/>
                  <a:gd name="T9" fmla="*/ 1 h 2"/>
                  <a:gd name="T10" fmla="*/ 16 w 16"/>
                  <a:gd name="T11" fmla="*/ 0 h 2"/>
                  <a:gd name="T12" fmla="*/ 13 w 16"/>
                  <a:gd name="T13" fmla="*/ 0 h 2"/>
                  <a:gd name="T14" fmla="*/ 12 w 16"/>
                  <a:gd name="T15" fmla="*/ 1 h 2"/>
                  <a:gd name="T16" fmla="*/ 10 w 16"/>
                  <a:gd name="T17" fmla="*/ 1 h 2"/>
                  <a:gd name="T18" fmla="*/ 8 w 16"/>
                  <a:gd name="T19" fmla="*/ 1 h 2"/>
                  <a:gd name="T20" fmla="*/ 4 w 16"/>
                  <a:gd name="T21" fmla="*/ 1 h 2"/>
                  <a:gd name="T22" fmla="*/ 0 w 16"/>
                  <a:gd name="T23" fmla="*/ 1 h 2"/>
                  <a:gd name="T24" fmla="*/ 0 w 16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2">
                    <a:moveTo>
                      <a:pt x="0" y="2"/>
                    </a:moveTo>
                    <a:lnTo>
                      <a:pt x="5" y="2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96" name="Freeform 415">
                <a:extLst>
                  <a:ext uri="{FF2B5EF4-FFF2-40B4-BE49-F238E27FC236}">
                    <a16:creationId xmlns:a16="http://schemas.microsoft.com/office/drawing/2014/main" id="{35437D10-A7A7-4C02-81BC-C79C4DCF4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3" cy="1"/>
              </a:xfrm>
              <a:custGeom>
                <a:avLst/>
                <a:gdLst>
                  <a:gd name="T0" fmla="*/ 0 w 13"/>
                  <a:gd name="T1" fmla="*/ 1 h 1"/>
                  <a:gd name="T2" fmla="*/ 4 w 13"/>
                  <a:gd name="T3" fmla="*/ 1 h 1"/>
                  <a:gd name="T4" fmla="*/ 8 w 13"/>
                  <a:gd name="T5" fmla="*/ 1 h 1"/>
                  <a:gd name="T6" fmla="*/ 10 w 13"/>
                  <a:gd name="T7" fmla="*/ 1 h 1"/>
                  <a:gd name="T8" fmla="*/ 12 w 13"/>
                  <a:gd name="T9" fmla="*/ 1 h 1"/>
                  <a:gd name="T10" fmla="*/ 13 w 13"/>
                  <a:gd name="T11" fmla="*/ 0 h 1"/>
                  <a:gd name="T12" fmla="*/ 10 w 13"/>
                  <a:gd name="T13" fmla="*/ 0 h 1"/>
                  <a:gd name="T14" fmla="*/ 10 w 13"/>
                  <a:gd name="T15" fmla="*/ 1 h 1"/>
                  <a:gd name="T16" fmla="*/ 8 w 13"/>
                  <a:gd name="T17" fmla="*/ 1 h 1"/>
                  <a:gd name="T18" fmla="*/ 4 w 13"/>
                  <a:gd name="T19" fmla="*/ 1 h 1"/>
                  <a:gd name="T20" fmla="*/ 0 w 13"/>
                  <a:gd name="T21" fmla="*/ 1 h 1"/>
                  <a:gd name="T22" fmla="*/ 0 w 13"/>
                  <a:gd name="T23" fmla="*/ 1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1">
                    <a:moveTo>
                      <a:pt x="0" y="1"/>
                    </a:moveTo>
                    <a:lnTo>
                      <a:pt x="4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97" name="Freeform 416">
                <a:extLst>
                  <a:ext uri="{FF2B5EF4-FFF2-40B4-BE49-F238E27FC236}">
                    <a16:creationId xmlns:a16="http://schemas.microsoft.com/office/drawing/2014/main" id="{05A40AB3-3819-489C-ACC2-47DF4EB44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10" cy="1"/>
              </a:xfrm>
              <a:custGeom>
                <a:avLst/>
                <a:gdLst>
                  <a:gd name="T0" fmla="*/ 0 w 10"/>
                  <a:gd name="T1" fmla="*/ 1 h 1"/>
                  <a:gd name="T2" fmla="*/ 4 w 10"/>
                  <a:gd name="T3" fmla="*/ 1 h 1"/>
                  <a:gd name="T4" fmla="*/ 8 w 10"/>
                  <a:gd name="T5" fmla="*/ 1 h 1"/>
                  <a:gd name="T6" fmla="*/ 10 w 10"/>
                  <a:gd name="T7" fmla="*/ 1 h 1"/>
                  <a:gd name="T8" fmla="*/ 10 w 10"/>
                  <a:gd name="T9" fmla="*/ 0 h 1"/>
                  <a:gd name="T10" fmla="*/ 8 w 10"/>
                  <a:gd name="T11" fmla="*/ 0 h 1"/>
                  <a:gd name="T12" fmla="*/ 7 w 10"/>
                  <a:gd name="T13" fmla="*/ 1 h 1"/>
                  <a:gd name="T14" fmla="*/ 5 w 10"/>
                  <a:gd name="T15" fmla="*/ 1 h 1"/>
                  <a:gd name="T16" fmla="*/ 3 w 10"/>
                  <a:gd name="T17" fmla="*/ 1 h 1"/>
                  <a:gd name="T18" fmla="*/ 0 w 10"/>
                  <a:gd name="T19" fmla="*/ 1 h 1"/>
                  <a:gd name="T20" fmla="*/ 0 w 10"/>
                  <a:gd name="T21" fmla="*/ 1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lnTo>
                      <a:pt x="4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98" name="Freeform 417">
                <a:extLst>
                  <a:ext uri="{FF2B5EF4-FFF2-40B4-BE49-F238E27FC236}">
                    <a16:creationId xmlns:a16="http://schemas.microsoft.com/office/drawing/2014/main" id="{1074F8A0-FA12-4F4E-9E98-3E4EC898A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8" cy="1"/>
              </a:xfrm>
              <a:custGeom>
                <a:avLst/>
                <a:gdLst>
                  <a:gd name="T0" fmla="*/ 0 w 8"/>
                  <a:gd name="T1" fmla="*/ 1 h 1"/>
                  <a:gd name="T2" fmla="*/ 3 w 8"/>
                  <a:gd name="T3" fmla="*/ 1 h 1"/>
                  <a:gd name="T4" fmla="*/ 5 w 8"/>
                  <a:gd name="T5" fmla="*/ 1 h 1"/>
                  <a:gd name="T6" fmla="*/ 7 w 8"/>
                  <a:gd name="T7" fmla="*/ 1 h 1"/>
                  <a:gd name="T8" fmla="*/ 8 w 8"/>
                  <a:gd name="T9" fmla="*/ 0 h 1"/>
                  <a:gd name="T10" fmla="*/ 5 w 8"/>
                  <a:gd name="T11" fmla="*/ 0 h 1"/>
                  <a:gd name="T12" fmla="*/ 4 w 8"/>
                  <a:gd name="T13" fmla="*/ 1 h 1"/>
                  <a:gd name="T14" fmla="*/ 3 w 8"/>
                  <a:gd name="T15" fmla="*/ 1 h 1"/>
                  <a:gd name="T16" fmla="*/ 0 w 8"/>
                  <a:gd name="T17" fmla="*/ 1 h 1"/>
                  <a:gd name="T18" fmla="*/ 0 w 8"/>
                  <a:gd name="T19" fmla="*/ 1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3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99" name="Freeform 418">
                <a:extLst>
                  <a:ext uri="{FF2B5EF4-FFF2-40B4-BE49-F238E27FC236}">
                    <a16:creationId xmlns:a16="http://schemas.microsoft.com/office/drawing/2014/main" id="{794748E4-0DE2-4FB1-A064-0D10041C8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3 w 5"/>
                  <a:gd name="T3" fmla="*/ 1 h 1"/>
                  <a:gd name="T4" fmla="*/ 4 w 5"/>
                  <a:gd name="T5" fmla="*/ 1 h 1"/>
                  <a:gd name="T6" fmla="*/ 5 w 5"/>
                  <a:gd name="T7" fmla="*/ 0 h 1"/>
                  <a:gd name="T8" fmla="*/ 3 w 5"/>
                  <a:gd name="T9" fmla="*/ 0 h 1"/>
                  <a:gd name="T10" fmla="*/ 2 w 5"/>
                  <a:gd name="T11" fmla="*/ 1 h 1"/>
                  <a:gd name="T12" fmla="*/ 0 w 5"/>
                  <a:gd name="T13" fmla="*/ 1 h 1"/>
                  <a:gd name="T14" fmla="*/ 0 w 5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00" name="Freeform 419">
                <a:extLst>
                  <a:ext uri="{FF2B5EF4-FFF2-40B4-BE49-F238E27FC236}">
                    <a16:creationId xmlns:a16="http://schemas.microsoft.com/office/drawing/2014/main" id="{B14A49AB-756E-4805-81D8-53391D2D5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362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1 h 1"/>
                  <a:gd name="T4" fmla="*/ 3 w 3"/>
                  <a:gd name="T5" fmla="*/ 0 h 1"/>
                  <a:gd name="T6" fmla="*/ 0 w 3"/>
                  <a:gd name="T7" fmla="*/ 0 h 1"/>
                  <a:gd name="T8" fmla="*/ 0 w 3"/>
                  <a:gd name="T9" fmla="*/ 0 h 1"/>
                  <a:gd name="T10" fmla="*/ 0 w 3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01" name="Freeform 420">
                <a:extLst>
                  <a:ext uri="{FF2B5EF4-FFF2-40B4-BE49-F238E27FC236}">
                    <a16:creationId xmlns:a16="http://schemas.microsoft.com/office/drawing/2014/main" id="{7EB707B9-4A35-454F-8130-2E36E11B78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0 h 41"/>
                  <a:gd name="T4" fmla="*/ 218 w 218"/>
                  <a:gd name="T5" fmla="*/ 41 h 41"/>
                  <a:gd name="T6" fmla="*/ 0 w 218"/>
                  <a:gd name="T7" fmla="*/ 41 h 41"/>
                  <a:gd name="T8" fmla="*/ 0 w 218"/>
                  <a:gd name="T9" fmla="*/ 0 h 41"/>
                  <a:gd name="T10" fmla="*/ 0 w 218"/>
                  <a:gd name="T11" fmla="*/ 0 h 41"/>
                  <a:gd name="T12" fmla="*/ 212 w 218"/>
                  <a:gd name="T13" fmla="*/ 0 h 41"/>
                  <a:gd name="T14" fmla="*/ 212 w 218"/>
                  <a:gd name="T15" fmla="*/ 41 h 41"/>
                  <a:gd name="T16" fmla="*/ 0 w 218"/>
                  <a:gd name="T17" fmla="*/ 41 h 41"/>
                  <a:gd name="T18" fmla="*/ 0 w 218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0"/>
                    </a:lnTo>
                    <a:lnTo>
                      <a:pt x="218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12" y="0"/>
                    </a:lnTo>
                    <a:lnTo>
                      <a:pt x="212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02" name="Freeform 421">
                <a:extLst>
                  <a:ext uri="{FF2B5EF4-FFF2-40B4-BE49-F238E27FC236}">
                    <a16:creationId xmlns:a16="http://schemas.microsoft.com/office/drawing/2014/main" id="{7A3564F5-1D79-4482-810F-A488CC477E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212" cy="41"/>
              </a:xfrm>
              <a:custGeom>
                <a:avLst/>
                <a:gdLst>
                  <a:gd name="T0" fmla="*/ 0 w 212"/>
                  <a:gd name="T1" fmla="*/ 0 h 41"/>
                  <a:gd name="T2" fmla="*/ 212 w 212"/>
                  <a:gd name="T3" fmla="*/ 0 h 41"/>
                  <a:gd name="T4" fmla="*/ 212 w 212"/>
                  <a:gd name="T5" fmla="*/ 41 h 41"/>
                  <a:gd name="T6" fmla="*/ 0 w 212"/>
                  <a:gd name="T7" fmla="*/ 41 h 41"/>
                  <a:gd name="T8" fmla="*/ 0 w 212"/>
                  <a:gd name="T9" fmla="*/ 0 h 41"/>
                  <a:gd name="T10" fmla="*/ 0 w 212"/>
                  <a:gd name="T11" fmla="*/ 0 h 41"/>
                  <a:gd name="T12" fmla="*/ 207 w 212"/>
                  <a:gd name="T13" fmla="*/ 0 h 41"/>
                  <a:gd name="T14" fmla="*/ 207 w 212"/>
                  <a:gd name="T15" fmla="*/ 41 h 41"/>
                  <a:gd name="T16" fmla="*/ 0 w 212"/>
                  <a:gd name="T17" fmla="*/ 41 h 41"/>
                  <a:gd name="T18" fmla="*/ 0 w 212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2" h="41">
                    <a:moveTo>
                      <a:pt x="0" y="0"/>
                    </a:moveTo>
                    <a:lnTo>
                      <a:pt x="212" y="0"/>
                    </a:lnTo>
                    <a:lnTo>
                      <a:pt x="212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07" y="0"/>
                    </a:lnTo>
                    <a:lnTo>
                      <a:pt x="207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03" name="Freeform 422">
                <a:extLst>
                  <a:ext uri="{FF2B5EF4-FFF2-40B4-BE49-F238E27FC236}">
                    <a16:creationId xmlns:a16="http://schemas.microsoft.com/office/drawing/2014/main" id="{A91032EF-8080-495D-A2B0-C1C4E7CC3A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207" cy="41"/>
              </a:xfrm>
              <a:custGeom>
                <a:avLst/>
                <a:gdLst>
                  <a:gd name="T0" fmla="*/ 0 w 207"/>
                  <a:gd name="T1" fmla="*/ 0 h 41"/>
                  <a:gd name="T2" fmla="*/ 207 w 207"/>
                  <a:gd name="T3" fmla="*/ 0 h 41"/>
                  <a:gd name="T4" fmla="*/ 207 w 207"/>
                  <a:gd name="T5" fmla="*/ 41 h 41"/>
                  <a:gd name="T6" fmla="*/ 0 w 207"/>
                  <a:gd name="T7" fmla="*/ 41 h 41"/>
                  <a:gd name="T8" fmla="*/ 0 w 207"/>
                  <a:gd name="T9" fmla="*/ 0 h 41"/>
                  <a:gd name="T10" fmla="*/ 0 w 207"/>
                  <a:gd name="T11" fmla="*/ 0 h 41"/>
                  <a:gd name="T12" fmla="*/ 200 w 207"/>
                  <a:gd name="T13" fmla="*/ 0 h 41"/>
                  <a:gd name="T14" fmla="*/ 200 w 207"/>
                  <a:gd name="T15" fmla="*/ 41 h 41"/>
                  <a:gd name="T16" fmla="*/ 0 w 207"/>
                  <a:gd name="T17" fmla="*/ 41 h 41"/>
                  <a:gd name="T18" fmla="*/ 0 w 207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7" h="41">
                    <a:moveTo>
                      <a:pt x="0" y="0"/>
                    </a:moveTo>
                    <a:lnTo>
                      <a:pt x="207" y="0"/>
                    </a:lnTo>
                    <a:lnTo>
                      <a:pt x="207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04" name="Freeform 423">
                <a:extLst>
                  <a:ext uri="{FF2B5EF4-FFF2-40B4-BE49-F238E27FC236}">
                    <a16:creationId xmlns:a16="http://schemas.microsoft.com/office/drawing/2014/main" id="{B6E5FEAD-8221-44FC-8EA3-2018763E64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200" cy="41"/>
              </a:xfrm>
              <a:custGeom>
                <a:avLst/>
                <a:gdLst>
                  <a:gd name="T0" fmla="*/ 0 w 200"/>
                  <a:gd name="T1" fmla="*/ 0 h 41"/>
                  <a:gd name="T2" fmla="*/ 200 w 200"/>
                  <a:gd name="T3" fmla="*/ 0 h 41"/>
                  <a:gd name="T4" fmla="*/ 200 w 200"/>
                  <a:gd name="T5" fmla="*/ 41 h 41"/>
                  <a:gd name="T6" fmla="*/ 0 w 200"/>
                  <a:gd name="T7" fmla="*/ 41 h 41"/>
                  <a:gd name="T8" fmla="*/ 0 w 200"/>
                  <a:gd name="T9" fmla="*/ 0 h 41"/>
                  <a:gd name="T10" fmla="*/ 0 w 200"/>
                  <a:gd name="T11" fmla="*/ 0 h 41"/>
                  <a:gd name="T12" fmla="*/ 195 w 200"/>
                  <a:gd name="T13" fmla="*/ 0 h 41"/>
                  <a:gd name="T14" fmla="*/ 195 w 200"/>
                  <a:gd name="T15" fmla="*/ 41 h 41"/>
                  <a:gd name="T16" fmla="*/ 0 w 200"/>
                  <a:gd name="T17" fmla="*/ 41 h 41"/>
                  <a:gd name="T18" fmla="*/ 0 w 200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0" h="41">
                    <a:moveTo>
                      <a:pt x="0" y="0"/>
                    </a:moveTo>
                    <a:lnTo>
                      <a:pt x="200" y="0"/>
                    </a:lnTo>
                    <a:lnTo>
                      <a:pt x="200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95" y="0"/>
                    </a:lnTo>
                    <a:lnTo>
                      <a:pt x="195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05" name="Freeform 424">
                <a:extLst>
                  <a:ext uri="{FF2B5EF4-FFF2-40B4-BE49-F238E27FC236}">
                    <a16:creationId xmlns:a16="http://schemas.microsoft.com/office/drawing/2014/main" id="{0D2CB78C-3D26-424F-AE7E-A8D6C0B016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195" cy="41"/>
              </a:xfrm>
              <a:custGeom>
                <a:avLst/>
                <a:gdLst>
                  <a:gd name="T0" fmla="*/ 0 w 195"/>
                  <a:gd name="T1" fmla="*/ 0 h 41"/>
                  <a:gd name="T2" fmla="*/ 195 w 195"/>
                  <a:gd name="T3" fmla="*/ 0 h 41"/>
                  <a:gd name="T4" fmla="*/ 195 w 195"/>
                  <a:gd name="T5" fmla="*/ 41 h 41"/>
                  <a:gd name="T6" fmla="*/ 0 w 195"/>
                  <a:gd name="T7" fmla="*/ 41 h 41"/>
                  <a:gd name="T8" fmla="*/ 0 w 195"/>
                  <a:gd name="T9" fmla="*/ 0 h 41"/>
                  <a:gd name="T10" fmla="*/ 0 w 195"/>
                  <a:gd name="T11" fmla="*/ 0 h 41"/>
                  <a:gd name="T12" fmla="*/ 189 w 195"/>
                  <a:gd name="T13" fmla="*/ 0 h 41"/>
                  <a:gd name="T14" fmla="*/ 189 w 195"/>
                  <a:gd name="T15" fmla="*/ 41 h 41"/>
                  <a:gd name="T16" fmla="*/ 0 w 195"/>
                  <a:gd name="T17" fmla="*/ 41 h 41"/>
                  <a:gd name="T18" fmla="*/ 0 w 19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5" h="41">
                    <a:moveTo>
                      <a:pt x="0" y="0"/>
                    </a:moveTo>
                    <a:lnTo>
                      <a:pt x="195" y="0"/>
                    </a:lnTo>
                    <a:lnTo>
                      <a:pt x="195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89" y="0"/>
                    </a:lnTo>
                    <a:lnTo>
                      <a:pt x="189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06" name="Freeform 425">
                <a:extLst>
                  <a:ext uri="{FF2B5EF4-FFF2-40B4-BE49-F238E27FC236}">
                    <a16:creationId xmlns:a16="http://schemas.microsoft.com/office/drawing/2014/main" id="{167CFEBB-7A6C-44FB-975E-108351F65F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189" cy="41"/>
              </a:xfrm>
              <a:custGeom>
                <a:avLst/>
                <a:gdLst>
                  <a:gd name="T0" fmla="*/ 0 w 189"/>
                  <a:gd name="T1" fmla="*/ 0 h 41"/>
                  <a:gd name="T2" fmla="*/ 189 w 189"/>
                  <a:gd name="T3" fmla="*/ 0 h 41"/>
                  <a:gd name="T4" fmla="*/ 189 w 189"/>
                  <a:gd name="T5" fmla="*/ 41 h 41"/>
                  <a:gd name="T6" fmla="*/ 0 w 189"/>
                  <a:gd name="T7" fmla="*/ 41 h 41"/>
                  <a:gd name="T8" fmla="*/ 0 w 189"/>
                  <a:gd name="T9" fmla="*/ 0 h 41"/>
                  <a:gd name="T10" fmla="*/ 0 w 189"/>
                  <a:gd name="T11" fmla="*/ 0 h 41"/>
                  <a:gd name="T12" fmla="*/ 184 w 189"/>
                  <a:gd name="T13" fmla="*/ 0 h 41"/>
                  <a:gd name="T14" fmla="*/ 184 w 189"/>
                  <a:gd name="T15" fmla="*/ 41 h 41"/>
                  <a:gd name="T16" fmla="*/ 0 w 189"/>
                  <a:gd name="T17" fmla="*/ 41 h 41"/>
                  <a:gd name="T18" fmla="*/ 0 w 18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9" h="41">
                    <a:moveTo>
                      <a:pt x="0" y="0"/>
                    </a:moveTo>
                    <a:lnTo>
                      <a:pt x="189" y="0"/>
                    </a:lnTo>
                    <a:lnTo>
                      <a:pt x="189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84" y="0"/>
                    </a:lnTo>
                    <a:lnTo>
                      <a:pt x="184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07" name="Freeform 426">
                <a:extLst>
                  <a:ext uri="{FF2B5EF4-FFF2-40B4-BE49-F238E27FC236}">
                    <a16:creationId xmlns:a16="http://schemas.microsoft.com/office/drawing/2014/main" id="{73BC57A2-3304-4F93-97D0-9E6E3EB3E8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184" cy="41"/>
              </a:xfrm>
              <a:custGeom>
                <a:avLst/>
                <a:gdLst>
                  <a:gd name="T0" fmla="*/ 0 w 184"/>
                  <a:gd name="T1" fmla="*/ 0 h 41"/>
                  <a:gd name="T2" fmla="*/ 184 w 184"/>
                  <a:gd name="T3" fmla="*/ 0 h 41"/>
                  <a:gd name="T4" fmla="*/ 184 w 184"/>
                  <a:gd name="T5" fmla="*/ 41 h 41"/>
                  <a:gd name="T6" fmla="*/ 0 w 184"/>
                  <a:gd name="T7" fmla="*/ 41 h 41"/>
                  <a:gd name="T8" fmla="*/ 0 w 184"/>
                  <a:gd name="T9" fmla="*/ 0 h 41"/>
                  <a:gd name="T10" fmla="*/ 0 w 184"/>
                  <a:gd name="T11" fmla="*/ 0 h 41"/>
                  <a:gd name="T12" fmla="*/ 178 w 184"/>
                  <a:gd name="T13" fmla="*/ 0 h 41"/>
                  <a:gd name="T14" fmla="*/ 178 w 184"/>
                  <a:gd name="T15" fmla="*/ 41 h 41"/>
                  <a:gd name="T16" fmla="*/ 0 w 184"/>
                  <a:gd name="T17" fmla="*/ 41 h 41"/>
                  <a:gd name="T18" fmla="*/ 0 w 184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4" h="41">
                    <a:moveTo>
                      <a:pt x="0" y="0"/>
                    </a:moveTo>
                    <a:lnTo>
                      <a:pt x="184" y="0"/>
                    </a:lnTo>
                    <a:lnTo>
                      <a:pt x="184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78" y="0"/>
                    </a:lnTo>
                    <a:lnTo>
                      <a:pt x="178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08" name="Freeform 427">
                <a:extLst>
                  <a:ext uri="{FF2B5EF4-FFF2-40B4-BE49-F238E27FC236}">
                    <a16:creationId xmlns:a16="http://schemas.microsoft.com/office/drawing/2014/main" id="{6ACFCAF6-8502-42F7-A703-2BFAFB7A3E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178" cy="41"/>
              </a:xfrm>
              <a:custGeom>
                <a:avLst/>
                <a:gdLst>
                  <a:gd name="T0" fmla="*/ 0 w 178"/>
                  <a:gd name="T1" fmla="*/ 0 h 41"/>
                  <a:gd name="T2" fmla="*/ 178 w 178"/>
                  <a:gd name="T3" fmla="*/ 0 h 41"/>
                  <a:gd name="T4" fmla="*/ 178 w 178"/>
                  <a:gd name="T5" fmla="*/ 41 h 41"/>
                  <a:gd name="T6" fmla="*/ 0 w 178"/>
                  <a:gd name="T7" fmla="*/ 41 h 41"/>
                  <a:gd name="T8" fmla="*/ 0 w 178"/>
                  <a:gd name="T9" fmla="*/ 0 h 41"/>
                  <a:gd name="T10" fmla="*/ 0 w 178"/>
                  <a:gd name="T11" fmla="*/ 0 h 41"/>
                  <a:gd name="T12" fmla="*/ 172 w 178"/>
                  <a:gd name="T13" fmla="*/ 0 h 41"/>
                  <a:gd name="T14" fmla="*/ 172 w 178"/>
                  <a:gd name="T15" fmla="*/ 41 h 41"/>
                  <a:gd name="T16" fmla="*/ 0 w 178"/>
                  <a:gd name="T17" fmla="*/ 41 h 41"/>
                  <a:gd name="T18" fmla="*/ 0 w 178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8" h="41">
                    <a:moveTo>
                      <a:pt x="0" y="0"/>
                    </a:moveTo>
                    <a:lnTo>
                      <a:pt x="178" y="0"/>
                    </a:lnTo>
                    <a:lnTo>
                      <a:pt x="178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72" y="0"/>
                    </a:lnTo>
                    <a:lnTo>
                      <a:pt x="172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09" name="Freeform 428">
                <a:extLst>
                  <a:ext uri="{FF2B5EF4-FFF2-40B4-BE49-F238E27FC236}">
                    <a16:creationId xmlns:a16="http://schemas.microsoft.com/office/drawing/2014/main" id="{59450FF5-C0E8-4AA9-A509-B086FC58F7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172" cy="41"/>
              </a:xfrm>
              <a:custGeom>
                <a:avLst/>
                <a:gdLst>
                  <a:gd name="T0" fmla="*/ 0 w 172"/>
                  <a:gd name="T1" fmla="*/ 0 h 41"/>
                  <a:gd name="T2" fmla="*/ 172 w 172"/>
                  <a:gd name="T3" fmla="*/ 0 h 41"/>
                  <a:gd name="T4" fmla="*/ 172 w 172"/>
                  <a:gd name="T5" fmla="*/ 41 h 41"/>
                  <a:gd name="T6" fmla="*/ 0 w 172"/>
                  <a:gd name="T7" fmla="*/ 41 h 41"/>
                  <a:gd name="T8" fmla="*/ 0 w 172"/>
                  <a:gd name="T9" fmla="*/ 0 h 41"/>
                  <a:gd name="T10" fmla="*/ 0 w 172"/>
                  <a:gd name="T11" fmla="*/ 0 h 41"/>
                  <a:gd name="T12" fmla="*/ 166 w 172"/>
                  <a:gd name="T13" fmla="*/ 0 h 41"/>
                  <a:gd name="T14" fmla="*/ 166 w 172"/>
                  <a:gd name="T15" fmla="*/ 41 h 41"/>
                  <a:gd name="T16" fmla="*/ 0 w 172"/>
                  <a:gd name="T17" fmla="*/ 41 h 41"/>
                  <a:gd name="T18" fmla="*/ 0 w 172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41">
                    <a:moveTo>
                      <a:pt x="0" y="0"/>
                    </a:moveTo>
                    <a:lnTo>
                      <a:pt x="172" y="0"/>
                    </a:lnTo>
                    <a:lnTo>
                      <a:pt x="172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10" name="Freeform 429">
                <a:extLst>
                  <a:ext uri="{FF2B5EF4-FFF2-40B4-BE49-F238E27FC236}">
                    <a16:creationId xmlns:a16="http://schemas.microsoft.com/office/drawing/2014/main" id="{9A6EB1EF-6B6E-43CA-B1EE-153FB0AE61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166" cy="41"/>
              </a:xfrm>
              <a:custGeom>
                <a:avLst/>
                <a:gdLst>
                  <a:gd name="T0" fmla="*/ 0 w 166"/>
                  <a:gd name="T1" fmla="*/ 0 h 41"/>
                  <a:gd name="T2" fmla="*/ 166 w 166"/>
                  <a:gd name="T3" fmla="*/ 0 h 41"/>
                  <a:gd name="T4" fmla="*/ 166 w 166"/>
                  <a:gd name="T5" fmla="*/ 41 h 41"/>
                  <a:gd name="T6" fmla="*/ 0 w 166"/>
                  <a:gd name="T7" fmla="*/ 41 h 41"/>
                  <a:gd name="T8" fmla="*/ 0 w 166"/>
                  <a:gd name="T9" fmla="*/ 0 h 41"/>
                  <a:gd name="T10" fmla="*/ 0 w 166"/>
                  <a:gd name="T11" fmla="*/ 0 h 41"/>
                  <a:gd name="T12" fmla="*/ 161 w 166"/>
                  <a:gd name="T13" fmla="*/ 0 h 41"/>
                  <a:gd name="T14" fmla="*/ 161 w 166"/>
                  <a:gd name="T15" fmla="*/ 41 h 41"/>
                  <a:gd name="T16" fmla="*/ 0 w 166"/>
                  <a:gd name="T17" fmla="*/ 41 h 41"/>
                  <a:gd name="T18" fmla="*/ 0 w 16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6" h="41">
                    <a:moveTo>
                      <a:pt x="0" y="0"/>
                    </a:moveTo>
                    <a:lnTo>
                      <a:pt x="166" y="0"/>
                    </a:lnTo>
                    <a:lnTo>
                      <a:pt x="166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61" y="0"/>
                    </a:lnTo>
                    <a:lnTo>
                      <a:pt x="161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11" name="Freeform 430">
                <a:extLst>
                  <a:ext uri="{FF2B5EF4-FFF2-40B4-BE49-F238E27FC236}">
                    <a16:creationId xmlns:a16="http://schemas.microsoft.com/office/drawing/2014/main" id="{CC01443E-BE6B-43B0-BCEA-B32BC792B0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161" cy="41"/>
              </a:xfrm>
              <a:custGeom>
                <a:avLst/>
                <a:gdLst>
                  <a:gd name="T0" fmla="*/ 0 w 161"/>
                  <a:gd name="T1" fmla="*/ 0 h 41"/>
                  <a:gd name="T2" fmla="*/ 161 w 161"/>
                  <a:gd name="T3" fmla="*/ 0 h 41"/>
                  <a:gd name="T4" fmla="*/ 161 w 161"/>
                  <a:gd name="T5" fmla="*/ 41 h 41"/>
                  <a:gd name="T6" fmla="*/ 0 w 161"/>
                  <a:gd name="T7" fmla="*/ 41 h 41"/>
                  <a:gd name="T8" fmla="*/ 0 w 161"/>
                  <a:gd name="T9" fmla="*/ 0 h 41"/>
                  <a:gd name="T10" fmla="*/ 0 w 161"/>
                  <a:gd name="T11" fmla="*/ 0 h 41"/>
                  <a:gd name="T12" fmla="*/ 155 w 161"/>
                  <a:gd name="T13" fmla="*/ 0 h 41"/>
                  <a:gd name="T14" fmla="*/ 155 w 161"/>
                  <a:gd name="T15" fmla="*/ 41 h 41"/>
                  <a:gd name="T16" fmla="*/ 0 w 161"/>
                  <a:gd name="T17" fmla="*/ 41 h 41"/>
                  <a:gd name="T18" fmla="*/ 0 w 161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1" h="41">
                    <a:moveTo>
                      <a:pt x="0" y="0"/>
                    </a:moveTo>
                    <a:lnTo>
                      <a:pt x="161" y="0"/>
                    </a:lnTo>
                    <a:lnTo>
                      <a:pt x="161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5" y="0"/>
                    </a:lnTo>
                    <a:lnTo>
                      <a:pt x="155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12" name="Freeform 431">
                <a:extLst>
                  <a:ext uri="{FF2B5EF4-FFF2-40B4-BE49-F238E27FC236}">
                    <a16:creationId xmlns:a16="http://schemas.microsoft.com/office/drawing/2014/main" id="{47ED8529-1B99-4558-95AB-BBB75A6EE7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155" cy="41"/>
              </a:xfrm>
              <a:custGeom>
                <a:avLst/>
                <a:gdLst>
                  <a:gd name="T0" fmla="*/ 0 w 155"/>
                  <a:gd name="T1" fmla="*/ 0 h 41"/>
                  <a:gd name="T2" fmla="*/ 155 w 155"/>
                  <a:gd name="T3" fmla="*/ 0 h 41"/>
                  <a:gd name="T4" fmla="*/ 155 w 155"/>
                  <a:gd name="T5" fmla="*/ 41 h 41"/>
                  <a:gd name="T6" fmla="*/ 0 w 155"/>
                  <a:gd name="T7" fmla="*/ 41 h 41"/>
                  <a:gd name="T8" fmla="*/ 0 w 155"/>
                  <a:gd name="T9" fmla="*/ 0 h 41"/>
                  <a:gd name="T10" fmla="*/ 0 w 155"/>
                  <a:gd name="T11" fmla="*/ 0 h 41"/>
                  <a:gd name="T12" fmla="*/ 149 w 155"/>
                  <a:gd name="T13" fmla="*/ 0 h 41"/>
                  <a:gd name="T14" fmla="*/ 149 w 155"/>
                  <a:gd name="T15" fmla="*/ 41 h 41"/>
                  <a:gd name="T16" fmla="*/ 0 w 155"/>
                  <a:gd name="T17" fmla="*/ 41 h 41"/>
                  <a:gd name="T18" fmla="*/ 0 w 15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5" h="41">
                    <a:moveTo>
                      <a:pt x="0" y="0"/>
                    </a:moveTo>
                    <a:lnTo>
                      <a:pt x="155" y="0"/>
                    </a:lnTo>
                    <a:lnTo>
                      <a:pt x="155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9" y="0"/>
                    </a:lnTo>
                    <a:lnTo>
                      <a:pt x="149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13" name="Freeform 432">
                <a:extLst>
                  <a:ext uri="{FF2B5EF4-FFF2-40B4-BE49-F238E27FC236}">
                    <a16:creationId xmlns:a16="http://schemas.microsoft.com/office/drawing/2014/main" id="{CF528F0B-BF35-43C4-B439-83F1EB3FE9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149" cy="41"/>
              </a:xfrm>
              <a:custGeom>
                <a:avLst/>
                <a:gdLst>
                  <a:gd name="T0" fmla="*/ 0 w 149"/>
                  <a:gd name="T1" fmla="*/ 0 h 41"/>
                  <a:gd name="T2" fmla="*/ 149 w 149"/>
                  <a:gd name="T3" fmla="*/ 0 h 41"/>
                  <a:gd name="T4" fmla="*/ 149 w 149"/>
                  <a:gd name="T5" fmla="*/ 41 h 41"/>
                  <a:gd name="T6" fmla="*/ 0 w 149"/>
                  <a:gd name="T7" fmla="*/ 41 h 41"/>
                  <a:gd name="T8" fmla="*/ 0 w 149"/>
                  <a:gd name="T9" fmla="*/ 0 h 41"/>
                  <a:gd name="T10" fmla="*/ 0 w 149"/>
                  <a:gd name="T11" fmla="*/ 0 h 41"/>
                  <a:gd name="T12" fmla="*/ 143 w 149"/>
                  <a:gd name="T13" fmla="*/ 0 h 41"/>
                  <a:gd name="T14" fmla="*/ 143 w 149"/>
                  <a:gd name="T15" fmla="*/ 41 h 41"/>
                  <a:gd name="T16" fmla="*/ 0 w 149"/>
                  <a:gd name="T17" fmla="*/ 41 h 41"/>
                  <a:gd name="T18" fmla="*/ 0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0" y="0"/>
                    </a:moveTo>
                    <a:lnTo>
                      <a:pt x="149" y="0"/>
                    </a:lnTo>
                    <a:lnTo>
                      <a:pt x="149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3" y="0"/>
                    </a:lnTo>
                    <a:lnTo>
                      <a:pt x="143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14" name="Freeform 433">
                <a:extLst>
                  <a:ext uri="{FF2B5EF4-FFF2-40B4-BE49-F238E27FC236}">
                    <a16:creationId xmlns:a16="http://schemas.microsoft.com/office/drawing/2014/main" id="{FC04DC04-5068-4E9E-8361-0EC231F23B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143" cy="41"/>
              </a:xfrm>
              <a:custGeom>
                <a:avLst/>
                <a:gdLst>
                  <a:gd name="T0" fmla="*/ 0 w 143"/>
                  <a:gd name="T1" fmla="*/ 0 h 41"/>
                  <a:gd name="T2" fmla="*/ 143 w 143"/>
                  <a:gd name="T3" fmla="*/ 0 h 41"/>
                  <a:gd name="T4" fmla="*/ 143 w 143"/>
                  <a:gd name="T5" fmla="*/ 41 h 41"/>
                  <a:gd name="T6" fmla="*/ 0 w 143"/>
                  <a:gd name="T7" fmla="*/ 41 h 41"/>
                  <a:gd name="T8" fmla="*/ 0 w 143"/>
                  <a:gd name="T9" fmla="*/ 0 h 41"/>
                  <a:gd name="T10" fmla="*/ 0 w 143"/>
                  <a:gd name="T11" fmla="*/ 0 h 41"/>
                  <a:gd name="T12" fmla="*/ 137 w 143"/>
                  <a:gd name="T13" fmla="*/ 0 h 41"/>
                  <a:gd name="T14" fmla="*/ 137 w 143"/>
                  <a:gd name="T15" fmla="*/ 41 h 41"/>
                  <a:gd name="T16" fmla="*/ 0 w 143"/>
                  <a:gd name="T17" fmla="*/ 41 h 41"/>
                  <a:gd name="T18" fmla="*/ 0 w 143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3" h="41">
                    <a:moveTo>
                      <a:pt x="0" y="0"/>
                    </a:moveTo>
                    <a:lnTo>
                      <a:pt x="143" y="0"/>
                    </a:lnTo>
                    <a:lnTo>
                      <a:pt x="143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7" y="0"/>
                    </a:lnTo>
                    <a:lnTo>
                      <a:pt x="137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15" name="Freeform 434">
                <a:extLst>
                  <a:ext uri="{FF2B5EF4-FFF2-40B4-BE49-F238E27FC236}">
                    <a16:creationId xmlns:a16="http://schemas.microsoft.com/office/drawing/2014/main" id="{EE2A66C4-C9F9-4C27-ADCA-C2581AF390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137" cy="41"/>
              </a:xfrm>
              <a:custGeom>
                <a:avLst/>
                <a:gdLst>
                  <a:gd name="T0" fmla="*/ 0 w 137"/>
                  <a:gd name="T1" fmla="*/ 0 h 41"/>
                  <a:gd name="T2" fmla="*/ 137 w 137"/>
                  <a:gd name="T3" fmla="*/ 0 h 41"/>
                  <a:gd name="T4" fmla="*/ 137 w 137"/>
                  <a:gd name="T5" fmla="*/ 41 h 41"/>
                  <a:gd name="T6" fmla="*/ 0 w 137"/>
                  <a:gd name="T7" fmla="*/ 41 h 41"/>
                  <a:gd name="T8" fmla="*/ 0 w 137"/>
                  <a:gd name="T9" fmla="*/ 0 h 41"/>
                  <a:gd name="T10" fmla="*/ 0 w 137"/>
                  <a:gd name="T11" fmla="*/ 0 h 41"/>
                  <a:gd name="T12" fmla="*/ 132 w 137"/>
                  <a:gd name="T13" fmla="*/ 0 h 41"/>
                  <a:gd name="T14" fmla="*/ 132 w 137"/>
                  <a:gd name="T15" fmla="*/ 41 h 41"/>
                  <a:gd name="T16" fmla="*/ 0 w 137"/>
                  <a:gd name="T17" fmla="*/ 41 h 41"/>
                  <a:gd name="T18" fmla="*/ 0 w 137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7" h="41">
                    <a:moveTo>
                      <a:pt x="0" y="0"/>
                    </a:moveTo>
                    <a:lnTo>
                      <a:pt x="137" y="0"/>
                    </a:lnTo>
                    <a:lnTo>
                      <a:pt x="137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2" y="0"/>
                    </a:lnTo>
                    <a:lnTo>
                      <a:pt x="132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16" name="Freeform 435">
                <a:extLst>
                  <a:ext uri="{FF2B5EF4-FFF2-40B4-BE49-F238E27FC236}">
                    <a16:creationId xmlns:a16="http://schemas.microsoft.com/office/drawing/2014/main" id="{154758F7-8C6C-4ECD-BFFD-CE9A223548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132" cy="41"/>
              </a:xfrm>
              <a:custGeom>
                <a:avLst/>
                <a:gdLst>
                  <a:gd name="T0" fmla="*/ 0 w 132"/>
                  <a:gd name="T1" fmla="*/ 0 h 41"/>
                  <a:gd name="T2" fmla="*/ 132 w 132"/>
                  <a:gd name="T3" fmla="*/ 0 h 41"/>
                  <a:gd name="T4" fmla="*/ 132 w 132"/>
                  <a:gd name="T5" fmla="*/ 41 h 41"/>
                  <a:gd name="T6" fmla="*/ 0 w 132"/>
                  <a:gd name="T7" fmla="*/ 41 h 41"/>
                  <a:gd name="T8" fmla="*/ 0 w 132"/>
                  <a:gd name="T9" fmla="*/ 0 h 41"/>
                  <a:gd name="T10" fmla="*/ 0 w 132"/>
                  <a:gd name="T11" fmla="*/ 0 h 41"/>
                  <a:gd name="T12" fmla="*/ 126 w 132"/>
                  <a:gd name="T13" fmla="*/ 0 h 41"/>
                  <a:gd name="T14" fmla="*/ 126 w 132"/>
                  <a:gd name="T15" fmla="*/ 41 h 41"/>
                  <a:gd name="T16" fmla="*/ 0 w 132"/>
                  <a:gd name="T17" fmla="*/ 41 h 41"/>
                  <a:gd name="T18" fmla="*/ 0 w 132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2" h="41">
                    <a:moveTo>
                      <a:pt x="0" y="0"/>
                    </a:moveTo>
                    <a:lnTo>
                      <a:pt x="132" y="0"/>
                    </a:lnTo>
                    <a:lnTo>
                      <a:pt x="132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6" y="0"/>
                    </a:lnTo>
                    <a:lnTo>
                      <a:pt x="126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17" name="Freeform 436">
                <a:extLst>
                  <a:ext uri="{FF2B5EF4-FFF2-40B4-BE49-F238E27FC236}">
                    <a16:creationId xmlns:a16="http://schemas.microsoft.com/office/drawing/2014/main" id="{26148456-76A6-4208-886D-E5EB0AB8F4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126" cy="41"/>
              </a:xfrm>
              <a:custGeom>
                <a:avLst/>
                <a:gdLst>
                  <a:gd name="T0" fmla="*/ 0 w 126"/>
                  <a:gd name="T1" fmla="*/ 0 h 41"/>
                  <a:gd name="T2" fmla="*/ 126 w 126"/>
                  <a:gd name="T3" fmla="*/ 0 h 41"/>
                  <a:gd name="T4" fmla="*/ 126 w 126"/>
                  <a:gd name="T5" fmla="*/ 41 h 41"/>
                  <a:gd name="T6" fmla="*/ 0 w 126"/>
                  <a:gd name="T7" fmla="*/ 41 h 41"/>
                  <a:gd name="T8" fmla="*/ 0 w 126"/>
                  <a:gd name="T9" fmla="*/ 0 h 41"/>
                  <a:gd name="T10" fmla="*/ 0 w 126"/>
                  <a:gd name="T11" fmla="*/ 0 h 41"/>
                  <a:gd name="T12" fmla="*/ 121 w 126"/>
                  <a:gd name="T13" fmla="*/ 0 h 41"/>
                  <a:gd name="T14" fmla="*/ 121 w 126"/>
                  <a:gd name="T15" fmla="*/ 41 h 41"/>
                  <a:gd name="T16" fmla="*/ 0 w 126"/>
                  <a:gd name="T17" fmla="*/ 41 h 41"/>
                  <a:gd name="T18" fmla="*/ 0 w 12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41">
                    <a:moveTo>
                      <a:pt x="0" y="0"/>
                    </a:moveTo>
                    <a:lnTo>
                      <a:pt x="126" y="0"/>
                    </a:lnTo>
                    <a:lnTo>
                      <a:pt x="126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1" y="0"/>
                    </a:lnTo>
                    <a:lnTo>
                      <a:pt x="121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18" name="Freeform 437">
                <a:extLst>
                  <a:ext uri="{FF2B5EF4-FFF2-40B4-BE49-F238E27FC236}">
                    <a16:creationId xmlns:a16="http://schemas.microsoft.com/office/drawing/2014/main" id="{5DD85EE5-0664-4372-86C7-0F64F5C725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121" cy="41"/>
              </a:xfrm>
              <a:custGeom>
                <a:avLst/>
                <a:gdLst>
                  <a:gd name="T0" fmla="*/ 0 w 121"/>
                  <a:gd name="T1" fmla="*/ 0 h 41"/>
                  <a:gd name="T2" fmla="*/ 121 w 121"/>
                  <a:gd name="T3" fmla="*/ 0 h 41"/>
                  <a:gd name="T4" fmla="*/ 121 w 121"/>
                  <a:gd name="T5" fmla="*/ 41 h 41"/>
                  <a:gd name="T6" fmla="*/ 0 w 121"/>
                  <a:gd name="T7" fmla="*/ 41 h 41"/>
                  <a:gd name="T8" fmla="*/ 0 w 121"/>
                  <a:gd name="T9" fmla="*/ 0 h 41"/>
                  <a:gd name="T10" fmla="*/ 0 w 121"/>
                  <a:gd name="T11" fmla="*/ 0 h 41"/>
                  <a:gd name="T12" fmla="*/ 114 w 121"/>
                  <a:gd name="T13" fmla="*/ 0 h 41"/>
                  <a:gd name="T14" fmla="*/ 114 w 121"/>
                  <a:gd name="T15" fmla="*/ 41 h 41"/>
                  <a:gd name="T16" fmla="*/ 0 w 121"/>
                  <a:gd name="T17" fmla="*/ 41 h 41"/>
                  <a:gd name="T18" fmla="*/ 0 w 121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1" h="41">
                    <a:moveTo>
                      <a:pt x="0" y="0"/>
                    </a:moveTo>
                    <a:lnTo>
                      <a:pt x="121" y="0"/>
                    </a:lnTo>
                    <a:lnTo>
                      <a:pt x="121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4" y="0"/>
                    </a:lnTo>
                    <a:lnTo>
                      <a:pt x="114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19" name="Freeform 438">
                <a:extLst>
                  <a:ext uri="{FF2B5EF4-FFF2-40B4-BE49-F238E27FC236}">
                    <a16:creationId xmlns:a16="http://schemas.microsoft.com/office/drawing/2014/main" id="{5C883FF4-E111-4578-BBA2-9AE8F31066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114" cy="41"/>
              </a:xfrm>
              <a:custGeom>
                <a:avLst/>
                <a:gdLst>
                  <a:gd name="T0" fmla="*/ 0 w 114"/>
                  <a:gd name="T1" fmla="*/ 0 h 41"/>
                  <a:gd name="T2" fmla="*/ 114 w 114"/>
                  <a:gd name="T3" fmla="*/ 0 h 41"/>
                  <a:gd name="T4" fmla="*/ 114 w 114"/>
                  <a:gd name="T5" fmla="*/ 41 h 41"/>
                  <a:gd name="T6" fmla="*/ 0 w 114"/>
                  <a:gd name="T7" fmla="*/ 41 h 41"/>
                  <a:gd name="T8" fmla="*/ 0 w 114"/>
                  <a:gd name="T9" fmla="*/ 0 h 41"/>
                  <a:gd name="T10" fmla="*/ 0 w 114"/>
                  <a:gd name="T11" fmla="*/ 0 h 41"/>
                  <a:gd name="T12" fmla="*/ 109 w 114"/>
                  <a:gd name="T13" fmla="*/ 0 h 41"/>
                  <a:gd name="T14" fmla="*/ 109 w 114"/>
                  <a:gd name="T15" fmla="*/ 41 h 41"/>
                  <a:gd name="T16" fmla="*/ 0 w 114"/>
                  <a:gd name="T17" fmla="*/ 41 h 41"/>
                  <a:gd name="T18" fmla="*/ 0 w 114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4" h="41">
                    <a:moveTo>
                      <a:pt x="0" y="0"/>
                    </a:moveTo>
                    <a:lnTo>
                      <a:pt x="114" y="0"/>
                    </a:lnTo>
                    <a:lnTo>
                      <a:pt x="114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9" y="0"/>
                    </a:lnTo>
                    <a:lnTo>
                      <a:pt x="109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20" name="Freeform 439">
                <a:extLst>
                  <a:ext uri="{FF2B5EF4-FFF2-40B4-BE49-F238E27FC236}">
                    <a16:creationId xmlns:a16="http://schemas.microsoft.com/office/drawing/2014/main" id="{1672BB87-9506-4C30-A6C9-64B3B1996D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109" cy="41"/>
              </a:xfrm>
              <a:custGeom>
                <a:avLst/>
                <a:gdLst>
                  <a:gd name="T0" fmla="*/ 0 w 109"/>
                  <a:gd name="T1" fmla="*/ 0 h 41"/>
                  <a:gd name="T2" fmla="*/ 109 w 109"/>
                  <a:gd name="T3" fmla="*/ 0 h 41"/>
                  <a:gd name="T4" fmla="*/ 109 w 109"/>
                  <a:gd name="T5" fmla="*/ 41 h 41"/>
                  <a:gd name="T6" fmla="*/ 0 w 109"/>
                  <a:gd name="T7" fmla="*/ 41 h 41"/>
                  <a:gd name="T8" fmla="*/ 0 w 109"/>
                  <a:gd name="T9" fmla="*/ 0 h 41"/>
                  <a:gd name="T10" fmla="*/ 0 w 109"/>
                  <a:gd name="T11" fmla="*/ 0 h 41"/>
                  <a:gd name="T12" fmla="*/ 103 w 109"/>
                  <a:gd name="T13" fmla="*/ 0 h 41"/>
                  <a:gd name="T14" fmla="*/ 103 w 109"/>
                  <a:gd name="T15" fmla="*/ 41 h 41"/>
                  <a:gd name="T16" fmla="*/ 0 w 109"/>
                  <a:gd name="T17" fmla="*/ 41 h 41"/>
                  <a:gd name="T18" fmla="*/ 0 w 10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" h="41">
                    <a:moveTo>
                      <a:pt x="0" y="0"/>
                    </a:moveTo>
                    <a:lnTo>
                      <a:pt x="109" y="0"/>
                    </a:lnTo>
                    <a:lnTo>
                      <a:pt x="109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3" y="0"/>
                    </a:lnTo>
                    <a:lnTo>
                      <a:pt x="103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21" name="Freeform 440">
                <a:extLst>
                  <a:ext uri="{FF2B5EF4-FFF2-40B4-BE49-F238E27FC236}">
                    <a16:creationId xmlns:a16="http://schemas.microsoft.com/office/drawing/2014/main" id="{1467EF5A-D41D-4BD5-B127-6EC34404E2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103" cy="41"/>
              </a:xfrm>
              <a:custGeom>
                <a:avLst/>
                <a:gdLst>
                  <a:gd name="T0" fmla="*/ 0 w 103"/>
                  <a:gd name="T1" fmla="*/ 0 h 41"/>
                  <a:gd name="T2" fmla="*/ 103 w 103"/>
                  <a:gd name="T3" fmla="*/ 0 h 41"/>
                  <a:gd name="T4" fmla="*/ 103 w 103"/>
                  <a:gd name="T5" fmla="*/ 41 h 41"/>
                  <a:gd name="T6" fmla="*/ 0 w 103"/>
                  <a:gd name="T7" fmla="*/ 41 h 41"/>
                  <a:gd name="T8" fmla="*/ 0 w 103"/>
                  <a:gd name="T9" fmla="*/ 0 h 41"/>
                  <a:gd name="T10" fmla="*/ 0 w 103"/>
                  <a:gd name="T11" fmla="*/ 0 h 41"/>
                  <a:gd name="T12" fmla="*/ 98 w 103"/>
                  <a:gd name="T13" fmla="*/ 0 h 41"/>
                  <a:gd name="T14" fmla="*/ 98 w 103"/>
                  <a:gd name="T15" fmla="*/ 41 h 41"/>
                  <a:gd name="T16" fmla="*/ 0 w 103"/>
                  <a:gd name="T17" fmla="*/ 41 h 41"/>
                  <a:gd name="T18" fmla="*/ 0 w 103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3" h="41">
                    <a:moveTo>
                      <a:pt x="0" y="0"/>
                    </a:moveTo>
                    <a:lnTo>
                      <a:pt x="103" y="0"/>
                    </a:lnTo>
                    <a:lnTo>
                      <a:pt x="103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8" y="0"/>
                    </a:lnTo>
                    <a:lnTo>
                      <a:pt x="98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22" name="Freeform 441">
                <a:extLst>
                  <a:ext uri="{FF2B5EF4-FFF2-40B4-BE49-F238E27FC236}">
                    <a16:creationId xmlns:a16="http://schemas.microsoft.com/office/drawing/2014/main" id="{F41B8FFC-14FB-4064-8203-50A9D26139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98" cy="41"/>
              </a:xfrm>
              <a:custGeom>
                <a:avLst/>
                <a:gdLst>
                  <a:gd name="T0" fmla="*/ 0 w 98"/>
                  <a:gd name="T1" fmla="*/ 0 h 41"/>
                  <a:gd name="T2" fmla="*/ 98 w 98"/>
                  <a:gd name="T3" fmla="*/ 0 h 41"/>
                  <a:gd name="T4" fmla="*/ 98 w 98"/>
                  <a:gd name="T5" fmla="*/ 41 h 41"/>
                  <a:gd name="T6" fmla="*/ 0 w 98"/>
                  <a:gd name="T7" fmla="*/ 41 h 41"/>
                  <a:gd name="T8" fmla="*/ 0 w 98"/>
                  <a:gd name="T9" fmla="*/ 0 h 41"/>
                  <a:gd name="T10" fmla="*/ 0 w 98"/>
                  <a:gd name="T11" fmla="*/ 0 h 41"/>
                  <a:gd name="T12" fmla="*/ 92 w 98"/>
                  <a:gd name="T13" fmla="*/ 0 h 41"/>
                  <a:gd name="T14" fmla="*/ 92 w 98"/>
                  <a:gd name="T15" fmla="*/ 41 h 41"/>
                  <a:gd name="T16" fmla="*/ 0 w 98"/>
                  <a:gd name="T17" fmla="*/ 41 h 41"/>
                  <a:gd name="T18" fmla="*/ 0 w 98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8" h="41">
                    <a:moveTo>
                      <a:pt x="0" y="0"/>
                    </a:moveTo>
                    <a:lnTo>
                      <a:pt x="98" y="0"/>
                    </a:lnTo>
                    <a:lnTo>
                      <a:pt x="98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2" y="0"/>
                    </a:lnTo>
                    <a:lnTo>
                      <a:pt x="92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23" name="Freeform 442">
                <a:extLst>
                  <a:ext uri="{FF2B5EF4-FFF2-40B4-BE49-F238E27FC236}">
                    <a16:creationId xmlns:a16="http://schemas.microsoft.com/office/drawing/2014/main" id="{AC3E7656-5006-41E9-8842-860BC10CFC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92" cy="41"/>
              </a:xfrm>
              <a:custGeom>
                <a:avLst/>
                <a:gdLst>
                  <a:gd name="T0" fmla="*/ 0 w 92"/>
                  <a:gd name="T1" fmla="*/ 0 h 41"/>
                  <a:gd name="T2" fmla="*/ 92 w 92"/>
                  <a:gd name="T3" fmla="*/ 0 h 41"/>
                  <a:gd name="T4" fmla="*/ 92 w 92"/>
                  <a:gd name="T5" fmla="*/ 41 h 41"/>
                  <a:gd name="T6" fmla="*/ 0 w 92"/>
                  <a:gd name="T7" fmla="*/ 41 h 41"/>
                  <a:gd name="T8" fmla="*/ 0 w 92"/>
                  <a:gd name="T9" fmla="*/ 0 h 41"/>
                  <a:gd name="T10" fmla="*/ 0 w 92"/>
                  <a:gd name="T11" fmla="*/ 0 h 41"/>
                  <a:gd name="T12" fmla="*/ 86 w 92"/>
                  <a:gd name="T13" fmla="*/ 0 h 41"/>
                  <a:gd name="T14" fmla="*/ 86 w 92"/>
                  <a:gd name="T15" fmla="*/ 41 h 41"/>
                  <a:gd name="T16" fmla="*/ 0 w 92"/>
                  <a:gd name="T17" fmla="*/ 41 h 41"/>
                  <a:gd name="T18" fmla="*/ 0 w 92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2" h="41">
                    <a:moveTo>
                      <a:pt x="0" y="0"/>
                    </a:moveTo>
                    <a:lnTo>
                      <a:pt x="92" y="0"/>
                    </a:lnTo>
                    <a:lnTo>
                      <a:pt x="92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6" y="0"/>
                    </a:lnTo>
                    <a:lnTo>
                      <a:pt x="86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24" name="Freeform 443">
                <a:extLst>
                  <a:ext uri="{FF2B5EF4-FFF2-40B4-BE49-F238E27FC236}">
                    <a16:creationId xmlns:a16="http://schemas.microsoft.com/office/drawing/2014/main" id="{39822738-138A-4C71-834E-80E609AEFA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86" cy="41"/>
              </a:xfrm>
              <a:custGeom>
                <a:avLst/>
                <a:gdLst>
                  <a:gd name="T0" fmla="*/ 0 w 86"/>
                  <a:gd name="T1" fmla="*/ 0 h 41"/>
                  <a:gd name="T2" fmla="*/ 86 w 86"/>
                  <a:gd name="T3" fmla="*/ 0 h 41"/>
                  <a:gd name="T4" fmla="*/ 86 w 86"/>
                  <a:gd name="T5" fmla="*/ 41 h 41"/>
                  <a:gd name="T6" fmla="*/ 0 w 86"/>
                  <a:gd name="T7" fmla="*/ 41 h 41"/>
                  <a:gd name="T8" fmla="*/ 0 w 86"/>
                  <a:gd name="T9" fmla="*/ 0 h 41"/>
                  <a:gd name="T10" fmla="*/ 0 w 86"/>
                  <a:gd name="T11" fmla="*/ 0 h 41"/>
                  <a:gd name="T12" fmla="*/ 80 w 86"/>
                  <a:gd name="T13" fmla="*/ 0 h 41"/>
                  <a:gd name="T14" fmla="*/ 80 w 86"/>
                  <a:gd name="T15" fmla="*/ 41 h 41"/>
                  <a:gd name="T16" fmla="*/ 0 w 86"/>
                  <a:gd name="T17" fmla="*/ 41 h 41"/>
                  <a:gd name="T18" fmla="*/ 0 w 8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" h="41">
                    <a:moveTo>
                      <a:pt x="0" y="0"/>
                    </a:moveTo>
                    <a:lnTo>
                      <a:pt x="86" y="0"/>
                    </a:lnTo>
                    <a:lnTo>
                      <a:pt x="86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0" y="0"/>
                    </a:lnTo>
                    <a:lnTo>
                      <a:pt x="80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25" name="Freeform 444">
                <a:extLst>
                  <a:ext uri="{FF2B5EF4-FFF2-40B4-BE49-F238E27FC236}">
                    <a16:creationId xmlns:a16="http://schemas.microsoft.com/office/drawing/2014/main" id="{A62DE50E-AACD-44E9-8588-2B379B7E44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80" cy="41"/>
              </a:xfrm>
              <a:custGeom>
                <a:avLst/>
                <a:gdLst>
                  <a:gd name="T0" fmla="*/ 0 w 80"/>
                  <a:gd name="T1" fmla="*/ 0 h 41"/>
                  <a:gd name="T2" fmla="*/ 80 w 80"/>
                  <a:gd name="T3" fmla="*/ 0 h 41"/>
                  <a:gd name="T4" fmla="*/ 80 w 80"/>
                  <a:gd name="T5" fmla="*/ 41 h 41"/>
                  <a:gd name="T6" fmla="*/ 0 w 80"/>
                  <a:gd name="T7" fmla="*/ 41 h 41"/>
                  <a:gd name="T8" fmla="*/ 0 w 80"/>
                  <a:gd name="T9" fmla="*/ 0 h 41"/>
                  <a:gd name="T10" fmla="*/ 0 w 80"/>
                  <a:gd name="T11" fmla="*/ 0 h 41"/>
                  <a:gd name="T12" fmla="*/ 75 w 80"/>
                  <a:gd name="T13" fmla="*/ 0 h 41"/>
                  <a:gd name="T14" fmla="*/ 75 w 80"/>
                  <a:gd name="T15" fmla="*/ 41 h 41"/>
                  <a:gd name="T16" fmla="*/ 0 w 80"/>
                  <a:gd name="T17" fmla="*/ 41 h 41"/>
                  <a:gd name="T18" fmla="*/ 0 w 80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41">
                    <a:moveTo>
                      <a:pt x="0" y="0"/>
                    </a:moveTo>
                    <a:lnTo>
                      <a:pt x="80" y="0"/>
                    </a:lnTo>
                    <a:lnTo>
                      <a:pt x="80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5" y="0"/>
                    </a:lnTo>
                    <a:lnTo>
                      <a:pt x="75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26" name="Freeform 445">
                <a:extLst>
                  <a:ext uri="{FF2B5EF4-FFF2-40B4-BE49-F238E27FC236}">
                    <a16:creationId xmlns:a16="http://schemas.microsoft.com/office/drawing/2014/main" id="{F1A82E22-A8FC-45D6-BA16-3F5CEC12A9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75" cy="41"/>
              </a:xfrm>
              <a:custGeom>
                <a:avLst/>
                <a:gdLst>
                  <a:gd name="T0" fmla="*/ 0 w 75"/>
                  <a:gd name="T1" fmla="*/ 0 h 41"/>
                  <a:gd name="T2" fmla="*/ 75 w 75"/>
                  <a:gd name="T3" fmla="*/ 0 h 41"/>
                  <a:gd name="T4" fmla="*/ 75 w 75"/>
                  <a:gd name="T5" fmla="*/ 41 h 41"/>
                  <a:gd name="T6" fmla="*/ 0 w 75"/>
                  <a:gd name="T7" fmla="*/ 41 h 41"/>
                  <a:gd name="T8" fmla="*/ 0 w 75"/>
                  <a:gd name="T9" fmla="*/ 0 h 41"/>
                  <a:gd name="T10" fmla="*/ 0 w 75"/>
                  <a:gd name="T11" fmla="*/ 0 h 41"/>
                  <a:gd name="T12" fmla="*/ 69 w 75"/>
                  <a:gd name="T13" fmla="*/ 0 h 41"/>
                  <a:gd name="T14" fmla="*/ 69 w 75"/>
                  <a:gd name="T15" fmla="*/ 41 h 41"/>
                  <a:gd name="T16" fmla="*/ 0 w 75"/>
                  <a:gd name="T17" fmla="*/ 41 h 41"/>
                  <a:gd name="T18" fmla="*/ 0 w 7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5" h="41">
                    <a:moveTo>
                      <a:pt x="0" y="0"/>
                    </a:moveTo>
                    <a:lnTo>
                      <a:pt x="75" y="0"/>
                    </a:lnTo>
                    <a:lnTo>
                      <a:pt x="75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9" y="0"/>
                    </a:lnTo>
                    <a:lnTo>
                      <a:pt x="69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27" name="Freeform 446">
                <a:extLst>
                  <a:ext uri="{FF2B5EF4-FFF2-40B4-BE49-F238E27FC236}">
                    <a16:creationId xmlns:a16="http://schemas.microsoft.com/office/drawing/2014/main" id="{06139764-96B3-468B-BA82-9BDBC7B647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69" cy="41"/>
              </a:xfrm>
              <a:custGeom>
                <a:avLst/>
                <a:gdLst>
                  <a:gd name="T0" fmla="*/ 0 w 69"/>
                  <a:gd name="T1" fmla="*/ 0 h 41"/>
                  <a:gd name="T2" fmla="*/ 69 w 69"/>
                  <a:gd name="T3" fmla="*/ 0 h 41"/>
                  <a:gd name="T4" fmla="*/ 69 w 69"/>
                  <a:gd name="T5" fmla="*/ 41 h 41"/>
                  <a:gd name="T6" fmla="*/ 0 w 69"/>
                  <a:gd name="T7" fmla="*/ 41 h 41"/>
                  <a:gd name="T8" fmla="*/ 0 w 69"/>
                  <a:gd name="T9" fmla="*/ 0 h 41"/>
                  <a:gd name="T10" fmla="*/ 0 w 69"/>
                  <a:gd name="T11" fmla="*/ 0 h 41"/>
                  <a:gd name="T12" fmla="*/ 64 w 69"/>
                  <a:gd name="T13" fmla="*/ 0 h 41"/>
                  <a:gd name="T14" fmla="*/ 64 w 69"/>
                  <a:gd name="T15" fmla="*/ 41 h 41"/>
                  <a:gd name="T16" fmla="*/ 0 w 69"/>
                  <a:gd name="T17" fmla="*/ 41 h 41"/>
                  <a:gd name="T18" fmla="*/ 0 w 6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41">
                    <a:moveTo>
                      <a:pt x="0" y="0"/>
                    </a:moveTo>
                    <a:lnTo>
                      <a:pt x="69" y="0"/>
                    </a:lnTo>
                    <a:lnTo>
                      <a:pt x="69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4" y="0"/>
                    </a:lnTo>
                    <a:lnTo>
                      <a:pt x="64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28" name="Freeform 447">
                <a:extLst>
                  <a:ext uri="{FF2B5EF4-FFF2-40B4-BE49-F238E27FC236}">
                    <a16:creationId xmlns:a16="http://schemas.microsoft.com/office/drawing/2014/main" id="{637D5773-41D4-43FA-9E73-1DB3C002D3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64" cy="41"/>
              </a:xfrm>
              <a:custGeom>
                <a:avLst/>
                <a:gdLst>
                  <a:gd name="T0" fmla="*/ 0 w 64"/>
                  <a:gd name="T1" fmla="*/ 0 h 41"/>
                  <a:gd name="T2" fmla="*/ 64 w 64"/>
                  <a:gd name="T3" fmla="*/ 0 h 41"/>
                  <a:gd name="T4" fmla="*/ 64 w 64"/>
                  <a:gd name="T5" fmla="*/ 41 h 41"/>
                  <a:gd name="T6" fmla="*/ 0 w 64"/>
                  <a:gd name="T7" fmla="*/ 41 h 41"/>
                  <a:gd name="T8" fmla="*/ 0 w 64"/>
                  <a:gd name="T9" fmla="*/ 0 h 41"/>
                  <a:gd name="T10" fmla="*/ 0 w 64"/>
                  <a:gd name="T11" fmla="*/ 0 h 41"/>
                  <a:gd name="T12" fmla="*/ 57 w 64"/>
                  <a:gd name="T13" fmla="*/ 0 h 41"/>
                  <a:gd name="T14" fmla="*/ 57 w 64"/>
                  <a:gd name="T15" fmla="*/ 41 h 41"/>
                  <a:gd name="T16" fmla="*/ 0 w 64"/>
                  <a:gd name="T17" fmla="*/ 41 h 41"/>
                  <a:gd name="T18" fmla="*/ 0 w 64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4" h="41">
                    <a:moveTo>
                      <a:pt x="0" y="0"/>
                    </a:moveTo>
                    <a:lnTo>
                      <a:pt x="64" y="0"/>
                    </a:lnTo>
                    <a:lnTo>
                      <a:pt x="64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7" y="0"/>
                    </a:lnTo>
                    <a:lnTo>
                      <a:pt x="57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29" name="Freeform 448">
                <a:extLst>
                  <a:ext uri="{FF2B5EF4-FFF2-40B4-BE49-F238E27FC236}">
                    <a16:creationId xmlns:a16="http://schemas.microsoft.com/office/drawing/2014/main" id="{EEBACB64-A0DE-4F1F-9C85-7AB8A51B19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57" cy="41"/>
              </a:xfrm>
              <a:custGeom>
                <a:avLst/>
                <a:gdLst>
                  <a:gd name="T0" fmla="*/ 0 w 57"/>
                  <a:gd name="T1" fmla="*/ 0 h 41"/>
                  <a:gd name="T2" fmla="*/ 57 w 57"/>
                  <a:gd name="T3" fmla="*/ 0 h 41"/>
                  <a:gd name="T4" fmla="*/ 57 w 57"/>
                  <a:gd name="T5" fmla="*/ 41 h 41"/>
                  <a:gd name="T6" fmla="*/ 0 w 57"/>
                  <a:gd name="T7" fmla="*/ 41 h 41"/>
                  <a:gd name="T8" fmla="*/ 0 w 57"/>
                  <a:gd name="T9" fmla="*/ 0 h 41"/>
                  <a:gd name="T10" fmla="*/ 0 w 57"/>
                  <a:gd name="T11" fmla="*/ 0 h 41"/>
                  <a:gd name="T12" fmla="*/ 51 w 57"/>
                  <a:gd name="T13" fmla="*/ 0 h 41"/>
                  <a:gd name="T14" fmla="*/ 51 w 57"/>
                  <a:gd name="T15" fmla="*/ 41 h 41"/>
                  <a:gd name="T16" fmla="*/ 0 w 57"/>
                  <a:gd name="T17" fmla="*/ 41 h 41"/>
                  <a:gd name="T18" fmla="*/ 0 w 57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7" h="41">
                    <a:moveTo>
                      <a:pt x="0" y="0"/>
                    </a:moveTo>
                    <a:lnTo>
                      <a:pt x="57" y="0"/>
                    </a:lnTo>
                    <a:lnTo>
                      <a:pt x="57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1" y="0"/>
                    </a:lnTo>
                    <a:lnTo>
                      <a:pt x="51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30" name="Freeform 449">
                <a:extLst>
                  <a:ext uri="{FF2B5EF4-FFF2-40B4-BE49-F238E27FC236}">
                    <a16:creationId xmlns:a16="http://schemas.microsoft.com/office/drawing/2014/main" id="{2F69C20D-B153-475A-9E9F-699AD17A0C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51" cy="41"/>
              </a:xfrm>
              <a:custGeom>
                <a:avLst/>
                <a:gdLst>
                  <a:gd name="T0" fmla="*/ 0 w 51"/>
                  <a:gd name="T1" fmla="*/ 0 h 41"/>
                  <a:gd name="T2" fmla="*/ 51 w 51"/>
                  <a:gd name="T3" fmla="*/ 0 h 41"/>
                  <a:gd name="T4" fmla="*/ 51 w 51"/>
                  <a:gd name="T5" fmla="*/ 41 h 41"/>
                  <a:gd name="T6" fmla="*/ 0 w 51"/>
                  <a:gd name="T7" fmla="*/ 41 h 41"/>
                  <a:gd name="T8" fmla="*/ 0 w 51"/>
                  <a:gd name="T9" fmla="*/ 0 h 41"/>
                  <a:gd name="T10" fmla="*/ 0 w 51"/>
                  <a:gd name="T11" fmla="*/ 0 h 41"/>
                  <a:gd name="T12" fmla="*/ 46 w 51"/>
                  <a:gd name="T13" fmla="*/ 0 h 41"/>
                  <a:gd name="T14" fmla="*/ 46 w 51"/>
                  <a:gd name="T15" fmla="*/ 41 h 41"/>
                  <a:gd name="T16" fmla="*/ 0 w 51"/>
                  <a:gd name="T17" fmla="*/ 41 h 41"/>
                  <a:gd name="T18" fmla="*/ 0 w 51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41">
                    <a:moveTo>
                      <a:pt x="0" y="0"/>
                    </a:moveTo>
                    <a:lnTo>
                      <a:pt x="51" y="0"/>
                    </a:lnTo>
                    <a:lnTo>
                      <a:pt x="51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31" name="Freeform 450">
                <a:extLst>
                  <a:ext uri="{FF2B5EF4-FFF2-40B4-BE49-F238E27FC236}">
                    <a16:creationId xmlns:a16="http://schemas.microsoft.com/office/drawing/2014/main" id="{B4A90113-E06A-4B09-B4EF-A555CD3A32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46" cy="41"/>
              </a:xfrm>
              <a:custGeom>
                <a:avLst/>
                <a:gdLst>
                  <a:gd name="T0" fmla="*/ 0 w 46"/>
                  <a:gd name="T1" fmla="*/ 0 h 41"/>
                  <a:gd name="T2" fmla="*/ 46 w 46"/>
                  <a:gd name="T3" fmla="*/ 0 h 41"/>
                  <a:gd name="T4" fmla="*/ 46 w 46"/>
                  <a:gd name="T5" fmla="*/ 41 h 41"/>
                  <a:gd name="T6" fmla="*/ 0 w 46"/>
                  <a:gd name="T7" fmla="*/ 41 h 41"/>
                  <a:gd name="T8" fmla="*/ 0 w 46"/>
                  <a:gd name="T9" fmla="*/ 0 h 41"/>
                  <a:gd name="T10" fmla="*/ 0 w 46"/>
                  <a:gd name="T11" fmla="*/ 0 h 41"/>
                  <a:gd name="T12" fmla="*/ 40 w 46"/>
                  <a:gd name="T13" fmla="*/ 0 h 41"/>
                  <a:gd name="T14" fmla="*/ 40 w 46"/>
                  <a:gd name="T15" fmla="*/ 41 h 41"/>
                  <a:gd name="T16" fmla="*/ 0 w 46"/>
                  <a:gd name="T17" fmla="*/ 41 h 41"/>
                  <a:gd name="T18" fmla="*/ 0 w 4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6" h="41">
                    <a:moveTo>
                      <a:pt x="0" y="0"/>
                    </a:moveTo>
                    <a:lnTo>
                      <a:pt x="46" y="0"/>
                    </a:lnTo>
                    <a:lnTo>
                      <a:pt x="46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0" y="0"/>
                    </a:lnTo>
                    <a:lnTo>
                      <a:pt x="40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32" name="Freeform 451">
                <a:extLst>
                  <a:ext uri="{FF2B5EF4-FFF2-40B4-BE49-F238E27FC236}">
                    <a16:creationId xmlns:a16="http://schemas.microsoft.com/office/drawing/2014/main" id="{79EB6F28-FF29-4444-8D33-5E754C37B9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40" cy="41"/>
              </a:xfrm>
              <a:custGeom>
                <a:avLst/>
                <a:gdLst>
                  <a:gd name="T0" fmla="*/ 0 w 40"/>
                  <a:gd name="T1" fmla="*/ 0 h 41"/>
                  <a:gd name="T2" fmla="*/ 40 w 40"/>
                  <a:gd name="T3" fmla="*/ 0 h 41"/>
                  <a:gd name="T4" fmla="*/ 40 w 40"/>
                  <a:gd name="T5" fmla="*/ 41 h 41"/>
                  <a:gd name="T6" fmla="*/ 0 w 40"/>
                  <a:gd name="T7" fmla="*/ 41 h 41"/>
                  <a:gd name="T8" fmla="*/ 0 w 40"/>
                  <a:gd name="T9" fmla="*/ 0 h 41"/>
                  <a:gd name="T10" fmla="*/ 0 w 40"/>
                  <a:gd name="T11" fmla="*/ 0 h 41"/>
                  <a:gd name="T12" fmla="*/ 35 w 40"/>
                  <a:gd name="T13" fmla="*/ 0 h 41"/>
                  <a:gd name="T14" fmla="*/ 35 w 40"/>
                  <a:gd name="T15" fmla="*/ 41 h 41"/>
                  <a:gd name="T16" fmla="*/ 0 w 40"/>
                  <a:gd name="T17" fmla="*/ 41 h 41"/>
                  <a:gd name="T18" fmla="*/ 0 w 40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41">
                    <a:moveTo>
                      <a:pt x="0" y="0"/>
                    </a:moveTo>
                    <a:lnTo>
                      <a:pt x="40" y="0"/>
                    </a:lnTo>
                    <a:lnTo>
                      <a:pt x="40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5" y="0"/>
                    </a:lnTo>
                    <a:lnTo>
                      <a:pt x="35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33" name="Freeform 452">
                <a:extLst>
                  <a:ext uri="{FF2B5EF4-FFF2-40B4-BE49-F238E27FC236}">
                    <a16:creationId xmlns:a16="http://schemas.microsoft.com/office/drawing/2014/main" id="{F0ABFC2D-CA7D-4E6B-BDA2-7515E93FEE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35" cy="41"/>
              </a:xfrm>
              <a:custGeom>
                <a:avLst/>
                <a:gdLst>
                  <a:gd name="T0" fmla="*/ 0 w 35"/>
                  <a:gd name="T1" fmla="*/ 0 h 41"/>
                  <a:gd name="T2" fmla="*/ 35 w 35"/>
                  <a:gd name="T3" fmla="*/ 0 h 41"/>
                  <a:gd name="T4" fmla="*/ 35 w 35"/>
                  <a:gd name="T5" fmla="*/ 41 h 41"/>
                  <a:gd name="T6" fmla="*/ 0 w 35"/>
                  <a:gd name="T7" fmla="*/ 41 h 41"/>
                  <a:gd name="T8" fmla="*/ 0 w 35"/>
                  <a:gd name="T9" fmla="*/ 0 h 41"/>
                  <a:gd name="T10" fmla="*/ 0 w 35"/>
                  <a:gd name="T11" fmla="*/ 0 h 41"/>
                  <a:gd name="T12" fmla="*/ 28 w 35"/>
                  <a:gd name="T13" fmla="*/ 0 h 41"/>
                  <a:gd name="T14" fmla="*/ 28 w 35"/>
                  <a:gd name="T15" fmla="*/ 41 h 41"/>
                  <a:gd name="T16" fmla="*/ 0 w 35"/>
                  <a:gd name="T17" fmla="*/ 41 h 41"/>
                  <a:gd name="T18" fmla="*/ 0 w 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41">
                    <a:moveTo>
                      <a:pt x="0" y="0"/>
                    </a:moveTo>
                    <a:lnTo>
                      <a:pt x="35" y="0"/>
                    </a:lnTo>
                    <a:lnTo>
                      <a:pt x="35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8" y="0"/>
                    </a:lnTo>
                    <a:lnTo>
                      <a:pt x="28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34" name="Freeform 453">
                <a:extLst>
                  <a:ext uri="{FF2B5EF4-FFF2-40B4-BE49-F238E27FC236}">
                    <a16:creationId xmlns:a16="http://schemas.microsoft.com/office/drawing/2014/main" id="{5668CC2F-77D3-48D8-80F5-699A17752A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28" cy="41"/>
              </a:xfrm>
              <a:custGeom>
                <a:avLst/>
                <a:gdLst>
                  <a:gd name="T0" fmla="*/ 0 w 28"/>
                  <a:gd name="T1" fmla="*/ 0 h 41"/>
                  <a:gd name="T2" fmla="*/ 28 w 28"/>
                  <a:gd name="T3" fmla="*/ 0 h 41"/>
                  <a:gd name="T4" fmla="*/ 28 w 28"/>
                  <a:gd name="T5" fmla="*/ 41 h 41"/>
                  <a:gd name="T6" fmla="*/ 0 w 28"/>
                  <a:gd name="T7" fmla="*/ 41 h 41"/>
                  <a:gd name="T8" fmla="*/ 0 w 28"/>
                  <a:gd name="T9" fmla="*/ 0 h 41"/>
                  <a:gd name="T10" fmla="*/ 0 w 28"/>
                  <a:gd name="T11" fmla="*/ 0 h 41"/>
                  <a:gd name="T12" fmla="*/ 23 w 28"/>
                  <a:gd name="T13" fmla="*/ 0 h 41"/>
                  <a:gd name="T14" fmla="*/ 23 w 28"/>
                  <a:gd name="T15" fmla="*/ 41 h 41"/>
                  <a:gd name="T16" fmla="*/ 0 w 28"/>
                  <a:gd name="T17" fmla="*/ 41 h 41"/>
                  <a:gd name="T18" fmla="*/ 0 w 28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41">
                    <a:moveTo>
                      <a:pt x="0" y="0"/>
                    </a:moveTo>
                    <a:lnTo>
                      <a:pt x="28" y="0"/>
                    </a:lnTo>
                    <a:lnTo>
                      <a:pt x="28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3" y="0"/>
                    </a:lnTo>
                    <a:lnTo>
                      <a:pt x="23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35" name="Freeform 454">
                <a:extLst>
                  <a:ext uri="{FF2B5EF4-FFF2-40B4-BE49-F238E27FC236}">
                    <a16:creationId xmlns:a16="http://schemas.microsoft.com/office/drawing/2014/main" id="{1BF21E84-46B8-4179-AB60-C3170443A7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23" cy="41"/>
              </a:xfrm>
              <a:custGeom>
                <a:avLst/>
                <a:gdLst>
                  <a:gd name="T0" fmla="*/ 0 w 23"/>
                  <a:gd name="T1" fmla="*/ 0 h 41"/>
                  <a:gd name="T2" fmla="*/ 23 w 23"/>
                  <a:gd name="T3" fmla="*/ 0 h 41"/>
                  <a:gd name="T4" fmla="*/ 23 w 23"/>
                  <a:gd name="T5" fmla="*/ 41 h 41"/>
                  <a:gd name="T6" fmla="*/ 0 w 23"/>
                  <a:gd name="T7" fmla="*/ 41 h 41"/>
                  <a:gd name="T8" fmla="*/ 0 w 23"/>
                  <a:gd name="T9" fmla="*/ 0 h 41"/>
                  <a:gd name="T10" fmla="*/ 0 w 23"/>
                  <a:gd name="T11" fmla="*/ 0 h 41"/>
                  <a:gd name="T12" fmla="*/ 17 w 23"/>
                  <a:gd name="T13" fmla="*/ 0 h 41"/>
                  <a:gd name="T14" fmla="*/ 17 w 23"/>
                  <a:gd name="T15" fmla="*/ 41 h 41"/>
                  <a:gd name="T16" fmla="*/ 0 w 23"/>
                  <a:gd name="T17" fmla="*/ 41 h 41"/>
                  <a:gd name="T18" fmla="*/ 0 w 23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41">
                    <a:moveTo>
                      <a:pt x="0" y="0"/>
                    </a:moveTo>
                    <a:lnTo>
                      <a:pt x="23" y="0"/>
                    </a:lnTo>
                    <a:lnTo>
                      <a:pt x="23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7" y="0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36" name="Freeform 455">
                <a:extLst>
                  <a:ext uri="{FF2B5EF4-FFF2-40B4-BE49-F238E27FC236}">
                    <a16:creationId xmlns:a16="http://schemas.microsoft.com/office/drawing/2014/main" id="{5C2687EE-9013-4FDF-B5AA-1CDC7E3AB7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17" cy="41"/>
              </a:xfrm>
              <a:custGeom>
                <a:avLst/>
                <a:gdLst>
                  <a:gd name="T0" fmla="*/ 0 w 17"/>
                  <a:gd name="T1" fmla="*/ 0 h 41"/>
                  <a:gd name="T2" fmla="*/ 17 w 17"/>
                  <a:gd name="T3" fmla="*/ 0 h 41"/>
                  <a:gd name="T4" fmla="*/ 17 w 17"/>
                  <a:gd name="T5" fmla="*/ 41 h 41"/>
                  <a:gd name="T6" fmla="*/ 0 w 17"/>
                  <a:gd name="T7" fmla="*/ 41 h 41"/>
                  <a:gd name="T8" fmla="*/ 0 w 17"/>
                  <a:gd name="T9" fmla="*/ 0 h 41"/>
                  <a:gd name="T10" fmla="*/ 0 w 17"/>
                  <a:gd name="T11" fmla="*/ 0 h 41"/>
                  <a:gd name="T12" fmla="*/ 12 w 17"/>
                  <a:gd name="T13" fmla="*/ 0 h 41"/>
                  <a:gd name="T14" fmla="*/ 12 w 17"/>
                  <a:gd name="T15" fmla="*/ 41 h 41"/>
                  <a:gd name="T16" fmla="*/ 0 w 17"/>
                  <a:gd name="T17" fmla="*/ 41 h 41"/>
                  <a:gd name="T18" fmla="*/ 0 w 17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41">
                    <a:moveTo>
                      <a:pt x="0" y="0"/>
                    </a:moveTo>
                    <a:lnTo>
                      <a:pt x="17" y="0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" y="0"/>
                    </a:lnTo>
                    <a:lnTo>
                      <a:pt x="12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37" name="Freeform 456">
                <a:extLst>
                  <a:ext uri="{FF2B5EF4-FFF2-40B4-BE49-F238E27FC236}">
                    <a16:creationId xmlns:a16="http://schemas.microsoft.com/office/drawing/2014/main" id="{3B2F763A-E633-4B23-815F-64EF51F5B1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12" cy="41"/>
              </a:xfrm>
              <a:custGeom>
                <a:avLst/>
                <a:gdLst>
                  <a:gd name="T0" fmla="*/ 0 w 12"/>
                  <a:gd name="T1" fmla="*/ 0 h 41"/>
                  <a:gd name="T2" fmla="*/ 12 w 12"/>
                  <a:gd name="T3" fmla="*/ 0 h 41"/>
                  <a:gd name="T4" fmla="*/ 12 w 12"/>
                  <a:gd name="T5" fmla="*/ 41 h 41"/>
                  <a:gd name="T6" fmla="*/ 0 w 12"/>
                  <a:gd name="T7" fmla="*/ 41 h 41"/>
                  <a:gd name="T8" fmla="*/ 0 w 12"/>
                  <a:gd name="T9" fmla="*/ 0 h 41"/>
                  <a:gd name="T10" fmla="*/ 0 w 12"/>
                  <a:gd name="T11" fmla="*/ 0 h 41"/>
                  <a:gd name="T12" fmla="*/ 6 w 12"/>
                  <a:gd name="T13" fmla="*/ 0 h 41"/>
                  <a:gd name="T14" fmla="*/ 6 w 12"/>
                  <a:gd name="T15" fmla="*/ 41 h 41"/>
                  <a:gd name="T16" fmla="*/ 0 w 12"/>
                  <a:gd name="T17" fmla="*/ 41 h 41"/>
                  <a:gd name="T18" fmla="*/ 0 w 12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41">
                    <a:moveTo>
                      <a:pt x="0" y="0"/>
                    </a:moveTo>
                    <a:lnTo>
                      <a:pt x="12" y="0"/>
                    </a:lnTo>
                    <a:lnTo>
                      <a:pt x="12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" y="0"/>
                    </a:lnTo>
                    <a:lnTo>
                      <a:pt x="6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38" name="Freeform 457">
                <a:extLst>
                  <a:ext uri="{FF2B5EF4-FFF2-40B4-BE49-F238E27FC236}">
                    <a16:creationId xmlns:a16="http://schemas.microsoft.com/office/drawing/2014/main" id="{4F5077E9-1277-44D4-A614-8E9DD15EF8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6" cy="41"/>
              </a:xfrm>
              <a:custGeom>
                <a:avLst/>
                <a:gdLst>
                  <a:gd name="T0" fmla="*/ 0 w 6"/>
                  <a:gd name="T1" fmla="*/ 0 h 41"/>
                  <a:gd name="T2" fmla="*/ 6 w 6"/>
                  <a:gd name="T3" fmla="*/ 0 h 41"/>
                  <a:gd name="T4" fmla="*/ 6 w 6"/>
                  <a:gd name="T5" fmla="*/ 41 h 41"/>
                  <a:gd name="T6" fmla="*/ 0 w 6"/>
                  <a:gd name="T7" fmla="*/ 41 h 41"/>
                  <a:gd name="T8" fmla="*/ 0 w 6"/>
                  <a:gd name="T9" fmla="*/ 0 h 41"/>
                  <a:gd name="T10" fmla="*/ 0 w 6"/>
                  <a:gd name="T11" fmla="*/ 0 h 41"/>
                  <a:gd name="T12" fmla="*/ 0 w 6"/>
                  <a:gd name="T13" fmla="*/ 0 h 41"/>
                  <a:gd name="T14" fmla="*/ 0 w 6"/>
                  <a:gd name="T15" fmla="*/ 41 h 41"/>
                  <a:gd name="T16" fmla="*/ 0 w 6"/>
                  <a:gd name="T17" fmla="*/ 41 h 41"/>
                  <a:gd name="T18" fmla="*/ 0 w 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41">
                    <a:moveTo>
                      <a:pt x="0" y="0"/>
                    </a:moveTo>
                    <a:lnTo>
                      <a:pt x="6" y="0"/>
                    </a:lnTo>
                    <a:lnTo>
                      <a:pt x="6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39" name="Freeform 458">
                <a:extLst>
                  <a:ext uri="{FF2B5EF4-FFF2-40B4-BE49-F238E27FC236}">
                    <a16:creationId xmlns:a16="http://schemas.microsoft.com/office/drawing/2014/main" id="{346256BA-95E2-489F-827D-37487CACD5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7" y="3638"/>
                <a:ext cx="1" cy="41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0 h 41"/>
                  <a:gd name="T4" fmla="*/ 0 w 1"/>
                  <a:gd name="T5" fmla="*/ 41 h 41"/>
                  <a:gd name="T6" fmla="*/ 0 w 1"/>
                  <a:gd name="T7" fmla="*/ 41 h 41"/>
                  <a:gd name="T8" fmla="*/ 0 w 1"/>
                  <a:gd name="T9" fmla="*/ 0 h 41"/>
                  <a:gd name="T10" fmla="*/ 0 w 1"/>
                  <a:gd name="T11" fmla="*/ 0 h 41"/>
                  <a:gd name="T12" fmla="*/ 0 w 1"/>
                  <a:gd name="T13" fmla="*/ 0 h 41"/>
                  <a:gd name="T14" fmla="*/ 0 w 1"/>
                  <a:gd name="T15" fmla="*/ 41 h 41"/>
                  <a:gd name="T16" fmla="*/ 0 w 1"/>
                  <a:gd name="T17" fmla="*/ 41 h 41"/>
                  <a:gd name="T18" fmla="*/ 0 w 1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"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40" name="Rectangle 459">
                <a:extLst>
                  <a:ext uri="{FF2B5EF4-FFF2-40B4-BE49-F238E27FC236}">
                    <a16:creationId xmlns:a16="http://schemas.microsoft.com/office/drawing/2014/main" id="{C0F83B62-B770-45DB-AC01-C78A6D5DB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7" y="3638"/>
                <a:ext cx="218" cy="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641" name="Freeform 460">
                <a:extLst>
                  <a:ext uri="{FF2B5EF4-FFF2-40B4-BE49-F238E27FC236}">
                    <a16:creationId xmlns:a16="http://schemas.microsoft.com/office/drawing/2014/main" id="{0BC6EF29-F3C9-4488-9C26-E03EBEDE98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9" y="3648"/>
                <a:ext cx="214" cy="6"/>
              </a:xfrm>
              <a:custGeom>
                <a:avLst/>
                <a:gdLst>
                  <a:gd name="T0" fmla="*/ 0 w 214"/>
                  <a:gd name="T1" fmla="*/ 0 h 6"/>
                  <a:gd name="T2" fmla="*/ 214 w 214"/>
                  <a:gd name="T3" fmla="*/ 0 h 6"/>
                  <a:gd name="T4" fmla="*/ 214 w 214"/>
                  <a:gd name="T5" fmla="*/ 6 h 6"/>
                  <a:gd name="T6" fmla="*/ 0 w 214"/>
                  <a:gd name="T7" fmla="*/ 6 h 6"/>
                  <a:gd name="T8" fmla="*/ 0 w 214"/>
                  <a:gd name="T9" fmla="*/ 0 h 6"/>
                  <a:gd name="T10" fmla="*/ 0 w 214"/>
                  <a:gd name="T11" fmla="*/ 2 h 6"/>
                  <a:gd name="T12" fmla="*/ 214 w 214"/>
                  <a:gd name="T13" fmla="*/ 2 h 6"/>
                  <a:gd name="T14" fmla="*/ 214 w 214"/>
                  <a:gd name="T15" fmla="*/ 4 h 6"/>
                  <a:gd name="T16" fmla="*/ 0 w 214"/>
                  <a:gd name="T17" fmla="*/ 4 h 6"/>
                  <a:gd name="T18" fmla="*/ 0 w 214"/>
                  <a:gd name="T19" fmla="*/ 2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4" h="6">
                    <a:moveTo>
                      <a:pt x="0" y="0"/>
                    </a:moveTo>
                    <a:lnTo>
                      <a:pt x="214" y="0"/>
                    </a:lnTo>
                    <a:lnTo>
                      <a:pt x="214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0" y="2"/>
                    </a:moveTo>
                    <a:lnTo>
                      <a:pt x="214" y="2"/>
                    </a:lnTo>
                    <a:lnTo>
                      <a:pt x="214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42" name="Freeform 461">
                <a:extLst>
                  <a:ext uri="{FF2B5EF4-FFF2-40B4-BE49-F238E27FC236}">
                    <a16:creationId xmlns:a16="http://schemas.microsoft.com/office/drawing/2014/main" id="{CC34140B-CB84-4234-AA2F-9944E7102F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9" y="3650"/>
                <a:ext cx="214" cy="2"/>
              </a:xfrm>
              <a:custGeom>
                <a:avLst/>
                <a:gdLst>
                  <a:gd name="T0" fmla="*/ 0 w 214"/>
                  <a:gd name="T1" fmla="*/ 0 h 2"/>
                  <a:gd name="T2" fmla="*/ 214 w 214"/>
                  <a:gd name="T3" fmla="*/ 0 h 2"/>
                  <a:gd name="T4" fmla="*/ 214 w 214"/>
                  <a:gd name="T5" fmla="*/ 2 h 2"/>
                  <a:gd name="T6" fmla="*/ 0 w 214"/>
                  <a:gd name="T7" fmla="*/ 2 h 2"/>
                  <a:gd name="T8" fmla="*/ 0 w 214"/>
                  <a:gd name="T9" fmla="*/ 0 h 2"/>
                  <a:gd name="T10" fmla="*/ 0 w 214"/>
                  <a:gd name="T11" fmla="*/ 1 h 2"/>
                  <a:gd name="T12" fmla="*/ 214 w 214"/>
                  <a:gd name="T13" fmla="*/ 1 h 2"/>
                  <a:gd name="T14" fmla="*/ 214 w 214"/>
                  <a:gd name="T15" fmla="*/ 1 h 2"/>
                  <a:gd name="T16" fmla="*/ 0 w 214"/>
                  <a:gd name="T17" fmla="*/ 1 h 2"/>
                  <a:gd name="T18" fmla="*/ 0 w 214"/>
                  <a:gd name="T19" fmla="*/ 1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4" h="2">
                    <a:moveTo>
                      <a:pt x="0" y="0"/>
                    </a:moveTo>
                    <a:lnTo>
                      <a:pt x="214" y="0"/>
                    </a:lnTo>
                    <a:lnTo>
                      <a:pt x="21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0" y="1"/>
                    </a:moveTo>
                    <a:lnTo>
                      <a:pt x="21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43" name="Rectangle 462">
                <a:extLst>
                  <a:ext uri="{FF2B5EF4-FFF2-40B4-BE49-F238E27FC236}">
                    <a16:creationId xmlns:a16="http://schemas.microsoft.com/office/drawing/2014/main" id="{E4945B7E-4803-4F1A-A539-138A5EAB4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" y="3648"/>
                <a:ext cx="214" cy="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644" name="Rectangle 463">
                <a:extLst>
                  <a:ext uri="{FF2B5EF4-FFF2-40B4-BE49-F238E27FC236}">
                    <a16:creationId xmlns:a16="http://schemas.microsoft.com/office/drawing/2014/main" id="{0FC3C672-9A25-4C1F-BA2B-4B46A0A1D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3648"/>
                <a:ext cx="38" cy="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645" name="Freeform 464">
                <a:extLst>
                  <a:ext uri="{FF2B5EF4-FFF2-40B4-BE49-F238E27FC236}">
                    <a16:creationId xmlns:a16="http://schemas.microsoft.com/office/drawing/2014/main" id="{32B9AC61-298F-4C73-BF8C-CAB1AF455C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6" y="3659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0 h 14"/>
                  <a:gd name="T4" fmla="*/ 14 w 14"/>
                  <a:gd name="T5" fmla="*/ 7 h 14"/>
                  <a:gd name="T6" fmla="*/ 7 w 14"/>
                  <a:gd name="T7" fmla="*/ 14 h 14"/>
                  <a:gd name="T8" fmla="*/ 0 w 14"/>
                  <a:gd name="T9" fmla="*/ 7 h 14"/>
                  <a:gd name="T10" fmla="*/ 3 w 14"/>
                  <a:gd name="T11" fmla="*/ 7 h 14"/>
                  <a:gd name="T12" fmla="*/ 9 w 14"/>
                  <a:gd name="T13" fmla="*/ 1 h 14"/>
                  <a:gd name="T14" fmla="*/ 14 w 14"/>
                  <a:gd name="T15" fmla="*/ 7 h 14"/>
                  <a:gd name="T16" fmla="*/ 9 w 14"/>
                  <a:gd name="T17" fmla="*/ 13 h 14"/>
                  <a:gd name="T18" fmla="*/ 3 w 14"/>
                  <a:gd name="T19" fmla="*/ 7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0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  <a:moveTo>
                      <a:pt x="3" y="7"/>
                    </a:moveTo>
                    <a:lnTo>
                      <a:pt x="9" y="1"/>
                    </a:lnTo>
                    <a:lnTo>
                      <a:pt x="14" y="7"/>
                    </a:lnTo>
                    <a:lnTo>
                      <a:pt x="9" y="13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46" name="Freeform 465">
                <a:extLst>
                  <a:ext uri="{FF2B5EF4-FFF2-40B4-BE49-F238E27FC236}">
                    <a16:creationId xmlns:a16="http://schemas.microsoft.com/office/drawing/2014/main" id="{7734FCD9-D141-4CA7-BC3C-E5EBB50AB1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9" y="3660"/>
                <a:ext cx="11" cy="12"/>
              </a:xfrm>
              <a:custGeom>
                <a:avLst/>
                <a:gdLst>
                  <a:gd name="T0" fmla="*/ 0 w 11"/>
                  <a:gd name="T1" fmla="*/ 6 h 12"/>
                  <a:gd name="T2" fmla="*/ 6 w 11"/>
                  <a:gd name="T3" fmla="*/ 0 h 12"/>
                  <a:gd name="T4" fmla="*/ 11 w 11"/>
                  <a:gd name="T5" fmla="*/ 6 h 12"/>
                  <a:gd name="T6" fmla="*/ 6 w 11"/>
                  <a:gd name="T7" fmla="*/ 12 h 12"/>
                  <a:gd name="T8" fmla="*/ 0 w 11"/>
                  <a:gd name="T9" fmla="*/ 6 h 12"/>
                  <a:gd name="T10" fmla="*/ 1 w 11"/>
                  <a:gd name="T11" fmla="*/ 6 h 12"/>
                  <a:gd name="T12" fmla="*/ 7 w 11"/>
                  <a:gd name="T13" fmla="*/ 2 h 12"/>
                  <a:gd name="T14" fmla="*/ 11 w 11"/>
                  <a:gd name="T15" fmla="*/ 6 h 12"/>
                  <a:gd name="T16" fmla="*/ 7 w 11"/>
                  <a:gd name="T17" fmla="*/ 11 h 12"/>
                  <a:gd name="T18" fmla="*/ 1 w 11"/>
                  <a:gd name="T19" fmla="*/ 6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12">
                    <a:moveTo>
                      <a:pt x="0" y="6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  <a:moveTo>
                      <a:pt x="1" y="6"/>
                    </a:moveTo>
                    <a:lnTo>
                      <a:pt x="7" y="2"/>
                    </a:lnTo>
                    <a:lnTo>
                      <a:pt x="11" y="6"/>
                    </a:lnTo>
                    <a:lnTo>
                      <a:pt x="7" y="11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47" name="Freeform 466">
                <a:extLst>
                  <a:ext uri="{FF2B5EF4-FFF2-40B4-BE49-F238E27FC236}">
                    <a16:creationId xmlns:a16="http://schemas.microsoft.com/office/drawing/2014/main" id="{8AC3E564-C437-4B8A-8C13-96122D8BF7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" y="3662"/>
                <a:ext cx="10" cy="9"/>
              </a:xfrm>
              <a:custGeom>
                <a:avLst/>
                <a:gdLst>
                  <a:gd name="T0" fmla="*/ 0 w 10"/>
                  <a:gd name="T1" fmla="*/ 4 h 9"/>
                  <a:gd name="T2" fmla="*/ 6 w 10"/>
                  <a:gd name="T3" fmla="*/ 0 h 9"/>
                  <a:gd name="T4" fmla="*/ 10 w 10"/>
                  <a:gd name="T5" fmla="*/ 4 h 9"/>
                  <a:gd name="T6" fmla="*/ 6 w 10"/>
                  <a:gd name="T7" fmla="*/ 9 h 9"/>
                  <a:gd name="T8" fmla="*/ 0 w 10"/>
                  <a:gd name="T9" fmla="*/ 4 h 9"/>
                  <a:gd name="T10" fmla="*/ 3 w 10"/>
                  <a:gd name="T11" fmla="*/ 4 h 9"/>
                  <a:gd name="T12" fmla="*/ 7 w 10"/>
                  <a:gd name="T13" fmla="*/ 1 h 9"/>
                  <a:gd name="T14" fmla="*/ 10 w 10"/>
                  <a:gd name="T15" fmla="*/ 4 h 9"/>
                  <a:gd name="T16" fmla="*/ 7 w 10"/>
                  <a:gd name="T17" fmla="*/ 8 h 9"/>
                  <a:gd name="T18" fmla="*/ 3 w 10"/>
                  <a:gd name="T19" fmla="*/ 4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0" y="4"/>
                    </a:moveTo>
                    <a:lnTo>
                      <a:pt x="6" y="0"/>
                    </a:lnTo>
                    <a:lnTo>
                      <a:pt x="10" y="4"/>
                    </a:lnTo>
                    <a:lnTo>
                      <a:pt x="6" y="9"/>
                    </a:lnTo>
                    <a:lnTo>
                      <a:pt x="0" y="4"/>
                    </a:lnTo>
                    <a:close/>
                    <a:moveTo>
                      <a:pt x="3" y="4"/>
                    </a:moveTo>
                    <a:lnTo>
                      <a:pt x="7" y="1"/>
                    </a:lnTo>
                    <a:lnTo>
                      <a:pt x="10" y="4"/>
                    </a:lnTo>
                    <a:lnTo>
                      <a:pt x="7" y="8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48" name="Freeform 467">
                <a:extLst>
                  <a:ext uri="{FF2B5EF4-FFF2-40B4-BE49-F238E27FC236}">
                    <a16:creationId xmlns:a16="http://schemas.microsoft.com/office/drawing/2014/main" id="{B5499112-A4B7-4A13-A7AC-2DE9AED3D0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3" y="3663"/>
                <a:ext cx="7" cy="7"/>
              </a:xfrm>
              <a:custGeom>
                <a:avLst/>
                <a:gdLst>
                  <a:gd name="T0" fmla="*/ 0 w 7"/>
                  <a:gd name="T1" fmla="*/ 3 h 7"/>
                  <a:gd name="T2" fmla="*/ 4 w 7"/>
                  <a:gd name="T3" fmla="*/ 0 h 7"/>
                  <a:gd name="T4" fmla="*/ 7 w 7"/>
                  <a:gd name="T5" fmla="*/ 3 h 7"/>
                  <a:gd name="T6" fmla="*/ 4 w 7"/>
                  <a:gd name="T7" fmla="*/ 7 h 7"/>
                  <a:gd name="T8" fmla="*/ 0 w 7"/>
                  <a:gd name="T9" fmla="*/ 3 h 7"/>
                  <a:gd name="T10" fmla="*/ 3 w 7"/>
                  <a:gd name="T11" fmla="*/ 3 h 7"/>
                  <a:gd name="T12" fmla="*/ 5 w 7"/>
                  <a:gd name="T13" fmla="*/ 1 h 7"/>
                  <a:gd name="T14" fmla="*/ 7 w 7"/>
                  <a:gd name="T15" fmla="*/ 3 h 7"/>
                  <a:gd name="T16" fmla="*/ 5 w 7"/>
                  <a:gd name="T17" fmla="*/ 6 h 7"/>
                  <a:gd name="T18" fmla="*/ 3 w 7"/>
                  <a:gd name="T19" fmla="*/ 3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lnTo>
                      <a:pt x="4" y="0"/>
                    </a:lnTo>
                    <a:lnTo>
                      <a:pt x="7" y="3"/>
                    </a:lnTo>
                    <a:lnTo>
                      <a:pt x="4" y="7"/>
                    </a:lnTo>
                    <a:lnTo>
                      <a:pt x="0" y="3"/>
                    </a:lnTo>
                    <a:close/>
                    <a:moveTo>
                      <a:pt x="3" y="3"/>
                    </a:moveTo>
                    <a:lnTo>
                      <a:pt x="5" y="1"/>
                    </a:lnTo>
                    <a:lnTo>
                      <a:pt x="7" y="3"/>
                    </a:lnTo>
                    <a:lnTo>
                      <a:pt x="5" y="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49" name="Freeform 468">
                <a:extLst>
                  <a:ext uri="{FF2B5EF4-FFF2-40B4-BE49-F238E27FC236}">
                    <a16:creationId xmlns:a16="http://schemas.microsoft.com/office/drawing/2014/main" id="{C1128E82-9989-42ED-8CFF-4A03889346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6" y="3664"/>
                <a:ext cx="4" cy="5"/>
              </a:xfrm>
              <a:custGeom>
                <a:avLst/>
                <a:gdLst>
                  <a:gd name="T0" fmla="*/ 0 w 4"/>
                  <a:gd name="T1" fmla="*/ 2 h 5"/>
                  <a:gd name="T2" fmla="*/ 2 w 4"/>
                  <a:gd name="T3" fmla="*/ 0 h 5"/>
                  <a:gd name="T4" fmla="*/ 4 w 4"/>
                  <a:gd name="T5" fmla="*/ 2 h 5"/>
                  <a:gd name="T6" fmla="*/ 2 w 4"/>
                  <a:gd name="T7" fmla="*/ 5 h 5"/>
                  <a:gd name="T8" fmla="*/ 0 w 4"/>
                  <a:gd name="T9" fmla="*/ 2 h 5"/>
                  <a:gd name="T10" fmla="*/ 2 w 4"/>
                  <a:gd name="T11" fmla="*/ 2 h 5"/>
                  <a:gd name="T12" fmla="*/ 3 w 4"/>
                  <a:gd name="T13" fmla="*/ 1 h 5"/>
                  <a:gd name="T14" fmla="*/ 4 w 4"/>
                  <a:gd name="T15" fmla="*/ 2 h 5"/>
                  <a:gd name="T16" fmla="*/ 3 w 4"/>
                  <a:gd name="T17" fmla="*/ 3 h 5"/>
                  <a:gd name="T18" fmla="*/ 2 w 4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  <a:moveTo>
                      <a:pt x="2" y="2"/>
                    </a:moveTo>
                    <a:lnTo>
                      <a:pt x="3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50" name="Freeform 469">
                <a:extLst>
                  <a:ext uri="{FF2B5EF4-FFF2-40B4-BE49-F238E27FC236}">
                    <a16:creationId xmlns:a16="http://schemas.microsoft.com/office/drawing/2014/main" id="{2AD584FA-FF98-4FED-9755-27D3AB97A1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" y="3665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  <a:gd name="T6" fmla="*/ 1 w 2"/>
                  <a:gd name="T7" fmla="*/ 2 h 2"/>
                  <a:gd name="T8" fmla="*/ 0 w 2"/>
                  <a:gd name="T9" fmla="*/ 1 h 2"/>
                  <a:gd name="T10" fmla="*/ 2 w 2"/>
                  <a:gd name="T11" fmla="*/ 1 h 2"/>
                  <a:gd name="T12" fmla="*/ 2 w 2"/>
                  <a:gd name="T13" fmla="*/ 1 h 2"/>
                  <a:gd name="T14" fmla="*/ 2 w 2"/>
                  <a:gd name="T15" fmla="*/ 1 h 2"/>
                  <a:gd name="T16" fmla="*/ 2 w 2"/>
                  <a:gd name="T17" fmla="*/ 1 h 2"/>
                  <a:gd name="T18" fmla="*/ 2 w 2"/>
                  <a:gd name="T19" fmla="*/ 1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  <a:moveTo>
                      <a:pt x="2" y="1"/>
                    </a:move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51" name="Freeform 470">
                <a:extLst>
                  <a:ext uri="{FF2B5EF4-FFF2-40B4-BE49-F238E27FC236}">
                    <a16:creationId xmlns:a16="http://schemas.microsoft.com/office/drawing/2014/main" id="{F6C19DF2-5551-4CAD-BC91-F29C6FCA50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0" y="366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52" name="Freeform 471">
                <a:extLst>
                  <a:ext uri="{FF2B5EF4-FFF2-40B4-BE49-F238E27FC236}">
                    <a16:creationId xmlns:a16="http://schemas.microsoft.com/office/drawing/2014/main" id="{8B3DD096-A257-4E18-8D6B-4007E59E61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667"/>
                <a:ext cx="21" cy="6"/>
              </a:xfrm>
              <a:custGeom>
                <a:avLst/>
                <a:gdLst>
                  <a:gd name="T0" fmla="*/ 0 w 21"/>
                  <a:gd name="T1" fmla="*/ 0 h 6"/>
                  <a:gd name="T2" fmla="*/ 21 w 21"/>
                  <a:gd name="T3" fmla="*/ 0 h 6"/>
                  <a:gd name="T4" fmla="*/ 21 w 21"/>
                  <a:gd name="T5" fmla="*/ 6 h 6"/>
                  <a:gd name="T6" fmla="*/ 0 w 21"/>
                  <a:gd name="T7" fmla="*/ 6 h 6"/>
                  <a:gd name="T8" fmla="*/ 0 w 21"/>
                  <a:gd name="T9" fmla="*/ 0 h 6"/>
                  <a:gd name="T10" fmla="*/ 1 w 21"/>
                  <a:gd name="T11" fmla="*/ 0 h 6"/>
                  <a:gd name="T12" fmla="*/ 19 w 21"/>
                  <a:gd name="T13" fmla="*/ 0 h 6"/>
                  <a:gd name="T14" fmla="*/ 19 w 21"/>
                  <a:gd name="T15" fmla="*/ 6 h 6"/>
                  <a:gd name="T16" fmla="*/ 1 w 21"/>
                  <a:gd name="T17" fmla="*/ 6 h 6"/>
                  <a:gd name="T18" fmla="*/ 1 w 21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6">
                    <a:moveTo>
                      <a:pt x="0" y="0"/>
                    </a:moveTo>
                    <a:lnTo>
                      <a:pt x="21" y="0"/>
                    </a:lnTo>
                    <a:lnTo>
                      <a:pt x="2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9" y="0"/>
                    </a:lnTo>
                    <a:lnTo>
                      <a:pt x="19" y="6"/>
                    </a:lnTo>
                    <a:lnTo>
                      <a:pt x="1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BDA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53" name="Freeform 472">
                <a:extLst>
                  <a:ext uri="{FF2B5EF4-FFF2-40B4-BE49-F238E27FC236}">
                    <a16:creationId xmlns:a16="http://schemas.microsoft.com/office/drawing/2014/main" id="{9BD7B67B-BBF4-4897-9D01-1766E38CE0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2" y="3667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8 w 18"/>
                  <a:gd name="T3" fmla="*/ 0 h 6"/>
                  <a:gd name="T4" fmla="*/ 18 w 18"/>
                  <a:gd name="T5" fmla="*/ 6 h 6"/>
                  <a:gd name="T6" fmla="*/ 0 w 18"/>
                  <a:gd name="T7" fmla="*/ 6 h 6"/>
                  <a:gd name="T8" fmla="*/ 0 w 18"/>
                  <a:gd name="T9" fmla="*/ 0 h 6"/>
                  <a:gd name="T10" fmla="*/ 2 w 18"/>
                  <a:gd name="T11" fmla="*/ 0 h 6"/>
                  <a:gd name="T12" fmla="*/ 16 w 18"/>
                  <a:gd name="T13" fmla="*/ 0 h 6"/>
                  <a:gd name="T14" fmla="*/ 16 w 18"/>
                  <a:gd name="T15" fmla="*/ 6 h 6"/>
                  <a:gd name="T16" fmla="*/ 2 w 18"/>
                  <a:gd name="T17" fmla="*/ 6 h 6"/>
                  <a:gd name="T18" fmla="*/ 2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18" y="0"/>
                    </a:lnTo>
                    <a:lnTo>
                      <a:pt x="18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16" y="0"/>
                    </a:lnTo>
                    <a:lnTo>
                      <a:pt x="16" y="6"/>
                    </a:lnTo>
                    <a:lnTo>
                      <a:pt x="2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FC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54" name="Freeform 473">
                <a:extLst>
                  <a:ext uri="{FF2B5EF4-FFF2-40B4-BE49-F238E27FC236}">
                    <a16:creationId xmlns:a16="http://schemas.microsoft.com/office/drawing/2014/main" id="{359941D3-726C-481D-B41B-C5CDF09B6C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4" y="3667"/>
                <a:ext cx="14" cy="6"/>
              </a:xfrm>
              <a:custGeom>
                <a:avLst/>
                <a:gdLst>
                  <a:gd name="T0" fmla="*/ 0 w 14"/>
                  <a:gd name="T1" fmla="*/ 0 h 6"/>
                  <a:gd name="T2" fmla="*/ 14 w 14"/>
                  <a:gd name="T3" fmla="*/ 0 h 6"/>
                  <a:gd name="T4" fmla="*/ 14 w 14"/>
                  <a:gd name="T5" fmla="*/ 6 h 6"/>
                  <a:gd name="T6" fmla="*/ 0 w 14"/>
                  <a:gd name="T7" fmla="*/ 6 h 6"/>
                  <a:gd name="T8" fmla="*/ 0 w 14"/>
                  <a:gd name="T9" fmla="*/ 0 h 6"/>
                  <a:gd name="T10" fmla="*/ 2 w 14"/>
                  <a:gd name="T11" fmla="*/ 0 h 6"/>
                  <a:gd name="T12" fmla="*/ 12 w 14"/>
                  <a:gd name="T13" fmla="*/ 0 h 6"/>
                  <a:gd name="T14" fmla="*/ 12 w 14"/>
                  <a:gd name="T15" fmla="*/ 6 h 6"/>
                  <a:gd name="T16" fmla="*/ 2 w 14"/>
                  <a:gd name="T17" fmla="*/ 6 h 6"/>
                  <a:gd name="T18" fmla="*/ 2 w 14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lnTo>
                      <a:pt x="14" y="0"/>
                    </a:lnTo>
                    <a:lnTo>
                      <a:pt x="14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12" y="0"/>
                    </a:lnTo>
                    <a:lnTo>
                      <a:pt x="12" y="6"/>
                    </a:lnTo>
                    <a:lnTo>
                      <a:pt x="2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55" name="Freeform 474">
                <a:extLst>
                  <a:ext uri="{FF2B5EF4-FFF2-40B4-BE49-F238E27FC236}">
                    <a16:creationId xmlns:a16="http://schemas.microsoft.com/office/drawing/2014/main" id="{972B6C32-45C1-469B-A522-FFEF1798DE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6" y="3667"/>
                <a:ext cx="10" cy="6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6 h 6"/>
                  <a:gd name="T6" fmla="*/ 0 w 10"/>
                  <a:gd name="T7" fmla="*/ 6 h 6"/>
                  <a:gd name="T8" fmla="*/ 0 w 10"/>
                  <a:gd name="T9" fmla="*/ 0 h 6"/>
                  <a:gd name="T10" fmla="*/ 2 w 10"/>
                  <a:gd name="T11" fmla="*/ 0 h 6"/>
                  <a:gd name="T12" fmla="*/ 9 w 10"/>
                  <a:gd name="T13" fmla="*/ 0 h 6"/>
                  <a:gd name="T14" fmla="*/ 9 w 10"/>
                  <a:gd name="T15" fmla="*/ 6 h 6"/>
                  <a:gd name="T16" fmla="*/ 2 w 10"/>
                  <a:gd name="T17" fmla="*/ 6 h 6"/>
                  <a:gd name="T18" fmla="*/ 2 w 10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10" y="0"/>
                    </a:lnTo>
                    <a:lnTo>
                      <a:pt x="10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9" y="0"/>
                    </a:lnTo>
                    <a:lnTo>
                      <a:pt x="9" y="6"/>
                    </a:lnTo>
                    <a:lnTo>
                      <a:pt x="2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4B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56" name="Freeform 475">
                <a:extLst>
                  <a:ext uri="{FF2B5EF4-FFF2-40B4-BE49-F238E27FC236}">
                    <a16:creationId xmlns:a16="http://schemas.microsoft.com/office/drawing/2014/main" id="{E97A3F1F-AE25-4F0F-B091-23EA284117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" y="3667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0 h 6"/>
                  <a:gd name="T4" fmla="*/ 7 w 7"/>
                  <a:gd name="T5" fmla="*/ 6 h 6"/>
                  <a:gd name="T6" fmla="*/ 0 w 7"/>
                  <a:gd name="T7" fmla="*/ 6 h 6"/>
                  <a:gd name="T8" fmla="*/ 0 w 7"/>
                  <a:gd name="T9" fmla="*/ 0 h 6"/>
                  <a:gd name="T10" fmla="*/ 1 w 7"/>
                  <a:gd name="T11" fmla="*/ 0 h 6"/>
                  <a:gd name="T12" fmla="*/ 5 w 7"/>
                  <a:gd name="T13" fmla="*/ 0 h 6"/>
                  <a:gd name="T14" fmla="*/ 5 w 7"/>
                  <a:gd name="T15" fmla="*/ 6 h 6"/>
                  <a:gd name="T16" fmla="*/ 1 w 7"/>
                  <a:gd name="T17" fmla="*/ 6 h 6"/>
                  <a:gd name="T18" fmla="*/ 1 w 7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0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1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7A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57" name="Freeform 476">
                <a:extLst>
                  <a:ext uri="{FF2B5EF4-FFF2-40B4-BE49-F238E27FC236}">
                    <a16:creationId xmlns:a16="http://schemas.microsoft.com/office/drawing/2014/main" id="{1862DA66-4901-47BB-A8C2-49BF1EC0E2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9" y="3667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0 h 6"/>
                  <a:gd name="T4" fmla="*/ 4 w 4"/>
                  <a:gd name="T5" fmla="*/ 6 h 6"/>
                  <a:gd name="T6" fmla="*/ 0 w 4"/>
                  <a:gd name="T7" fmla="*/ 6 h 6"/>
                  <a:gd name="T8" fmla="*/ 0 w 4"/>
                  <a:gd name="T9" fmla="*/ 0 h 6"/>
                  <a:gd name="T10" fmla="*/ 2 w 4"/>
                  <a:gd name="T11" fmla="*/ 0 h 6"/>
                  <a:gd name="T12" fmla="*/ 2 w 4"/>
                  <a:gd name="T13" fmla="*/ 0 h 6"/>
                  <a:gd name="T14" fmla="*/ 2 w 4"/>
                  <a:gd name="T15" fmla="*/ 6 h 6"/>
                  <a:gd name="T16" fmla="*/ 2 w 4"/>
                  <a:gd name="T17" fmla="*/ 6 h 6"/>
                  <a:gd name="T18" fmla="*/ 2 w 4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4" y="0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F9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58" name="Freeform 477">
                <a:extLst>
                  <a:ext uri="{FF2B5EF4-FFF2-40B4-BE49-F238E27FC236}">
                    <a16:creationId xmlns:a16="http://schemas.microsoft.com/office/drawing/2014/main" id="{53E780D9-2DFE-4E34-BDAE-D455A7D943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1" y="3667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w 1"/>
                  <a:gd name="T7" fmla="*/ 6 h 6"/>
                  <a:gd name="T8" fmla="*/ 0 w 1"/>
                  <a:gd name="T9" fmla="*/ 0 h 6"/>
                  <a:gd name="T10" fmla="*/ 0 w 1"/>
                  <a:gd name="T11" fmla="*/ 0 h 6"/>
                  <a:gd name="T12" fmla="*/ 0 w 1"/>
                  <a:gd name="T13" fmla="*/ 0 h 6"/>
                  <a:gd name="T14" fmla="*/ 0 w 1"/>
                  <a:gd name="T15" fmla="*/ 6 h 6"/>
                  <a:gd name="T16" fmla="*/ 0 w 1"/>
                  <a:gd name="T17" fmla="*/ 6 h 6"/>
                  <a:gd name="T18" fmla="*/ 0 w 1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59" name="Freeform 478">
                <a:extLst>
                  <a:ext uri="{FF2B5EF4-FFF2-40B4-BE49-F238E27FC236}">
                    <a16:creationId xmlns:a16="http://schemas.microsoft.com/office/drawing/2014/main" id="{79BDF8E8-B54D-4245-B99C-188118CF15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9" y="3662"/>
                <a:ext cx="9" cy="9"/>
              </a:xfrm>
              <a:custGeom>
                <a:avLst/>
                <a:gdLst>
                  <a:gd name="T0" fmla="*/ 0 w 9"/>
                  <a:gd name="T1" fmla="*/ 4 h 9"/>
                  <a:gd name="T2" fmla="*/ 4 w 9"/>
                  <a:gd name="T3" fmla="*/ 0 h 9"/>
                  <a:gd name="T4" fmla="*/ 9 w 9"/>
                  <a:gd name="T5" fmla="*/ 4 h 9"/>
                  <a:gd name="T6" fmla="*/ 4 w 9"/>
                  <a:gd name="T7" fmla="*/ 9 h 9"/>
                  <a:gd name="T8" fmla="*/ 0 w 9"/>
                  <a:gd name="T9" fmla="*/ 4 h 9"/>
                  <a:gd name="T10" fmla="*/ 0 w 9"/>
                  <a:gd name="T11" fmla="*/ 4 h 9"/>
                  <a:gd name="T12" fmla="*/ 3 w 9"/>
                  <a:gd name="T13" fmla="*/ 1 h 9"/>
                  <a:gd name="T14" fmla="*/ 7 w 9"/>
                  <a:gd name="T15" fmla="*/ 4 h 9"/>
                  <a:gd name="T16" fmla="*/ 3 w 9"/>
                  <a:gd name="T17" fmla="*/ 8 h 9"/>
                  <a:gd name="T18" fmla="*/ 0 w 9"/>
                  <a:gd name="T19" fmla="*/ 4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4" y="0"/>
                    </a:lnTo>
                    <a:lnTo>
                      <a:pt x="9" y="4"/>
                    </a:lnTo>
                    <a:lnTo>
                      <a:pt x="4" y="9"/>
                    </a:lnTo>
                    <a:lnTo>
                      <a:pt x="0" y="4"/>
                    </a:lnTo>
                    <a:close/>
                    <a:moveTo>
                      <a:pt x="0" y="4"/>
                    </a:moveTo>
                    <a:lnTo>
                      <a:pt x="3" y="1"/>
                    </a:lnTo>
                    <a:lnTo>
                      <a:pt x="7" y="4"/>
                    </a:lnTo>
                    <a:lnTo>
                      <a:pt x="3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60" name="Freeform 479">
                <a:extLst>
                  <a:ext uri="{FF2B5EF4-FFF2-40B4-BE49-F238E27FC236}">
                    <a16:creationId xmlns:a16="http://schemas.microsoft.com/office/drawing/2014/main" id="{EE9383F7-7DFD-49A5-95E8-25A086EE6F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9" y="3663"/>
                <a:ext cx="7" cy="7"/>
              </a:xfrm>
              <a:custGeom>
                <a:avLst/>
                <a:gdLst>
                  <a:gd name="T0" fmla="*/ 0 w 7"/>
                  <a:gd name="T1" fmla="*/ 3 h 7"/>
                  <a:gd name="T2" fmla="*/ 3 w 7"/>
                  <a:gd name="T3" fmla="*/ 0 h 7"/>
                  <a:gd name="T4" fmla="*/ 7 w 7"/>
                  <a:gd name="T5" fmla="*/ 3 h 7"/>
                  <a:gd name="T6" fmla="*/ 3 w 7"/>
                  <a:gd name="T7" fmla="*/ 7 h 7"/>
                  <a:gd name="T8" fmla="*/ 0 w 7"/>
                  <a:gd name="T9" fmla="*/ 3 h 7"/>
                  <a:gd name="T10" fmla="*/ 0 w 7"/>
                  <a:gd name="T11" fmla="*/ 3 h 7"/>
                  <a:gd name="T12" fmla="*/ 1 w 7"/>
                  <a:gd name="T13" fmla="*/ 1 h 7"/>
                  <a:gd name="T14" fmla="*/ 4 w 7"/>
                  <a:gd name="T15" fmla="*/ 3 h 7"/>
                  <a:gd name="T16" fmla="*/ 1 w 7"/>
                  <a:gd name="T17" fmla="*/ 6 h 7"/>
                  <a:gd name="T18" fmla="*/ 0 w 7"/>
                  <a:gd name="T19" fmla="*/ 3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lnTo>
                      <a:pt x="3" y="0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0" y="3"/>
                    </a:lnTo>
                    <a:close/>
                    <a:moveTo>
                      <a:pt x="0" y="3"/>
                    </a:moveTo>
                    <a:lnTo>
                      <a:pt x="1" y="1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61" name="Freeform 480">
                <a:extLst>
                  <a:ext uri="{FF2B5EF4-FFF2-40B4-BE49-F238E27FC236}">
                    <a16:creationId xmlns:a16="http://schemas.microsoft.com/office/drawing/2014/main" id="{9AE168C2-6025-42E0-B17C-E1485B7EF2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9" y="3664"/>
                <a:ext cx="4" cy="5"/>
              </a:xfrm>
              <a:custGeom>
                <a:avLst/>
                <a:gdLst>
                  <a:gd name="T0" fmla="*/ 0 w 4"/>
                  <a:gd name="T1" fmla="*/ 2 h 5"/>
                  <a:gd name="T2" fmla="*/ 1 w 4"/>
                  <a:gd name="T3" fmla="*/ 0 h 5"/>
                  <a:gd name="T4" fmla="*/ 4 w 4"/>
                  <a:gd name="T5" fmla="*/ 2 h 5"/>
                  <a:gd name="T6" fmla="*/ 1 w 4"/>
                  <a:gd name="T7" fmla="*/ 5 h 5"/>
                  <a:gd name="T8" fmla="*/ 0 w 4"/>
                  <a:gd name="T9" fmla="*/ 2 h 5"/>
                  <a:gd name="T10" fmla="*/ 0 w 4"/>
                  <a:gd name="T11" fmla="*/ 2 h 5"/>
                  <a:gd name="T12" fmla="*/ 1 w 4"/>
                  <a:gd name="T13" fmla="*/ 1 h 5"/>
                  <a:gd name="T14" fmla="*/ 1 w 4"/>
                  <a:gd name="T15" fmla="*/ 2 h 5"/>
                  <a:gd name="T16" fmla="*/ 1 w 4"/>
                  <a:gd name="T17" fmla="*/ 3 h 5"/>
                  <a:gd name="T18" fmla="*/ 0 w 4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lnTo>
                      <a:pt x="1" y="0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2"/>
                    </a:lnTo>
                    <a:close/>
                    <a:moveTo>
                      <a:pt x="0" y="2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62" name="Freeform 481">
                <a:extLst>
                  <a:ext uri="{FF2B5EF4-FFF2-40B4-BE49-F238E27FC236}">
                    <a16:creationId xmlns:a16="http://schemas.microsoft.com/office/drawing/2014/main" id="{CBDF3B5D-2B3B-4D82-A785-C07F3BED3C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9" y="3665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1 w 1"/>
                  <a:gd name="T5" fmla="*/ 1 h 2"/>
                  <a:gd name="T6" fmla="*/ 1 w 1"/>
                  <a:gd name="T7" fmla="*/ 2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1 h 2"/>
                  <a:gd name="T14" fmla="*/ 0 w 1"/>
                  <a:gd name="T15" fmla="*/ 1 h 2"/>
                  <a:gd name="T16" fmla="*/ 0 w 1"/>
                  <a:gd name="T17" fmla="*/ 1 h 2"/>
                  <a:gd name="T18" fmla="*/ 0 w 1"/>
                  <a:gd name="T19" fmla="*/ 1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63" name="Freeform 482">
                <a:extLst>
                  <a:ext uri="{FF2B5EF4-FFF2-40B4-BE49-F238E27FC236}">
                    <a16:creationId xmlns:a16="http://schemas.microsoft.com/office/drawing/2014/main" id="{CD470C4F-69D3-445B-8BA7-D0A8A76D6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3665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64" name="Freeform 483">
                <a:extLst>
                  <a:ext uri="{FF2B5EF4-FFF2-40B4-BE49-F238E27FC236}">
                    <a16:creationId xmlns:a16="http://schemas.microsoft.com/office/drawing/2014/main" id="{707A6706-FF1F-4B47-8B76-C86CAA78E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" y="3665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65" name="Freeform 484">
                <a:extLst>
                  <a:ext uri="{FF2B5EF4-FFF2-40B4-BE49-F238E27FC236}">
                    <a16:creationId xmlns:a16="http://schemas.microsoft.com/office/drawing/2014/main" id="{3FD23F1D-5B5C-4D53-A4D0-CE7E3CAF6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9" y="3429"/>
                <a:ext cx="33" cy="199"/>
              </a:xfrm>
              <a:custGeom>
                <a:avLst/>
                <a:gdLst>
                  <a:gd name="T0" fmla="*/ 0 w 33"/>
                  <a:gd name="T1" fmla="*/ 199 h 199"/>
                  <a:gd name="T2" fmla="*/ 25 w 33"/>
                  <a:gd name="T3" fmla="*/ 174 h 199"/>
                  <a:gd name="T4" fmla="*/ 25 w 33"/>
                  <a:gd name="T5" fmla="*/ 127 h 199"/>
                  <a:gd name="T6" fmla="*/ 33 w 33"/>
                  <a:gd name="T7" fmla="*/ 101 h 199"/>
                  <a:gd name="T8" fmla="*/ 33 w 33"/>
                  <a:gd name="T9" fmla="*/ 0 h 199"/>
                  <a:gd name="T10" fmla="*/ 0 w 33"/>
                  <a:gd name="T11" fmla="*/ 34 h 199"/>
                  <a:gd name="T12" fmla="*/ 0 w 33"/>
                  <a:gd name="T13" fmla="*/ 199 h 1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199">
                    <a:moveTo>
                      <a:pt x="0" y="199"/>
                    </a:moveTo>
                    <a:lnTo>
                      <a:pt x="25" y="174"/>
                    </a:lnTo>
                    <a:lnTo>
                      <a:pt x="25" y="127"/>
                    </a:lnTo>
                    <a:lnTo>
                      <a:pt x="33" y="101"/>
                    </a:lnTo>
                    <a:lnTo>
                      <a:pt x="33" y="0"/>
                    </a:lnTo>
                    <a:lnTo>
                      <a:pt x="0" y="34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66" name="Freeform 485">
                <a:extLst>
                  <a:ext uri="{FF2B5EF4-FFF2-40B4-BE49-F238E27FC236}">
                    <a16:creationId xmlns:a16="http://schemas.microsoft.com/office/drawing/2014/main" id="{0CBE4C92-3335-4DB1-A95A-574298748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4" y="3429"/>
                <a:ext cx="238" cy="34"/>
              </a:xfrm>
              <a:custGeom>
                <a:avLst/>
                <a:gdLst>
                  <a:gd name="T0" fmla="*/ 238 w 238"/>
                  <a:gd name="T1" fmla="*/ 0 h 34"/>
                  <a:gd name="T2" fmla="*/ 34 w 238"/>
                  <a:gd name="T3" fmla="*/ 0 h 34"/>
                  <a:gd name="T4" fmla="*/ 0 w 238"/>
                  <a:gd name="T5" fmla="*/ 34 h 34"/>
                  <a:gd name="T6" fmla="*/ 205 w 238"/>
                  <a:gd name="T7" fmla="*/ 34 h 34"/>
                  <a:gd name="T8" fmla="*/ 238 w 238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8" h="34">
                    <a:moveTo>
                      <a:pt x="238" y="0"/>
                    </a:moveTo>
                    <a:lnTo>
                      <a:pt x="34" y="0"/>
                    </a:lnTo>
                    <a:lnTo>
                      <a:pt x="0" y="34"/>
                    </a:lnTo>
                    <a:lnTo>
                      <a:pt x="205" y="34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67" name="Rectangle 486">
                <a:extLst>
                  <a:ext uri="{FF2B5EF4-FFF2-40B4-BE49-F238E27FC236}">
                    <a16:creationId xmlns:a16="http://schemas.microsoft.com/office/drawing/2014/main" id="{DEC66F20-8D75-42C9-9933-F8CF4EE2A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" y="3463"/>
                <a:ext cx="205" cy="165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668" name="Rectangle 487">
                <a:extLst>
                  <a:ext uri="{FF2B5EF4-FFF2-40B4-BE49-F238E27FC236}">
                    <a16:creationId xmlns:a16="http://schemas.microsoft.com/office/drawing/2014/main" id="{D3C67DFA-D203-4C9F-87A7-82F5E5CF9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8" y="3607"/>
                <a:ext cx="10" cy="5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669" name="Freeform 488">
                <a:extLst>
                  <a:ext uri="{FF2B5EF4-FFF2-40B4-BE49-F238E27FC236}">
                    <a16:creationId xmlns:a16="http://schemas.microsoft.com/office/drawing/2014/main" id="{7EA970FB-68C1-4E68-B001-D1C7F87DD6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48" cy="104"/>
              </a:xfrm>
              <a:custGeom>
                <a:avLst/>
                <a:gdLst>
                  <a:gd name="T0" fmla="*/ 0 w 148"/>
                  <a:gd name="T1" fmla="*/ 0 h 104"/>
                  <a:gd name="T2" fmla="*/ 148 w 148"/>
                  <a:gd name="T3" fmla="*/ 0 h 104"/>
                  <a:gd name="T4" fmla="*/ 148 w 148"/>
                  <a:gd name="T5" fmla="*/ 104 h 104"/>
                  <a:gd name="T6" fmla="*/ 0 w 148"/>
                  <a:gd name="T7" fmla="*/ 104 h 104"/>
                  <a:gd name="T8" fmla="*/ 0 w 148"/>
                  <a:gd name="T9" fmla="*/ 0 h 104"/>
                  <a:gd name="T10" fmla="*/ 0 w 148"/>
                  <a:gd name="T11" fmla="*/ 0 h 104"/>
                  <a:gd name="T12" fmla="*/ 146 w 148"/>
                  <a:gd name="T13" fmla="*/ 0 h 104"/>
                  <a:gd name="T14" fmla="*/ 146 w 148"/>
                  <a:gd name="T15" fmla="*/ 103 h 104"/>
                  <a:gd name="T16" fmla="*/ 0 w 148"/>
                  <a:gd name="T17" fmla="*/ 103 h 104"/>
                  <a:gd name="T18" fmla="*/ 0 w 148"/>
                  <a:gd name="T19" fmla="*/ 0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8" h="104">
                    <a:moveTo>
                      <a:pt x="0" y="0"/>
                    </a:moveTo>
                    <a:lnTo>
                      <a:pt x="148" y="0"/>
                    </a:lnTo>
                    <a:lnTo>
                      <a:pt x="148" y="104"/>
                    </a:lnTo>
                    <a:lnTo>
                      <a:pt x="0" y="10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6" y="0"/>
                    </a:lnTo>
                    <a:lnTo>
                      <a:pt x="146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70" name="Freeform 489">
                <a:extLst>
                  <a:ext uri="{FF2B5EF4-FFF2-40B4-BE49-F238E27FC236}">
                    <a16:creationId xmlns:a16="http://schemas.microsoft.com/office/drawing/2014/main" id="{D94C5E41-CCA6-4ACD-A719-164243F439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46" cy="103"/>
              </a:xfrm>
              <a:custGeom>
                <a:avLst/>
                <a:gdLst>
                  <a:gd name="T0" fmla="*/ 0 w 146"/>
                  <a:gd name="T1" fmla="*/ 0 h 103"/>
                  <a:gd name="T2" fmla="*/ 146 w 146"/>
                  <a:gd name="T3" fmla="*/ 0 h 103"/>
                  <a:gd name="T4" fmla="*/ 146 w 146"/>
                  <a:gd name="T5" fmla="*/ 103 h 103"/>
                  <a:gd name="T6" fmla="*/ 0 w 146"/>
                  <a:gd name="T7" fmla="*/ 103 h 103"/>
                  <a:gd name="T8" fmla="*/ 0 w 146"/>
                  <a:gd name="T9" fmla="*/ 0 h 103"/>
                  <a:gd name="T10" fmla="*/ 0 w 146"/>
                  <a:gd name="T11" fmla="*/ 0 h 103"/>
                  <a:gd name="T12" fmla="*/ 145 w 146"/>
                  <a:gd name="T13" fmla="*/ 0 h 103"/>
                  <a:gd name="T14" fmla="*/ 145 w 146"/>
                  <a:gd name="T15" fmla="*/ 101 h 103"/>
                  <a:gd name="T16" fmla="*/ 0 w 146"/>
                  <a:gd name="T17" fmla="*/ 101 h 103"/>
                  <a:gd name="T18" fmla="*/ 0 w 146"/>
                  <a:gd name="T19" fmla="*/ 0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lnTo>
                      <a:pt x="146" y="0"/>
                    </a:lnTo>
                    <a:lnTo>
                      <a:pt x="146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5" y="0"/>
                    </a:lnTo>
                    <a:lnTo>
                      <a:pt x="145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71" name="Freeform 490">
                <a:extLst>
                  <a:ext uri="{FF2B5EF4-FFF2-40B4-BE49-F238E27FC236}">
                    <a16:creationId xmlns:a16="http://schemas.microsoft.com/office/drawing/2014/main" id="{7440EB51-7DC7-4D7E-9962-355FF8D28C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45" cy="101"/>
              </a:xfrm>
              <a:custGeom>
                <a:avLst/>
                <a:gdLst>
                  <a:gd name="T0" fmla="*/ 0 w 145"/>
                  <a:gd name="T1" fmla="*/ 0 h 101"/>
                  <a:gd name="T2" fmla="*/ 145 w 145"/>
                  <a:gd name="T3" fmla="*/ 0 h 101"/>
                  <a:gd name="T4" fmla="*/ 145 w 145"/>
                  <a:gd name="T5" fmla="*/ 101 h 101"/>
                  <a:gd name="T6" fmla="*/ 0 w 145"/>
                  <a:gd name="T7" fmla="*/ 101 h 101"/>
                  <a:gd name="T8" fmla="*/ 0 w 145"/>
                  <a:gd name="T9" fmla="*/ 0 h 101"/>
                  <a:gd name="T10" fmla="*/ 0 w 145"/>
                  <a:gd name="T11" fmla="*/ 0 h 101"/>
                  <a:gd name="T12" fmla="*/ 143 w 145"/>
                  <a:gd name="T13" fmla="*/ 0 h 101"/>
                  <a:gd name="T14" fmla="*/ 143 w 145"/>
                  <a:gd name="T15" fmla="*/ 100 h 101"/>
                  <a:gd name="T16" fmla="*/ 0 w 145"/>
                  <a:gd name="T17" fmla="*/ 100 h 101"/>
                  <a:gd name="T18" fmla="*/ 0 w 145"/>
                  <a:gd name="T19" fmla="*/ 0 h 1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5" h="101">
                    <a:moveTo>
                      <a:pt x="0" y="0"/>
                    </a:moveTo>
                    <a:lnTo>
                      <a:pt x="145" y="0"/>
                    </a:lnTo>
                    <a:lnTo>
                      <a:pt x="145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3" y="0"/>
                    </a:lnTo>
                    <a:lnTo>
                      <a:pt x="143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8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72" name="Freeform 491">
                <a:extLst>
                  <a:ext uri="{FF2B5EF4-FFF2-40B4-BE49-F238E27FC236}">
                    <a16:creationId xmlns:a16="http://schemas.microsoft.com/office/drawing/2014/main" id="{909D8058-EABD-4718-872B-BE71B9A8D3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43" cy="100"/>
              </a:xfrm>
              <a:custGeom>
                <a:avLst/>
                <a:gdLst>
                  <a:gd name="T0" fmla="*/ 0 w 143"/>
                  <a:gd name="T1" fmla="*/ 0 h 100"/>
                  <a:gd name="T2" fmla="*/ 143 w 143"/>
                  <a:gd name="T3" fmla="*/ 0 h 100"/>
                  <a:gd name="T4" fmla="*/ 143 w 143"/>
                  <a:gd name="T5" fmla="*/ 100 h 100"/>
                  <a:gd name="T6" fmla="*/ 0 w 143"/>
                  <a:gd name="T7" fmla="*/ 100 h 100"/>
                  <a:gd name="T8" fmla="*/ 0 w 143"/>
                  <a:gd name="T9" fmla="*/ 0 h 100"/>
                  <a:gd name="T10" fmla="*/ 0 w 143"/>
                  <a:gd name="T11" fmla="*/ 0 h 100"/>
                  <a:gd name="T12" fmla="*/ 140 w 143"/>
                  <a:gd name="T13" fmla="*/ 0 h 100"/>
                  <a:gd name="T14" fmla="*/ 140 w 143"/>
                  <a:gd name="T15" fmla="*/ 99 h 100"/>
                  <a:gd name="T16" fmla="*/ 0 w 143"/>
                  <a:gd name="T17" fmla="*/ 99 h 100"/>
                  <a:gd name="T18" fmla="*/ 0 w 143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3" h="100">
                    <a:moveTo>
                      <a:pt x="0" y="0"/>
                    </a:moveTo>
                    <a:lnTo>
                      <a:pt x="143" y="0"/>
                    </a:lnTo>
                    <a:lnTo>
                      <a:pt x="143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0" y="0"/>
                    </a:lnTo>
                    <a:lnTo>
                      <a:pt x="140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73" name="Freeform 492">
                <a:extLst>
                  <a:ext uri="{FF2B5EF4-FFF2-40B4-BE49-F238E27FC236}">
                    <a16:creationId xmlns:a16="http://schemas.microsoft.com/office/drawing/2014/main" id="{ED931D44-A6CF-4198-8A24-9B5EF7D400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40" cy="99"/>
              </a:xfrm>
              <a:custGeom>
                <a:avLst/>
                <a:gdLst>
                  <a:gd name="T0" fmla="*/ 0 w 140"/>
                  <a:gd name="T1" fmla="*/ 0 h 99"/>
                  <a:gd name="T2" fmla="*/ 140 w 140"/>
                  <a:gd name="T3" fmla="*/ 0 h 99"/>
                  <a:gd name="T4" fmla="*/ 140 w 140"/>
                  <a:gd name="T5" fmla="*/ 99 h 99"/>
                  <a:gd name="T6" fmla="*/ 0 w 140"/>
                  <a:gd name="T7" fmla="*/ 99 h 99"/>
                  <a:gd name="T8" fmla="*/ 0 w 140"/>
                  <a:gd name="T9" fmla="*/ 0 h 99"/>
                  <a:gd name="T10" fmla="*/ 0 w 140"/>
                  <a:gd name="T11" fmla="*/ 0 h 99"/>
                  <a:gd name="T12" fmla="*/ 138 w 140"/>
                  <a:gd name="T13" fmla="*/ 0 h 99"/>
                  <a:gd name="T14" fmla="*/ 138 w 140"/>
                  <a:gd name="T15" fmla="*/ 98 h 99"/>
                  <a:gd name="T16" fmla="*/ 0 w 140"/>
                  <a:gd name="T17" fmla="*/ 98 h 99"/>
                  <a:gd name="T18" fmla="*/ 0 w 140"/>
                  <a:gd name="T19" fmla="*/ 0 h 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0" h="99">
                    <a:moveTo>
                      <a:pt x="0" y="0"/>
                    </a:moveTo>
                    <a:lnTo>
                      <a:pt x="140" y="0"/>
                    </a:lnTo>
                    <a:lnTo>
                      <a:pt x="140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8" y="0"/>
                    </a:lnTo>
                    <a:lnTo>
                      <a:pt x="138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8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74" name="Freeform 493">
                <a:extLst>
                  <a:ext uri="{FF2B5EF4-FFF2-40B4-BE49-F238E27FC236}">
                    <a16:creationId xmlns:a16="http://schemas.microsoft.com/office/drawing/2014/main" id="{7121FF9E-093D-4D3E-8289-802C06855B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38" cy="98"/>
              </a:xfrm>
              <a:custGeom>
                <a:avLst/>
                <a:gdLst>
                  <a:gd name="T0" fmla="*/ 0 w 138"/>
                  <a:gd name="T1" fmla="*/ 0 h 98"/>
                  <a:gd name="T2" fmla="*/ 138 w 138"/>
                  <a:gd name="T3" fmla="*/ 0 h 98"/>
                  <a:gd name="T4" fmla="*/ 138 w 138"/>
                  <a:gd name="T5" fmla="*/ 98 h 98"/>
                  <a:gd name="T6" fmla="*/ 0 w 138"/>
                  <a:gd name="T7" fmla="*/ 98 h 98"/>
                  <a:gd name="T8" fmla="*/ 0 w 138"/>
                  <a:gd name="T9" fmla="*/ 0 h 98"/>
                  <a:gd name="T10" fmla="*/ 0 w 138"/>
                  <a:gd name="T11" fmla="*/ 0 h 98"/>
                  <a:gd name="T12" fmla="*/ 137 w 138"/>
                  <a:gd name="T13" fmla="*/ 0 h 98"/>
                  <a:gd name="T14" fmla="*/ 137 w 138"/>
                  <a:gd name="T15" fmla="*/ 97 h 98"/>
                  <a:gd name="T16" fmla="*/ 0 w 138"/>
                  <a:gd name="T17" fmla="*/ 97 h 98"/>
                  <a:gd name="T18" fmla="*/ 0 w 138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8" h="98">
                    <a:moveTo>
                      <a:pt x="0" y="0"/>
                    </a:moveTo>
                    <a:lnTo>
                      <a:pt x="138" y="0"/>
                    </a:lnTo>
                    <a:lnTo>
                      <a:pt x="138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7" y="0"/>
                    </a:lnTo>
                    <a:lnTo>
                      <a:pt x="137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75" name="Freeform 494">
                <a:extLst>
                  <a:ext uri="{FF2B5EF4-FFF2-40B4-BE49-F238E27FC236}">
                    <a16:creationId xmlns:a16="http://schemas.microsoft.com/office/drawing/2014/main" id="{6248CEB9-E59A-4063-8D81-6ACE990432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37" cy="97"/>
              </a:xfrm>
              <a:custGeom>
                <a:avLst/>
                <a:gdLst>
                  <a:gd name="T0" fmla="*/ 0 w 137"/>
                  <a:gd name="T1" fmla="*/ 0 h 97"/>
                  <a:gd name="T2" fmla="*/ 137 w 137"/>
                  <a:gd name="T3" fmla="*/ 0 h 97"/>
                  <a:gd name="T4" fmla="*/ 137 w 137"/>
                  <a:gd name="T5" fmla="*/ 97 h 97"/>
                  <a:gd name="T6" fmla="*/ 0 w 137"/>
                  <a:gd name="T7" fmla="*/ 97 h 97"/>
                  <a:gd name="T8" fmla="*/ 0 w 137"/>
                  <a:gd name="T9" fmla="*/ 0 h 97"/>
                  <a:gd name="T10" fmla="*/ 0 w 137"/>
                  <a:gd name="T11" fmla="*/ 0 h 97"/>
                  <a:gd name="T12" fmla="*/ 135 w 137"/>
                  <a:gd name="T13" fmla="*/ 0 h 97"/>
                  <a:gd name="T14" fmla="*/ 135 w 137"/>
                  <a:gd name="T15" fmla="*/ 95 h 97"/>
                  <a:gd name="T16" fmla="*/ 0 w 137"/>
                  <a:gd name="T17" fmla="*/ 95 h 97"/>
                  <a:gd name="T18" fmla="*/ 0 w 137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7" h="97">
                    <a:moveTo>
                      <a:pt x="0" y="0"/>
                    </a:moveTo>
                    <a:lnTo>
                      <a:pt x="137" y="0"/>
                    </a:lnTo>
                    <a:lnTo>
                      <a:pt x="137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5" y="0"/>
                    </a:lnTo>
                    <a:lnTo>
                      <a:pt x="135" y="95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9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76" name="Freeform 495">
                <a:extLst>
                  <a:ext uri="{FF2B5EF4-FFF2-40B4-BE49-F238E27FC236}">
                    <a16:creationId xmlns:a16="http://schemas.microsoft.com/office/drawing/2014/main" id="{FB18796D-7D94-4150-ABDD-9E9AB31CC6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35" cy="95"/>
              </a:xfrm>
              <a:custGeom>
                <a:avLst/>
                <a:gdLst>
                  <a:gd name="T0" fmla="*/ 0 w 135"/>
                  <a:gd name="T1" fmla="*/ 0 h 95"/>
                  <a:gd name="T2" fmla="*/ 135 w 135"/>
                  <a:gd name="T3" fmla="*/ 0 h 95"/>
                  <a:gd name="T4" fmla="*/ 135 w 135"/>
                  <a:gd name="T5" fmla="*/ 95 h 95"/>
                  <a:gd name="T6" fmla="*/ 0 w 135"/>
                  <a:gd name="T7" fmla="*/ 95 h 95"/>
                  <a:gd name="T8" fmla="*/ 0 w 135"/>
                  <a:gd name="T9" fmla="*/ 0 h 95"/>
                  <a:gd name="T10" fmla="*/ 0 w 135"/>
                  <a:gd name="T11" fmla="*/ 0 h 95"/>
                  <a:gd name="T12" fmla="*/ 133 w 135"/>
                  <a:gd name="T13" fmla="*/ 0 h 95"/>
                  <a:gd name="T14" fmla="*/ 133 w 135"/>
                  <a:gd name="T15" fmla="*/ 94 h 95"/>
                  <a:gd name="T16" fmla="*/ 0 w 135"/>
                  <a:gd name="T17" fmla="*/ 94 h 95"/>
                  <a:gd name="T18" fmla="*/ 0 w 135"/>
                  <a:gd name="T19" fmla="*/ 0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95">
                    <a:moveTo>
                      <a:pt x="0" y="0"/>
                    </a:moveTo>
                    <a:lnTo>
                      <a:pt x="135" y="0"/>
                    </a:lnTo>
                    <a:lnTo>
                      <a:pt x="135" y="95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3" y="0"/>
                    </a:lnTo>
                    <a:lnTo>
                      <a:pt x="133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77" name="Freeform 496">
                <a:extLst>
                  <a:ext uri="{FF2B5EF4-FFF2-40B4-BE49-F238E27FC236}">
                    <a16:creationId xmlns:a16="http://schemas.microsoft.com/office/drawing/2014/main" id="{C09C2EC0-CB6A-4FAC-A59F-965BE61DDE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33" cy="94"/>
              </a:xfrm>
              <a:custGeom>
                <a:avLst/>
                <a:gdLst>
                  <a:gd name="T0" fmla="*/ 0 w 133"/>
                  <a:gd name="T1" fmla="*/ 0 h 94"/>
                  <a:gd name="T2" fmla="*/ 133 w 133"/>
                  <a:gd name="T3" fmla="*/ 0 h 94"/>
                  <a:gd name="T4" fmla="*/ 133 w 133"/>
                  <a:gd name="T5" fmla="*/ 94 h 94"/>
                  <a:gd name="T6" fmla="*/ 0 w 133"/>
                  <a:gd name="T7" fmla="*/ 94 h 94"/>
                  <a:gd name="T8" fmla="*/ 0 w 133"/>
                  <a:gd name="T9" fmla="*/ 0 h 94"/>
                  <a:gd name="T10" fmla="*/ 0 w 133"/>
                  <a:gd name="T11" fmla="*/ 0 h 94"/>
                  <a:gd name="T12" fmla="*/ 131 w 133"/>
                  <a:gd name="T13" fmla="*/ 0 h 94"/>
                  <a:gd name="T14" fmla="*/ 131 w 133"/>
                  <a:gd name="T15" fmla="*/ 92 h 94"/>
                  <a:gd name="T16" fmla="*/ 0 w 133"/>
                  <a:gd name="T17" fmla="*/ 92 h 94"/>
                  <a:gd name="T18" fmla="*/ 0 w 133"/>
                  <a:gd name="T19" fmla="*/ 0 h 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" h="94">
                    <a:moveTo>
                      <a:pt x="0" y="0"/>
                    </a:moveTo>
                    <a:lnTo>
                      <a:pt x="133" y="0"/>
                    </a:lnTo>
                    <a:lnTo>
                      <a:pt x="133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1" y="0"/>
                    </a:lnTo>
                    <a:lnTo>
                      <a:pt x="131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78" name="Freeform 497">
                <a:extLst>
                  <a:ext uri="{FF2B5EF4-FFF2-40B4-BE49-F238E27FC236}">
                    <a16:creationId xmlns:a16="http://schemas.microsoft.com/office/drawing/2014/main" id="{0E9410E4-83A4-4FA8-B86F-64A0D0CD3D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31" cy="92"/>
              </a:xfrm>
              <a:custGeom>
                <a:avLst/>
                <a:gdLst>
                  <a:gd name="T0" fmla="*/ 0 w 131"/>
                  <a:gd name="T1" fmla="*/ 0 h 92"/>
                  <a:gd name="T2" fmla="*/ 131 w 131"/>
                  <a:gd name="T3" fmla="*/ 0 h 92"/>
                  <a:gd name="T4" fmla="*/ 131 w 131"/>
                  <a:gd name="T5" fmla="*/ 92 h 92"/>
                  <a:gd name="T6" fmla="*/ 0 w 131"/>
                  <a:gd name="T7" fmla="*/ 92 h 92"/>
                  <a:gd name="T8" fmla="*/ 0 w 131"/>
                  <a:gd name="T9" fmla="*/ 0 h 92"/>
                  <a:gd name="T10" fmla="*/ 0 w 131"/>
                  <a:gd name="T11" fmla="*/ 0 h 92"/>
                  <a:gd name="T12" fmla="*/ 130 w 131"/>
                  <a:gd name="T13" fmla="*/ 0 h 92"/>
                  <a:gd name="T14" fmla="*/ 130 w 131"/>
                  <a:gd name="T15" fmla="*/ 91 h 92"/>
                  <a:gd name="T16" fmla="*/ 0 w 131"/>
                  <a:gd name="T17" fmla="*/ 91 h 92"/>
                  <a:gd name="T18" fmla="*/ 0 w 131"/>
                  <a:gd name="T19" fmla="*/ 0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1" h="92">
                    <a:moveTo>
                      <a:pt x="0" y="0"/>
                    </a:moveTo>
                    <a:lnTo>
                      <a:pt x="131" y="0"/>
                    </a:lnTo>
                    <a:lnTo>
                      <a:pt x="131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0" y="0"/>
                    </a:lnTo>
                    <a:lnTo>
                      <a:pt x="130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79" name="Freeform 498">
                <a:extLst>
                  <a:ext uri="{FF2B5EF4-FFF2-40B4-BE49-F238E27FC236}">
                    <a16:creationId xmlns:a16="http://schemas.microsoft.com/office/drawing/2014/main" id="{CD5EA00A-0D36-4E15-891E-6FCBFEA3A1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30" cy="91"/>
              </a:xfrm>
              <a:custGeom>
                <a:avLst/>
                <a:gdLst>
                  <a:gd name="T0" fmla="*/ 0 w 130"/>
                  <a:gd name="T1" fmla="*/ 0 h 91"/>
                  <a:gd name="T2" fmla="*/ 130 w 130"/>
                  <a:gd name="T3" fmla="*/ 0 h 91"/>
                  <a:gd name="T4" fmla="*/ 130 w 130"/>
                  <a:gd name="T5" fmla="*/ 91 h 91"/>
                  <a:gd name="T6" fmla="*/ 0 w 130"/>
                  <a:gd name="T7" fmla="*/ 91 h 91"/>
                  <a:gd name="T8" fmla="*/ 0 w 130"/>
                  <a:gd name="T9" fmla="*/ 0 h 91"/>
                  <a:gd name="T10" fmla="*/ 0 w 130"/>
                  <a:gd name="T11" fmla="*/ 0 h 91"/>
                  <a:gd name="T12" fmla="*/ 128 w 130"/>
                  <a:gd name="T13" fmla="*/ 0 h 91"/>
                  <a:gd name="T14" fmla="*/ 128 w 130"/>
                  <a:gd name="T15" fmla="*/ 91 h 91"/>
                  <a:gd name="T16" fmla="*/ 0 w 130"/>
                  <a:gd name="T17" fmla="*/ 91 h 91"/>
                  <a:gd name="T18" fmla="*/ 0 w 130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0" h="91">
                    <a:moveTo>
                      <a:pt x="0" y="0"/>
                    </a:moveTo>
                    <a:lnTo>
                      <a:pt x="130" y="0"/>
                    </a:lnTo>
                    <a:lnTo>
                      <a:pt x="130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8" y="0"/>
                    </a:lnTo>
                    <a:lnTo>
                      <a:pt x="128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80" name="Freeform 499">
                <a:extLst>
                  <a:ext uri="{FF2B5EF4-FFF2-40B4-BE49-F238E27FC236}">
                    <a16:creationId xmlns:a16="http://schemas.microsoft.com/office/drawing/2014/main" id="{7DE77861-EFE6-4F8E-A64D-B08CC1D7CC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28" cy="91"/>
              </a:xfrm>
              <a:custGeom>
                <a:avLst/>
                <a:gdLst>
                  <a:gd name="T0" fmla="*/ 0 w 128"/>
                  <a:gd name="T1" fmla="*/ 0 h 91"/>
                  <a:gd name="T2" fmla="*/ 128 w 128"/>
                  <a:gd name="T3" fmla="*/ 0 h 91"/>
                  <a:gd name="T4" fmla="*/ 128 w 128"/>
                  <a:gd name="T5" fmla="*/ 91 h 91"/>
                  <a:gd name="T6" fmla="*/ 0 w 128"/>
                  <a:gd name="T7" fmla="*/ 91 h 91"/>
                  <a:gd name="T8" fmla="*/ 0 w 128"/>
                  <a:gd name="T9" fmla="*/ 0 h 91"/>
                  <a:gd name="T10" fmla="*/ 0 w 128"/>
                  <a:gd name="T11" fmla="*/ 0 h 91"/>
                  <a:gd name="T12" fmla="*/ 126 w 128"/>
                  <a:gd name="T13" fmla="*/ 0 h 91"/>
                  <a:gd name="T14" fmla="*/ 126 w 128"/>
                  <a:gd name="T15" fmla="*/ 89 h 91"/>
                  <a:gd name="T16" fmla="*/ 0 w 128"/>
                  <a:gd name="T17" fmla="*/ 89 h 91"/>
                  <a:gd name="T18" fmla="*/ 0 w 128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8" h="91">
                    <a:moveTo>
                      <a:pt x="0" y="0"/>
                    </a:moveTo>
                    <a:lnTo>
                      <a:pt x="128" y="0"/>
                    </a:lnTo>
                    <a:lnTo>
                      <a:pt x="128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6" y="0"/>
                    </a:lnTo>
                    <a:lnTo>
                      <a:pt x="126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81" name="Freeform 500">
                <a:extLst>
                  <a:ext uri="{FF2B5EF4-FFF2-40B4-BE49-F238E27FC236}">
                    <a16:creationId xmlns:a16="http://schemas.microsoft.com/office/drawing/2014/main" id="{3E9F5CFD-88A1-4477-A6D7-C7900F7893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26" cy="89"/>
              </a:xfrm>
              <a:custGeom>
                <a:avLst/>
                <a:gdLst>
                  <a:gd name="T0" fmla="*/ 0 w 126"/>
                  <a:gd name="T1" fmla="*/ 0 h 89"/>
                  <a:gd name="T2" fmla="*/ 126 w 126"/>
                  <a:gd name="T3" fmla="*/ 0 h 89"/>
                  <a:gd name="T4" fmla="*/ 126 w 126"/>
                  <a:gd name="T5" fmla="*/ 89 h 89"/>
                  <a:gd name="T6" fmla="*/ 0 w 126"/>
                  <a:gd name="T7" fmla="*/ 89 h 89"/>
                  <a:gd name="T8" fmla="*/ 0 w 126"/>
                  <a:gd name="T9" fmla="*/ 0 h 89"/>
                  <a:gd name="T10" fmla="*/ 0 w 126"/>
                  <a:gd name="T11" fmla="*/ 0 h 89"/>
                  <a:gd name="T12" fmla="*/ 124 w 126"/>
                  <a:gd name="T13" fmla="*/ 0 h 89"/>
                  <a:gd name="T14" fmla="*/ 124 w 126"/>
                  <a:gd name="T15" fmla="*/ 88 h 89"/>
                  <a:gd name="T16" fmla="*/ 0 w 126"/>
                  <a:gd name="T17" fmla="*/ 88 h 89"/>
                  <a:gd name="T18" fmla="*/ 0 w 126"/>
                  <a:gd name="T19" fmla="*/ 0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89">
                    <a:moveTo>
                      <a:pt x="0" y="0"/>
                    </a:moveTo>
                    <a:lnTo>
                      <a:pt x="126" y="0"/>
                    </a:lnTo>
                    <a:lnTo>
                      <a:pt x="126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4" y="0"/>
                    </a:lnTo>
                    <a:lnTo>
                      <a:pt x="124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82" name="Freeform 501">
                <a:extLst>
                  <a:ext uri="{FF2B5EF4-FFF2-40B4-BE49-F238E27FC236}">
                    <a16:creationId xmlns:a16="http://schemas.microsoft.com/office/drawing/2014/main" id="{4A517984-2EA6-497B-AA76-84F803B76B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24" cy="88"/>
              </a:xfrm>
              <a:custGeom>
                <a:avLst/>
                <a:gdLst>
                  <a:gd name="T0" fmla="*/ 0 w 124"/>
                  <a:gd name="T1" fmla="*/ 0 h 88"/>
                  <a:gd name="T2" fmla="*/ 124 w 124"/>
                  <a:gd name="T3" fmla="*/ 0 h 88"/>
                  <a:gd name="T4" fmla="*/ 124 w 124"/>
                  <a:gd name="T5" fmla="*/ 88 h 88"/>
                  <a:gd name="T6" fmla="*/ 0 w 124"/>
                  <a:gd name="T7" fmla="*/ 88 h 88"/>
                  <a:gd name="T8" fmla="*/ 0 w 124"/>
                  <a:gd name="T9" fmla="*/ 0 h 88"/>
                  <a:gd name="T10" fmla="*/ 0 w 124"/>
                  <a:gd name="T11" fmla="*/ 0 h 88"/>
                  <a:gd name="T12" fmla="*/ 123 w 124"/>
                  <a:gd name="T13" fmla="*/ 0 h 88"/>
                  <a:gd name="T14" fmla="*/ 123 w 124"/>
                  <a:gd name="T15" fmla="*/ 86 h 88"/>
                  <a:gd name="T16" fmla="*/ 0 w 124"/>
                  <a:gd name="T17" fmla="*/ 86 h 88"/>
                  <a:gd name="T18" fmla="*/ 0 w 124"/>
                  <a:gd name="T19" fmla="*/ 0 h 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4" h="88">
                    <a:moveTo>
                      <a:pt x="0" y="0"/>
                    </a:moveTo>
                    <a:lnTo>
                      <a:pt x="124" y="0"/>
                    </a:lnTo>
                    <a:lnTo>
                      <a:pt x="124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3" y="0"/>
                    </a:lnTo>
                    <a:lnTo>
                      <a:pt x="123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9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83" name="Freeform 502">
                <a:extLst>
                  <a:ext uri="{FF2B5EF4-FFF2-40B4-BE49-F238E27FC236}">
                    <a16:creationId xmlns:a16="http://schemas.microsoft.com/office/drawing/2014/main" id="{10E10477-CBA6-4943-BCBD-19C5C1694B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23" cy="86"/>
              </a:xfrm>
              <a:custGeom>
                <a:avLst/>
                <a:gdLst>
                  <a:gd name="T0" fmla="*/ 0 w 123"/>
                  <a:gd name="T1" fmla="*/ 0 h 86"/>
                  <a:gd name="T2" fmla="*/ 123 w 123"/>
                  <a:gd name="T3" fmla="*/ 0 h 86"/>
                  <a:gd name="T4" fmla="*/ 123 w 123"/>
                  <a:gd name="T5" fmla="*/ 86 h 86"/>
                  <a:gd name="T6" fmla="*/ 0 w 123"/>
                  <a:gd name="T7" fmla="*/ 86 h 86"/>
                  <a:gd name="T8" fmla="*/ 0 w 123"/>
                  <a:gd name="T9" fmla="*/ 0 h 86"/>
                  <a:gd name="T10" fmla="*/ 0 w 123"/>
                  <a:gd name="T11" fmla="*/ 0 h 86"/>
                  <a:gd name="T12" fmla="*/ 121 w 123"/>
                  <a:gd name="T13" fmla="*/ 0 h 86"/>
                  <a:gd name="T14" fmla="*/ 121 w 123"/>
                  <a:gd name="T15" fmla="*/ 85 h 86"/>
                  <a:gd name="T16" fmla="*/ 0 w 123"/>
                  <a:gd name="T17" fmla="*/ 85 h 86"/>
                  <a:gd name="T18" fmla="*/ 0 w 123"/>
                  <a:gd name="T19" fmla="*/ 0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3" h="86">
                    <a:moveTo>
                      <a:pt x="0" y="0"/>
                    </a:moveTo>
                    <a:lnTo>
                      <a:pt x="123" y="0"/>
                    </a:lnTo>
                    <a:lnTo>
                      <a:pt x="123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1" y="0"/>
                    </a:lnTo>
                    <a:lnTo>
                      <a:pt x="121" y="85"/>
                    </a:lnTo>
                    <a:lnTo>
                      <a:pt x="0" y="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84" name="Freeform 503">
                <a:extLst>
                  <a:ext uri="{FF2B5EF4-FFF2-40B4-BE49-F238E27FC236}">
                    <a16:creationId xmlns:a16="http://schemas.microsoft.com/office/drawing/2014/main" id="{0A396363-68CB-401C-AA02-306A02B13A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21" cy="85"/>
              </a:xfrm>
              <a:custGeom>
                <a:avLst/>
                <a:gdLst>
                  <a:gd name="T0" fmla="*/ 0 w 121"/>
                  <a:gd name="T1" fmla="*/ 0 h 85"/>
                  <a:gd name="T2" fmla="*/ 121 w 121"/>
                  <a:gd name="T3" fmla="*/ 0 h 85"/>
                  <a:gd name="T4" fmla="*/ 121 w 121"/>
                  <a:gd name="T5" fmla="*/ 85 h 85"/>
                  <a:gd name="T6" fmla="*/ 0 w 121"/>
                  <a:gd name="T7" fmla="*/ 85 h 85"/>
                  <a:gd name="T8" fmla="*/ 0 w 121"/>
                  <a:gd name="T9" fmla="*/ 0 h 85"/>
                  <a:gd name="T10" fmla="*/ 0 w 121"/>
                  <a:gd name="T11" fmla="*/ 0 h 85"/>
                  <a:gd name="T12" fmla="*/ 119 w 121"/>
                  <a:gd name="T13" fmla="*/ 0 h 85"/>
                  <a:gd name="T14" fmla="*/ 119 w 121"/>
                  <a:gd name="T15" fmla="*/ 85 h 85"/>
                  <a:gd name="T16" fmla="*/ 0 w 121"/>
                  <a:gd name="T17" fmla="*/ 85 h 85"/>
                  <a:gd name="T18" fmla="*/ 0 w 121"/>
                  <a:gd name="T19" fmla="*/ 0 h 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1" h="85">
                    <a:moveTo>
                      <a:pt x="0" y="0"/>
                    </a:moveTo>
                    <a:lnTo>
                      <a:pt x="121" y="0"/>
                    </a:lnTo>
                    <a:lnTo>
                      <a:pt x="121" y="85"/>
                    </a:lnTo>
                    <a:lnTo>
                      <a:pt x="0" y="8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9" y="0"/>
                    </a:lnTo>
                    <a:lnTo>
                      <a:pt x="119" y="85"/>
                    </a:lnTo>
                    <a:lnTo>
                      <a:pt x="0" y="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85" name="Freeform 504">
                <a:extLst>
                  <a:ext uri="{FF2B5EF4-FFF2-40B4-BE49-F238E27FC236}">
                    <a16:creationId xmlns:a16="http://schemas.microsoft.com/office/drawing/2014/main" id="{36087B65-BD98-474D-82D4-7C4733FB09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19" cy="85"/>
              </a:xfrm>
              <a:custGeom>
                <a:avLst/>
                <a:gdLst>
                  <a:gd name="T0" fmla="*/ 0 w 119"/>
                  <a:gd name="T1" fmla="*/ 0 h 85"/>
                  <a:gd name="T2" fmla="*/ 119 w 119"/>
                  <a:gd name="T3" fmla="*/ 0 h 85"/>
                  <a:gd name="T4" fmla="*/ 119 w 119"/>
                  <a:gd name="T5" fmla="*/ 85 h 85"/>
                  <a:gd name="T6" fmla="*/ 0 w 119"/>
                  <a:gd name="T7" fmla="*/ 85 h 85"/>
                  <a:gd name="T8" fmla="*/ 0 w 119"/>
                  <a:gd name="T9" fmla="*/ 0 h 85"/>
                  <a:gd name="T10" fmla="*/ 0 w 119"/>
                  <a:gd name="T11" fmla="*/ 0 h 85"/>
                  <a:gd name="T12" fmla="*/ 117 w 119"/>
                  <a:gd name="T13" fmla="*/ 0 h 85"/>
                  <a:gd name="T14" fmla="*/ 117 w 119"/>
                  <a:gd name="T15" fmla="*/ 83 h 85"/>
                  <a:gd name="T16" fmla="*/ 0 w 119"/>
                  <a:gd name="T17" fmla="*/ 83 h 85"/>
                  <a:gd name="T18" fmla="*/ 0 w 119"/>
                  <a:gd name="T19" fmla="*/ 0 h 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9" h="85">
                    <a:moveTo>
                      <a:pt x="0" y="0"/>
                    </a:moveTo>
                    <a:lnTo>
                      <a:pt x="119" y="0"/>
                    </a:lnTo>
                    <a:lnTo>
                      <a:pt x="119" y="85"/>
                    </a:lnTo>
                    <a:lnTo>
                      <a:pt x="0" y="8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7" y="0"/>
                    </a:lnTo>
                    <a:lnTo>
                      <a:pt x="117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A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86" name="Freeform 505">
                <a:extLst>
                  <a:ext uri="{FF2B5EF4-FFF2-40B4-BE49-F238E27FC236}">
                    <a16:creationId xmlns:a16="http://schemas.microsoft.com/office/drawing/2014/main" id="{7876F2A4-1B93-4D41-A783-F01305A383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17" cy="83"/>
              </a:xfrm>
              <a:custGeom>
                <a:avLst/>
                <a:gdLst>
                  <a:gd name="T0" fmla="*/ 0 w 117"/>
                  <a:gd name="T1" fmla="*/ 0 h 83"/>
                  <a:gd name="T2" fmla="*/ 117 w 117"/>
                  <a:gd name="T3" fmla="*/ 0 h 83"/>
                  <a:gd name="T4" fmla="*/ 117 w 117"/>
                  <a:gd name="T5" fmla="*/ 83 h 83"/>
                  <a:gd name="T6" fmla="*/ 0 w 117"/>
                  <a:gd name="T7" fmla="*/ 83 h 83"/>
                  <a:gd name="T8" fmla="*/ 0 w 117"/>
                  <a:gd name="T9" fmla="*/ 0 h 83"/>
                  <a:gd name="T10" fmla="*/ 0 w 117"/>
                  <a:gd name="T11" fmla="*/ 0 h 83"/>
                  <a:gd name="T12" fmla="*/ 116 w 117"/>
                  <a:gd name="T13" fmla="*/ 0 h 83"/>
                  <a:gd name="T14" fmla="*/ 116 w 117"/>
                  <a:gd name="T15" fmla="*/ 82 h 83"/>
                  <a:gd name="T16" fmla="*/ 0 w 117"/>
                  <a:gd name="T17" fmla="*/ 82 h 83"/>
                  <a:gd name="T18" fmla="*/ 0 w 117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7" h="83">
                    <a:moveTo>
                      <a:pt x="0" y="0"/>
                    </a:moveTo>
                    <a:lnTo>
                      <a:pt x="117" y="0"/>
                    </a:lnTo>
                    <a:lnTo>
                      <a:pt x="117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6" y="0"/>
                    </a:lnTo>
                    <a:lnTo>
                      <a:pt x="116" y="82"/>
                    </a:lnTo>
                    <a:lnTo>
                      <a:pt x="0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A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87" name="Freeform 506">
                <a:extLst>
                  <a:ext uri="{FF2B5EF4-FFF2-40B4-BE49-F238E27FC236}">
                    <a16:creationId xmlns:a16="http://schemas.microsoft.com/office/drawing/2014/main" id="{9FB6CA2F-78BE-49B8-AB77-5ADF167AFC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16" cy="82"/>
              </a:xfrm>
              <a:custGeom>
                <a:avLst/>
                <a:gdLst>
                  <a:gd name="T0" fmla="*/ 0 w 116"/>
                  <a:gd name="T1" fmla="*/ 0 h 82"/>
                  <a:gd name="T2" fmla="*/ 116 w 116"/>
                  <a:gd name="T3" fmla="*/ 0 h 82"/>
                  <a:gd name="T4" fmla="*/ 116 w 116"/>
                  <a:gd name="T5" fmla="*/ 82 h 82"/>
                  <a:gd name="T6" fmla="*/ 0 w 116"/>
                  <a:gd name="T7" fmla="*/ 82 h 82"/>
                  <a:gd name="T8" fmla="*/ 0 w 116"/>
                  <a:gd name="T9" fmla="*/ 0 h 82"/>
                  <a:gd name="T10" fmla="*/ 0 w 116"/>
                  <a:gd name="T11" fmla="*/ 0 h 82"/>
                  <a:gd name="T12" fmla="*/ 114 w 116"/>
                  <a:gd name="T13" fmla="*/ 0 h 82"/>
                  <a:gd name="T14" fmla="*/ 114 w 116"/>
                  <a:gd name="T15" fmla="*/ 80 h 82"/>
                  <a:gd name="T16" fmla="*/ 0 w 116"/>
                  <a:gd name="T17" fmla="*/ 80 h 82"/>
                  <a:gd name="T18" fmla="*/ 0 w 116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8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82"/>
                    </a:lnTo>
                    <a:lnTo>
                      <a:pt x="0" y="8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4" y="0"/>
                    </a:lnTo>
                    <a:lnTo>
                      <a:pt x="114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88" name="Freeform 507">
                <a:extLst>
                  <a:ext uri="{FF2B5EF4-FFF2-40B4-BE49-F238E27FC236}">
                    <a16:creationId xmlns:a16="http://schemas.microsoft.com/office/drawing/2014/main" id="{66A357A3-012E-45F9-A789-6650FFCB03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14" cy="80"/>
              </a:xfrm>
              <a:custGeom>
                <a:avLst/>
                <a:gdLst>
                  <a:gd name="T0" fmla="*/ 0 w 114"/>
                  <a:gd name="T1" fmla="*/ 0 h 80"/>
                  <a:gd name="T2" fmla="*/ 114 w 114"/>
                  <a:gd name="T3" fmla="*/ 0 h 80"/>
                  <a:gd name="T4" fmla="*/ 114 w 114"/>
                  <a:gd name="T5" fmla="*/ 80 h 80"/>
                  <a:gd name="T6" fmla="*/ 0 w 114"/>
                  <a:gd name="T7" fmla="*/ 80 h 80"/>
                  <a:gd name="T8" fmla="*/ 0 w 114"/>
                  <a:gd name="T9" fmla="*/ 0 h 80"/>
                  <a:gd name="T10" fmla="*/ 0 w 114"/>
                  <a:gd name="T11" fmla="*/ 0 h 80"/>
                  <a:gd name="T12" fmla="*/ 112 w 114"/>
                  <a:gd name="T13" fmla="*/ 0 h 80"/>
                  <a:gd name="T14" fmla="*/ 112 w 114"/>
                  <a:gd name="T15" fmla="*/ 79 h 80"/>
                  <a:gd name="T16" fmla="*/ 0 w 114"/>
                  <a:gd name="T17" fmla="*/ 79 h 80"/>
                  <a:gd name="T18" fmla="*/ 0 w 114"/>
                  <a:gd name="T19" fmla="*/ 0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4" h="80">
                    <a:moveTo>
                      <a:pt x="0" y="0"/>
                    </a:moveTo>
                    <a:lnTo>
                      <a:pt x="114" y="0"/>
                    </a:lnTo>
                    <a:lnTo>
                      <a:pt x="114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2" y="0"/>
                    </a:lnTo>
                    <a:lnTo>
                      <a:pt x="112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A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89" name="Freeform 508">
                <a:extLst>
                  <a:ext uri="{FF2B5EF4-FFF2-40B4-BE49-F238E27FC236}">
                    <a16:creationId xmlns:a16="http://schemas.microsoft.com/office/drawing/2014/main" id="{E852E539-F7BE-42F6-ABF8-8A9B3DC275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12" cy="79"/>
              </a:xfrm>
              <a:custGeom>
                <a:avLst/>
                <a:gdLst>
                  <a:gd name="T0" fmla="*/ 0 w 112"/>
                  <a:gd name="T1" fmla="*/ 0 h 79"/>
                  <a:gd name="T2" fmla="*/ 112 w 112"/>
                  <a:gd name="T3" fmla="*/ 0 h 79"/>
                  <a:gd name="T4" fmla="*/ 112 w 112"/>
                  <a:gd name="T5" fmla="*/ 79 h 79"/>
                  <a:gd name="T6" fmla="*/ 0 w 112"/>
                  <a:gd name="T7" fmla="*/ 79 h 79"/>
                  <a:gd name="T8" fmla="*/ 0 w 112"/>
                  <a:gd name="T9" fmla="*/ 0 h 79"/>
                  <a:gd name="T10" fmla="*/ 0 w 112"/>
                  <a:gd name="T11" fmla="*/ 0 h 79"/>
                  <a:gd name="T12" fmla="*/ 110 w 112"/>
                  <a:gd name="T13" fmla="*/ 0 h 79"/>
                  <a:gd name="T14" fmla="*/ 110 w 112"/>
                  <a:gd name="T15" fmla="*/ 78 h 79"/>
                  <a:gd name="T16" fmla="*/ 0 w 112"/>
                  <a:gd name="T17" fmla="*/ 78 h 79"/>
                  <a:gd name="T18" fmla="*/ 0 w 112"/>
                  <a:gd name="T19" fmla="*/ 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2" h="79">
                    <a:moveTo>
                      <a:pt x="0" y="0"/>
                    </a:moveTo>
                    <a:lnTo>
                      <a:pt x="112" y="0"/>
                    </a:lnTo>
                    <a:lnTo>
                      <a:pt x="112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0" y="0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90" name="Freeform 509">
                <a:extLst>
                  <a:ext uri="{FF2B5EF4-FFF2-40B4-BE49-F238E27FC236}">
                    <a16:creationId xmlns:a16="http://schemas.microsoft.com/office/drawing/2014/main" id="{BC2A37B1-A22A-45CC-BFDA-0B5C9321ED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10" cy="78"/>
              </a:xfrm>
              <a:custGeom>
                <a:avLst/>
                <a:gdLst>
                  <a:gd name="T0" fmla="*/ 0 w 110"/>
                  <a:gd name="T1" fmla="*/ 0 h 78"/>
                  <a:gd name="T2" fmla="*/ 110 w 110"/>
                  <a:gd name="T3" fmla="*/ 0 h 78"/>
                  <a:gd name="T4" fmla="*/ 110 w 110"/>
                  <a:gd name="T5" fmla="*/ 78 h 78"/>
                  <a:gd name="T6" fmla="*/ 0 w 110"/>
                  <a:gd name="T7" fmla="*/ 78 h 78"/>
                  <a:gd name="T8" fmla="*/ 0 w 110"/>
                  <a:gd name="T9" fmla="*/ 0 h 78"/>
                  <a:gd name="T10" fmla="*/ 0 w 110"/>
                  <a:gd name="T11" fmla="*/ 0 h 78"/>
                  <a:gd name="T12" fmla="*/ 109 w 110"/>
                  <a:gd name="T13" fmla="*/ 0 h 78"/>
                  <a:gd name="T14" fmla="*/ 109 w 110"/>
                  <a:gd name="T15" fmla="*/ 77 h 78"/>
                  <a:gd name="T16" fmla="*/ 0 w 110"/>
                  <a:gd name="T17" fmla="*/ 77 h 78"/>
                  <a:gd name="T18" fmla="*/ 0 w 110"/>
                  <a:gd name="T19" fmla="*/ 0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110" y="0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9" y="0"/>
                    </a:lnTo>
                    <a:lnTo>
                      <a:pt x="109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91" name="Freeform 510">
                <a:extLst>
                  <a:ext uri="{FF2B5EF4-FFF2-40B4-BE49-F238E27FC236}">
                    <a16:creationId xmlns:a16="http://schemas.microsoft.com/office/drawing/2014/main" id="{5EF4B25C-DA96-49E5-8E89-D26FA050CC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09" cy="77"/>
              </a:xfrm>
              <a:custGeom>
                <a:avLst/>
                <a:gdLst>
                  <a:gd name="T0" fmla="*/ 0 w 109"/>
                  <a:gd name="T1" fmla="*/ 0 h 77"/>
                  <a:gd name="T2" fmla="*/ 109 w 109"/>
                  <a:gd name="T3" fmla="*/ 0 h 77"/>
                  <a:gd name="T4" fmla="*/ 109 w 109"/>
                  <a:gd name="T5" fmla="*/ 77 h 77"/>
                  <a:gd name="T6" fmla="*/ 0 w 109"/>
                  <a:gd name="T7" fmla="*/ 77 h 77"/>
                  <a:gd name="T8" fmla="*/ 0 w 109"/>
                  <a:gd name="T9" fmla="*/ 0 h 77"/>
                  <a:gd name="T10" fmla="*/ 0 w 109"/>
                  <a:gd name="T11" fmla="*/ 0 h 77"/>
                  <a:gd name="T12" fmla="*/ 107 w 109"/>
                  <a:gd name="T13" fmla="*/ 0 h 77"/>
                  <a:gd name="T14" fmla="*/ 107 w 109"/>
                  <a:gd name="T15" fmla="*/ 76 h 77"/>
                  <a:gd name="T16" fmla="*/ 0 w 109"/>
                  <a:gd name="T17" fmla="*/ 76 h 77"/>
                  <a:gd name="T18" fmla="*/ 0 w 109"/>
                  <a:gd name="T19" fmla="*/ 0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" h="77">
                    <a:moveTo>
                      <a:pt x="0" y="0"/>
                    </a:moveTo>
                    <a:lnTo>
                      <a:pt x="109" y="0"/>
                    </a:lnTo>
                    <a:lnTo>
                      <a:pt x="109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7" y="0"/>
                    </a:lnTo>
                    <a:lnTo>
                      <a:pt x="107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92" name="Freeform 511">
                <a:extLst>
                  <a:ext uri="{FF2B5EF4-FFF2-40B4-BE49-F238E27FC236}">
                    <a16:creationId xmlns:a16="http://schemas.microsoft.com/office/drawing/2014/main" id="{315ECB67-5896-4F14-AD56-AC4A34C45C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07" cy="76"/>
              </a:xfrm>
              <a:custGeom>
                <a:avLst/>
                <a:gdLst>
                  <a:gd name="T0" fmla="*/ 0 w 107"/>
                  <a:gd name="T1" fmla="*/ 0 h 76"/>
                  <a:gd name="T2" fmla="*/ 107 w 107"/>
                  <a:gd name="T3" fmla="*/ 0 h 76"/>
                  <a:gd name="T4" fmla="*/ 107 w 107"/>
                  <a:gd name="T5" fmla="*/ 76 h 76"/>
                  <a:gd name="T6" fmla="*/ 0 w 107"/>
                  <a:gd name="T7" fmla="*/ 76 h 76"/>
                  <a:gd name="T8" fmla="*/ 0 w 107"/>
                  <a:gd name="T9" fmla="*/ 0 h 76"/>
                  <a:gd name="T10" fmla="*/ 0 w 107"/>
                  <a:gd name="T11" fmla="*/ 0 h 76"/>
                  <a:gd name="T12" fmla="*/ 105 w 107"/>
                  <a:gd name="T13" fmla="*/ 0 h 76"/>
                  <a:gd name="T14" fmla="*/ 105 w 107"/>
                  <a:gd name="T15" fmla="*/ 74 h 76"/>
                  <a:gd name="T16" fmla="*/ 0 w 107"/>
                  <a:gd name="T17" fmla="*/ 74 h 76"/>
                  <a:gd name="T18" fmla="*/ 0 w 107"/>
                  <a:gd name="T19" fmla="*/ 0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76">
                    <a:moveTo>
                      <a:pt x="0" y="0"/>
                    </a:moveTo>
                    <a:lnTo>
                      <a:pt x="107" y="0"/>
                    </a:lnTo>
                    <a:lnTo>
                      <a:pt x="107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5" y="0"/>
                    </a:lnTo>
                    <a:lnTo>
                      <a:pt x="105" y="74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B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93" name="Freeform 512">
                <a:extLst>
                  <a:ext uri="{FF2B5EF4-FFF2-40B4-BE49-F238E27FC236}">
                    <a16:creationId xmlns:a16="http://schemas.microsoft.com/office/drawing/2014/main" id="{AF9B9CCD-FCD5-45E9-80D3-4DD625DA39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05" cy="74"/>
              </a:xfrm>
              <a:custGeom>
                <a:avLst/>
                <a:gdLst>
                  <a:gd name="T0" fmla="*/ 0 w 105"/>
                  <a:gd name="T1" fmla="*/ 0 h 74"/>
                  <a:gd name="T2" fmla="*/ 105 w 105"/>
                  <a:gd name="T3" fmla="*/ 0 h 74"/>
                  <a:gd name="T4" fmla="*/ 105 w 105"/>
                  <a:gd name="T5" fmla="*/ 74 h 74"/>
                  <a:gd name="T6" fmla="*/ 0 w 105"/>
                  <a:gd name="T7" fmla="*/ 74 h 74"/>
                  <a:gd name="T8" fmla="*/ 0 w 105"/>
                  <a:gd name="T9" fmla="*/ 0 h 74"/>
                  <a:gd name="T10" fmla="*/ 0 w 105"/>
                  <a:gd name="T11" fmla="*/ 0 h 74"/>
                  <a:gd name="T12" fmla="*/ 103 w 105"/>
                  <a:gd name="T13" fmla="*/ 0 h 74"/>
                  <a:gd name="T14" fmla="*/ 103 w 105"/>
                  <a:gd name="T15" fmla="*/ 73 h 74"/>
                  <a:gd name="T16" fmla="*/ 0 w 105"/>
                  <a:gd name="T17" fmla="*/ 73 h 74"/>
                  <a:gd name="T18" fmla="*/ 0 w 105"/>
                  <a:gd name="T19" fmla="*/ 0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5" h="74">
                    <a:moveTo>
                      <a:pt x="0" y="0"/>
                    </a:moveTo>
                    <a:lnTo>
                      <a:pt x="105" y="0"/>
                    </a:lnTo>
                    <a:lnTo>
                      <a:pt x="105" y="74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3" y="0"/>
                    </a:lnTo>
                    <a:lnTo>
                      <a:pt x="103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94" name="Freeform 513">
                <a:extLst>
                  <a:ext uri="{FF2B5EF4-FFF2-40B4-BE49-F238E27FC236}">
                    <a16:creationId xmlns:a16="http://schemas.microsoft.com/office/drawing/2014/main" id="{69F286BF-F7F3-48CB-969C-0BEB400424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03" cy="73"/>
              </a:xfrm>
              <a:custGeom>
                <a:avLst/>
                <a:gdLst>
                  <a:gd name="T0" fmla="*/ 0 w 103"/>
                  <a:gd name="T1" fmla="*/ 0 h 73"/>
                  <a:gd name="T2" fmla="*/ 103 w 103"/>
                  <a:gd name="T3" fmla="*/ 0 h 73"/>
                  <a:gd name="T4" fmla="*/ 103 w 103"/>
                  <a:gd name="T5" fmla="*/ 73 h 73"/>
                  <a:gd name="T6" fmla="*/ 0 w 103"/>
                  <a:gd name="T7" fmla="*/ 73 h 73"/>
                  <a:gd name="T8" fmla="*/ 0 w 103"/>
                  <a:gd name="T9" fmla="*/ 0 h 73"/>
                  <a:gd name="T10" fmla="*/ 0 w 103"/>
                  <a:gd name="T11" fmla="*/ 0 h 73"/>
                  <a:gd name="T12" fmla="*/ 102 w 103"/>
                  <a:gd name="T13" fmla="*/ 0 h 73"/>
                  <a:gd name="T14" fmla="*/ 102 w 103"/>
                  <a:gd name="T15" fmla="*/ 71 h 73"/>
                  <a:gd name="T16" fmla="*/ 0 w 103"/>
                  <a:gd name="T17" fmla="*/ 71 h 73"/>
                  <a:gd name="T18" fmla="*/ 0 w 103"/>
                  <a:gd name="T19" fmla="*/ 0 h 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3" h="73">
                    <a:moveTo>
                      <a:pt x="0" y="0"/>
                    </a:moveTo>
                    <a:lnTo>
                      <a:pt x="103" y="0"/>
                    </a:lnTo>
                    <a:lnTo>
                      <a:pt x="103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2" y="0"/>
                    </a:lnTo>
                    <a:lnTo>
                      <a:pt x="102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95" name="Freeform 514">
                <a:extLst>
                  <a:ext uri="{FF2B5EF4-FFF2-40B4-BE49-F238E27FC236}">
                    <a16:creationId xmlns:a16="http://schemas.microsoft.com/office/drawing/2014/main" id="{2A0161E3-4077-43D2-9A70-8E9A869B56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02" cy="71"/>
              </a:xfrm>
              <a:custGeom>
                <a:avLst/>
                <a:gdLst>
                  <a:gd name="T0" fmla="*/ 0 w 102"/>
                  <a:gd name="T1" fmla="*/ 0 h 71"/>
                  <a:gd name="T2" fmla="*/ 102 w 102"/>
                  <a:gd name="T3" fmla="*/ 0 h 71"/>
                  <a:gd name="T4" fmla="*/ 102 w 102"/>
                  <a:gd name="T5" fmla="*/ 71 h 71"/>
                  <a:gd name="T6" fmla="*/ 0 w 102"/>
                  <a:gd name="T7" fmla="*/ 71 h 71"/>
                  <a:gd name="T8" fmla="*/ 0 w 102"/>
                  <a:gd name="T9" fmla="*/ 0 h 71"/>
                  <a:gd name="T10" fmla="*/ 0 w 102"/>
                  <a:gd name="T11" fmla="*/ 0 h 71"/>
                  <a:gd name="T12" fmla="*/ 100 w 102"/>
                  <a:gd name="T13" fmla="*/ 0 h 71"/>
                  <a:gd name="T14" fmla="*/ 100 w 102"/>
                  <a:gd name="T15" fmla="*/ 71 h 71"/>
                  <a:gd name="T16" fmla="*/ 0 w 102"/>
                  <a:gd name="T17" fmla="*/ 71 h 71"/>
                  <a:gd name="T18" fmla="*/ 0 w 102"/>
                  <a:gd name="T19" fmla="*/ 0 h 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71">
                    <a:moveTo>
                      <a:pt x="0" y="0"/>
                    </a:moveTo>
                    <a:lnTo>
                      <a:pt x="102" y="0"/>
                    </a:lnTo>
                    <a:lnTo>
                      <a:pt x="102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0" y="0"/>
                    </a:lnTo>
                    <a:lnTo>
                      <a:pt x="100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B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96" name="Freeform 515">
                <a:extLst>
                  <a:ext uri="{FF2B5EF4-FFF2-40B4-BE49-F238E27FC236}">
                    <a16:creationId xmlns:a16="http://schemas.microsoft.com/office/drawing/2014/main" id="{22ADE740-F8F3-4151-B942-019441EAEC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00" cy="71"/>
              </a:xfrm>
              <a:custGeom>
                <a:avLst/>
                <a:gdLst>
                  <a:gd name="T0" fmla="*/ 0 w 100"/>
                  <a:gd name="T1" fmla="*/ 0 h 71"/>
                  <a:gd name="T2" fmla="*/ 100 w 100"/>
                  <a:gd name="T3" fmla="*/ 0 h 71"/>
                  <a:gd name="T4" fmla="*/ 100 w 100"/>
                  <a:gd name="T5" fmla="*/ 71 h 71"/>
                  <a:gd name="T6" fmla="*/ 0 w 100"/>
                  <a:gd name="T7" fmla="*/ 71 h 71"/>
                  <a:gd name="T8" fmla="*/ 0 w 100"/>
                  <a:gd name="T9" fmla="*/ 0 h 71"/>
                  <a:gd name="T10" fmla="*/ 0 w 100"/>
                  <a:gd name="T11" fmla="*/ 0 h 71"/>
                  <a:gd name="T12" fmla="*/ 98 w 100"/>
                  <a:gd name="T13" fmla="*/ 0 h 71"/>
                  <a:gd name="T14" fmla="*/ 98 w 100"/>
                  <a:gd name="T15" fmla="*/ 70 h 71"/>
                  <a:gd name="T16" fmla="*/ 0 w 100"/>
                  <a:gd name="T17" fmla="*/ 70 h 71"/>
                  <a:gd name="T18" fmla="*/ 0 w 100"/>
                  <a:gd name="T19" fmla="*/ 0 h 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0" h="71">
                    <a:moveTo>
                      <a:pt x="0" y="0"/>
                    </a:moveTo>
                    <a:lnTo>
                      <a:pt x="100" y="0"/>
                    </a:lnTo>
                    <a:lnTo>
                      <a:pt x="100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8" y="0"/>
                    </a:lnTo>
                    <a:lnTo>
                      <a:pt x="98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97" name="Freeform 516">
                <a:extLst>
                  <a:ext uri="{FF2B5EF4-FFF2-40B4-BE49-F238E27FC236}">
                    <a16:creationId xmlns:a16="http://schemas.microsoft.com/office/drawing/2014/main" id="{6B399648-66FA-43A8-9F29-5742852961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98" cy="70"/>
              </a:xfrm>
              <a:custGeom>
                <a:avLst/>
                <a:gdLst>
                  <a:gd name="T0" fmla="*/ 0 w 98"/>
                  <a:gd name="T1" fmla="*/ 0 h 70"/>
                  <a:gd name="T2" fmla="*/ 98 w 98"/>
                  <a:gd name="T3" fmla="*/ 0 h 70"/>
                  <a:gd name="T4" fmla="*/ 98 w 98"/>
                  <a:gd name="T5" fmla="*/ 70 h 70"/>
                  <a:gd name="T6" fmla="*/ 0 w 98"/>
                  <a:gd name="T7" fmla="*/ 70 h 70"/>
                  <a:gd name="T8" fmla="*/ 0 w 98"/>
                  <a:gd name="T9" fmla="*/ 0 h 70"/>
                  <a:gd name="T10" fmla="*/ 0 w 98"/>
                  <a:gd name="T11" fmla="*/ 0 h 70"/>
                  <a:gd name="T12" fmla="*/ 96 w 98"/>
                  <a:gd name="T13" fmla="*/ 0 h 70"/>
                  <a:gd name="T14" fmla="*/ 96 w 98"/>
                  <a:gd name="T15" fmla="*/ 68 h 70"/>
                  <a:gd name="T16" fmla="*/ 0 w 98"/>
                  <a:gd name="T17" fmla="*/ 68 h 70"/>
                  <a:gd name="T18" fmla="*/ 0 w 98"/>
                  <a:gd name="T19" fmla="*/ 0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8" h="70">
                    <a:moveTo>
                      <a:pt x="0" y="0"/>
                    </a:moveTo>
                    <a:lnTo>
                      <a:pt x="98" y="0"/>
                    </a:lnTo>
                    <a:lnTo>
                      <a:pt x="98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6" y="0"/>
                    </a:lnTo>
                    <a:lnTo>
                      <a:pt x="96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98" name="Freeform 517">
                <a:extLst>
                  <a:ext uri="{FF2B5EF4-FFF2-40B4-BE49-F238E27FC236}">
                    <a16:creationId xmlns:a16="http://schemas.microsoft.com/office/drawing/2014/main" id="{D66AA514-4A6B-4687-952F-A464CAB9E3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96" cy="68"/>
              </a:xfrm>
              <a:custGeom>
                <a:avLst/>
                <a:gdLst>
                  <a:gd name="T0" fmla="*/ 0 w 96"/>
                  <a:gd name="T1" fmla="*/ 0 h 68"/>
                  <a:gd name="T2" fmla="*/ 96 w 96"/>
                  <a:gd name="T3" fmla="*/ 0 h 68"/>
                  <a:gd name="T4" fmla="*/ 96 w 96"/>
                  <a:gd name="T5" fmla="*/ 68 h 68"/>
                  <a:gd name="T6" fmla="*/ 0 w 96"/>
                  <a:gd name="T7" fmla="*/ 68 h 68"/>
                  <a:gd name="T8" fmla="*/ 0 w 96"/>
                  <a:gd name="T9" fmla="*/ 0 h 68"/>
                  <a:gd name="T10" fmla="*/ 0 w 96"/>
                  <a:gd name="T11" fmla="*/ 0 h 68"/>
                  <a:gd name="T12" fmla="*/ 94 w 96"/>
                  <a:gd name="T13" fmla="*/ 0 h 68"/>
                  <a:gd name="T14" fmla="*/ 94 w 96"/>
                  <a:gd name="T15" fmla="*/ 67 h 68"/>
                  <a:gd name="T16" fmla="*/ 0 w 96"/>
                  <a:gd name="T17" fmla="*/ 67 h 68"/>
                  <a:gd name="T18" fmla="*/ 0 w 96"/>
                  <a:gd name="T19" fmla="*/ 0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68">
                    <a:moveTo>
                      <a:pt x="0" y="0"/>
                    </a:moveTo>
                    <a:lnTo>
                      <a:pt x="96" y="0"/>
                    </a:lnTo>
                    <a:lnTo>
                      <a:pt x="96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4" y="0"/>
                    </a:lnTo>
                    <a:lnTo>
                      <a:pt x="94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99" name="Freeform 518">
                <a:extLst>
                  <a:ext uri="{FF2B5EF4-FFF2-40B4-BE49-F238E27FC236}">
                    <a16:creationId xmlns:a16="http://schemas.microsoft.com/office/drawing/2014/main" id="{AD35B356-F769-4C4F-92CF-ADC9C29C65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94" cy="67"/>
              </a:xfrm>
              <a:custGeom>
                <a:avLst/>
                <a:gdLst>
                  <a:gd name="T0" fmla="*/ 0 w 94"/>
                  <a:gd name="T1" fmla="*/ 0 h 67"/>
                  <a:gd name="T2" fmla="*/ 94 w 94"/>
                  <a:gd name="T3" fmla="*/ 0 h 67"/>
                  <a:gd name="T4" fmla="*/ 94 w 94"/>
                  <a:gd name="T5" fmla="*/ 67 h 67"/>
                  <a:gd name="T6" fmla="*/ 0 w 94"/>
                  <a:gd name="T7" fmla="*/ 67 h 67"/>
                  <a:gd name="T8" fmla="*/ 0 w 94"/>
                  <a:gd name="T9" fmla="*/ 0 h 67"/>
                  <a:gd name="T10" fmla="*/ 0 w 94"/>
                  <a:gd name="T11" fmla="*/ 0 h 67"/>
                  <a:gd name="T12" fmla="*/ 93 w 94"/>
                  <a:gd name="T13" fmla="*/ 0 h 67"/>
                  <a:gd name="T14" fmla="*/ 93 w 94"/>
                  <a:gd name="T15" fmla="*/ 65 h 67"/>
                  <a:gd name="T16" fmla="*/ 0 w 94"/>
                  <a:gd name="T17" fmla="*/ 65 h 67"/>
                  <a:gd name="T18" fmla="*/ 0 w 94"/>
                  <a:gd name="T19" fmla="*/ 0 h 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4" h="67">
                    <a:moveTo>
                      <a:pt x="0" y="0"/>
                    </a:moveTo>
                    <a:lnTo>
                      <a:pt x="94" y="0"/>
                    </a:lnTo>
                    <a:lnTo>
                      <a:pt x="94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3" y="0"/>
                    </a:lnTo>
                    <a:lnTo>
                      <a:pt x="93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00" name="Freeform 519">
                <a:extLst>
                  <a:ext uri="{FF2B5EF4-FFF2-40B4-BE49-F238E27FC236}">
                    <a16:creationId xmlns:a16="http://schemas.microsoft.com/office/drawing/2014/main" id="{83BDB603-4709-40BD-84C8-779760A46F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93" cy="65"/>
              </a:xfrm>
              <a:custGeom>
                <a:avLst/>
                <a:gdLst>
                  <a:gd name="T0" fmla="*/ 0 w 93"/>
                  <a:gd name="T1" fmla="*/ 0 h 65"/>
                  <a:gd name="T2" fmla="*/ 93 w 93"/>
                  <a:gd name="T3" fmla="*/ 0 h 65"/>
                  <a:gd name="T4" fmla="*/ 93 w 93"/>
                  <a:gd name="T5" fmla="*/ 65 h 65"/>
                  <a:gd name="T6" fmla="*/ 0 w 93"/>
                  <a:gd name="T7" fmla="*/ 65 h 65"/>
                  <a:gd name="T8" fmla="*/ 0 w 93"/>
                  <a:gd name="T9" fmla="*/ 0 h 65"/>
                  <a:gd name="T10" fmla="*/ 0 w 93"/>
                  <a:gd name="T11" fmla="*/ 0 h 65"/>
                  <a:gd name="T12" fmla="*/ 91 w 93"/>
                  <a:gd name="T13" fmla="*/ 0 h 65"/>
                  <a:gd name="T14" fmla="*/ 91 w 93"/>
                  <a:gd name="T15" fmla="*/ 64 h 65"/>
                  <a:gd name="T16" fmla="*/ 0 w 93"/>
                  <a:gd name="T17" fmla="*/ 64 h 65"/>
                  <a:gd name="T18" fmla="*/ 0 w 93"/>
                  <a:gd name="T19" fmla="*/ 0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3" h="65">
                    <a:moveTo>
                      <a:pt x="0" y="0"/>
                    </a:moveTo>
                    <a:lnTo>
                      <a:pt x="93" y="0"/>
                    </a:lnTo>
                    <a:lnTo>
                      <a:pt x="93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1" y="0"/>
                    </a:lnTo>
                    <a:lnTo>
                      <a:pt x="91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01" name="Freeform 520">
                <a:extLst>
                  <a:ext uri="{FF2B5EF4-FFF2-40B4-BE49-F238E27FC236}">
                    <a16:creationId xmlns:a16="http://schemas.microsoft.com/office/drawing/2014/main" id="{E28BE652-E5BA-4466-B99C-E0EF4A85C9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91" cy="64"/>
              </a:xfrm>
              <a:custGeom>
                <a:avLst/>
                <a:gdLst>
                  <a:gd name="T0" fmla="*/ 0 w 91"/>
                  <a:gd name="T1" fmla="*/ 0 h 64"/>
                  <a:gd name="T2" fmla="*/ 91 w 91"/>
                  <a:gd name="T3" fmla="*/ 0 h 64"/>
                  <a:gd name="T4" fmla="*/ 91 w 91"/>
                  <a:gd name="T5" fmla="*/ 64 h 64"/>
                  <a:gd name="T6" fmla="*/ 0 w 91"/>
                  <a:gd name="T7" fmla="*/ 64 h 64"/>
                  <a:gd name="T8" fmla="*/ 0 w 91"/>
                  <a:gd name="T9" fmla="*/ 0 h 64"/>
                  <a:gd name="T10" fmla="*/ 0 w 91"/>
                  <a:gd name="T11" fmla="*/ 0 h 64"/>
                  <a:gd name="T12" fmla="*/ 89 w 91"/>
                  <a:gd name="T13" fmla="*/ 0 h 64"/>
                  <a:gd name="T14" fmla="*/ 89 w 91"/>
                  <a:gd name="T15" fmla="*/ 63 h 64"/>
                  <a:gd name="T16" fmla="*/ 0 w 91"/>
                  <a:gd name="T17" fmla="*/ 63 h 64"/>
                  <a:gd name="T18" fmla="*/ 0 w 91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64">
                    <a:moveTo>
                      <a:pt x="0" y="0"/>
                    </a:moveTo>
                    <a:lnTo>
                      <a:pt x="91" y="0"/>
                    </a:lnTo>
                    <a:lnTo>
                      <a:pt x="91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9" y="0"/>
                    </a:lnTo>
                    <a:lnTo>
                      <a:pt x="89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C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02" name="Freeform 521">
                <a:extLst>
                  <a:ext uri="{FF2B5EF4-FFF2-40B4-BE49-F238E27FC236}">
                    <a16:creationId xmlns:a16="http://schemas.microsoft.com/office/drawing/2014/main" id="{AD03BF9F-8B98-4FB2-8F23-82D3A4259A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89" cy="63"/>
              </a:xfrm>
              <a:custGeom>
                <a:avLst/>
                <a:gdLst>
                  <a:gd name="T0" fmla="*/ 0 w 89"/>
                  <a:gd name="T1" fmla="*/ 0 h 63"/>
                  <a:gd name="T2" fmla="*/ 89 w 89"/>
                  <a:gd name="T3" fmla="*/ 0 h 63"/>
                  <a:gd name="T4" fmla="*/ 89 w 89"/>
                  <a:gd name="T5" fmla="*/ 63 h 63"/>
                  <a:gd name="T6" fmla="*/ 0 w 89"/>
                  <a:gd name="T7" fmla="*/ 63 h 63"/>
                  <a:gd name="T8" fmla="*/ 0 w 89"/>
                  <a:gd name="T9" fmla="*/ 0 h 63"/>
                  <a:gd name="T10" fmla="*/ 0 w 89"/>
                  <a:gd name="T11" fmla="*/ 0 h 63"/>
                  <a:gd name="T12" fmla="*/ 87 w 89"/>
                  <a:gd name="T13" fmla="*/ 0 h 63"/>
                  <a:gd name="T14" fmla="*/ 87 w 89"/>
                  <a:gd name="T15" fmla="*/ 62 h 63"/>
                  <a:gd name="T16" fmla="*/ 0 w 89"/>
                  <a:gd name="T17" fmla="*/ 62 h 63"/>
                  <a:gd name="T18" fmla="*/ 0 w 89"/>
                  <a:gd name="T19" fmla="*/ 0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63">
                    <a:moveTo>
                      <a:pt x="0" y="0"/>
                    </a:moveTo>
                    <a:lnTo>
                      <a:pt x="89" y="0"/>
                    </a:lnTo>
                    <a:lnTo>
                      <a:pt x="89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7" y="0"/>
                    </a:lnTo>
                    <a:lnTo>
                      <a:pt x="87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03" name="Freeform 522">
                <a:extLst>
                  <a:ext uri="{FF2B5EF4-FFF2-40B4-BE49-F238E27FC236}">
                    <a16:creationId xmlns:a16="http://schemas.microsoft.com/office/drawing/2014/main" id="{0B441E71-1944-4E54-93BD-CE154AF365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87" cy="62"/>
              </a:xfrm>
              <a:custGeom>
                <a:avLst/>
                <a:gdLst>
                  <a:gd name="T0" fmla="*/ 0 w 87"/>
                  <a:gd name="T1" fmla="*/ 0 h 62"/>
                  <a:gd name="T2" fmla="*/ 87 w 87"/>
                  <a:gd name="T3" fmla="*/ 0 h 62"/>
                  <a:gd name="T4" fmla="*/ 87 w 87"/>
                  <a:gd name="T5" fmla="*/ 62 h 62"/>
                  <a:gd name="T6" fmla="*/ 0 w 87"/>
                  <a:gd name="T7" fmla="*/ 62 h 62"/>
                  <a:gd name="T8" fmla="*/ 0 w 87"/>
                  <a:gd name="T9" fmla="*/ 0 h 62"/>
                  <a:gd name="T10" fmla="*/ 0 w 87"/>
                  <a:gd name="T11" fmla="*/ 0 h 62"/>
                  <a:gd name="T12" fmla="*/ 86 w 87"/>
                  <a:gd name="T13" fmla="*/ 0 h 62"/>
                  <a:gd name="T14" fmla="*/ 86 w 87"/>
                  <a:gd name="T15" fmla="*/ 61 h 62"/>
                  <a:gd name="T16" fmla="*/ 0 w 87"/>
                  <a:gd name="T17" fmla="*/ 61 h 62"/>
                  <a:gd name="T18" fmla="*/ 0 w 87"/>
                  <a:gd name="T19" fmla="*/ 0 h 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7" h="62">
                    <a:moveTo>
                      <a:pt x="0" y="0"/>
                    </a:moveTo>
                    <a:lnTo>
                      <a:pt x="87" y="0"/>
                    </a:lnTo>
                    <a:lnTo>
                      <a:pt x="87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6" y="0"/>
                    </a:lnTo>
                    <a:lnTo>
                      <a:pt x="86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C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04" name="Freeform 523">
                <a:extLst>
                  <a:ext uri="{FF2B5EF4-FFF2-40B4-BE49-F238E27FC236}">
                    <a16:creationId xmlns:a16="http://schemas.microsoft.com/office/drawing/2014/main" id="{DCCD83BE-1320-465D-8BE8-0DF1D382A7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86" cy="61"/>
              </a:xfrm>
              <a:custGeom>
                <a:avLst/>
                <a:gdLst>
                  <a:gd name="T0" fmla="*/ 0 w 86"/>
                  <a:gd name="T1" fmla="*/ 0 h 61"/>
                  <a:gd name="T2" fmla="*/ 86 w 86"/>
                  <a:gd name="T3" fmla="*/ 0 h 61"/>
                  <a:gd name="T4" fmla="*/ 86 w 86"/>
                  <a:gd name="T5" fmla="*/ 61 h 61"/>
                  <a:gd name="T6" fmla="*/ 0 w 86"/>
                  <a:gd name="T7" fmla="*/ 61 h 61"/>
                  <a:gd name="T8" fmla="*/ 0 w 86"/>
                  <a:gd name="T9" fmla="*/ 0 h 61"/>
                  <a:gd name="T10" fmla="*/ 0 w 86"/>
                  <a:gd name="T11" fmla="*/ 0 h 61"/>
                  <a:gd name="T12" fmla="*/ 84 w 86"/>
                  <a:gd name="T13" fmla="*/ 0 h 61"/>
                  <a:gd name="T14" fmla="*/ 84 w 86"/>
                  <a:gd name="T15" fmla="*/ 59 h 61"/>
                  <a:gd name="T16" fmla="*/ 0 w 86"/>
                  <a:gd name="T17" fmla="*/ 59 h 61"/>
                  <a:gd name="T18" fmla="*/ 0 w 86"/>
                  <a:gd name="T19" fmla="*/ 0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" h="61">
                    <a:moveTo>
                      <a:pt x="0" y="0"/>
                    </a:moveTo>
                    <a:lnTo>
                      <a:pt x="86" y="0"/>
                    </a:lnTo>
                    <a:lnTo>
                      <a:pt x="86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4" y="0"/>
                    </a:lnTo>
                    <a:lnTo>
                      <a:pt x="84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05" name="Freeform 524">
                <a:extLst>
                  <a:ext uri="{FF2B5EF4-FFF2-40B4-BE49-F238E27FC236}">
                    <a16:creationId xmlns:a16="http://schemas.microsoft.com/office/drawing/2014/main" id="{EDA0053D-BD2E-4F57-B355-FDB89605A5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84" cy="59"/>
              </a:xfrm>
              <a:custGeom>
                <a:avLst/>
                <a:gdLst>
                  <a:gd name="T0" fmla="*/ 0 w 84"/>
                  <a:gd name="T1" fmla="*/ 0 h 59"/>
                  <a:gd name="T2" fmla="*/ 84 w 84"/>
                  <a:gd name="T3" fmla="*/ 0 h 59"/>
                  <a:gd name="T4" fmla="*/ 84 w 84"/>
                  <a:gd name="T5" fmla="*/ 59 h 59"/>
                  <a:gd name="T6" fmla="*/ 0 w 84"/>
                  <a:gd name="T7" fmla="*/ 59 h 59"/>
                  <a:gd name="T8" fmla="*/ 0 w 84"/>
                  <a:gd name="T9" fmla="*/ 0 h 59"/>
                  <a:gd name="T10" fmla="*/ 0 w 84"/>
                  <a:gd name="T11" fmla="*/ 0 h 59"/>
                  <a:gd name="T12" fmla="*/ 82 w 84"/>
                  <a:gd name="T13" fmla="*/ 0 h 59"/>
                  <a:gd name="T14" fmla="*/ 82 w 84"/>
                  <a:gd name="T15" fmla="*/ 58 h 59"/>
                  <a:gd name="T16" fmla="*/ 0 w 84"/>
                  <a:gd name="T17" fmla="*/ 58 h 59"/>
                  <a:gd name="T18" fmla="*/ 0 w 84"/>
                  <a:gd name="T19" fmla="*/ 0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4" h="59">
                    <a:moveTo>
                      <a:pt x="0" y="0"/>
                    </a:moveTo>
                    <a:lnTo>
                      <a:pt x="84" y="0"/>
                    </a:lnTo>
                    <a:lnTo>
                      <a:pt x="84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2" y="0"/>
                    </a:lnTo>
                    <a:lnTo>
                      <a:pt x="8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06" name="Freeform 525">
                <a:extLst>
                  <a:ext uri="{FF2B5EF4-FFF2-40B4-BE49-F238E27FC236}">
                    <a16:creationId xmlns:a16="http://schemas.microsoft.com/office/drawing/2014/main" id="{A81A4FC8-7289-4A19-BDA6-62DB0E42B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82" cy="58"/>
              </a:xfrm>
              <a:custGeom>
                <a:avLst/>
                <a:gdLst>
                  <a:gd name="T0" fmla="*/ 0 w 82"/>
                  <a:gd name="T1" fmla="*/ 0 h 58"/>
                  <a:gd name="T2" fmla="*/ 82 w 82"/>
                  <a:gd name="T3" fmla="*/ 0 h 58"/>
                  <a:gd name="T4" fmla="*/ 82 w 82"/>
                  <a:gd name="T5" fmla="*/ 58 h 58"/>
                  <a:gd name="T6" fmla="*/ 0 w 82"/>
                  <a:gd name="T7" fmla="*/ 58 h 58"/>
                  <a:gd name="T8" fmla="*/ 0 w 82"/>
                  <a:gd name="T9" fmla="*/ 0 h 58"/>
                  <a:gd name="T10" fmla="*/ 0 w 82"/>
                  <a:gd name="T11" fmla="*/ 0 h 58"/>
                  <a:gd name="T12" fmla="*/ 80 w 82"/>
                  <a:gd name="T13" fmla="*/ 0 h 58"/>
                  <a:gd name="T14" fmla="*/ 80 w 82"/>
                  <a:gd name="T15" fmla="*/ 57 h 58"/>
                  <a:gd name="T16" fmla="*/ 0 w 82"/>
                  <a:gd name="T17" fmla="*/ 57 h 58"/>
                  <a:gd name="T18" fmla="*/ 0 w 82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2" h="58">
                    <a:moveTo>
                      <a:pt x="0" y="0"/>
                    </a:moveTo>
                    <a:lnTo>
                      <a:pt x="82" y="0"/>
                    </a:lnTo>
                    <a:lnTo>
                      <a:pt x="82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0" y="0"/>
                    </a:lnTo>
                    <a:lnTo>
                      <a:pt x="80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07" name="Freeform 526">
                <a:extLst>
                  <a:ext uri="{FF2B5EF4-FFF2-40B4-BE49-F238E27FC236}">
                    <a16:creationId xmlns:a16="http://schemas.microsoft.com/office/drawing/2014/main" id="{0F064D41-E0FE-4737-9194-780D9D4FA1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80" cy="57"/>
              </a:xfrm>
              <a:custGeom>
                <a:avLst/>
                <a:gdLst>
                  <a:gd name="T0" fmla="*/ 0 w 80"/>
                  <a:gd name="T1" fmla="*/ 0 h 57"/>
                  <a:gd name="T2" fmla="*/ 80 w 80"/>
                  <a:gd name="T3" fmla="*/ 0 h 57"/>
                  <a:gd name="T4" fmla="*/ 80 w 80"/>
                  <a:gd name="T5" fmla="*/ 57 h 57"/>
                  <a:gd name="T6" fmla="*/ 0 w 80"/>
                  <a:gd name="T7" fmla="*/ 57 h 57"/>
                  <a:gd name="T8" fmla="*/ 0 w 80"/>
                  <a:gd name="T9" fmla="*/ 0 h 57"/>
                  <a:gd name="T10" fmla="*/ 0 w 80"/>
                  <a:gd name="T11" fmla="*/ 0 h 57"/>
                  <a:gd name="T12" fmla="*/ 79 w 80"/>
                  <a:gd name="T13" fmla="*/ 0 h 57"/>
                  <a:gd name="T14" fmla="*/ 79 w 80"/>
                  <a:gd name="T15" fmla="*/ 56 h 57"/>
                  <a:gd name="T16" fmla="*/ 0 w 80"/>
                  <a:gd name="T17" fmla="*/ 56 h 57"/>
                  <a:gd name="T18" fmla="*/ 0 w 80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57">
                    <a:moveTo>
                      <a:pt x="0" y="0"/>
                    </a:moveTo>
                    <a:lnTo>
                      <a:pt x="80" y="0"/>
                    </a:lnTo>
                    <a:lnTo>
                      <a:pt x="80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9" y="0"/>
                    </a:lnTo>
                    <a:lnTo>
                      <a:pt x="7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08" name="Freeform 527">
                <a:extLst>
                  <a:ext uri="{FF2B5EF4-FFF2-40B4-BE49-F238E27FC236}">
                    <a16:creationId xmlns:a16="http://schemas.microsoft.com/office/drawing/2014/main" id="{91F2DD1E-3EB1-4BC0-8804-AB0A22448F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79" cy="56"/>
              </a:xfrm>
              <a:custGeom>
                <a:avLst/>
                <a:gdLst>
                  <a:gd name="T0" fmla="*/ 0 w 79"/>
                  <a:gd name="T1" fmla="*/ 0 h 56"/>
                  <a:gd name="T2" fmla="*/ 79 w 79"/>
                  <a:gd name="T3" fmla="*/ 0 h 56"/>
                  <a:gd name="T4" fmla="*/ 79 w 79"/>
                  <a:gd name="T5" fmla="*/ 56 h 56"/>
                  <a:gd name="T6" fmla="*/ 0 w 79"/>
                  <a:gd name="T7" fmla="*/ 56 h 56"/>
                  <a:gd name="T8" fmla="*/ 0 w 79"/>
                  <a:gd name="T9" fmla="*/ 0 h 56"/>
                  <a:gd name="T10" fmla="*/ 0 w 79"/>
                  <a:gd name="T11" fmla="*/ 0 h 56"/>
                  <a:gd name="T12" fmla="*/ 77 w 79"/>
                  <a:gd name="T13" fmla="*/ 0 h 56"/>
                  <a:gd name="T14" fmla="*/ 77 w 79"/>
                  <a:gd name="T15" fmla="*/ 55 h 56"/>
                  <a:gd name="T16" fmla="*/ 0 w 79"/>
                  <a:gd name="T17" fmla="*/ 55 h 56"/>
                  <a:gd name="T18" fmla="*/ 0 w 79"/>
                  <a:gd name="T19" fmla="*/ 0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9" h="56">
                    <a:moveTo>
                      <a:pt x="0" y="0"/>
                    </a:moveTo>
                    <a:lnTo>
                      <a:pt x="79" y="0"/>
                    </a:lnTo>
                    <a:lnTo>
                      <a:pt x="7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7" y="0"/>
                    </a:lnTo>
                    <a:lnTo>
                      <a:pt x="77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09" name="Freeform 528">
                <a:extLst>
                  <a:ext uri="{FF2B5EF4-FFF2-40B4-BE49-F238E27FC236}">
                    <a16:creationId xmlns:a16="http://schemas.microsoft.com/office/drawing/2014/main" id="{621B28AC-E2E2-4841-B7E7-FF463F5916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77" cy="55"/>
              </a:xfrm>
              <a:custGeom>
                <a:avLst/>
                <a:gdLst>
                  <a:gd name="T0" fmla="*/ 0 w 77"/>
                  <a:gd name="T1" fmla="*/ 0 h 55"/>
                  <a:gd name="T2" fmla="*/ 77 w 77"/>
                  <a:gd name="T3" fmla="*/ 0 h 55"/>
                  <a:gd name="T4" fmla="*/ 77 w 77"/>
                  <a:gd name="T5" fmla="*/ 55 h 55"/>
                  <a:gd name="T6" fmla="*/ 0 w 77"/>
                  <a:gd name="T7" fmla="*/ 55 h 55"/>
                  <a:gd name="T8" fmla="*/ 0 w 77"/>
                  <a:gd name="T9" fmla="*/ 0 h 55"/>
                  <a:gd name="T10" fmla="*/ 0 w 77"/>
                  <a:gd name="T11" fmla="*/ 0 h 55"/>
                  <a:gd name="T12" fmla="*/ 75 w 77"/>
                  <a:gd name="T13" fmla="*/ 0 h 55"/>
                  <a:gd name="T14" fmla="*/ 75 w 77"/>
                  <a:gd name="T15" fmla="*/ 53 h 55"/>
                  <a:gd name="T16" fmla="*/ 0 w 77"/>
                  <a:gd name="T17" fmla="*/ 53 h 55"/>
                  <a:gd name="T18" fmla="*/ 0 w 77"/>
                  <a:gd name="T19" fmla="*/ 0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55">
                    <a:moveTo>
                      <a:pt x="0" y="0"/>
                    </a:moveTo>
                    <a:lnTo>
                      <a:pt x="77" y="0"/>
                    </a:lnTo>
                    <a:lnTo>
                      <a:pt x="77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5" y="0"/>
                    </a:lnTo>
                    <a:lnTo>
                      <a:pt x="75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10" name="Freeform 529">
                <a:extLst>
                  <a:ext uri="{FF2B5EF4-FFF2-40B4-BE49-F238E27FC236}">
                    <a16:creationId xmlns:a16="http://schemas.microsoft.com/office/drawing/2014/main" id="{85307817-B8A5-4F44-BD20-350E2244F8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75" cy="53"/>
              </a:xfrm>
              <a:custGeom>
                <a:avLst/>
                <a:gdLst>
                  <a:gd name="T0" fmla="*/ 0 w 75"/>
                  <a:gd name="T1" fmla="*/ 0 h 53"/>
                  <a:gd name="T2" fmla="*/ 75 w 75"/>
                  <a:gd name="T3" fmla="*/ 0 h 53"/>
                  <a:gd name="T4" fmla="*/ 75 w 75"/>
                  <a:gd name="T5" fmla="*/ 53 h 53"/>
                  <a:gd name="T6" fmla="*/ 0 w 75"/>
                  <a:gd name="T7" fmla="*/ 53 h 53"/>
                  <a:gd name="T8" fmla="*/ 0 w 75"/>
                  <a:gd name="T9" fmla="*/ 0 h 53"/>
                  <a:gd name="T10" fmla="*/ 0 w 75"/>
                  <a:gd name="T11" fmla="*/ 0 h 53"/>
                  <a:gd name="T12" fmla="*/ 73 w 75"/>
                  <a:gd name="T13" fmla="*/ 0 h 53"/>
                  <a:gd name="T14" fmla="*/ 73 w 75"/>
                  <a:gd name="T15" fmla="*/ 52 h 53"/>
                  <a:gd name="T16" fmla="*/ 0 w 75"/>
                  <a:gd name="T17" fmla="*/ 52 h 53"/>
                  <a:gd name="T18" fmla="*/ 0 w 75"/>
                  <a:gd name="T19" fmla="*/ 0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5" h="53">
                    <a:moveTo>
                      <a:pt x="0" y="0"/>
                    </a:moveTo>
                    <a:lnTo>
                      <a:pt x="75" y="0"/>
                    </a:lnTo>
                    <a:lnTo>
                      <a:pt x="75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3" y="0"/>
                    </a:lnTo>
                    <a:lnTo>
                      <a:pt x="73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11" name="Freeform 530">
                <a:extLst>
                  <a:ext uri="{FF2B5EF4-FFF2-40B4-BE49-F238E27FC236}">
                    <a16:creationId xmlns:a16="http://schemas.microsoft.com/office/drawing/2014/main" id="{99115C92-C67C-4CC4-B411-5AC9FD46D0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73" cy="52"/>
              </a:xfrm>
              <a:custGeom>
                <a:avLst/>
                <a:gdLst>
                  <a:gd name="T0" fmla="*/ 0 w 73"/>
                  <a:gd name="T1" fmla="*/ 0 h 52"/>
                  <a:gd name="T2" fmla="*/ 73 w 73"/>
                  <a:gd name="T3" fmla="*/ 0 h 52"/>
                  <a:gd name="T4" fmla="*/ 73 w 73"/>
                  <a:gd name="T5" fmla="*/ 52 h 52"/>
                  <a:gd name="T6" fmla="*/ 0 w 73"/>
                  <a:gd name="T7" fmla="*/ 52 h 52"/>
                  <a:gd name="T8" fmla="*/ 0 w 73"/>
                  <a:gd name="T9" fmla="*/ 0 h 52"/>
                  <a:gd name="T10" fmla="*/ 0 w 73"/>
                  <a:gd name="T11" fmla="*/ 0 h 52"/>
                  <a:gd name="T12" fmla="*/ 72 w 73"/>
                  <a:gd name="T13" fmla="*/ 0 h 52"/>
                  <a:gd name="T14" fmla="*/ 72 w 73"/>
                  <a:gd name="T15" fmla="*/ 51 h 52"/>
                  <a:gd name="T16" fmla="*/ 0 w 73"/>
                  <a:gd name="T17" fmla="*/ 51 h 52"/>
                  <a:gd name="T18" fmla="*/ 0 w 73"/>
                  <a:gd name="T19" fmla="*/ 0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3" h="52">
                    <a:moveTo>
                      <a:pt x="0" y="0"/>
                    </a:moveTo>
                    <a:lnTo>
                      <a:pt x="73" y="0"/>
                    </a:lnTo>
                    <a:lnTo>
                      <a:pt x="73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2" y="0"/>
                    </a:lnTo>
                    <a:lnTo>
                      <a:pt x="72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12" name="Freeform 531">
                <a:extLst>
                  <a:ext uri="{FF2B5EF4-FFF2-40B4-BE49-F238E27FC236}">
                    <a16:creationId xmlns:a16="http://schemas.microsoft.com/office/drawing/2014/main" id="{B187B7FE-7613-4C90-B439-BE9C3715CA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72" cy="51"/>
              </a:xfrm>
              <a:custGeom>
                <a:avLst/>
                <a:gdLst>
                  <a:gd name="T0" fmla="*/ 0 w 72"/>
                  <a:gd name="T1" fmla="*/ 0 h 51"/>
                  <a:gd name="T2" fmla="*/ 72 w 72"/>
                  <a:gd name="T3" fmla="*/ 0 h 51"/>
                  <a:gd name="T4" fmla="*/ 72 w 72"/>
                  <a:gd name="T5" fmla="*/ 51 h 51"/>
                  <a:gd name="T6" fmla="*/ 0 w 72"/>
                  <a:gd name="T7" fmla="*/ 51 h 51"/>
                  <a:gd name="T8" fmla="*/ 0 w 72"/>
                  <a:gd name="T9" fmla="*/ 0 h 51"/>
                  <a:gd name="T10" fmla="*/ 0 w 72"/>
                  <a:gd name="T11" fmla="*/ 0 h 51"/>
                  <a:gd name="T12" fmla="*/ 70 w 72"/>
                  <a:gd name="T13" fmla="*/ 0 h 51"/>
                  <a:gd name="T14" fmla="*/ 70 w 72"/>
                  <a:gd name="T15" fmla="*/ 50 h 51"/>
                  <a:gd name="T16" fmla="*/ 0 w 72"/>
                  <a:gd name="T17" fmla="*/ 50 h 51"/>
                  <a:gd name="T18" fmla="*/ 0 w 72"/>
                  <a:gd name="T19" fmla="*/ 0 h 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" h="51">
                    <a:moveTo>
                      <a:pt x="0" y="0"/>
                    </a:moveTo>
                    <a:lnTo>
                      <a:pt x="72" y="0"/>
                    </a:lnTo>
                    <a:lnTo>
                      <a:pt x="72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0" y="0"/>
                    </a:lnTo>
                    <a:lnTo>
                      <a:pt x="70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13" name="Freeform 532">
                <a:extLst>
                  <a:ext uri="{FF2B5EF4-FFF2-40B4-BE49-F238E27FC236}">
                    <a16:creationId xmlns:a16="http://schemas.microsoft.com/office/drawing/2014/main" id="{25679D4F-3587-457F-942E-DFDDD80320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70" cy="50"/>
              </a:xfrm>
              <a:custGeom>
                <a:avLst/>
                <a:gdLst>
                  <a:gd name="T0" fmla="*/ 0 w 70"/>
                  <a:gd name="T1" fmla="*/ 0 h 50"/>
                  <a:gd name="T2" fmla="*/ 70 w 70"/>
                  <a:gd name="T3" fmla="*/ 0 h 50"/>
                  <a:gd name="T4" fmla="*/ 70 w 70"/>
                  <a:gd name="T5" fmla="*/ 50 h 50"/>
                  <a:gd name="T6" fmla="*/ 0 w 70"/>
                  <a:gd name="T7" fmla="*/ 50 h 50"/>
                  <a:gd name="T8" fmla="*/ 0 w 70"/>
                  <a:gd name="T9" fmla="*/ 0 h 50"/>
                  <a:gd name="T10" fmla="*/ 0 w 70"/>
                  <a:gd name="T11" fmla="*/ 0 h 50"/>
                  <a:gd name="T12" fmla="*/ 68 w 70"/>
                  <a:gd name="T13" fmla="*/ 0 h 50"/>
                  <a:gd name="T14" fmla="*/ 68 w 70"/>
                  <a:gd name="T15" fmla="*/ 48 h 50"/>
                  <a:gd name="T16" fmla="*/ 0 w 70"/>
                  <a:gd name="T17" fmla="*/ 48 h 50"/>
                  <a:gd name="T18" fmla="*/ 0 w 70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0" h="50">
                    <a:moveTo>
                      <a:pt x="0" y="0"/>
                    </a:moveTo>
                    <a:lnTo>
                      <a:pt x="70" y="0"/>
                    </a:lnTo>
                    <a:lnTo>
                      <a:pt x="70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8" y="0"/>
                    </a:lnTo>
                    <a:lnTo>
                      <a:pt x="68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14" name="Freeform 533">
                <a:extLst>
                  <a:ext uri="{FF2B5EF4-FFF2-40B4-BE49-F238E27FC236}">
                    <a16:creationId xmlns:a16="http://schemas.microsoft.com/office/drawing/2014/main" id="{4354063A-A5E6-4F28-BD49-D23D08E288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68" cy="48"/>
              </a:xfrm>
              <a:custGeom>
                <a:avLst/>
                <a:gdLst>
                  <a:gd name="T0" fmla="*/ 0 w 68"/>
                  <a:gd name="T1" fmla="*/ 0 h 48"/>
                  <a:gd name="T2" fmla="*/ 68 w 68"/>
                  <a:gd name="T3" fmla="*/ 0 h 48"/>
                  <a:gd name="T4" fmla="*/ 68 w 68"/>
                  <a:gd name="T5" fmla="*/ 48 h 48"/>
                  <a:gd name="T6" fmla="*/ 0 w 68"/>
                  <a:gd name="T7" fmla="*/ 48 h 48"/>
                  <a:gd name="T8" fmla="*/ 0 w 68"/>
                  <a:gd name="T9" fmla="*/ 0 h 48"/>
                  <a:gd name="T10" fmla="*/ 0 w 68"/>
                  <a:gd name="T11" fmla="*/ 0 h 48"/>
                  <a:gd name="T12" fmla="*/ 66 w 68"/>
                  <a:gd name="T13" fmla="*/ 0 h 48"/>
                  <a:gd name="T14" fmla="*/ 66 w 68"/>
                  <a:gd name="T15" fmla="*/ 47 h 48"/>
                  <a:gd name="T16" fmla="*/ 0 w 68"/>
                  <a:gd name="T17" fmla="*/ 47 h 48"/>
                  <a:gd name="T18" fmla="*/ 0 w 68"/>
                  <a:gd name="T19" fmla="*/ 0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48">
                    <a:moveTo>
                      <a:pt x="0" y="0"/>
                    </a:moveTo>
                    <a:lnTo>
                      <a:pt x="68" y="0"/>
                    </a:lnTo>
                    <a:lnTo>
                      <a:pt x="68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6" y="0"/>
                    </a:lnTo>
                    <a:lnTo>
                      <a:pt x="6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15" name="Freeform 534">
                <a:extLst>
                  <a:ext uri="{FF2B5EF4-FFF2-40B4-BE49-F238E27FC236}">
                    <a16:creationId xmlns:a16="http://schemas.microsoft.com/office/drawing/2014/main" id="{578EA40A-6E04-4E9C-BE81-1BC2798B1C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66" cy="47"/>
              </a:xfrm>
              <a:custGeom>
                <a:avLst/>
                <a:gdLst>
                  <a:gd name="T0" fmla="*/ 0 w 66"/>
                  <a:gd name="T1" fmla="*/ 0 h 47"/>
                  <a:gd name="T2" fmla="*/ 66 w 66"/>
                  <a:gd name="T3" fmla="*/ 0 h 47"/>
                  <a:gd name="T4" fmla="*/ 66 w 66"/>
                  <a:gd name="T5" fmla="*/ 47 h 47"/>
                  <a:gd name="T6" fmla="*/ 0 w 66"/>
                  <a:gd name="T7" fmla="*/ 47 h 47"/>
                  <a:gd name="T8" fmla="*/ 0 w 66"/>
                  <a:gd name="T9" fmla="*/ 0 h 47"/>
                  <a:gd name="T10" fmla="*/ 0 w 66"/>
                  <a:gd name="T11" fmla="*/ 0 h 47"/>
                  <a:gd name="T12" fmla="*/ 65 w 66"/>
                  <a:gd name="T13" fmla="*/ 0 h 47"/>
                  <a:gd name="T14" fmla="*/ 65 w 66"/>
                  <a:gd name="T15" fmla="*/ 46 h 47"/>
                  <a:gd name="T16" fmla="*/ 0 w 66"/>
                  <a:gd name="T17" fmla="*/ 46 h 47"/>
                  <a:gd name="T18" fmla="*/ 0 w 66"/>
                  <a:gd name="T19" fmla="*/ 0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47">
                    <a:moveTo>
                      <a:pt x="0" y="0"/>
                    </a:moveTo>
                    <a:lnTo>
                      <a:pt x="66" y="0"/>
                    </a:lnTo>
                    <a:lnTo>
                      <a:pt x="6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5" y="0"/>
                    </a:lnTo>
                    <a:lnTo>
                      <a:pt x="65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16" name="Freeform 535">
                <a:extLst>
                  <a:ext uri="{FF2B5EF4-FFF2-40B4-BE49-F238E27FC236}">
                    <a16:creationId xmlns:a16="http://schemas.microsoft.com/office/drawing/2014/main" id="{0137C483-86B1-42A1-B7BE-6F24341E84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65" cy="46"/>
              </a:xfrm>
              <a:custGeom>
                <a:avLst/>
                <a:gdLst>
                  <a:gd name="T0" fmla="*/ 0 w 65"/>
                  <a:gd name="T1" fmla="*/ 0 h 46"/>
                  <a:gd name="T2" fmla="*/ 65 w 65"/>
                  <a:gd name="T3" fmla="*/ 0 h 46"/>
                  <a:gd name="T4" fmla="*/ 65 w 65"/>
                  <a:gd name="T5" fmla="*/ 46 h 46"/>
                  <a:gd name="T6" fmla="*/ 0 w 65"/>
                  <a:gd name="T7" fmla="*/ 46 h 46"/>
                  <a:gd name="T8" fmla="*/ 0 w 65"/>
                  <a:gd name="T9" fmla="*/ 0 h 46"/>
                  <a:gd name="T10" fmla="*/ 0 w 65"/>
                  <a:gd name="T11" fmla="*/ 0 h 46"/>
                  <a:gd name="T12" fmla="*/ 63 w 65"/>
                  <a:gd name="T13" fmla="*/ 0 h 46"/>
                  <a:gd name="T14" fmla="*/ 63 w 65"/>
                  <a:gd name="T15" fmla="*/ 44 h 46"/>
                  <a:gd name="T16" fmla="*/ 0 w 65"/>
                  <a:gd name="T17" fmla="*/ 44 h 46"/>
                  <a:gd name="T18" fmla="*/ 0 w 65"/>
                  <a:gd name="T19" fmla="*/ 0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5" h="46">
                    <a:moveTo>
                      <a:pt x="0" y="0"/>
                    </a:moveTo>
                    <a:lnTo>
                      <a:pt x="65" y="0"/>
                    </a:lnTo>
                    <a:lnTo>
                      <a:pt x="65" y="46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3" y="0"/>
                    </a:lnTo>
                    <a:lnTo>
                      <a:pt x="63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17" name="Freeform 536">
                <a:extLst>
                  <a:ext uri="{FF2B5EF4-FFF2-40B4-BE49-F238E27FC236}">
                    <a16:creationId xmlns:a16="http://schemas.microsoft.com/office/drawing/2014/main" id="{7711A600-F3C8-476A-8DA3-F3A4AA63F3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63" cy="44"/>
              </a:xfrm>
              <a:custGeom>
                <a:avLst/>
                <a:gdLst>
                  <a:gd name="T0" fmla="*/ 0 w 63"/>
                  <a:gd name="T1" fmla="*/ 0 h 44"/>
                  <a:gd name="T2" fmla="*/ 63 w 63"/>
                  <a:gd name="T3" fmla="*/ 0 h 44"/>
                  <a:gd name="T4" fmla="*/ 63 w 63"/>
                  <a:gd name="T5" fmla="*/ 44 h 44"/>
                  <a:gd name="T6" fmla="*/ 0 w 63"/>
                  <a:gd name="T7" fmla="*/ 44 h 44"/>
                  <a:gd name="T8" fmla="*/ 0 w 63"/>
                  <a:gd name="T9" fmla="*/ 0 h 44"/>
                  <a:gd name="T10" fmla="*/ 0 w 63"/>
                  <a:gd name="T11" fmla="*/ 0 h 44"/>
                  <a:gd name="T12" fmla="*/ 61 w 63"/>
                  <a:gd name="T13" fmla="*/ 0 h 44"/>
                  <a:gd name="T14" fmla="*/ 61 w 63"/>
                  <a:gd name="T15" fmla="*/ 44 h 44"/>
                  <a:gd name="T16" fmla="*/ 0 w 63"/>
                  <a:gd name="T17" fmla="*/ 44 h 44"/>
                  <a:gd name="T18" fmla="*/ 0 w 63"/>
                  <a:gd name="T19" fmla="*/ 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63" y="0"/>
                    </a:lnTo>
                    <a:lnTo>
                      <a:pt x="63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61" y="0"/>
                    </a:lnTo>
                    <a:lnTo>
                      <a:pt x="61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18" name="Freeform 537">
                <a:extLst>
                  <a:ext uri="{FF2B5EF4-FFF2-40B4-BE49-F238E27FC236}">
                    <a16:creationId xmlns:a16="http://schemas.microsoft.com/office/drawing/2014/main" id="{242B7957-2A92-4F7E-B7EE-C3EDC012CC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61" cy="44"/>
              </a:xfrm>
              <a:custGeom>
                <a:avLst/>
                <a:gdLst>
                  <a:gd name="T0" fmla="*/ 0 w 61"/>
                  <a:gd name="T1" fmla="*/ 0 h 44"/>
                  <a:gd name="T2" fmla="*/ 61 w 61"/>
                  <a:gd name="T3" fmla="*/ 0 h 44"/>
                  <a:gd name="T4" fmla="*/ 61 w 61"/>
                  <a:gd name="T5" fmla="*/ 44 h 44"/>
                  <a:gd name="T6" fmla="*/ 0 w 61"/>
                  <a:gd name="T7" fmla="*/ 44 h 44"/>
                  <a:gd name="T8" fmla="*/ 0 w 61"/>
                  <a:gd name="T9" fmla="*/ 0 h 44"/>
                  <a:gd name="T10" fmla="*/ 0 w 61"/>
                  <a:gd name="T11" fmla="*/ 0 h 44"/>
                  <a:gd name="T12" fmla="*/ 59 w 61"/>
                  <a:gd name="T13" fmla="*/ 0 h 44"/>
                  <a:gd name="T14" fmla="*/ 59 w 61"/>
                  <a:gd name="T15" fmla="*/ 42 h 44"/>
                  <a:gd name="T16" fmla="*/ 0 w 61"/>
                  <a:gd name="T17" fmla="*/ 42 h 44"/>
                  <a:gd name="T18" fmla="*/ 0 w 61"/>
                  <a:gd name="T19" fmla="*/ 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1" h="44">
                    <a:moveTo>
                      <a:pt x="0" y="0"/>
                    </a:moveTo>
                    <a:lnTo>
                      <a:pt x="61" y="0"/>
                    </a:lnTo>
                    <a:lnTo>
                      <a:pt x="61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9" y="0"/>
                    </a:lnTo>
                    <a:lnTo>
                      <a:pt x="59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19" name="Freeform 538">
                <a:extLst>
                  <a:ext uri="{FF2B5EF4-FFF2-40B4-BE49-F238E27FC236}">
                    <a16:creationId xmlns:a16="http://schemas.microsoft.com/office/drawing/2014/main" id="{F71A369E-89F4-4E90-B867-EE5CE18652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59" cy="42"/>
              </a:xfrm>
              <a:custGeom>
                <a:avLst/>
                <a:gdLst>
                  <a:gd name="T0" fmla="*/ 0 w 59"/>
                  <a:gd name="T1" fmla="*/ 0 h 42"/>
                  <a:gd name="T2" fmla="*/ 59 w 59"/>
                  <a:gd name="T3" fmla="*/ 0 h 42"/>
                  <a:gd name="T4" fmla="*/ 59 w 59"/>
                  <a:gd name="T5" fmla="*/ 42 h 42"/>
                  <a:gd name="T6" fmla="*/ 0 w 59"/>
                  <a:gd name="T7" fmla="*/ 42 h 42"/>
                  <a:gd name="T8" fmla="*/ 0 w 59"/>
                  <a:gd name="T9" fmla="*/ 0 h 42"/>
                  <a:gd name="T10" fmla="*/ 0 w 59"/>
                  <a:gd name="T11" fmla="*/ 0 h 42"/>
                  <a:gd name="T12" fmla="*/ 58 w 59"/>
                  <a:gd name="T13" fmla="*/ 0 h 42"/>
                  <a:gd name="T14" fmla="*/ 58 w 59"/>
                  <a:gd name="T15" fmla="*/ 41 h 42"/>
                  <a:gd name="T16" fmla="*/ 0 w 59"/>
                  <a:gd name="T17" fmla="*/ 41 h 42"/>
                  <a:gd name="T18" fmla="*/ 0 w 59"/>
                  <a:gd name="T19" fmla="*/ 0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42">
                    <a:moveTo>
                      <a:pt x="0" y="0"/>
                    </a:moveTo>
                    <a:lnTo>
                      <a:pt x="59" y="0"/>
                    </a:lnTo>
                    <a:lnTo>
                      <a:pt x="59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8" y="0"/>
                    </a:lnTo>
                    <a:lnTo>
                      <a:pt x="58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0" name="Freeform 539">
                <a:extLst>
                  <a:ext uri="{FF2B5EF4-FFF2-40B4-BE49-F238E27FC236}">
                    <a16:creationId xmlns:a16="http://schemas.microsoft.com/office/drawing/2014/main" id="{EA91690B-1166-4454-8212-37C4C175C1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58" cy="41"/>
              </a:xfrm>
              <a:custGeom>
                <a:avLst/>
                <a:gdLst>
                  <a:gd name="T0" fmla="*/ 0 w 58"/>
                  <a:gd name="T1" fmla="*/ 0 h 41"/>
                  <a:gd name="T2" fmla="*/ 58 w 58"/>
                  <a:gd name="T3" fmla="*/ 0 h 41"/>
                  <a:gd name="T4" fmla="*/ 58 w 58"/>
                  <a:gd name="T5" fmla="*/ 41 h 41"/>
                  <a:gd name="T6" fmla="*/ 0 w 58"/>
                  <a:gd name="T7" fmla="*/ 41 h 41"/>
                  <a:gd name="T8" fmla="*/ 0 w 58"/>
                  <a:gd name="T9" fmla="*/ 0 h 41"/>
                  <a:gd name="T10" fmla="*/ 0 w 58"/>
                  <a:gd name="T11" fmla="*/ 0 h 41"/>
                  <a:gd name="T12" fmla="*/ 56 w 58"/>
                  <a:gd name="T13" fmla="*/ 0 h 41"/>
                  <a:gd name="T14" fmla="*/ 56 w 58"/>
                  <a:gd name="T15" fmla="*/ 40 h 41"/>
                  <a:gd name="T16" fmla="*/ 0 w 58"/>
                  <a:gd name="T17" fmla="*/ 40 h 41"/>
                  <a:gd name="T18" fmla="*/ 0 w 58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8" h="41">
                    <a:moveTo>
                      <a:pt x="0" y="0"/>
                    </a:moveTo>
                    <a:lnTo>
                      <a:pt x="58" y="0"/>
                    </a:lnTo>
                    <a:lnTo>
                      <a:pt x="58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6" y="0"/>
                    </a:lnTo>
                    <a:lnTo>
                      <a:pt x="56" y="40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1" name="Freeform 540">
                <a:extLst>
                  <a:ext uri="{FF2B5EF4-FFF2-40B4-BE49-F238E27FC236}">
                    <a16:creationId xmlns:a16="http://schemas.microsoft.com/office/drawing/2014/main" id="{716B8724-24CA-4BE4-9CF5-6B4DE8C7A1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56" cy="40"/>
              </a:xfrm>
              <a:custGeom>
                <a:avLst/>
                <a:gdLst>
                  <a:gd name="T0" fmla="*/ 0 w 56"/>
                  <a:gd name="T1" fmla="*/ 0 h 40"/>
                  <a:gd name="T2" fmla="*/ 56 w 56"/>
                  <a:gd name="T3" fmla="*/ 0 h 40"/>
                  <a:gd name="T4" fmla="*/ 56 w 56"/>
                  <a:gd name="T5" fmla="*/ 40 h 40"/>
                  <a:gd name="T6" fmla="*/ 0 w 56"/>
                  <a:gd name="T7" fmla="*/ 40 h 40"/>
                  <a:gd name="T8" fmla="*/ 0 w 56"/>
                  <a:gd name="T9" fmla="*/ 0 h 40"/>
                  <a:gd name="T10" fmla="*/ 0 w 56"/>
                  <a:gd name="T11" fmla="*/ 0 h 40"/>
                  <a:gd name="T12" fmla="*/ 54 w 56"/>
                  <a:gd name="T13" fmla="*/ 0 h 40"/>
                  <a:gd name="T14" fmla="*/ 54 w 56"/>
                  <a:gd name="T15" fmla="*/ 38 h 40"/>
                  <a:gd name="T16" fmla="*/ 0 w 56"/>
                  <a:gd name="T17" fmla="*/ 38 h 40"/>
                  <a:gd name="T18" fmla="*/ 0 w 56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6" h="40">
                    <a:moveTo>
                      <a:pt x="0" y="0"/>
                    </a:moveTo>
                    <a:lnTo>
                      <a:pt x="56" y="0"/>
                    </a:lnTo>
                    <a:lnTo>
                      <a:pt x="56" y="40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4" y="0"/>
                    </a:lnTo>
                    <a:lnTo>
                      <a:pt x="54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2" name="Freeform 541">
                <a:extLst>
                  <a:ext uri="{FF2B5EF4-FFF2-40B4-BE49-F238E27FC236}">
                    <a16:creationId xmlns:a16="http://schemas.microsoft.com/office/drawing/2014/main" id="{EAC5E708-8CDB-4C9D-81B6-B42287ABA5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54" cy="38"/>
              </a:xfrm>
              <a:custGeom>
                <a:avLst/>
                <a:gdLst>
                  <a:gd name="T0" fmla="*/ 0 w 54"/>
                  <a:gd name="T1" fmla="*/ 0 h 38"/>
                  <a:gd name="T2" fmla="*/ 54 w 54"/>
                  <a:gd name="T3" fmla="*/ 0 h 38"/>
                  <a:gd name="T4" fmla="*/ 54 w 54"/>
                  <a:gd name="T5" fmla="*/ 38 h 38"/>
                  <a:gd name="T6" fmla="*/ 0 w 54"/>
                  <a:gd name="T7" fmla="*/ 38 h 38"/>
                  <a:gd name="T8" fmla="*/ 0 w 54"/>
                  <a:gd name="T9" fmla="*/ 0 h 38"/>
                  <a:gd name="T10" fmla="*/ 0 w 54"/>
                  <a:gd name="T11" fmla="*/ 0 h 38"/>
                  <a:gd name="T12" fmla="*/ 52 w 54"/>
                  <a:gd name="T13" fmla="*/ 0 h 38"/>
                  <a:gd name="T14" fmla="*/ 52 w 54"/>
                  <a:gd name="T15" fmla="*/ 37 h 38"/>
                  <a:gd name="T16" fmla="*/ 0 w 54"/>
                  <a:gd name="T17" fmla="*/ 37 h 38"/>
                  <a:gd name="T18" fmla="*/ 0 w 54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4" h="38">
                    <a:moveTo>
                      <a:pt x="0" y="0"/>
                    </a:moveTo>
                    <a:lnTo>
                      <a:pt x="54" y="0"/>
                    </a:lnTo>
                    <a:lnTo>
                      <a:pt x="54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2" y="0"/>
                    </a:lnTo>
                    <a:lnTo>
                      <a:pt x="52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3" name="Freeform 542">
                <a:extLst>
                  <a:ext uri="{FF2B5EF4-FFF2-40B4-BE49-F238E27FC236}">
                    <a16:creationId xmlns:a16="http://schemas.microsoft.com/office/drawing/2014/main" id="{BBF0DDDB-1E33-44B7-BAFB-113F402059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52" cy="37"/>
              </a:xfrm>
              <a:custGeom>
                <a:avLst/>
                <a:gdLst>
                  <a:gd name="T0" fmla="*/ 0 w 52"/>
                  <a:gd name="T1" fmla="*/ 0 h 37"/>
                  <a:gd name="T2" fmla="*/ 52 w 52"/>
                  <a:gd name="T3" fmla="*/ 0 h 37"/>
                  <a:gd name="T4" fmla="*/ 52 w 52"/>
                  <a:gd name="T5" fmla="*/ 37 h 37"/>
                  <a:gd name="T6" fmla="*/ 0 w 52"/>
                  <a:gd name="T7" fmla="*/ 37 h 37"/>
                  <a:gd name="T8" fmla="*/ 0 w 52"/>
                  <a:gd name="T9" fmla="*/ 0 h 37"/>
                  <a:gd name="T10" fmla="*/ 0 w 52"/>
                  <a:gd name="T11" fmla="*/ 0 h 37"/>
                  <a:gd name="T12" fmla="*/ 51 w 52"/>
                  <a:gd name="T13" fmla="*/ 0 h 37"/>
                  <a:gd name="T14" fmla="*/ 51 w 52"/>
                  <a:gd name="T15" fmla="*/ 36 h 37"/>
                  <a:gd name="T16" fmla="*/ 0 w 52"/>
                  <a:gd name="T17" fmla="*/ 36 h 37"/>
                  <a:gd name="T18" fmla="*/ 0 w 52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2" h="37">
                    <a:moveTo>
                      <a:pt x="0" y="0"/>
                    </a:moveTo>
                    <a:lnTo>
                      <a:pt x="52" y="0"/>
                    </a:lnTo>
                    <a:lnTo>
                      <a:pt x="52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1" y="0"/>
                    </a:lnTo>
                    <a:lnTo>
                      <a:pt x="51" y="36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4" name="Freeform 543">
                <a:extLst>
                  <a:ext uri="{FF2B5EF4-FFF2-40B4-BE49-F238E27FC236}">
                    <a16:creationId xmlns:a16="http://schemas.microsoft.com/office/drawing/2014/main" id="{F970AD18-9D95-48DA-A7EC-1D79EC3526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51" cy="36"/>
              </a:xfrm>
              <a:custGeom>
                <a:avLst/>
                <a:gdLst>
                  <a:gd name="T0" fmla="*/ 0 w 51"/>
                  <a:gd name="T1" fmla="*/ 0 h 36"/>
                  <a:gd name="T2" fmla="*/ 51 w 51"/>
                  <a:gd name="T3" fmla="*/ 0 h 36"/>
                  <a:gd name="T4" fmla="*/ 51 w 51"/>
                  <a:gd name="T5" fmla="*/ 36 h 36"/>
                  <a:gd name="T6" fmla="*/ 0 w 51"/>
                  <a:gd name="T7" fmla="*/ 36 h 36"/>
                  <a:gd name="T8" fmla="*/ 0 w 51"/>
                  <a:gd name="T9" fmla="*/ 0 h 36"/>
                  <a:gd name="T10" fmla="*/ 0 w 51"/>
                  <a:gd name="T11" fmla="*/ 0 h 36"/>
                  <a:gd name="T12" fmla="*/ 49 w 51"/>
                  <a:gd name="T13" fmla="*/ 0 h 36"/>
                  <a:gd name="T14" fmla="*/ 49 w 51"/>
                  <a:gd name="T15" fmla="*/ 35 h 36"/>
                  <a:gd name="T16" fmla="*/ 0 w 51"/>
                  <a:gd name="T17" fmla="*/ 35 h 36"/>
                  <a:gd name="T18" fmla="*/ 0 w 51"/>
                  <a:gd name="T19" fmla="*/ 0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36">
                    <a:moveTo>
                      <a:pt x="0" y="0"/>
                    </a:moveTo>
                    <a:lnTo>
                      <a:pt x="51" y="0"/>
                    </a:lnTo>
                    <a:lnTo>
                      <a:pt x="51" y="36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9" y="0"/>
                    </a:lnTo>
                    <a:lnTo>
                      <a:pt x="49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5" name="Freeform 544">
                <a:extLst>
                  <a:ext uri="{FF2B5EF4-FFF2-40B4-BE49-F238E27FC236}">
                    <a16:creationId xmlns:a16="http://schemas.microsoft.com/office/drawing/2014/main" id="{6C04FDFA-E9E8-4C4F-8893-62410CFB0C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49" cy="35"/>
              </a:xfrm>
              <a:custGeom>
                <a:avLst/>
                <a:gdLst>
                  <a:gd name="T0" fmla="*/ 0 w 49"/>
                  <a:gd name="T1" fmla="*/ 0 h 35"/>
                  <a:gd name="T2" fmla="*/ 49 w 49"/>
                  <a:gd name="T3" fmla="*/ 0 h 35"/>
                  <a:gd name="T4" fmla="*/ 49 w 49"/>
                  <a:gd name="T5" fmla="*/ 35 h 35"/>
                  <a:gd name="T6" fmla="*/ 0 w 49"/>
                  <a:gd name="T7" fmla="*/ 35 h 35"/>
                  <a:gd name="T8" fmla="*/ 0 w 49"/>
                  <a:gd name="T9" fmla="*/ 0 h 35"/>
                  <a:gd name="T10" fmla="*/ 0 w 49"/>
                  <a:gd name="T11" fmla="*/ 0 h 35"/>
                  <a:gd name="T12" fmla="*/ 47 w 49"/>
                  <a:gd name="T13" fmla="*/ 0 h 35"/>
                  <a:gd name="T14" fmla="*/ 47 w 49"/>
                  <a:gd name="T15" fmla="*/ 33 h 35"/>
                  <a:gd name="T16" fmla="*/ 0 w 49"/>
                  <a:gd name="T17" fmla="*/ 33 h 35"/>
                  <a:gd name="T18" fmla="*/ 0 w 49"/>
                  <a:gd name="T19" fmla="*/ 0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35">
                    <a:moveTo>
                      <a:pt x="0" y="0"/>
                    </a:moveTo>
                    <a:lnTo>
                      <a:pt x="49" y="0"/>
                    </a:lnTo>
                    <a:lnTo>
                      <a:pt x="49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7" y="0"/>
                    </a:lnTo>
                    <a:lnTo>
                      <a:pt x="47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6" name="Freeform 545">
                <a:extLst>
                  <a:ext uri="{FF2B5EF4-FFF2-40B4-BE49-F238E27FC236}">
                    <a16:creationId xmlns:a16="http://schemas.microsoft.com/office/drawing/2014/main" id="{3B6039F6-7AF3-4AE8-B750-0D27E42EB8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47" cy="33"/>
              </a:xfrm>
              <a:custGeom>
                <a:avLst/>
                <a:gdLst>
                  <a:gd name="T0" fmla="*/ 0 w 47"/>
                  <a:gd name="T1" fmla="*/ 0 h 33"/>
                  <a:gd name="T2" fmla="*/ 47 w 47"/>
                  <a:gd name="T3" fmla="*/ 0 h 33"/>
                  <a:gd name="T4" fmla="*/ 47 w 47"/>
                  <a:gd name="T5" fmla="*/ 33 h 33"/>
                  <a:gd name="T6" fmla="*/ 0 w 47"/>
                  <a:gd name="T7" fmla="*/ 33 h 33"/>
                  <a:gd name="T8" fmla="*/ 0 w 47"/>
                  <a:gd name="T9" fmla="*/ 0 h 33"/>
                  <a:gd name="T10" fmla="*/ 0 w 47"/>
                  <a:gd name="T11" fmla="*/ 0 h 33"/>
                  <a:gd name="T12" fmla="*/ 45 w 47"/>
                  <a:gd name="T13" fmla="*/ 0 h 33"/>
                  <a:gd name="T14" fmla="*/ 45 w 47"/>
                  <a:gd name="T15" fmla="*/ 32 h 33"/>
                  <a:gd name="T16" fmla="*/ 0 w 47"/>
                  <a:gd name="T17" fmla="*/ 32 h 33"/>
                  <a:gd name="T18" fmla="*/ 0 w 47"/>
                  <a:gd name="T19" fmla="*/ 0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7" h="33">
                    <a:moveTo>
                      <a:pt x="0" y="0"/>
                    </a:moveTo>
                    <a:lnTo>
                      <a:pt x="47" y="0"/>
                    </a:lnTo>
                    <a:lnTo>
                      <a:pt x="47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7" name="Freeform 546">
                <a:extLst>
                  <a:ext uri="{FF2B5EF4-FFF2-40B4-BE49-F238E27FC236}">
                    <a16:creationId xmlns:a16="http://schemas.microsoft.com/office/drawing/2014/main" id="{3B9A4844-D508-406C-8ABB-829F54C697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45" cy="32"/>
              </a:xfrm>
              <a:custGeom>
                <a:avLst/>
                <a:gdLst>
                  <a:gd name="T0" fmla="*/ 0 w 45"/>
                  <a:gd name="T1" fmla="*/ 0 h 32"/>
                  <a:gd name="T2" fmla="*/ 45 w 45"/>
                  <a:gd name="T3" fmla="*/ 0 h 32"/>
                  <a:gd name="T4" fmla="*/ 45 w 45"/>
                  <a:gd name="T5" fmla="*/ 32 h 32"/>
                  <a:gd name="T6" fmla="*/ 0 w 45"/>
                  <a:gd name="T7" fmla="*/ 32 h 32"/>
                  <a:gd name="T8" fmla="*/ 0 w 45"/>
                  <a:gd name="T9" fmla="*/ 0 h 32"/>
                  <a:gd name="T10" fmla="*/ 0 w 45"/>
                  <a:gd name="T11" fmla="*/ 0 h 32"/>
                  <a:gd name="T12" fmla="*/ 44 w 45"/>
                  <a:gd name="T13" fmla="*/ 0 h 32"/>
                  <a:gd name="T14" fmla="*/ 44 w 45"/>
                  <a:gd name="T15" fmla="*/ 31 h 32"/>
                  <a:gd name="T16" fmla="*/ 0 w 45"/>
                  <a:gd name="T17" fmla="*/ 31 h 32"/>
                  <a:gd name="T18" fmla="*/ 0 w 4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" h="32">
                    <a:moveTo>
                      <a:pt x="0" y="0"/>
                    </a:moveTo>
                    <a:lnTo>
                      <a:pt x="45" y="0"/>
                    </a:lnTo>
                    <a:lnTo>
                      <a:pt x="45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8" name="Freeform 547">
                <a:extLst>
                  <a:ext uri="{FF2B5EF4-FFF2-40B4-BE49-F238E27FC236}">
                    <a16:creationId xmlns:a16="http://schemas.microsoft.com/office/drawing/2014/main" id="{A6D5CBBF-F07E-4253-9765-943D462DED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44" cy="31"/>
              </a:xfrm>
              <a:custGeom>
                <a:avLst/>
                <a:gdLst>
                  <a:gd name="T0" fmla="*/ 0 w 44"/>
                  <a:gd name="T1" fmla="*/ 0 h 31"/>
                  <a:gd name="T2" fmla="*/ 44 w 44"/>
                  <a:gd name="T3" fmla="*/ 0 h 31"/>
                  <a:gd name="T4" fmla="*/ 44 w 44"/>
                  <a:gd name="T5" fmla="*/ 31 h 31"/>
                  <a:gd name="T6" fmla="*/ 0 w 44"/>
                  <a:gd name="T7" fmla="*/ 31 h 31"/>
                  <a:gd name="T8" fmla="*/ 0 w 44"/>
                  <a:gd name="T9" fmla="*/ 0 h 31"/>
                  <a:gd name="T10" fmla="*/ 0 w 44"/>
                  <a:gd name="T11" fmla="*/ 0 h 31"/>
                  <a:gd name="T12" fmla="*/ 42 w 44"/>
                  <a:gd name="T13" fmla="*/ 0 h 31"/>
                  <a:gd name="T14" fmla="*/ 42 w 44"/>
                  <a:gd name="T15" fmla="*/ 30 h 31"/>
                  <a:gd name="T16" fmla="*/ 0 w 44"/>
                  <a:gd name="T17" fmla="*/ 30 h 31"/>
                  <a:gd name="T18" fmla="*/ 0 w 44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31">
                    <a:moveTo>
                      <a:pt x="0" y="0"/>
                    </a:moveTo>
                    <a:lnTo>
                      <a:pt x="44" y="0"/>
                    </a:lnTo>
                    <a:lnTo>
                      <a:pt x="44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2" y="0"/>
                    </a:lnTo>
                    <a:lnTo>
                      <a:pt x="42" y="30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9" name="Freeform 548">
                <a:extLst>
                  <a:ext uri="{FF2B5EF4-FFF2-40B4-BE49-F238E27FC236}">
                    <a16:creationId xmlns:a16="http://schemas.microsoft.com/office/drawing/2014/main" id="{A6F9A974-C0F5-4338-AE87-A5B91387E3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42" cy="30"/>
              </a:xfrm>
              <a:custGeom>
                <a:avLst/>
                <a:gdLst>
                  <a:gd name="T0" fmla="*/ 0 w 42"/>
                  <a:gd name="T1" fmla="*/ 0 h 30"/>
                  <a:gd name="T2" fmla="*/ 42 w 42"/>
                  <a:gd name="T3" fmla="*/ 0 h 30"/>
                  <a:gd name="T4" fmla="*/ 42 w 42"/>
                  <a:gd name="T5" fmla="*/ 30 h 30"/>
                  <a:gd name="T6" fmla="*/ 0 w 42"/>
                  <a:gd name="T7" fmla="*/ 30 h 30"/>
                  <a:gd name="T8" fmla="*/ 0 w 42"/>
                  <a:gd name="T9" fmla="*/ 0 h 30"/>
                  <a:gd name="T10" fmla="*/ 0 w 42"/>
                  <a:gd name="T11" fmla="*/ 0 h 30"/>
                  <a:gd name="T12" fmla="*/ 40 w 42"/>
                  <a:gd name="T13" fmla="*/ 0 h 30"/>
                  <a:gd name="T14" fmla="*/ 40 w 42"/>
                  <a:gd name="T15" fmla="*/ 29 h 30"/>
                  <a:gd name="T16" fmla="*/ 0 w 42"/>
                  <a:gd name="T17" fmla="*/ 29 h 30"/>
                  <a:gd name="T18" fmla="*/ 0 w 42"/>
                  <a:gd name="T19" fmla="*/ 0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30">
                    <a:moveTo>
                      <a:pt x="0" y="0"/>
                    </a:moveTo>
                    <a:lnTo>
                      <a:pt x="42" y="0"/>
                    </a:lnTo>
                    <a:lnTo>
                      <a:pt x="42" y="30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40" y="0"/>
                    </a:lnTo>
                    <a:lnTo>
                      <a:pt x="40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30" name="Freeform 549">
                <a:extLst>
                  <a:ext uri="{FF2B5EF4-FFF2-40B4-BE49-F238E27FC236}">
                    <a16:creationId xmlns:a16="http://schemas.microsoft.com/office/drawing/2014/main" id="{C5610F8A-003A-47B0-97BC-9705E51DFC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40" cy="29"/>
              </a:xfrm>
              <a:custGeom>
                <a:avLst/>
                <a:gdLst>
                  <a:gd name="T0" fmla="*/ 0 w 40"/>
                  <a:gd name="T1" fmla="*/ 0 h 29"/>
                  <a:gd name="T2" fmla="*/ 40 w 40"/>
                  <a:gd name="T3" fmla="*/ 0 h 29"/>
                  <a:gd name="T4" fmla="*/ 40 w 40"/>
                  <a:gd name="T5" fmla="*/ 29 h 29"/>
                  <a:gd name="T6" fmla="*/ 0 w 40"/>
                  <a:gd name="T7" fmla="*/ 29 h 29"/>
                  <a:gd name="T8" fmla="*/ 0 w 40"/>
                  <a:gd name="T9" fmla="*/ 0 h 29"/>
                  <a:gd name="T10" fmla="*/ 0 w 40"/>
                  <a:gd name="T11" fmla="*/ 0 h 29"/>
                  <a:gd name="T12" fmla="*/ 38 w 40"/>
                  <a:gd name="T13" fmla="*/ 0 h 29"/>
                  <a:gd name="T14" fmla="*/ 38 w 40"/>
                  <a:gd name="T15" fmla="*/ 27 h 29"/>
                  <a:gd name="T16" fmla="*/ 0 w 40"/>
                  <a:gd name="T17" fmla="*/ 27 h 29"/>
                  <a:gd name="T18" fmla="*/ 0 w 40"/>
                  <a:gd name="T19" fmla="*/ 0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29">
                    <a:moveTo>
                      <a:pt x="0" y="0"/>
                    </a:moveTo>
                    <a:lnTo>
                      <a:pt x="40" y="0"/>
                    </a:lnTo>
                    <a:lnTo>
                      <a:pt x="40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31" name="Freeform 550">
                <a:extLst>
                  <a:ext uri="{FF2B5EF4-FFF2-40B4-BE49-F238E27FC236}">
                    <a16:creationId xmlns:a16="http://schemas.microsoft.com/office/drawing/2014/main" id="{88EDF4ED-D73C-4CC5-B249-D42F97D79B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38" cy="27"/>
              </a:xfrm>
              <a:custGeom>
                <a:avLst/>
                <a:gdLst>
                  <a:gd name="T0" fmla="*/ 0 w 38"/>
                  <a:gd name="T1" fmla="*/ 0 h 27"/>
                  <a:gd name="T2" fmla="*/ 38 w 38"/>
                  <a:gd name="T3" fmla="*/ 0 h 27"/>
                  <a:gd name="T4" fmla="*/ 38 w 38"/>
                  <a:gd name="T5" fmla="*/ 27 h 27"/>
                  <a:gd name="T6" fmla="*/ 0 w 38"/>
                  <a:gd name="T7" fmla="*/ 27 h 27"/>
                  <a:gd name="T8" fmla="*/ 0 w 38"/>
                  <a:gd name="T9" fmla="*/ 0 h 27"/>
                  <a:gd name="T10" fmla="*/ 0 w 38"/>
                  <a:gd name="T11" fmla="*/ 0 h 27"/>
                  <a:gd name="T12" fmla="*/ 37 w 38"/>
                  <a:gd name="T13" fmla="*/ 0 h 27"/>
                  <a:gd name="T14" fmla="*/ 37 w 38"/>
                  <a:gd name="T15" fmla="*/ 26 h 27"/>
                  <a:gd name="T16" fmla="*/ 0 w 38"/>
                  <a:gd name="T17" fmla="*/ 26 h 27"/>
                  <a:gd name="T18" fmla="*/ 0 w 38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" h="27">
                    <a:moveTo>
                      <a:pt x="0" y="0"/>
                    </a:moveTo>
                    <a:lnTo>
                      <a:pt x="38" y="0"/>
                    </a:lnTo>
                    <a:lnTo>
                      <a:pt x="38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7" y="0"/>
                    </a:lnTo>
                    <a:lnTo>
                      <a:pt x="37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32" name="Freeform 551">
                <a:extLst>
                  <a:ext uri="{FF2B5EF4-FFF2-40B4-BE49-F238E27FC236}">
                    <a16:creationId xmlns:a16="http://schemas.microsoft.com/office/drawing/2014/main" id="{36CE0922-48F6-413C-8F20-BD8FB18D07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37" cy="26"/>
              </a:xfrm>
              <a:custGeom>
                <a:avLst/>
                <a:gdLst>
                  <a:gd name="T0" fmla="*/ 0 w 37"/>
                  <a:gd name="T1" fmla="*/ 0 h 26"/>
                  <a:gd name="T2" fmla="*/ 37 w 37"/>
                  <a:gd name="T3" fmla="*/ 0 h 26"/>
                  <a:gd name="T4" fmla="*/ 37 w 37"/>
                  <a:gd name="T5" fmla="*/ 26 h 26"/>
                  <a:gd name="T6" fmla="*/ 0 w 37"/>
                  <a:gd name="T7" fmla="*/ 26 h 26"/>
                  <a:gd name="T8" fmla="*/ 0 w 37"/>
                  <a:gd name="T9" fmla="*/ 0 h 26"/>
                  <a:gd name="T10" fmla="*/ 0 w 37"/>
                  <a:gd name="T11" fmla="*/ 0 h 26"/>
                  <a:gd name="T12" fmla="*/ 35 w 37"/>
                  <a:gd name="T13" fmla="*/ 0 h 26"/>
                  <a:gd name="T14" fmla="*/ 35 w 37"/>
                  <a:gd name="T15" fmla="*/ 25 h 26"/>
                  <a:gd name="T16" fmla="*/ 0 w 37"/>
                  <a:gd name="T17" fmla="*/ 25 h 26"/>
                  <a:gd name="T18" fmla="*/ 0 w 37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" h="26">
                    <a:moveTo>
                      <a:pt x="0" y="0"/>
                    </a:moveTo>
                    <a:lnTo>
                      <a:pt x="37" y="0"/>
                    </a:lnTo>
                    <a:lnTo>
                      <a:pt x="37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5" y="0"/>
                    </a:lnTo>
                    <a:lnTo>
                      <a:pt x="35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33" name="Freeform 552">
                <a:extLst>
                  <a:ext uri="{FF2B5EF4-FFF2-40B4-BE49-F238E27FC236}">
                    <a16:creationId xmlns:a16="http://schemas.microsoft.com/office/drawing/2014/main" id="{B5C82BB0-9636-44CA-9E51-0BCE3DD43B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35" cy="25"/>
              </a:xfrm>
              <a:custGeom>
                <a:avLst/>
                <a:gdLst>
                  <a:gd name="T0" fmla="*/ 0 w 35"/>
                  <a:gd name="T1" fmla="*/ 0 h 25"/>
                  <a:gd name="T2" fmla="*/ 35 w 35"/>
                  <a:gd name="T3" fmla="*/ 0 h 25"/>
                  <a:gd name="T4" fmla="*/ 35 w 35"/>
                  <a:gd name="T5" fmla="*/ 25 h 25"/>
                  <a:gd name="T6" fmla="*/ 0 w 35"/>
                  <a:gd name="T7" fmla="*/ 25 h 25"/>
                  <a:gd name="T8" fmla="*/ 0 w 35"/>
                  <a:gd name="T9" fmla="*/ 0 h 25"/>
                  <a:gd name="T10" fmla="*/ 0 w 35"/>
                  <a:gd name="T11" fmla="*/ 0 h 25"/>
                  <a:gd name="T12" fmla="*/ 33 w 35"/>
                  <a:gd name="T13" fmla="*/ 0 h 25"/>
                  <a:gd name="T14" fmla="*/ 33 w 35"/>
                  <a:gd name="T15" fmla="*/ 24 h 25"/>
                  <a:gd name="T16" fmla="*/ 0 w 35"/>
                  <a:gd name="T17" fmla="*/ 24 h 25"/>
                  <a:gd name="T18" fmla="*/ 0 w 35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25">
                    <a:moveTo>
                      <a:pt x="0" y="0"/>
                    </a:moveTo>
                    <a:lnTo>
                      <a:pt x="35" y="0"/>
                    </a:lnTo>
                    <a:lnTo>
                      <a:pt x="35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33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34" name="Freeform 553">
                <a:extLst>
                  <a:ext uri="{FF2B5EF4-FFF2-40B4-BE49-F238E27FC236}">
                    <a16:creationId xmlns:a16="http://schemas.microsoft.com/office/drawing/2014/main" id="{25D4E534-1ED3-4D0E-848E-C1CF86D72B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33" cy="24"/>
              </a:xfrm>
              <a:custGeom>
                <a:avLst/>
                <a:gdLst>
                  <a:gd name="T0" fmla="*/ 0 w 33"/>
                  <a:gd name="T1" fmla="*/ 0 h 24"/>
                  <a:gd name="T2" fmla="*/ 33 w 33"/>
                  <a:gd name="T3" fmla="*/ 0 h 24"/>
                  <a:gd name="T4" fmla="*/ 33 w 33"/>
                  <a:gd name="T5" fmla="*/ 24 h 24"/>
                  <a:gd name="T6" fmla="*/ 0 w 33"/>
                  <a:gd name="T7" fmla="*/ 24 h 24"/>
                  <a:gd name="T8" fmla="*/ 0 w 33"/>
                  <a:gd name="T9" fmla="*/ 0 h 24"/>
                  <a:gd name="T10" fmla="*/ 0 w 33"/>
                  <a:gd name="T11" fmla="*/ 0 h 24"/>
                  <a:gd name="T12" fmla="*/ 31 w 33"/>
                  <a:gd name="T13" fmla="*/ 0 h 24"/>
                  <a:gd name="T14" fmla="*/ 31 w 33"/>
                  <a:gd name="T15" fmla="*/ 23 h 24"/>
                  <a:gd name="T16" fmla="*/ 0 w 33"/>
                  <a:gd name="T17" fmla="*/ 23 h 24"/>
                  <a:gd name="T18" fmla="*/ 0 w 33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24">
                    <a:moveTo>
                      <a:pt x="0" y="0"/>
                    </a:moveTo>
                    <a:lnTo>
                      <a:pt x="33" y="0"/>
                    </a:lnTo>
                    <a:lnTo>
                      <a:pt x="33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35" name="Freeform 554">
                <a:extLst>
                  <a:ext uri="{FF2B5EF4-FFF2-40B4-BE49-F238E27FC236}">
                    <a16:creationId xmlns:a16="http://schemas.microsoft.com/office/drawing/2014/main" id="{1E7E7BC1-F9C6-458A-9C5A-3A515E1AE0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31" cy="23"/>
              </a:xfrm>
              <a:custGeom>
                <a:avLst/>
                <a:gdLst>
                  <a:gd name="T0" fmla="*/ 0 w 31"/>
                  <a:gd name="T1" fmla="*/ 0 h 23"/>
                  <a:gd name="T2" fmla="*/ 31 w 31"/>
                  <a:gd name="T3" fmla="*/ 0 h 23"/>
                  <a:gd name="T4" fmla="*/ 31 w 31"/>
                  <a:gd name="T5" fmla="*/ 23 h 23"/>
                  <a:gd name="T6" fmla="*/ 0 w 31"/>
                  <a:gd name="T7" fmla="*/ 23 h 23"/>
                  <a:gd name="T8" fmla="*/ 0 w 31"/>
                  <a:gd name="T9" fmla="*/ 0 h 23"/>
                  <a:gd name="T10" fmla="*/ 0 w 31"/>
                  <a:gd name="T11" fmla="*/ 0 h 23"/>
                  <a:gd name="T12" fmla="*/ 30 w 31"/>
                  <a:gd name="T13" fmla="*/ 0 h 23"/>
                  <a:gd name="T14" fmla="*/ 30 w 31"/>
                  <a:gd name="T15" fmla="*/ 21 h 23"/>
                  <a:gd name="T16" fmla="*/ 0 w 31"/>
                  <a:gd name="T17" fmla="*/ 21 h 23"/>
                  <a:gd name="T18" fmla="*/ 0 w 31"/>
                  <a:gd name="T19" fmla="*/ 0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" h="23">
                    <a:moveTo>
                      <a:pt x="0" y="0"/>
                    </a:moveTo>
                    <a:lnTo>
                      <a:pt x="31" y="0"/>
                    </a:lnTo>
                    <a:lnTo>
                      <a:pt x="31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0" y="0"/>
                    </a:lnTo>
                    <a:lnTo>
                      <a:pt x="30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36" name="Freeform 555">
                <a:extLst>
                  <a:ext uri="{FF2B5EF4-FFF2-40B4-BE49-F238E27FC236}">
                    <a16:creationId xmlns:a16="http://schemas.microsoft.com/office/drawing/2014/main" id="{3235469E-75C0-4034-B99F-D297106F4F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30" cy="21"/>
              </a:xfrm>
              <a:custGeom>
                <a:avLst/>
                <a:gdLst>
                  <a:gd name="T0" fmla="*/ 0 w 30"/>
                  <a:gd name="T1" fmla="*/ 0 h 21"/>
                  <a:gd name="T2" fmla="*/ 30 w 30"/>
                  <a:gd name="T3" fmla="*/ 0 h 21"/>
                  <a:gd name="T4" fmla="*/ 30 w 30"/>
                  <a:gd name="T5" fmla="*/ 21 h 21"/>
                  <a:gd name="T6" fmla="*/ 0 w 30"/>
                  <a:gd name="T7" fmla="*/ 21 h 21"/>
                  <a:gd name="T8" fmla="*/ 0 w 30"/>
                  <a:gd name="T9" fmla="*/ 0 h 21"/>
                  <a:gd name="T10" fmla="*/ 0 w 30"/>
                  <a:gd name="T11" fmla="*/ 0 h 21"/>
                  <a:gd name="T12" fmla="*/ 28 w 30"/>
                  <a:gd name="T13" fmla="*/ 0 h 21"/>
                  <a:gd name="T14" fmla="*/ 28 w 30"/>
                  <a:gd name="T15" fmla="*/ 20 h 21"/>
                  <a:gd name="T16" fmla="*/ 0 w 30"/>
                  <a:gd name="T17" fmla="*/ 20 h 21"/>
                  <a:gd name="T18" fmla="*/ 0 w 30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" h="21">
                    <a:moveTo>
                      <a:pt x="0" y="0"/>
                    </a:moveTo>
                    <a:lnTo>
                      <a:pt x="30" y="0"/>
                    </a:lnTo>
                    <a:lnTo>
                      <a:pt x="30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8" y="0"/>
                    </a:lnTo>
                    <a:lnTo>
                      <a:pt x="28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37" name="Freeform 556">
                <a:extLst>
                  <a:ext uri="{FF2B5EF4-FFF2-40B4-BE49-F238E27FC236}">
                    <a16:creationId xmlns:a16="http://schemas.microsoft.com/office/drawing/2014/main" id="{56444F15-3479-47A2-B06F-63A480E98E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28" cy="20"/>
              </a:xfrm>
              <a:custGeom>
                <a:avLst/>
                <a:gdLst>
                  <a:gd name="T0" fmla="*/ 0 w 28"/>
                  <a:gd name="T1" fmla="*/ 0 h 20"/>
                  <a:gd name="T2" fmla="*/ 28 w 28"/>
                  <a:gd name="T3" fmla="*/ 0 h 20"/>
                  <a:gd name="T4" fmla="*/ 28 w 28"/>
                  <a:gd name="T5" fmla="*/ 20 h 20"/>
                  <a:gd name="T6" fmla="*/ 0 w 28"/>
                  <a:gd name="T7" fmla="*/ 20 h 20"/>
                  <a:gd name="T8" fmla="*/ 0 w 28"/>
                  <a:gd name="T9" fmla="*/ 0 h 20"/>
                  <a:gd name="T10" fmla="*/ 0 w 28"/>
                  <a:gd name="T11" fmla="*/ 0 h 20"/>
                  <a:gd name="T12" fmla="*/ 26 w 28"/>
                  <a:gd name="T13" fmla="*/ 0 h 20"/>
                  <a:gd name="T14" fmla="*/ 26 w 28"/>
                  <a:gd name="T15" fmla="*/ 18 h 20"/>
                  <a:gd name="T16" fmla="*/ 0 w 28"/>
                  <a:gd name="T17" fmla="*/ 18 h 20"/>
                  <a:gd name="T18" fmla="*/ 0 w 28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20">
                    <a:moveTo>
                      <a:pt x="0" y="0"/>
                    </a:moveTo>
                    <a:lnTo>
                      <a:pt x="28" y="0"/>
                    </a:lnTo>
                    <a:lnTo>
                      <a:pt x="28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6" y="0"/>
                    </a:lnTo>
                    <a:lnTo>
                      <a:pt x="26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38" name="Freeform 557">
                <a:extLst>
                  <a:ext uri="{FF2B5EF4-FFF2-40B4-BE49-F238E27FC236}">
                    <a16:creationId xmlns:a16="http://schemas.microsoft.com/office/drawing/2014/main" id="{489F38A7-90D4-4C61-95C7-90EF111789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26" cy="18"/>
              </a:xfrm>
              <a:custGeom>
                <a:avLst/>
                <a:gdLst>
                  <a:gd name="T0" fmla="*/ 0 w 26"/>
                  <a:gd name="T1" fmla="*/ 0 h 18"/>
                  <a:gd name="T2" fmla="*/ 26 w 26"/>
                  <a:gd name="T3" fmla="*/ 0 h 18"/>
                  <a:gd name="T4" fmla="*/ 26 w 26"/>
                  <a:gd name="T5" fmla="*/ 18 h 18"/>
                  <a:gd name="T6" fmla="*/ 0 w 26"/>
                  <a:gd name="T7" fmla="*/ 18 h 18"/>
                  <a:gd name="T8" fmla="*/ 0 w 26"/>
                  <a:gd name="T9" fmla="*/ 0 h 18"/>
                  <a:gd name="T10" fmla="*/ 0 w 26"/>
                  <a:gd name="T11" fmla="*/ 0 h 18"/>
                  <a:gd name="T12" fmla="*/ 24 w 26"/>
                  <a:gd name="T13" fmla="*/ 0 h 18"/>
                  <a:gd name="T14" fmla="*/ 24 w 26"/>
                  <a:gd name="T15" fmla="*/ 17 h 18"/>
                  <a:gd name="T16" fmla="*/ 0 w 26"/>
                  <a:gd name="T17" fmla="*/ 17 h 18"/>
                  <a:gd name="T18" fmla="*/ 0 w 26"/>
                  <a:gd name="T19" fmla="*/ 0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18">
                    <a:moveTo>
                      <a:pt x="0" y="0"/>
                    </a:moveTo>
                    <a:lnTo>
                      <a:pt x="26" y="0"/>
                    </a:lnTo>
                    <a:lnTo>
                      <a:pt x="26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4" y="0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39" name="Freeform 558">
                <a:extLst>
                  <a:ext uri="{FF2B5EF4-FFF2-40B4-BE49-F238E27FC236}">
                    <a16:creationId xmlns:a16="http://schemas.microsoft.com/office/drawing/2014/main" id="{06418FD8-7DF3-4F38-998B-FBF8A545DB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24" cy="17"/>
              </a:xfrm>
              <a:custGeom>
                <a:avLst/>
                <a:gdLst>
                  <a:gd name="T0" fmla="*/ 0 w 24"/>
                  <a:gd name="T1" fmla="*/ 0 h 17"/>
                  <a:gd name="T2" fmla="*/ 24 w 24"/>
                  <a:gd name="T3" fmla="*/ 0 h 17"/>
                  <a:gd name="T4" fmla="*/ 24 w 24"/>
                  <a:gd name="T5" fmla="*/ 17 h 17"/>
                  <a:gd name="T6" fmla="*/ 0 w 24"/>
                  <a:gd name="T7" fmla="*/ 17 h 17"/>
                  <a:gd name="T8" fmla="*/ 0 w 24"/>
                  <a:gd name="T9" fmla="*/ 0 h 17"/>
                  <a:gd name="T10" fmla="*/ 0 w 24"/>
                  <a:gd name="T11" fmla="*/ 0 h 17"/>
                  <a:gd name="T12" fmla="*/ 22 w 24"/>
                  <a:gd name="T13" fmla="*/ 0 h 17"/>
                  <a:gd name="T14" fmla="*/ 22 w 24"/>
                  <a:gd name="T15" fmla="*/ 17 h 17"/>
                  <a:gd name="T16" fmla="*/ 0 w 24"/>
                  <a:gd name="T17" fmla="*/ 17 h 17"/>
                  <a:gd name="T18" fmla="*/ 0 w 24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17">
                    <a:moveTo>
                      <a:pt x="0" y="0"/>
                    </a:moveTo>
                    <a:lnTo>
                      <a:pt x="24" y="0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40" name="Freeform 559">
                <a:extLst>
                  <a:ext uri="{FF2B5EF4-FFF2-40B4-BE49-F238E27FC236}">
                    <a16:creationId xmlns:a16="http://schemas.microsoft.com/office/drawing/2014/main" id="{FA6449D1-246D-4EE7-99FE-83798374AF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22" cy="17"/>
              </a:xfrm>
              <a:custGeom>
                <a:avLst/>
                <a:gdLst>
                  <a:gd name="T0" fmla="*/ 0 w 22"/>
                  <a:gd name="T1" fmla="*/ 0 h 17"/>
                  <a:gd name="T2" fmla="*/ 22 w 22"/>
                  <a:gd name="T3" fmla="*/ 0 h 17"/>
                  <a:gd name="T4" fmla="*/ 22 w 22"/>
                  <a:gd name="T5" fmla="*/ 17 h 17"/>
                  <a:gd name="T6" fmla="*/ 0 w 22"/>
                  <a:gd name="T7" fmla="*/ 17 h 17"/>
                  <a:gd name="T8" fmla="*/ 0 w 22"/>
                  <a:gd name="T9" fmla="*/ 0 h 17"/>
                  <a:gd name="T10" fmla="*/ 0 w 22"/>
                  <a:gd name="T11" fmla="*/ 0 h 17"/>
                  <a:gd name="T12" fmla="*/ 21 w 22"/>
                  <a:gd name="T13" fmla="*/ 0 h 17"/>
                  <a:gd name="T14" fmla="*/ 21 w 22"/>
                  <a:gd name="T15" fmla="*/ 15 h 17"/>
                  <a:gd name="T16" fmla="*/ 0 w 22"/>
                  <a:gd name="T17" fmla="*/ 15 h 17"/>
                  <a:gd name="T18" fmla="*/ 0 w 22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7">
                    <a:moveTo>
                      <a:pt x="0" y="0"/>
                    </a:moveTo>
                    <a:lnTo>
                      <a:pt x="22" y="0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1" y="0"/>
                    </a:lnTo>
                    <a:lnTo>
                      <a:pt x="21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41" name="Freeform 560">
                <a:extLst>
                  <a:ext uri="{FF2B5EF4-FFF2-40B4-BE49-F238E27FC236}">
                    <a16:creationId xmlns:a16="http://schemas.microsoft.com/office/drawing/2014/main" id="{B600C68A-2246-44B1-8A25-908394D263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21" cy="15"/>
              </a:xfrm>
              <a:custGeom>
                <a:avLst/>
                <a:gdLst>
                  <a:gd name="T0" fmla="*/ 0 w 21"/>
                  <a:gd name="T1" fmla="*/ 0 h 15"/>
                  <a:gd name="T2" fmla="*/ 21 w 21"/>
                  <a:gd name="T3" fmla="*/ 0 h 15"/>
                  <a:gd name="T4" fmla="*/ 21 w 21"/>
                  <a:gd name="T5" fmla="*/ 15 h 15"/>
                  <a:gd name="T6" fmla="*/ 0 w 21"/>
                  <a:gd name="T7" fmla="*/ 15 h 15"/>
                  <a:gd name="T8" fmla="*/ 0 w 21"/>
                  <a:gd name="T9" fmla="*/ 0 h 15"/>
                  <a:gd name="T10" fmla="*/ 0 w 21"/>
                  <a:gd name="T11" fmla="*/ 0 h 15"/>
                  <a:gd name="T12" fmla="*/ 19 w 21"/>
                  <a:gd name="T13" fmla="*/ 0 h 15"/>
                  <a:gd name="T14" fmla="*/ 19 w 21"/>
                  <a:gd name="T15" fmla="*/ 14 h 15"/>
                  <a:gd name="T16" fmla="*/ 0 w 21"/>
                  <a:gd name="T17" fmla="*/ 14 h 15"/>
                  <a:gd name="T18" fmla="*/ 0 w 21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21" y="0"/>
                    </a:lnTo>
                    <a:lnTo>
                      <a:pt x="21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9" y="0"/>
                    </a:lnTo>
                    <a:lnTo>
                      <a:pt x="19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42" name="Freeform 561">
                <a:extLst>
                  <a:ext uri="{FF2B5EF4-FFF2-40B4-BE49-F238E27FC236}">
                    <a16:creationId xmlns:a16="http://schemas.microsoft.com/office/drawing/2014/main" id="{E489E1A3-547B-4BAC-B3BA-C6D1627639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9" cy="14"/>
              </a:xfrm>
              <a:custGeom>
                <a:avLst/>
                <a:gdLst>
                  <a:gd name="T0" fmla="*/ 0 w 19"/>
                  <a:gd name="T1" fmla="*/ 0 h 14"/>
                  <a:gd name="T2" fmla="*/ 19 w 19"/>
                  <a:gd name="T3" fmla="*/ 0 h 14"/>
                  <a:gd name="T4" fmla="*/ 19 w 19"/>
                  <a:gd name="T5" fmla="*/ 14 h 14"/>
                  <a:gd name="T6" fmla="*/ 0 w 19"/>
                  <a:gd name="T7" fmla="*/ 14 h 14"/>
                  <a:gd name="T8" fmla="*/ 0 w 19"/>
                  <a:gd name="T9" fmla="*/ 0 h 14"/>
                  <a:gd name="T10" fmla="*/ 0 w 19"/>
                  <a:gd name="T11" fmla="*/ 0 h 14"/>
                  <a:gd name="T12" fmla="*/ 17 w 19"/>
                  <a:gd name="T13" fmla="*/ 0 h 14"/>
                  <a:gd name="T14" fmla="*/ 17 w 19"/>
                  <a:gd name="T15" fmla="*/ 12 h 14"/>
                  <a:gd name="T16" fmla="*/ 0 w 19"/>
                  <a:gd name="T17" fmla="*/ 12 h 14"/>
                  <a:gd name="T18" fmla="*/ 0 w 19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14">
                    <a:moveTo>
                      <a:pt x="0" y="0"/>
                    </a:moveTo>
                    <a:lnTo>
                      <a:pt x="19" y="0"/>
                    </a:lnTo>
                    <a:lnTo>
                      <a:pt x="19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7" y="0"/>
                    </a:lnTo>
                    <a:lnTo>
                      <a:pt x="17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43" name="Freeform 562">
                <a:extLst>
                  <a:ext uri="{FF2B5EF4-FFF2-40B4-BE49-F238E27FC236}">
                    <a16:creationId xmlns:a16="http://schemas.microsoft.com/office/drawing/2014/main" id="{2B0C73F8-37E2-4B93-B277-B1F6F5C402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7" cy="12"/>
              </a:xfrm>
              <a:custGeom>
                <a:avLst/>
                <a:gdLst>
                  <a:gd name="T0" fmla="*/ 0 w 17"/>
                  <a:gd name="T1" fmla="*/ 0 h 12"/>
                  <a:gd name="T2" fmla="*/ 17 w 17"/>
                  <a:gd name="T3" fmla="*/ 0 h 12"/>
                  <a:gd name="T4" fmla="*/ 17 w 17"/>
                  <a:gd name="T5" fmla="*/ 12 h 12"/>
                  <a:gd name="T6" fmla="*/ 0 w 17"/>
                  <a:gd name="T7" fmla="*/ 12 h 12"/>
                  <a:gd name="T8" fmla="*/ 0 w 17"/>
                  <a:gd name="T9" fmla="*/ 0 h 12"/>
                  <a:gd name="T10" fmla="*/ 0 w 17"/>
                  <a:gd name="T11" fmla="*/ 0 h 12"/>
                  <a:gd name="T12" fmla="*/ 15 w 17"/>
                  <a:gd name="T13" fmla="*/ 0 h 12"/>
                  <a:gd name="T14" fmla="*/ 15 w 17"/>
                  <a:gd name="T15" fmla="*/ 11 h 12"/>
                  <a:gd name="T16" fmla="*/ 0 w 17"/>
                  <a:gd name="T17" fmla="*/ 11 h 12"/>
                  <a:gd name="T18" fmla="*/ 0 w 17"/>
                  <a:gd name="T19" fmla="*/ 0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12">
                    <a:moveTo>
                      <a:pt x="0" y="0"/>
                    </a:moveTo>
                    <a:lnTo>
                      <a:pt x="17" y="0"/>
                    </a:lnTo>
                    <a:lnTo>
                      <a:pt x="17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5" y="0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44" name="Freeform 563">
                <a:extLst>
                  <a:ext uri="{FF2B5EF4-FFF2-40B4-BE49-F238E27FC236}">
                    <a16:creationId xmlns:a16="http://schemas.microsoft.com/office/drawing/2014/main" id="{1EE0256C-D05C-4E02-8EE1-CCA4429282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5" cy="11"/>
              </a:xfrm>
              <a:custGeom>
                <a:avLst/>
                <a:gdLst>
                  <a:gd name="T0" fmla="*/ 0 w 15"/>
                  <a:gd name="T1" fmla="*/ 0 h 11"/>
                  <a:gd name="T2" fmla="*/ 15 w 15"/>
                  <a:gd name="T3" fmla="*/ 0 h 11"/>
                  <a:gd name="T4" fmla="*/ 15 w 15"/>
                  <a:gd name="T5" fmla="*/ 11 h 11"/>
                  <a:gd name="T6" fmla="*/ 0 w 15"/>
                  <a:gd name="T7" fmla="*/ 11 h 11"/>
                  <a:gd name="T8" fmla="*/ 0 w 15"/>
                  <a:gd name="T9" fmla="*/ 0 h 11"/>
                  <a:gd name="T10" fmla="*/ 0 w 15"/>
                  <a:gd name="T11" fmla="*/ 0 h 11"/>
                  <a:gd name="T12" fmla="*/ 14 w 15"/>
                  <a:gd name="T13" fmla="*/ 0 h 11"/>
                  <a:gd name="T14" fmla="*/ 14 w 15"/>
                  <a:gd name="T15" fmla="*/ 10 h 11"/>
                  <a:gd name="T16" fmla="*/ 0 w 15"/>
                  <a:gd name="T17" fmla="*/ 10 h 11"/>
                  <a:gd name="T18" fmla="*/ 0 w 15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lnTo>
                      <a:pt x="15" y="0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45" name="Freeform 564">
                <a:extLst>
                  <a:ext uri="{FF2B5EF4-FFF2-40B4-BE49-F238E27FC236}">
                    <a16:creationId xmlns:a16="http://schemas.microsoft.com/office/drawing/2014/main" id="{DD0C95E1-D3E1-4074-8E5E-B75128F3DC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4" cy="10"/>
              </a:xfrm>
              <a:custGeom>
                <a:avLst/>
                <a:gdLst>
                  <a:gd name="T0" fmla="*/ 0 w 14"/>
                  <a:gd name="T1" fmla="*/ 0 h 10"/>
                  <a:gd name="T2" fmla="*/ 14 w 14"/>
                  <a:gd name="T3" fmla="*/ 0 h 10"/>
                  <a:gd name="T4" fmla="*/ 14 w 14"/>
                  <a:gd name="T5" fmla="*/ 10 h 10"/>
                  <a:gd name="T6" fmla="*/ 0 w 14"/>
                  <a:gd name="T7" fmla="*/ 10 h 10"/>
                  <a:gd name="T8" fmla="*/ 0 w 14"/>
                  <a:gd name="T9" fmla="*/ 0 h 10"/>
                  <a:gd name="T10" fmla="*/ 0 w 14"/>
                  <a:gd name="T11" fmla="*/ 0 h 10"/>
                  <a:gd name="T12" fmla="*/ 12 w 14"/>
                  <a:gd name="T13" fmla="*/ 0 h 10"/>
                  <a:gd name="T14" fmla="*/ 12 w 14"/>
                  <a:gd name="T15" fmla="*/ 9 h 10"/>
                  <a:gd name="T16" fmla="*/ 0 w 14"/>
                  <a:gd name="T17" fmla="*/ 9 h 10"/>
                  <a:gd name="T18" fmla="*/ 0 w 14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" y="0"/>
                    </a:lnTo>
                    <a:lnTo>
                      <a:pt x="12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46" name="Freeform 565">
                <a:extLst>
                  <a:ext uri="{FF2B5EF4-FFF2-40B4-BE49-F238E27FC236}">
                    <a16:creationId xmlns:a16="http://schemas.microsoft.com/office/drawing/2014/main" id="{F683C1D2-59F0-4000-A73C-99093568AE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2" cy="9"/>
              </a:xfrm>
              <a:custGeom>
                <a:avLst/>
                <a:gdLst>
                  <a:gd name="T0" fmla="*/ 0 w 12"/>
                  <a:gd name="T1" fmla="*/ 0 h 9"/>
                  <a:gd name="T2" fmla="*/ 12 w 12"/>
                  <a:gd name="T3" fmla="*/ 0 h 9"/>
                  <a:gd name="T4" fmla="*/ 12 w 12"/>
                  <a:gd name="T5" fmla="*/ 9 h 9"/>
                  <a:gd name="T6" fmla="*/ 0 w 12"/>
                  <a:gd name="T7" fmla="*/ 9 h 9"/>
                  <a:gd name="T8" fmla="*/ 0 w 12"/>
                  <a:gd name="T9" fmla="*/ 0 h 9"/>
                  <a:gd name="T10" fmla="*/ 0 w 12"/>
                  <a:gd name="T11" fmla="*/ 0 h 9"/>
                  <a:gd name="T12" fmla="*/ 10 w 12"/>
                  <a:gd name="T13" fmla="*/ 0 h 9"/>
                  <a:gd name="T14" fmla="*/ 10 w 12"/>
                  <a:gd name="T15" fmla="*/ 8 h 9"/>
                  <a:gd name="T16" fmla="*/ 0 w 12"/>
                  <a:gd name="T17" fmla="*/ 8 h 9"/>
                  <a:gd name="T18" fmla="*/ 0 w 12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lnTo>
                      <a:pt x="12" y="0"/>
                    </a:lnTo>
                    <a:lnTo>
                      <a:pt x="12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" y="0"/>
                    </a:lnTo>
                    <a:lnTo>
                      <a:pt x="10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47" name="Freeform 566">
                <a:extLst>
                  <a:ext uri="{FF2B5EF4-FFF2-40B4-BE49-F238E27FC236}">
                    <a16:creationId xmlns:a16="http://schemas.microsoft.com/office/drawing/2014/main" id="{599229EC-3A66-4014-A02C-64A0083360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0" cy="8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0 h 8"/>
                  <a:gd name="T4" fmla="*/ 10 w 10"/>
                  <a:gd name="T5" fmla="*/ 8 h 8"/>
                  <a:gd name="T6" fmla="*/ 0 w 10"/>
                  <a:gd name="T7" fmla="*/ 8 h 8"/>
                  <a:gd name="T8" fmla="*/ 0 w 10"/>
                  <a:gd name="T9" fmla="*/ 0 h 8"/>
                  <a:gd name="T10" fmla="*/ 0 w 10"/>
                  <a:gd name="T11" fmla="*/ 0 h 8"/>
                  <a:gd name="T12" fmla="*/ 8 w 10"/>
                  <a:gd name="T13" fmla="*/ 0 h 8"/>
                  <a:gd name="T14" fmla="*/ 8 w 10"/>
                  <a:gd name="T15" fmla="*/ 6 h 8"/>
                  <a:gd name="T16" fmla="*/ 0 w 10"/>
                  <a:gd name="T17" fmla="*/ 6 h 8"/>
                  <a:gd name="T18" fmla="*/ 0 w 10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0"/>
                    </a:lnTo>
                    <a:lnTo>
                      <a:pt x="10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48" name="Freeform 567">
                <a:extLst>
                  <a:ext uri="{FF2B5EF4-FFF2-40B4-BE49-F238E27FC236}">
                    <a16:creationId xmlns:a16="http://schemas.microsoft.com/office/drawing/2014/main" id="{CA1E2DB2-2A15-4084-BBE1-AC293D9DBC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8 w 8"/>
                  <a:gd name="T3" fmla="*/ 0 h 6"/>
                  <a:gd name="T4" fmla="*/ 8 w 8"/>
                  <a:gd name="T5" fmla="*/ 6 h 6"/>
                  <a:gd name="T6" fmla="*/ 0 w 8"/>
                  <a:gd name="T7" fmla="*/ 6 h 6"/>
                  <a:gd name="T8" fmla="*/ 0 w 8"/>
                  <a:gd name="T9" fmla="*/ 0 h 6"/>
                  <a:gd name="T10" fmla="*/ 0 w 8"/>
                  <a:gd name="T11" fmla="*/ 0 h 6"/>
                  <a:gd name="T12" fmla="*/ 7 w 8"/>
                  <a:gd name="T13" fmla="*/ 0 h 6"/>
                  <a:gd name="T14" fmla="*/ 7 w 8"/>
                  <a:gd name="T15" fmla="*/ 5 h 6"/>
                  <a:gd name="T16" fmla="*/ 0 w 8"/>
                  <a:gd name="T17" fmla="*/ 5 h 6"/>
                  <a:gd name="T18" fmla="*/ 0 w 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7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49" name="Freeform 568">
                <a:extLst>
                  <a:ext uri="{FF2B5EF4-FFF2-40B4-BE49-F238E27FC236}">
                    <a16:creationId xmlns:a16="http://schemas.microsoft.com/office/drawing/2014/main" id="{C418CADC-3AC3-4752-A730-C77C7E84DF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7 w 7"/>
                  <a:gd name="T3" fmla="*/ 0 h 5"/>
                  <a:gd name="T4" fmla="*/ 7 w 7"/>
                  <a:gd name="T5" fmla="*/ 5 h 5"/>
                  <a:gd name="T6" fmla="*/ 0 w 7"/>
                  <a:gd name="T7" fmla="*/ 5 h 5"/>
                  <a:gd name="T8" fmla="*/ 0 w 7"/>
                  <a:gd name="T9" fmla="*/ 0 h 5"/>
                  <a:gd name="T10" fmla="*/ 0 w 7"/>
                  <a:gd name="T11" fmla="*/ 0 h 5"/>
                  <a:gd name="T12" fmla="*/ 5 w 7"/>
                  <a:gd name="T13" fmla="*/ 0 h 5"/>
                  <a:gd name="T14" fmla="*/ 5 w 7"/>
                  <a:gd name="T15" fmla="*/ 3 h 5"/>
                  <a:gd name="T16" fmla="*/ 0 w 7"/>
                  <a:gd name="T17" fmla="*/ 3 h 5"/>
                  <a:gd name="T18" fmla="*/ 0 w 7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0"/>
                    </a:lnTo>
                    <a:lnTo>
                      <a:pt x="7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50" name="Freeform 569">
                <a:extLst>
                  <a:ext uri="{FF2B5EF4-FFF2-40B4-BE49-F238E27FC236}">
                    <a16:creationId xmlns:a16="http://schemas.microsoft.com/office/drawing/2014/main" id="{369E967F-635A-44C0-B23D-0640B97A0C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0 w 5"/>
                  <a:gd name="T7" fmla="*/ 3 h 3"/>
                  <a:gd name="T8" fmla="*/ 0 w 5"/>
                  <a:gd name="T9" fmla="*/ 0 h 3"/>
                  <a:gd name="T10" fmla="*/ 0 w 5"/>
                  <a:gd name="T11" fmla="*/ 0 h 3"/>
                  <a:gd name="T12" fmla="*/ 3 w 5"/>
                  <a:gd name="T13" fmla="*/ 0 h 3"/>
                  <a:gd name="T14" fmla="*/ 3 w 5"/>
                  <a:gd name="T15" fmla="*/ 3 h 3"/>
                  <a:gd name="T16" fmla="*/ 0 w 5"/>
                  <a:gd name="T17" fmla="*/ 3 h 3"/>
                  <a:gd name="T18" fmla="*/ 0 w 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51" name="Freeform 570">
                <a:extLst>
                  <a:ext uri="{FF2B5EF4-FFF2-40B4-BE49-F238E27FC236}">
                    <a16:creationId xmlns:a16="http://schemas.microsoft.com/office/drawing/2014/main" id="{89A80E03-9629-431B-B3C2-BAC38DC3E4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1 w 3"/>
                  <a:gd name="T13" fmla="*/ 0 h 3"/>
                  <a:gd name="T14" fmla="*/ 1 w 3"/>
                  <a:gd name="T15" fmla="*/ 2 h 3"/>
                  <a:gd name="T16" fmla="*/ 0 w 3"/>
                  <a:gd name="T17" fmla="*/ 2 h 3"/>
                  <a:gd name="T18" fmla="*/ 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52" name="Freeform 571">
                <a:extLst>
                  <a:ext uri="{FF2B5EF4-FFF2-40B4-BE49-F238E27FC236}">
                    <a16:creationId xmlns:a16="http://schemas.microsoft.com/office/drawing/2014/main" id="{6BEA1372-3F7D-4629-BF1B-FC91667A5C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0 h 2"/>
                  <a:gd name="T10" fmla="*/ 0 w 1"/>
                  <a:gd name="T11" fmla="*/ 0 h 2"/>
                  <a:gd name="T12" fmla="*/ 0 w 1"/>
                  <a:gd name="T13" fmla="*/ 0 h 2"/>
                  <a:gd name="T14" fmla="*/ 0 w 1"/>
                  <a:gd name="T15" fmla="*/ 0 h 2"/>
                  <a:gd name="T16" fmla="*/ 0 w 1"/>
                  <a:gd name="T17" fmla="*/ 0 h 2"/>
                  <a:gd name="T18" fmla="*/ 0 w 1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53" name="Freeform 572">
                <a:extLst>
                  <a:ext uri="{FF2B5EF4-FFF2-40B4-BE49-F238E27FC236}">
                    <a16:creationId xmlns:a16="http://schemas.microsoft.com/office/drawing/2014/main" id="{F5A7E459-D7F5-4719-87D5-83AD5F9415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1" y="348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54" name="Freeform 573">
                <a:extLst>
                  <a:ext uri="{FF2B5EF4-FFF2-40B4-BE49-F238E27FC236}">
                    <a16:creationId xmlns:a16="http://schemas.microsoft.com/office/drawing/2014/main" id="{D331BF6C-71AF-4958-B62F-A17BFEB89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" y="3657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2 h 6"/>
                  <a:gd name="T4" fmla="*/ 4 w 4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2"/>
                    </a:lnTo>
                    <a:lnTo>
                      <a:pt x="4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55" name="Freeform 574">
                <a:extLst>
                  <a:ext uri="{FF2B5EF4-FFF2-40B4-BE49-F238E27FC236}">
                    <a16:creationId xmlns:a16="http://schemas.microsoft.com/office/drawing/2014/main" id="{F627B475-D37A-4AAD-B52C-27BF88D77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2" y="3657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2 h 6"/>
                  <a:gd name="T4" fmla="*/ 4 w 4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2"/>
                    </a:lnTo>
                    <a:lnTo>
                      <a:pt x="4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56" name="Freeform 575">
                <a:extLst>
                  <a:ext uri="{FF2B5EF4-FFF2-40B4-BE49-F238E27FC236}">
                    <a16:creationId xmlns:a16="http://schemas.microsoft.com/office/drawing/2014/main" id="{FFD818FC-794A-486B-B79C-F8D252058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8" y="3657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2 h 6"/>
                  <a:gd name="T4" fmla="*/ 4 w 4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2"/>
                    </a:lnTo>
                    <a:lnTo>
                      <a:pt x="4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57" name="Freeform 576">
                <a:extLst>
                  <a:ext uri="{FF2B5EF4-FFF2-40B4-BE49-F238E27FC236}">
                    <a16:creationId xmlns:a16="http://schemas.microsoft.com/office/drawing/2014/main" id="{9637DB01-0765-4928-82C0-394EF2AFF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" y="3657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2 h 6"/>
                  <a:gd name="T4" fmla="*/ 4 w 4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2"/>
                    </a:lnTo>
                    <a:lnTo>
                      <a:pt x="4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58" name="Freeform 577">
                <a:extLst>
                  <a:ext uri="{FF2B5EF4-FFF2-40B4-BE49-F238E27FC236}">
                    <a16:creationId xmlns:a16="http://schemas.microsoft.com/office/drawing/2014/main" id="{4A3146EA-EA8A-49A6-AD33-E00A1F4AE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3657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0 w 3"/>
                  <a:gd name="T3" fmla="*/ 2 h 6"/>
                  <a:gd name="T4" fmla="*/ 3 w 3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2"/>
                    </a:lnTo>
                    <a:lnTo>
                      <a:pt x="3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59" name="Freeform 578">
                <a:extLst>
                  <a:ext uri="{FF2B5EF4-FFF2-40B4-BE49-F238E27FC236}">
                    <a16:creationId xmlns:a16="http://schemas.microsoft.com/office/drawing/2014/main" id="{47A1CDFA-421C-4802-82C1-8FD1E6922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" y="3657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2 h 6"/>
                  <a:gd name="T4" fmla="*/ 4 w 4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2"/>
                    </a:lnTo>
                    <a:lnTo>
                      <a:pt x="4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60" name="Freeform 579">
                <a:extLst>
                  <a:ext uri="{FF2B5EF4-FFF2-40B4-BE49-F238E27FC236}">
                    <a16:creationId xmlns:a16="http://schemas.microsoft.com/office/drawing/2014/main" id="{B9D21BA8-2F92-4259-A1C3-45C8EDD17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" y="3657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0 w 3"/>
                  <a:gd name="T3" fmla="*/ 2 h 6"/>
                  <a:gd name="T4" fmla="*/ 3 w 3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2"/>
                    </a:lnTo>
                    <a:lnTo>
                      <a:pt x="3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61" name="Freeform 580">
                <a:extLst>
                  <a:ext uri="{FF2B5EF4-FFF2-40B4-BE49-F238E27FC236}">
                    <a16:creationId xmlns:a16="http://schemas.microsoft.com/office/drawing/2014/main" id="{AE440010-413D-4796-BEBB-80FC70158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" y="3657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2 h 6"/>
                  <a:gd name="T4" fmla="*/ 4 w 4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2"/>
                    </a:lnTo>
                    <a:lnTo>
                      <a:pt x="4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62" name="Freeform 581">
                <a:extLst>
                  <a:ext uri="{FF2B5EF4-FFF2-40B4-BE49-F238E27FC236}">
                    <a16:creationId xmlns:a16="http://schemas.microsoft.com/office/drawing/2014/main" id="{3110EAC3-8B11-4058-AFCC-D8457DB3A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" y="3657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2 h 6"/>
                  <a:gd name="T4" fmla="*/ 4 w 4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2"/>
                    </a:lnTo>
                    <a:lnTo>
                      <a:pt x="4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63" name="Freeform 582">
                <a:extLst>
                  <a:ext uri="{FF2B5EF4-FFF2-40B4-BE49-F238E27FC236}">
                    <a16:creationId xmlns:a16="http://schemas.microsoft.com/office/drawing/2014/main" id="{4F065E5C-1C07-4CDE-817B-F00A51CB0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3657"/>
                <a:ext cx="5" cy="6"/>
              </a:xfrm>
              <a:custGeom>
                <a:avLst/>
                <a:gdLst>
                  <a:gd name="T0" fmla="*/ 5 w 5"/>
                  <a:gd name="T1" fmla="*/ 0 h 6"/>
                  <a:gd name="T2" fmla="*/ 0 w 5"/>
                  <a:gd name="T3" fmla="*/ 2 h 6"/>
                  <a:gd name="T4" fmla="*/ 5 w 5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0" y="2"/>
                    </a:lnTo>
                    <a:lnTo>
                      <a:pt x="5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64" name="Freeform 583">
                <a:extLst>
                  <a:ext uri="{FF2B5EF4-FFF2-40B4-BE49-F238E27FC236}">
                    <a16:creationId xmlns:a16="http://schemas.microsoft.com/office/drawing/2014/main" id="{5E888870-E60E-4DA4-BB66-1E2B5F363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" y="3668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4 h 6"/>
                  <a:gd name="T4" fmla="*/ 4 w 4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4"/>
                    </a:lnTo>
                    <a:lnTo>
                      <a:pt x="4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65" name="Freeform 584">
                <a:extLst>
                  <a:ext uri="{FF2B5EF4-FFF2-40B4-BE49-F238E27FC236}">
                    <a16:creationId xmlns:a16="http://schemas.microsoft.com/office/drawing/2014/main" id="{23607E80-E009-4C23-BE0E-FA087F577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3668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4 h 6"/>
                  <a:gd name="T4" fmla="*/ 4 w 4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4"/>
                    </a:lnTo>
                    <a:lnTo>
                      <a:pt x="4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66" name="Freeform 585">
                <a:extLst>
                  <a:ext uri="{FF2B5EF4-FFF2-40B4-BE49-F238E27FC236}">
                    <a16:creationId xmlns:a16="http://schemas.microsoft.com/office/drawing/2014/main" id="{73AD8E1B-75A9-4F3C-8E5E-6625F434B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3668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4 h 6"/>
                  <a:gd name="T4" fmla="*/ 4 w 4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4"/>
                    </a:lnTo>
                    <a:lnTo>
                      <a:pt x="4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67" name="Freeform 586">
                <a:extLst>
                  <a:ext uri="{FF2B5EF4-FFF2-40B4-BE49-F238E27FC236}">
                    <a16:creationId xmlns:a16="http://schemas.microsoft.com/office/drawing/2014/main" id="{35DE0B18-6A87-442E-BE7C-58EDA9CE0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" y="3668"/>
                <a:ext cx="5" cy="6"/>
              </a:xfrm>
              <a:custGeom>
                <a:avLst/>
                <a:gdLst>
                  <a:gd name="T0" fmla="*/ 5 w 5"/>
                  <a:gd name="T1" fmla="*/ 0 h 6"/>
                  <a:gd name="T2" fmla="*/ 0 w 5"/>
                  <a:gd name="T3" fmla="*/ 4 h 6"/>
                  <a:gd name="T4" fmla="*/ 5 w 5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0" y="4"/>
                    </a:lnTo>
                    <a:lnTo>
                      <a:pt x="5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68" name="Freeform 587">
                <a:extLst>
                  <a:ext uri="{FF2B5EF4-FFF2-40B4-BE49-F238E27FC236}">
                    <a16:creationId xmlns:a16="http://schemas.microsoft.com/office/drawing/2014/main" id="{E36A09D3-60C8-4BF2-99A3-5D211AB01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" y="3668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4 h 6"/>
                  <a:gd name="T4" fmla="*/ 4 w 4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4"/>
                    </a:lnTo>
                    <a:lnTo>
                      <a:pt x="4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69" name="Freeform 588">
                <a:extLst>
                  <a:ext uri="{FF2B5EF4-FFF2-40B4-BE49-F238E27FC236}">
                    <a16:creationId xmlns:a16="http://schemas.microsoft.com/office/drawing/2014/main" id="{78E2FA8C-25B1-49E1-A39E-87FDE577F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3668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4 h 6"/>
                  <a:gd name="T4" fmla="*/ 4 w 4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4"/>
                    </a:lnTo>
                    <a:lnTo>
                      <a:pt x="4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70" name="Freeform 589">
                <a:extLst>
                  <a:ext uri="{FF2B5EF4-FFF2-40B4-BE49-F238E27FC236}">
                    <a16:creationId xmlns:a16="http://schemas.microsoft.com/office/drawing/2014/main" id="{066857B4-99A2-4C7D-87FB-B63994456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" y="3668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4 h 6"/>
                  <a:gd name="T4" fmla="*/ 4 w 4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4"/>
                    </a:lnTo>
                    <a:lnTo>
                      <a:pt x="4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71" name="Freeform 590">
                <a:extLst>
                  <a:ext uri="{FF2B5EF4-FFF2-40B4-BE49-F238E27FC236}">
                    <a16:creationId xmlns:a16="http://schemas.microsoft.com/office/drawing/2014/main" id="{7B060555-47FA-4258-9695-68F344529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" y="3668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4 h 6"/>
                  <a:gd name="T4" fmla="*/ 4 w 4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4"/>
                    </a:lnTo>
                    <a:lnTo>
                      <a:pt x="4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72" name="Freeform 591">
                <a:extLst>
                  <a:ext uri="{FF2B5EF4-FFF2-40B4-BE49-F238E27FC236}">
                    <a16:creationId xmlns:a16="http://schemas.microsoft.com/office/drawing/2014/main" id="{29D18CB4-47DA-4D23-ABAC-2EE819BDC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" y="3668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4 h 6"/>
                  <a:gd name="T4" fmla="*/ 4 w 4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4"/>
                    </a:lnTo>
                    <a:lnTo>
                      <a:pt x="4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73" name="Freeform 592">
                <a:extLst>
                  <a:ext uri="{FF2B5EF4-FFF2-40B4-BE49-F238E27FC236}">
                    <a16:creationId xmlns:a16="http://schemas.microsoft.com/office/drawing/2014/main" id="{A889A087-FFD7-414B-887C-E58F7BE52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" y="3668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0 w 3"/>
                  <a:gd name="T3" fmla="*/ 4 h 6"/>
                  <a:gd name="T4" fmla="*/ 3 w 3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4"/>
                    </a:lnTo>
                    <a:lnTo>
                      <a:pt x="3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74" name="Freeform 593">
                <a:extLst>
                  <a:ext uri="{FF2B5EF4-FFF2-40B4-BE49-F238E27FC236}">
                    <a16:creationId xmlns:a16="http://schemas.microsoft.com/office/drawing/2014/main" id="{F5230C3C-D5DD-452A-BF67-E1BF4591C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3657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2 h 6"/>
                  <a:gd name="T4" fmla="*/ 4 w 4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2"/>
                    </a:lnTo>
                    <a:lnTo>
                      <a:pt x="4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75" name="Freeform 594">
                <a:extLst>
                  <a:ext uri="{FF2B5EF4-FFF2-40B4-BE49-F238E27FC236}">
                    <a16:creationId xmlns:a16="http://schemas.microsoft.com/office/drawing/2014/main" id="{9EC7486A-99F5-4527-B79F-02F97BCA3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" y="3657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0 w 3"/>
                  <a:gd name="T3" fmla="*/ 2 h 6"/>
                  <a:gd name="T4" fmla="*/ 3 w 3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2"/>
                    </a:lnTo>
                    <a:lnTo>
                      <a:pt x="3" y="6"/>
                    </a:lnTo>
                  </a:path>
                </a:pathLst>
              </a:custGeom>
              <a:noFill/>
              <a:ln w="3175">
                <a:solidFill>
                  <a:srgbClr val="B3B3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76" name="Freeform 595">
                <a:extLst>
                  <a:ext uri="{FF2B5EF4-FFF2-40B4-BE49-F238E27FC236}">
                    <a16:creationId xmlns:a16="http://schemas.microsoft.com/office/drawing/2014/main" id="{6B346F63-27CB-423F-A630-1E9BB8C0A2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3" y="3479"/>
                <a:ext cx="167" cy="123"/>
              </a:xfrm>
              <a:custGeom>
                <a:avLst/>
                <a:gdLst>
                  <a:gd name="T0" fmla="*/ 0 w 167"/>
                  <a:gd name="T1" fmla="*/ 0 h 123"/>
                  <a:gd name="T2" fmla="*/ 167 w 167"/>
                  <a:gd name="T3" fmla="*/ 0 h 123"/>
                  <a:gd name="T4" fmla="*/ 167 w 167"/>
                  <a:gd name="T5" fmla="*/ 123 h 123"/>
                  <a:gd name="T6" fmla="*/ 0 w 167"/>
                  <a:gd name="T7" fmla="*/ 123 h 123"/>
                  <a:gd name="T8" fmla="*/ 0 w 167"/>
                  <a:gd name="T9" fmla="*/ 0 h 123"/>
                  <a:gd name="T10" fmla="*/ 2 w 167"/>
                  <a:gd name="T11" fmla="*/ 2 h 123"/>
                  <a:gd name="T12" fmla="*/ 167 w 167"/>
                  <a:gd name="T13" fmla="*/ 2 h 123"/>
                  <a:gd name="T14" fmla="*/ 167 w 167"/>
                  <a:gd name="T15" fmla="*/ 123 h 123"/>
                  <a:gd name="T16" fmla="*/ 2 w 167"/>
                  <a:gd name="T17" fmla="*/ 123 h 123"/>
                  <a:gd name="T18" fmla="*/ 2 w 167"/>
                  <a:gd name="T19" fmla="*/ 2 h 1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7" h="123">
                    <a:moveTo>
                      <a:pt x="0" y="0"/>
                    </a:moveTo>
                    <a:lnTo>
                      <a:pt x="167" y="0"/>
                    </a:lnTo>
                    <a:lnTo>
                      <a:pt x="167" y="123"/>
                    </a:lnTo>
                    <a:lnTo>
                      <a:pt x="0" y="123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67" y="2"/>
                    </a:lnTo>
                    <a:lnTo>
                      <a:pt x="167" y="123"/>
                    </a:lnTo>
                    <a:lnTo>
                      <a:pt x="2" y="12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77" name="Freeform 596">
                <a:extLst>
                  <a:ext uri="{FF2B5EF4-FFF2-40B4-BE49-F238E27FC236}">
                    <a16:creationId xmlns:a16="http://schemas.microsoft.com/office/drawing/2014/main" id="{8AD9D998-15D7-4ED3-92AD-4B6F8B782D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5" y="3481"/>
                <a:ext cx="165" cy="121"/>
              </a:xfrm>
              <a:custGeom>
                <a:avLst/>
                <a:gdLst>
                  <a:gd name="T0" fmla="*/ 0 w 165"/>
                  <a:gd name="T1" fmla="*/ 0 h 121"/>
                  <a:gd name="T2" fmla="*/ 165 w 165"/>
                  <a:gd name="T3" fmla="*/ 0 h 121"/>
                  <a:gd name="T4" fmla="*/ 165 w 165"/>
                  <a:gd name="T5" fmla="*/ 121 h 121"/>
                  <a:gd name="T6" fmla="*/ 0 w 165"/>
                  <a:gd name="T7" fmla="*/ 121 h 121"/>
                  <a:gd name="T8" fmla="*/ 0 w 165"/>
                  <a:gd name="T9" fmla="*/ 0 h 121"/>
                  <a:gd name="T10" fmla="*/ 2 w 165"/>
                  <a:gd name="T11" fmla="*/ 1 h 121"/>
                  <a:gd name="T12" fmla="*/ 165 w 165"/>
                  <a:gd name="T13" fmla="*/ 1 h 121"/>
                  <a:gd name="T14" fmla="*/ 165 w 165"/>
                  <a:gd name="T15" fmla="*/ 121 h 121"/>
                  <a:gd name="T16" fmla="*/ 2 w 165"/>
                  <a:gd name="T17" fmla="*/ 121 h 121"/>
                  <a:gd name="T18" fmla="*/ 2 w 165"/>
                  <a:gd name="T19" fmla="*/ 1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121">
                    <a:moveTo>
                      <a:pt x="0" y="0"/>
                    </a:moveTo>
                    <a:lnTo>
                      <a:pt x="165" y="0"/>
                    </a:lnTo>
                    <a:lnTo>
                      <a:pt x="165" y="121"/>
                    </a:lnTo>
                    <a:lnTo>
                      <a:pt x="0" y="121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65" y="1"/>
                    </a:lnTo>
                    <a:lnTo>
                      <a:pt x="165" y="121"/>
                    </a:lnTo>
                    <a:lnTo>
                      <a:pt x="2" y="12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78" name="Freeform 597">
                <a:extLst>
                  <a:ext uri="{FF2B5EF4-FFF2-40B4-BE49-F238E27FC236}">
                    <a16:creationId xmlns:a16="http://schemas.microsoft.com/office/drawing/2014/main" id="{B3E10E34-345A-4FFB-9324-C21B376FA0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7" y="3482"/>
                <a:ext cx="163" cy="120"/>
              </a:xfrm>
              <a:custGeom>
                <a:avLst/>
                <a:gdLst>
                  <a:gd name="T0" fmla="*/ 0 w 163"/>
                  <a:gd name="T1" fmla="*/ 0 h 120"/>
                  <a:gd name="T2" fmla="*/ 163 w 163"/>
                  <a:gd name="T3" fmla="*/ 0 h 120"/>
                  <a:gd name="T4" fmla="*/ 163 w 163"/>
                  <a:gd name="T5" fmla="*/ 120 h 120"/>
                  <a:gd name="T6" fmla="*/ 0 w 163"/>
                  <a:gd name="T7" fmla="*/ 120 h 120"/>
                  <a:gd name="T8" fmla="*/ 0 w 163"/>
                  <a:gd name="T9" fmla="*/ 0 h 120"/>
                  <a:gd name="T10" fmla="*/ 3 w 163"/>
                  <a:gd name="T11" fmla="*/ 2 h 120"/>
                  <a:gd name="T12" fmla="*/ 163 w 163"/>
                  <a:gd name="T13" fmla="*/ 2 h 120"/>
                  <a:gd name="T14" fmla="*/ 163 w 163"/>
                  <a:gd name="T15" fmla="*/ 120 h 120"/>
                  <a:gd name="T16" fmla="*/ 3 w 163"/>
                  <a:gd name="T17" fmla="*/ 120 h 120"/>
                  <a:gd name="T18" fmla="*/ 3 w 163"/>
                  <a:gd name="T19" fmla="*/ 2 h 1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3" h="120">
                    <a:moveTo>
                      <a:pt x="0" y="0"/>
                    </a:moveTo>
                    <a:lnTo>
                      <a:pt x="163" y="0"/>
                    </a:lnTo>
                    <a:lnTo>
                      <a:pt x="163" y="120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63" y="2"/>
                    </a:lnTo>
                    <a:lnTo>
                      <a:pt x="163" y="120"/>
                    </a:lnTo>
                    <a:lnTo>
                      <a:pt x="3" y="12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79" name="Freeform 598">
                <a:extLst>
                  <a:ext uri="{FF2B5EF4-FFF2-40B4-BE49-F238E27FC236}">
                    <a16:creationId xmlns:a16="http://schemas.microsoft.com/office/drawing/2014/main" id="{461C81D0-5A53-4F71-8FA5-37ACC69E68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0" y="3484"/>
                <a:ext cx="160" cy="118"/>
              </a:xfrm>
              <a:custGeom>
                <a:avLst/>
                <a:gdLst>
                  <a:gd name="T0" fmla="*/ 0 w 160"/>
                  <a:gd name="T1" fmla="*/ 0 h 118"/>
                  <a:gd name="T2" fmla="*/ 160 w 160"/>
                  <a:gd name="T3" fmla="*/ 0 h 118"/>
                  <a:gd name="T4" fmla="*/ 160 w 160"/>
                  <a:gd name="T5" fmla="*/ 118 h 118"/>
                  <a:gd name="T6" fmla="*/ 0 w 160"/>
                  <a:gd name="T7" fmla="*/ 118 h 118"/>
                  <a:gd name="T8" fmla="*/ 0 w 160"/>
                  <a:gd name="T9" fmla="*/ 0 h 118"/>
                  <a:gd name="T10" fmla="*/ 2 w 160"/>
                  <a:gd name="T11" fmla="*/ 2 h 118"/>
                  <a:gd name="T12" fmla="*/ 160 w 160"/>
                  <a:gd name="T13" fmla="*/ 2 h 118"/>
                  <a:gd name="T14" fmla="*/ 160 w 160"/>
                  <a:gd name="T15" fmla="*/ 118 h 118"/>
                  <a:gd name="T16" fmla="*/ 2 w 160"/>
                  <a:gd name="T17" fmla="*/ 118 h 118"/>
                  <a:gd name="T18" fmla="*/ 2 w 160"/>
                  <a:gd name="T19" fmla="*/ 2 h 1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0" h="118">
                    <a:moveTo>
                      <a:pt x="0" y="0"/>
                    </a:moveTo>
                    <a:lnTo>
                      <a:pt x="160" y="0"/>
                    </a:lnTo>
                    <a:lnTo>
                      <a:pt x="160" y="118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60" y="2"/>
                    </a:lnTo>
                    <a:lnTo>
                      <a:pt x="160" y="118"/>
                    </a:lnTo>
                    <a:lnTo>
                      <a:pt x="2" y="118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80" name="Freeform 599">
                <a:extLst>
                  <a:ext uri="{FF2B5EF4-FFF2-40B4-BE49-F238E27FC236}">
                    <a16:creationId xmlns:a16="http://schemas.microsoft.com/office/drawing/2014/main" id="{83ABDF45-DD96-418C-95DD-5D2E7C09C9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2" y="3486"/>
                <a:ext cx="158" cy="116"/>
              </a:xfrm>
              <a:custGeom>
                <a:avLst/>
                <a:gdLst>
                  <a:gd name="T0" fmla="*/ 0 w 158"/>
                  <a:gd name="T1" fmla="*/ 0 h 116"/>
                  <a:gd name="T2" fmla="*/ 158 w 158"/>
                  <a:gd name="T3" fmla="*/ 0 h 116"/>
                  <a:gd name="T4" fmla="*/ 158 w 158"/>
                  <a:gd name="T5" fmla="*/ 116 h 116"/>
                  <a:gd name="T6" fmla="*/ 0 w 158"/>
                  <a:gd name="T7" fmla="*/ 116 h 116"/>
                  <a:gd name="T8" fmla="*/ 0 w 158"/>
                  <a:gd name="T9" fmla="*/ 0 h 116"/>
                  <a:gd name="T10" fmla="*/ 2 w 158"/>
                  <a:gd name="T11" fmla="*/ 1 h 116"/>
                  <a:gd name="T12" fmla="*/ 158 w 158"/>
                  <a:gd name="T13" fmla="*/ 1 h 116"/>
                  <a:gd name="T14" fmla="*/ 158 w 158"/>
                  <a:gd name="T15" fmla="*/ 116 h 116"/>
                  <a:gd name="T16" fmla="*/ 2 w 158"/>
                  <a:gd name="T17" fmla="*/ 116 h 116"/>
                  <a:gd name="T18" fmla="*/ 2 w 158"/>
                  <a:gd name="T19" fmla="*/ 1 h 1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8" h="116">
                    <a:moveTo>
                      <a:pt x="0" y="0"/>
                    </a:moveTo>
                    <a:lnTo>
                      <a:pt x="158" y="0"/>
                    </a:lnTo>
                    <a:lnTo>
                      <a:pt x="158" y="116"/>
                    </a:lnTo>
                    <a:lnTo>
                      <a:pt x="0" y="116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58" y="1"/>
                    </a:lnTo>
                    <a:lnTo>
                      <a:pt x="158" y="116"/>
                    </a:lnTo>
                    <a:lnTo>
                      <a:pt x="2" y="116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81" name="Freeform 600">
                <a:extLst>
                  <a:ext uri="{FF2B5EF4-FFF2-40B4-BE49-F238E27FC236}">
                    <a16:creationId xmlns:a16="http://schemas.microsoft.com/office/drawing/2014/main" id="{0A6C3A5F-1A5C-4CD1-A705-13438A8477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4" y="3487"/>
                <a:ext cx="156" cy="115"/>
              </a:xfrm>
              <a:custGeom>
                <a:avLst/>
                <a:gdLst>
                  <a:gd name="T0" fmla="*/ 0 w 156"/>
                  <a:gd name="T1" fmla="*/ 0 h 115"/>
                  <a:gd name="T2" fmla="*/ 156 w 156"/>
                  <a:gd name="T3" fmla="*/ 0 h 115"/>
                  <a:gd name="T4" fmla="*/ 156 w 156"/>
                  <a:gd name="T5" fmla="*/ 115 h 115"/>
                  <a:gd name="T6" fmla="*/ 0 w 156"/>
                  <a:gd name="T7" fmla="*/ 115 h 115"/>
                  <a:gd name="T8" fmla="*/ 0 w 156"/>
                  <a:gd name="T9" fmla="*/ 0 h 115"/>
                  <a:gd name="T10" fmla="*/ 2 w 156"/>
                  <a:gd name="T11" fmla="*/ 2 h 115"/>
                  <a:gd name="T12" fmla="*/ 156 w 156"/>
                  <a:gd name="T13" fmla="*/ 2 h 115"/>
                  <a:gd name="T14" fmla="*/ 156 w 156"/>
                  <a:gd name="T15" fmla="*/ 115 h 115"/>
                  <a:gd name="T16" fmla="*/ 2 w 156"/>
                  <a:gd name="T17" fmla="*/ 115 h 115"/>
                  <a:gd name="T18" fmla="*/ 2 w 156"/>
                  <a:gd name="T19" fmla="*/ 2 h 1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6" h="115">
                    <a:moveTo>
                      <a:pt x="0" y="0"/>
                    </a:moveTo>
                    <a:lnTo>
                      <a:pt x="156" y="0"/>
                    </a:lnTo>
                    <a:lnTo>
                      <a:pt x="156" y="115"/>
                    </a:lnTo>
                    <a:lnTo>
                      <a:pt x="0" y="115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56" y="2"/>
                    </a:lnTo>
                    <a:lnTo>
                      <a:pt x="156" y="115"/>
                    </a:lnTo>
                    <a:lnTo>
                      <a:pt x="2" y="11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82" name="Freeform 601">
                <a:extLst>
                  <a:ext uri="{FF2B5EF4-FFF2-40B4-BE49-F238E27FC236}">
                    <a16:creationId xmlns:a16="http://schemas.microsoft.com/office/drawing/2014/main" id="{EFFB6743-5B86-49CA-9A69-FCD5A9657A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6" y="3489"/>
                <a:ext cx="154" cy="113"/>
              </a:xfrm>
              <a:custGeom>
                <a:avLst/>
                <a:gdLst>
                  <a:gd name="T0" fmla="*/ 0 w 154"/>
                  <a:gd name="T1" fmla="*/ 0 h 113"/>
                  <a:gd name="T2" fmla="*/ 154 w 154"/>
                  <a:gd name="T3" fmla="*/ 0 h 113"/>
                  <a:gd name="T4" fmla="*/ 154 w 154"/>
                  <a:gd name="T5" fmla="*/ 113 h 113"/>
                  <a:gd name="T6" fmla="*/ 0 w 154"/>
                  <a:gd name="T7" fmla="*/ 113 h 113"/>
                  <a:gd name="T8" fmla="*/ 0 w 154"/>
                  <a:gd name="T9" fmla="*/ 0 h 113"/>
                  <a:gd name="T10" fmla="*/ 3 w 154"/>
                  <a:gd name="T11" fmla="*/ 1 h 113"/>
                  <a:gd name="T12" fmla="*/ 154 w 154"/>
                  <a:gd name="T13" fmla="*/ 1 h 113"/>
                  <a:gd name="T14" fmla="*/ 154 w 154"/>
                  <a:gd name="T15" fmla="*/ 113 h 113"/>
                  <a:gd name="T16" fmla="*/ 3 w 154"/>
                  <a:gd name="T17" fmla="*/ 113 h 113"/>
                  <a:gd name="T18" fmla="*/ 3 w 154"/>
                  <a:gd name="T19" fmla="*/ 1 h 1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4" h="113">
                    <a:moveTo>
                      <a:pt x="0" y="0"/>
                    </a:moveTo>
                    <a:lnTo>
                      <a:pt x="154" y="0"/>
                    </a:lnTo>
                    <a:lnTo>
                      <a:pt x="154" y="113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154" y="1"/>
                    </a:lnTo>
                    <a:lnTo>
                      <a:pt x="154" y="113"/>
                    </a:lnTo>
                    <a:lnTo>
                      <a:pt x="3" y="11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83" name="Freeform 602">
                <a:extLst>
                  <a:ext uri="{FF2B5EF4-FFF2-40B4-BE49-F238E27FC236}">
                    <a16:creationId xmlns:a16="http://schemas.microsoft.com/office/drawing/2014/main" id="{8FE3587A-C8FF-4505-B677-E5C3CD1852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9" y="3490"/>
                <a:ext cx="151" cy="112"/>
              </a:xfrm>
              <a:custGeom>
                <a:avLst/>
                <a:gdLst>
                  <a:gd name="T0" fmla="*/ 0 w 151"/>
                  <a:gd name="T1" fmla="*/ 0 h 112"/>
                  <a:gd name="T2" fmla="*/ 151 w 151"/>
                  <a:gd name="T3" fmla="*/ 0 h 112"/>
                  <a:gd name="T4" fmla="*/ 151 w 151"/>
                  <a:gd name="T5" fmla="*/ 112 h 112"/>
                  <a:gd name="T6" fmla="*/ 0 w 151"/>
                  <a:gd name="T7" fmla="*/ 112 h 112"/>
                  <a:gd name="T8" fmla="*/ 0 w 151"/>
                  <a:gd name="T9" fmla="*/ 0 h 112"/>
                  <a:gd name="T10" fmla="*/ 1 w 151"/>
                  <a:gd name="T11" fmla="*/ 2 h 112"/>
                  <a:gd name="T12" fmla="*/ 151 w 151"/>
                  <a:gd name="T13" fmla="*/ 2 h 112"/>
                  <a:gd name="T14" fmla="*/ 151 w 151"/>
                  <a:gd name="T15" fmla="*/ 112 h 112"/>
                  <a:gd name="T16" fmla="*/ 1 w 151"/>
                  <a:gd name="T17" fmla="*/ 112 h 112"/>
                  <a:gd name="T18" fmla="*/ 1 w 151"/>
                  <a:gd name="T19" fmla="*/ 2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1" h="112">
                    <a:moveTo>
                      <a:pt x="0" y="0"/>
                    </a:moveTo>
                    <a:lnTo>
                      <a:pt x="151" y="0"/>
                    </a:lnTo>
                    <a:lnTo>
                      <a:pt x="151" y="112"/>
                    </a:lnTo>
                    <a:lnTo>
                      <a:pt x="0" y="112"/>
                    </a:lnTo>
                    <a:lnTo>
                      <a:pt x="0" y="0"/>
                    </a:lnTo>
                    <a:close/>
                    <a:moveTo>
                      <a:pt x="1" y="2"/>
                    </a:moveTo>
                    <a:lnTo>
                      <a:pt x="151" y="2"/>
                    </a:lnTo>
                    <a:lnTo>
                      <a:pt x="151" y="112"/>
                    </a:lnTo>
                    <a:lnTo>
                      <a:pt x="1" y="11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84" name="Freeform 603">
                <a:extLst>
                  <a:ext uri="{FF2B5EF4-FFF2-40B4-BE49-F238E27FC236}">
                    <a16:creationId xmlns:a16="http://schemas.microsoft.com/office/drawing/2014/main" id="{192DFA73-CA6B-48CA-B97D-997CDF48A1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0" y="3492"/>
                <a:ext cx="150" cy="110"/>
              </a:xfrm>
              <a:custGeom>
                <a:avLst/>
                <a:gdLst>
                  <a:gd name="T0" fmla="*/ 0 w 150"/>
                  <a:gd name="T1" fmla="*/ 0 h 110"/>
                  <a:gd name="T2" fmla="*/ 150 w 150"/>
                  <a:gd name="T3" fmla="*/ 0 h 110"/>
                  <a:gd name="T4" fmla="*/ 150 w 150"/>
                  <a:gd name="T5" fmla="*/ 110 h 110"/>
                  <a:gd name="T6" fmla="*/ 0 w 150"/>
                  <a:gd name="T7" fmla="*/ 110 h 110"/>
                  <a:gd name="T8" fmla="*/ 0 w 150"/>
                  <a:gd name="T9" fmla="*/ 0 h 110"/>
                  <a:gd name="T10" fmla="*/ 3 w 150"/>
                  <a:gd name="T11" fmla="*/ 2 h 110"/>
                  <a:gd name="T12" fmla="*/ 150 w 150"/>
                  <a:gd name="T13" fmla="*/ 2 h 110"/>
                  <a:gd name="T14" fmla="*/ 150 w 150"/>
                  <a:gd name="T15" fmla="*/ 110 h 110"/>
                  <a:gd name="T16" fmla="*/ 3 w 150"/>
                  <a:gd name="T17" fmla="*/ 110 h 110"/>
                  <a:gd name="T18" fmla="*/ 3 w 150"/>
                  <a:gd name="T19" fmla="*/ 2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0" h="110">
                    <a:moveTo>
                      <a:pt x="0" y="0"/>
                    </a:moveTo>
                    <a:lnTo>
                      <a:pt x="150" y="0"/>
                    </a:lnTo>
                    <a:lnTo>
                      <a:pt x="150" y="110"/>
                    </a:lnTo>
                    <a:lnTo>
                      <a:pt x="0" y="110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50" y="2"/>
                    </a:lnTo>
                    <a:lnTo>
                      <a:pt x="150" y="110"/>
                    </a:lnTo>
                    <a:lnTo>
                      <a:pt x="3" y="11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85" name="Freeform 604">
                <a:extLst>
                  <a:ext uri="{FF2B5EF4-FFF2-40B4-BE49-F238E27FC236}">
                    <a16:creationId xmlns:a16="http://schemas.microsoft.com/office/drawing/2014/main" id="{DD7BD51C-68BA-48DC-808A-571564A2A3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3" y="3494"/>
                <a:ext cx="147" cy="108"/>
              </a:xfrm>
              <a:custGeom>
                <a:avLst/>
                <a:gdLst>
                  <a:gd name="T0" fmla="*/ 0 w 147"/>
                  <a:gd name="T1" fmla="*/ 0 h 108"/>
                  <a:gd name="T2" fmla="*/ 147 w 147"/>
                  <a:gd name="T3" fmla="*/ 0 h 108"/>
                  <a:gd name="T4" fmla="*/ 147 w 147"/>
                  <a:gd name="T5" fmla="*/ 108 h 108"/>
                  <a:gd name="T6" fmla="*/ 0 w 147"/>
                  <a:gd name="T7" fmla="*/ 108 h 108"/>
                  <a:gd name="T8" fmla="*/ 0 w 147"/>
                  <a:gd name="T9" fmla="*/ 0 h 108"/>
                  <a:gd name="T10" fmla="*/ 2 w 147"/>
                  <a:gd name="T11" fmla="*/ 2 h 108"/>
                  <a:gd name="T12" fmla="*/ 147 w 147"/>
                  <a:gd name="T13" fmla="*/ 2 h 108"/>
                  <a:gd name="T14" fmla="*/ 147 w 147"/>
                  <a:gd name="T15" fmla="*/ 108 h 108"/>
                  <a:gd name="T16" fmla="*/ 2 w 147"/>
                  <a:gd name="T17" fmla="*/ 108 h 108"/>
                  <a:gd name="T18" fmla="*/ 2 w 147"/>
                  <a:gd name="T19" fmla="*/ 2 h 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108">
                    <a:moveTo>
                      <a:pt x="0" y="0"/>
                    </a:moveTo>
                    <a:lnTo>
                      <a:pt x="147" y="0"/>
                    </a:lnTo>
                    <a:lnTo>
                      <a:pt x="147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47" y="2"/>
                    </a:lnTo>
                    <a:lnTo>
                      <a:pt x="147" y="108"/>
                    </a:lnTo>
                    <a:lnTo>
                      <a:pt x="2" y="108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86" name="Freeform 605">
                <a:extLst>
                  <a:ext uri="{FF2B5EF4-FFF2-40B4-BE49-F238E27FC236}">
                    <a16:creationId xmlns:a16="http://schemas.microsoft.com/office/drawing/2014/main" id="{91D9D350-9603-4DB1-9297-24FC3F0225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5" y="3496"/>
                <a:ext cx="145" cy="106"/>
              </a:xfrm>
              <a:custGeom>
                <a:avLst/>
                <a:gdLst>
                  <a:gd name="T0" fmla="*/ 0 w 145"/>
                  <a:gd name="T1" fmla="*/ 0 h 106"/>
                  <a:gd name="T2" fmla="*/ 145 w 145"/>
                  <a:gd name="T3" fmla="*/ 0 h 106"/>
                  <a:gd name="T4" fmla="*/ 145 w 145"/>
                  <a:gd name="T5" fmla="*/ 106 h 106"/>
                  <a:gd name="T6" fmla="*/ 0 w 145"/>
                  <a:gd name="T7" fmla="*/ 106 h 106"/>
                  <a:gd name="T8" fmla="*/ 0 w 145"/>
                  <a:gd name="T9" fmla="*/ 0 h 106"/>
                  <a:gd name="T10" fmla="*/ 2 w 145"/>
                  <a:gd name="T11" fmla="*/ 1 h 106"/>
                  <a:gd name="T12" fmla="*/ 145 w 145"/>
                  <a:gd name="T13" fmla="*/ 1 h 106"/>
                  <a:gd name="T14" fmla="*/ 145 w 145"/>
                  <a:gd name="T15" fmla="*/ 106 h 106"/>
                  <a:gd name="T16" fmla="*/ 2 w 145"/>
                  <a:gd name="T17" fmla="*/ 106 h 106"/>
                  <a:gd name="T18" fmla="*/ 2 w 145"/>
                  <a:gd name="T19" fmla="*/ 1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5" h="106">
                    <a:moveTo>
                      <a:pt x="0" y="0"/>
                    </a:moveTo>
                    <a:lnTo>
                      <a:pt x="145" y="0"/>
                    </a:lnTo>
                    <a:lnTo>
                      <a:pt x="145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45" y="1"/>
                    </a:lnTo>
                    <a:lnTo>
                      <a:pt x="145" y="106"/>
                    </a:lnTo>
                    <a:lnTo>
                      <a:pt x="2" y="106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87" name="Freeform 606">
                <a:extLst>
                  <a:ext uri="{FF2B5EF4-FFF2-40B4-BE49-F238E27FC236}">
                    <a16:creationId xmlns:a16="http://schemas.microsoft.com/office/drawing/2014/main" id="{9E931816-D87A-4A27-8375-4F8E61A794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7" y="3497"/>
                <a:ext cx="143" cy="105"/>
              </a:xfrm>
              <a:custGeom>
                <a:avLst/>
                <a:gdLst>
                  <a:gd name="T0" fmla="*/ 0 w 143"/>
                  <a:gd name="T1" fmla="*/ 0 h 105"/>
                  <a:gd name="T2" fmla="*/ 143 w 143"/>
                  <a:gd name="T3" fmla="*/ 0 h 105"/>
                  <a:gd name="T4" fmla="*/ 143 w 143"/>
                  <a:gd name="T5" fmla="*/ 105 h 105"/>
                  <a:gd name="T6" fmla="*/ 0 w 143"/>
                  <a:gd name="T7" fmla="*/ 105 h 105"/>
                  <a:gd name="T8" fmla="*/ 0 w 143"/>
                  <a:gd name="T9" fmla="*/ 0 h 105"/>
                  <a:gd name="T10" fmla="*/ 2 w 143"/>
                  <a:gd name="T11" fmla="*/ 1 h 105"/>
                  <a:gd name="T12" fmla="*/ 143 w 143"/>
                  <a:gd name="T13" fmla="*/ 1 h 105"/>
                  <a:gd name="T14" fmla="*/ 143 w 143"/>
                  <a:gd name="T15" fmla="*/ 105 h 105"/>
                  <a:gd name="T16" fmla="*/ 2 w 143"/>
                  <a:gd name="T17" fmla="*/ 105 h 105"/>
                  <a:gd name="T18" fmla="*/ 2 w 143"/>
                  <a:gd name="T19" fmla="*/ 1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3" h="105">
                    <a:moveTo>
                      <a:pt x="0" y="0"/>
                    </a:moveTo>
                    <a:lnTo>
                      <a:pt x="143" y="0"/>
                    </a:lnTo>
                    <a:lnTo>
                      <a:pt x="143" y="10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43" y="1"/>
                    </a:lnTo>
                    <a:lnTo>
                      <a:pt x="143" y="105"/>
                    </a:lnTo>
                    <a:lnTo>
                      <a:pt x="2" y="105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88" name="Freeform 607">
                <a:extLst>
                  <a:ext uri="{FF2B5EF4-FFF2-40B4-BE49-F238E27FC236}">
                    <a16:creationId xmlns:a16="http://schemas.microsoft.com/office/drawing/2014/main" id="{1C89A42A-961A-4B73-B870-67B465DE64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" y="3498"/>
                <a:ext cx="141" cy="104"/>
              </a:xfrm>
              <a:custGeom>
                <a:avLst/>
                <a:gdLst>
                  <a:gd name="T0" fmla="*/ 0 w 141"/>
                  <a:gd name="T1" fmla="*/ 0 h 104"/>
                  <a:gd name="T2" fmla="*/ 141 w 141"/>
                  <a:gd name="T3" fmla="*/ 0 h 104"/>
                  <a:gd name="T4" fmla="*/ 141 w 141"/>
                  <a:gd name="T5" fmla="*/ 104 h 104"/>
                  <a:gd name="T6" fmla="*/ 0 w 141"/>
                  <a:gd name="T7" fmla="*/ 104 h 104"/>
                  <a:gd name="T8" fmla="*/ 0 w 141"/>
                  <a:gd name="T9" fmla="*/ 0 h 104"/>
                  <a:gd name="T10" fmla="*/ 3 w 141"/>
                  <a:gd name="T11" fmla="*/ 2 h 104"/>
                  <a:gd name="T12" fmla="*/ 141 w 141"/>
                  <a:gd name="T13" fmla="*/ 2 h 104"/>
                  <a:gd name="T14" fmla="*/ 141 w 141"/>
                  <a:gd name="T15" fmla="*/ 104 h 104"/>
                  <a:gd name="T16" fmla="*/ 3 w 141"/>
                  <a:gd name="T17" fmla="*/ 104 h 104"/>
                  <a:gd name="T18" fmla="*/ 3 w 141"/>
                  <a:gd name="T19" fmla="*/ 2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04">
                    <a:moveTo>
                      <a:pt x="0" y="0"/>
                    </a:moveTo>
                    <a:lnTo>
                      <a:pt x="141" y="0"/>
                    </a:lnTo>
                    <a:lnTo>
                      <a:pt x="141" y="104"/>
                    </a:lnTo>
                    <a:lnTo>
                      <a:pt x="0" y="104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41" y="2"/>
                    </a:lnTo>
                    <a:lnTo>
                      <a:pt x="141" y="104"/>
                    </a:lnTo>
                    <a:lnTo>
                      <a:pt x="3" y="10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8201" name="Group 608">
              <a:extLst>
                <a:ext uri="{FF2B5EF4-FFF2-40B4-BE49-F238E27FC236}">
                  <a16:creationId xmlns:a16="http://schemas.microsoft.com/office/drawing/2014/main" id="{8107980F-A6D2-47F0-AB2F-36A650A15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" y="1939"/>
              <a:ext cx="3526" cy="1755"/>
              <a:chOff x="418" y="1939"/>
              <a:chExt cx="3526" cy="1755"/>
            </a:xfrm>
          </p:grpSpPr>
          <p:sp>
            <p:nvSpPr>
              <p:cNvPr id="8389" name="Freeform 609">
                <a:extLst>
                  <a:ext uri="{FF2B5EF4-FFF2-40B4-BE49-F238E27FC236}">
                    <a16:creationId xmlns:a16="http://schemas.microsoft.com/office/drawing/2014/main" id="{064E10F9-D710-471E-8281-DEA983F86E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2" y="3500"/>
                <a:ext cx="138" cy="102"/>
              </a:xfrm>
              <a:custGeom>
                <a:avLst/>
                <a:gdLst>
                  <a:gd name="T0" fmla="*/ 0 w 138"/>
                  <a:gd name="T1" fmla="*/ 0 h 102"/>
                  <a:gd name="T2" fmla="*/ 138 w 138"/>
                  <a:gd name="T3" fmla="*/ 0 h 102"/>
                  <a:gd name="T4" fmla="*/ 138 w 138"/>
                  <a:gd name="T5" fmla="*/ 102 h 102"/>
                  <a:gd name="T6" fmla="*/ 0 w 138"/>
                  <a:gd name="T7" fmla="*/ 102 h 102"/>
                  <a:gd name="T8" fmla="*/ 0 w 138"/>
                  <a:gd name="T9" fmla="*/ 0 h 102"/>
                  <a:gd name="T10" fmla="*/ 1 w 138"/>
                  <a:gd name="T11" fmla="*/ 2 h 102"/>
                  <a:gd name="T12" fmla="*/ 138 w 138"/>
                  <a:gd name="T13" fmla="*/ 2 h 102"/>
                  <a:gd name="T14" fmla="*/ 138 w 138"/>
                  <a:gd name="T15" fmla="*/ 102 h 102"/>
                  <a:gd name="T16" fmla="*/ 1 w 138"/>
                  <a:gd name="T17" fmla="*/ 102 h 102"/>
                  <a:gd name="T18" fmla="*/ 1 w 138"/>
                  <a:gd name="T19" fmla="*/ 2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8" h="102">
                    <a:moveTo>
                      <a:pt x="0" y="0"/>
                    </a:moveTo>
                    <a:lnTo>
                      <a:pt x="138" y="0"/>
                    </a:lnTo>
                    <a:lnTo>
                      <a:pt x="138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  <a:moveTo>
                      <a:pt x="1" y="2"/>
                    </a:moveTo>
                    <a:lnTo>
                      <a:pt x="138" y="2"/>
                    </a:lnTo>
                    <a:lnTo>
                      <a:pt x="138" y="102"/>
                    </a:lnTo>
                    <a:lnTo>
                      <a:pt x="1" y="10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390" name="Freeform 610">
                <a:extLst>
                  <a:ext uri="{FF2B5EF4-FFF2-40B4-BE49-F238E27FC236}">
                    <a16:creationId xmlns:a16="http://schemas.microsoft.com/office/drawing/2014/main" id="{D02385AA-BCB5-43D8-8F99-D44B107E50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3" y="3502"/>
                <a:ext cx="137" cy="100"/>
              </a:xfrm>
              <a:custGeom>
                <a:avLst/>
                <a:gdLst>
                  <a:gd name="T0" fmla="*/ 0 w 137"/>
                  <a:gd name="T1" fmla="*/ 0 h 100"/>
                  <a:gd name="T2" fmla="*/ 137 w 137"/>
                  <a:gd name="T3" fmla="*/ 0 h 100"/>
                  <a:gd name="T4" fmla="*/ 137 w 137"/>
                  <a:gd name="T5" fmla="*/ 100 h 100"/>
                  <a:gd name="T6" fmla="*/ 0 w 137"/>
                  <a:gd name="T7" fmla="*/ 100 h 100"/>
                  <a:gd name="T8" fmla="*/ 0 w 137"/>
                  <a:gd name="T9" fmla="*/ 0 h 100"/>
                  <a:gd name="T10" fmla="*/ 3 w 137"/>
                  <a:gd name="T11" fmla="*/ 1 h 100"/>
                  <a:gd name="T12" fmla="*/ 137 w 137"/>
                  <a:gd name="T13" fmla="*/ 1 h 100"/>
                  <a:gd name="T14" fmla="*/ 137 w 137"/>
                  <a:gd name="T15" fmla="*/ 100 h 100"/>
                  <a:gd name="T16" fmla="*/ 3 w 137"/>
                  <a:gd name="T17" fmla="*/ 100 h 100"/>
                  <a:gd name="T18" fmla="*/ 3 w 137"/>
                  <a:gd name="T19" fmla="*/ 1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7" h="100">
                    <a:moveTo>
                      <a:pt x="0" y="0"/>
                    </a:moveTo>
                    <a:lnTo>
                      <a:pt x="137" y="0"/>
                    </a:lnTo>
                    <a:lnTo>
                      <a:pt x="137" y="100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137" y="1"/>
                    </a:lnTo>
                    <a:lnTo>
                      <a:pt x="137" y="100"/>
                    </a:lnTo>
                    <a:lnTo>
                      <a:pt x="3" y="10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391" name="Freeform 611">
                <a:extLst>
                  <a:ext uri="{FF2B5EF4-FFF2-40B4-BE49-F238E27FC236}">
                    <a16:creationId xmlns:a16="http://schemas.microsoft.com/office/drawing/2014/main" id="{DD201FFE-A432-4FC3-ADDE-C681DDDC11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6" y="3503"/>
                <a:ext cx="134" cy="99"/>
              </a:xfrm>
              <a:custGeom>
                <a:avLst/>
                <a:gdLst>
                  <a:gd name="T0" fmla="*/ 0 w 134"/>
                  <a:gd name="T1" fmla="*/ 0 h 99"/>
                  <a:gd name="T2" fmla="*/ 134 w 134"/>
                  <a:gd name="T3" fmla="*/ 0 h 99"/>
                  <a:gd name="T4" fmla="*/ 134 w 134"/>
                  <a:gd name="T5" fmla="*/ 99 h 99"/>
                  <a:gd name="T6" fmla="*/ 0 w 134"/>
                  <a:gd name="T7" fmla="*/ 99 h 99"/>
                  <a:gd name="T8" fmla="*/ 0 w 134"/>
                  <a:gd name="T9" fmla="*/ 0 h 99"/>
                  <a:gd name="T10" fmla="*/ 2 w 134"/>
                  <a:gd name="T11" fmla="*/ 2 h 99"/>
                  <a:gd name="T12" fmla="*/ 134 w 134"/>
                  <a:gd name="T13" fmla="*/ 2 h 99"/>
                  <a:gd name="T14" fmla="*/ 134 w 134"/>
                  <a:gd name="T15" fmla="*/ 99 h 99"/>
                  <a:gd name="T16" fmla="*/ 2 w 134"/>
                  <a:gd name="T17" fmla="*/ 99 h 99"/>
                  <a:gd name="T18" fmla="*/ 2 w 134"/>
                  <a:gd name="T19" fmla="*/ 2 h 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4" h="99">
                    <a:moveTo>
                      <a:pt x="0" y="0"/>
                    </a:moveTo>
                    <a:lnTo>
                      <a:pt x="134" y="0"/>
                    </a:lnTo>
                    <a:lnTo>
                      <a:pt x="134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34" y="2"/>
                    </a:lnTo>
                    <a:lnTo>
                      <a:pt x="134" y="99"/>
                    </a:lnTo>
                    <a:lnTo>
                      <a:pt x="2" y="99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392" name="Freeform 612">
                <a:extLst>
                  <a:ext uri="{FF2B5EF4-FFF2-40B4-BE49-F238E27FC236}">
                    <a16:creationId xmlns:a16="http://schemas.microsoft.com/office/drawing/2014/main" id="{EF5286B8-43C6-442B-BF13-C69B2D80B2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8" y="3505"/>
                <a:ext cx="132" cy="97"/>
              </a:xfrm>
              <a:custGeom>
                <a:avLst/>
                <a:gdLst>
                  <a:gd name="T0" fmla="*/ 0 w 132"/>
                  <a:gd name="T1" fmla="*/ 0 h 97"/>
                  <a:gd name="T2" fmla="*/ 132 w 132"/>
                  <a:gd name="T3" fmla="*/ 0 h 97"/>
                  <a:gd name="T4" fmla="*/ 132 w 132"/>
                  <a:gd name="T5" fmla="*/ 97 h 97"/>
                  <a:gd name="T6" fmla="*/ 0 w 132"/>
                  <a:gd name="T7" fmla="*/ 97 h 97"/>
                  <a:gd name="T8" fmla="*/ 0 w 132"/>
                  <a:gd name="T9" fmla="*/ 0 h 97"/>
                  <a:gd name="T10" fmla="*/ 3 w 132"/>
                  <a:gd name="T11" fmla="*/ 2 h 97"/>
                  <a:gd name="T12" fmla="*/ 132 w 132"/>
                  <a:gd name="T13" fmla="*/ 2 h 97"/>
                  <a:gd name="T14" fmla="*/ 132 w 132"/>
                  <a:gd name="T15" fmla="*/ 97 h 97"/>
                  <a:gd name="T16" fmla="*/ 3 w 132"/>
                  <a:gd name="T17" fmla="*/ 97 h 97"/>
                  <a:gd name="T18" fmla="*/ 3 w 132"/>
                  <a:gd name="T19" fmla="*/ 2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2" h="97">
                    <a:moveTo>
                      <a:pt x="0" y="0"/>
                    </a:moveTo>
                    <a:lnTo>
                      <a:pt x="132" y="0"/>
                    </a:lnTo>
                    <a:lnTo>
                      <a:pt x="13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32" y="2"/>
                    </a:lnTo>
                    <a:lnTo>
                      <a:pt x="132" y="97"/>
                    </a:lnTo>
                    <a:lnTo>
                      <a:pt x="3" y="97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393" name="Freeform 613">
                <a:extLst>
                  <a:ext uri="{FF2B5EF4-FFF2-40B4-BE49-F238E27FC236}">
                    <a16:creationId xmlns:a16="http://schemas.microsoft.com/office/drawing/2014/main" id="{CDE18F17-C59A-47BA-98BA-DEF122C102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1" y="3507"/>
                <a:ext cx="129" cy="95"/>
              </a:xfrm>
              <a:custGeom>
                <a:avLst/>
                <a:gdLst>
                  <a:gd name="T0" fmla="*/ 0 w 129"/>
                  <a:gd name="T1" fmla="*/ 0 h 95"/>
                  <a:gd name="T2" fmla="*/ 129 w 129"/>
                  <a:gd name="T3" fmla="*/ 0 h 95"/>
                  <a:gd name="T4" fmla="*/ 129 w 129"/>
                  <a:gd name="T5" fmla="*/ 95 h 95"/>
                  <a:gd name="T6" fmla="*/ 0 w 129"/>
                  <a:gd name="T7" fmla="*/ 95 h 95"/>
                  <a:gd name="T8" fmla="*/ 0 w 129"/>
                  <a:gd name="T9" fmla="*/ 0 h 95"/>
                  <a:gd name="T10" fmla="*/ 1 w 129"/>
                  <a:gd name="T11" fmla="*/ 1 h 95"/>
                  <a:gd name="T12" fmla="*/ 129 w 129"/>
                  <a:gd name="T13" fmla="*/ 1 h 95"/>
                  <a:gd name="T14" fmla="*/ 129 w 129"/>
                  <a:gd name="T15" fmla="*/ 95 h 95"/>
                  <a:gd name="T16" fmla="*/ 1 w 129"/>
                  <a:gd name="T17" fmla="*/ 95 h 95"/>
                  <a:gd name="T18" fmla="*/ 1 w 129"/>
                  <a:gd name="T19" fmla="*/ 1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9" h="95">
                    <a:moveTo>
                      <a:pt x="0" y="0"/>
                    </a:moveTo>
                    <a:lnTo>
                      <a:pt x="129" y="0"/>
                    </a:lnTo>
                    <a:lnTo>
                      <a:pt x="129" y="95"/>
                    </a:lnTo>
                    <a:lnTo>
                      <a:pt x="0" y="95"/>
                    </a:lnTo>
                    <a:lnTo>
                      <a:pt x="0" y="0"/>
                    </a:lnTo>
                    <a:close/>
                    <a:moveTo>
                      <a:pt x="1" y="1"/>
                    </a:moveTo>
                    <a:lnTo>
                      <a:pt x="129" y="1"/>
                    </a:lnTo>
                    <a:lnTo>
                      <a:pt x="129" y="95"/>
                    </a:lnTo>
                    <a:lnTo>
                      <a:pt x="1" y="9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394" name="Freeform 614">
                <a:extLst>
                  <a:ext uri="{FF2B5EF4-FFF2-40B4-BE49-F238E27FC236}">
                    <a16:creationId xmlns:a16="http://schemas.microsoft.com/office/drawing/2014/main" id="{F3F97BBE-0DD8-4D94-BC56-4DEBAA90BD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2" y="3508"/>
                <a:ext cx="128" cy="94"/>
              </a:xfrm>
              <a:custGeom>
                <a:avLst/>
                <a:gdLst>
                  <a:gd name="T0" fmla="*/ 0 w 128"/>
                  <a:gd name="T1" fmla="*/ 0 h 94"/>
                  <a:gd name="T2" fmla="*/ 128 w 128"/>
                  <a:gd name="T3" fmla="*/ 0 h 94"/>
                  <a:gd name="T4" fmla="*/ 128 w 128"/>
                  <a:gd name="T5" fmla="*/ 94 h 94"/>
                  <a:gd name="T6" fmla="*/ 0 w 128"/>
                  <a:gd name="T7" fmla="*/ 94 h 94"/>
                  <a:gd name="T8" fmla="*/ 0 w 128"/>
                  <a:gd name="T9" fmla="*/ 0 h 94"/>
                  <a:gd name="T10" fmla="*/ 3 w 128"/>
                  <a:gd name="T11" fmla="*/ 2 h 94"/>
                  <a:gd name="T12" fmla="*/ 128 w 128"/>
                  <a:gd name="T13" fmla="*/ 2 h 94"/>
                  <a:gd name="T14" fmla="*/ 128 w 128"/>
                  <a:gd name="T15" fmla="*/ 94 h 94"/>
                  <a:gd name="T16" fmla="*/ 3 w 128"/>
                  <a:gd name="T17" fmla="*/ 94 h 94"/>
                  <a:gd name="T18" fmla="*/ 3 w 128"/>
                  <a:gd name="T19" fmla="*/ 2 h 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8" h="94">
                    <a:moveTo>
                      <a:pt x="0" y="0"/>
                    </a:moveTo>
                    <a:lnTo>
                      <a:pt x="128" y="0"/>
                    </a:lnTo>
                    <a:lnTo>
                      <a:pt x="128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28" y="2"/>
                    </a:lnTo>
                    <a:lnTo>
                      <a:pt x="128" y="94"/>
                    </a:lnTo>
                    <a:lnTo>
                      <a:pt x="3" y="9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395" name="Freeform 615">
                <a:extLst>
                  <a:ext uri="{FF2B5EF4-FFF2-40B4-BE49-F238E27FC236}">
                    <a16:creationId xmlns:a16="http://schemas.microsoft.com/office/drawing/2014/main" id="{01FF787C-B790-48B1-851A-8FA11BB89A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5" y="3510"/>
                <a:ext cx="125" cy="92"/>
              </a:xfrm>
              <a:custGeom>
                <a:avLst/>
                <a:gdLst>
                  <a:gd name="T0" fmla="*/ 0 w 125"/>
                  <a:gd name="T1" fmla="*/ 0 h 92"/>
                  <a:gd name="T2" fmla="*/ 125 w 125"/>
                  <a:gd name="T3" fmla="*/ 0 h 92"/>
                  <a:gd name="T4" fmla="*/ 125 w 125"/>
                  <a:gd name="T5" fmla="*/ 92 h 92"/>
                  <a:gd name="T6" fmla="*/ 0 w 125"/>
                  <a:gd name="T7" fmla="*/ 92 h 92"/>
                  <a:gd name="T8" fmla="*/ 0 w 125"/>
                  <a:gd name="T9" fmla="*/ 0 h 92"/>
                  <a:gd name="T10" fmla="*/ 2 w 125"/>
                  <a:gd name="T11" fmla="*/ 1 h 92"/>
                  <a:gd name="T12" fmla="*/ 125 w 125"/>
                  <a:gd name="T13" fmla="*/ 1 h 92"/>
                  <a:gd name="T14" fmla="*/ 125 w 125"/>
                  <a:gd name="T15" fmla="*/ 92 h 92"/>
                  <a:gd name="T16" fmla="*/ 2 w 125"/>
                  <a:gd name="T17" fmla="*/ 92 h 92"/>
                  <a:gd name="T18" fmla="*/ 2 w 125"/>
                  <a:gd name="T19" fmla="*/ 1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5" h="92">
                    <a:moveTo>
                      <a:pt x="0" y="0"/>
                    </a:moveTo>
                    <a:lnTo>
                      <a:pt x="125" y="0"/>
                    </a:lnTo>
                    <a:lnTo>
                      <a:pt x="125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25" y="1"/>
                    </a:lnTo>
                    <a:lnTo>
                      <a:pt x="125" y="92"/>
                    </a:lnTo>
                    <a:lnTo>
                      <a:pt x="2" y="9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396" name="Freeform 616">
                <a:extLst>
                  <a:ext uri="{FF2B5EF4-FFF2-40B4-BE49-F238E27FC236}">
                    <a16:creationId xmlns:a16="http://schemas.microsoft.com/office/drawing/2014/main" id="{3B924363-AB38-4126-9838-D55A689F47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7" y="3511"/>
                <a:ext cx="123" cy="91"/>
              </a:xfrm>
              <a:custGeom>
                <a:avLst/>
                <a:gdLst>
                  <a:gd name="T0" fmla="*/ 0 w 123"/>
                  <a:gd name="T1" fmla="*/ 0 h 91"/>
                  <a:gd name="T2" fmla="*/ 123 w 123"/>
                  <a:gd name="T3" fmla="*/ 0 h 91"/>
                  <a:gd name="T4" fmla="*/ 123 w 123"/>
                  <a:gd name="T5" fmla="*/ 91 h 91"/>
                  <a:gd name="T6" fmla="*/ 0 w 123"/>
                  <a:gd name="T7" fmla="*/ 91 h 91"/>
                  <a:gd name="T8" fmla="*/ 0 w 123"/>
                  <a:gd name="T9" fmla="*/ 0 h 91"/>
                  <a:gd name="T10" fmla="*/ 2 w 123"/>
                  <a:gd name="T11" fmla="*/ 2 h 91"/>
                  <a:gd name="T12" fmla="*/ 123 w 123"/>
                  <a:gd name="T13" fmla="*/ 2 h 91"/>
                  <a:gd name="T14" fmla="*/ 123 w 123"/>
                  <a:gd name="T15" fmla="*/ 91 h 91"/>
                  <a:gd name="T16" fmla="*/ 2 w 123"/>
                  <a:gd name="T17" fmla="*/ 91 h 91"/>
                  <a:gd name="T18" fmla="*/ 2 w 123"/>
                  <a:gd name="T19" fmla="*/ 2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3" h="91">
                    <a:moveTo>
                      <a:pt x="0" y="0"/>
                    </a:moveTo>
                    <a:lnTo>
                      <a:pt x="123" y="0"/>
                    </a:lnTo>
                    <a:lnTo>
                      <a:pt x="123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23" y="2"/>
                    </a:lnTo>
                    <a:lnTo>
                      <a:pt x="123" y="91"/>
                    </a:lnTo>
                    <a:lnTo>
                      <a:pt x="2" y="9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397" name="Freeform 617">
                <a:extLst>
                  <a:ext uri="{FF2B5EF4-FFF2-40B4-BE49-F238E27FC236}">
                    <a16:creationId xmlns:a16="http://schemas.microsoft.com/office/drawing/2014/main" id="{ACB2ED66-3D05-46E8-B957-1D52544B33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9" y="3513"/>
                <a:ext cx="121" cy="89"/>
              </a:xfrm>
              <a:custGeom>
                <a:avLst/>
                <a:gdLst>
                  <a:gd name="T0" fmla="*/ 0 w 121"/>
                  <a:gd name="T1" fmla="*/ 0 h 89"/>
                  <a:gd name="T2" fmla="*/ 121 w 121"/>
                  <a:gd name="T3" fmla="*/ 0 h 89"/>
                  <a:gd name="T4" fmla="*/ 121 w 121"/>
                  <a:gd name="T5" fmla="*/ 89 h 89"/>
                  <a:gd name="T6" fmla="*/ 0 w 121"/>
                  <a:gd name="T7" fmla="*/ 89 h 89"/>
                  <a:gd name="T8" fmla="*/ 0 w 121"/>
                  <a:gd name="T9" fmla="*/ 0 h 89"/>
                  <a:gd name="T10" fmla="*/ 2 w 121"/>
                  <a:gd name="T11" fmla="*/ 2 h 89"/>
                  <a:gd name="T12" fmla="*/ 121 w 121"/>
                  <a:gd name="T13" fmla="*/ 2 h 89"/>
                  <a:gd name="T14" fmla="*/ 121 w 121"/>
                  <a:gd name="T15" fmla="*/ 89 h 89"/>
                  <a:gd name="T16" fmla="*/ 2 w 121"/>
                  <a:gd name="T17" fmla="*/ 89 h 89"/>
                  <a:gd name="T18" fmla="*/ 2 w 121"/>
                  <a:gd name="T19" fmla="*/ 2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1" h="89">
                    <a:moveTo>
                      <a:pt x="0" y="0"/>
                    </a:moveTo>
                    <a:lnTo>
                      <a:pt x="121" y="0"/>
                    </a:lnTo>
                    <a:lnTo>
                      <a:pt x="121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21" y="2"/>
                    </a:lnTo>
                    <a:lnTo>
                      <a:pt x="121" y="89"/>
                    </a:lnTo>
                    <a:lnTo>
                      <a:pt x="2" y="89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398" name="Freeform 618">
                <a:extLst>
                  <a:ext uri="{FF2B5EF4-FFF2-40B4-BE49-F238E27FC236}">
                    <a16:creationId xmlns:a16="http://schemas.microsoft.com/office/drawing/2014/main" id="{318AFBF1-98F7-44BF-A373-A404C2B487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1" y="3515"/>
                <a:ext cx="119" cy="87"/>
              </a:xfrm>
              <a:custGeom>
                <a:avLst/>
                <a:gdLst>
                  <a:gd name="T0" fmla="*/ 0 w 119"/>
                  <a:gd name="T1" fmla="*/ 0 h 87"/>
                  <a:gd name="T2" fmla="*/ 119 w 119"/>
                  <a:gd name="T3" fmla="*/ 0 h 87"/>
                  <a:gd name="T4" fmla="*/ 119 w 119"/>
                  <a:gd name="T5" fmla="*/ 87 h 87"/>
                  <a:gd name="T6" fmla="*/ 0 w 119"/>
                  <a:gd name="T7" fmla="*/ 87 h 87"/>
                  <a:gd name="T8" fmla="*/ 0 w 119"/>
                  <a:gd name="T9" fmla="*/ 0 h 87"/>
                  <a:gd name="T10" fmla="*/ 3 w 119"/>
                  <a:gd name="T11" fmla="*/ 1 h 87"/>
                  <a:gd name="T12" fmla="*/ 119 w 119"/>
                  <a:gd name="T13" fmla="*/ 1 h 87"/>
                  <a:gd name="T14" fmla="*/ 119 w 119"/>
                  <a:gd name="T15" fmla="*/ 87 h 87"/>
                  <a:gd name="T16" fmla="*/ 3 w 119"/>
                  <a:gd name="T17" fmla="*/ 87 h 87"/>
                  <a:gd name="T18" fmla="*/ 3 w 119"/>
                  <a:gd name="T19" fmla="*/ 1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9" h="87">
                    <a:moveTo>
                      <a:pt x="0" y="0"/>
                    </a:moveTo>
                    <a:lnTo>
                      <a:pt x="119" y="0"/>
                    </a:lnTo>
                    <a:lnTo>
                      <a:pt x="119" y="87"/>
                    </a:lnTo>
                    <a:lnTo>
                      <a:pt x="0" y="87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119" y="1"/>
                    </a:lnTo>
                    <a:lnTo>
                      <a:pt x="119" y="87"/>
                    </a:lnTo>
                    <a:lnTo>
                      <a:pt x="3" y="87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399" name="Freeform 619">
                <a:extLst>
                  <a:ext uri="{FF2B5EF4-FFF2-40B4-BE49-F238E27FC236}">
                    <a16:creationId xmlns:a16="http://schemas.microsoft.com/office/drawing/2014/main" id="{FE8579B5-8324-4B0E-A10D-94D887106A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4" y="3516"/>
                <a:ext cx="116" cy="86"/>
              </a:xfrm>
              <a:custGeom>
                <a:avLst/>
                <a:gdLst>
                  <a:gd name="T0" fmla="*/ 0 w 116"/>
                  <a:gd name="T1" fmla="*/ 0 h 86"/>
                  <a:gd name="T2" fmla="*/ 116 w 116"/>
                  <a:gd name="T3" fmla="*/ 0 h 86"/>
                  <a:gd name="T4" fmla="*/ 116 w 116"/>
                  <a:gd name="T5" fmla="*/ 86 h 86"/>
                  <a:gd name="T6" fmla="*/ 0 w 116"/>
                  <a:gd name="T7" fmla="*/ 86 h 86"/>
                  <a:gd name="T8" fmla="*/ 0 w 116"/>
                  <a:gd name="T9" fmla="*/ 0 h 86"/>
                  <a:gd name="T10" fmla="*/ 1 w 116"/>
                  <a:gd name="T11" fmla="*/ 2 h 86"/>
                  <a:gd name="T12" fmla="*/ 116 w 116"/>
                  <a:gd name="T13" fmla="*/ 2 h 86"/>
                  <a:gd name="T14" fmla="*/ 116 w 116"/>
                  <a:gd name="T15" fmla="*/ 86 h 86"/>
                  <a:gd name="T16" fmla="*/ 1 w 116"/>
                  <a:gd name="T17" fmla="*/ 86 h 86"/>
                  <a:gd name="T18" fmla="*/ 1 w 116"/>
                  <a:gd name="T19" fmla="*/ 2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86">
                    <a:moveTo>
                      <a:pt x="0" y="0"/>
                    </a:moveTo>
                    <a:lnTo>
                      <a:pt x="116" y="0"/>
                    </a:lnTo>
                    <a:lnTo>
                      <a:pt x="116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  <a:moveTo>
                      <a:pt x="1" y="2"/>
                    </a:moveTo>
                    <a:lnTo>
                      <a:pt x="116" y="2"/>
                    </a:lnTo>
                    <a:lnTo>
                      <a:pt x="116" y="86"/>
                    </a:lnTo>
                    <a:lnTo>
                      <a:pt x="1" y="86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00" name="Freeform 620">
                <a:extLst>
                  <a:ext uri="{FF2B5EF4-FFF2-40B4-BE49-F238E27FC236}">
                    <a16:creationId xmlns:a16="http://schemas.microsoft.com/office/drawing/2014/main" id="{55ED1D6E-AB22-45B3-B581-6161C820CE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5" y="3518"/>
                <a:ext cx="115" cy="84"/>
              </a:xfrm>
              <a:custGeom>
                <a:avLst/>
                <a:gdLst>
                  <a:gd name="T0" fmla="*/ 0 w 115"/>
                  <a:gd name="T1" fmla="*/ 0 h 84"/>
                  <a:gd name="T2" fmla="*/ 115 w 115"/>
                  <a:gd name="T3" fmla="*/ 0 h 84"/>
                  <a:gd name="T4" fmla="*/ 115 w 115"/>
                  <a:gd name="T5" fmla="*/ 84 h 84"/>
                  <a:gd name="T6" fmla="*/ 0 w 115"/>
                  <a:gd name="T7" fmla="*/ 84 h 84"/>
                  <a:gd name="T8" fmla="*/ 0 w 115"/>
                  <a:gd name="T9" fmla="*/ 0 h 84"/>
                  <a:gd name="T10" fmla="*/ 3 w 115"/>
                  <a:gd name="T11" fmla="*/ 1 h 84"/>
                  <a:gd name="T12" fmla="*/ 115 w 115"/>
                  <a:gd name="T13" fmla="*/ 1 h 84"/>
                  <a:gd name="T14" fmla="*/ 115 w 115"/>
                  <a:gd name="T15" fmla="*/ 84 h 84"/>
                  <a:gd name="T16" fmla="*/ 3 w 115"/>
                  <a:gd name="T17" fmla="*/ 84 h 84"/>
                  <a:gd name="T18" fmla="*/ 3 w 115"/>
                  <a:gd name="T19" fmla="*/ 1 h 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84">
                    <a:moveTo>
                      <a:pt x="0" y="0"/>
                    </a:moveTo>
                    <a:lnTo>
                      <a:pt x="115" y="0"/>
                    </a:lnTo>
                    <a:lnTo>
                      <a:pt x="115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115" y="1"/>
                    </a:lnTo>
                    <a:lnTo>
                      <a:pt x="115" y="84"/>
                    </a:lnTo>
                    <a:lnTo>
                      <a:pt x="3" y="84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01" name="Freeform 621">
                <a:extLst>
                  <a:ext uri="{FF2B5EF4-FFF2-40B4-BE49-F238E27FC236}">
                    <a16:creationId xmlns:a16="http://schemas.microsoft.com/office/drawing/2014/main" id="{272F4655-0ADA-421C-999D-BC14C7A05B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8" y="3519"/>
                <a:ext cx="112" cy="83"/>
              </a:xfrm>
              <a:custGeom>
                <a:avLst/>
                <a:gdLst>
                  <a:gd name="T0" fmla="*/ 0 w 112"/>
                  <a:gd name="T1" fmla="*/ 0 h 83"/>
                  <a:gd name="T2" fmla="*/ 112 w 112"/>
                  <a:gd name="T3" fmla="*/ 0 h 83"/>
                  <a:gd name="T4" fmla="*/ 112 w 112"/>
                  <a:gd name="T5" fmla="*/ 83 h 83"/>
                  <a:gd name="T6" fmla="*/ 0 w 112"/>
                  <a:gd name="T7" fmla="*/ 83 h 83"/>
                  <a:gd name="T8" fmla="*/ 0 w 112"/>
                  <a:gd name="T9" fmla="*/ 0 h 83"/>
                  <a:gd name="T10" fmla="*/ 2 w 112"/>
                  <a:gd name="T11" fmla="*/ 2 h 83"/>
                  <a:gd name="T12" fmla="*/ 112 w 112"/>
                  <a:gd name="T13" fmla="*/ 2 h 83"/>
                  <a:gd name="T14" fmla="*/ 112 w 112"/>
                  <a:gd name="T15" fmla="*/ 83 h 83"/>
                  <a:gd name="T16" fmla="*/ 2 w 112"/>
                  <a:gd name="T17" fmla="*/ 83 h 83"/>
                  <a:gd name="T18" fmla="*/ 2 w 112"/>
                  <a:gd name="T19" fmla="*/ 2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2" h="83">
                    <a:moveTo>
                      <a:pt x="0" y="0"/>
                    </a:moveTo>
                    <a:lnTo>
                      <a:pt x="112" y="0"/>
                    </a:lnTo>
                    <a:lnTo>
                      <a:pt x="112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12" y="2"/>
                    </a:lnTo>
                    <a:lnTo>
                      <a:pt x="112" y="83"/>
                    </a:lnTo>
                    <a:lnTo>
                      <a:pt x="2" y="8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02" name="Freeform 622">
                <a:extLst>
                  <a:ext uri="{FF2B5EF4-FFF2-40B4-BE49-F238E27FC236}">
                    <a16:creationId xmlns:a16="http://schemas.microsoft.com/office/drawing/2014/main" id="{D2D30D66-6E7C-4D29-967D-9FE9048314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0" y="3521"/>
                <a:ext cx="110" cy="81"/>
              </a:xfrm>
              <a:custGeom>
                <a:avLst/>
                <a:gdLst>
                  <a:gd name="T0" fmla="*/ 0 w 110"/>
                  <a:gd name="T1" fmla="*/ 0 h 81"/>
                  <a:gd name="T2" fmla="*/ 110 w 110"/>
                  <a:gd name="T3" fmla="*/ 0 h 81"/>
                  <a:gd name="T4" fmla="*/ 110 w 110"/>
                  <a:gd name="T5" fmla="*/ 81 h 81"/>
                  <a:gd name="T6" fmla="*/ 0 w 110"/>
                  <a:gd name="T7" fmla="*/ 81 h 81"/>
                  <a:gd name="T8" fmla="*/ 0 w 110"/>
                  <a:gd name="T9" fmla="*/ 0 h 81"/>
                  <a:gd name="T10" fmla="*/ 2 w 110"/>
                  <a:gd name="T11" fmla="*/ 2 h 81"/>
                  <a:gd name="T12" fmla="*/ 110 w 110"/>
                  <a:gd name="T13" fmla="*/ 2 h 81"/>
                  <a:gd name="T14" fmla="*/ 110 w 110"/>
                  <a:gd name="T15" fmla="*/ 81 h 81"/>
                  <a:gd name="T16" fmla="*/ 2 w 110"/>
                  <a:gd name="T17" fmla="*/ 81 h 81"/>
                  <a:gd name="T18" fmla="*/ 2 w 110"/>
                  <a:gd name="T19" fmla="*/ 2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0" h="81">
                    <a:moveTo>
                      <a:pt x="0" y="0"/>
                    </a:moveTo>
                    <a:lnTo>
                      <a:pt x="110" y="0"/>
                    </a:lnTo>
                    <a:lnTo>
                      <a:pt x="110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10" y="2"/>
                    </a:lnTo>
                    <a:lnTo>
                      <a:pt x="110" y="81"/>
                    </a:lnTo>
                    <a:lnTo>
                      <a:pt x="2" y="8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03" name="Freeform 623">
                <a:extLst>
                  <a:ext uri="{FF2B5EF4-FFF2-40B4-BE49-F238E27FC236}">
                    <a16:creationId xmlns:a16="http://schemas.microsoft.com/office/drawing/2014/main" id="{67CAEFDF-F9DA-4BFC-93BE-E2917F2FDB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2" y="3523"/>
                <a:ext cx="108" cy="79"/>
              </a:xfrm>
              <a:custGeom>
                <a:avLst/>
                <a:gdLst>
                  <a:gd name="T0" fmla="*/ 0 w 108"/>
                  <a:gd name="T1" fmla="*/ 0 h 79"/>
                  <a:gd name="T2" fmla="*/ 108 w 108"/>
                  <a:gd name="T3" fmla="*/ 0 h 79"/>
                  <a:gd name="T4" fmla="*/ 108 w 108"/>
                  <a:gd name="T5" fmla="*/ 79 h 79"/>
                  <a:gd name="T6" fmla="*/ 0 w 108"/>
                  <a:gd name="T7" fmla="*/ 79 h 79"/>
                  <a:gd name="T8" fmla="*/ 0 w 108"/>
                  <a:gd name="T9" fmla="*/ 0 h 79"/>
                  <a:gd name="T10" fmla="*/ 2 w 108"/>
                  <a:gd name="T11" fmla="*/ 1 h 79"/>
                  <a:gd name="T12" fmla="*/ 108 w 108"/>
                  <a:gd name="T13" fmla="*/ 1 h 79"/>
                  <a:gd name="T14" fmla="*/ 108 w 108"/>
                  <a:gd name="T15" fmla="*/ 79 h 79"/>
                  <a:gd name="T16" fmla="*/ 2 w 108"/>
                  <a:gd name="T17" fmla="*/ 79 h 79"/>
                  <a:gd name="T18" fmla="*/ 2 w 108"/>
                  <a:gd name="T19" fmla="*/ 1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8" h="79">
                    <a:moveTo>
                      <a:pt x="0" y="0"/>
                    </a:moveTo>
                    <a:lnTo>
                      <a:pt x="108" y="0"/>
                    </a:lnTo>
                    <a:lnTo>
                      <a:pt x="108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08" y="1"/>
                    </a:lnTo>
                    <a:lnTo>
                      <a:pt x="108" y="79"/>
                    </a:lnTo>
                    <a:lnTo>
                      <a:pt x="2" y="79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04" name="Freeform 624">
                <a:extLst>
                  <a:ext uri="{FF2B5EF4-FFF2-40B4-BE49-F238E27FC236}">
                    <a16:creationId xmlns:a16="http://schemas.microsoft.com/office/drawing/2014/main" id="{84917D72-CB9A-46B7-8239-DDAED9CB2E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4" y="3524"/>
                <a:ext cx="106" cy="78"/>
              </a:xfrm>
              <a:custGeom>
                <a:avLst/>
                <a:gdLst>
                  <a:gd name="T0" fmla="*/ 0 w 106"/>
                  <a:gd name="T1" fmla="*/ 0 h 78"/>
                  <a:gd name="T2" fmla="*/ 106 w 106"/>
                  <a:gd name="T3" fmla="*/ 0 h 78"/>
                  <a:gd name="T4" fmla="*/ 106 w 106"/>
                  <a:gd name="T5" fmla="*/ 78 h 78"/>
                  <a:gd name="T6" fmla="*/ 0 w 106"/>
                  <a:gd name="T7" fmla="*/ 78 h 78"/>
                  <a:gd name="T8" fmla="*/ 0 w 106"/>
                  <a:gd name="T9" fmla="*/ 0 h 78"/>
                  <a:gd name="T10" fmla="*/ 3 w 106"/>
                  <a:gd name="T11" fmla="*/ 2 h 78"/>
                  <a:gd name="T12" fmla="*/ 106 w 106"/>
                  <a:gd name="T13" fmla="*/ 2 h 78"/>
                  <a:gd name="T14" fmla="*/ 106 w 106"/>
                  <a:gd name="T15" fmla="*/ 78 h 78"/>
                  <a:gd name="T16" fmla="*/ 3 w 106"/>
                  <a:gd name="T17" fmla="*/ 78 h 78"/>
                  <a:gd name="T18" fmla="*/ 3 w 106"/>
                  <a:gd name="T19" fmla="*/ 2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6" h="78">
                    <a:moveTo>
                      <a:pt x="0" y="0"/>
                    </a:moveTo>
                    <a:lnTo>
                      <a:pt x="106" y="0"/>
                    </a:lnTo>
                    <a:lnTo>
                      <a:pt x="106" y="78"/>
                    </a:lnTo>
                    <a:lnTo>
                      <a:pt x="0" y="78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06" y="2"/>
                    </a:lnTo>
                    <a:lnTo>
                      <a:pt x="106" y="78"/>
                    </a:lnTo>
                    <a:lnTo>
                      <a:pt x="3" y="78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05" name="Freeform 625">
                <a:extLst>
                  <a:ext uri="{FF2B5EF4-FFF2-40B4-BE49-F238E27FC236}">
                    <a16:creationId xmlns:a16="http://schemas.microsoft.com/office/drawing/2014/main" id="{595BFCA0-3569-46BC-AD98-CAF70C2491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" y="3526"/>
                <a:ext cx="103" cy="76"/>
              </a:xfrm>
              <a:custGeom>
                <a:avLst/>
                <a:gdLst>
                  <a:gd name="T0" fmla="*/ 0 w 103"/>
                  <a:gd name="T1" fmla="*/ 0 h 76"/>
                  <a:gd name="T2" fmla="*/ 103 w 103"/>
                  <a:gd name="T3" fmla="*/ 0 h 76"/>
                  <a:gd name="T4" fmla="*/ 103 w 103"/>
                  <a:gd name="T5" fmla="*/ 76 h 76"/>
                  <a:gd name="T6" fmla="*/ 0 w 103"/>
                  <a:gd name="T7" fmla="*/ 76 h 76"/>
                  <a:gd name="T8" fmla="*/ 0 w 103"/>
                  <a:gd name="T9" fmla="*/ 0 h 76"/>
                  <a:gd name="T10" fmla="*/ 2 w 103"/>
                  <a:gd name="T11" fmla="*/ 2 h 76"/>
                  <a:gd name="T12" fmla="*/ 103 w 103"/>
                  <a:gd name="T13" fmla="*/ 2 h 76"/>
                  <a:gd name="T14" fmla="*/ 103 w 103"/>
                  <a:gd name="T15" fmla="*/ 76 h 76"/>
                  <a:gd name="T16" fmla="*/ 2 w 103"/>
                  <a:gd name="T17" fmla="*/ 76 h 76"/>
                  <a:gd name="T18" fmla="*/ 2 w 103"/>
                  <a:gd name="T19" fmla="*/ 2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3" h="76">
                    <a:moveTo>
                      <a:pt x="0" y="0"/>
                    </a:moveTo>
                    <a:lnTo>
                      <a:pt x="103" y="0"/>
                    </a:lnTo>
                    <a:lnTo>
                      <a:pt x="103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03" y="2"/>
                    </a:lnTo>
                    <a:lnTo>
                      <a:pt x="103" y="76"/>
                    </a:lnTo>
                    <a:lnTo>
                      <a:pt x="2" y="76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06" name="Freeform 626">
                <a:extLst>
                  <a:ext uri="{FF2B5EF4-FFF2-40B4-BE49-F238E27FC236}">
                    <a16:creationId xmlns:a16="http://schemas.microsoft.com/office/drawing/2014/main" id="{403679DC-5BBF-4742-97DB-7BE9BD5C24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9" y="3528"/>
                <a:ext cx="101" cy="74"/>
              </a:xfrm>
              <a:custGeom>
                <a:avLst/>
                <a:gdLst>
                  <a:gd name="T0" fmla="*/ 0 w 101"/>
                  <a:gd name="T1" fmla="*/ 0 h 74"/>
                  <a:gd name="T2" fmla="*/ 101 w 101"/>
                  <a:gd name="T3" fmla="*/ 0 h 74"/>
                  <a:gd name="T4" fmla="*/ 101 w 101"/>
                  <a:gd name="T5" fmla="*/ 74 h 74"/>
                  <a:gd name="T6" fmla="*/ 0 w 101"/>
                  <a:gd name="T7" fmla="*/ 74 h 74"/>
                  <a:gd name="T8" fmla="*/ 0 w 101"/>
                  <a:gd name="T9" fmla="*/ 0 h 74"/>
                  <a:gd name="T10" fmla="*/ 2 w 101"/>
                  <a:gd name="T11" fmla="*/ 2 h 74"/>
                  <a:gd name="T12" fmla="*/ 101 w 101"/>
                  <a:gd name="T13" fmla="*/ 2 h 74"/>
                  <a:gd name="T14" fmla="*/ 101 w 101"/>
                  <a:gd name="T15" fmla="*/ 74 h 74"/>
                  <a:gd name="T16" fmla="*/ 2 w 101"/>
                  <a:gd name="T17" fmla="*/ 74 h 74"/>
                  <a:gd name="T18" fmla="*/ 2 w 101"/>
                  <a:gd name="T19" fmla="*/ 2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1" h="74">
                    <a:moveTo>
                      <a:pt x="0" y="0"/>
                    </a:moveTo>
                    <a:lnTo>
                      <a:pt x="101" y="0"/>
                    </a:lnTo>
                    <a:lnTo>
                      <a:pt x="101" y="74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01" y="2"/>
                    </a:lnTo>
                    <a:lnTo>
                      <a:pt x="101" y="74"/>
                    </a:lnTo>
                    <a:lnTo>
                      <a:pt x="2" y="7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07" name="Freeform 627">
                <a:extLst>
                  <a:ext uri="{FF2B5EF4-FFF2-40B4-BE49-F238E27FC236}">
                    <a16:creationId xmlns:a16="http://schemas.microsoft.com/office/drawing/2014/main" id="{C91D18A7-8C5E-4E68-98FF-33EAB29E81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1" y="3530"/>
                <a:ext cx="99" cy="72"/>
              </a:xfrm>
              <a:custGeom>
                <a:avLst/>
                <a:gdLst>
                  <a:gd name="T0" fmla="*/ 0 w 99"/>
                  <a:gd name="T1" fmla="*/ 0 h 72"/>
                  <a:gd name="T2" fmla="*/ 99 w 99"/>
                  <a:gd name="T3" fmla="*/ 0 h 72"/>
                  <a:gd name="T4" fmla="*/ 99 w 99"/>
                  <a:gd name="T5" fmla="*/ 72 h 72"/>
                  <a:gd name="T6" fmla="*/ 0 w 99"/>
                  <a:gd name="T7" fmla="*/ 72 h 72"/>
                  <a:gd name="T8" fmla="*/ 0 w 99"/>
                  <a:gd name="T9" fmla="*/ 0 h 72"/>
                  <a:gd name="T10" fmla="*/ 2 w 99"/>
                  <a:gd name="T11" fmla="*/ 0 h 72"/>
                  <a:gd name="T12" fmla="*/ 99 w 99"/>
                  <a:gd name="T13" fmla="*/ 0 h 72"/>
                  <a:gd name="T14" fmla="*/ 99 w 99"/>
                  <a:gd name="T15" fmla="*/ 72 h 72"/>
                  <a:gd name="T16" fmla="*/ 2 w 99"/>
                  <a:gd name="T17" fmla="*/ 72 h 72"/>
                  <a:gd name="T18" fmla="*/ 2 w 99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9" h="72">
                    <a:moveTo>
                      <a:pt x="0" y="0"/>
                    </a:moveTo>
                    <a:lnTo>
                      <a:pt x="99" y="0"/>
                    </a:lnTo>
                    <a:lnTo>
                      <a:pt x="99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99" y="0"/>
                    </a:lnTo>
                    <a:lnTo>
                      <a:pt x="99" y="72"/>
                    </a:lnTo>
                    <a:lnTo>
                      <a:pt x="2" y="7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08" name="Freeform 628">
                <a:extLst>
                  <a:ext uri="{FF2B5EF4-FFF2-40B4-BE49-F238E27FC236}">
                    <a16:creationId xmlns:a16="http://schemas.microsoft.com/office/drawing/2014/main" id="{DAD2C685-41EA-4222-9877-62EDBC3632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3" y="3530"/>
                <a:ext cx="97" cy="72"/>
              </a:xfrm>
              <a:custGeom>
                <a:avLst/>
                <a:gdLst>
                  <a:gd name="T0" fmla="*/ 0 w 97"/>
                  <a:gd name="T1" fmla="*/ 0 h 72"/>
                  <a:gd name="T2" fmla="*/ 97 w 97"/>
                  <a:gd name="T3" fmla="*/ 0 h 72"/>
                  <a:gd name="T4" fmla="*/ 97 w 97"/>
                  <a:gd name="T5" fmla="*/ 72 h 72"/>
                  <a:gd name="T6" fmla="*/ 0 w 97"/>
                  <a:gd name="T7" fmla="*/ 72 h 72"/>
                  <a:gd name="T8" fmla="*/ 0 w 97"/>
                  <a:gd name="T9" fmla="*/ 0 h 72"/>
                  <a:gd name="T10" fmla="*/ 3 w 97"/>
                  <a:gd name="T11" fmla="*/ 2 h 72"/>
                  <a:gd name="T12" fmla="*/ 97 w 97"/>
                  <a:gd name="T13" fmla="*/ 2 h 72"/>
                  <a:gd name="T14" fmla="*/ 97 w 97"/>
                  <a:gd name="T15" fmla="*/ 72 h 72"/>
                  <a:gd name="T16" fmla="*/ 3 w 97"/>
                  <a:gd name="T17" fmla="*/ 72 h 72"/>
                  <a:gd name="T18" fmla="*/ 3 w 97"/>
                  <a:gd name="T19" fmla="*/ 2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7" h="72">
                    <a:moveTo>
                      <a:pt x="0" y="0"/>
                    </a:moveTo>
                    <a:lnTo>
                      <a:pt x="97" y="0"/>
                    </a:lnTo>
                    <a:lnTo>
                      <a:pt x="97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97" y="2"/>
                    </a:lnTo>
                    <a:lnTo>
                      <a:pt x="97" y="72"/>
                    </a:lnTo>
                    <a:lnTo>
                      <a:pt x="3" y="7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09" name="Freeform 629">
                <a:extLst>
                  <a:ext uri="{FF2B5EF4-FFF2-40B4-BE49-F238E27FC236}">
                    <a16:creationId xmlns:a16="http://schemas.microsoft.com/office/drawing/2014/main" id="{DDB3E10F-D970-48CC-99EC-F01010D2A6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6" y="3532"/>
                <a:ext cx="94" cy="70"/>
              </a:xfrm>
              <a:custGeom>
                <a:avLst/>
                <a:gdLst>
                  <a:gd name="T0" fmla="*/ 0 w 94"/>
                  <a:gd name="T1" fmla="*/ 0 h 70"/>
                  <a:gd name="T2" fmla="*/ 94 w 94"/>
                  <a:gd name="T3" fmla="*/ 0 h 70"/>
                  <a:gd name="T4" fmla="*/ 94 w 94"/>
                  <a:gd name="T5" fmla="*/ 70 h 70"/>
                  <a:gd name="T6" fmla="*/ 0 w 94"/>
                  <a:gd name="T7" fmla="*/ 70 h 70"/>
                  <a:gd name="T8" fmla="*/ 0 w 94"/>
                  <a:gd name="T9" fmla="*/ 0 h 70"/>
                  <a:gd name="T10" fmla="*/ 1 w 94"/>
                  <a:gd name="T11" fmla="*/ 2 h 70"/>
                  <a:gd name="T12" fmla="*/ 94 w 94"/>
                  <a:gd name="T13" fmla="*/ 2 h 70"/>
                  <a:gd name="T14" fmla="*/ 94 w 94"/>
                  <a:gd name="T15" fmla="*/ 70 h 70"/>
                  <a:gd name="T16" fmla="*/ 1 w 94"/>
                  <a:gd name="T17" fmla="*/ 70 h 70"/>
                  <a:gd name="T18" fmla="*/ 1 w 94"/>
                  <a:gd name="T19" fmla="*/ 2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4" h="70">
                    <a:moveTo>
                      <a:pt x="0" y="0"/>
                    </a:moveTo>
                    <a:lnTo>
                      <a:pt x="94" y="0"/>
                    </a:lnTo>
                    <a:lnTo>
                      <a:pt x="94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  <a:moveTo>
                      <a:pt x="1" y="2"/>
                    </a:moveTo>
                    <a:lnTo>
                      <a:pt x="94" y="2"/>
                    </a:lnTo>
                    <a:lnTo>
                      <a:pt x="94" y="70"/>
                    </a:lnTo>
                    <a:lnTo>
                      <a:pt x="1" y="7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10" name="Freeform 630">
                <a:extLst>
                  <a:ext uri="{FF2B5EF4-FFF2-40B4-BE49-F238E27FC236}">
                    <a16:creationId xmlns:a16="http://schemas.microsoft.com/office/drawing/2014/main" id="{E179B356-6890-4E9A-948D-AC59BF3CC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7" y="3534"/>
                <a:ext cx="93" cy="68"/>
              </a:xfrm>
              <a:custGeom>
                <a:avLst/>
                <a:gdLst>
                  <a:gd name="T0" fmla="*/ 0 w 93"/>
                  <a:gd name="T1" fmla="*/ 0 h 68"/>
                  <a:gd name="T2" fmla="*/ 93 w 93"/>
                  <a:gd name="T3" fmla="*/ 0 h 68"/>
                  <a:gd name="T4" fmla="*/ 93 w 93"/>
                  <a:gd name="T5" fmla="*/ 68 h 68"/>
                  <a:gd name="T6" fmla="*/ 0 w 93"/>
                  <a:gd name="T7" fmla="*/ 68 h 68"/>
                  <a:gd name="T8" fmla="*/ 0 w 93"/>
                  <a:gd name="T9" fmla="*/ 0 h 68"/>
                  <a:gd name="T10" fmla="*/ 3 w 93"/>
                  <a:gd name="T11" fmla="*/ 2 h 68"/>
                  <a:gd name="T12" fmla="*/ 93 w 93"/>
                  <a:gd name="T13" fmla="*/ 2 h 68"/>
                  <a:gd name="T14" fmla="*/ 93 w 93"/>
                  <a:gd name="T15" fmla="*/ 68 h 68"/>
                  <a:gd name="T16" fmla="*/ 3 w 93"/>
                  <a:gd name="T17" fmla="*/ 68 h 68"/>
                  <a:gd name="T18" fmla="*/ 3 w 93"/>
                  <a:gd name="T19" fmla="*/ 2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3" h="68">
                    <a:moveTo>
                      <a:pt x="0" y="0"/>
                    </a:moveTo>
                    <a:lnTo>
                      <a:pt x="93" y="0"/>
                    </a:lnTo>
                    <a:lnTo>
                      <a:pt x="93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93" y="2"/>
                    </a:lnTo>
                    <a:lnTo>
                      <a:pt x="93" y="68"/>
                    </a:lnTo>
                    <a:lnTo>
                      <a:pt x="3" y="68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11" name="Freeform 631">
                <a:extLst>
                  <a:ext uri="{FF2B5EF4-FFF2-40B4-BE49-F238E27FC236}">
                    <a16:creationId xmlns:a16="http://schemas.microsoft.com/office/drawing/2014/main" id="{BE0C0050-F0B6-4151-96CC-D1B87EA3DF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0" y="3536"/>
                <a:ext cx="90" cy="66"/>
              </a:xfrm>
              <a:custGeom>
                <a:avLst/>
                <a:gdLst>
                  <a:gd name="T0" fmla="*/ 0 w 90"/>
                  <a:gd name="T1" fmla="*/ 0 h 66"/>
                  <a:gd name="T2" fmla="*/ 90 w 90"/>
                  <a:gd name="T3" fmla="*/ 0 h 66"/>
                  <a:gd name="T4" fmla="*/ 90 w 90"/>
                  <a:gd name="T5" fmla="*/ 66 h 66"/>
                  <a:gd name="T6" fmla="*/ 0 w 90"/>
                  <a:gd name="T7" fmla="*/ 66 h 66"/>
                  <a:gd name="T8" fmla="*/ 0 w 90"/>
                  <a:gd name="T9" fmla="*/ 0 h 66"/>
                  <a:gd name="T10" fmla="*/ 2 w 90"/>
                  <a:gd name="T11" fmla="*/ 1 h 66"/>
                  <a:gd name="T12" fmla="*/ 90 w 90"/>
                  <a:gd name="T13" fmla="*/ 1 h 66"/>
                  <a:gd name="T14" fmla="*/ 90 w 90"/>
                  <a:gd name="T15" fmla="*/ 66 h 66"/>
                  <a:gd name="T16" fmla="*/ 2 w 90"/>
                  <a:gd name="T17" fmla="*/ 66 h 66"/>
                  <a:gd name="T18" fmla="*/ 2 w 90"/>
                  <a:gd name="T19" fmla="*/ 1 h 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0" h="66">
                    <a:moveTo>
                      <a:pt x="0" y="0"/>
                    </a:moveTo>
                    <a:lnTo>
                      <a:pt x="90" y="0"/>
                    </a:lnTo>
                    <a:lnTo>
                      <a:pt x="90" y="6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90" y="1"/>
                    </a:lnTo>
                    <a:lnTo>
                      <a:pt x="90" y="66"/>
                    </a:lnTo>
                    <a:lnTo>
                      <a:pt x="2" y="66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12" name="Freeform 632">
                <a:extLst>
                  <a:ext uri="{FF2B5EF4-FFF2-40B4-BE49-F238E27FC236}">
                    <a16:creationId xmlns:a16="http://schemas.microsoft.com/office/drawing/2014/main" id="{333750FE-11EC-461C-B8C1-032FBB00AD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2" y="3537"/>
                <a:ext cx="88" cy="65"/>
              </a:xfrm>
              <a:custGeom>
                <a:avLst/>
                <a:gdLst>
                  <a:gd name="T0" fmla="*/ 0 w 88"/>
                  <a:gd name="T1" fmla="*/ 0 h 65"/>
                  <a:gd name="T2" fmla="*/ 88 w 88"/>
                  <a:gd name="T3" fmla="*/ 0 h 65"/>
                  <a:gd name="T4" fmla="*/ 88 w 88"/>
                  <a:gd name="T5" fmla="*/ 65 h 65"/>
                  <a:gd name="T6" fmla="*/ 0 w 88"/>
                  <a:gd name="T7" fmla="*/ 65 h 65"/>
                  <a:gd name="T8" fmla="*/ 0 w 88"/>
                  <a:gd name="T9" fmla="*/ 0 h 65"/>
                  <a:gd name="T10" fmla="*/ 2 w 88"/>
                  <a:gd name="T11" fmla="*/ 2 h 65"/>
                  <a:gd name="T12" fmla="*/ 88 w 88"/>
                  <a:gd name="T13" fmla="*/ 2 h 65"/>
                  <a:gd name="T14" fmla="*/ 88 w 88"/>
                  <a:gd name="T15" fmla="*/ 65 h 65"/>
                  <a:gd name="T16" fmla="*/ 2 w 88"/>
                  <a:gd name="T17" fmla="*/ 65 h 65"/>
                  <a:gd name="T18" fmla="*/ 2 w 88"/>
                  <a:gd name="T19" fmla="*/ 2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8" h="65">
                    <a:moveTo>
                      <a:pt x="0" y="0"/>
                    </a:moveTo>
                    <a:lnTo>
                      <a:pt x="88" y="0"/>
                    </a:lnTo>
                    <a:lnTo>
                      <a:pt x="88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88" y="2"/>
                    </a:lnTo>
                    <a:lnTo>
                      <a:pt x="88" y="65"/>
                    </a:lnTo>
                    <a:lnTo>
                      <a:pt x="2" y="6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13" name="Freeform 633">
                <a:extLst>
                  <a:ext uri="{FF2B5EF4-FFF2-40B4-BE49-F238E27FC236}">
                    <a16:creationId xmlns:a16="http://schemas.microsoft.com/office/drawing/2014/main" id="{B54E94B7-C0C5-4C0C-8064-1FAD2610DF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4" y="3539"/>
                <a:ext cx="86" cy="63"/>
              </a:xfrm>
              <a:custGeom>
                <a:avLst/>
                <a:gdLst>
                  <a:gd name="T0" fmla="*/ 0 w 86"/>
                  <a:gd name="T1" fmla="*/ 0 h 63"/>
                  <a:gd name="T2" fmla="*/ 86 w 86"/>
                  <a:gd name="T3" fmla="*/ 0 h 63"/>
                  <a:gd name="T4" fmla="*/ 86 w 86"/>
                  <a:gd name="T5" fmla="*/ 63 h 63"/>
                  <a:gd name="T6" fmla="*/ 0 w 86"/>
                  <a:gd name="T7" fmla="*/ 63 h 63"/>
                  <a:gd name="T8" fmla="*/ 0 w 86"/>
                  <a:gd name="T9" fmla="*/ 0 h 63"/>
                  <a:gd name="T10" fmla="*/ 2 w 86"/>
                  <a:gd name="T11" fmla="*/ 2 h 63"/>
                  <a:gd name="T12" fmla="*/ 86 w 86"/>
                  <a:gd name="T13" fmla="*/ 2 h 63"/>
                  <a:gd name="T14" fmla="*/ 86 w 86"/>
                  <a:gd name="T15" fmla="*/ 63 h 63"/>
                  <a:gd name="T16" fmla="*/ 2 w 86"/>
                  <a:gd name="T17" fmla="*/ 63 h 63"/>
                  <a:gd name="T18" fmla="*/ 2 w 86"/>
                  <a:gd name="T19" fmla="*/ 2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" h="63">
                    <a:moveTo>
                      <a:pt x="0" y="0"/>
                    </a:moveTo>
                    <a:lnTo>
                      <a:pt x="86" y="0"/>
                    </a:lnTo>
                    <a:lnTo>
                      <a:pt x="86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86" y="2"/>
                    </a:lnTo>
                    <a:lnTo>
                      <a:pt x="86" y="63"/>
                    </a:lnTo>
                    <a:lnTo>
                      <a:pt x="2" y="6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14" name="Freeform 634">
                <a:extLst>
                  <a:ext uri="{FF2B5EF4-FFF2-40B4-BE49-F238E27FC236}">
                    <a16:creationId xmlns:a16="http://schemas.microsoft.com/office/drawing/2014/main" id="{61E3BE43-5946-47DD-A68C-38AD7CE318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6" y="3541"/>
                <a:ext cx="84" cy="61"/>
              </a:xfrm>
              <a:custGeom>
                <a:avLst/>
                <a:gdLst>
                  <a:gd name="T0" fmla="*/ 0 w 84"/>
                  <a:gd name="T1" fmla="*/ 0 h 61"/>
                  <a:gd name="T2" fmla="*/ 84 w 84"/>
                  <a:gd name="T3" fmla="*/ 0 h 61"/>
                  <a:gd name="T4" fmla="*/ 84 w 84"/>
                  <a:gd name="T5" fmla="*/ 61 h 61"/>
                  <a:gd name="T6" fmla="*/ 0 w 84"/>
                  <a:gd name="T7" fmla="*/ 61 h 61"/>
                  <a:gd name="T8" fmla="*/ 0 w 84"/>
                  <a:gd name="T9" fmla="*/ 0 h 61"/>
                  <a:gd name="T10" fmla="*/ 2 w 84"/>
                  <a:gd name="T11" fmla="*/ 1 h 61"/>
                  <a:gd name="T12" fmla="*/ 84 w 84"/>
                  <a:gd name="T13" fmla="*/ 1 h 61"/>
                  <a:gd name="T14" fmla="*/ 84 w 84"/>
                  <a:gd name="T15" fmla="*/ 61 h 61"/>
                  <a:gd name="T16" fmla="*/ 2 w 84"/>
                  <a:gd name="T17" fmla="*/ 61 h 61"/>
                  <a:gd name="T18" fmla="*/ 2 w 84"/>
                  <a:gd name="T19" fmla="*/ 1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4" h="61">
                    <a:moveTo>
                      <a:pt x="0" y="0"/>
                    </a:moveTo>
                    <a:lnTo>
                      <a:pt x="84" y="0"/>
                    </a:lnTo>
                    <a:lnTo>
                      <a:pt x="84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84" y="1"/>
                    </a:lnTo>
                    <a:lnTo>
                      <a:pt x="84" y="61"/>
                    </a:lnTo>
                    <a:lnTo>
                      <a:pt x="2" y="6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15" name="Freeform 635">
                <a:extLst>
                  <a:ext uri="{FF2B5EF4-FFF2-40B4-BE49-F238E27FC236}">
                    <a16:creationId xmlns:a16="http://schemas.microsoft.com/office/drawing/2014/main" id="{D813C29D-49B5-4347-9595-3A290290A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" y="3542"/>
                <a:ext cx="82" cy="60"/>
              </a:xfrm>
              <a:custGeom>
                <a:avLst/>
                <a:gdLst>
                  <a:gd name="T0" fmla="*/ 0 w 82"/>
                  <a:gd name="T1" fmla="*/ 0 h 60"/>
                  <a:gd name="T2" fmla="*/ 82 w 82"/>
                  <a:gd name="T3" fmla="*/ 0 h 60"/>
                  <a:gd name="T4" fmla="*/ 82 w 82"/>
                  <a:gd name="T5" fmla="*/ 60 h 60"/>
                  <a:gd name="T6" fmla="*/ 0 w 82"/>
                  <a:gd name="T7" fmla="*/ 60 h 60"/>
                  <a:gd name="T8" fmla="*/ 0 w 82"/>
                  <a:gd name="T9" fmla="*/ 0 h 60"/>
                  <a:gd name="T10" fmla="*/ 3 w 82"/>
                  <a:gd name="T11" fmla="*/ 1 h 60"/>
                  <a:gd name="T12" fmla="*/ 82 w 82"/>
                  <a:gd name="T13" fmla="*/ 1 h 60"/>
                  <a:gd name="T14" fmla="*/ 82 w 82"/>
                  <a:gd name="T15" fmla="*/ 60 h 60"/>
                  <a:gd name="T16" fmla="*/ 3 w 82"/>
                  <a:gd name="T17" fmla="*/ 60 h 60"/>
                  <a:gd name="T18" fmla="*/ 3 w 82"/>
                  <a:gd name="T19" fmla="*/ 1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2" h="60">
                    <a:moveTo>
                      <a:pt x="0" y="0"/>
                    </a:moveTo>
                    <a:lnTo>
                      <a:pt x="82" y="0"/>
                    </a:lnTo>
                    <a:lnTo>
                      <a:pt x="82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82" y="1"/>
                    </a:lnTo>
                    <a:lnTo>
                      <a:pt x="82" y="60"/>
                    </a:lnTo>
                    <a:lnTo>
                      <a:pt x="3" y="6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16" name="Freeform 636">
                <a:extLst>
                  <a:ext uri="{FF2B5EF4-FFF2-40B4-BE49-F238E27FC236}">
                    <a16:creationId xmlns:a16="http://schemas.microsoft.com/office/drawing/2014/main" id="{88CF1CF9-0681-49EA-8CBB-63C5308CD0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1" y="3543"/>
                <a:ext cx="79" cy="59"/>
              </a:xfrm>
              <a:custGeom>
                <a:avLst/>
                <a:gdLst>
                  <a:gd name="T0" fmla="*/ 0 w 79"/>
                  <a:gd name="T1" fmla="*/ 0 h 59"/>
                  <a:gd name="T2" fmla="*/ 79 w 79"/>
                  <a:gd name="T3" fmla="*/ 0 h 59"/>
                  <a:gd name="T4" fmla="*/ 79 w 79"/>
                  <a:gd name="T5" fmla="*/ 59 h 59"/>
                  <a:gd name="T6" fmla="*/ 0 w 79"/>
                  <a:gd name="T7" fmla="*/ 59 h 59"/>
                  <a:gd name="T8" fmla="*/ 0 w 79"/>
                  <a:gd name="T9" fmla="*/ 0 h 59"/>
                  <a:gd name="T10" fmla="*/ 1 w 79"/>
                  <a:gd name="T11" fmla="*/ 2 h 59"/>
                  <a:gd name="T12" fmla="*/ 79 w 79"/>
                  <a:gd name="T13" fmla="*/ 2 h 59"/>
                  <a:gd name="T14" fmla="*/ 79 w 79"/>
                  <a:gd name="T15" fmla="*/ 59 h 59"/>
                  <a:gd name="T16" fmla="*/ 1 w 79"/>
                  <a:gd name="T17" fmla="*/ 59 h 59"/>
                  <a:gd name="T18" fmla="*/ 1 w 79"/>
                  <a:gd name="T19" fmla="*/ 2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9" h="59">
                    <a:moveTo>
                      <a:pt x="0" y="0"/>
                    </a:moveTo>
                    <a:lnTo>
                      <a:pt x="79" y="0"/>
                    </a:lnTo>
                    <a:lnTo>
                      <a:pt x="79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  <a:moveTo>
                      <a:pt x="1" y="2"/>
                    </a:moveTo>
                    <a:lnTo>
                      <a:pt x="79" y="2"/>
                    </a:lnTo>
                    <a:lnTo>
                      <a:pt x="79" y="59"/>
                    </a:lnTo>
                    <a:lnTo>
                      <a:pt x="1" y="59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17" name="Freeform 637">
                <a:extLst>
                  <a:ext uri="{FF2B5EF4-FFF2-40B4-BE49-F238E27FC236}">
                    <a16:creationId xmlns:a16="http://schemas.microsoft.com/office/drawing/2014/main" id="{93B41832-E6B5-4BB4-8848-D8091935CF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2" y="3545"/>
                <a:ext cx="78" cy="57"/>
              </a:xfrm>
              <a:custGeom>
                <a:avLst/>
                <a:gdLst>
                  <a:gd name="T0" fmla="*/ 0 w 78"/>
                  <a:gd name="T1" fmla="*/ 0 h 57"/>
                  <a:gd name="T2" fmla="*/ 78 w 78"/>
                  <a:gd name="T3" fmla="*/ 0 h 57"/>
                  <a:gd name="T4" fmla="*/ 78 w 78"/>
                  <a:gd name="T5" fmla="*/ 57 h 57"/>
                  <a:gd name="T6" fmla="*/ 0 w 78"/>
                  <a:gd name="T7" fmla="*/ 57 h 57"/>
                  <a:gd name="T8" fmla="*/ 0 w 78"/>
                  <a:gd name="T9" fmla="*/ 0 h 57"/>
                  <a:gd name="T10" fmla="*/ 3 w 78"/>
                  <a:gd name="T11" fmla="*/ 2 h 57"/>
                  <a:gd name="T12" fmla="*/ 78 w 78"/>
                  <a:gd name="T13" fmla="*/ 2 h 57"/>
                  <a:gd name="T14" fmla="*/ 78 w 78"/>
                  <a:gd name="T15" fmla="*/ 57 h 57"/>
                  <a:gd name="T16" fmla="*/ 3 w 78"/>
                  <a:gd name="T17" fmla="*/ 57 h 57"/>
                  <a:gd name="T18" fmla="*/ 3 w 78"/>
                  <a:gd name="T19" fmla="*/ 2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8" h="57">
                    <a:moveTo>
                      <a:pt x="0" y="0"/>
                    </a:moveTo>
                    <a:lnTo>
                      <a:pt x="78" y="0"/>
                    </a:lnTo>
                    <a:lnTo>
                      <a:pt x="78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78" y="2"/>
                    </a:lnTo>
                    <a:lnTo>
                      <a:pt x="78" y="57"/>
                    </a:lnTo>
                    <a:lnTo>
                      <a:pt x="3" y="57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18" name="Freeform 638">
                <a:extLst>
                  <a:ext uri="{FF2B5EF4-FFF2-40B4-BE49-F238E27FC236}">
                    <a16:creationId xmlns:a16="http://schemas.microsoft.com/office/drawing/2014/main" id="{4251A164-BC87-46D7-8341-E9C0A89400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5" y="3547"/>
                <a:ext cx="75" cy="55"/>
              </a:xfrm>
              <a:custGeom>
                <a:avLst/>
                <a:gdLst>
                  <a:gd name="T0" fmla="*/ 0 w 75"/>
                  <a:gd name="T1" fmla="*/ 0 h 55"/>
                  <a:gd name="T2" fmla="*/ 75 w 75"/>
                  <a:gd name="T3" fmla="*/ 0 h 55"/>
                  <a:gd name="T4" fmla="*/ 75 w 75"/>
                  <a:gd name="T5" fmla="*/ 55 h 55"/>
                  <a:gd name="T6" fmla="*/ 0 w 75"/>
                  <a:gd name="T7" fmla="*/ 55 h 55"/>
                  <a:gd name="T8" fmla="*/ 0 w 75"/>
                  <a:gd name="T9" fmla="*/ 0 h 55"/>
                  <a:gd name="T10" fmla="*/ 2 w 75"/>
                  <a:gd name="T11" fmla="*/ 2 h 55"/>
                  <a:gd name="T12" fmla="*/ 75 w 75"/>
                  <a:gd name="T13" fmla="*/ 2 h 55"/>
                  <a:gd name="T14" fmla="*/ 75 w 75"/>
                  <a:gd name="T15" fmla="*/ 55 h 55"/>
                  <a:gd name="T16" fmla="*/ 2 w 75"/>
                  <a:gd name="T17" fmla="*/ 55 h 55"/>
                  <a:gd name="T18" fmla="*/ 2 w 75"/>
                  <a:gd name="T19" fmla="*/ 2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5" h="55">
                    <a:moveTo>
                      <a:pt x="0" y="0"/>
                    </a:moveTo>
                    <a:lnTo>
                      <a:pt x="75" y="0"/>
                    </a:lnTo>
                    <a:lnTo>
                      <a:pt x="75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75" y="2"/>
                    </a:lnTo>
                    <a:lnTo>
                      <a:pt x="75" y="55"/>
                    </a:lnTo>
                    <a:lnTo>
                      <a:pt x="2" y="5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19" name="Freeform 639">
                <a:extLst>
                  <a:ext uri="{FF2B5EF4-FFF2-40B4-BE49-F238E27FC236}">
                    <a16:creationId xmlns:a16="http://schemas.microsoft.com/office/drawing/2014/main" id="{D460EBE0-4C33-475E-B766-230069849A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7" y="3549"/>
                <a:ext cx="73" cy="53"/>
              </a:xfrm>
              <a:custGeom>
                <a:avLst/>
                <a:gdLst>
                  <a:gd name="T0" fmla="*/ 0 w 73"/>
                  <a:gd name="T1" fmla="*/ 0 h 53"/>
                  <a:gd name="T2" fmla="*/ 73 w 73"/>
                  <a:gd name="T3" fmla="*/ 0 h 53"/>
                  <a:gd name="T4" fmla="*/ 73 w 73"/>
                  <a:gd name="T5" fmla="*/ 53 h 53"/>
                  <a:gd name="T6" fmla="*/ 0 w 73"/>
                  <a:gd name="T7" fmla="*/ 53 h 53"/>
                  <a:gd name="T8" fmla="*/ 0 w 73"/>
                  <a:gd name="T9" fmla="*/ 0 h 53"/>
                  <a:gd name="T10" fmla="*/ 2 w 73"/>
                  <a:gd name="T11" fmla="*/ 1 h 53"/>
                  <a:gd name="T12" fmla="*/ 73 w 73"/>
                  <a:gd name="T13" fmla="*/ 1 h 53"/>
                  <a:gd name="T14" fmla="*/ 73 w 73"/>
                  <a:gd name="T15" fmla="*/ 53 h 53"/>
                  <a:gd name="T16" fmla="*/ 2 w 73"/>
                  <a:gd name="T17" fmla="*/ 53 h 53"/>
                  <a:gd name="T18" fmla="*/ 2 w 73"/>
                  <a:gd name="T19" fmla="*/ 1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3" h="53">
                    <a:moveTo>
                      <a:pt x="0" y="0"/>
                    </a:moveTo>
                    <a:lnTo>
                      <a:pt x="73" y="0"/>
                    </a:lnTo>
                    <a:lnTo>
                      <a:pt x="73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73" y="1"/>
                    </a:lnTo>
                    <a:lnTo>
                      <a:pt x="73" y="53"/>
                    </a:lnTo>
                    <a:lnTo>
                      <a:pt x="2" y="5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20" name="Freeform 640">
                <a:extLst>
                  <a:ext uri="{FF2B5EF4-FFF2-40B4-BE49-F238E27FC236}">
                    <a16:creationId xmlns:a16="http://schemas.microsoft.com/office/drawing/2014/main" id="{353D3C24-CCCC-4F72-BC6C-EA3CEB1FCC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9" y="3550"/>
                <a:ext cx="71" cy="52"/>
              </a:xfrm>
              <a:custGeom>
                <a:avLst/>
                <a:gdLst>
                  <a:gd name="T0" fmla="*/ 0 w 71"/>
                  <a:gd name="T1" fmla="*/ 0 h 52"/>
                  <a:gd name="T2" fmla="*/ 71 w 71"/>
                  <a:gd name="T3" fmla="*/ 0 h 52"/>
                  <a:gd name="T4" fmla="*/ 71 w 71"/>
                  <a:gd name="T5" fmla="*/ 52 h 52"/>
                  <a:gd name="T6" fmla="*/ 0 w 71"/>
                  <a:gd name="T7" fmla="*/ 52 h 52"/>
                  <a:gd name="T8" fmla="*/ 0 w 71"/>
                  <a:gd name="T9" fmla="*/ 0 h 52"/>
                  <a:gd name="T10" fmla="*/ 2 w 71"/>
                  <a:gd name="T11" fmla="*/ 1 h 52"/>
                  <a:gd name="T12" fmla="*/ 71 w 71"/>
                  <a:gd name="T13" fmla="*/ 1 h 52"/>
                  <a:gd name="T14" fmla="*/ 71 w 71"/>
                  <a:gd name="T15" fmla="*/ 52 h 52"/>
                  <a:gd name="T16" fmla="*/ 2 w 71"/>
                  <a:gd name="T17" fmla="*/ 52 h 52"/>
                  <a:gd name="T18" fmla="*/ 2 w 71"/>
                  <a:gd name="T19" fmla="*/ 1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1" h="52">
                    <a:moveTo>
                      <a:pt x="0" y="0"/>
                    </a:moveTo>
                    <a:lnTo>
                      <a:pt x="71" y="0"/>
                    </a:lnTo>
                    <a:lnTo>
                      <a:pt x="71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71" y="1"/>
                    </a:lnTo>
                    <a:lnTo>
                      <a:pt x="71" y="52"/>
                    </a:lnTo>
                    <a:lnTo>
                      <a:pt x="2" y="5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21" name="Freeform 641">
                <a:extLst>
                  <a:ext uri="{FF2B5EF4-FFF2-40B4-BE49-F238E27FC236}">
                    <a16:creationId xmlns:a16="http://schemas.microsoft.com/office/drawing/2014/main" id="{F7794A10-7BB8-487A-8DB9-7290E9B611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1" y="3551"/>
                <a:ext cx="69" cy="51"/>
              </a:xfrm>
              <a:custGeom>
                <a:avLst/>
                <a:gdLst>
                  <a:gd name="T0" fmla="*/ 0 w 69"/>
                  <a:gd name="T1" fmla="*/ 0 h 51"/>
                  <a:gd name="T2" fmla="*/ 69 w 69"/>
                  <a:gd name="T3" fmla="*/ 0 h 51"/>
                  <a:gd name="T4" fmla="*/ 69 w 69"/>
                  <a:gd name="T5" fmla="*/ 51 h 51"/>
                  <a:gd name="T6" fmla="*/ 0 w 69"/>
                  <a:gd name="T7" fmla="*/ 51 h 51"/>
                  <a:gd name="T8" fmla="*/ 0 w 69"/>
                  <a:gd name="T9" fmla="*/ 0 h 51"/>
                  <a:gd name="T10" fmla="*/ 3 w 69"/>
                  <a:gd name="T11" fmla="*/ 2 h 51"/>
                  <a:gd name="T12" fmla="*/ 69 w 69"/>
                  <a:gd name="T13" fmla="*/ 2 h 51"/>
                  <a:gd name="T14" fmla="*/ 69 w 69"/>
                  <a:gd name="T15" fmla="*/ 51 h 51"/>
                  <a:gd name="T16" fmla="*/ 3 w 69"/>
                  <a:gd name="T17" fmla="*/ 51 h 51"/>
                  <a:gd name="T18" fmla="*/ 3 w 69"/>
                  <a:gd name="T19" fmla="*/ 2 h 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51">
                    <a:moveTo>
                      <a:pt x="0" y="0"/>
                    </a:moveTo>
                    <a:lnTo>
                      <a:pt x="69" y="0"/>
                    </a:lnTo>
                    <a:lnTo>
                      <a:pt x="69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69" y="2"/>
                    </a:lnTo>
                    <a:lnTo>
                      <a:pt x="69" y="51"/>
                    </a:lnTo>
                    <a:lnTo>
                      <a:pt x="3" y="5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22" name="Freeform 642">
                <a:extLst>
                  <a:ext uri="{FF2B5EF4-FFF2-40B4-BE49-F238E27FC236}">
                    <a16:creationId xmlns:a16="http://schemas.microsoft.com/office/drawing/2014/main" id="{E2CC7D68-615E-4BA2-8F19-C08BA36C5F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4" y="3553"/>
                <a:ext cx="66" cy="49"/>
              </a:xfrm>
              <a:custGeom>
                <a:avLst/>
                <a:gdLst>
                  <a:gd name="T0" fmla="*/ 0 w 66"/>
                  <a:gd name="T1" fmla="*/ 0 h 49"/>
                  <a:gd name="T2" fmla="*/ 66 w 66"/>
                  <a:gd name="T3" fmla="*/ 0 h 49"/>
                  <a:gd name="T4" fmla="*/ 66 w 66"/>
                  <a:gd name="T5" fmla="*/ 49 h 49"/>
                  <a:gd name="T6" fmla="*/ 0 w 66"/>
                  <a:gd name="T7" fmla="*/ 49 h 49"/>
                  <a:gd name="T8" fmla="*/ 0 w 66"/>
                  <a:gd name="T9" fmla="*/ 0 h 49"/>
                  <a:gd name="T10" fmla="*/ 1 w 66"/>
                  <a:gd name="T11" fmla="*/ 2 h 49"/>
                  <a:gd name="T12" fmla="*/ 66 w 66"/>
                  <a:gd name="T13" fmla="*/ 2 h 49"/>
                  <a:gd name="T14" fmla="*/ 66 w 66"/>
                  <a:gd name="T15" fmla="*/ 49 h 49"/>
                  <a:gd name="T16" fmla="*/ 1 w 66"/>
                  <a:gd name="T17" fmla="*/ 49 h 49"/>
                  <a:gd name="T18" fmla="*/ 1 w 66"/>
                  <a:gd name="T19" fmla="*/ 2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49">
                    <a:moveTo>
                      <a:pt x="0" y="0"/>
                    </a:moveTo>
                    <a:lnTo>
                      <a:pt x="66" y="0"/>
                    </a:lnTo>
                    <a:lnTo>
                      <a:pt x="66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  <a:moveTo>
                      <a:pt x="1" y="2"/>
                    </a:moveTo>
                    <a:lnTo>
                      <a:pt x="66" y="2"/>
                    </a:lnTo>
                    <a:lnTo>
                      <a:pt x="66" y="49"/>
                    </a:lnTo>
                    <a:lnTo>
                      <a:pt x="1" y="49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23" name="Freeform 643">
                <a:extLst>
                  <a:ext uri="{FF2B5EF4-FFF2-40B4-BE49-F238E27FC236}">
                    <a16:creationId xmlns:a16="http://schemas.microsoft.com/office/drawing/2014/main" id="{6AD5C1FE-E6D7-4ECB-A63F-C4C8F20542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5" y="3555"/>
                <a:ext cx="65" cy="47"/>
              </a:xfrm>
              <a:custGeom>
                <a:avLst/>
                <a:gdLst>
                  <a:gd name="T0" fmla="*/ 0 w 65"/>
                  <a:gd name="T1" fmla="*/ 0 h 47"/>
                  <a:gd name="T2" fmla="*/ 65 w 65"/>
                  <a:gd name="T3" fmla="*/ 0 h 47"/>
                  <a:gd name="T4" fmla="*/ 65 w 65"/>
                  <a:gd name="T5" fmla="*/ 47 h 47"/>
                  <a:gd name="T6" fmla="*/ 0 w 65"/>
                  <a:gd name="T7" fmla="*/ 47 h 47"/>
                  <a:gd name="T8" fmla="*/ 0 w 65"/>
                  <a:gd name="T9" fmla="*/ 0 h 47"/>
                  <a:gd name="T10" fmla="*/ 3 w 65"/>
                  <a:gd name="T11" fmla="*/ 2 h 47"/>
                  <a:gd name="T12" fmla="*/ 65 w 65"/>
                  <a:gd name="T13" fmla="*/ 2 h 47"/>
                  <a:gd name="T14" fmla="*/ 65 w 65"/>
                  <a:gd name="T15" fmla="*/ 47 h 47"/>
                  <a:gd name="T16" fmla="*/ 3 w 65"/>
                  <a:gd name="T17" fmla="*/ 47 h 47"/>
                  <a:gd name="T18" fmla="*/ 3 w 65"/>
                  <a:gd name="T19" fmla="*/ 2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5" h="47">
                    <a:moveTo>
                      <a:pt x="0" y="0"/>
                    </a:moveTo>
                    <a:lnTo>
                      <a:pt x="65" y="0"/>
                    </a:lnTo>
                    <a:lnTo>
                      <a:pt x="65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65" y="2"/>
                    </a:lnTo>
                    <a:lnTo>
                      <a:pt x="65" y="47"/>
                    </a:lnTo>
                    <a:lnTo>
                      <a:pt x="3" y="47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24" name="Freeform 644">
                <a:extLst>
                  <a:ext uri="{FF2B5EF4-FFF2-40B4-BE49-F238E27FC236}">
                    <a16:creationId xmlns:a16="http://schemas.microsoft.com/office/drawing/2014/main" id="{4D5389FB-8759-4A5D-9840-97D031D609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8" y="3557"/>
                <a:ext cx="62" cy="45"/>
              </a:xfrm>
              <a:custGeom>
                <a:avLst/>
                <a:gdLst>
                  <a:gd name="T0" fmla="*/ 0 w 62"/>
                  <a:gd name="T1" fmla="*/ 0 h 45"/>
                  <a:gd name="T2" fmla="*/ 62 w 62"/>
                  <a:gd name="T3" fmla="*/ 0 h 45"/>
                  <a:gd name="T4" fmla="*/ 62 w 62"/>
                  <a:gd name="T5" fmla="*/ 45 h 45"/>
                  <a:gd name="T6" fmla="*/ 0 w 62"/>
                  <a:gd name="T7" fmla="*/ 45 h 45"/>
                  <a:gd name="T8" fmla="*/ 0 w 62"/>
                  <a:gd name="T9" fmla="*/ 0 h 45"/>
                  <a:gd name="T10" fmla="*/ 2 w 62"/>
                  <a:gd name="T11" fmla="*/ 1 h 45"/>
                  <a:gd name="T12" fmla="*/ 62 w 62"/>
                  <a:gd name="T13" fmla="*/ 1 h 45"/>
                  <a:gd name="T14" fmla="*/ 62 w 62"/>
                  <a:gd name="T15" fmla="*/ 45 h 45"/>
                  <a:gd name="T16" fmla="*/ 2 w 62"/>
                  <a:gd name="T17" fmla="*/ 45 h 45"/>
                  <a:gd name="T18" fmla="*/ 2 w 62"/>
                  <a:gd name="T19" fmla="*/ 1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2" h="45">
                    <a:moveTo>
                      <a:pt x="0" y="0"/>
                    </a:moveTo>
                    <a:lnTo>
                      <a:pt x="62" y="0"/>
                    </a:lnTo>
                    <a:lnTo>
                      <a:pt x="62" y="45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62" y="1"/>
                    </a:lnTo>
                    <a:lnTo>
                      <a:pt x="62" y="45"/>
                    </a:lnTo>
                    <a:lnTo>
                      <a:pt x="2" y="45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25" name="Freeform 645">
                <a:extLst>
                  <a:ext uri="{FF2B5EF4-FFF2-40B4-BE49-F238E27FC236}">
                    <a16:creationId xmlns:a16="http://schemas.microsoft.com/office/drawing/2014/main" id="{6884C891-64BE-4F36-8AB1-0D81DFB1E6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0" y="3558"/>
                <a:ext cx="60" cy="44"/>
              </a:xfrm>
              <a:custGeom>
                <a:avLst/>
                <a:gdLst>
                  <a:gd name="T0" fmla="*/ 0 w 60"/>
                  <a:gd name="T1" fmla="*/ 0 h 44"/>
                  <a:gd name="T2" fmla="*/ 60 w 60"/>
                  <a:gd name="T3" fmla="*/ 0 h 44"/>
                  <a:gd name="T4" fmla="*/ 60 w 60"/>
                  <a:gd name="T5" fmla="*/ 44 h 44"/>
                  <a:gd name="T6" fmla="*/ 0 w 60"/>
                  <a:gd name="T7" fmla="*/ 44 h 44"/>
                  <a:gd name="T8" fmla="*/ 0 w 60"/>
                  <a:gd name="T9" fmla="*/ 0 h 44"/>
                  <a:gd name="T10" fmla="*/ 3 w 60"/>
                  <a:gd name="T11" fmla="*/ 2 h 44"/>
                  <a:gd name="T12" fmla="*/ 60 w 60"/>
                  <a:gd name="T13" fmla="*/ 2 h 44"/>
                  <a:gd name="T14" fmla="*/ 60 w 60"/>
                  <a:gd name="T15" fmla="*/ 44 h 44"/>
                  <a:gd name="T16" fmla="*/ 3 w 60"/>
                  <a:gd name="T17" fmla="*/ 44 h 44"/>
                  <a:gd name="T18" fmla="*/ 3 w 60"/>
                  <a:gd name="T19" fmla="*/ 2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44">
                    <a:moveTo>
                      <a:pt x="0" y="0"/>
                    </a:moveTo>
                    <a:lnTo>
                      <a:pt x="60" y="0"/>
                    </a:lnTo>
                    <a:lnTo>
                      <a:pt x="60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60" y="2"/>
                    </a:lnTo>
                    <a:lnTo>
                      <a:pt x="60" y="44"/>
                    </a:lnTo>
                    <a:lnTo>
                      <a:pt x="3" y="4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26" name="Freeform 646">
                <a:extLst>
                  <a:ext uri="{FF2B5EF4-FFF2-40B4-BE49-F238E27FC236}">
                    <a16:creationId xmlns:a16="http://schemas.microsoft.com/office/drawing/2014/main" id="{6DA033E2-11DF-4AD8-818D-86456509AB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3" y="3560"/>
                <a:ext cx="57" cy="42"/>
              </a:xfrm>
              <a:custGeom>
                <a:avLst/>
                <a:gdLst>
                  <a:gd name="T0" fmla="*/ 0 w 57"/>
                  <a:gd name="T1" fmla="*/ 0 h 42"/>
                  <a:gd name="T2" fmla="*/ 57 w 57"/>
                  <a:gd name="T3" fmla="*/ 0 h 42"/>
                  <a:gd name="T4" fmla="*/ 57 w 57"/>
                  <a:gd name="T5" fmla="*/ 42 h 42"/>
                  <a:gd name="T6" fmla="*/ 0 w 57"/>
                  <a:gd name="T7" fmla="*/ 42 h 42"/>
                  <a:gd name="T8" fmla="*/ 0 w 57"/>
                  <a:gd name="T9" fmla="*/ 0 h 42"/>
                  <a:gd name="T10" fmla="*/ 1 w 57"/>
                  <a:gd name="T11" fmla="*/ 2 h 42"/>
                  <a:gd name="T12" fmla="*/ 57 w 57"/>
                  <a:gd name="T13" fmla="*/ 2 h 42"/>
                  <a:gd name="T14" fmla="*/ 57 w 57"/>
                  <a:gd name="T15" fmla="*/ 42 h 42"/>
                  <a:gd name="T16" fmla="*/ 1 w 57"/>
                  <a:gd name="T17" fmla="*/ 42 h 42"/>
                  <a:gd name="T18" fmla="*/ 1 w 57"/>
                  <a:gd name="T19" fmla="*/ 2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7" h="42">
                    <a:moveTo>
                      <a:pt x="0" y="0"/>
                    </a:moveTo>
                    <a:lnTo>
                      <a:pt x="57" y="0"/>
                    </a:lnTo>
                    <a:lnTo>
                      <a:pt x="57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  <a:moveTo>
                      <a:pt x="1" y="2"/>
                    </a:moveTo>
                    <a:lnTo>
                      <a:pt x="57" y="2"/>
                    </a:lnTo>
                    <a:lnTo>
                      <a:pt x="57" y="42"/>
                    </a:lnTo>
                    <a:lnTo>
                      <a:pt x="1" y="4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27" name="Freeform 647">
                <a:extLst>
                  <a:ext uri="{FF2B5EF4-FFF2-40B4-BE49-F238E27FC236}">
                    <a16:creationId xmlns:a16="http://schemas.microsoft.com/office/drawing/2014/main" id="{3700ACC1-B6A9-40D3-BF4C-834F3E2EEE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4" y="3562"/>
                <a:ext cx="56" cy="40"/>
              </a:xfrm>
              <a:custGeom>
                <a:avLst/>
                <a:gdLst>
                  <a:gd name="T0" fmla="*/ 0 w 56"/>
                  <a:gd name="T1" fmla="*/ 0 h 40"/>
                  <a:gd name="T2" fmla="*/ 56 w 56"/>
                  <a:gd name="T3" fmla="*/ 0 h 40"/>
                  <a:gd name="T4" fmla="*/ 56 w 56"/>
                  <a:gd name="T5" fmla="*/ 40 h 40"/>
                  <a:gd name="T6" fmla="*/ 0 w 56"/>
                  <a:gd name="T7" fmla="*/ 40 h 40"/>
                  <a:gd name="T8" fmla="*/ 0 w 56"/>
                  <a:gd name="T9" fmla="*/ 0 h 40"/>
                  <a:gd name="T10" fmla="*/ 3 w 56"/>
                  <a:gd name="T11" fmla="*/ 1 h 40"/>
                  <a:gd name="T12" fmla="*/ 56 w 56"/>
                  <a:gd name="T13" fmla="*/ 1 h 40"/>
                  <a:gd name="T14" fmla="*/ 56 w 56"/>
                  <a:gd name="T15" fmla="*/ 40 h 40"/>
                  <a:gd name="T16" fmla="*/ 3 w 56"/>
                  <a:gd name="T17" fmla="*/ 40 h 40"/>
                  <a:gd name="T18" fmla="*/ 3 w 56"/>
                  <a:gd name="T19" fmla="*/ 1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6" h="40">
                    <a:moveTo>
                      <a:pt x="0" y="0"/>
                    </a:moveTo>
                    <a:lnTo>
                      <a:pt x="56" y="0"/>
                    </a:lnTo>
                    <a:lnTo>
                      <a:pt x="56" y="40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56" y="1"/>
                    </a:lnTo>
                    <a:lnTo>
                      <a:pt x="56" y="40"/>
                    </a:lnTo>
                    <a:lnTo>
                      <a:pt x="3" y="4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28" name="Freeform 648">
                <a:extLst>
                  <a:ext uri="{FF2B5EF4-FFF2-40B4-BE49-F238E27FC236}">
                    <a16:creationId xmlns:a16="http://schemas.microsoft.com/office/drawing/2014/main" id="{196F0CAE-5FAD-481B-80F7-1E616C21D2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7" y="3563"/>
                <a:ext cx="53" cy="39"/>
              </a:xfrm>
              <a:custGeom>
                <a:avLst/>
                <a:gdLst>
                  <a:gd name="T0" fmla="*/ 0 w 53"/>
                  <a:gd name="T1" fmla="*/ 0 h 39"/>
                  <a:gd name="T2" fmla="*/ 53 w 53"/>
                  <a:gd name="T3" fmla="*/ 0 h 39"/>
                  <a:gd name="T4" fmla="*/ 53 w 53"/>
                  <a:gd name="T5" fmla="*/ 39 h 39"/>
                  <a:gd name="T6" fmla="*/ 0 w 53"/>
                  <a:gd name="T7" fmla="*/ 39 h 39"/>
                  <a:gd name="T8" fmla="*/ 0 w 53"/>
                  <a:gd name="T9" fmla="*/ 0 h 39"/>
                  <a:gd name="T10" fmla="*/ 2 w 53"/>
                  <a:gd name="T11" fmla="*/ 1 h 39"/>
                  <a:gd name="T12" fmla="*/ 53 w 53"/>
                  <a:gd name="T13" fmla="*/ 1 h 39"/>
                  <a:gd name="T14" fmla="*/ 53 w 53"/>
                  <a:gd name="T15" fmla="*/ 39 h 39"/>
                  <a:gd name="T16" fmla="*/ 2 w 53"/>
                  <a:gd name="T17" fmla="*/ 39 h 39"/>
                  <a:gd name="T18" fmla="*/ 2 w 53"/>
                  <a:gd name="T19" fmla="*/ 1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" h="39">
                    <a:moveTo>
                      <a:pt x="0" y="0"/>
                    </a:moveTo>
                    <a:lnTo>
                      <a:pt x="53" y="0"/>
                    </a:lnTo>
                    <a:lnTo>
                      <a:pt x="53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53" y="1"/>
                    </a:lnTo>
                    <a:lnTo>
                      <a:pt x="53" y="39"/>
                    </a:lnTo>
                    <a:lnTo>
                      <a:pt x="2" y="39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29" name="Freeform 649">
                <a:extLst>
                  <a:ext uri="{FF2B5EF4-FFF2-40B4-BE49-F238E27FC236}">
                    <a16:creationId xmlns:a16="http://schemas.microsoft.com/office/drawing/2014/main" id="{94F4566C-5540-41A5-96E4-575AA3EE66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9" y="3564"/>
                <a:ext cx="51" cy="38"/>
              </a:xfrm>
              <a:custGeom>
                <a:avLst/>
                <a:gdLst>
                  <a:gd name="T0" fmla="*/ 0 w 51"/>
                  <a:gd name="T1" fmla="*/ 0 h 38"/>
                  <a:gd name="T2" fmla="*/ 51 w 51"/>
                  <a:gd name="T3" fmla="*/ 0 h 38"/>
                  <a:gd name="T4" fmla="*/ 51 w 51"/>
                  <a:gd name="T5" fmla="*/ 38 h 38"/>
                  <a:gd name="T6" fmla="*/ 0 w 51"/>
                  <a:gd name="T7" fmla="*/ 38 h 38"/>
                  <a:gd name="T8" fmla="*/ 0 w 51"/>
                  <a:gd name="T9" fmla="*/ 0 h 38"/>
                  <a:gd name="T10" fmla="*/ 2 w 51"/>
                  <a:gd name="T11" fmla="*/ 2 h 38"/>
                  <a:gd name="T12" fmla="*/ 51 w 51"/>
                  <a:gd name="T13" fmla="*/ 2 h 38"/>
                  <a:gd name="T14" fmla="*/ 51 w 51"/>
                  <a:gd name="T15" fmla="*/ 38 h 38"/>
                  <a:gd name="T16" fmla="*/ 2 w 51"/>
                  <a:gd name="T17" fmla="*/ 38 h 38"/>
                  <a:gd name="T18" fmla="*/ 2 w 51"/>
                  <a:gd name="T19" fmla="*/ 2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38">
                    <a:moveTo>
                      <a:pt x="0" y="0"/>
                    </a:moveTo>
                    <a:lnTo>
                      <a:pt x="51" y="0"/>
                    </a:lnTo>
                    <a:lnTo>
                      <a:pt x="51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51" y="2"/>
                    </a:lnTo>
                    <a:lnTo>
                      <a:pt x="51" y="38"/>
                    </a:lnTo>
                    <a:lnTo>
                      <a:pt x="2" y="38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30" name="Freeform 650">
                <a:extLst>
                  <a:ext uri="{FF2B5EF4-FFF2-40B4-BE49-F238E27FC236}">
                    <a16:creationId xmlns:a16="http://schemas.microsoft.com/office/drawing/2014/main" id="{7B076AA0-1C1C-4CAB-A290-1F26E28A3C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1" y="3566"/>
                <a:ext cx="49" cy="36"/>
              </a:xfrm>
              <a:custGeom>
                <a:avLst/>
                <a:gdLst>
                  <a:gd name="T0" fmla="*/ 0 w 49"/>
                  <a:gd name="T1" fmla="*/ 0 h 36"/>
                  <a:gd name="T2" fmla="*/ 49 w 49"/>
                  <a:gd name="T3" fmla="*/ 0 h 36"/>
                  <a:gd name="T4" fmla="*/ 49 w 49"/>
                  <a:gd name="T5" fmla="*/ 36 h 36"/>
                  <a:gd name="T6" fmla="*/ 0 w 49"/>
                  <a:gd name="T7" fmla="*/ 36 h 36"/>
                  <a:gd name="T8" fmla="*/ 0 w 49"/>
                  <a:gd name="T9" fmla="*/ 0 h 36"/>
                  <a:gd name="T10" fmla="*/ 2 w 49"/>
                  <a:gd name="T11" fmla="*/ 2 h 36"/>
                  <a:gd name="T12" fmla="*/ 49 w 49"/>
                  <a:gd name="T13" fmla="*/ 2 h 36"/>
                  <a:gd name="T14" fmla="*/ 49 w 49"/>
                  <a:gd name="T15" fmla="*/ 36 h 36"/>
                  <a:gd name="T16" fmla="*/ 2 w 49"/>
                  <a:gd name="T17" fmla="*/ 36 h 36"/>
                  <a:gd name="T18" fmla="*/ 2 w 49"/>
                  <a:gd name="T19" fmla="*/ 2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36">
                    <a:moveTo>
                      <a:pt x="0" y="0"/>
                    </a:moveTo>
                    <a:lnTo>
                      <a:pt x="49" y="0"/>
                    </a:lnTo>
                    <a:lnTo>
                      <a:pt x="49" y="36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49" y="2"/>
                    </a:lnTo>
                    <a:lnTo>
                      <a:pt x="49" y="36"/>
                    </a:lnTo>
                    <a:lnTo>
                      <a:pt x="2" y="36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31" name="Freeform 651">
                <a:extLst>
                  <a:ext uri="{FF2B5EF4-FFF2-40B4-BE49-F238E27FC236}">
                    <a16:creationId xmlns:a16="http://schemas.microsoft.com/office/drawing/2014/main" id="{235C3146-DB3B-4087-BBF1-F9EFCFE967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3" y="3568"/>
                <a:ext cx="47" cy="34"/>
              </a:xfrm>
              <a:custGeom>
                <a:avLst/>
                <a:gdLst>
                  <a:gd name="T0" fmla="*/ 0 w 47"/>
                  <a:gd name="T1" fmla="*/ 0 h 34"/>
                  <a:gd name="T2" fmla="*/ 47 w 47"/>
                  <a:gd name="T3" fmla="*/ 0 h 34"/>
                  <a:gd name="T4" fmla="*/ 47 w 47"/>
                  <a:gd name="T5" fmla="*/ 34 h 34"/>
                  <a:gd name="T6" fmla="*/ 0 w 47"/>
                  <a:gd name="T7" fmla="*/ 34 h 34"/>
                  <a:gd name="T8" fmla="*/ 0 w 47"/>
                  <a:gd name="T9" fmla="*/ 0 h 34"/>
                  <a:gd name="T10" fmla="*/ 3 w 47"/>
                  <a:gd name="T11" fmla="*/ 2 h 34"/>
                  <a:gd name="T12" fmla="*/ 47 w 47"/>
                  <a:gd name="T13" fmla="*/ 2 h 34"/>
                  <a:gd name="T14" fmla="*/ 47 w 47"/>
                  <a:gd name="T15" fmla="*/ 34 h 34"/>
                  <a:gd name="T16" fmla="*/ 3 w 47"/>
                  <a:gd name="T17" fmla="*/ 34 h 34"/>
                  <a:gd name="T18" fmla="*/ 3 w 47"/>
                  <a:gd name="T19" fmla="*/ 2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7" h="34">
                    <a:moveTo>
                      <a:pt x="0" y="0"/>
                    </a:moveTo>
                    <a:lnTo>
                      <a:pt x="47" y="0"/>
                    </a:lnTo>
                    <a:lnTo>
                      <a:pt x="47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47" y="2"/>
                    </a:lnTo>
                    <a:lnTo>
                      <a:pt x="47" y="34"/>
                    </a:lnTo>
                    <a:lnTo>
                      <a:pt x="3" y="3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32" name="Freeform 652">
                <a:extLst>
                  <a:ext uri="{FF2B5EF4-FFF2-40B4-BE49-F238E27FC236}">
                    <a16:creationId xmlns:a16="http://schemas.microsoft.com/office/drawing/2014/main" id="{C60AADE9-8127-41C4-892D-7B91A93CAB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6" y="3570"/>
                <a:ext cx="44" cy="32"/>
              </a:xfrm>
              <a:custGeom>
                <a:avLst/>
                <a:gdLst>
                  <a:gd name="T0" fmla="*/ 0 w 44"/>
                  <a:gd name="T1" fmla="*/ 0 h 32"/>
                  <a:gd name="T2" fmla="*/ 44 w 44"/>
                  <a:gd name="T3" fmla="*/ 0 h 32"/>
                  <a:gd name="T4" fmla="*/ 44 w 44"/>
                  <a:gd name="T5" fmla="*/ 32 h 32"/>
                  <a:gd name="T6" fmla="*/ 0 w 44"/>
                  <a:gd name="T7" fmla="*/ 32 h 32"/>
                  <a:gd name="T8" fmla="*/ 0 w 44"/>
                  <a:gd name="T9" fmla="*/ 0 h 32"/>
                  <a:gd name="T10" fmla="*/ 1 w 44"/>
                  <a:gd name="T11" fmla="*/ 1 h 32"/>
                  <a:gd name="T12" fmla="*/ 44 w 44"/>
                  <a:gd name="T13" fmla="*/ 1 h 32"/>
                  <a:gd name="T14" fmla="*/ 44 w 44"/>
                  <a:gd name="T15" fmla="*/ 32 h 32"/>
                  <a:gd name="T16" fmla="*/ 1 w 44"/>
                  <a:gd name="T17" fmla="*/ 32 h 32"/>
                  <a:gd name="T18" fmla="*/ 1 w 44"/>
                  <a:gd name="T19" fmla="*/ 1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32">
                    <a:moveTo>
                      <a:pt x="0" y="0"/>
                    </a:moveTo>
                    <a:lnTo>
                      <a:pt x="44" y="0"/>
                    </a:lnTo>
                    <a:lnTo>
                      <a:pt x="44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1" y="1"/>
                    </a:moveTo>
                    <a:lnTo>
                      <a:pt x="44" y="1"/>
                    </a:lnTo>
                    <a:lnTo>
                      <a:pt x="44" y="32"/>
                    </a:lnTo>
                    <a:lnTo>
                      <a:pt x="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33" name="Freeform 653">
                <a:extLst>
                  <a:ext uri="{FF2B5EF4-FFF2-40B4-BE49-F238E27FC236}">
                    <a16:creationId xmlns:a16="http://schemas.microsoft.com/office/drawing/2014/main" id="{4536E888-3E01-4B2E-B10D-50D57126D7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7" y="3571"/>
                <a:ext cx="43" cy="31"/>
              </a:xfrm>
              <a:custGeom>
                <a:avLst/>
                <a:gdLst>
                  <a:gd name="T0" fmla="*/ 0 w 43"/>
                  <a:gd name="T1" fmla="*/ 0 h 31"/>
                  <a:gd name="T2" fmla="*/ 43 w 43"/>
                  <a:gd name="T3" fmla="*/ 0 h 31"/>
                  <a:gd name="T4" fmla="*/ 43 w 43"/>
                  <a:gd name="T5" fmla="*/ 31 h 31"/>
                  <a:gd name="T6" fmla="*/ 0 w 43"/>
                  <a:gd name="T7" fmla="*/ 31 h 31"/>
                  <a:gd name="T8" fmla="*/ 0 w 43"/>
                  <a:gd name="T9" fmla="*/ 0 h 31"/>
                  <a:gd name="T10" fmla="*/ 3 w 43"/>
                  <a:gd name="T11" fmla="*/ 2 h 31"/>
                  <a:gd name="T12" fmla="*/ 43 w 43"/>
                  <a:gd name="T13" fmla="*/ 2 h 31"/>
                  <a:gd name="T14" fmla="*/ 43 w 43"/>
                  <a:gd name="T15" fmla="*/ 31 h 31"/>
                  <a:gd name="T16" fmla="*/ 3 w 43"/>
                  <a:gd name="T17" fmla="*/ 31 h 31"/>
                  <a:gd name="T18" fmla="*/ 3 w 43"/>
                  <a:gd name="T19" fmla="*/ 2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" h="31">
                    <a:moveTo>
                      <a:pt x="0" y="0"/>
                    </a:moveTo>
                    <a:lnTo>
                      <a:pt x="43" y="0"/>
                    </a:lnTo>
                    <a:lnTo>
                      <a:pt x="43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43" y="2"/>
                    </a:lnTo>
                    <a:lnTo>
                      <a:pt x="43" y="31"/>
                    </a:lnTo>
                    <a:lnTo>
                      <a:pt x="3" y="3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34" name="Freeform 654">
                <a:extLst>
                  <a:ext uri="{FF2B5EF4-FFF2-40B4-BE49-F238E27FC236}">
                    <a16:creationId xmlns:a16="http://schemas.microsoft.com/office/drawing/2014/main" id="{600507BA-440B-412E-A4AC-B9BB6D32EE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0" y="3573"/>
                <a:ext cx="40" cy="29"/>
              </a:xfrm>
              <a:custGeom>
                <a:avLst/>
                <a:gdLst>
                  <a:gd name="T0" fmla="*/ 0 w 40"/>
                  <a:gd name="T1" fmla="*/ 0 h 29"/>
                  <a:gd name="T2" fmla="*/ 40 w 40"/>
                  <a:gd name="T3" fmla="*/ 0 h 29"/>
                  <a:gd name="T4" fmla="*/ 40 w 40"/>
                  <a:gd name="T5" fmla="*/ 29 h 29"/>
                  <a:gd name="T6" fmla="*/ 0 w 40"/>
                  <a:gd name="T7" fmla="*/ 29 h 29"/>
                  <a:gd name="T8" fmla="*/ 0 w 40"/>
                  <a:gd name="T9" fmla="*/ 0 h 29"/>
                  <a:gd name="T10" fmla="*/ 2 w 40"/>
                  <a:gd name="T11" fmla="*/ 1 h 29"/>
                  <a:gd name="T12" fmla="*/ 40 w 40"/>
                  <a:gd name="T13" fmla="*/ 1 h 29"/>
                  <a:gd name="T14" fmla="*/ 40 w 40"/>
                  <a:gd name="T15" fmla="*/ 29 h 29"/>
                  <a:gd name="T16" fmla="*/ 2 w 40"/>
                  <a:gd name="T17" fmla="*/ 29 h 29"/>
                  <a:gd name="T18" fmla="*/ 2 w 40"/>
                  <a:gd name="T19" fmla="*/ 1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29">
                    <a:moveTo>
                      <a:pt x="0" y="0"/>
                    </a:moveTo>
                    <a:lnTo>
                      <a:pt x="40" y="0"/>
                    </a:lnTo>
                    <a:lnTo>
                      <a:pt x="40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40" y="1"/>
                    </a:lnTo>
                    <a:lnTo>
                      <a:pt x="40" y="29"/>
                    </a:lnTo>
                    <a:lnTo>
                      <a:pt x="2" y="29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35" name="Freeform 655">
                <a:extLst>
                  <a:ext uri="{FF2B5EF4-FFF2-40B4-BE49-F238E27FC236}">
                    <a16:creationId xmlns:a16="http://schemas.microsoft.com/office/drawing/2014/main" id="{3D23C7F3-2E8D-4932-8D41-68303AB75D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2" y="3574"/>
                <a:ext cx="38" cy="28"/>
              </a:xfrm>
              <a:custGeom>
                <a:avLst/>
                <a:gdLst>
                  <a:gd name="T0" fmla="*/ 0 w 38"/>
                  <a:gd name="T1" fmla="*/ 0 h 28"/>
                  <a:gd name="T2" fmla="*/ 38 w 38"/>
                  <a:gd name="T3" fmla="*/ 0 h 28"/>
                  <a:gd name="T4" fmla="*/ 38 w 38"/>
                  <a:gd name="T5" fmla="*/ 28 h 28"/>
                  <a:gd name="T6" fmla="*/ 0 w 38"/>
                  <a:gd name="T7" fmla="*/ 28 h 28"/>
                  <a:gd name="T8" fmla="*/ 0 w 38"/>
                  <a:gd name="T9" fmla="*/ 0 h 28"/>
                  <a:gd name="T10" fmla="*/ 2 w 38"/>
                  <a:gd name="T11" fmla="*/ 2 h 28"/>
                  <a:gd name="T12" fmla="*/ 38 w 38"/>
                  <a:gd name="T13" fmla="*/ 2 h 28"/>
                  <a:gd name="T14" fmla="*/ 38 w 38"/>
                  <a:gd name="T15" fmla="*/ 28 h 28"/>
                  <a:gd name="T16" fmla="*/ 2 w 38"/>
                  <a:gd name="T17" fmla="*/ 28 h 28"/>
                  <a:gd name="T18" fmla="*/ 2 w 38"/>
                  <a:gd name="T19" fmla="*/ 2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" h="28">
                    <a:moveTo>
                      <a:pt x="0" y="0"/>
                    </a:moveTo>
                    <a:lnTo>
                      <a:pt x="38" y="0"/>
                    </a:lnTo>
                    <a:lnTo>
                      <a:pt x="38" y="2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38" y="2"/>
                    </a:lnTo>
                    <a:lnTo>
                      <a:pt x="38" y="28"/>
                    </a:lnTo>
                    <a:lnTo>
                      <a:pt x="2" y="28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36" name="Freeform 656">
                <a:extLst>
                  <a:ext uri="{FF2B5EF4-FFF2-40B4-BE49-F238E27FC236}">
                    <a16:creationId xmlns:a16="http://schemas.microsoft.com/office/drawing/2014/main" id="{71E9BAF0-0C1F-4621-8CD8-A891AEA4C8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4" y="3576"/>
                <a:ext cx="36" cy="26"/>
              </a:xfrm>
              <a:custGeom>
                <a:avLst/>
                <a:gdLst>
                  <a:gd name="T0" fmla="*/ 0 w 36"/>
                  <a:gd name="T1" fmla="*/ 0 h 26"/>
                  <a:gd name="T2" fmla="*/ 36 w 36"/>
                  <a:gd name="T3" fmla="*/ 0 h 26"/>
                  <a:gd name="T4" fmla="*/ 36 w 36"/>
                  <a:gd name="T5" fmla="*/ 26 h 26"/>
                  <a:gd name="T6" fmla="*/ 0 w 36"/>
                  <a:gd name="T7" fmla="*/ 26 h 26"/>
                  <a:gd name="T8" fmla="*/ 0 w 36"/>
                  <a:gd name="T9" fmla="*/ 0 h 26"/>
                  <a:gd name="T10" fmla="*/ 2 w 36"/>
                  <a:gd name="T11" fmla="*/ 1 h 26"/>
                  <a:gd name="T12" fmla="*/ 36 w 36"/>
                  <a:gd name="T13" fmla="*/ 1 h 26"/>
                  <a:gd name="T14" fmla="*/ 36 w 36"/>
                  <a:gd name="T15" fmla="*/ 26 h 26"/>
                  <a:gd name="T16" fmla="*/ 2 w 36"/>
                  <a:gd name="T17" fmla="*/ 26 h 26"/>
                  <a:gd name="T18" fmla="*/ 2 w 36"/>
                  <a:gd name="T19" fmla="*/ 1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6">
                    <a:moveTo>
                      <a:pt x="0" y="0"/>
                    </a:moveTo>
                    <a:lnTo>
                      <a:pt x="36" y="0"/>
                    </a:lnTo>
                    <a:lnTo>
                      <a:pt x="36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36" y="1"/>
                    </a:lnTo>
                    <a:lnTo>
                      <a:pt x="36" y="26"/>
                    </a:lnTo>
                    <a:lnTo>
                      <a:pt x="2" y="26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37" name="Freeform 657">
                <a:extLst>
                  <a:ext uri="{FF2B5EF4-FFF2-40B4-BE49-F238E27FC236}">
                    <a16:creationId xmlns:a16="http://schemas.microsoft.com/office/drawing/2014/main" id="{C127BDD1-B29E-4570-B4E3-4CC56A27A8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6" y="3577"/>
                <a:ext cx="34" cy="25"/>
              </a:xfrm>
              <a:custGeom>
                <a:avLst/>
                <a:gdLst>
                  <a:gd name="T0" fmla="*/ 0 w 34"/>
                  <a:gd name="T1" fmla="*/ 0 h 25"/>
                  <a:gd name="T2" fmla="*/ 34 w 34"/>
                  <a:gd name="T3" fmla="*/ 0 h 25"/>
                  <a:gd name="T4" fmla="*/ 34 w 34"/>
                  <a:gd name="T5" fmla="*/ 25 h 25"/>
                  <a:gd name="T6" fmla="*/ 0 w 34"/>
                  <a:gd name="T7" fmla="*/ 25 h 25"/>
                  <a:gd name="T8" fmla="*/ 0 w 34"/>
                  <a:gd name="T9" fmla="*/ 0 h 25"/>
                  <a:gd name="T10" fmla="*/ 3 w 34"/>
                  <a:gd name="T11" fmla="*/ 2 h 25"/>
                  <a:gd name="T12" fmla="*/ 34 w 34"/>
                  <a:gd name="T13" fmla="*/ 2 h 25"/>
                  <a:gd name="T14" fmla="*/ 34 w 34"/>
                  <a:gd name="T15" fmla="*/ 25 h 25"/>
                  <a:gd name="T16" fmla="*/ 3 w 34"/>
                  <a:gd name="T17" fmla="*/ 25 h 25"/>
                  <a:gd name="T18" fmla="*/ 3 w 34"/>
                  <a:gd name="T19" fmla="*/ 2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25">
                    <a:moveTo>
                      <a:pt x="0" y="0"/>
                    </a:moveTo>
                    <a:lnTo>
                      <a:pt x="34" y="0"/>
                    </a:lnTo>
                    <a:lnTo>
                      <a:pt x="34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34" y="2"/>
                    </a:lnTo>
                    <a:lnTo>
                      <a:pt x="34" y="25"/>
                    </a:lnTo>
                    <a:lnTo>
                      <a:pt x="3" y="25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38" name="Freeform 658">
                <a:extLst>
                  <a:ext uri="{FF2B5EF4-FFF2-40B4-BE49-F238E27FC236}">
                    <a16:creationId xmlns:a16="http://schemas.microsoft.com/office/drawing/2014/main" id="{9EB8269B-1E09-4F94-9B28-0425B62C1D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9" y="3579"/>
                <a:ext cx="31" cy="23"/>
              </a:xfrm>
              <a:custGeom>
                <a:avLst/>
                <a:gdLst>
                  <a:gd name="T0" fmla="*/ 0 w 31"/>
                  <a:gd name="T1" fmla="*/ 0 h 23"/>
                  <a:gd name="T2" fmla="*/ 31 w 31"/>
                  <a:gd name="T3" fmla="*/ 0 h 23"/>
                  <a:gd name="T4" fmla="*/ 31 w 31"/>
                  <a:gd name="T5" fmla="*/ 23 h 23"/>
                  <a:gd name="T6" fmla="*/ 0 w 31"/>
                  <a:gd name="T7" fmla="*/ 23 h 23"/>
                  <a:gd name="T8" fmla="*/ 0 w 31"/>
                  <a:gd name="T9" fmla="*/ 0 h 23"/>
                  <a:gd name="T10" fmla="*/ 2 w 31"/>
                  <a:gd name="T11" fmla="*/ 2 h 23"/>
                  <a:gd name="T12" fmla="*/ 31 w 31"/>
                  <a:gd name="T13" fmla="*/ 2 h 23"/>
                  <a:gd name="T14" fmla="*/ 31 w 31"/>
                  <a:gd name="T15" fmla="*/ 23 h 23"/>
                  <a:gd name="T16" fmla="*/ 2 w 31"/>
                  <a:gd name="T17" fmla="*/ 23 h 23"/>
                  <a:gd name="T18" fmla="*/ 2 w 31"/>
                  <a:gd name="T19" fmla="*/ 2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" h="23">
                    <a:moveTo>
                      <a:pt x="0" y="0"/>
                    </a:moveTo>
                    <a:lnTo>
                      <a:pt x="31" y="0"/>
                    </a:lnTo>
                    <a:lnTo>
                      <a:pt x="31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31" y="2"/>
                    </a:lnTo>
                    <a:lnTo>
                      <a:pt x="31" y="23"/>
                    </a:lnTo>
                    <a:lnTo>
                      <a:pt x="2" y="2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39" name="Freeform 659">
                <a:extLst>
                  <a:ext uri="{FF2B5EF4-FFF2-40B4-BE49-F238E27FC236}">
                    <a16:creationId xmlns:a16="http://schemas.microsoft.com/office/drawing/2014/main" id="{C12ACB4B-36FB-4E9A-B63B-AE15CB2233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1" y="3581"/>
                <a:ext cx="29" cy="21"/>
              </a:xfrm>
              <a:custGeom>
                <a:avLst/>
                <a:gdLst>
                  <a:gd name="T0" fmla="*/ 0 w 29"/>
                  <a:gd name="T1" fmla="*/ 0 h 21"/>
                  <a:gd name="T2" fmla="*/ 29 w 29"/>
                  <a:gd name="T3" fmla="*/ 0 h 21"/>
                  <a:gd name="T4" fmla="*/ 29 w 29"/>
                  <a:gd name="T5" fmla="*/ 21 h 21"/>
                  <a:gd name="T6" fmla="*/ 0 w 29"/>
                  <a:gd name="T7" fmla="*/ 21 h 21"/>
                  <a:gd name="T8" fmla="*/ 0 w 29"/>
                  <a:gd name="T9" fmla="*/ 0 h 21"/>
                  <a:gd name="T10" fmla="*/ 2 w 29"/>
                  <a:gd name="T11" fmla="*/ 2 h 21"/>
                  <a:gd name="T12" fmla="*/ 29 w 29"/>
                  <a:gd name="T13" fmla="*/ 2 h 21"/>
                  <a:gd name="T14" fmla="*/ 29 w 29"/>
                  <a:gd name="T15" fmla="*/ 21 h 21"/>
                  <a:gd name="T16" fmla="*/ 2 w 29"/>
                  <a:gd name="T17" fmla="*/ 21 h 21"/>
                  <a:gd name="T18" fmla="*/ 2 w 29"/>
                  <a:gd name="T19" fmla="*/ 2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21">
                    <a:moveTo>
                      <a:pt x="0" y="0"/>
                    </a:moveTo>
                    <a:lnTo>
                      <a:pt x="29" y="0"/>
                    </a:lnTo>
                    <a:lnTo>
                      <a:pt x="2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29" y="2"/>
                    </a:lnTo>
                    <a:lnTo>
                      <a:pt x="29" y="21"/>
                    </a:lnTo>
                    <a:lnTo>
                      <a:pt x="2" y="2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40" name="Freeform 660">
                <a:extLst>
                  <a:ext uri="{FF2B5EF4-FFF2-40B4-BE49-F238E27FC236}">
                    <a16:creationId xmlns:a16="http://schemas.microsoft.com/office/drawing/2014/main" id="{574C9C5C-FFEE-4E30-ADF6-5945201659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3" y="3583"/>
                <a:ext cx="27" cy="19"/>
              </a:xfrm>
              <a:custGeom>
                <a:avLst/>
                <a:gdLst>
                  <a:gd name="T0" fmla="*/ 0 w 27"/>
                  <a:gd name="T1" fmla="*/ 0 h 19"/>
                  <a:gd name="T2" fmla="*/ 27 w 27"/>
                  <a:gd name="T3" fmla="*/ 0 h 19"/>
                  <a:gd name="T4" fmla="*/ 27 w 27"/>
                  <a:gd name="T5" fmla="*/ 19 h 19"/>
                  <a:gd name="T6" fmla="*/ 0 w 27"/>
                  <a:gd name="T7" fmla="*/ 19 h 19"/>
                  <a:gd name="T8" fmla="*/ 0 w 27"/>
                  <a:gd name="T9" fmla="*/ 0 h 19"/>
                  <a:gd name="T10" fmla="*/ 2 w 27"/>
                  <a:gd name="T11" fmla="*/ 1 h 19"/>
                  <a:gd name="T12" fmla="*/ 27 w 27"/>
                  <a:gd name="T13" fmla="*/ 1 h 19"/>
                  <a:gd name="T14" fmla="*/ 27 w 27"/>
                  <a:gd name="T15" fmla="*/ 19 h 19"/>
                  <a:gd name="T16" fmla="*/ 2 w 27"/>
                  <a:gd name="T17" fmla="*/ 19 h 19"/>
                  <a:gd name="T18" fmla="*/ 2 w 27"/>
                  <a:gd name="T19" fmla="*/ 1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19">
                    <a:moveTo>
                      <a:pt x="0" y="0"/>
                    </a:moveTo>
                    <a:lnTo>
                      <a:pt x="27" y="0"/>
                    </a:lnTo>
                    <a:lnTo>
                      <a:pt x="27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27" y="1"/>
                    </a:lnTo>
                    <a:lnTo>
                      <a:pt x="27" y="19"/>
                    </a:lnTo>
                    <a:lnTo>
                      <a:pt x="2" y="19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41" name="Freeform 661">
                <a:extLst>
                  <a:ext uri="{FF2B5EF4-FFF2-40B4-BE49-F238E27FC236}">
                    <a16:creationId xmlns:a16="http://schemas.microsoft.com/office/drawing/2014/main" id="{B2083DFC-F72A-426A-8185-F27E76C023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5" y="3584"/>
                <a:ext cx="25" cy="18"/>
              </a:xfrm>
              <a:custGeom>
                <a:avLst/>
                <a:gdLst>
                  <a:gd name="T0" fmla="*/ 0 w 25"/>
                  <a:gd name="T1" fmla="*/ 0 h 18"/>
                  <a:gd name="T2" fmla="*/ 25 w 25"/>
                  <a:gd name="T3" fmla="*/ 0 h 18"/>
                  <a:gd name="T4" fmla="*/ 25 w 25"/>
                  <a:gd name="T5" fmla="*/ 18 h 18"/>
                  <a:gd name="T6" fmla="*/ 0 w 25"/>
                  <a:gd name="T7" fmla="*/ 18 h 18"/>
                  <a:gd name="T8" fmla="*/ 0 w 25"/>
                  <a:gd name="T9" fmla="*/ 0 h 18"/>
                  <a:gd name="T10" fmla="*/ 3 w 25"/>
                  <a:gd name="T11" fmla="*/ 1 h 18"/>
                  <a:gd name="T12" fmla="*/ 25 w 25"/>
                  <a:gd name="T13" fmla="*/ 1 h 18"/>
                  <a:gd name="T14" fmla="*/ 25 w 25"/>
                  <a:gd name="T15" fmla="*/ 18 h 18"/>
                  <a:gd name="T16" fmla="*/ 3 w 25"/>
                  <a:gd name="T17" fmla="*/ 18 h 18"/>
                  <a:gd name="T18" fmla="*/ 3 w 25"/>
                  <a:gd name="T19" fmla="*/ 1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" h="18">
                    <a:moveTo>
                      <a:pt x="0" y="0"/>
                    </a:moveTo>
                    <a:lnTo>
                      <a:pt x="25" y="0"/>
                    </a:lnTo>
                    <a:lnTo>
                      <a:pt x="25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" y="1"/>
                    </a:moveTo>
                    <a:lnTo>
                      <a:pt x="25" y="1"/>
                    </a:lnTo>
                    <a:lnTo>
                      <a:pt x="25" y="18"/>
                    </a:lnTo>
                    <a:lnTo>
                      <a:pt x="3" y="18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42" name="Freeform 662">
                <a:extLst>
                  <a:ext uri="{FF2B5EF4-FFF2-40B4-BE49-F238E27FC236}">
                    <a16:creationId xmlns:a16="http://schemas.microsoft.com/office/drawing/2014/main" id="{9109CC8A-4903-4E6F-9460-2493A1ED00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8" y="3585"/>
                <a:ext cx="22" cy="17"/>
              </a:xfrm>
              <a:custGeom>
                <a:avLst/>
                <a:gdLst>
                  <a:gd name="T0" fmla="*/ 0 w 22"/>
                  <a:gd name="T1" fmla="*/ 0 h 17"/>
                  <a:gd name="T2" fmla="*/ 22 w 22"/>
                  <a:gd name="T3" fmla="*/ 0 h 17"/>
                  <a:gd name="T4" fmla="*/ 22 w 22"/>
                  <a:gd name="T5" fmla="*/ 17 h 17"/>
                  <a:gd name="T6" fmla="*/ 0 w 22"/>
                  <a:gd name="T7" fmla="*/ 17 h 17"/>
                  <a:gd name="T8" fmla="*/ 0 w 22"/>
                  <a:gd name="T9" fmla="*/ 0 h 17"/>
                  <a:gd name="T10" fmla="*/ 1 w 22"/>
                  <a:gd name="T11" fmla="*/ 2 h 17"/>
                  <a:gd name="T12" fmla="*/ 22 w 22"/>
                  <a:gd name="T13" fmla="*/ 2 h 17"/>
                  <a:gd name="T14" fmla="*/ 22 w 22"/>
                  <a:gd name="T15" fmla="*/ 17 h 17"/>
                  <a:gd name="T16" fmla="*/ 1 w 22"/>
                  <a:gd name="T17" fmla="*/ 17 h 17"/>
                  <a:gd name="T18" fmla="*/ 1 w 22"/>
                  <a:gd name="T19" fmla="*/ 2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7">
                    <a:moveTo>
                      <a:pt x="0" y="0"/>
                    </a:moveTo>
                    <a:lnTo>
                      <a:pt x="22" y="0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1" y="2"/>
                    </a:moveTo>
                    <a:lnTo>
                      <a:pt x="22" y="2"/>
                    </a:lnTo>
                    <a:lnTo>
                      <a:pt x="22" y="17"/>
                    </a:lnTo>
                    <a:lnTo>
                      <a:pt x="1" y="17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43" name="Freeform 663">
                <a:extLst>
                  <a:ext uri="{FF2B5EF4-FFF2-40B4-BE49-F238E27FC236}">
                    <a16:creationId xmlns:a16="http://schemas.microsoft.com/office/drawing/2014/main" id="{77DEE89A-E1EA-4869-8345-28066A2AEB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" y="3587"/>
                <a:ext cx="21" cy="15"/>
              </a:xfrm>
              <a:custGeom>
                <a:avLst/>
                <a:gdLst>
                  <a:gd name="T0" fmla="*/ 0 w 21"/>
                  <a:gd name="T1" fmla="*/ 0 h 15"/>
                  <a:gd name="T2" fmla="*/ 21 w 21"/>
                  <a:gd name="T3" fmla="*/ 0 h 15"/>
                  <a:gd name="T4" fmla="*/ 21 w 21"/>
                  <a:gd name="T5" fmla="*/ 15 h 15"/>
                  <a:gd name="T6" fmla="*/ 0 w 21"/>
                  <a:gd name="T7" fmla="*/ 15 h 15"/>
                  <a:gd name="T8" fmla="*/ 0 w 21"/>
                  <a:gd name="T9" fmla="*/ 0 h 15"/>
                  <a:gd name="T10" fmla="*/ 3 w 21"/>
                  <a:gd name="T11" fmla="*/ 2 h 15"/>
                  <a:gd name="T12" fmla="*/ 21 w 21"/>
                  <a:gd name="T13" fmla="*/ 2 h 15"/>
                  <a:gd name="T14" fmla="*/ 21 w 21"/>
                  <a:gd name="T15" fmla="*/ 15 h 15"/>
                  <a:gd name="T16" fmla="*/ 3 w 21"/>
                  <a:gd name="T17" fmla="*/ 15 h 15"/>
                  <a:gd name="T18" fmla="*/ 3 w 21"/>
                  <a:gd name="T19" fmla="*/ 2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21" y="0"/>
                    </a:lnTo>
                    <a:lnTo>
                      <a:pt x="21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21" y="2"/>
                    </a:lnTo>
                    <a:lnTo>
                      <a:pt x="21" y="15"/>
                    </a:lnTo>
                    <a:lnTo>
                      <a:pt x="3" y="15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44" name="Freeform 664">
                <a:extLst>
                  <a:ext uri="{FF2B5EF4-FFF2-40B4-BE49-F238E27FC236}">
                    <a16:creationId xmlns:a16="http://schemas.microsoft.com/office/drawing/2014/main" id="{06E9D460-0241-4CCA-8139-FF981CC253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2" y="3589"/>
                <a:ext cx="18" cy="13"/>
              </a:xfrm>
              <a:custGeom>
                <a:avLst/>
                <a:gdLst>
                  <a:gd name="T0" fmla="*/ 0 w 18"/>
                  <a:gd name="T1" fmla="*/ 0 h 13"/>
                  <a:gd name="T2" fmla="*/ 18 w 18"/>
                  <a:gd name="T3" fmla="*/ 0 h 13"/>
                  <a:gd name="T4" fmla="*/ 18 w 18"/>
                  <a:gd name="T5" fmla="*/ 13 h 13"/>
                  <a:gd name="T6" fmla="*/ 0 w 18"/>
                  <a:gd name="T7" fmla="*/ 13 h 13"/>
                  <a:gd name="T8" fmla="*/ 0 w 18"/>
                  <a:gd name="T9" fmla="*/ 0 h 13"/>
                  <a:gd name="T10" fmla="*/ 2 w 18"/>
                  <a:gd name="T11" fmla="*/ 2 h 13"/>
                  <a:gd name="T12" fmla="*/ 18 w 18"/>
                  <a:gd name="T13" fmla="*/ 2 h 13"/>
                  <a:gd name="T14" fmla="*/ 18 w 18"/>
                  <a:gd name="T15" fmla="*/ 13 h 13"/>
                  <a:gd name="T16" fmla="*/ 2 w 18"/>
                  <a:gd name="T17" fmla="*/ 13 h 13"/>
                  <a:gd name="T18" fmla="*/ 2 w 18"/>
                  <a:gd name="T19" fmla="*/ 2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0" y="0"/>
                    </a:moveTo>
                    <a:lnTo>
                      <a:pt x="18" y="0"/>
                    </a:lnTo>
                    <a:lnTo>
                      <a:pt x="18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8" y="2"/>
                    </a:lnTo>
                    <a:lnTo>
                      <a:pt x="18" y="13"/>
                    </a:lnTo>
                    <a:lnTo>
                      <a:pt x="2" y="1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45" name="Freeform 665">
                <a:extLst>
                  <a:ext uri="{FF2B5EF4-FFF2-40B4-BE49-F238E27FC236}">
                    <a16:creationId xmlns:a16="http://schemas.microsoft.com/office/drawing/2014/main" id="{04481CE3-070F-4579-BEF6-70B710CD4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4" y="3591"/>
                <a:ext cx="16" cy="11"/>
              </a:xfrm>
              <a:custGeom>
                <a:avLst/>
                <a:gdLst>
                  <a:gd name="T0" fmla="*/ 0 w 16"/>
                  <a:gd name="T1" fmla="*/ 0 h 11"/>
                  <a:gd name="T2" fmla="*/ 16 w 16"/>
                  <a:gd name="T3" fmla="*/ 0 h 11"/>
                  <a:gd name="T4" fmla="*/ 16 w 16"/>
                  <a:gd name="T5" fmla="*/ 11 h 11"/>
                  <a:gd name="T6" fmla="*/ 0 w 16"/>
                  <a:gd name="T7" fmla="*/ 11 h 11"/>
                  <a:gd name="T8" fmla="*/ 0 w 16"/>
                  <a:gd name="T9" fmla="*/ 0 h 11"/>
                  <a:gd name="T10" fmla="*/ 2 w 16"/>
                  <a:gd name="T11" fmla="*/ 1 h 11"/>
                  <a:gd name="T12" fmla="*/ 16 w 16"/>
                  <a:gd name="T13" fmla="*/ 1 h 11"/>
                  <a:gd name="T14" fmla="*/ 16 w 16"/>
                  <a:gd name="T15" fmla="*/ 11 h 11"/>
                  <a:gd name="T16" fmla="*/ 2 w 16"/>
                  <a:gd name="T17" fmla="*/ 11 h 11"/>
                  <a:gd name="T18" fmla="*/ 2 w 16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" h="11">
                    <a:moveTo>
                      <a:pt x="0" y="0"/>
                    </a:moveTo>
                    <a:lnTo>
                      <a:pt x="16" y="0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16" y="1"/>
                    </a:lnTo>
                    <a:lnTo>
                      <a:pt x="16" y="11"/>
                    </a:lnTo>
                    <a:lnTo>
                      <a:pt x="2" y="1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46" name="Freeform 666">
                <a:extLst>
                  <a:ext uri="{FF2B5EF4-FFF2-40B4-BE49-F238E27FC236}">
                    <a16:creationId xmlns:a16="http://schemas.microsoft.com/office/drawing/2014/main" id="{57395B49-D6E2-437F-9738-5C0A7EA774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6" y="3592"/>
                <a:ext cx="14" cy="10"/>
              </a:xfrm>
              <a:custGeom>
                <a:avLst/>
                <a:gdLst>
                  <a:gd name="T0" fmla="*/ 0 w 14"/>
                  <a:gd name="T1" fmla="*/ 0 h 10"/>
                  <a:gd name="T2" fmla="*/ 14 w 14"/>
                  <a:gd name="T3" fmla="*/ 0 h 10"/>
                  <a:gd name="T4" fmla="*/ 14 w 14"/>
                  <a:gd name="T5" fmla="*/ 10 h 10"/>
                  <a:gd name="T6" fmla="*/ 0 w 14"/>
                  <a:gd name="T7" fmla="*/ 10 h 10"/>
                  <a:gd name="T8" fmla="*/ 0 w 14"/>
                  <a:gd name="T9" fmla="*/ 0 h 10"/>
                  <a:gd name="T10" fmla="*/ 2 w 14"/>
                  <a:gd name="T11" fmla="*/ 2 h 10"/>
                  <a:gd name="T12" fmla="*/ 14 w 14"/>
                  <a:gd name="T13" fmla="*/ 2 h 10"/>
                  <a:gd name="T14" fmla="*/ 14 w 14"/>
                  <a:gd name="T15" fmla="*/ 10 h 10"/>
                  <a:gd name="T16" fmla="*/ 2 w 14"/>
                  <a:gd name="T17" fmla="*/ 10 h 10"/>
                  <a:gd name="T18" fmla="*/ 2 w 14"/>
                  <a:gd name="T19" fmla="*/ 2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14" y="2"/>
                    </a:lnTo>
                    <a:lnTo>
                      <a:pt x="14" y="10"/>
                    </a:lnTo>
                    <a:lnTo>
                      <a:pt x="2" y="1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47" name="Freeform 667">
                <a:extLst>
                  <a:ext uri="{FF2B5EF4-FFF2-40B4-BE49-F238E27FC236}">
                    <a16:creationId xmlns:a16="http://schemas.microsoft.com/office/drawing/2014/main" id="{5721D244-E974-46C7-A89F-803007D4CC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8" y="3594"/>
                <a:ext cx="12" cy="8"/>
              </a:xfrm>
              <a:custGeom>
                <a:avLst/>
                <a:gdLst>
                  <a:gd name="T0" fmla="*/ 0 w 12"/>
                  <a:gd name="T1" fmla="*/ 0 h 8"/>
                  <a:gd name="T2" fmla="*/ 12 w 12"/>
                  <a:gd name="T3" fmla="*/ 0 h 8"/>
                  <a:gd name="T4" fmla="*/ 12 w 12"/>
                  <a:gd name="T5" fmla="*/ 8 h 8"/>
                  <a:gd name="T6" fmla="*/ 0 w 12"/>
                  <a:gd name="T7" fmla="*/ 8 h 8"/>
                  <a:gd name="T8" fmla="*/ 0 w 12"/>
                  <a:gd name="T9" fmla="*/ 0 h 8"/>
                  <a:gd name="T10" fmla="*/ 3 w 12"/>
                  <a:gd name="T11" fmla="*/ 2 h 8"/>
                  <a:gd name="T12" fmla="*/ 12 w 12"/>
                  <a:gd name="T13" fmla="*/ 2 h 8"/>
                  <a:gd name="T14" fmla="*/ 12 w 12"/>
                  <a:gd name="T15" fmla="*/ 8 h 8"/>
                  <a:gd name="T16" fmla="*/ 3 w 12"/>
                  <a:gd name="T17" fmla="*/ 8 h 8"/>
                  <a:gd name="T18" fmla="*/ 3 w 12"/>
                  <a:gd name="T19" fmla="*/ 2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8">
                    <a:moveTo>
                      <a:pt x="0" y="0"/>
                    </a:moveTo>
                    <a:lnTo>
                      <a:pt x="12" y="0"/>
                    </a:lnTo>
                    <a:lnTo>
                      <a:pt x="12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12" y="2"/>
                    </a:lnTo>
                    <a:lnTo>
                      <a:pt x="12" y="8"/>
                    </a:lnTo>
                    <a:lnTo>
                      <a:pt x="3" y="8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48" name="Freeform 668">
                <a:extLst>
                  <a:ext uri="{FF2B5EF4-FFF2-40B4-BE49-F238E27FC236}">
                    <a16:creationId xmlns:a16="http://schemas.microsoft.com/office/drawing/2014/main" id="{7F88517A-39E1-4C9B-8560-E60E7A102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1" y="3596"/>
                <a:ext cx="9" cy="6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0 h 6"/>
                  <a:gd name="T4" fmla="*/ 9 w 9"/>
                  <a:gd name="T5" fmla="*/ 6 h 6"/>
                  <a:gd name="T6" fmla="*/ 0 w 9"/>
                  <a:gd name="T7" fmla="*/ 6 h 6"/>
                  <a:gd name="T8" fmla="*/ 0 w 9"/>
                  <a:gd name="T9" fmla="*/ 0 h 6"/>
                  <a:gd name="T10" fmla="*/ 2 w 9"/>
                  <a:gd name="T11" fmla="*/ 1 h 6"/>
                  <a:gd name="T12" fmla="*/ 9 w 9"/>
                  <a:gd name="T13" fmla="*/ 1 h 6"/>
                  <a:gd name="T14" fmla="*/ 9 w 9"/>
                  <a:gd name="T15" fmla="*/ 6 h 6"/>
                  <a:gd name="T16" fmla="*/ 2 w 9"/>
                  <a:gd name="T17" fmla="*/ 6 h 6"/>
                  <a:gd name="T18" fmla="*/ 2 w 9"/>
                  <a:gd name="T19" fmla="*/ 1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9" y="0"/>
                    </a:lnTo>
                    <a:lnTo>
                      <a:pt x="9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9" y="1"/>
                    </a:lnTo>
                    <a:lnTo>
                      <a:pt x="9" y="6"/>
                    </a:lnTo>
                    <a:lnTo>
                      <a:pt x="2" y="6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49" name="Freeform 669">
                <a:extLst>
                  <a:ext uri="{FF2B5EF4-FFF2-40B4-BE49-F238E27FC236}">
                    <a16:creationId xmlns:a16="http://schemas.microsoft.com/office/drawing/2014/main" id="{BE9083C1-8EF2-4A0E-8EEE-30991B6D4F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3" y="3597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7 w 7"/>
                  <a:gd name="T3" fmla="*/ 0 h 5"/>
                  <a:gd name="T4" fmla="*/ 7 w 7"/>
                  <a:gd name="T5" fmla="*/ 5 h 5"/>
                  <a:gd name="T6" fmla="*/ 0 w 7"/>
                  <a:gd name="T7" fmla="*/ 5 h 5"/>
                  <a:gd name="T8" fmla="*/ 0 w 7"/>
                  <a:gd name="T9" fmla="*/ 0 h 5"/>
                  <a:gd name="T10" fmla="*/ 2 w 7"/>
                  <a:gd name="T11" fmla="*/ 1 h 5"/>
                  <a:gd name="T12" fmla="*/ 7 w 7"/>
                  <a:gd name="T13" fmla="*/ 1 h 5"/>
                  <a:gd name="T14" fmla="*/ 7 w 7"/>
                  <a:gd name="T15" fmla="*/ 5 h 5"/>
                  <a:gd name="T16" fmla="*/ 2 w 7"/>
                  <a:gd name="T17" fmla="*/ 5 h 5"/>
                  <a:gd name="T18" fmla="*/ 2 w 7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0"/>
                    </a:lnTo>
                    <a:lnTo>
                      <a:pt x="7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2" y="1"/>
                    </a:moveTo>
                    <a:lnTo>
                      <a:pt x="7" y="1"/>
                    </a:lnTo>
                    <a:lnTo>
                      <a:pt x="7" y="5"/>
                    </a:lnTo>
                    <a:lnTo>
                      <a:pt x="2" y="5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50" name="Freeform 670">
                <a:extLst>
                  <a:ext uri="{FF2B5EF4-FFF2-40B4-BE49-F238E27FC236}">
                    <a16:creationId xmlns:a16="http://schemas.microsoft.com/office/drawing/2014/main" id="{B599C87B-F208-4D4F-AD4C-A016E2DCD6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5" y="3598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0 h 4"/>
                  <a:gd name="T4" fmla="*/ 5 w 5"/>
                  <a:gd name="T5" fmla="*/ 4 h 4"/>
                  <a:gd name="T6" fmla="*/ 0 w 5"/>
                  <a:gd name="T7" fmla="*/ 4 h 4"/>
                  <a:gd name="T8" fmla="*/ 0 w 5"/>
                  <a:gd name="T9" fmla="*/ 0 h 4"/>
                  <a:gd name="T10" fmla="*/ 2 w 5"/>
                  <a:gd name="T11" fmla="*/ 2 h 4"/>
                  <a:gd name="T12" fmla="*/ 5 w 5"/>
                  <a:gd name="T13" fmla="*/ 2 h 4"/>
                  <a:gd name="T14" fmla="*/ 5 w 5"/>
                  <a:gd name="T15" fmla="*/ 4 h 4"/>
                  <a:gd name="T16" fmla="*/ 2 w 5"/>
                  <a:gd name="T17" fmla="*/ 4 h 4"/>
                  <a:gd name="T18" fmla="*/ 2 w 5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2" y="2"/>
                    </a:moveTo>
                    <a:lnTo>
                      <a:pt x="5" y="2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51" name="Freeform 671">
                <a:extLst>
                  <a:ext uri="{FF2B5EF4-FFF2-40B4-BE49-F238E27FC236}">
                    <a16:creationId xmlns:a16="http://schemas.microsoft.com/office/drawing/2014/main" id="{407F8D33-4985-4731-BC5B-A30183E6B0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7" y="3600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  <a:gd name="T10" fmla="*/ 3 w 3"/>
                  <a:gd name="T11" fmla="*/ 2 h 2"/>
                  <a:gd name="T12" fmla="*/ 3 w 3"/>
                  <a:gd name="T13" fmla="*/ 2 h 2"/>
                  <a:gd name="T14" fmla="*/ 3 w 3"/>
                  <a:gd name="T15" fmla="*/ 2 h 2"/>
                  <a:gd name="T16" fmla="*/ 3 w 3"/>
                  <a:gd name="T17" fmla="*/ 2 h 2"/>
                  <a:gd name="T18" fmla="*/ 3 w 3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3" y="2"/>
                    </a:move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52" name="Line 672">
                <a:extLst>
                  <a:ext uri="{FF2B5EF4-FFF2-40B4-BE49-F238E27FC236}">
                    <a16:creationId xmlns:a16="http://schemas.microsoft.com/office/drawing/2014/main" id="{62E8ABE2-830E-4429-AB3F-11124694A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1" y="3618"/>
                <a:ext cx="1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53" name="Line 673">
                <a:extLst>
                  <a:ext uri="{FF2B5EF4-FFF2-40B4-BE49-F238E27FC236}">
                    <a16:creationId xmlns:a16="http://schemas.microsoft.com/office/drawing/2014/main" id="{CBE798E6-AE1E-472A-9596-E03F461CF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4" y="3618"/>
                <a:ext cx="1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54" name="Line 674">
                <a:extLst>
                  <a:ext uri="{FF2B5EF4-FFF2-40B4-BE49-F238E27FC236}">
                    <a16:creationId xmlns:a16="http://schemas.microsoft.com/office/drawing/2014/main" id="{1357E800-307B-431D-9E53-80B20DA68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4" y="3618"/>
                <a:ext cx="20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55" name="Freeform 675">
                <a:extLst>
                  <a:ext uri="{FF2B5EF4-FFF2-40B4-BE49-F238E27FC236}">
                    <a16:creationId xmlns:a16="http://schemas.microsoft.com/office/drawing/2014/main" id="{2424ACC7-82DB-47F6-BC29-BA54C6EA9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" y="3429"/>
                <a:ext cx="245" cy="250"/>
              </a:xfrm>
              <a:custGeom>
                <a:avLst/>
                <a:gdLst>
                  <a:gd name="T0" fmla="*/ 0 w 245"/>
                  <a:gd name="T1" fmla="*/ 250 h 250"/>
                  <a:gd name="T2" fmla="*/ 0 w 245"/>
                  <a:gd name="T3" fmla="*/ 209 h 250"/>
                  <a:gd name="T4" fmla="*/ 10 w 245"/>
                  <a:gd name="T5" fmla="*/ 199 h 250"/>
                  <a:gd name="T6" fmla="*/ 7 w 245"/>
                  <a:gd name="T7" fmla="*/ 199 h 250"/>
                  <a:gd name="T8" fmla="*/ 7 w 245"/>
                  <a:gd name="T9" fmla="*/ 34 h 250"/>
                  <a:gd name="T10" fmla="*/ 41 w 245"/>
                  <a:gd name="T11" fmla="*/ 0 h 250"/>
                  <a:gd name="T12" fmla="*/ 245 w 245"/>
                  <a:gd name="T13" fmla="*/ 0 h 250"/>
                  <a:gd name="T14" fmla="*/ 245 w 245"/>
                  <a:gd name="T15" fmla="*/ 103 h 250"/>
                  <a:gd name="T16" fmla="*/ 236 w 245"/>
                  <a:gd name="T17" fmla="*/ 127 h 250"/>
                  <a:gd name="T18" fmla="*/ 236 w 245"/>
                  <a:gd name="T19" fmla="*/ 172 h 250"/>
                  <a:gd name="T20" fmla="*/ 228 w 245"/>
                  <a:gd name="T21" fmla="*/ 182 h 250"/>
                  <a:gd name="T22" fmla="*/ 245 w 245"/>
                  <a:gd name="T23" fmla="*/ 182 h 250"/>
                  <a:gd name="T24" fmla="*/ 245 w 245"/>
                  <a:gd name="T25" fmla="*/ 223 h 250"/>
                  <a:gd name="T26" fmla="*/ 218 w 245"/>
                  <a:gd name="T27" fmla="*/ 250 h 250"/>
                  <a:gd name="T28" fmla="*/ 0 w 245"/>
                  <a:gd name="T29" fmla="*/ 250 h 2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5" h="250">
                    <a:moveTo>
                      <a:pt x="0" y="250"/>
                    </a:moveTo>
                    <a:lnTo>
                      <a:pt x="0" y="209"/>
                    </a:lnTo>
                    <a:lnTo>
                      <a:pt x="10" y="199"/>
                    </a:lnTo>
                    <a:lnTo>
                      <a:pt x="7" y="199"/>
                    </a:lnTo>
                    <a:lnTo>
                      <a:pt x="7" y="34"/>
                    </a:lnTo>
                    <a:lnTo>
                      <a:pt x="41" y="0"/>
                    </a:lnTo>
                    <a:lnTo>
                      <a:pt x="245" y="0"/>
                    </a:lnTo>
                    <a:lnTo>
                      <a:pt x="245" y="103"/>
                    </a:lnTo>
                    <a:lnTo>
                      <a:pt x="236" y="127"/>
                    </a:lnTo>
                    <a:lnTo>
                      <a:pt x="236" y="172"/>
                    </a:lnTo>
                    <a:lnTo>
                      <a:pt x="228" y="182"/>
                    </a:lnTo>
                    <a:lnTo>
                      <a:pt x="245" y="182"/>
                    </a:lnTo>
                    <a:lnTo>
                      <a:pt x="245" y="223"/>
                    </a:lnTo>
                    <a:lnTo>
                      <a:pt x="218" y="250"/>
                    </a:lnTo>
                    <a:lnTo>
                      <a:pt x="0" y="25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56" name="Line 676">
                <a:extLst>
                  <a:ext uri="{FF2B5EF4-FFF2-40B4-BE49-F238E27FC236}">
                    <a16:creationId xmlns:a16="http://schemas.microsoft.com/office/drawing/2014/main" id="{D8C01F6A-F99D-4CB7-A7AD-D0300BBC0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3" y="1941"/>
                <a:ext cx="1196" cy="80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57" name="Freeform 677">
                <a:extLst>
                  <a:ext uri="{FF2B5EF4-FFF2-40B4-BE49-F238E27FC236}">
                    <a16:creationId xmlns:a16="http://schemas.microsoft.com/office/drawing/2014/main" id="{941AB5E5-3091-4BFB-95BE-9DAF42733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" y="2702"/>
                <a:ext cx="99" cy="87"/>
              </a:xfrm>
              <a:custGeom>
                <a:avLst/>
                <a:gdLst>
                  <a:gd name="T0" fmla="*/ 99 w 99"/>
                  <a:gd name="T1" fmla="*/ 74 h 87"/>
                  <a:gd name="T2" fmla="*/ 0 w 99"/>
                  <a:gd name="T3" fmla="*/ 87 h 87"/>
                  <a:gd name="T4" fmla="*/ 49 w 99"/>
                  <a:gd name="T5" fmla="*/ 0 h 87"/>
                  <a:gd name="T6" fmla="*/ 99 w 99"/>
                  <a:gd name="T7" fmla="*/ 74 h 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9" h="87">
                    <a:moveTo>
                      <a:pt x="99" y="74"/>
                    </a:moveTo>
                    <a:lnTo>
                      <a:pt x="0" y="87"/>
                    </a:lnTo>
                    <a:lnTo>
                      <a:pt x="49" y="0"/>
                    </a:lnTo>
                    <a:lnTo>
                      <a:pt x="99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58" name="Freeform 678">
                <a:extLst>
                  <a:ext uri="{FF2B5EF4-FFF2-40B4-BE49-F238E27FC236}">
                    <a16:creationId xmlns:a16="http://schemas.microsoft.com/office/drawing/2014/main" id="{445FBEB5-B98B-44DE-92E8-44F69ACC9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1986"/>
                <a:ext cx="664" cy="535"/>
              </a:xfrm>
              <a:custGeom>
                <a:avLst/>
                <a:gdLst>
                  <a:gd name="T0" fmla="*/ 107 w 664"/>
                  <a:gd name="T1" fmla="*/ 422 h 535"/>
                  <a:gd name="T2" fmla="*/ 129 w 664"/>
                  <a:gd name="T3" fmla="*/ 466 h 535"/>
                  <a:gd name="T4" fmla="*/ 157 w 664"/>
                  <a:gd name="T5" fmla="*/ 500 h 535"/>
                  <a:gd name="T6" fmla="*/ 188 w 664"/>
                  <a:gd name="T7" fmla="*/ 523 h 535"/>
                  <a:gd name="T8" fmla="*/ 221 w 664"/>
                  <a:gd name="T9" fmla="*/ 535 h 535"/>
                  <a:gd name="T10" fmla="*/ 254 w 664"/>
                  <a:gd name="T11" fmla="*/ 533 h 535"/>
                  <a:gd name="T12" fmla="*/ 288 w 664"/>
                  <a:gd name="T13" fmla="*/ 519 h 535"/>
                  <a:gd name="T14" fmla="*/ 319 w 664"/>
                  <a:gd name="T15" fmla="*/ 494 h 535"/>
                  <a:gd name="T16" fmla="*/ 346 w 664"/>
                  <a:gd name="T17" fmla="*/ 494 h 535"/>
                  <a:gd name="T18" fmla="*/ 376 w 664"/>
                  <a:gd name="T19" fmla="*/ 519 h 535"/>
                  <a:gd name="T20" fmla="*/ 409 w 664"/>
                  <a:gd name="T21" fmla="*/ 533 h 535"/>
                  <a:gd name="T22" fmla="*/ 443 w 664"/>
                  <a:gd name="T23" fmla="*/ 535 h 535"/>
                  <a:gd name="T24" fmla="*/ 477 w 664"/>
                  <a:gd name="T25" fmla="*/ 523 h 535"/>
                  <a:gd name="T26" fmla="*/ 507 w 664"/>
                  <a:gd name="T27" fmla="*/ 500 h 535"/>
                  <a:gd name="T28" fmla="*/ 535 w 664"/>
                  <a:gd name="T29" fmla="*/ 466 h 535"/>
                  <a:gd name="T30" fmla="*/ 557 w 664"/>
                  <a:gd name="T31" fmla="*/ 422 h 535"/>
                  <a:gd name="T32" fmla="*/ 578 w 664"/>
                  <a:gd name="T33" fmla="*/ 400 h 535"/>
                  <a:gd name="T34" fmla="*/ 601 w 664"/>
                  <a:gd name="T35" fmla="*/ 399 h 535"/>
                  <a:gd name="T36" fmla="*/ 624 w 664"/>
                  <a:gd name="T37" fmla="*/ 385 h 535"/>
                  <a:gd name="T38" fmla="*/ 643 w 664"/>
                  <a:gd name="T39" fmla="*/ 359 h 535"/>
                  <a:gd name="T40" fmla="*/ 656 w 664"/>
                  <a:gd name="T41" fmla="*/ 326 h 535"/>
                  <a:gd name="T42" fmla="*/ 663 w 664"/>
                  <a:gd name="T43" fmla="*/ 288 h 535"/>
                  <a:gd name="T44" fmla="*/ 663 w 664"/>
                  <a:gd name="T45" fmla="*/ 247 h 535"/>
                  <a:gd name="T46" fmla="*/ 656 w 664"/>
                  <a:gd name="T47" fmla="*/ 209 h 535"/>
                  <a:gd name="T48" fmla="*/ 643 w 664"/>
                  <a:gd name="T49" fmla="*/ 176 h 535"/>
                  <a:gd name="T50" fmla="*/ 624 w 664"/>
                  <a:gd name="T51" fmla="*/ 150 h 535"/>
                  <a:gd name="T52" fmla="*/ 601 w 664"/>
                  <a:gd name="T53" fmla="*/ 136 h 535"/>
                  <a:gd name="T54" fmla="*/ 578 w 664"/>
                  <a:gd name="T55" fmla="*/ 135 h 535"/>
                  <a:gd name="T56" fmla="*/ 557 w 664"/>
                  <a:gd name="T57" fmla="*/ 114 h 535"/>
                  <a:gd name="T58" fmla="*/ 535 w 664"/>
                  <a:gd name="T59" fmla="*/ 70 h 535"/>
                  <a:gd name="T60" fmla="*/ 507 w 664"/>
                  <a:gd name="T61" fmla="*/ 35 h 535"/>
                  <a:gd name="T62" fmla="*/ 477 w 664"/>
                  <a:gd name="T63" fmla="*/ 13 h 535"/>
                  <a:gd name="T64" fmla="*/ 443 w 664"/>
                  <a:gd name="T65" fmla="*/ 1 h 535"/>
                  <a:gd name="T66" fmla="*/ 409 w 664"/>
                  <a:gd name="T67" fmla="*/ 2 h 535"/>
                  <a:gd name="T68" fmla="*/ 376 w 664"/>
                  <a:gd name="T69" fmla="*/ 16 h 535"/>
                  <a:gd name="T70" fmla="*/ 346 w 664"/>
                  <a:gd name="T71" fmla="*/ 42 h 535"/>
                  <a:gd name="T72" fmla="*/ 319 w 664"/>
                  <a:gd name="T73" fmla="*/ 42 h 535"/>
                  <a:gd name="T74" fmla="*/ 288 w 664"/>
                  <a:gd name="T75" fmla="*/ 16 h 535"/>
                  <a:gd name="T76" fmla="*/ 254 w 664"/>
                  <a:gd name="T77" fmla="*/ 2 h 535"/>
                  <a:gd name="T78" fmla="*/ 221 w 664"/>
                  <a:gd name="T79" fmla="*/ 1 h 535"/>
                  <a:gd name="T80" fmla="*/ 188 w 664"/>
                  <a:gd name="T81" fmla="*/ 13 h 535"/>
                  <a:gd name="T82" fmla="*/ 157 w 664"/>
                  <a:gd name="T83" fmla="*/ 35 h 535"/>
                  <a:gd name="T84" fmla="*/ 129 w 664"/>
                  <a:gd name="T85" fmla="*/ 70 h 535"/>
                  <a:gd name="T86" fmla="*/ 107 w 664"/>
                  <a:gd name="T87" fmla="*/ 114 h 535"/>
                  <a:gd name="T88" fmla="*/ 86 w 664"/>
                  <a:gd name="T89" fmla="*/ 135 h 535"/>
                  <a:gd name="T90" fmla="*/ 62 w 664"/>
                  <a:gd name="T91" fmla="*/ 136 h 535"/>
                  <a:gd name="T92" fmla="*/ 40 w 664"/>
                  <a:gd name="T93" fmla="*/ 150 h 535"/>
                  <a:gd name="T94" fmla="*/ 22 w 664"/>
                  <a:gd name="T95" fmla="*/ 176 h 535"/>
                  <a:gd name="T96" fmla="*/ 8 w 664"/>
                  <a:gd name="T97" fmla="*/ 209 h 535"/>
                  <a:gd name="T98" fmla="*/ 1 w 664"/>
                  <a:gd name="T99" fmla="*/ 247 h 535"/>
                  <a:gd name="T100" fmla="*/ 1 w 664"/>
                  <a:gd name="T101" fmla="*/ 288 h 535"/>
                  <a:gd name="T102" fmla="*/ 8 w 664"/>
                  <a:gd name="T103" fmla="*/ 326 h 535"/>
                  <a:gd name="T104" fmla="*/ 22 w 664"/>
                  <a:gd name="T105" fmla="*/ 359 h 535"/>
                  <a:gd name="T106" fmla="*/ 40 w 664"/>
                  <a:gd name="T107" fmla="*/ 385 h 535"/>
                  <a:gd name="T108" fmla="*/ 62 w 664"/>
                  <a:gd name="T109" fmla="*/ 399 h 535"/>
                  <a:gd name="T110" fmla="*/ 86 w 664"/>
                  <a:gd name="T111" fmla="*/ 400 h 53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64" h="535">
                    <a:moveTo>
                      <a:pt x="98" y="397"/>
                    </a:moveTo>
                    <a:lnTo>
                      <a:pt x="107" y="422"/>
                    </a:lnTo>
                    <a:lnTo>
                      <a:pt x="117" y="445"/>
                    </a:lnTo>
                    <a:lnTo>
                      <a:pt x="129" y="466"/>
                    </a:lnTo>
                    <a:lnTo>
                      <a:pt x="142" y="484"/>
                    </a:lnTo>
                    <a:lnTo>
                      <a:pt x="157" y="500"/>
                    </a:lnTo>
                    <a:lnTo>
                      <a:pt x="172" y="513"/>
                    </a:lnTo>
                    <a:lnTo>
                      <a:pt x="188" y="523"/>
                    </a:lnTo>
                    <a:lnTo>
                      <a:pt x="204" y="530"/>
                    </a:lnTo>
                    <a:lnTo>
                      <a:pt x="221" y="535"/>
                    </a:lnTo>
                    <a:lnTo>
                      <a:pt x="238" y="535"/>
                    </a:lnTo>
                    <a:lnTo>
                      <a:pt x="254" y="533"/>
                    </a:lnTo>
                    <a:lnTo>
                      <a:pt x="271" y="528"/>
                    </a:lnTo>
                    <a:lnTo>
                      <a:pt x="288" y="519"/>
                    </a:lnTo>
                    <a:lnTo>
                      <a:pt x="304" y="508"/>
                    </a:lnTo>
                    <a:lnTo>
                      <a:pt x="319" y="494"/>
                    </a:lnTo>
                    <a:lnTo>
                      <a:pt x="332" y="476"/>
                    </a:lnTo>
                    <a:lnTo>
                      <a:pt x="346" y="494"/>
                    </a:lnTo>
                    <a:lnTo>
                      <a:pt x="361" y="508"/>
                    </a:lnTo>
                    <a:lnTo>
                      <a:pt x="376" y="519"/>
                    </a:lnTo>
                    <a:lnTo>
                      <a:pt x="392" y="528"/>
                    </a:lnTo>
                    <a:lnTo>
                      <a:pt x="409" y="533"/>
                    </a:lnTo>
                    <a:lnTo>
                      <a:pt x="426" y="535"/>
                    </a:lnTo>
                    <a:lnTo>
                      <a:pt x="443" y="535"/>
                    </a:lnTo>
                    <a:lnTo>
                      <a:pt x="460" y="530"/>
                    </a:lnTo>
                    <a:lnTo>
                      <a:pt x="477" y="523"/>
                    </a:lnTo>
                    <a:lnTo>
                      <a:pt x="492" y="513"/>
                    </a:lnTo>
                    <a:lnTo>
                      <a:pt x="507" y="500"/>
                    </a:lnTo>
                    <a:lnTo>
                      <a:pt x="521" y="484"/>
                    </a:lnTo>
                    <a:lnTo>
                      <a:pt x="535" y="466"/>
                    </a:lnTo>
                    <a:lnTo>
                      <a:pt x="547" y="445"/>
                    </a:lnTo>
                    <a:lnTo>
                      <a:pt x="557" y="422"/>
                    </a:lnTo>
                    <a:lnTo>
                      <a:pt x="566" y="397"/>
                    </a:lnTo>
                    <a:lnTo>
                      <a:pt x="578" y="400"/>
                    </a:lnTo>
                    <a:lnTo>
                      <a:pt x="590" y="401"/>
                    </a:lnTo>
                    <a:lnTo>
                      <a:pt x="601" y="399"/>
                    </a:lnTo>
                    <a:lnTo>
                      <a:pt x="613" y="393"/>
                    </a:lnTo>
                    <a:lnTo>
                      <a:pt x="624" y="385"/>
                    </a:lnTo>
                    <a:lnTo>
                      <a:pt x="634" y="373"/>
                    </a:lnTo>
                    <a:lnTo>
                      <a:pt x="643" y="359"/>
                    </a:lnTo>
                    <a:lnTo>
                      <a:pt x="650" y="344"/>
                    </a:lnTo>
                    <a:lnTo>
                      <a:pt x="656" y="326"/>
                    </a:lnTo>
                    <a:lnTo>
                      <a:pt x="660" y="308"/>
                    </a:lnTo>
                    <a:lnTo>
                      <a:pt x="663" y="288"/>
                    </a:lnTo>
                    <a:lnTo>
                      <a:pt x="664" y="268"/>
                    </a:lnTo>
                    <a:lnTo>
                      <a:pt x="663" y="247"/>
                    </a:lnTo>
                    <a:lnTo>
                      <a:pt x="660" y="228"/>
                    </a:lnTo>
                    <a:lnTo>
                      <a:pt x="656" y="209"/>
                    </a:lnTo>
                    <a:lnTo>
                      <a:pt x="650" y="191"/>
                    </a:lnTo>
                    <a:lnTo>
                      <a:pt x="643" y="176"/>
                    </a:lnTo>
                    <a:lnTo>
                      <a:pt x="634" y="162"/>
                    </a:lnTo>
                    <a:lnTo>
                      <a:pt x="624" y="150"/>
                    </a:lnTo>
                    <a:lnTo>
                      <a:pt x="613" y="142"/>
                    </a:lnTo>
                    <a:lnTo>
                      <a:pt x="601" y="136"/>
                    </a:lnTo>
                    <a:lnTo>
                      <a:pt x="590" y="134"/>
                    </a:lnTo>
                    <a:lnTo>
                      <a:pt x="578" y="135"/>
                    </a:lnTo>
                    <a:lnTo>
                      <a:pt x="566" y="138"/>
                    </a:lnTo>
                    <a:lnTo>
                      <a:pt x="557" y="114"/>
                    </a:lnTo>
                    <a:lnTo>
                      <a:pt x="547" y="91"/>
                    </a:lnTo>
                    <a:lnTo>
                      <a:pt x="535" y="70"/>
                    </a:lnTo>
                    <a:lnTo>
                      <a:pt x="521" y="52"/>
                    </a:lnTo>
                    <a:lnTo>
                      <a:pt x="507" y="35"/>
                    </a:lnTo>
                    <a:lnTo>
                      <a:pt x="492" y="22"/>
                    </a:lnTo>
                    <a:lnTo>
                      <a:pt x="477" y="13"/>
                    </a:lnTo>
                    <a:lnTo>
                      <a:pt x="460" y="5"/>
                    </a:lnTo>
                    <a:lnTo>
                      <a:pt x="443" y="1"/>
                    </a:lnTo>
                    <a:lnTo>
                      <a:pt x="426" y="0"/>
                    </a:lnTo>
                    <a:lnTo>
                      <a:pt x="409" y="2"/>
                    </a:lnTo>
                    <a:lnTo>
                      <a:pt x="392" y="7"/>
                    </a:lnTo>
                    <a:lnTo>
                      <a:pt x="376" y="16"/>
                    </a:lnTo>
                    <a:lnTo>
                      <a:pt x="361" y="27"/>
                    </a:lnTo>
                    <a:lnTo>
                      <a:pt x="346" y="42"/>
                    </a:lnTo>
                    <a:lnTo>
                      <a:pt x="332" y="59"/>
                    </a:lnTo>
                    <a:lnTo>
                      <a:pt x="319" y="42"/>
                    </a:lnTo>
                    <a:lnTo>
                      <a:pt x="304" y="27"/>
                    </a:lnTo>
                    <a:lnTo>
                      <a:pt x="288" y="16"/>
                    </a:lnTo>
                    <a:lnTo>
                      <a:pt x="271" y="7"/>
                    </a:lnTo>
                    <a:lnTo>
                      <a:pt x="254" y="2"/>
                    </a:lnTo>
                    <a:lnTo>
                      <a:pt x="238" y="0"/>
                    </a:lnTo>
                    <a:lnTo>
                      <a:pt x="221" y="1"/>
                    </a:lnTo>
                    <a:lnTo>
                      <a:pt x="204" y="5"/>
                    </a:lnTo>
                    <a:lnTo>
                      <a:pt x="188" y="13"/>
                    </a:lnTo>
                    <a:lnTo>
                      <a:pt x="172" y="22"/>
                    </a:lnTo>
                    <a:lnTo>
                      <a:pt x="157" y="35"/>
                    </a:lnTo>
                    <a:lnTo>
                      <a:pt x="142" y="52"/>
                    </a:lnTo>
                    <a:lnTo>
                      <a:pt x="129" y="70"/>
                    </a:lnTo>
                    <a:lnTo>
                      <a:pt x="117" y="91"/>
                    </a:lnTo>
                    <a:lnTo>
                      <a:pt x="107" y="114"/>
                    </a:lnTo>
                    <a:lnTo>
                      <a:pt x="98" y="138"/>
                    </a:lnTo>
                    <a:lnTo>
                      <a:pt x="86" y="135"/>
                    </a:lnTo>
                    <a:lnTo>
                      <a:pt x="74" y="134"/>
                    </a:lnTo>
                    <a:lnTo>
                      <a:pt x="62" y="136"/>
                    </a:lnTo>
                    <a:lnTo>
                      <a:pt x="51" y="142"/>
                    </a:lnTo>
                    <a:lnTo>
                      <a:pt x="40" y="150"/>
                    </a:lnTo>
                    <a:lnTo>
                      <a:pt x="31" y="162"/>
                    </a:lnTo>
                    <a:lnTo>
                      <a:pt x="22" y="176"/>
                    </a:lnTo>
                    <a:lnTo>
                      <a:pt x="14" y="191"/>
                    </a:lnTo>
                    <a:lnTo>
                      <a:pt x="8" y="209"/>
                    </a:lnTo>
                    <a:lnTo>
                      <a:pt x="3" y="228"/>
                    </a:lnTo>
                    <a:lnTo>
                      <a:pt x="1" y="247"/>
                    </a:lnTo>
                    <a:lnTo>
                      <a:pt x="0" y="268"/>
                    </a:lnTo>
                    <a:lnTo>
                      <a:pt x="1" y="288"/>
                    </a:lnTo>
                    <a:lnTo>
                      <a:pt x="3" y="308"/>
                    </a:lnTo>
                    <a:lnTo>
                      <a:pt x="8" y="326"/>
                    </a:lnTo>
                    <a:lnTo>
                      <a:pt x="14" y="344"/>
                    </a:lnTo>
                    <a:lnTo>
                      <a:pt x="22" y="359"/>
                    </a:lnTo>
                    <a:lnTo>
                      <a:pt x="31" y="373"/>
                    </a:lnTo>
                    <a:lnTo>
                      <a:pt x="40" y="385"/>
                    </a:lnTo>
                    <a:lnTo>
                      <a:pt x="51" y="393"/>
                    </a:lnTo>
                    <a:lnTo>
                      <a:pt x="62" y="399"/>
                    </a:lnTo>
                    <a:lnTo>
                      <a:pt x="74" y="401"/>
                    </a:lnTo>
                    <a:lnTo>
                      <a:pt x="86" y="400"/>
                    </a:lnTo>
                    <a:lnTo>
                      <a:pt x="98" y="397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59" name="Rectangle 679">
                <a:extLst>
                  <a:ext uri="{FF2B5EF4-FFF2-40B4-BE49-F238E27FC236}">
                    <a16:creationId xmlns:a16="http://schemas.microsoft.com/office/drawing/2014/main" id="{27604CC6-DDED-4294-AD76-D4A9DE863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" y="2051"/>
                <a:ext cx="13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VM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460" name="Rectangle 680">
                <a:extLst>
                  <a:ext uri="{FF2B5EF4-FFF2-40B4-BE49-F238E27FC236}">
                    <a16:creationId xmlns:a16="http://schemas.microsoft.com/office/drawing/2014/main" id="{6777CEBC-6194-4967-948B-5C8D842E9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" y="2156"/>
                <a:ext cx="59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implementation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461" name="Rectangle 681">
                <a:extLst>
                  <a:ext uri="{FF2B5EF4-FFF2-40B4-BE49-F238E27FC236}">
                    <a16:creationId xmlns:a16="http://schemas.microsoft.com/office/drawing/2014/main" id="{AA39754C-532E-4A5A-BEB6-2FBD6AEF3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260"/>
                <a:ext cx="40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over CISC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462" name="Rectangle 682">
                <a:extLst>
                  <a:ext uri="{FF2B5EF4-FFF2-40B4-BE49-F238E27FC236}">
                    <a16:creationId xmlns:a16="http://schemas.microsoft.com/office/drawing/2014/main" id="{F531310D-8AA0-4A58-87D8-4A620A735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" y="2365"/>
                <a:ext cx="36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platforms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463" name="Line 683">
                <a:extLst>
                  <a:ext uri="{FF2B5EF4-FFF2-40B4-BE49-F238E27FC236}">
                    <a16:creationId xmlns:a16="http://schemas.microsoft.com/office/drawing/2014/main" id="{3B22734F-0819-4E42-853A-D42917BF5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0" y="1954"/>
                <a:ext cx="638" cy="77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64" name="Freeform 684">
                <a:extLst>
                  <a:ext uri="{FF2B5EF4-FFF2-40B4-BE49-F238E27FC236}">
                    <a16:creationId xmlns:a16="http://schemas.microsoft.com/office/drawing/2014/main" id="{6DAA9988-5067-4009-93DB-DCF08DEBB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2692"/>
                <a:ext cx="91" cy="97"/>
              </a:xfrm>
              <a:custGeom>
                <a:avLst/>
                <a:gdLst>
                  <a:gd name="T0" fmla="*/ 91 w 91"/>
                  <a:gd name="T1" fmla="*/ 56 h 97"/>
                  <a:gd name="T2" fmla="*/ 0 w 91"/>
                  <a:gd name="T3" fmla="*/ 97 h 97"/>
                  <a:gd name="T4" fmla="*/ 22 w 91"/>
                  <a:gd name="T5" fmla="*/ 0 h 97"/>
                  <a:gd name="T6" fmla="*/ 91 w 91"/>
                  <a:gd name="T7" fmla="*/ 56 h 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" h="97">
                    <a:moveTo>
                      <a:pt x="91" y="56"/>
                    </a:moveTo>
                    <a:lnTo>
                      <a:pt x="0" y="97"/>
                    </a:lnTo>
                    <a:lnTo>
                      <a:pt x="22" y="0"/>
                    </a:lnTo>
                    <a:lnTo>
                      <a:pt x="91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65" name="Line 685">
                <a:extLst>
                  <a:ext uri="{FF2B5EF4-FFF2-40B4-BE49-F238E27FC236}">
                    <a16:creationId xmlns:a16="http://schemas.microsoft.com/office/drawing/2014/main" id="{280FF8FE-8D36-4CCA-92B2-319A193A3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4" y="1950"/>
                <a:ext cx="661" cy="7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66" name="Freeform 686">
                <a:extLst>
                  <a:ext uri="{FF2B5EF4-FFF2-40B4-BE49-F238E27FC236}">
                    <a16:creationId xmlns:a16="http://schemas.microsoft.com/office/drawing/2014/main" id="{9CAD8716-E14C-41C0-BBBB-FBD041702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" y="2692"/>
                <a:ext cx="92" cy="97"/>
              </a:xfrm>
              <a:custGeom>
                <a:avLst/>
                <a:gdLst>
                  <a:gd name="T0" fmla="*/ 69 w 92"/>
                  <a:gd name="T1" fmla="*/ 0 h 97"/>
                  <a:gd name="T2" fmla="*/ 92 w 92"/>
                  <a:gd name="T3" fmla="*/ 97 h 97"/>
                  <a:gd name="T4" fmla="*/ 0 w 92"/>
                  <a:gd name="T5" fmla="*/ 58 h 97"/>
                  <a:gd name="T6" fmla="*/ 69 w 92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2" h="97">
                    <a:moveTo>
                      <a:pt x="69" y="0"/>
                    </a:moveTo>
                    <a:lnTo>
                      <a:pt x="92" y="97"/>
                    </a:lnTo>
                    <a:lnTo>
                      <a:pt x="0" y="5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67" name="Line 687">
                <a:extLst>
                  <a:ext uri="{FF2B5EF4-FFF2-40B4-BE49-F238E27FC236}">
                    <a16:creationId xmlns:a16="http://schemas.microsoft.com/office/drawing/2014/main" id="{FEB5947D-C970-4C20-8731-8CF34CFF3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6" y="1939"/>
                <a:ext cx="1105" cy="80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68" name="Freeform 688">
                <a:extLst>
                  <a:ext uri="{FF2B5EF4-FFF2-40B4-BE49-F238E27FC236}">
                    <a16:creationId xmlns:a16="http://schemas.microsoft.com/office/drawing/2014/main" id="{BC6BF279-4D9E-4FE0-B43E-93A13E7D0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2700"/>
                <a:ext cx="99" cy="89"/>
              </a:xfrm>
              <a:custGeom>
                <a:avLst/>
                <a:gdLst>
                  <a:gd name="T0" fmla="*/ 53 w 99"/>
                  <a:gd name="T1" fmla="*/ 0 h 89"/>
                  <a:gd name="T2" fmla="*/ 99 w 99"/>
                  <a:gd name="T3" fmla="*/ 89 h 89"/>
                  <a:gd name="T4" fmla="*/ 0 w 99"/>
                  <a:gd name="T5" fmla="*/ 72 h 89"/>
                  <a:gd name="T6" fmla="*/ 53 w 99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9" h="89">
                    <a:moveTo>
                      <a:pt x="53" y="0"/>
                    </a:moveTo>
                    <a:lnTo>
                      <a:pt x="99" y="89"/>
                    </a:lnTo>
                    <a:lnTo>
                      <a:pt x="0" y="7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69" name="Freeform 689">
                <a:extLst>
                  <a:ext uri="{FF2B5EF4-FFF2-40B4-BE49-F238E27FC236}">
                    <a16:creationId xmlns:a16="http://schemas.microsoft.com/office/drawing/2014/main" id="{CA734842-4A74-4626-BC7D-1292C4DC2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4" y="2092"/>
                <a:ext cx="695" cy="429"/>
              </a:xfrm>
              <a:custGeom>
                <a:avLst/>
                <a:gdLst>
                  <a:gd name="T0" fmla="*/ 113 w 695"/>
                  <a:gd name="T1" fmla="*/ 341 h 429"/>
                  <a:gd name="T2" fmla="*/ 141 w 695"/>
                  <a:gd name="T3" fmla="*/ 380 h 429"/>
                  <a:gd name="T4" fmla="*/ 175 w 695"/>
                  <a:gd name="T5" fmla="*/ 409 h 429"/>
                  <a:gd name="T6" fmla="*/ 213 w 695"/>
                  <a:gd name="T7" fmla="*/ 425 h 429"/>
                  <a:gd name="T8" fmla="*/ 254 w 695"/>
                  <a:gd name="T9" fmla="*/ 429 h 429"/>
                  <a:gd name="T10" fmla="*/ 294 w 695"/>
                  <a:gd name="T11" fmla="*/ 420 h 429"/>
                  <a:gd name="T12" fmla="*/ 331 w 695"/>
                  <a:gd name="T13" fmla="*/ 397 h 429"/>
                  <a:gd name="T14" fmla="*/ 364 w 695"/>
                  <a:gd name="T15" fmla="*/ 397 h 429"/>
                  <a:gd name="T16" fmla="*/ 401 w 695"/>
                  <a:gd name="T17" fmla="*/ 420 h 429"/>
                  <a:gd name="T18" fmla="*/ 441 w 695"/>
                  <a:gd name="T19" fmla="*/ 429 h 429"/>
                  <a:gd name="T20" fmla="*/ 481 w 695"/>
                  <a:gd name="T21" fmla="*/ 425 h 429"/>
                  <a:gd name="T22" fmla="*/ 520 w 695"/>
                  <a:gd name="T23" fmla="*/ 409 h 429"/>
                  <a:gd name="T24" fmla="*/ 554 w 695"/>
                  <a:gd name="T25" fmla="*/ 380 h 429"/>
                  <a:gd name="T26" fmla="*/ 582 w 695"/>
                  <a:gd name="T27" fmla="*/ 341 h 429"/>
                  <a:gd name="T28" fmla="*/ 606 w 695"/>
                  <a:gd name="T29" fmla="*/ 321 h 429"/>
                  <a:gd name="T30" fmla="*/ 633 w 695"/>
                  <a:gd name="T31" fmla="*/ 319 h 429"/>
                  <a:gd name="T32" fmla="*/ 658 w 695"/>
                  <a:gd name="T33" fmla="*/ 305 h 429"/>
                  <a:gd name="T34" fmla="*/ 678 w 695"/>
                  <a:gd name="T35" fmla="*/ 280 h 429"/>
                  <a:gd name="T36" fmla="*/ 690 w 695"/>
                  <a:gd name="T37" fmla="*/ 249 h 429"/>
                  <a:gd name="T38" fmla="*/ 695 w 695"/>
                  <a:gd name="T39" fmla="*/ 214 h 429"/>
                  <a:gd name="T40" fmla="*/ 690 w 695"/>
                  <a:gd name="T41" fmla="*/ 179 h 429"/>
                  <a:gd name="T42" fmla="*/ 678 w 695"/>
                  <a:gd name="T43" fmla="*/ 148 h 429"/>
                  <a:gd name="T44" fmla="*/ 658 w 695"/>
                  <a:gd name="T45" fmla="*/ 124 h 429"/>
                  <a:gd name="T46" fmla="*/ 633 w 695"/>
                  <a:gd name="T47" fmla="*/ 111 h 429"/>
                  <a:gd name="T48" fmla="*/ 606 w 695"/>
                  <a:gd name="T49" fmla="*/ 107 h 429"/>
                  <a:gd name="T50" fmla="*/ 582 w 695"/>
                  <a:gd name="T51" fmla="*/ 88 h 429"/>
                  <a:gd name="T52" fmla="*/ 554 w 695"/>
                  <a:gd name="T53" fmla="*/ 49 h 429"/>
                  <a:gd name="T54" fmla="*/ 520 w 695"/>
                  <a:gd name="T55" fmla="*/ 21 h 429"/>
                  <a:gd name="T56" fmla="*/ 481 w 695"/>
                  <a:gd name="T57" fmla="*/ 3 h 429"/>
                  <a:gd name="T58" fmla="*/ 441 w 695"/>
                  <a:gd name="T59" fmla="*/ 0 h 429"/>
                  <a:gd name="T60" fmla="*/ 401 w 695"/>
                  <a:gd name="T61" fmla="*/ 9 h 429"/>
                  <a:gd name="T62" fmla="*/ 364 w 695"/>
                  <a:gd name="T63" fmla="*/ 31 h 429"/>
                  <a:gd name="T64" fmla="*/ 331 w 695"/>
                  <a:gd name="T65" fmla="*/ 31 h 429"/>
                  <a:gd name="T66" fmla="*/ 294 w 695"/>
                  <a:gd name="T67" fmla="*/ 9 h 429"/>
                  <a:gd name="T68" fmla="*/ 254 w 695"/>
                  <a:gd name="T69" fmla="*/ 0 h 429"/>
                  <a:gd name="T70" fmla="*/ 213 w 695"/>
                  <a:gd name="T71" fmla="*/ 3 h 429"/>
                  <a:gd name="T72" fmla="*/ 175 w 695"/>
                  <a:gd name="T73" fmla="*/ 21 h 429"/>
                  <a:gd name="T74" fmla="*/ 141 w 695"/>
                  <a:gd name="T75" fmla="*/ 49 h 429"/>
                  <a:gd name="T76" fmla="*/ 113 w 695"/>
                  <a:gd name="T77" fmla="*/ 88 h 429"/>
                  <a:gd name="T78" fmla="*/ 89 w 695"/>
                  <a:gd name="T79" fmla="*/ 107 h 429"/>
                  <a:gd name="T80" fmla="*/ 62 w 695"/>
                  <a:gd name="T81" fmla="*/ 111 h 429"/>
                  <a:gd name="T82" fmla="*/ 37 w 695"/>
                  <a:gd name="T83" fmla="*/ 124 h 429"/>
                  <a:gd name="T84" fmla="*/ 17 w 695"/>
                  <a:gd name="T85" fmla="*/ 148 h 429"/>
                  <a:gd name="T86" fmla="*/ 4 w 695"/>
                  <a:gd name="T87" fmla="*/ 179 h 429"/>
                  <a:gd name="T88" fmla="*/ 0 w 695"/>
                  <a:gd name="T89" fmla="*/ 214 h 429"/>
                  <a:gd name="T90" fmla="*/ 4 w 695"/>
                  <a:gd name="T91" fmla="*/ 249 h 429"/>
                  <a:gd name="T92" fmla="*/ 17 w 695"/>
                  <a:gd name="T93" fmla="*/ 280 h 429"/>
                  <a:gd name="T94" fmla="*/ 37 w 695"/>
                  <a:gd name="T95" fmla="*/ 305 h 429"/>
                  <a:gd name="T96" fmla="*/ 62 w 695"/>
                  <a:gd name="T97" fmla="*/ 319 h 429"/>
                  <a:gd name="T98" fmla="*/ 89 w 695"/>
                  <a:gd name="T99" fmla="*/ 321 h 42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95" h="429">
                    <a:moveTo>
                      <a:pt x="102" y="319"/>
                    </a:moveTo>
                    <a:lnTo>
                      <a:pt x="113" y="341"/>
                    </a:lnTo>
                    <a:lnTo>
                      <a:pt x="126" y="361"/>
                    </a:lnTo>
                    <a:lnTo>
                      <a:pt x="141" y="380"/>
                    </a:lnTo>
                    <a:lnTo>
                      <a:pt x="157" y="395"/>
                    </a:lnTo>
                    <a:lnTo>
                      <a:pt x="175" y="409"/>
                    </a:lnTo>
                    <a:lnTo>
                      <a:pt x="194" y="418"/>
                    </a:lnTo>
                    <a:lnTo>
                      <a:pt x="213" y="425"/>
                    </a:lnTo>
                    <a:lnTo>
                      <a:pt x="234" y="429"/>
                    </a:lnTo>
                    <a:lnTo>
                      <a:pt x="254" y="429"/>
                    </a:lnTo>
                    <a:lnTo>
                      <a:pt x="274" y="426"/>
                    </a:lnTo>
                    <a:lnTo>
                      <a:pt x="294" y="420"/>
                    </a:lnTo>
                    <a:lnTo>
                      <a:pt x="313" y="410"/>
                    </a:lnTo>
                    <a:lnTo>
                      <a:pt x="331" y="397"/>
                    </a:lnTo>
                    <a:lnTo>
                      <a:pt x="348" y="382"/>
                    </a:lnTo>
                    <a:lnTo>
                      <a:pt x="364" y="397"/>
                    </a:lnTo>
                    <a:lnTo>
                      <a:pt x="382" y="410"/>
                    </a:lnTo>
                    <a:lnTo>
                      <a:pt x="401" y="420"/>
                    </a:lnTo>
                    <a:lnTo>
                      <a:pt x="421" y="426"/>
                    </a:lnTo>
                    <a:lnTo>
                      <a:pt x="441" y="429"/>
                    </a:lnTo>
                    <a:lnTo>
                      <a:pt x="461" y="429"/>
                    </a:lnTo>
                    <a:lnTo>
                      <a:pt x="481" y="425"/>
                    </a:lnTo>
                    <a:lnTo>
                      <a:pt x="501" y="418"/>
                    </a:lnTo>
                    <a:lnTo>
                      <a:pt x="520" y="409"/>
                    </a:lnTo>
                    <a:lnTo>
                      <a:pt x="537" y="395"/>
                    </a:lnTo>
                    <a:lnTo>
                      <a:pt x="554" y="380"/>
                    </a:lnTo>
                    <a:lnTo>
                      <a:pt x="569" y="361"/>
                    </a:lnTo>
                    <a:lnTo>
                      <a:pt x="582" y="341"/>
                    </a:lnTo>
                    <a:lnTo>
                      <a:pt x="593" y="319"/>
                    </a:lnTo>
                    <a:lnTo>
                      <a:pt x="606" y="321"/>
                    </a:lnTo>
                    <a:lnTo>
                      <a:pt x="620" y="321"/>
                    </a:lnTo>
                    <a:lnTo>
                      <a:pt x="633" y="319"/>
                    </a:lnTo>
                    <a:lnTo>
                      <a:pt x="645" y="313"/>
                    </a:lnTo>
                    <a:lnTo>
                      <a:pt x="658" y="305"/>
                    </a:lnTo>
                    <a:lnTo>
                      <a:pt x="668" y="293"/>
                    </a:lnTo>
                    <a:lnTo>
                      <a:pt x="678" y="280"/>
                    </a:lnTo>
                    <a:lnTo>
                      <a:pt x="685" y="266"/>
                    </a:lnTo>
                    <a:lnTo>
                      <a:pt x="690" y="249"/>
                    </a:lnTo>
                    <a:lnTo>
                      <a:pt x="694" y="233"/>
                    </a:lnTo>
                    <a:lnTo>
                      <a:pt x="695" y="214"/>
                    </a:lnTo>
                    <a:lnTo>
                      <a:pt x="694" y="197"/>
                    </a:lnTo>
                    <a:lnTo>
                      <a:pt x="690" y="179"/>
                    </a:lnTo>
                    <a:lnTo>
                      <a:pt x="685" y="163"/>
                    </a:lnTo>
                    <a:lnTo>
                      <a:pt x="678" y="148"/>
                    </a:lnTo>
                    <a:lnTo>
                      <a:pt x="668" y="135"/>
                    </a:lnTo>
                    <a:lnTo>
                      <a:pt x="658" y="124"/>
                    </a:lnTo>
                    <a:lnTo>
                      <a:pt x="645" y="116"/>
                    </a:lnTo>
                    <a:lnTo>
                      <a:pt x="633" y="111"/>
                    </a:lnTo>
                    <a:lnTo>
                      <a:pt x="620" y="107"/>
                    </a:lnTo>
                    <a:lnTo>
                      <a:pt x="606" y="107"/>
                    </a:lnTo>
                    <a:lnTo>
                      <a:pt x="593" y="111"/>
                    </a:lnTo>
                    <a:lnTo>
                      <a:pt x="582" y="88"/>
                    </a:lnTo>
                    <a:lnTo>
                      <a:pt x="569" y="67"/>
                    </a:lnTo>
                    <a:lnTo>
                      <a:pt x="554" y="49"/>
                    </a:lnTo>
                    <a:lnTo>
                      <a:pt x="537" y="33"/>
                    </a:lnTo>
                    <a:lnTo>
                      <a:pt x="520" y="21"/>
                    </a:lnTo>
                    <a:lnTo>
                      <a:pt x="501" y="10"/>
                    </a:lnTo>
                    <a:lnTo>
                      <a:pt x="481" y="3"/>
                    </a:lnTo>
                    <a:lnTo>
                      <a:pt x="461" y="0"/>
                    </a:lnTo>
                    <a:lnTo>
                      <a:pt x="441" y="0"/>
                    </a:lnTo>
                    <a:lnTo>
                      <a:pt x="421" y="3"/>
                    </a:lnTo>
                    <a:lnTo>
                      <a:pt x="401" y="9"/>
                    </a:lnTo>
                    <a:lnTo>
                      <a:pt x="382" y="19"/>
                    </a:lnTo>
                    <a:lnTo>
                      <a:pt x="364" y="31"/>
                    </a:lnTo>
                    <a:lnTo>
                      <a:pt x="348" y="47"/>
                    </a:lnTo>
                    <a:lnTo>
                      <a:pt x="331" y="31"/>
                    </a:lnTo>
                    <a:lnTo>
                      <a:pt x="313" y="19"/>
                    </a:lnTo>
                    <a:lnTo>
                      <a:pt x="294" y="9"/>
                    </a:lnTo>
                    <a:lnTo>
                      <a:pt x="274" y="3"/>
                    </a:lnTo>
                    <a:lnTo>
                      <a:pt x="254" y="0"/>
                    </a:lnTo>
                    <a:lnTo>
                      <a:pt x="234" y="0"/>
                    </a:lnTo>
                    <a:lnTo>
                      <a:pt x="213" y="3"/>
                    </a:lnTo>
                    <a:lnTo>
                      <a:pt x="194" y="10"/>
                    </a:lnTo>
                    <a:lnTo>
                      <a:pt x="175" y="21"/>
                    </a:lnTo>
                    <a:lnTo>
                      <a:pt x="157" y="33"/>
                    </a:lnTo>
                    <a:lnTo>
                      <a:pt x="141" y="49"/>
                    </a:lnTo>
                    <a:lnTo>
                      <a:pt x="126" y="67"/>
                    </a:lnTo>
                    <a:lnTo>
                      <a:pt x="113" y="88"/>
                    </a:lnTo>
                    <a:lnTo>
                      <a:pt x="102" y="111"/>
                    </a:lnTo>
                    <a:lnTo>
                      <a:pt x="89" y="107"/>
                    </a:lnTo>
                    <a:lnTo>
                      <a:pt x="75" y="107"/>
                    </a:lnTo>
                    <a:lnTo>
                      <a:pt x="62" y="111"/>
                    </a:lnTo>
                    <a:lnTo>
                      <a:pt x="49" y="116"/>
                    </a:lnTo>
                    <a:lnTo>
                      <a:pt x="37" y="124"/>
                    </a:lnTo>
                    <a:lnTo>
                      <a:pt x="26" y="135"/>
                    </a:lnTo>
                    <a:lnTo>
                      <a:pt x="17" y="148"/>
                    </a:lnTo>
                    <a:lnTo>
                      <a:pt x="10" y="163"/>
                    </a:lnTo>
                    <a:lnTo>
                      <a:pt x="4" y="179"/>
                    </a:lnTo>
                    <a:lnTo>
                      <a:pt x="1" y="197"/>
                    </a:lnTo>
                    <a:lnTo>
                      <a:pt x="0" y="214"/>
                    </a:lnTo>
                    <a:lnTo>
                      <a:pt x="1" y="233"/>
                    </a:lnTo>
                    <a:lnTo>
                      <a:pt x="4" y="249"/>
                    </a:lnTo>
                    <a:lnTo>
                      <a:pt x="10" y="266"/>
                    </a:lnTo>
                    <a:lnTo>
                      <a:pt x="17" y="280"/>
                    </a:lnTo>
                    <a:lnTo>
                      <a:pt x="26" y="293"/>
                    </a:lnTo>
                    <a:lnTo>
                      <a:pt x="37" y="305"/>
                    </a:lnTo>
                    <a:lnTo>
                      <a:pt x="49" y="313"/>
                    </a:lnTo>
                    <a:lnTo>
                      <a:pt x="62" y="319"/>
                    </a:lnTo>
                    <a:lnTo>
                      <a:pt x="75" y="321"/>
                    </a:lnTo>
                    <a:lnTo>
                      <a:pt x="89" y="321"/>
                    </a:lnTo>
                    <a:lnTo>
                      <a:pt x="102" y="319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70" name="Rectangle 690">
                <a:extLst>
                  <a:ext uri="{FF2B5EF4-FFF2-40B4-BE49-F238E27FC236}">
                    <a16:creationId xmlns:a16="http://schemas.microsoft.com/office/drawing/2014/main" id="{5137FAFB-F1E8-48BB-9298-5CDD9E0A3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1" y="2156"/>
                <a:ext cx="3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VM imp.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471" name="Rectangle 691">
                <a:extLst>
                  <a:ext uri="{FF2B5EF4-FFF2-40B4-BE49-F238E27FC236}">
                    <a16:creationId xmlns:a16="http://schemas.microsoft.com/office/drawing/2014/main" id="{CD1068FF-0F81-4B03-AE19-E038B11C1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" y="2260"/>
                <a:ext cx="40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over RISC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472" name="Rectangle 692">
                <a:extLst>
                  <a:ext uri="{FF2B5EF4-FFF2-40B4-BE49-F238E27FC236}">
                    <a16:creationId xmlns:a16="http://schemas.microsoft.com/office/drawing/2014/main" id="{325C4631-91C1-43B2-9A6C-11DB502E6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1" y="2365"/>
                <a:ext cx="36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 b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platforms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473" name="Freeform 693">
                <a:extLst>
                  <a:ext uri="{FF2B5EF4-FFF2-40B4-BE49-F238E27FC236}">
                    <a16:creationId xmlns:a16="http://schemas.microsoft.com/office/drawing/2014/main" id="{C3927E5B-8DF6-400F-ABAF-7BBF622E9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2048"/>
                <a:ext cx="767" cy="471"/>
              </a:xfrm>
              <a:custGeom>
                <a:avLst/>
                <a:gdLst>
                  <a:gd name="T0" fmla="*/ 123 w 767"/>
                  <a:gd name="T1" fmla="*/ 372 h 471"/>
                  <a:gd name="T2" fmla="*/ 152 w 767"/>
                  <a:gd name="T3" fmla="*/ 412 h 471"/>
                  <a:gd name="T4" fmla="*/ 187 w 767"/>
                  <a:gd name="T5" fmla="*/ 444 h 471"/>
                  <a:gd name="T6" fmla="*/ 225 w 767"/>
                  <a:gd name="T7" fmla="*/ 463 h 471"/>
                  <a:gd name="T8" fmla="*/ 267 w 767"/>
                  <a:gd name="T9" fmla="*/ 471 h 471"/>
                  <a:gd name="T10" fmla="*/ 309 w 767"/>
                  <a:gd name="T11" fmla="*/ 466 h 471"/>
                  <a:gd name="T12" fmla="*/ 348 w 767"/>
                  <a:gd name="T13" fmla="*/ 448 h 471"/>
                  <a:gd name="T14" fmla="*/ 383 w 767"/>
                  <a:gd name="T15" fmla="*/ 419 h 471"/>
                  <a:gd name="T16" fmla="*/ 418 w 767"/>
                  <a:gd name="T17" fmla="*/ 448 h 471"/>
                  <a:gd name="T18" fmla="*/ 458 w 767"/>
                  <a:gd name="T19" fmla="*/ 466 h 471"/>
                  <a:gd name="T20" fmla="*/ 500 w 767"/>
                  <a:gd name="T21" fmla="*/ 471 h 471"/>
                  <a:gd name="T22" fmla="*/ 541 w 767"/>
                  <a:gd name="T23" fmla="*/ 463 h 471"/>
                  <a:gd name="T24" fmla="*/ 580 w 767"/>
                  <a:gd name="T25" fmla="*/ 444 h 471"/>
                  <a:gd name="T26" fmla="*/ 615 w 767"/>
                  <a:gd name="T27" fmla="*/ 412 h 471"/>
                  <a:gd name="T28" fmla="*/ 643 w 767"/>
                  <a:gd name="T29" fmla="*/ 372 h 471"/>
                  <a:gd name="T30" fmla="*/ 669 w 767"/>
                  <a:gd name="T31" fmla="*/ 352 h 471"/>
                  <a:gd name="T32" fmla="*/ 699 w 767"/>
                  <a:gd name="T33" fmla="*/ 350 h 471"/>
                  <a:gd name="T34" fmla="*/ 726 w 767"/>
                  <a:gd name="T35" fmla="*/ 334 h 471"/>
                  <a:gd name="T36" fmla="*/ 748 w 767"/>
                  <a:gd name="T37" fmla="*/ 308 h 471"/>
                  <a:gd name="T38" fmla="*/ 762 w 767"/>
                  <a:gd name="T39" fmla="*/ 274 h 471"/>
                  <a:gd name="T40" fmla="*/ 767 w 767"/>
                  <a:gd name="T41" fmla="*/ 236 h 471"/>
                  <a:gd name="T42" fmla="*/ 762 w 767"/>
                  <a:gd name="T43" fmla="*/ 197 h 471"/>
                  <a:gd name="T44" fmla="*/ 748 w 767"/>
                  <a:gd name="T45" fmla="*/ 162 h 471"/>
                  <a:gd name="T46" fmla="*/ 726 w 767"/>
                  <a:gd name="T47" fmla="*/ 136 h 471"/>
                  <a:gd name="T48" fmla="*/ 699 w 767"/>
                  <a:gd name="T49" fmla="*/ 121 h 471"/>
                  <a:gd name="T50" fmla="*/ 669 w 767"/>
                  <a:gd name="T51" fmla="*/ 118 h 471"/>
                  <a:gd name="T52" fmla="*/ 643 w 767"/>
                  <a:gd name="T53" fmla="*/ 98 h 471"/>
                  <a:gd name="T54" fmla="*/ 615 w 767"/>
                  <a:gd name="T55" fmla="*/ 58 h 471"/>
                  <a:gd name="T56" fmla="*/ 580 w 767"/>
                  <a:gd name="T57" fmla="*/ 27 h 471"/>
                  <a:gd name="T58" fmla="*/ 541 w 767"/>
                  <a:gd name="T59" fmla="*/ 7 h 471"/>
                  <a:gd name="T60" fmla="*/ 500 w 767"/>
                  <a:gd name="T61" fmla="*/ 0 h 471"/>
                  <a:gd name="T62" fmla="*/ 458 w 767"/>
                  <a:gd name="T63" fmla="*/ 5 h 471"/>
                  <a:gd name="T64" fmla="*/ 418 w 767"/>
                  <a:gd name="T65" fmla="*/ 23 h 471"/>
                  <a:gd name="T66" fmla="*/ 383 w 767"/>
                  <a:gd name="T67" fmla="*/ 52 h 471"/>
                  <a:gd name="T68" fmla="*/ 348 w 767"/>
                  <a:gd name="T69" fmla="*/ 23 h 471"/>
                  <a:gd name="T70" fmla="*/ 309 w 767"/>
                  <a:gd name="T71" fmla="*/ 5 h 471"/>
                  <a:gd name="T72" fmla="*/ 267 w 767"/>
                  <a:gd name="T73" fmla="*/ 0 h 471"/>
                  <a:gd name="T74" fmla="*/ 225 w 767"/>
                  <a:gd name="T75" fmla="*/ 7 h 471"/>
                  <a:gd name="T76" fmla="*/ 187 w 767"/>
                  <a:gd name="T77" fmla="*/ 27 h 471"/>
                  <a:gd name="T78" fmla="*/ 152 w 767"/>
                  <a:gd name="T79" fmla="*/ 58 h 471"/>
                  <a:gd name="T80" fmla="*/ 123 w 767"/>
                  <a:gd name="T81" fmla="*/ 98 h 471"/>
                  <a:gd name="T82" fmla="*/ 98 w 767"/>
                  <a:gd name="T83" fmla="*/ 118 h 471"/>
                  <a:gd name="T84" fmla="*/ 68 w 767"/>
                  <a:gd name="T85" fmla="*/ 121 h 471"/>
                  <a:gd name="T86" fmla="*/ 41 w 767"/>
                  <a:gd name="T87" fmla="*/ 136 h 471"/>
                  <a:gd name="T88" fmla="*/ 19 w 767"/>
                  <a:gd name="T89" fmla="*/ 162 h 471"/>
                  <a:gd name="T90" fmla="*/ 5 w 767"/>
                  <a:gd name="T91" fmla="*/ 197 h 471"/>
                  <a:gd name="T92" fmla="*/ 0 w 767"/>
                  <a:gd name="T93" fmla="*/ 236 h 471"/>
                  <a:gd name="T94" fmla="*/ 5 w 767"/>
                  <a:gd name="T95" fmla="*/ 274 h 471"/>
                  <a:gd name="T96" fmla="*/ 19 w 767"/>
                  <a:gd name="T97" fmla="*/ 308 h 471"/>
                  <a:gd name="T98" fmla="*/ 41 w 767"/>
                  <a:gd name="T99" fmla="*/ 334 h 471"/>
                  <a:gd name="T100" fmla="*/ 68 w 767"/>
                  <a:gd name="T101" fmla="*/ 350 h 471"/>
                  <a:gd name="T102" fmla="*/ 98 w 767"/>
                  <a:gd name="T103" fmla="*/ 352 h 47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67" h="471">
                    <a:moveTo>
                      <a:pt x="113" y="349"/>
                    </a:moveTo>
                    <a:lnTo>
                      <a:pt x="123" y="372"/>
                    </a:lnTo>
                    <a:lnTo>
                      <a:pt x="137" y="393"/>
                    </a:lnTo>
                    <a:lnTo>
                      <a:pt x="152" y="412"/>
                    </a:lnTo>
                    <a:lnTo>
                      <a:pt x="168" y="429"/>
                    </a:lnTo>
                    <a:lnTo>
                      <a:pt x="187" y="444"/>
                    </a:lnTo>
                    <a:lnTo>
                      <a:pt x="205" y="455"/>
                    </a:lnTo>
                    <a:lnTo>
                      <a:pt x="225" y="463"/>
                    </a:lnTo>
                    <a:lnTo>
                      <a:pt x="245" y="468"/>
                    </a:lnTo>
                    <a:lnTo>
                      <a:pt x="267" y="471"/>
                    </a:lnTo>
                    <a:lnTo>
                      <a:pt x="288" y="470"/>
                    </a:lnTo>
                    <a:lnTo>
                      <a:pt x="309" y="466"/>
                    </a:lnTo>
                    <a:lnTo>
                      <a:pt x="329" y="459"/>
                    </a:lnTo>
                    <a:lnTo>
                      <a:pt x="348" y="448"/>
                    </a:lnTo>
                    <a:lnTo>
                      <a:pt x="367" y="435"/>
                    </a:lnTo>
                    <a:lnTo>
                      <a:pt x="383" y="419"/>
                    </a:lnTo>
                    <a:lnTo>
                      <a:pt x="400" y="435"/>
                    </a:lnTo>
                    <a:lnTo>
                      <a:pt x="418" y="448"/>
                    </a:lnTo>
                    <a:lnTo>
                      <a:pt x="438" y="459"/>
                    </a:lnTo>
                    <a:lnTo>
                      <a:pt x="458" y="466"/>
                    </a:lnTo>
                    <a:lnTo>
                      <a:pt x="479" y="470"/>
                    </a:lnTo>
                    <a:lnTo>
                      <a:pt x="500" y="471"/>
                    </a:lnTo>
                    <a:lnTo>
                      <a:pt x="521" y="468"/>
                    </a:lnTo>
                    <a:lnTo>
                      <a:pt x="541" y="463"/>
                    </a:lnTo>
                    <a:lnTo>
                      <a:pt x="562" y="455"/>
                    </a:lnTo>
                    <a:lnTo>
                      <a:pt x="580" y="444"/>
                    </a:lnTo>
                    <a:lnTo>
                      <a:pt x="598" y="429"/>
                    </a:lnTo>
                    <a:lnTo>
                      <a:pt x="615" y="412"/>
                    </a:lnTo>
                    <a:lnTo>
                      <a:pt x="630" y="393"/>
                    </a:lnTo>
                    <a:lnTo>
                      <a:pt x="643" y="372"/>
                    </a:lnTo>
                    <a:lnTo>
                      <a:pt x="654" y="349"/>
                    </a:lnTo>
                    <a:lnTo>
                      <a:pt x="669" y="352"/>
                    </a:lnTo>
                    <a:lnTo>
                      <a:pt x="684" y="352"/>
                    </a:lnTo>
                    <a:lnTo>
                      <a:pt x="699" y="350"/>
                    </a:lnTo>
                    <a:lnTo>
                      <a:pt x="713" y="344"/>
                    </a:lnTo>
                    <a:lnTo>
                      <a:pt x="726" y="334"/>
                    </a:lnTo>
                    <a:lnTo>
                      <a:pt x="738" y="322"/>
                    </a:lnTo>
                    <a:lnTo>
                      <a:pt x="748" y="308"/>
                    </a:lnTo>
                    <a:lnTo>
                      <a:pt x="757" y="291"/>
                    </a:lnTo>
                    <a:lnTo>
                      <a:pt x="762" y="274"/>
                    </a:lnTo>
                    <a:lnTo>
                      <a:pt x="766" y="255"/>
                    </a:lnTo>
                    <a:lnTo>
                      <a:pt x="767" y="236"/>
                    </a:lnTo>
                    <a:lnTo>
                      <a:pt x="766" y="216"/>
                    </a:lnTo>
                    <a:lnTo>
                      <a:pt x="762" y="197"/>
                    </a:lnTo>
                    <a:lnTo>
                      <a:pt x="757" y="179"/>
                    </a:lnTo>
                    <a:lnTo>
                      <a:pt x="748" y="162"/>
                    </a:lnTo>
                    <a:lnTo>
                      <a:pt x="738" y="148"/>
                    </a:lnTo>
                    <a:lnTo>
                      <a:pt x="726" y="136"/>
                    </a:lnTo>
                    <a:lnTo>
                      <a:pt x="713" y="128"/>
                    </a:lnTo>
                    <a:lnTo>
                      <a:pt x="699" y="121"/>
                    </a:lnTo>
                    <a:lnTo>
                      <a:pt x="684" y="118"/>
                    </a:lnTo>
                    <a:lnTo>
                      <a:pt x="669" y="118"/>
                    </a:lnTo>
                    <a:lnTo>
                      <a:pt x="654" y="121"/>
                    </a:lnTo>
                    <a:lnTo>
                      <a:pt x="643" y="98"/>
                    </a:lnTo>
                    <a:lnTo>
                      <a:pt x="630" y="77"/>
                    </a:lnTo>
                    <a:lnTo>
                      <a:pt x="615" y="58"/>
                    </a:lnTo>
                    <a:lnTo>
                      <a:pt x="598" y="41"/>
                    </a:lnTo>
                    <a:lnTo>
                      <a:pt x="580" y="27"/>
                    </a:lnTo>
                    <a:lnTo>
                      <a:pt x="562" y="16"/>
                    </a:lnTo>
                    <a:lnTo>
                      <a:pt x="541" y="7"/>
                    </a:lnTo>
                    <a:lnTo>
                      <a:pt x="521" y="2"/>
                    </a:lnTo>
                    <a:lnTo>
                      <a:pt x="500" y="0"/>
                    </a:lnTo>
                    <a:lnTo>
                      <a:pt x="479" y="1"/>
                    </a:lnTo>
                    <a:lnTo>
                      <a:pt x="458" y="5"/>
                    </a:lnTo>
                    <a:lnTo>
                      <a:pt x="438" y="12"/>
                    </a:lnTo>
                    <a:lnTo>
                      <a:pt x="418" y="23"/>
                    </a:lnTo>
                    <a:lnTo>
                      <a:pt x="400" y="36"/>
                    </a:lnTo>
                    <a:lnTo>
                      <a:pt x="383" y="52"/>
                    </a:lnTo>
                    <a:lnTo>
                      <a:pt x="367" y="36"/>
                    </a:lnTo>
                    <a:lnTo>
                      <a:pt x="348" y="23"/>
                    </a:lnTo>
                    <a:lnTo>
                      <a:pt x="329" y="12"/>
                    </a:lnTo>
                    <a:lnTo>
                      <a:pt x="309" y="5"/>
                    </a:lnTo>
                    <a:lnTo>
                      <a:pt x="288" y="1"/>
                    </a:lnTo>
                    <a:lnTo>
                      <a:pt x="267" y="0"/>
                    </a:lnTo>
                    <a:lnTo>
                      <a:pt x="245" y="2"/>
                    </a:lnTo>
                    <a:lnTo>
                      <a:pt x="225" y="7"/>
                    </a:lnTo>
                    <a:lnTo>
                      <a:pt x="205" y="16"/>
                    </a:lnTo>
                    <a:lnTo>
                      <a:pt x="187" y="27"/>
                    </a:lnTo>
                    <a:lnTo>
                      <a:pt x="168" y="41"/>
                    </a:lnTo>
                    <a:lnTo>
                      <a:pt x="152" y="58"/>
                    </a:lnTo>
                    <a:lnTo>
                      <a:pt x="137" y="77"/>
                    </a:lnTo>
                    <a:lnTo>
                      <a:pt x="123" y="98"/>
                    </a:lnTo>
                    <a:lnTo>
                      <a:pt x="113" y="121"/>
                    </a:lnTo>
                    <a:lnTo>
                      <a:pt x="98" y="118"/>
                    </a:lnTo>
                    <a:lnTo>
                      <a:pt x="83" y="118"/>
                    </a:lnTo>
                    <a:lnTo>
                      <a:pt x="68" y="121"/>
                    </a:lnTo>
                    <a:lnTo>
                      <a:pt x="54" y="128"/>
                    </a:lnTo>
                    <a:lnTo>
                      <a:pt x="41" y="136"/>
                    </a:lnTo>
                    <a:lnTo>
                      <a:pt x="29" y="148"/>
                    </a:lnTo>
                    <a:lnTo>
                      <a:pt x="19" y="162"/>
                    </a:lnTo>
                    <a:lnTo>
                      <a:pt x="10" y="179"/>
                    </a:lnTo>
                    <a:lnTo>
                      <a:pt x="5" y="197"/>
                    </a:lnTo>
                    <a:lnTo>
                      <a:pt x="1" y="216"/>
                    </a:lnTo>
                    <a:lnTo>
                      <a:pt x="0" y="236"/>
                    </a:lnTo>
                    <a:lnTo>
                      <a:pt x="1" y="255"/>
                    </a:lnTo>
                    <a:lnTo>
                      <a:pt x="5" y="274"/>
                    </a:lnTo>
                    <a:lnTo>
                      <a:pt x="10" y="291"/>
                    </a:lnTo>
                    <a:lnTo>
                      <a:pt x="19" y="308"/>
                    </a:lnTo>
                    <a:lnTo>
                      <a:pt x="29" y="322"/>
                    </a:lnTo>
                    <a:lnTo>
                      <a:pt x="41" y="334"/>
                    </a:lnTo>
                    <a:lnTo>
                      <a:pt x="54" y="344"/>
                    </a:lnTo>
                    <a:lnTo>
                      <a:pt x="68" y="350"/>
                    </a:lnTo>
                    <a:lnTo>
                      <a:pt x="83" y="352"/>
                    </a:lnTo>
                    <a:lnTo>
                      <a:pt x="98" y="352"/>
                    </a:lnTo>
                    <a:lnTo>
                      <a:pt x="113" y="349"/>
                    </a:lnTo>
                    <a:close/>
                  </a:path>
                </a:pathLst>
              </a:custGeom>
              <a:solidFill>
                <a:srgbClr val="FFFF8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74" name="Rectangle 694">
                <a:extLst>
                  <a:ext uri="{FF2B5EF4-FFF2-40B4-BE49-F238E27FC236}">
                    <a16:creationId xmlns:a16="http://schemas.microsoft.com/office/drawing/2014/main" id="{85DA1D6B-0C57-421E-8CE6-970F1C662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1" y="2124"/>
                <a:ext cx="33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>
                    <a:solidFill>
                      <a:srgbClr val="8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VM imp.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475" name="Rectangle 695">
                <a:extLst>
                  <a:ext uri="{FF2B5EF4-FFF2-40B4-BE49-F238E27FC236}">
                    <a16:creationId xmlns:a16="http://schemas.microsoft.com/office/drawing/2014/main" id="{38F205E1-20E3-4DC7-9EA1-0DCB7BBFD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9" y="2229"/>
                <a:ext cx="57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>
                    <a:solidFill>
                      <a:srgbClr val="8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over the Hack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476" name="Rectangle 696">
                <a:extLst>
                  <a:ext uri="{FF2B5EF4-FFF2-40B4-BE49-F238E27FC236}">
                    <a16:creationId xmlns:a16="http://schemas.microsoft.com/office/drawing/2014/main" id="{A7BB0EF4-1349-4C5C-A478-39A869128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333"/>
                <a:ext cx="3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>
                    <a:solidFill>
                      <a:srgbClr val="8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platform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477" name="Freeform 697">
                <a:extLst>
                  <a:ext uri="{FF2B5EF4-FFF2-40B4-BE49-F238E27FC236}">
                    <a16:creationId xmlns:a16="http://schemas.microsoft.com/office/drawing/2014/main" id="{3120E181-C413-4EF3-B8E6-369708381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5" y="2089"/>
                <a:ext cx="696" cy="429"/>
              </a:xfrm>
              <a:custGeom>
                <a:avLst/>
                <a:gdLst>
                  <a:gd name="T0" fmla="*/ 113 w 696"/>
                  <a:gd name="T1" fmla="*/ 341 h 429"/>
                  <a:gd name="T2" fmla="*/ 141 w 696"/>
                  <a:gd name="T3" fmla="*/ 380 h 429"/>
                  <a:gd name="T4" fmla="*/ 175 w 696"/>
                  <a:gd name="T5" fmla="*/ 409 h 429"/>
                  <a:gd name="T6" fmla="*/ 214 w 696"/>
                  <a:gd name="T7" fmla="*/ 425 h 429"/>
                  <a:gd name="T8" fmla="*/ 254 w 696"/>
                  <a:gd name="T9" fmla="*/ 429 h 429"/>
                  <a:gd name="T10" fmla="*/ 294 w 696"/>
                  <a:gd name="T11" fmla="*/ 420 h 429"/>
                  <a:gd name="T12" fmla="*/ 331 w 696"/>
                  <a:gd name="T13" fmla="*/ 398 h 429"/>
                  <a:gd name="T14" fmla="*/ 365 w 696"/>
                  <a:gd name="T15" fmla="*/ 398 h 429"/>
                  <a:gd name="T16" fmla="*/ 401 w 696"/>
                  <a:gd name="T17" fmla="*/ 420 h 429"/>
                  <a:gd name="T18" fmla="*/ 441 w 696"/>
                  <a:gd name="T19" fmla="*/ 429 h 429"/>
                  <a:gd name="T20" fmla="*/ 481 w 696"/>
                  <a:gd name="T21" fmla="*/ 425 h 429"/>
                  <a:gd name="T22" fmla="*/ 520 w 696"/>
                  <a:gd name="T23" fmla="*/ 409 h 429"/>
                  <a:gd name="T24" fmla="*/ 554 w 696"/>
                  <a:gd name="T25" fmla="*/ 380 h 429"/>
                  <a:gd name="T26" fmla="*/ 582 w 696"/>
                  <a:gd name="T27" fmla="*/ 341 h 429"/>
                  <a:gd name="T28" fmla="*/ 606 w 696"/>
                  <a:gd name="T29" fmla="*/ 322 h 429"/>
                  <a:gd name="T30" fmla="*/ 633 w 696"/>
                  <a:gd name="T31" fmla="*/ 319 h 429"/>
                  <a:gd name="T32" fmla="*/ 658 w 696"/>
                  <a:gd name="T33" fmla="*/ 305 h 429"/>
                  <a:gd name="T34" fmla="*/ 678 w 696"/>
                  <a:gd name="T35" fmla="*/ 281 h 429"/>
                  <a:gd name="T36" fmla="*/ 691 w 696"/>
                  <a:gd name="T37" fmla="*/ 249 h 429"/>
                  <a:gd name="T38" fmla="*/ 696 w 696"/>
                  <a:gd name="T39" fmla="*/ 215 h 429"/>
                  <a:gd name="T40" fmla="*/ 691 w 696"/>
                  <a:gd name="T41" fmla="*/ 180 h 429"/>
                  <a:gd name="T42" fmla="*/ 678 w 696"/>
                  <a:gd name="T43" fmla="*/ 148 h 429"/>
                  <a:gd name="T44" fmla="*/ 658 w 696"/>
                  <a:gd name="T45" fmla="*/ 125 h 429"/>
                  <a:gd name="T46" fmla="*/ 633 w 696"/>
                  <a:gd name="T47" fmla="*/ 111 h 429"/>
                  <a:gd name="T48" fmla="*/ 606 w 696"/>
                  <a:gd name="T49" fmla="*/ 107 h 429"/>
                  <a:gd name="T50" fmla="*/ 582 w 696"/>
                  <a:gd name="T51" fmla="*/ 88 h 429"/>
                  <a:gd name="T52" fmla="*/ 554 w 696"/>
                  <a:gd name="T53" fmla="*/ 49 h 429"/>
                  <a:gd name="T54" fmla="*/ 520 w 696"/>
                  <a:gd name="T55" fmla="*/ 21 h 429"/>
                  <a:gd name="T56" fmla="*/ 481 w 696"/>
                  <a:gd name="T57" fmla="*/ 4 h 429"/>
                  <a:gd name="T58" fmla="*/ 441 w 696"/>
                  <a:gd name="T59" fmla="*/ 0 h 429"/>
                  <a:gd name="T60" fmla="*/ 401 w 696"/>
                  <a:gd name="T61" fmla="*/ 10 h 429"/>
                  <a:gd name="T62" fmla="*/ 365 w 696"/>
                  <a:gd name="T63" fmla="*/ 32 h 429"/>
                  <a:gd name="T64" fmla="*/ 331 w 696"/>
                  <a:gd name="T65" fmla="*/ 32 h 429"/>
                  <a:gd name="T66" fmla="*/ 294 w 696"/>
                  <a:gd name="T67" fmla="*/ 10 h 429"/>
                  <a:gd name="T68" fmla="*/ 254 w 696"/>
                  <a:gd name="T69" fmla="*/ 0 h 429"/>
                  <a:gd name="T70" fmla="*/ 214 w 696"/>
                  <a:gd name="T71" fmla="*/ 4 h 429"/>
                  <a:gd name="T72" fmla="*/ 175 w 696"/>
                  <a:gd name="T73" fmla="*/ 21 h 429"/>
                  <a:gd name="T74" fmla="*/ 141 w 696"/>
                  <a:gd name="T75" fmla="*/ 49 h 429"/>
                  <a:gd name="T76" fmla="*/ 113 w 696"/>
                  <a:gd name="T77" fmla="*/ 88 h 429"/>
                  <a:gd name="T78" fmla="*/ 89 w 696"/>
                  <a:gd name="T79" fmla="*/ 107 h 429"/>
                  <a:gd name="T80" fmla="*/ 62 w 696"/>
                  <a:gd name="T81" fmla="*/ 111 h 429"/>
                  <a:gd name="T82" fmla="*/ 37 w 696"/>
                  <a:gd name="T83" fmla="*/ 125 h 429"/>
                  <a:gd name="T84" fmla="*/ 18 w 696"/>
                  <a:gd name="T85" fmla="*/ 148 h 429"/>
                  <a:gd name="T86" fmla="*/ 5 w 696"/>
                  <a:gd name="T87" fmla="*/ 180 h 429"/>
                  <a:gd name="T88" fmla="*/ 0 w 696"/>
                  <a:gd name="T89" fmla="*/ 215 h 429"/>
                  <a:gd name="T90" fmla="*/ 5 w 696"/>
                  <a:gd name="T91" fmla="*/ 249 h 429"/>
                  <a:gd name="T92" fmla="*/ 18 w 696"/>
                  <a:gd name="T93" fmla="*/ 281 h 429"/>
                  <a:gd name="T94" fmla="*/ 37 w 696"/>
                  <a:gd name="T95" fmla="*/ 305 h 429"/>
                  <a:gd name="T96" fmla="*/ 62 w 696"/>
                  <a:gd name="T97" fmla="*/ 319 h 429"/>
                  <a:gd name="T98" fmla="*/ 89 w 696"/>
                  <a:gd name="T99" fmla="*/ 322 h 42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96" h="429">
                    <a:moveTo>
                      <a:pt x="102" y="319"/>
                    </a:moveTo>
                    <a:lnTo>
                      <a:pt x="113" y="341"/>
                    </a:lnTo>
                    <a:lnTo>
                      <a:pt x="127" y="362"/>
                    </a:lnTo>
                    <a:lnTo>
                      <a:pt x="141" y="380"/>
                    </a:lnTo>
                    <a:lnTo>
                      <a:pt x="157" y="396"/>
                    </a:lnTo>
                    <a:lnTo>
                      <a:pt x="175" y="409"/>
                    </a:lnTo>
                    <a:lnTo>
                      <a:pt x="194" y="418"/>
                    </a:lnTo>
                    <a:lnTo>
                      <a:pt x="214" y="425"/>
                    </a:lnTo>
                    <a:lnTo>
                      <a:pt x="234" y="429"/>
                    </a:lnTo>
                    <a:lnTo>
                      <a:pt x="254" y="429"/>
                    </a:lnTo>
                    <a:lnTo>
                      <a:pt x="274" y="426"/>
                    </a:lnTo>
                    <a:lnTo>
                      <a:pt x="294" y="420"/>
                    </a:lnTo>
                    <a:lnTo>
                      <a:pt x="313" y="411"/>
                    </a:lnTo>
                    <a:lnTo>
                      <a:pt x="331" y="398"/>
                    </a:lnTo>
                    <a:lnTo>
                      <a:pt x="348" y="383"/>
                    </a:lnTo>
                    <a:lnTo>
                      <a:pt x="365" y="398"/>
                    </a:lnTo>
                    <a:lnTo>
                      <a:pt x="382" y="411"/>
                    </a:lnTo>
                    <a:lnTo>
                      <a:pt x="401" y="420"/>
                    </a:lnTo>
                    <a:lnTo>
                      <a:pt x="421" y="426"/>
                    </a:lnTo>
                    <a:lnTo>
                      <a:pt x="441" y="429"/>
                    </a:lnTo>
                    <a:lnTo>
                      <a:pt x="461" y="429"/>
                    </a:lnTo>
                    <a:lnTo>
                      <a:pt x="481" y="425"/>
                    </a:lnTo>
                    <a:lnTo>
                      <a:pt x="502" y="418"/>
                    </a:lnTo>
                    <a:lnTo>
                      <a:pt x="520" y="409"/>
                    </a:lnTo>
                    <a:lnTo>
                      <a:pt x="538" y="396"/>
                    </a:lnTo>
                    <a:lnTo>
                      <a:pt x="554" y="380"/>
                    </a:lnTo>
                    <a:lnTo>
                      <a:pt x="569" y="362"/>
                    </a:lnTo>
                    <a:lnTo>
                      <a:pt x="582" y="341"/>
                    </a:lnTo>
                    <a:lnTo>
                      <a:pt x="593" y="319"/>
                    </a:lnTo>
                    <a:lnTo>
                      <a:pt x="606" y="322"/>
                    </a:lnTo>
                    <a:lnTo>
                      <a:pt x="620" y="322"/>
                    </a:lnTo>
                    <a:lnTo>
                      <a:pt x="633" y="319"/>
                    </a:lnTo>
                    <a:lnTo>
                      <a:pt x="646" y="313"/>
                    </a:lnTo>
                    <a:lnTo>
                      <a:pt x="658" y="305"/>
                    </a:lnTo>
                    <a:lnTo>
                      <a:pt x="668" y="294"/>
                    </a:lnTo>
                    <a:lnTo>
                      <a:pt x="678" y="281"/>
                    </a:lnTo>
                    <a:lnTo>
                      <a:pt x="685" y="266"/>
                    </a:lnTo>
                    <a:lnTo>
                      <a:pt x="691" y="249"/>
                    </a:lnTo>
                    <a:lnTo>
                      <a:pt x="694" y="233"/>
                    </a:lnTo>
                    <a:lnTo>
                      <a:pt x="696" y="215"/>
                    </a:lnTo>
                    <a:lnTo>
                      <a:pt x="694" y="197"/>
                    </a:lnTo>
                    <a:lnTo>
                      <a:pt x="691" y="180"/>
                    </a:lnTo>
                    <a:lnTo>
                      <a:pt x="685" y="163"/>
                    </a:lnTo>
                    <a:lnTo>
                      <a:pt x="678" y="148"/>
                    </a:lnTo>
                    <a:lnTo>
                      <a:pt x="668" y="135"/>
                    </a:lnTo>
                    <a:lnTo>
                      <a:pt x="658" y="125"/>
                    </a:lnTo>
                    <a:lnTo>
                      <a:pt x="646" y="116"/>
                    </a:lnTo>
                    <a:lnTo>
                      <a:pt x="633" y="111"/>
                    </a:lnTo>
                    <a:lnTo>
                      <a:pt x="620" y="107"/>
                    </a:lnTo>
                    <a:lnTo>
                      <a:pt x="606" y="107"/>
                    </a:lnTo>
                    <a:lnTo>
                      <a:pt x="593" y="111"/>
                    </a:lnTo>
                    <a:lnTo>
                      <a:pt x="582" y="88"/>
                    </a:lnTo>
                    <a:lnTo>
                      <a:pt x="569" y="67"/>
                    </a:lnTo>
                    <a:lnTo>
                      <a:pt x="554" y="49"/>
                    </a:lnTo>
                    <a:lnTo>
                      <a:pt x="538" y="33"/>
                    </a:lnTo>
                    <a:lnTo>
                      <a:pt x="520" y="21"/>
                    </a:lnTo>
                    <a:lnTo>
                      <a:pt x="502" y="11"/>
                    </a:lnTo>
                    <a:lnTo>
                      <a:pt x="481" y="4"/>
                    </a:lnTo>
                    <a:lnTo>
                      <a:pt x="461" y="0"/>
                    </a:lnTo>
                    <a:lnTo>
                      <a:pt x="441" y="0"/>
                    </a:lnTo>
                    <a:lnTo>
                      <a:pt x="421" y="4"/>
                    </a:lnTo>
                    <a:lnTo>
                      <a:pt x="401" y="10"/>
                    </a:lnTo>
                    <a:lnTo>
                      <a:pt x="382" y="19"/>
                    </a:lnTo>
                    <a:lnTo>
                      <a:pt x="365" y="32"/>
                    </a:lnTo>
                    <a:lnTo>
                      <a:pt x="348" y="47"/>
                    </a:lnTo>
                    <a:lnTo>
                      <a:pt x="331" y="32"/>
                    </a:lnTo>
                    <a:lnTo>
                      <a:pt x="313" y="19"/>
                    </a:lnTo>
                    <a:lnTo>
                      <a:pt x="294" y="10"/>
                    </a:lnTo>
                    <a:lnTo>
                      <a:pt x="274" y="4"/>
                    </a:lnTo>
                    <a:lnTo>
                      <a:pt x="254" y="0"/>
                    </a:lnTo>
                    <a:lnTo>
                      <a:pt x="234" y="0"/>
                    </a:lnTo>
                    <a:lnTo>
                      <a:pt x="214" y="4"/>
                    </a:lnTo>
                    <a:lnTo>
                      <a:pt x="194" y="11"/>
                    </a:lnTo>
                    <a:lnTo>
                      <a:pt x="175" y="21"/>
                    </a:lnTo>
                    <a:lnTo>
                      <a:pt x="157" y="33"/>
                    </a:lnTo>
                    <a:lnTo>
                      <a:pt x="141" y="49"/>
                    </a:lnTo>
                    <a:lnTo>
                      <a:pt x="127" y="67"/>
                    </a:lnTo>
                    <a:lnTo>
                      <a:pt x="113" y="88"/>
                    </a:lnTo>
                    <a:lnTo>
                      <a:pt x="102" y="111"/>
                    </a:lnTo>
                    <a:lnTo>
                      <a:pt x="89" y="107"/>
                    </a:lnTo>
                    <a:lnTo>
                      <a:pt x="76" y="107"/>
                    </a:lnTo>
                    <a:lnTo>
                      <a:pt x="62" y="111"/>
                    </a:lnTo>
                    <a:lnTo>
                      <a:pt x="49" y="116"/>
                    </a:lnTo>
                    <a:lnTo>
                      <a:pt x="37" y="125"/>
                    </a:lnTo>
                    <a:lnTo>
                      <a:pt x="26" y="135"/>
                    </a:lnTo>
                    <a:lnTo>
                      <a:pt x="18" y="148"/>
                    </a:lnTo>
                    <a:lnTo>
                      <a:pt x="10" y="163"/>
                    </a:lnTo>
                    <a:lnTo>
                      <a:pt x="5" y="180"/>
                    </a:lnTo>
                    <a:lnTo>
                      <a:pt x="1" y="197"/>
                    </a:lnTo>
                    <a:lnTo>
                      <a:pt x="0" y="215"/>
                    </a:lnTo>
                    <a:lnTo>
                      <a:pt x="1" y="233"/>
                    </a:lnTo>
                    <a:lnTo>
                      <a:pt x="5" y="249"/>
                    </a:lnTo>
                    <a:lnTo>
                      <a:pt x="10" y="266"/>
                    </a:lnTo>
                    <a:lnTo>
                      <a:pt x="18" y="281"/>
                    </a:lnTo>
                    <a:lnTo>
                      <a:pt x="26" y="294"/>
                    </a:lnTo>
                    <a:lnTo>
                      <a:pt x="37" y="305"/>
                    </a:lnTo>
                    <a:lnTo>
                      <a:pt x="49" y="313"/>
                    </a:lnTo>
                    <a:lnTo>
                      <a:pt x="62" y="319"/>
                    </a:lnTo>
                    <a:lnTo>
                      <a:pt x="76" y="322"/>
                    </a:lnTo>
                    <a:lnTo>
                      <a:pt x="89" y="322"/>
                    </a:lnTo>
                    <a:lnTo>
                      <a:pt x="102" y="319"/>
                    </a:lnTo>
                    <a:close/>
                  </a:path>
                </a:pathLst>
              </a:custGeom>
              <a:solidFill>
                <a:srgbClr val="FFFF8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78" name="Rectangle 698">
                <a:extLst>
                  <a:ext uri="{FF2B5EF4-FFF2-40B4-BE49-F238E27FC236}">
                    <a16:creationId xmlns:a16="http://schemas.microsoft.com/office/drawing/2014/main" id="{F46531F9-9573-4A2C-858A-AB638EEFF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9" y="2196"/>
                <a:ext cx="13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>
                    <a:solidFill>
                      <a:srgbClr val="8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VM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479" name="Rectangle 699">
                <a:extLst>
                  <a:ext uri="{FF2B5EF4-FFF2-40B4-BE49-F238E27FC236}">
                    <a16:creationId xmlns:a16="http://schemas.microsoft.com/office/drawing/2014/main" id="{B500DC94-DFD4-4904-ADDD-2222BFF45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8" y="2301"/>
                <a:ext cx="3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100">
                    <a:solidFill>
                      <a:srgbClr val="8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emulator</a:t>
                </a:r>
                <a:endParaRPr lang="en-US" altLang="zh-TW" sz="2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480" name="Freeform 700">
                <a:extLst>
                  <a:ext uri="{FF2B5EF4-FFF2-40B4-BE49-F238E27FC236}">
                    <a16:creationId xmlns:a16="http://schemas.microsoft.com/office/drawing/2014/main" id="{C71BEF4C-FFEA-4D74-A8EA-4AAC65D61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7" y="3578"/>
                <a:ext cx="38" cy="16"/>
              </a:xfrm>
              <a:custGeom>
                <a:avLst/>
                <a:gdLst>
                  <a:gd name="T0" fmla="*/ 22 w 38"/>
                  <a:gd name="T1" fmla="*/ 16 h 16"/>
                  <a:gd name="T2" fmla="*/ 38 w 38"/>
                  <a:gd name="T3" fmla="*/ 0 h 16"/>
                  <a:gd name="T4" fmla="*/ 0 w 38"/>
                  <a:gd name="T5" fmla="*/ 0 h 16"/>
                  <a:gd name="T6" fmla="*/ 22 w 38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16">
                    <a:moveTo>
                      <a:pt x="22" y="16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81" name="Freeform 701">
                <a:extLst>
                  <a:ext uri="{FF2B5EF4-FFF2-40B4-BE49-F238E27FC236}">
                    <a16:creationId xmlns:a16="http://schemas.microsoft.com/office/drawing/2014/main" id="{6B2C6BE3-B809-4B02-8D15-E831815DC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5" y="3581"/>
                <a:ext cx="62" cy="29"/>
              </a:xfrm>
              <a:custGeom>
                <a:avLst/>
                <a:gdLst>
                  <a:gd name="T0" fmla="*/ 62 w 62"/>
                  <a:gd name="T1" fmla="*/ 29 h 29"/>
                  <a:gd name="T2" fmla="*/ 29 w 62"/>
                  <a:gd name="T3" fmla="*/ 0 h 29"/>
                  <a:gd name="T4" fmla="*/ 0 w 62"/>
                  <a:gd name="T5" fmla="*/ 29 h 29"/>
                  <a:gd name="T6" fmla="*/ 62 w 62"/>
                  <a:gd name="T7" fmla="*/ 29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2" h="29">
                    <a:moveTo>
                      <a:pt x="62" y="29"/>
                    </a:moveTo>
                    <a:lnTo>
                      <a:pt x="29" y="0"/>
                    </a:lnTo>
                    <a:lnTo>
                      <a:pt x="0" y="29"/>
                    </a:lnTo>
                    <a:lnTo>
                      <a:pt x="62" y="2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82" name="Freeform 702">
                <a:extLst>
                  <a:ext uri="{FF2B5EF4-FFF2-40B4-BE49-F238E27FC236}">
                    <a16:creationId xmlns:a16="http://schemas.microsoft.com/office/drawing/2014/main" id="{AFF4D715-5664-433A-B340-0204DBAF4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3578"/>
                <a:ext cx="238" cy="32"/>
              </a:xfrm>
              <a:custGeom>
                <a:avLst/>
                <a:gdLst>
                  <a:gd name="T0" fmla="*/ 238 w 238"/>
                  <a:gd name="T1" fmla="*/ 13 h 32"/>
                  <a:gd name="T2" fmla="*/ 214 w 238"/>
                  <a:gd name="T3" fmla="*/ 0 h 32"/>
                  <a:gd name="T4" fmla="*/ 31 w 238"/>
                  <a:gd name="T5" fmla="*/ 0 h 32"/>
                  <a:gd name="T6" fmla="*/ 0 w 238"/>
                  <a:gd name="T7" fmla="*/ 16 h 32"/>
                  <a:gd name="T8" fmla="*/ 31 w 238"/>
                  <a:gd name="T9" fmla="*/ 32 h 32"/>
                  <a:gd name="T10" fmla="*/ 218 w 238"/>
                  <a:gd name="T11" fmla="*/ 32 h 32"/>
                  <a:gd name="T12" fmla="*/ 238 w 238"/>
                  <a:gd name="T13" fmla="*/ 13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8" h="32">
                    <a:moveTo>
                      <a:pt x="238" y="13"/>
                    </a:moveTo>
                    <a:lnTo>
                      <a:pt x="214" y="0"/>
                    </a:lnTo>
                    <a:lnTo>
                      <a:pt x="31" y="0"/>
                    </a:lnTo>
                    <a:lnTo>
                      <a:pt x="0" y="16"/>
                    </a:lnTo>
                    <a:lnTo>
                      <a:pt x="31" y="32"/>
                    </a:lnTo>
                    <a:lnTo>
                      <a:pt x="218" y="32"/>
                    </a:lnTo>
                    <a:lnTo>
                      <a:pt x="238" y="13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83" name="Freeform 703">
                <a:extLst>
                  <a:ext uri="{FF2B5EF4-FFF2-40B4-BE49-F238E27FC236}">
                    <a16:creationId xmlns:a16="http://schemas.microsoft.com/office/drawing/2014/main" id="{B6A582DA-05F8-47B3-8FC5-B794FDACA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140" cy="10"/>
              </a:xfrm>
              <a:custGeom>
                <a:avLst/>
                <a:gdLst>
                  <a:gd name="T0" fmla="*/ 0 w 140"/>
                  <a:gd name="T1" fmla="*/ 10 h 10"/>
                  <a:gd name="T2" fmla="*/ 14 w 140"/>
                  <a:gd name="T3" fmla="*/ 10 h 10"/>
                  <a:gd name="T4" fmla="*/ 29 w 140"/>
                  <a:gd name="T5" fmla="*/ 9 h 10"/>
                  <a:gd name="T6" fmla="*/ 43 w 140"/>
                  <a:gd name="T7" fmla="*/ 9 h 10"/>
                  <a:gd name="T8" fmla="*/ 57 w 140"/>
                  <a:gd name="T9" fmla="*/ 9 h 10"/>
                  <a:gd name="T10" fmla="*/ 70 w 140"/>
                  <a:gd name="T11" fmla="*/ 8 h 10"/>
                  <a:gd name="T12" fmla="*/ 82 w 140"/>
                  <a:gd name="T13" fmla="*/ 8 h 10"/>
                  <a:gd name="T14" fmla="*/ 93 w 140"/>
                  <a:gd name="T15" fmla="*/ 7 h 10"/>
                  <a:gd name="T16" fmla="*/ 104 w 140"/>
                  <a:gd name="T17" fmla="*/ 6 h 10"/>
                  <a:gd name="T18" fmla="*/ 114 w 140"/>
                  <a:gd name="T19" fmla="*/ 6 h 10"/>
                  <a:gd name="T20" fmla="*/ 122 w 140"/>
                  <a:gd name="T21" fmla="*/ 5 h 10"/>
                  <a:gd name="T22" fmla="*/ 128 w 140"/>
                  <a:gd name="T23" fmla="*/ 4 h 10"/>
                  <a:gd name="T24" fmla="*/ 133 w 140"/>
                  <a:gd name="T25" fmla="*/ 3 h 10"/>
                  <a:gd name="T26" fmla="*/ 137 w 140"/>
                  <a:gd name="T27" fmla="*/ 2 h 10"/>
                  <a:gd name="T28" fmla="*/ 139 w 140"/>
                  <a:gd name="T29" fmla="*/ 1 h 10"/>
                  <a:gd name="T30" fmla="*/ 140 w 140"/>
                  <a:gd name="T31" fmla="*/ 0 h 10"/>
                  <a:gd name="T32" fmla="*/ 140 w 140"/>
                  <a:gd name="T33" fmla="*/ 10 h 10"/>
                  <a:gd name="T34" fmla="*/ 0 w 140"/>
                  <a:gd name="T35" fmla="*/ 10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0" h="10">
                    <a:moveTo>
                      <a:pt x="0" y="10"/>
                    </a:moveTo>
                    <a:lnTo>
                      <a:pt x="14" y="10"/>
                    </a:lnTo>
                    <a:lnTo>
                      <a:pt x="29" y="9"/>
                    </a:lnTo>
                    <a:lnTo>
                      <a:pt x="43" y="9"/>
                    </a:lnTo>
                    <a:lnTo>
                      <a:pt x="57" y="9"/>
                    </a:lnTo>
                    <a:lnTo>
                      <a:pt x="70" y="8"/>
                    </a:lnTo>
                    <a:lnTo>
                      <a:pt x="82" y="8"/>
                    </a:lnTo>
                    <a:lnTo>
                      <a:pt x="93" y="7"/>
                    </a:lnTo>
                    <a:lnTo>
                      <a:pt x="104" y="6"/>
                    </a:lnTo>
                    <a:lnTo>
                      <a:pt x="114" y="6"/>
                    </a:lnTo>
                    <a:lnTo>
                      <a:pt x="122" y="5"/>
                    </a:lnTo>
                    <a:lnTo>
                      <a:pt x="128" y="4"/>
                    </a:lnTo>
                    <a:lnTo>
                      <a:pt x="133" y="3"/>
                    </a:lnTo>
                    <a:lnTo>
                      <a:pt x="137" y="2"/>
                    </a:lnTo>
                    <a:lnTo>
                      <a:pt x="139" y="1"/>
                    </a:lnTo>
                    <a:lnTo>
                      <a:pt x="140" y="0"/>
                    </a:lnTo>
                    <a:lnTo>
                      <a:pt x="14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84" name="Freeform 704">
                <a:extLst>
                  <a:ext uri="{FF2B5EF4-FFF2-40B4-BE49-F238E27FC236}">
                    <a16:creationId xmlns:a16="http://schemas.microsoft.com/office/drawing/2014/main" id="{34BAD1E0-F362-4141-95BB-AED3C1722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140" cy="10"/>
              </a:xfrm>
              <a:custGeom>
                <a:avLst/>
                <a:gdLst>
                  <a:gd name="T0" fmla="*/ 0 w 140"/>
                  <a:gd name="T1" fmla="*/ 10 h 10"/>
                  <a:gd name="T2" fmla="*/ 14 w 140"/>
                  <a:gd name="T3" fmla="*/ 10 h 10"/>
                  <a:gd name="T4" fmla="*/ 29 w 140"/>
                  <a:gd name="T5" fmla="*/ 9 h 10"/>
                  <a:gd name="T6" fmla="*/ 43 w 140"/>
                  <a:gd name="T7" fmla="*/ 9 h 10"/>
                  <a:gd name="T8" fmla="*/ 57 w 140"/>
                  <a:gd name="T9" fmla="*/ 9 h 10"/>
                  <a:gd name="T10" fmla="*/ 70 w 140"/>
                  <a:gd name="T11" fmla="*/ 8 h 10"/>
                  <a:gd name="T12" fmla="*/ 82 w 140"/>
                  <a:gd name="T13" fmla="*/ 8 h 10"/>
                  <a:gd name="T14" fmla="*/ 93 w 140"/>
                  <a:gd name="T15" fmla="*/ 7 h 10"/>
                  <a:gd name="T16" fmla="*/ 104 w 140"/>
                  <a:gd name="T17" fmla="*/ 6 h 10"/>
                  <a:gd name="T18" fmla="*/ 114 w 140"/>
                  <a:gd name="T19" fmla="*/ 6 h 10"/>
                  <a:gd name="T20" fmla="*/ 122 w 140"/>
                  <a:gd name="T21" fmla="*/ 5 h 10"/>
                  <a:gd name="T22" fmla="*/ 128 w 140"/>
                  <a:gd name="T23" fmla="*/ 4 h 10"/>
                  <a:gd name="T24" fmla="*/ 133 w 140"/>
                  <a:gd name="T25" fmla="*/ 3 h 10"/>
                  <a:gd name="T26" fmla="*/ 137 w 140"/>
                  <a:gd name="T27" fmla="*/ 2 h 10"/>
                  <a:gd name="T28" fmla="*/ 139 w 140"/>
                  <a:gd name="T29" fmla="*/ 1 h 10"/>
                  <a:gd name="T30" fmla="*/ 140 w 140"/>
                  <a:gd name="T31" fmla="*/ 0 h 10"/>
                  <a:gd name="T32" fmla="*/ 137 w 140"/>
                  <a:gd name="T33" fmla="*/ 0 h 10"/>
                  <a:gd name="T34" fmla="*/ 136 w 140"/>
                  <a:gd name="T35" fmla="*/ 1 h 10"/>
                  <a:gd name="T36" fmla="*/ 134 w 140"/>
                  <a:gd name="T37" fmla="*/ 2 h 10"/>
                  <a:gd name="T38" fmla="*/ 129 w 140"/>
                  <a:gd name="T39" fmla="*/ 3 h 10"/>
                  <a:gd name="T40" fmla="*/ 124 w 140"/>
                  <a:gd name="T41" fmla="*/ 4 h 10"/>
                  <a:gd name="T42" fmla="*/ 116 w 140"/>
                  <a:gd name="T43" fmla="*/ 5 h 10"/>
                  <a:gd name="T44" fmla="*/ 108 w 140"/>
                  <a:gd name="T45" fmla="*/ 6 h 10"/>
                  <a:gd name="T46" fmla="*/ 97 w 140"/>
                  <a:gd name="T47" fmla="*/ 6 h 10"/>
                  <a:gd name="T48" fmla="*/ 86 w 140"/>
                  <a:gd name="T49" fmla="*/ 7 h 10"/>
                  <a:gd name="T50" fmla="*/ 73 w 140"/>
                  <a:gd name="T51" fmla="*/ 8 h 10"/>
                  <a:gd name="T52" fmla="*/ 60 w 140"/>
                  <a:gd name="T53" fmla="*/ 8 h 10"/>
                  <a:gd name="T54" fmla="*/ 45 w 140"/>
                  <a:gd name="T55" fmla="*/ 9 h 10"/>
                  <a:gd name="T56" fmla="*/ 30 w 140"/>
                  <a:gd name="T57" fmla="*/ 9 h 10"/>
                  <a:gd name="T58" fmla="*/ 15 w 140"/>
                  <a:gd name="T59" fmla="*/ 9 h 10"/>
                  <a:gd name="T60" fmla="*/ 0 w 140"/>
                  <a:gd name="T61" fmla="*/ 9 h 10"/>
                  <a:gd name="T62" fmla="*/ 0 w 140"/>
                  <a:gd name="T63" fmla="*/ 10 h 1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0" h="10">
                    <a:moveTo>
                      <a:pt x="0" y="10"/>
                    </a:moveTo>
                    <a:lnTo>
                      <a:pt x="14" y="10"/>
                    </a:lnTo>
                    <a:lnTo>
                      <a:pt x="29" y="9"/>
                    </a:lnTo>
                    <a:lnTo>
                      <a:pt x="43" y="9"/>
                    </a:lnTo>
                    <a:lnTo>
                      <a:pt x="57" y="9"/>
                    </a:lnTo>
                    <a:lnTo>
                      <a:pt x="70" y="8"/>
                    </a:lnTo>
                    <a:lnTo>
                      <a:pt x="82" y="8"/>
                    </a:lnTo>
                    <a:lnTo>
                      <a:pt x="93" y="7"/>
                    </a:lnTo>
                    <a:lnTo>
                      <a:pt x="104" y="6"/>
                    </a:lnTo>
                    <a:lnTo>
                      <a:pt x="114" y="6"/>
                    </a:lnTo>
                    <a:lnTo>
                      <a:pt x="122" y="5"/>
                    </a:lnTo>
                    <a:lnTo>
                      <a:pt x="128" y="4"/>
                    </a:lnTo>
                    <a:lnTo>
                      <a:pt x="133" y="3"/>
                    </a:lnTo>
                    <a:lnTo>
                      <a:pt x="137" y="2"/>
                    </a:lnTo>
                    <a:lnTo>
                      <a:pt x="139" y="1"/>
                    </a:lnTo>
                    <a:lnTo>
                      <a:pt x="140" y="0"/>
                    </a:lnTo>
                    <a:lnTo>
                      <a:pt x="137" y="0"/>
                    </a:lnTo>
                    <a:lnTo>
                      <a:pt x="136" y="1"/>
                    </a:lnTo>
                    <a:lnTo>
                      <a:pt x="134" y="2"/>
                    </a:lnTo>
                    <a:lnTo>
                      <a:pt x="129" y="3"/>
                    </a:lnTo>
                    <a:lnTo>
                      <a:pt x="124" y="4"/>
                    </a:lnTo>
                    <a:lnTo>
                      <a:pt x="116" y="5"/>
                    </a:lnTo>
                    <a:lnTo>
                      <a:pt x="108" y="6"/>
                    </a:lnTo>
                    <a:lnTo>
                      <a:pt x="97" y="6"/>
                    </a:lnTo>
                    <a:lnTo>
                      <a:pt x="86" y="7"/>
                    </a:lnTo>
                    <a:lnTo>
                      <a:pt x="73" y="8"/>
                    </a:lnTo>
                    <a:lnTo>
                      <a:pt x="60" y="8"/>
                    </a:lnTo>
                    <a:lnTo>
                      <a:pt x="45" y="9"/>
                    </a:lnTo>
                    <a:lnTo>
                      <a:pt x="30" y="9"/>
                    </a:lnTo>
                    <a:lnTo>
                      <a:pt x="15" y="9"/>
                    </a:lnTo>
                    <a:lnTo>
                      <a:pt x="0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85" name="Freeform 705">
                <a:extLst>
                  <a:ext uri="{FF2B5EF4-FFF2-40B4-BE49-F238E27FC236}">
                    <a16:creationId xmlns:a16="http://schemas.microsoft.com/office/drawing/2014/main" id="{D77EE509-0888-4740-B11F-AEC402635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137" cy="9"/>
              </a:xfrm>
              <a:custGeom>
                <a:avLst/>
                <a:gdLst>
                  <a:gd name="T0" fmla="*/ 0 w 137"/>
                  <a:gd name="T1" fmla="*/ 9 h 9"/>
                  <a:gd name="T2" fmla="*/ 15 w 137"/>
                  <a:gd name="T3" fmla="*/ 9 h 9"/>
                  <a:gd name="T4" fmla="*/ 30 w 137"/>
                  <a:gd name="T5" fmla="*/ 9 h 9"/>
                  <a:gd name="T6" fmla="*/ 45 w 137"/>
                  <a:gd name="T7" fmla="*/ 9 h 9"/>
                  <a:gd name="T8" fmla="*/ 60 w 137"/>
                  <a:gd name="T9" fmla="*/ 8 h 9"/>
                  <a:gd name="T10" fmla="*/ 73 w 137"/>
                  <a:gd name="T11" fmla="*/ 8 h 9"/>
                  <a:gd name="T12" fmla="*/ 86 w 137"/>
                  <a:gd name="T13" fmla="*/ 7 h 9"/>
                  <a:gd name="T14" fmla="*/ 97 w 137"/>
                  <a:gd name="T15" fmla="*/ 6 h 9"/>
                  <a:gd name="T16" fmla="*/ 108 w 137"/>
                  <a:gd name="T17" fmla="*/ 6 h 9"/>
                  <a:gd name="T18" fmla="*/ 116 w 137"/>
                  <a:gd name="T19" fmla="*/ 5 h 9"/>
                  <a:gd name="T20" fmla="*/ 124 w 137"/>
                  <a:gd name="T21" fmla="*/ 4 h 9"/>
                  <a:gd name="T22" fmla="*/ 129 w 137"/>
                  <a:gd name="T23" fmla="*/ 3 h 9"/>
                  <a:gd name="T24" fmla="*/ 134 w 137"/>
                  <a:gd name="T25" fmla="*/ 2 h 9"/>
                  <a:gd name="T26" fmla="*/ 136 w 137"/>
                  <a:gd name="T27" fmla="*/ 1 h 9"/>
                  <a:gd name="T28" fmla="*/ 137 w 137"/>
                  <a:gd name="T29" fmla="*/ 0 h 9"/>
                  <a:gd name="T30" fmla="*/ 135 w 137"/>
                  <a:gd name="T31" fmla="*/ 0 h 9"/>
                  <a:gd name="T32" fmla="*/ 134 w 137"/>
                  <a:gd name="T33" fmla="*/ 1 h 9"/>
                  <a:gd name="T34" fmla="*/ 131 w 137"/>
                  <a:gd name="T35" fmla="*/ 2 h 9"/>
                  <a:gd name="T36" fmla="*/ 128 w 137"/>
                  <a:gd name="T37" fmla="*/ 3 h 9"/>
                  <a:gd name="T38" fmla="*/ 122 w 137"/>
                  <a:gd name="T39" fmla="*/ 4 h 9"/>
                  <a:gd name="T40" fmla="*/ 115 w 137"/>
                  <a:gd name="T41" fmla="*/ 5 h 9"/>
                  <a:gd name="T42" fmla="*/ 106 w 137"/>
                  <a:gd name="T43" fmla="*/ 6 h 9"/>
                  <a:gd name="T44" fmla="*/ 95 w 137"/>
                  <a:gd name="T45" fmla="*/ 6 h 9"/>
                  <a:gd name="T46" fmla="*/ 84 w 137"/>
                  <a:gd name="T47" fmla="*/ 7 h 9"/>
                  <a:gd name="T48" fmla="*/ 72 w 137"/>
                  <a:gd name="T49" fmla="*/ 8 h 9"/>
                  <a:gd name="T50" fmla="*/ 58 w 137"/>
                  <a:gd name="T51" fmla="*/ 8 h 9"/>
                  <a:gd name="T52" fmla="*/ 44 w 137"/>
                  <a:gd name="T53" fmla="*/ 9 h 9"/>
                  <a:gd name="T54" fmla="*/ 30 w 137"/>
                  <a:gd name="T55" fmla="*/ 9 h 9"/>
                  <a:gd name="T56" fmla="*/ 15 w 137"/>
                  <a:gd name="T57" fmla="*/ 9 h 9"/>
                  <a:gd name="T58" fmla="*/ 0 w 137"/>
                  <a:gd name="T59" fmla="*/ 9 h 9"/>
                  <a:gd name="T60" fmla="*/ 0 w 137"/>
                  <a:gd name="T61" fmla="*/ 9 h 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37" h="9">
                    <a:moveTo>
                      <a:pt x="0" y="9"/>
                    </a:moveTo>
                    <a:lnTo>
                      <a:pt x="15" y="9"/>
                    </a:lnTo>
                    <a:lnTo>
                      <a:pt x="30" y="9"/>
                    </a:lnTo>
                    <a:lnTo>
                      <a:pt x="45" y="9"/>
                    </a:lnTo>
                    <a:lnTo>
                      <a:pt x="60" y="8"/>
                    </a:lnTo>
                    <a:lnTo>
                      <a:pt x="73" y="8"/>
                    </a:lnTo>
                    <a:lnTo>
                      <a:pt x="86" y="7"/>
                    </a:lnTo>
                    <a:lnTo>
                      <a:pt x="97" y="6"/>
                    </a:lnTo>
                    <a:lnTo>
                      <a:pt x="108" y="6"/>
                    </a:lnTo>
                    <a:lnTo>
                      <a:pt x="116" y="5"/>
                    </a:lnTo>
                    <a:lnTo>
                      <a:pt x="124" y="4"/>
                    </a:lnTo>
                    <a:lnTo>
                      <a:pt x="129" y="3"/>
                    </a:lnTo>
                    <a:lnTo>
                      <a:pt x="134" y="2"/>
                    </a:lnTo>
                    <a:lnTo>
                      <a:pt x="136" y="1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4" y="1"/>
                    </a:lnTo>
                    <a:lnTo>
                      <a:pt x="131" y="2"/>
                    </a:lnTo>
                    <a:lnTo>
                      <a:pt x="128" y="3"/>
                    </a:lnTo>
                    <a:lnTo>
                      <a:pt x="122" y="4"/>
                    </a:lnTo>
                    <a:lnTo>
                      <a:pt x="115" y="5"/>
                    </a:lnTo>
                    <a:lnTo>
                      <a:pt x="106" y="6"/>
                    </a:lnTo>
                    <a:lnTo>
                      <a:pt x="95" y="6"/>
                    </a:lnTo>
                    <a:lnTo>
                      <a:pt x="84" y="7"/>
                    </a:lnTo>
                    <a:lnTo>
                      <a:pt x="72" y="8"/>
                    </a:lnTo>
                    <a:lnTo>
                      <a:pt x="58" y="8"/>
                    </a:lnTo>
                    <a:lnTo>
                      <a:pt x="44" y="9"/>
                    </a:lnTo>
                    <a:lnTo>
                      <a:pt x="30" y="9"/>
                    </a:lnTo>
                    <a:lnTo>
                      <a:pt x="15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86" name="Freeform 706">
                <a:extLst>
                  <a:ext uri="{FF2B5EF4-FFF2-40B4-BE49-F238E27FC236}">
                    <a16:creationId xmlns:a16="http://schemas.microsoft.com/office/drawing/2014/main" id="{93DE5027-E9F3-4942-B008-9A67ACA2B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135" cy="9"/>
              </a:xfrm>
              <a:custGeom>
                <a:avLst/>
                <a:gdLst>
                  <a:gd name="T0" fmla="*/ 0 w 135"/>
                  <a:gd name="T1" fmla="*/ 9 h 9"/>
                  <a:gd name="T2" fmla="*/ 15 w 135"/>
                  <a:gd name="T3" fmla="*/ 9 h 9"/>
                  <a:gd name="T4" fmla="*/ 30 w 135"/>
                  <a:gd name="T5" fmla="*/ 9 h 9"/>
                  <a:gd name="T6" fmla="*/ 44 w 135"/>
                  <a:gd name="T7" fmla="*/ 9 h 9"/>
                  <a:gd name="T8" fmla="*/ 58 w 135"/>
                  <a:gd name="T9" fmla="*/ 8 h 9"/>
                  <a:gd name="T10" fmla="*/ 72 w 135"/>
                  <a:gd name="T11" fmla="*/ 8 h 9"/>
                  <a:gd name="T12" fmla="*/ 84 w 135"/>
                  <a:gd name="T13" fmla="*/ 7 h 9"/>
                  <a:gd name="T14" fmla="*/ 95 w 135"/>
                  <a:gd name="T15" fmla="*/ 6 h 9"/>
                  <a:gd name="T16" fmla="*/ 106 w 135"/>
                  <a:gd name="T17" fmla="*/ 6 h 9"/>
                  <a:gd name="T18" fmla="*/ 115 w 135"/>
                  <a:gd name="T19" fmla="*/ 5 h 9"/>
                  <a:gd name="T20" fmla="*/ 122 w 135"/>
                  <a:gd name="T21" fmla="*/ 4 h 9"/>
                  <a:gd name="T22" fmla="*/ 128 w 135"/>
                  <a:gd name="T23" fmla="*/ 3 h 9"/>
                  <a:gd name="T24" fmla="*/ 131 w 135"/>
                  <a:gd name="T25" fmla="*/ 2 h 9"/>
                  <a:gd name="T26" fmla="*/ 134 w 135"/>
                  <a:gd name="T27" fmla="*/ 1 h 9"/>
                  <a:gd name="T28" fmla="*/ 135 w 135"/>
                  <a:gd name="T29" fmla="*/ 0 h 9"/>
                  <a:gd name="T30" fmla="*/ 132 w 135"/>
                  <a:gd name="T31" fmla="*/ 0 h 9"/>
                  <a:gd name="T32" fmla="*/ 131 w 135"/>
                  <a:gd name="T33" fmla="*/ 1 h 9"/>
                  <a:gd name="T34" fmla="*/ 129 w 135"/>
                  <a:gd name="T35" fmla="*/ 2 h 9"/>
                  <a:gd name="T36" fmla="*/ 125 w 135"/>
                  <a:gd name="T37" fmla="*/ 3 h 9"/>
                  <a:gd name="T38" fmla="*/ 119 w 135"/>
                  <a:gd name="T39" fmla="*/ 4 h 9"/>
                  <a:gd name="T40" fmla="*/ 112 w 135"/>
                  <a:gd name="T41" fmla="*/ 5 h 9"/>
                  <a:gd name="T42" fmla="*/ 103 w 135"/>
                  <a:gd name="T43" fmla="*/ 6 h 9"/>
                  <a:gd name="T44" fmla="*/ 93 w 135"/>
                  <a:gd name="T45" fmla="*/ 6 h 9"/>
                  <a:gd name="T46" fmla="*/ 82 w 135"/>
                  <a:gd name="T47" fmla="*/ 7 h 9"/>
                  <a:gd name="T48" fmla="*/ 71 w 135"/>
                  <a:gd name="T49" fmla="*/ 7 h 9"/>
                  <a:gd name="T50" fmla="*/ 57 w 135"/>
                  <a:gd name="T51" fmla="*/ 8 h 9"/>
                  <a:gd name="T52" fmla="*/ 43 w 135"/>
                  <a:gd name="T53" fmla="*/ 8 h 9"/>
                  <a:gd name="T54" fmla="*/ 29 w 135"/>
                  <a:gd name="T55" fmla="*/ 9 h 9"/>
                  <a:gd name="T56" fmla="*/ 15 w 135"/>
                  <a:gd name="T57" fmla="*/ 9 h 9"/>
                  <a:gd name="T58" fmla="*/ 0 w 135"/>
                  <a:gd name="T59" fmla="*/ 9 h 9"/>
                  <a:gd name="T60" fmla="*/ 0 w 135"/>
                  <a:gd name="T61" fmla="*/ 9 h 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35" h="9">
                    <a:moveTo>
                      <a:pt x="0" y="9"/>
                    </a:moveTo>
                    <a:lnTo>
                      <a:pt x="15" y="9"/>
                    </a:lnTo>
                    <a:lnTo>
                      <a:pt x="30" y="9"/>
                    </a:lnTo>
                    <a:lnTo>
                      <a:pt x="44" y="9"/>
                    </a:lnTo>
                    <a:lnTo>
                      <a:pt x="58" y="8"/>
                    </a:lnTo>
                    <a:lnTo>
                      <a:pt x="72" y="8"/>
                    </a:lnTo>
                    <a:lnTo>
                      <a:pt x="84" y="7"/>
                    </a:lnTo>
                    <a:lnTo>
                      <a:pt x="95" y="6"/>
                    </a:lnTo>
                    <a:lnTo>
                      <a:pt x="106" y="6"/>
                    </a:lnTo>
                    <a:lnTo>
                      <a:pt x="115" y="5"/>
                    </a:lnTo>
                    <a:lnTo>
                      <a:pt x="122" y="4"/>
                    </a:lnTo>
                    <a:lnTo>
                      <a:pt x="128" y="3"/>
                    </a:lnTo>
                    <a:lnTo>
                      <a:pt x="131" y="2"/>
                    </a:lnTo>
                    <a:lnTo>
                      <a:pt x="134" y="1"/>
                    </a:lnTo>
                    <a:lnTo>
                      <a:pt x="135" y="0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5" y="3"/>
                    </a:lnTo>
                    <a:lnTo>
                      <a:pt x="119" y="4"/>
                    </a:lnTo>
                    <a:lnTo>
                      <a:pt x="112" y="5"/>
                    </a:lnTo>
                    <a:lnTo>
                      <a:pt x="103" y="6"/>
                    </a:lnTo>
                    <a:lnTo>
                      <a:pt x="93" y="6"/>
                    </a:lnTo>
                    <a:lnTo>
                      <a:pt x="82" y="7"/>
                    </a:lnTo>
                    <a:lnTo>
                      <a:pt x="71" y="7"/>
                    </a:lnTo>
                    <a:lnTo>
                      <a:pt x="57" y="8"/>
                    </a:lnTo>
                    <a:lnTo>
                      <a:pt x="43" y="8"/>
                    </a:lnTo>
                    <a:lnTo>
                      <a:pt x="29" y="9"/>
                    </a:lnTo>
                    <a:lnTo>
                      <a:pt x="15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87" name="Freeform 707">
                <a:extLst>
                  <a:ext uri="{FF2B5EF4-FFF2-40B4-BE49-F238E27FC236}">
                    <a16:creationId xmlns:a16="http://schemas.microsoft.com/office/drawing/2014/main" id="{63C056F5-36E6-4CD0-A7DF-E6344FFB2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132" cy="9"/>
              </a:xfrm>
              <a:custGeom>
                <a:avLst/>
                <a:gdLst>
                  <a:gd name="T0" fmla="*/ 0 w 132"/>
                  <a:gd name="T1" fmla="*/ 9 h 9"/>
                  <a:gd name="T2" fmla="*/ 15 w 132"/>
                  <a:gd name="T3" fmla="*/ 9 h 9"/>
                  <a:gd name="T4" fmla="*/ 29 w 132"/>
                  <a:gd name="T5" fmla="*/ 9 h 9"/>
                  <a:gd name="T6" fmla="*/ 43 w 132"/>
                  <a:gd name="T7" fmla="*/ 8 h 9"/>
                  <a:gd name="T8" fmla="*/ 57 w 132"/>
                  <a:gd name="T9" fmla="*/ 8 h 9"/>
                  <a:gd name="T10" fmla="*/ 71 w 132"/>
                  <a:gd name="T11" fmla="*/ 7 h 9"/>
                  <a:gd name="T12" fmla="*/ 82 w 132"/>
                  <a:gd name="T13" fmla="*/ 7 h 9"/>
                  <a:gd name="T14" fmla="*/ 93 w 132"/>
                  <a:gd name="T15" fmla="*/ 6 h 9"/>
                  <a:gd name="T16" fmla="*/ 103 w 132"/>
                  <a:gd name="T17" fmla="*/ 6 h 9"/>
                  <a:gd name="T18" fmla="*/ 112 w 132"/>
                  <a:gd name="T19" fmla="*/ 5 h 9"/>
                  <a:gd name="T20" fmla="*/ 119 w 132"/>
                  <a:gd name="T21" fmla="*/ 4 h 9"/>
                  <a:gd name="T22" fmla="*/ 125 w 132"/>
                  <a:gd name="T23" fmla="*/ 3 h 9"/>
                  <a:gd name="T24" fmla="*/ 129 w 132"/>
                  <a:gd name="T25" fmla="*/ 2 h 9"/>
                  <a:gd name="T26" fmla="*/ 131 w 132"/>
                  <a:gd name="T27" fmla="*/ 1 h 9"/>
                  <a:gd name="T28" fmla="*/ 132 w 132"/>
                  <a:gd name="T29" fmla="*/ 0 h 9"/>
                  <a:gd name="T30" fmla="*/ 129 w 132"/>
                  <a:gd name="T31" fmla="*/ 0 h 9"/>
                  <a:gd name="T32" fmla="*/ 129 w 132"/>
                  <a:gd name="T33" fmla="*/ 1 h 9"/>
                  <a:gd name="T34" fmla="*/ 126 w 132"/>
                  <a:gd name="T35" fmla="*/ 2 h 9"/>
                  <a:gd name="T36" fmla="*/ 122 w 132"/>
                  <a:gd name="T37" fmla="*/ 3 h 9"/>
                  <a:gd name="T38" fmla="*/ 117 w 132"/>
                  <a:gd name="T39" fmla="*/ 4 h 9"/>
                  <a:gd name="T40" fmla="*/ 110 w 132"/>
                  <a:gd name="T41" fmla="*/ 5 h 9"/>
                  <a:gd name="T42" fmla="*/ 101 w 132"/>
                  <a:gd name="T43" fmla="*/ 6 h 9"/>
                  <a:gd name="T44" fmla="*/ 92 w 132"/>
                  <a:gd name="T45" fmla="*/ 6 h 9"/>
                  <a:gd name="T46" fmla="*/ 81 w 132"/>
                  <a:gd name="T47" fmla="*/ 7 h 9"/>
                  <a:gd name="T48" fmla="*/ 69 w 132"/>
                  <a:gd name="T49" fmla="*/ 7 h 9"/>
                  <a:gd name="T50" fmla="*/ 57 w 132"/>
                  <a:gd name="T51" fmla="*/ 8 h 9"/>
                  <a:gd name="T52" fmla="*/ 43 w 132"/>
                  <a:gd name="T53" fmla="*/ 8 h 9"/>
                  <a:gd name="T54" fmla="*/ 28 w 132"/>
                  <a:gd name="T55" fmla="*/ 9 h 9"/>
                  <a:gd name="T56" fmla="*/ 14 w 132"/>
                  <a:gd name="T57" fmla="*/ 9 h 9"/>
                  <a:gd name="T58" fmla="*/ 0 w 132"/>
                  <a:gd name="T59" fmla="*/ 9 h 9"/>
                  <a:gd name="T60" fmla="*/ 0 w 132"/>
                  <a:gd name="T61" fmla="*/ 9 h 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32" h="9">
                    <a:moveTo>
                      <a:pt x="0" y="9"/>
                    </a:moveTo>
                    <a:lnTo>
                      <a:pt x="15" y="9"/>
                    </a:lnTo>
                    <a:lnTo>
                      <a:pt x="29" y="9"/>
                    </a:lnTo>
                    <a:lnTo>
                      <a:pt x="43" y="8"/>
                    </a:lnTo>
                    <a:lnTo>
                      <a:pt x="57" y="8"/>
                    </a:lnTo>
                    <a:lnTo>
                      <a:pt x="71" y="7"/>
                    </a:lnTo>
                    <a:lnTo>
                      <a:pt x="82" y="7"/>
                    </a:lnTo>
                    <a:lnTo>
                      <a:pt x="93" y="6"/>
                    </a:lnTo>
                    <a:lnTo>
                      <a:pt x="103" y="6"/>
                    </a:lnTo>
                    <a:lnTo>
                      <a:pt x="112" y="5"/>
                    </a:lnTo>
                    <a:lnTo>
                      <a:pt x="119" y="4"/>
                    </a:lnTo>
                    <a:lnTo>
                      <a:pt x="125" y="3"/>
                    </a:lnTo>
                    <a:lnTo>
                      <a:pt x="129" y="2"/>
                    </a:lnTo>
                    <a:lnTo>
                      <a:pt x="131" y="1"/>
                    </a:lnTo>
                    <a:lnTo>
                      <a:pt x="132" y="0"/>
                    </a:lnTo>
                    <a:lnTo>
                      <a:pt x="129" y="0"/>
                    </a:lnTo>
                    <a:lnTo>
                      <a:pt x="129" y="1"/>
                    </a:lnTo>
                    <a:lnTo>
                      <a:pt x="126" y="2"/>
                    </a:lnTo>
                    <a:lnTo>
                      <a:pt x="122" y="3"/>
                    </a:lnTo>
                    <a:lnTo>
                      <a:pt x="117" y="4"/>
                    </a:lnTo>
                    <a:lnTo>
                      <a:pt x="110" y="5"/>
                    </a:lnTo>
                    <a:lnTo>
                      <a:pt x="101" y="6"/>
                    </a:lnTo>
                    <a:lnTo>
                      <a:pt x="92" y="6"/>
                    </a:lnTo>
                    <a:lnTo>
                      <a:pt x="81" y="7"/>
                    </a:lnTo>
                    <a:lnTo>
                      <a:pt x="69" y="7"/>
                    </a:lnTo>
                    <a:lnTo>
                      <a:pt x="57" y="8"/>
                    </a:lnTo>
                    <a:lnTo>
                      <a:pt x="43" y="8"/>
                    </a:lnTo>
                    <a:lnTo>
                      <a:pt x="28" y="9"/>
                    </a:lnTo>
                    <a:lnTo>
                      <a:pt x="14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88" name="Freeform 708">
                <a:extLst>
                  <a:ext uri="{FF2B5EF4-FFF2-40B4-BE49-F238E27FC236}">
                    <a16:creationId xmlns:a16="http://schemas.microsoft.com/office/drawing/2014/main" id="{93536331-09C7-47BE-AFB8-FCE50D559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129" cy="9"/>
              </a:xfrm>
              <a:custGeom>
                <a:avLst/>
                <a:gdLst>
                  <a:gd name="T0" fmla="*/ 0 w 129"/>
                  <a:gd name="T1" fmla="*/ 9 h 9"/>
                  <a:gd name="T2" fmla="*/ 14 w 129"/>
                  <a:gd name="T3" fmla="*/ 9 h 9"/>
                  <a:gd name="T4" fmla="*/ 28 w 129"/>
                  <a:gd name="T5" fmla="*/ 9 h 9"/>
                  <a:gd name="T6" fmla="*/ 43 w 129"/>
                  <a:gd name="T7" fmla="*/ 8 h 9"/>
                  <a:gd name="T8" fmla="*/ 57 w 129"/>
                  <a:gd name="T9" fmla="*/ 8 h 9"/>
                  <a:gd name="T10" fmla="*/ 69 w 129"/>
                  <a:gd name="T11" fmla="*/ 7 h 9"/>
                  <a:gd name="T12" fmla="*/ 81 w 129"/>
                  <a:gd name="T13" fmla="*/ 7 h 9"/>
                  <a:gd name="T14" fmla="*/ 92 w 129"/>
                  <a:gd name="T15" fmla="*/ 6 h 9"/>
                  <a:gd name="T16" fmla="*/ 101 w 129"/>
                  <a:gd name="T17" fmla="*/ 6 h 9"/>
                  <a:gd name="T18" fmla="*/ 110 w 129"/>
                  <a:gd name="T19" fmla="*/ 5 h 9"/>
                  <a:gd name="T20" fmla="*/ 117 w 129"/>
                  <a:gd name="T21" fmla="*/ 4 h 9"/>
                  <a:gd name="T22" fmla="*/ 122 w 129"/>
                  <a:gd name="T23" fmla="*/ 3 h 9"/>
                  <a:gd name="T24" fmla="*/ 126 w 129"/>
                  <a:gd name="T25" fmla="*/ 2 h 9"/>
                  <a:gd name="T26" fmla="*/ 129 w 129"/>
                  <a:gd name="T27" fmla="*/ 1 h 9"/>
                  <a:gd name="T28" fmla="*/ 129 w 129"/>
                  <a:gd name="T29" fmla="*/ 0 h 9"/>
                  <a:gd name="T30" fmla="*/ 127 w 129"/>
                  <a:gd name="T31" fmla="*/ 0 h 9"/>
                  <a:gd name="T32" fmla="*/ 126 w 129"/>
                  <a:gd name="T33" fmla="*/ 1 h 9"/>
                  <a:gd name="T34" fmla="*/ 123 w 129"/>
                  <a:gd name="T35" fmla="*/ 2 h 9"/>
                  <a:gd name="T36" fmla="*/ 120 w 129"/>
                  <a:gd name="T37" fmla="*/ 3 h 9"/>
                  <a:gd name="T38" fmla="*/ 115 w 129"/>
                  <a:gd name="T39" fmla="*/ 4 h 9"/>
                  <a:gd name="T40" fmla="*/ 108 w 129"/>
                  <a:gd name="T41" fmla="*/ 5 h 9"/>
                  <a:gd name="T42" fmla="*/ 100 w 129"/>
                  <a:gd name="T43" fmla="*/ 6 h 9"/>
                  <a:gd name="T44" fmla="*/ 90 w 129"/>
                  <a:gd name="T45" fmla="*/ 6 h 9"/>
                  <a:gd name="T46" fmla="*/ 79 w 129"/>
                  <a:gd name="T47" fmla="*/ 6 h 9"/>
                  <a:gd name="T48" fmla="*/ 68 w 129"/>
                  <a:gd name="T49" fmla="*/ 7 h 9"/>
                  <a:gd name="T50" fmla="*/ 55 w 129"/>
                  <a:gd name="T51" fmla="*/ 8 h 9"/>
                  <a:gd name="T52" fmla="*/ 42 w 129"/>
                  <a:gd name="T53" fmla="*/ 8 h 9"/>
                  <a:gd name="T54" fmla="*/ 28 w 129"/>
                  <a:gd name="T55" fmla="*/ 8 h 9"/>
                  <a:gd name="T56" fmla="*/ 14 w 129"/>
                  <a:gd name="T57" fmla="*/ 9 h 9"/>
                  <a:gd name="T58" fmla="*/ 0 w 129"/>
                  <a:gd name="T59" fmla="*/ 9 h 9"/>
                  <a:gd name="T60" fmla="*/ 0 w 129"/>
                  <a:gd name="T61" fmla="*/ 9 h 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9" h="9">
                    <a:moveTo>
                      <a:pt x="0" y="9"/>
                    </a:moveTo>
                    <a:lnTo>
                      <a:pt x="14" y="9"/>
                    </a:lnTo>
                    <a:lnTo>
                      <a:pt x="28" y="9"/>
                    </a:lnTo>
                    <a:lnTo>
                      <a:pt x="43" y="8"/>
                    </a:lnTo>
                    <a:lnTo>
                      <a:pt x="57" y="8"/>
                    </a:lnTo>
                    <a:lnTo>
                      <a:pt x="69" y="7"/>
                    </a:lnTo>
                    <a:lnTo>
                      <a:pt x="81" y="7"/>
                    </a:lnTo>
                    <a:lnTo>
                      <a:pt x="92" y="6"/>
                    </a:lnTo>
                    <a:lnTo>
                      <a:pt x="101" y="6"/>
                    </a:lnTo>
                    <a:lnTo>
                      <a:pt x="110" y="5"/>
                    </a:lnTo>
                    <a:lnTo>
                      <a:pt x="117" y="4"/>
                    </a:lnTo>
                    <a:lnTo>
                      <a:pt x="122" y="3"/>
                    </a:lnTo>
                    <a:lnTo>
                      <a:pt x="126" y="2"/>
                    </a:lnTo>
                    <a:lnTo>
                      <a:pt x="129" y="1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6" y="1"/>
                    </a:lnTo>
                    <a:lnTo>
                      <a:pt x="123" y="2"/>
                    </a:lnTo>
                    <a:lnTo>
                      <a:pt x="120" y="3"/>
                    </a:lnTo>
                    <a:lnTo>
                      <a:pt x="115" y="4"/>
                    </a:lnTo>
                    <a:lnTo>
                      <a:pt x="108" y="5"/>
                    </a:lnTo>
                    <a:lnTo>
                      <a:pt x="100" y="6"/>
                    </a:lnTo>
                    <a:lnTo>
                      <a:pt x="90" y="6"/>
                    </a:lnTo>
                    <a:lnTo>
                      <a:pt x="79" y="6"/>
                    </a:lnTo>
                    <a:lnTo>
                      <a:pt x="68" y="7"/>
                    </a:lnTo>
                    <a:lnTo>
                      <a:pt x="55" y="8"/>
                    </a:lnTo>
                    <a:lnTo>
                      <a:pt x="42" y="8"/>
                    </a:lnTo>
                    <a:lnTo>
                      <a:pt x="28" y="8"/>
                    </a:lnTo>
                    <a:lnTo>
                      <a:pt x="14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89" name="Freeform 709">
                <a:extLst>
                  <a:ext uri="{FF2B5EF4-FFF2-40B4-BE49-F238E27FC236}">
                    <a16:creationId xmlns:a16="http://schemas.microsoft.com/office/drawing/2014/main" id="{A00187E1-6104-4125-8A63-92307CB7C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127" cy="9"/>
              </a:xfrm>
              <a:custGeom>
                <a:avLst/>
                <a:gdLst>
                  <a:gd name="T0" fmla="*/ 0 w 127"/>
                  <a:gd name="T1" fmla="*/ 9 h 9"/>
                  <a:gd name="T2" fmla="*/ 14 w 127"/>
                  <a:gd name="T3" fmla="*/ 9 h 9"/>
                  <a:gd name="T4" fmla="*/ 28 w 127"/>
                  <a:gd name="T5" fmla="*/ 8 h 9"/>
                  <a:gd name="T6" fmla="*/ 42 w 127"/>
                  <a:gd name="T7" fmla="*/ 8 h 9"/>
                  <a:gd name="T8" fmla="*/ 55 w 127"/>
                  <a:gd name="T9" fmla="*/ 8 h 9"/>
                  <a:gd name="T10" fmla="*/ 68 w 127"/>
                  <a:gd name="T11" fmla="*/ 7 h 9"/>
                  <a:gd name="T12" fmla="*/ 79 w 127"/>
                  <a:gd name="T13" fmla="*/ 6 h 9"/>
                  <a:gd name="T14" fmla="*/ 90 w 127"/>
                  <a:gd name="T15" fmla="*/ 6 h 9"/>
                  <a:gd name="T16" fmla="*/ 100 w 127"/>
                  <a:gd name="T17" fmla="*/ 6 h 9"/>
                  <a:gd name="T18" fmla="*/ 108 w 127"/>
                  <a:gd name="T19" fmla="*/ 5 h 9"/>
                  <a:gd name="T20" fmla="*/ 115 w 127"/>
                  <a:gd name="T21" fmla="*/ 4 h 9"/>
                  <a:gd name="T22" fmla="*/ 120 w 127"/>
                  <a:gd name="T23" fmla="*/ 3 h 9"/>
                  <a:gd name="T24" fmla="*/ 123 w 127"/>
                  <a:gd name="T25" fmla="*/ 2 h 9"/>
                  <a:gd name="T26" fmla="*/ 126 w 127"/>
                  <a:gd name="T27" fmla="*/ 1 h 9"/>
                  <a:gd name="T28" fmla="*/ 127 w 127"/>
                  <a:gd name="T29" fmla="*/ 0 h 9"/>
                  <a:gd name="T30" fmla="*/ 124 w 127"/>
                  <a:gd name="T31" fmla="*/ 0 h 9"/>
                  <a:gd name="T32" fmla="*/ 123 w 127"/>
                  <a:gd name="T33" fmla="*/ 1 h 9"/>
                  <a:gd name="T34" fmla="*/ 122 w 127"/>
                  <a:gd name="T35" fmla="*/ 2 h 9"/>
                  <a:gd name="T36" fmla="*/ 117 w 127"/>
                  <a:gd name="T37" fmla="*/ 3 h 9"/>
                  <a:gd name="T38" fmla="*/ 112 w 127"/>
                  <a:gd name="T39" fmla="*/ 4 h 9"/>
                  <a:gd name="T40" fmla="*/ 105 w 127"/>
                  <a:gd name="T41" fmla="*/ 5 h 9"/>
                  <a:gd name="T42" fmla="*/ 97 w 127"/>
                  <a:gd name="T43" fmla="*/ 6 h 9"/>
                  <a:gd name="T44" fmla="*/ 88 w 127"/>
                  <a:gd name="T45" fmla="*/ 6 h 9"/>
                  <a:gd name="T46" fmla="*/ 78 w 127"/>
                  <a:gd name="T47" fmla="*/ 6 h 9"/>
                  <a:gd name="T48" fmla="*/ 66 w 127"/>
                  <a:gd name="T49" fmla="*/ 7 h 9"/>
                  <a:gd name="T50" fmla="*/ 54 w 127"/>
                  <a:gd name="T51" fmla="*/ 7 h 9"/>
                  <a:gd name="T52" fmla="*/ 41 w 127"/>
                  <a:gd name="T53" fmla="*/ 8 h 9"/>
                  <a:gd name="T54" fmla="*/ 28 w 127"/>
                  <a:gd name="T55" fmla="*/ 8 h 9"/>
                  <a:gd name="T56" fmla="*/ 14 w 127"/>
                  <a:gd name="T57" fmla="*/ 8 h 9"/>
                  <a:gd name="T58" fmla="*/ 0 w 127"/>
                  <a:gd name="T59" fmla="*/ 8 h 9"/>
                  <a:gd name="T60" fmla="*/ 0 w 127"/>
                  <a:gd name="T61" fmla="*/ 9 h 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7" h="9">
                    <a:moveTo>
                      <a:pt x="0" y="9"/>
                    </a:moveTo>
                    <a:lnTo>
                      <a:pt x="14" y="9"/>
                    </a:lnTo>
                    <a:lnTo>
                      <a:pt x="28" y="8"/>
                    </a:lnTo>
                    <a:lnTo>
                      <a:pt x="42" y="8"/>
                    </a:lnTo>
                    <a:lnTo>
                      <a:pt x="55" y="8"/>
                    </a:lnTo>
                    <a:lnTo>
                      <a:pt x="68" y="7"/>
                    </a:lnTo>
                    <a:lnTo>
                      <a:pt x="79" y="6"/>
                    </a:lnTo>
                    <a:lnTo>
                      <a:pt x="90" y="6"/>
                    </a:lnTo>
                    <a:lnTo>
                      <a:pt x="100" y="6"/>
                    </a:lnTo>
                    <a:lnTo>
                      <a:pt x="108" y="5"/>
                    </a:lnTo>
                    <a:lnTo>
                      <a:pt x="115" y="4"/>
                    </a:lnTo>
                    <a:lnTo>
                      <a:pt x="120" y="3"/>
                    </a:lnTo>
                    <a:lnTo>
                      <a:pt x="123" y="2"/>
                    </a:lnTo>
                    <a:lnTo>
                      <a:pt x="126" y="1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3" y="1"/>
                    </a:lnTo>
                    <a:lnTo>
                      <a:pt x="122" y="2"/>
                    </a:lnTo>
                    <a:lnTo>
                      <a:pt x="117" y="3"/>
                    </a:lnTo>
                    <a:lnTo>
                      <a:pt x="112" y="4"/>
                    </a:lnTo>
                    <a:lnTo>
                      <a:pt x="105" y="5"/>
                    </a:lnTo>
                    <a:lnTo>
                      <a:pt x="97" y="6"/>
                    </a:lnTo>
                    <a:lnTo>
                      <a:pt x="88" y="6"/>
                    </a:lnTo>
                    <a:lnTo>
                      <a:pt x="78" y="6"/>
                    </a:lnTo>
                    <a:lnTo>
                      <a:pt x="66" y="7"/>
                    </a:lnTo>
                    <a:lnTo>
                      <a:pt x="54" y="7"/>
                    </a:lnTo>
                    <a:lnTo>
                      <a:pt x="41" y="8"/>
                    </a:lnTo>
                    <a:lnTo>
                      <a:pt x="28" y="8"/>
                    </a:lnTo>
                    <a:lnTo>
                      <a:pt x="14" y="8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90" name="Freeform 710">
                <a:extLst>
                  <a:ext uri="{FF2B5EF4-FFF2-40B4-BE49-F238E27FC236}">
                    <a16:creationId xmlns:a16="http://schemas.microsoft.com/office/drawing/2014/main" id="{054E419D-65E1-4737-B892-C7462152B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124" cy="8"/>
              </a:xfrm>
              <a:custGeom>
                <a:avLst/>
                <a:gdLst>
                  <a:gd name="T0" fmla="*/ 0 w 124"/>
                  <a:gd name="T1" fmla="*/ 8 h 8"/>
                  <a:gd name="T2" fmla="*/ 14 w 124"/>
                  <a:gd name="T3" fmla="*/ 8 h 8"/>
                  <a:gd name="T4" fmla="*/ 28 w 124"/>
                  <a:gd name="T5" fmla="*/ 8 h 8"/>
                  <a:gd name="T6" fmla="*/ 41 w 124"/>
                  <a:gd name="T7" fmla="*/ 8 h 8"/>
                  <a:gd name="T8" fmla="*/ 54 w 124"/>
                  <a:gd name="T9" fmla="*/ 7 h 8"/>
                  <a:gd name="T10" fmla="*/ 66 w 124"/>
                  <a:gd name="T11" fmla="*/ 7 h 8"/>
                  <a:gd name="T12" fmla="*/ 78 w 124"/>
                  <a:gd name="T13" fmla="*/ 6 h 8"/>
                  <a:gd name="T14" fmla="*/ 88 w 124"/>
                  <a:gd name="T15" fmla="*/ 6 h 8"/>
                  <a:gd name="T16" fmla="*/ 97 w 124"/>
                  <a:gd name="T17" fmla="*/ 6 h 8"/>
                  <a:gd name="T18" fmla="*/ 105 w 124"/>
                  <a:gd name="T19" fmla="*/ 5 h 8"/>
                  <a:gd name="T20" fmla="*/ 112 w 124"/>
                  <a:gd name="T21" fmla="*/ 4 h 8"/>
                  <a:gd name="T22" fmla="*/ 117 w 124"/>
                  <a:gd name="T23" fmla="*/ 3 h 8"/>
                  <a:gd name="T24" fmla="*/ 122 w 124"/>
                  <a:gd name="T25" fmla="*/ 2 h 8"/>
                  <a:gd name="T26" fmla="*/ 123 w 124"/>
                  <a:gd name="T27" fmla="*/ 1 h 8"/>
                  <a:gd name="T28" fmla="*/ 124 w 124"/>
                  <a:gd name="T29" fmla="*/ 0 h 8"/>
                  <a:gd name="T30" fmla="*/ 122 w 124"/>
                  <a:gd name="T31" fmla="*/ 0 h 8"/>
                  <a:gd name="T32" fmla="*/ 121 w 124"/>
                  <a:gd name="T33" fmla="*/ 1 h 8"/>
                  <a:gd name="T34" fmla="*/ 119 w 124"/>
                  <a:gd name="T35" fmla="*/ 2 h 8"/>
                  <a:gd name="T36" fmla="*/ 115 w 124"/>
                  <a:gd name="T37" fmla="*/ 3 h 8"/>
                  <a:gd name="T38" fmla="*/ 109 w 124"/>
                  <a:gd name="T39" fmla="*/ 4 h 8"/>
                  <a:gd name="T40" fmla="*/ 103 w 124"/>
                  <a:gd name="T41" fmla="*/ 5 h 8"/>
                  <a:gd name="T42" fmla="*/ 95 w 124"/>
                  <a:gd name="T43" fmla="*/ 6 h 8"/>
                  <a:gd name="T44" fmla="*/ 86 w 124"/>
                  <a:gd name="T45" fmla="*/ 6 h 8"/>
                  <a:gd name="T46" fmla="*/ 76 w 124"/>
                  <a:gd name="T47" fmla="*/ 6 h 8"/>
                  <a:gd name="T48" fmla="*/ 64 w 124"/>
                  <a:gd name="T49" fmla="*/ 7 h 8"/>
                  <a:gd name="T50" fmla="*/ 53 w 124"/>
                  <a:gd name="T51" fmla="*/ 7 h 8"/>
                  <a:gd name="T52" fmla="*/ 40 w 124"/>
                  <a:gd name="T53" fmla="*/ 8 h 8"/>
                  <a:gd name="T54" fmla="*/ 27 w 124"/>
                  <a:gd name="T55" fmla="*/ 8 h 8"/>
                  <a:gd name="T56" fmla="*/ 14 w 124"/>
                  <a:gd name="T57" fmla="*/ 8 h 8"/>
                  <a:gd name="T58" fmla="*/ 0 w 124"/>
                  <a:gd name="T59" fmla="*/ 8 h 8"/>
                  <a:gd name="T60" fmla="*/ 0 w 124"/>
                  <a:gd name="T61" fmla="*/ 8 h 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4" h="8">
                    <a:moveTo>
                      <a:pt x="0" y="8"/>
                    </a:moveTo>
                    <a:lnTo>
                      <a:pt x="14" y="8"/>
                    </a:lnTo>
                    <a:lnTo>
                      <a:pt x="28" y="8"/>
                    </a:lnTo>
                    <a:lnTo>
                      <a:pt x="41" y="8"/>
                    </a:lnTo>
                    <a:lnTo>
                      <a:pt x="54" y="7"/>
                    </a:lnTo>
                    <a:lnTo>
                      <a:pt x="66" y="7"/>
                    </a:lnTo>
                    <a:lnTo>
                      <a:pt x="78" y="6"/>
                    </a:lnTo>
                    <a:lnTo>
                      <a:pt x="88" y="6"/>
                    </a:lnTo>
                    <a:lnTo>
                      <a:pt x="97" y="6"/>
                    </a:lnTo>
                    <a:lnTo>
                      <a:pt x="105" y="5"/>
                    </a:lnTo>
                    <a:lnTo>
                      <a:pt x="112" y="4"/>
                    </a:lnTo>
                    <a:lnTo>
                      <a:pt x="117" y="3"/>
                    </a:lnTo>
                    <a:lnTo>
                      <a:pt x="122" y="2"/>
                    </a:lnTo>
                    <a:lnTo>
                      <a:pt x="123" y="1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21" y="1"/>
                    </a:lnTo>
                    <a:lnTo>
                      <a:pt x="119" y="2"/>
                    </a:lnTo>
                    <a:lnTo>
                      <a:pt x="115" y="3"/>
                    </a:lnTo>
                    <a:lnTo>
                      <a:pt x="109" y="4"/>
                    </a:lnTo>
                    <a:lnTo>
                      <a:pt x="103" y="5"/>
                    </a:lnTo>
                    <a:lnTo>
                      <a:pt x="95" y="6"/>
                    </a:lnTo>
                    <a:lnTo>
                      <a:pt x="86" y="6"/>
                    </a:lnTo>
                    <a:lnTo>
                      <a:pt x="76" y="6"/>
                    </a:lnTo>
                    <a:lnTo>
                      <a:pt x="64" y="7"/>
                    </a:lnTo>
                    <a:lnTo>
                      <a:pt x="53" y="7"/>
                    </a:lnTo>
                    <a:lnTo>
                      <a:pt x="40" y="8"/>
                    </a:lnTo>
                    <a:lnTo>
                      <a:pt x="27" y="8"/>
                    </a:lnTo>
                    <a:lnTo>
                      <a:pt x="14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91" name="Freeform 711">
                <a:extLst>
                  <a:ext uri="{FF2B5EF4-FFF2-40B4-BE49-F238E27FC236}">
                    <a16:creationId xmlns:a16="http://schemas.microsoft.com/office/drawing/2014/main" id="{8EE8AE68-AA42-4FE9-BB0F-E844C770D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122" cy="8"/>
              </a:xfrm>
              <a:custGeom>
                <a:avLst/>
                <a:gdLst>
                  <a:gd name="T0" fmla="*/ 0 w 122"/>
                  <a:gd name="T1" fmla="*/ 8 h 8"/>
                  <a:gd name="T2" fmla="*/ 14 w 122"/>
                  <a:gd name="T3" fmla="*/ 8 h 8"/>
                  <a:gd name="T4" fmla="*/ 27 w 122"/>
                  <a:gd name="T5" fmla="*/ 8 h 8"/>
                  <a:gd name="T6" fmla="*/ 40 w 122"/>
                  <a:gd name="T7" fmla="*/ 8 h 8"/>
                  <a:gd name="T8" fmla="*/ 53 w 122"/>
                  <a:gd name="T9" fmla="*/ 7 h 8"/>
                  <a:gd name="T10" fmla="*/ 64 w 122"/>
                  <a:gd name="T11" fmla="*/ 7 h 8"/>
                  <a:gd name="T12" fmla="*/ 76 w 122"/>
                  <a:gd name="T13" fmla="*/ 6 h 8"/>
                  <a:gd name="T14" fmla="*/ 86 w 122"/>
                  <a:gd name="T15" fmla="*/ 6 h 8"/>
                  <a:gd name="T16" fmla="*/ 95 w 122"/>
                  <a:gd name="T17" fmla="*/ 6 h 8"/>
                  <a:gd name="T18" fmla="*/ 103 w 122"/>
                  <a:gd name="T19" fmla="*/ 5 h 8"/>
                  <a:gd name="T20" fmla="*/ 109 w 122"/>
                  <a:gd name="T21" fmla="*/ 4 h 8"/>
                  <a:gd name="T22" fmla="*/ 115 w 122"/>
                  <a:gd name="T23" fmla="*/ 3 h 8"/>
                  <a:gd name="T24" fmla="*/ 119 w 122"/>
                  <a:gd name="T25" fmla="*/ 2 h 8"/>
                  <a:gd name="T26" fmla="*/ 121 w 122"/>
                  <a:gd name="T27" fmla="*/ 1 h 8"/>
                  <a:gd name="T28" fmla="*/ 122 w 122"/>
                  <a:gd name="T29" fmla="*/ 0 h 8"/>
                  <a:gd name="T30" fmla="*/ 119 w 122"/>
                  <a:gd name="T31" fmla="*/ 0 h 8"/>
                  <a:gd name="T32" fmla="*/ 118 w 122"/>
                  <a:gd name="T33" fmla="*/ 1 h 8"/>
                  <a:gd name="T34" fmla="*/ 115 w 122"/>
                  <a:gd name="T35" fmla="*/ 2 h 8"/>
                  <a:gd name="T36" fmla="*/ 111 w 122"/>
                  <a:gd name="T37" fmla="*/ 3 h 8"/>
                  <a:gd name="T38" fmla="*/ 106 w 122"/>
                  <a:gd name="T39" fmla="*/ 4 h 8"/>
                  <a:gd name="T40" fmla="*/ 98 w 122"/>
                  <a:gd name="T41" fmla="*/ 5 h 8"/>
                  <a:gd name="T42" fmla="*/ 89 w 122"/>
                  <a:gd name="T43" fmla="*/ 6 h 8"/>
                  <a:gd name="T44" fmla="*/ 79 w 122"/>
                  <a:gd name="T45" fmla="*/ 6 h 8"/>
                  <a:gd name="T46" fmla="*/ 68 w 122"/>
                  <a:gd name="T47" fmla="*/ 6 h 8"/>
                  <a:gd name="T48" fmla="*/ 56 w 122"/>
                  <a:gd name="T49" fmla="*/ 7 h 8"/>
                  <a:gd name="T50" fmla="*/ 43 w 122"/>
                  <a:gd name="T51" fmla="*/ 7 h 8"/>
                  <a:gd name="T52" fmla="*/ 28 w 122"/>
                  <a:gd name="T53" fmla="*/ 8 h 8"/>
                  <a:gd name="T54" fmla="*/ 14 w 122"/>
                  <a:gd name="T55" fmla="*/ 8 h 8"/>
                  <a:gd name="T56" fmla="*/ 0 w 122"/>
                  <a:gd name="T57" fmla="*/ 8 h 8"/>
                  <a:gd name="T58" fmla="*/ 0 w 122"/>
                  <a:gd name="T59" fmla="*/ 8 h 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2" h="8">
                    <a:moveTo>
                      <a:pt x="0" y="8"/>
                    </a:moveTo>
                    <a:lnTo>
                      <a:pt x="14" y="8"/>
                    </a:lnTo>
                    <a:lnTo>
                      <a:pt x="27" y="8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4" y="7"/>
                    </a:lnTo>
                    <a:lnTo>
                      <a:pt x="76" y="6"/>
                    </a:lnTo>
                    <a:lnTo>
                      <a:pt x="86" y="6"/>
                    </a:lnTo>
                    <a:lnTo>
                      <a:pt x="95" y="6"/>
                    </a:lnTo>
                    <a:lnTo>
                      <a:pt x="103" y="5"/>
                    </a:lnTo>
                    <a:lnTo>
                      <a:pt x="109" y="4"/>
                    </a:lnTo>
                    <a:lnTo>
                      <a:pt x="115" y="3"/>
                    </a:lnTo>
                    <a:lnTo>
                      <a:pt x="119" y="2"/>
                    </a:lnTo>
                    <a:lnTo>
                      <a:pt x="121" y="1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8" y="1"/>
                    </a:lnTo>
                    <a:lnTo>
                      <a:pt x="115" y="2"/>
                    </a:lnTo>
                    <a:lnTo>
                      <a:pt x="111" y="3"/>
                    </a:lnTo>
                    <a:lnTo>
                      <a:pt x="106" y="4"/>
                    </a:lnTo>
                    <a:lnTo>
                      <a:pt x="98" y="5"/>
                    </a:lnTo>
                    <a:lnTo>
                      <a:pt x="89" y="6"/>
                    </a:lnTo>
                    <a:lnTo>
                      <a:pt x="79" y="6"/>
                    </a:lnTo>
                    <a:lnTo>
                      <a:pt x="68" y="6"/>
                    </a:lnTo>
                    <a:lnTo>
                      <a:pt x="56" y="7"/>
                    </a:lnTo>
                    <a:lnTo>
                      <a:pt x="43" y="7"/>
                    </a:lnTo>
                    <a:lnTo>
                      <a:pt x="28" y="8"/>
                    </a:lnTo>
                    <a:lnTo>
                      <a:pt x="14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92" name="Freeform 712">
                <a:extLst>
                  <a:ext uri="{FF2B5EF4-FFF2-40B4-BE49-F238E27FC236}">
                    <a16:creationId xmlns:a16="http://schemas.microsoft.com/office/drawing/2014/main" id="{5BDEA845-8C2D-441C-8272-86048B99D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119" cy="8"/>
              </a:xfrm>
              <a:custGeom>
                <a:avLst/>
                <a:gdLst>
                  <a:gd name="T0" fmla="*/ 0 w 119"/>
                  <a:gd name="T1" fmla="*/ 8 h 8"/>
                  <a:gd name="T2" fmla="*/ 14 w 119"/>
                  <a:gd name="T3" fmla="*/ 8 h 8"/>
                  <a:gd name="T4" fmla="*/ 28 w 119"/>
                  <a:gd name="T5" fmla="*/ 8 h 8"/>
                  <a:gd name="T6" fmla="*/ 43 w 119"/>
                  <a:gd name="T7" fmla="*/ 7 h 8"/>
                  <a:gd name="T8" fmla="*/ 56 w 119"/>
                  <a:gd name="T9" fmla="*/ 7 h 8"/>
                  <a:gd name="T10" fmla="*/ 68 w 119"/>
                  <a:gd name="T11" fmla="*/ 6 h 8"/>
                  <a:gd name="T12" fmla="*/ 79 w 119"/>
                  <a:gd name="T13" fmla="*/ 6 h 8"/>
                  <a:gd name="T14" fmla="*/ 89 w 119"/>
                  <a:gd name="T15" fmla="*/ 6 h 8"/>
                  <a:gd name="T16" fmla="*/ 98 w 119"/>
                  <a:gd name="T17" fmla="*/ 5 h 8"/>
                  <a:gd name="T18" fmla="*/ 106 w 119"/>
                  <a:gd name="T19" fmla="*/ 4 h 8"/>
                  <a:gd name="T20" fmla="*/ 111 w 119"/>
                  <a:gd name="T21" fmla="*/ 3 h 8"/>
                  <a:gd name="T22" fmla="*/ 115 w 119"/>
                  <a:gd name="T23" fmla="*/ 2 h 8"/>
                  <a:gd name="T24" fmla="*/ 118 w 119"/>
                  <a:gd name="T25" fmla="*/ 1 h 8"/>
                  <a:gd name="T26" fmla="*/ 119 w 119"/>
                  <a:gd name="T27" fmla="*/ 0 h 8"/>
                  <a:gd name="T28" fmla="*/ 116 w 119"/>
                  <a:gd name="T29" fmla="*/ 0 h 8"/>
                  <a:gd name="T30" fmla="*/ 115 w 119"/>
                  <a:gd name="T31" fmla="*/ 1 h 8"/>
                  <a:gd name="T32" fmla="*/ 113 w 119"/>
                  <a:gd name="T33" fmla="*/ 2 h 8"/>
                  <a:gd name="T34" fmla="*/ 108 w 119"/>
                  <a:gd name="T35" fmla="*/ 3 h 8"/>
                  <a:gd name="T36" fmla="*/ 103 w 119"/>
                  <a:gd name="T37" fmla="*/ 4 h 8"/>
                  <a:gd name="T38" fmla="*/ 96 w 119"/>
                  <a:gd name="T39" fmla="*/ 5 h 8"/>
                  <a:gd name="T40" fmla="*/ 87 w 119"/>
                  <a:gd name="T41" fmla="*/ 6 h 8"/>
                  <a:gd name="T42" fmla="*/ 77 w 119"/>
                  <a:gd name="T43" fmla="*/ 6 h 8"/>
                  <a:gd name="T44" fmla="*/ 66 w 119"/>
                  <a:gd name="T45" fmla="*/ 6 h 8"/>
                  <a:gd name="T46" fmla="*/ 54 w 119"/>
                  <a:gd name="T47" fmla="*/ 7 h 8"/>
                  <a:gd name="T48" fmla="*/ 42 w 119"/>
                  <a:gd name="T49" fmla="*/ 7 h 8"/>
                  <a:gd name="T50" fmla="*/ 28 w 119"/>
                  <a:gd name="T51" fmla="*/ 8 h 8"/>
                  <a:gd name="T52" fmla="*/ 14 w 119"/>
                  <a:gd name="T53" fmla="*/ 8 h 8"/>
                  <a:gd name="T54" fmla="*/ 0 w 119"/>
                  <a:gd name="T55" fmla="*/ 8 h 8"/>
                  <a:gd name="T56" fmla="*/ 0 w 119"/>
                  <a:gd name="T57" fmla="*/ 8 h 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9" h="8">
                    <a:moveTo>
                      <a:pt x="0" y="8"/>
                    </a:moveTo>
                    <a:lnTo>
                      <a:pt x="14" y="8"/>
                    </a:lnTo>
                    <a:lnTo>
                      <a:pt x="28" y="8"/>
                    </a:lnTo>
                    <a:lnTo>
                      <a:pt x="43" y="7"/>
                    </a:lnTo>
                    <a:lnTo>
                      <a:pt x="56" y="7"/>
                    </a:lnTo>
                    <a:lnTo>
                      <a:pt x="68" y="6"/>
                    </a:lnTo>
                    <a:lnTo>
                      <a:pt x="79" y="6"/>
                    </a:lnTo>
                    <a:lnTo>
                      <a:pt x="89" y="6"/>
                    </a:lnTo>
                    <a:lnTo>
                      <a:pt x="98" y="5"/>
                    </a:lnTo>
                    <a:lnTo>
                      <a:pt x="106" y="4"/>
                    </a:lnTo>
                    <a:lnTo>
                      <a:pt x="111" y="3"/>
                    </a:lnTo>
                    <a:lnTo>
                      <a:pt x="115" y="2"/>
                    </a:lnTo>
                    <a:lnTo>
                      <a:pt x="118" y="1"/>
                    </a:lnTo>
                    <a:lnTo>
                      <a:pt x="119" y="0"/>
                    </a:lnTo>
                    <a:lnTo>
                      <a:pt x="116" y="0"/>
                    </a:lnTo>
                    <a:lnTo>
                      <a:pt x="115" y="1"/>
                    </a:lnTo>
                    <a:lnTo>
                      <a:pt x="113" y="2"/>
                    </a:lnTo>
                    <a:lnTo>
                      <a:pt x="108" y="3"/>
                    </a:lnTo>
                    <a:lnTo>
                      <a:pt x="103" y="4"/>
                    </a:lnTo>
                    <a:lnTo>
                      <a:pt x="96" y="5"/>
                    </a:lnTo>
                    <a:lnTo>
                      <a:pt x="87" y="6"/>
                    </a:lnTo>
                    <a:lnTo>
                      <a:pt x="77" y="6"/>
                    </a:lnTo>
                    <a:lnTo>
                      <a:pt x="66" y="6"/>
                    </a:lnTo>
                    <a:lnTo>
                      <a:pt x="54" y="7"/>
                    </a:lnTo>
                    <a:lnTo>
                      <a:pt x="42" y="7"/>
                    </a:lnTo>
                    <a:lnTo>
                      <a:pt x="28" y="8"/>
                    </a:lnTo>
                    <a:lnTo>
                      <a:pt x="14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93" name="Freeform 713">
                <a:extLst>
                  <a:ext uri="{FF2B5EF4-FFF2-40B4-BE49-F238E27FC236}">
                    <a16:creationId xmlns:a16="http://schemas.microsoft.com/office/drawing/2014/main" id="{9749030D-5C53-432C-875D-4CBC5588F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116" cy="8"/>
              </a:xfrm>
              <a:custGeom>
                <a:avLst/>
                <a:gdLst>
                  <a:gd name="T0" fmla="*/ 0 w 116"/>
                  <a:gd name="T1" fmla="*/ 8 h 8"/>
                  <a:gd name="T2" fmla="*/ 14 w 116"/>
                  <a:gd name="T3" fmla="*/ 8 h 8"/>
                  <a:gd name="T4" fmla="*/ 28 w 116"/>
                  <a:gd name="T5" fmla="*/ 8 h 8"/>
                  <a:gd name="T6" fmla="*/ 42 w 116"/>
                  <a:gd name="T7" fmla="*/ 7 h 8"/>
                  <a:gd name="T8" fmla="*/ 54 w 116"/>
                  <a:gd name="T9" fmla="*/ 7 h 8"/>
                  <a:gd name="T10" fmla="*/ 66 w 116"/>
                  <a:gd name="T11" fmla="*/ 6 h 8"/>
                  <a:gd name="T12" fmla="*/ 77 w 116"/>
                  <a:gd name="T13" fmla="*/ 6 h 8"/>
                  <a:gd name="T14" fmla="*/ 87 w 116"/>
                  <a:gd name="T15" fmla="*/ 6 h 8"/>
                  <a:gd name="T16" fmla="*/ 96 w 116"/>
                  <a:gd name="T17" fmla="*/ 5 h 8"/>
                  <a:gd name="T18" fmla="*/ 103 w 116"/>
                  <a:gd name="T19" fmla="*/ 4 h 8"/>
                  <a:gd name="T20" fmla="*/ 108 w 116"/>
                  <a:gd name="T21" fmla="*/ 3 h 8"/>
                  <a:gd name="T22" fmla="*/ 113 w 116"/>
                  <a:gd name="T23" fmla="*/ 2 h 8"/>
                  <a:gd name="T24" fmla="*/ 115 w 116"/>
                  <a:gd name="T25" fmla="*/ 1 h 8"/>
                  <a:gd name="T26" fmla="*/ 116 w 116"/>
                  <a:gd name="T27" fmla="*/ 0 h 8"/>
                  <a:gd name="T28" fmla="*/ 114 w 116"/>
                  <a:gd name="T29" fmla="*/ 0 h 8"/>
                  <a:gd name="T30" fmla="*/ 113 w 116"/>
                  <a:gd name="T31" fmla="*/ 1 h 8"/>
                  <a:gd name="T32" fmla="*/ 110 w 116"/>
                  <a:gd name="T33" fmla="*/ 2 h 8"/>
                  <a:gd name="T34" fmla="*/ 107 w 116"/>
                  <a:gd name="T35" fmla="*/ 3 h 8"/>
                  <a:gd name="T36" fmla="*/ 100 w 116"/>
                  <a:gd name="T37" fmla="*/ 4 h 8"/>
                  <a:gd name="T38" fmla="*/ 93 w 116"/>
                  <a:gd name="T39" fmla="*/ 5 h 8"/>
                  <a:gd name="T40" fmla="*/ 86 w 116"/>
                  <a:gd name="T41" fmla="*/ 6 h 8"/>
                  <a:gd name="T42" fmla="*/ 75 w 116"/>
                  <a:gd name="T43" fmla="*/ 6 h 8"/>
                  <a:gd name="T44" fmla="*/ 64 w 116"/>
                  <a:gd name="T45" fmla="*/ 6 h 8"/>
                  <a:gd name="T46" fmla="*/ 53 w 116"/>
                  <a:gd name="T47" fmla="*/ 7 h 8"/>
                  <a:gd name="T48" fmla="*/ 41 w 116"/>
                  <a:gd name="T49" fmla="*/ 7 h 8"/>
                  <a:gd name="T50" fmla="*/ 28 w 116"/>
                  <a:gd name="T51" fmla="*/ 7 h 8"/>
                  <a:gd name="T52" fmla="*/ 14 w 116"/>
                  <a:gd name="T53" fmla="*/ 8 h 8"/>
                  <a:gd name="T54" fmla="*/ 0 w 116"/>
                  <a:gd name="T55" fmla="*/ 8 h 8"/>
                  <a:gd name="T56" fmla="*/ 0 w 116"/>
                  <a:gd name="T57" fmla="*/ 8 h 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6" h="8">
                    <a:moveTo>
                      <a:pt x="0" y="8"/>
                    </a:moveTo>
                    <a:lnTo>
                      <a:pt x="14" y="8"/>
                    </a:lnTo>
                    <a:lnTo>
                      <a:pt x="28" y="8"/>
                    </a:lnTo>
                    <a:lnTo>
                      <a:pt x="42" y="7"/>
                    </a:lnTo>
                    <a:lnTo>
                      <a:pt x="54" y="7"/>
                    </a:lnTo>
                    <a:lnTo>
                      <a:pt x="66" y="6"/>
                    </a:lnTo>
                    <a:lnTo>
                      <a:pt x="77" y="6"/>
                    </a:lnTo>
                    <a:lnTo>
                      <a:pt x="87" y="6"/>
                    </a:lnTo>
                    <a:lnTo>
                      <a:pt x="96" y="5"/>
                    </a:lnTo>
                    <a:lnTo>
                      <a:pt x="103" y="4"/>
                    </a:lnTo>
                    <a:lnTo>
                      <a:pt x="108" y="3"/>
                    </a:lnTo>
                    <a:lnTo>
                      <a:pt x="113" y="2"/>
                    </a:lnTo>
                    <a:lnTo>
                      <a:pt x="115" y="1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3" y="1"/>
                    </a:lnTo>
                    <a:lnTo>
                      <a:pt x="110" y="2"/>
                    </a:lnTo>
                    <a:lnTo>
                      <a:pt x="107" y="3"/>
                    </a:lnTo>
                    <a:lnTo>
                      <a:pt x="100" y="4"/>
                    </a:lnTo>
                    <a:lnTo>
                      <a:pt x="93" y="5"/>
                    </a:lnTo>
                    <a:lnTo>
                      <a:pt x="86" y="6"/>
                    </a:lnTo>
                    <a:lnTo>
                      <a:pt x="75" y="6"/>
                    </a:lnTo>
                    <a:lnTo>
                      <a:pt x="64" y="6"/>
                    </a:lnTo>
                    <a:lnTo>
                      <a:pt x="53" y="7"/>
                    </a:lnTo>
                    <a:lnTo>
                      <a:pt x="41" y="7"/>
                    </a:lnTo>
                    <a:lnTo>
                      <a:pt x="28" y="7"/>
                    </a:lnTo>
                    <a:lnTo>
                      <a:pt x="14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94" name="Freeform 714">
                <a:extLst>
                  <a:ext uri="{FF2B5EF4-FFF2-40B4-BE49-F238E27FC236}">
                    <a16:creationId xmlns:a16="http://schemas.microsoft.com/office/drawing/2014/main" id="{D03DFED1-F49B-4645-8677-B9BB07EF8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114" cy="8"/>
              </a:xfrm>
              <a:custGeom>
                <a:avLst/>
                <a:gdLst>
                  <a:gd name="T0" fmla="*/ 0 w 114"/>
                  <a:gd name="T1" fmla="*/ 8 h 8"/>
                  <a:gd name="T2" fmla="*/ 14 w 114"/>
                  <a:gd name="T3" fmla="*/ 8 h 8"/>
                  <a:gd name="T4" fmla="*/ 28 w 114"/>
                  <a:gd name="T5" fmla="*/ 7 h 8"/>
                  <a:gd name="T6" fmla="*/ 41 w 114"/>
                  <a:gd name="T7" fmla="*/ 7 h 8"/>
                  <a:gd name="T8" fmla="*/ 53 w 114"/>
                  <a:gd name="T9" fmla="*/ 7 h 8"/>
                  <a:gd name="T10" fmla="*/ 64 w 114"/>
                  <a:gd name="T11" fmla="*/ 6 h 8"/>
                  <a:gd name="T12" fmla="*/ 75 w 114"/>
                  <a:gd name="T13" fmla="*/ 6 h 8"/>
                  <a:gd name="T14" fmla="*/ 86 w 114"/>
                  <a:gd name="T15" fmla="*/ 6 h 8"/>
                  <a:gd name="T16" fmla="*/ 93 w 114"/>
                  <a:gd name="T17" fmla="*/ 5 h 8"/>
                  <a:gd name="T18" fmla="*/ 100 w 114"/>
                  <a:gd name="T19" fmla="*/ 4 h 8"/>
                  <a:gd name="T20" fmla="*/ 107 w 114"/>
                  <a:gd name="T21" fmla="*/ 3 h 8"/>
                  <a:gd name="T22" fmla="*/ 110 w 114"/>
                  <a:gd name="T23" fmla="*/ 2 h 8"/>
                  <a:gd name="T24" fmla="*/ 113 w 114"/>
                  <a:gd name="T25" fmla="*/ 1 h 8"/>
                  <a:gd name="T26" fmla="*/ 114 w 114"/>
                  <a:gd name="T27" fmla="*/ 0 h 8"/>
                  <a:gd name="T28" fmla="*/ 111 w 114"/>
                  <a:gd name="T29" fmla="*/ 0 h 8"/>
                  <a:gd name="T30" fmla="*/ 110 w 114"/>
                  <a:gd name="T31" fmla="*/ 1 h 8"/>
                  <a:gd name="T32" fmla="*/ 108 w 114"/>
                  <a:gd name="T33" fmla="*/ 2 h 8"/>
                  <a:gd name="T34" fmla="*/ 104 w 114"/>
                  <a:gd name="T35" fmla="*/ 3 h 8"/>
                  <a:gd name="T36" fmla="*/ 99 w 114"/>
                  <a:gd name="T37" fmla="*/ 4 h 8"/>
                  <a:gd name="T38" fmla="*/ 92 w 114"/>
                  <a:gd name="T39" fmla="*/ 5 h 8"/>
                  <a:gd name="T40" fmla="*/ 83 w 114"/>
                  <a:gd name="T41" fmla="*/ 5 h 8"/>
                  <a:gd name="T42" fmla="*/ 73 w 114"/>
                  <a:gd name="T43" fmla="*/ 6 h 8"/>
                  <a:gd name="T44" fmla="*/ 63 w 114"/>
                  <a:gd name="T45" fmla="*/ 6 h 8"/>
                  <a:gd name="T46" fmla="*/ 51 w 114"/>
                  <a:gd name="T47" fmla="*/ 6 h 8"/>
                  <a:gd name="T48" fmla="*/ 39 w 114"/>
                  <a:gd name="T49" fmla="*/ 7 h 8"/>
                  <a:gd name="T50" fmla="*/ 27 w 114"/>
                  <a:gd name="T51" fmla="*/ 7 h 8"/>
                  <a:gd name="T52" fmla="*/ 14 w 114"/>
                  <a:gd name="T53" fmla="*/ 7 h 8"/>
                  <a:gd name="T54" fmla="*/ 0 w 114"/>
                  <a:gd name="T55" fmla="*/ 7 h 8"/>
                  <a:gd name="T56" fmla="*/ 0 w 114"/>
                  <a:gd name="T57" fmla="*/ 8 h 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4" h="8">
                    <a:moveTo>
                      <a:pt x="0" y="8"/>
                    </a:moveTo>
                    <a:lnTo>
                      <a:pt x="14" y="8"/>
                    </a:lnTo>
                    <a:lnTo>
                      <a:pt x="28" y="7"/>
                    </a:lnTo>
                    <a:lnTo>
                      <a:pt x="41" y="7"/>
                    </a:lnTo>
                    <a:lnTo>
                      <a:pt x="53" y="7"/>
                    </a:lnTo>
                    <a:lnTo>
                      <a:pt x="64" y="6"/>
                    </a:lnTo>
                    <a:lnTo>
                      <a:pt x="75" y="6"/>
                    </a:lnTo>
                    <a:lnTo>
                      <a:pt x="86" y="6"/>
                    </a:lnTo>
                    <a:lnTo>
                      <a:pt x="93" y="5"/>
                    </a:lnTo>
                    <a:lnTo>
                      <a:pt x="100" y="4"/>
                    </a:lnTo>
                    <a:lnTo>
                      <a:pt x="107" y="3"/>
                    </a:lnTo>
                    <a:lnTo>
                      <a:pt x="110" y="2"/>
                    </a:lnTo>
                    <a:lnTo>
                      <a:pt x="113" y="1"/>
                    </a:lnTo>
                    <a:lnTo>
                      <a:pt x="114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8" y="2"/>
                    </a:lnTo>
                    <a:lnTo>
                      <a:pt x="104" y="3"/>
                    </a:lnTo>
                    <a:lnTo>
                      <a:pt x="99" y="4"/>
                    </a:lnTo>
                    <a:lnTo>
                      <a:pt x="92" y="5"/>
                    </a:lnTo>
                    <a:lnTo>
                      <a:pt x="83" y="5"/>
                    </a:lnTo>
                    <a:lnTo>
                      <a:pt x="73" y="6"/>
                    </a:lnTo>
                    <a:lnTo>
                      <a:pt x="63" y="6"/>
                    </a:lnTo>
                    <a:lnTo>
                      <a:pt x="51" y="6"/>
                    </a:lnTo>
                    <a:lnTo>
                      <a:pt x="39" y="7"/>
                    </a:lnTo>
                    <a:lnTo>
                      <a:pt x="27" y="7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95" name="Freeform 715">
                <a:extLst>
                  <a:ext uri="{FF2B5EF4-FFF2-40B4-BE49-F238E27FC236}">
                    <a16:creationId xmlns:a16="http://schemas.microsoft.com/office/drawing/2014/main" id="{8F721664-41C7-4F25-BBB2-5B495785F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111" cy="7"/>
              </a:xfrm>
              <a:custGeom>
                <a:avLst/>
                <a:gdLst>
                  <a:gd name="T0" fmla="*/ 0 w 111"/>
                  <a:gd name="T1" fmla="*/ 7 h 7"/>
                  <a:gd name="T2" fmla="*/ 14 w 111"/>
                  <a:gd name="T3" fmla="*/ 7 h 7"/>
                  <a:gd name="T4" fmla="*/ 27 w 111"/>
                  <a:gd name="T5" fmla="*/ 7 h 7"/>
                  <a:gd name="T6" fmla="*/ 39 w 111"/>
                  <a:gd name="T7" fmla="*/ 7 h 7"/>
                  <a:gd name="T8" fmla="*/ 51 w 111"/>
                  <a:gd name="T9" fmla="*/ 6 h 7"/>
                  <a:gd name="T10" fmla="*/ 63 w 111"/>
                  <a:gd name="T11" fmla="*/ 6 h 7"/>
                  <a:gd name="T12" fmla="*/ 73 w 111"/>
                  <a:gd name="T13" fmla="*/ 6 h 7"/>
                  <a:gd name="T14" fmla="*/ 83 w 111"/>
                  <a:gd name="T15" fmla="*/ 5 h 7"/>
                  <a:gd name="T16" fmla="*/ 92 w 111"/>
                  <a:gd name="T17" fmla="*/ 5 h 7"/>
                  <a:gd name="T18" fmla="*/ 99 w 111"/>
                  <a:gd name="T19" fmla="*/ 4 h 7"/>
                  <a:gd name="T20" fmla="*/ 104 w 111"/>
                  <a:gd name="T21" fmla="*/ 3 h 7"/>
                  <a:gd name="T22" fmla="*/ 108 w 111"/>
                  <a:gd name="T23" fmla="*/ 2 h 7"/>
                  <a:gd name="T24" fmla="*/ 110 w 111"/>
                  <a:gd name="T25" fmla="*/ 1 h 7"/>
                  <a:gd name="T26" fmla="*/ 111 w 111"/>
                  <a:gd name="T27" fmla="*/ 0 h 7"/>
                  <a:gd name="T28" fmla="*/ 108 w 111"/>
                  <a:gd name="T29" fmla="*/ 0 h 7"/>
                  <a:gd name="T30" fmla="*/ 108 w 111"/>
                  <a:gd name="T31" fmla="*/ 1 h 7"/>
                  <a:gd name="T32" fmla="*/ 105 w 111"/>
                  <a:gd name="T33" fmla="*/ 2 h 7"/>
                  <a:gd name="T34" fmla="*/ 101 w 111"/>
                  <a:gd name="T35" fmla="*/ 3 h 7"/>
                  <a:gd name="T36" fmla="*/ 96 w 111"/>
                  <a:gd name="T37" fmla="*/ 4 h 7"/>
                  <a:gd name="T38" fmla="*/ 89 w 111"/>
                  <a:gd name="T39" fmla="*/ 4 h 7"/>
                  <a:gd name="T40" fmla="*/ 81 w 111"/>
                  <a:gd name="T41" fmla="*/ 5 h 7"/>
                  <a:gd name="T42" fmla="*/ 72 w 111"/>
                  <a:gd name="T43" fmla="*/ 6 h 7"/>
                  <a:gd name="T44" fmla="*/ 62 w 111"/>
                  <a:gd name="T45" fmla="*/ 6 h 7"/>
                  <a:gd name="T46" fmla="*/ 50 w 111"/>
                  <a:gd name="T47" fmla="*/ 6 h 7"/>
                  <a:gd name="T48" fmla="*/ 38 w 111"/>
                  <a:gd name="T49" fmla="*/ 7 h 7"/>
                  <a:gd name="T50" fmla="*/ 26 w 111"/>
                  <a:gd name="T51" fmla="*/ 7 h 7"/>
                  <a:gd name="T52" fmla="*/ 14 w 111"/>
                  <a:gd name="T53" fmla="*/ 7 h 7"/>
                  <a:gd name="T54" fmla="*/ 0 w 111"/>
                  <a:gd name="T55" fmla="*/ 7 h 7"/>
                  <a:gd name="T56" fmla="*/ 0 w 111"/>
                  <a:gd name="T57" fmla="*/ 7 h 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1" h="7">
                    <a:moveTo>
                      <a:pt x="0" y="7"/>
                    </a:moveTo>
                    <a:lnTo>
                      <a:pt x="14" y="7"/>
                    </a:lnTo>
                    <a:lnTo>
                      <a:pt x="27" y="7"/>
                    </a:lnTo>
                    <a:lnTo>
                      <a:pt x="39" y="7"/>
                    </a:lnTo>
                    <a:lnTo>
                      <a:pt x="51" y="6"/>
                    </a:lnTo>
                    <a:lnTo>
                      <a:pt x="63" y="6"/>
                    </a:lnTo>
                    <a:lnTo>
                      <a:pt x="73" y="6"/>
                    </a:lnTo>
                    <a:lnTo>
                      <a:pt x="83" y="5"/>
                    </a:lnTo>
                    <a:lnTo>
                      <a:pt x="92" y="5"/>
                    </a:lnTo>
                    <a:lnTo>
                      <a:pt x="99" y="4"/>
                    </a:lnTo>
                    <a:lnTo>
                      <a:pt x="104" y="3"/>
                    </a:lnTo>
                    <a:lnTo>
                      <a:pt x="108" y="2"/>
                    </a:lnTo>
                    <a:lnTo>
                      <a:pt x="110" y="1"/>
                    </a:lnTo>
                    <a:lnTo>
                      <a:pt x="111" y="0"/>
                    </a:lnTo>
                    <a:lnTo>
                      <a:pt x="108" y="0"/>
                    </a:lnTo>
                    <a:lnTo>
                      <a:pt x="108" y="1"/>
                    </a:lnTo>
                    <a:lnTo>
                      <a:pt x="105" y="2"/>
                    </a:lnTo>
                    <a:lnTo>
                      <a:pt x="101" y="3"/>
                    </a:lnTo>
                    <a:lnTo>
                      <a:pt x="96" y="4"/>
                    </a:lnTo>
                    <a:lnTo>
                      <a:pt x="89" y="4"/>
                    </a:lnTo>
                    <a:lnTo>
                      <a:pt x="81" y="5"/>
                    </a:lnTo>
                    <a:lnTo>
                      <a:pt x="72" y="6"/>
                    </a:lnTo>
                    <a:lnTo>
                      <a:pt x="62" y="6"/>
                    </a:lnTo>
                    <a:lnTo>
                      <a:pt x="50" y="6"/>
                    </a:lnTo>
                    <a:lnTo>
                      <a:pt x="38" y="7"/>
                    </a:lnTo>
                    <a:lnTo>
                      <a:pt x="26" y="7"/>
                    </a:lnTo>
                    <a:lnTo>
                      <a:pt x="1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96" name="Freeform 716">
                <a:extLst>
                  <a:ext uri="{FF2B5EF4-FFF2-40B4-BE49-F238E27FC236}">
                    <a16:creationId xmlns:a16="http://schemas.microsoft.com/office/drawing/2014/main" id="{16718DC2-2E64-4CCE-A880-F744ACA4A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108" cy="7"/>
              </a:xfrm>
              <a:custGeom>
                <a:avLst/>
                <a:gdLst>
                  <a:gd name="T0" fmla="*/ 0 w 108"/>
                  <a:gd name="T1" fmla="*/ 7 h 7"/>
                  <a:gd name="T2" fmla="*/ 14 w 108"/>
                  <a:gd name="T3" fmla="*/ 7 h 7"/>
                  <a:gd name="T4" fmla="*/ 26 w 108"/>
                  <a:gd name="T5" fmla="*/ 7 h 7"/>
                  <a:gd name="T6" fmla="*/ 38 w 108"/>
                  <a:gd name="T7" fmla="*/ 7 h 7"/>
                  <a:gd name="T8" fmla="*/ 50 w 108"/>
                  <a:gd name="T9" fmla="*/ 6 h 7"/>
                  <a:gd name="T10" fmla="*/ 62 w 108"/>
                  <a:gd name="T11" fmla="*/ 6 h 7"/>
                  <a:gd name="T12" fmla="*/ 72 w 108"/>
                  <a:gd name="T13" fmla="*/ 6 h 7"/>
                  <a:gd name="T14" fmla="*/ 81 w 108"/>
                  <a:gd name="T15" fmla="*/ 5 h 7"/>
                  <a:gd name="T16" fmla="*/ 89 w 108"/>
                  <a:gd name="T17" fmla="*/ 4 h 7"/>
                  <a:gd name="T18" fmla="*/ 96 w 108"/>
                  <a:gd name="T19" fmla="*/ 4 h 7"/>
                  <a:gd name="T20" fmla="*/ 101 w 108"/>
                  <a:gd name="T21" fmla="*/ 3 h 7"/>
                  <a:gd name="T22" fmla="*/ 105 w 108"/>
                  <a:gd name="T23" fmla="*/ 2 h 7"/>
                  <a:gd name="T24" fmla="*/ 108 w 108"/>
                  <a:gd name="T25" fmla="*/ 1 h 7"/>
                  <a:gd name="T26" fmla="*/ 108 w 108"/>
                  <a:gd name="T27" fmla="*/ 0 h 7"/>
                  <a:gd name="T28" fmla="*/ 106 w 108"/>
                  <a:gd name="T29" fmla="*/ 0 h 7"/>
                  <a:gd name="T30" fmla="*/ 105 w 108"/>
                  <a:gd name="T31" fmla="*/ 1 h 7"/>
                  <a:gd name="T32" fmla="*/ 103 w 108"/>
                  <a:gd name="T33" fmla="*/ 2 h 7"/>
                  <a:gd name="T34" fmla="*/ 99 w 108"/>
                  <a:gd name="T35" fmla="*/ 3 h 7"/>
                  <a:gd name="T36" fmla="*/ 93 w 108"/>
                  <a:gd name="T37" fmla="*/ 3 h 7"/>
                  <a:gd name="T38" fmla="*/ 87 w 108"/>
                  <a:gd name="T39" fmla="*/ 4 h 7"/>
                  <a:gd name="T40" fmla="*/ 79 w 108"/>
                  <a:gd name="T41" fmla="*/ 5 h 7"/>
                  <a:gd name="T42" fmla="*/ 70 w 108"/>
                  <a:gd name="T43" fmla="*/ 6 h 7"/>
                  <a:gd name="T44" fmla="*/ 60 w 108"/>
                  <a:gd name="T45" fmla="*/ 6 h 7"/>
                  <a:gd name="T46" fmla="*/ 50 w 108"/>
                  <a:gd name="T47" fmla="*/ 6 h 7"/>
                  <a:gd name="T48" fmla="*/ 37 w 108"/>
                  <a:gd name="T49" fmla="*/ 6 h 7"/>
                  <a:gd name="T50" fmla="*/ 25 w 108"/>
                  <a:gd name="T51" fmla="*/ 7 h 7"/>
                  <a:gd name="T52" fmla="*/ 13 w 108"/>
                  <a:gd name="T53" fmla="*/ 7 h 7"/>
                  <a:gd name="T54" fmla="*/ 0 w 108"/>
                  <a:gd name="T55" fmla="*/ 7 h 7"/>
                  <a:gd name="T56" fmla="*/ 0 w 108"/>
                  <a:gd name="T57" fmla="*/ 7 h 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8" h="7">
                    <a:moveTo>
                      <a:pt x="0" y="7"/>
                    </a:moveTo>
                    <a:lnTo>
                      <a:pt x="14" y="7"/>
                    </a:lnTo>
                    <a:lnTo>
                      <a:pt x="26" y="7"/>
                    </a:lnTo>
                    <a:lnTo>
                      <a:pt x="38" y="7"/>
                    </a:lnTo>
                    <a:lnTo>
                      <a:pt x="50" y="6"/>
                    </a:lnTo>
                    <a:lnTo>
                      <a:pt x="62" y="6"/>
                    </a:lnTo>
                    <a:lnTo>
                      <a:pt x="72" y="6"/>
                    </a:lnTo>
                    <a:lnTo>
                      <a:pt x="81" y="5"/>
                    </a:lnTo>
                    <a:lnTo>
                      <a:pt x="89" y="4"/>
                    </a:lnTo>
                    <a:lnTo>
                      <a:pt x="96" y="4"/>
                    </a:lnTo>
                    <a:lnTo>
                      <a:pt x="101" y="3"/>
                    </a:lnTo>
                    <a:lnTo>
                      <a:pt x="105" y="2"/>
                    </a:lnTo>
                    <a:lnTo>
                      <a:pt x="108" y="1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5" y="1"/>
                    </a:lnTo>
                    <a:lnTo>
                      <a:pt x="103" y="2"/>
                    </a:lnTo>
                    <a:lnTo>
                      <a:pt x="99" y="3"/>
                    </a:lnTo>
                    <a:lnTo>
                      <a:pt x="93" y="3"/>
                    </a:lnTo>
                    <a:lnTo>
                      <a:pt x="87" y="4"/>
                    </a:lnTo>
                    <a:lnTo>
                      <a:pt x="79" y="5"/>
                    </a:lnTo>
                    <a:lnTo>
                      <a:pt x="70" y="6"/>
                    </a:lnTo>
                    <a:lnTo>
                      <a:pt x="60" y="6"/>
                    </a:lnTo>
                    <a:lnTo>
                      <a:pt x="50" y="6"/>
                    </a:lnTo>
                    <a:lnTo>
                      <a:pt x="37" y="6"/>
                    </a:lnTo>
                    <a:lnTo>
                      <a:pt x="25" y="7"/>
                    </a:lnTo>
                    <a:lnTo>
                      <a:pt x="1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97" name="Freeform 717">
                <a:extLst>
                  <a:ext uri="{FF2B5EF4-FFF2-40B4-BE49-F238E27FC236}">
                    <a16:creationId xmlns:a16="http://schemas.microsoft.com/office/drawing/2014/main" id="{7354F2D3-7BC6-454C-8A3E-CB4B770FD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106" cy="7"/>
              </a:xfrm>
              <a:custGeom>
                <a:avLst/>
                <a:gdLst>
                  <a:gd name="T0" fmla="*/ 0 w 106"/>
                  <a:gd name="T1" fmla="*/ 7 h 7"/>
                  <a:gd name="T2" fmla="*/ 13 w 106"/>
                  <a:gd name="T3" fmla="*/ 7 h 7"/>
                  <a:gd name="T4" fmla="*/ 25 w 106"/>
                  <a:gd name="T5" fmla="*/ 7 h 7"/>
                  <a:gd name="T6" fmla="*/ 37 w 106"/>
                  <a:gd name="T7" fmla="*/ 6 h 7"/>
                  <a:gd name="T8" fmla="*/ 50 w 106"/>
                  <a:gd name="T9" fmla="*/ 6 h 7"/>
                  <a:gd name="T10" fmla="*/ 60 w 106"/>
                  <a:gd name="T11" fmla="*/ 6 h 7"/>
                  <a:gd name="T12" fmla="*/ 70 w 106"/>
                  <a:gd name="T13" fmla="*/ 6 h 7"/>
                  <a:gd name="T14" fmla="*/ 79 w 106"/>
                  <a:gd name="T15" fmla="*/ 5 h 7"/>
                  <a:gd name="T16" fmla="*/ 87 w 106"/>
                  <a:gd name="T17" fmla="*/ 4 h 7"/>
                  <a:gd name="T18" fmla="*/ 93 w 106"/>
                  <a:gd name="T19" fmla="*/ 3 h 7"/>
                  <a:gd name="T20" fmla="*/ 99 w 106"/>
                  <a:gd name="T21" fmla="*/ 3 h 7"/>
                  <a:gd name="T22" fmla="*/ 103 w 106"/>
                  <a:gd name="T23" fmla="*/ 2 h 7"/>
                  <a:gd name="T24" fmla="*/ 105 w 106"/>
                  <a:gd name="T25" fmla="*/ 1 h 7"/>
                  <a:gd name="T26" fmla="*/ 106 w 106"/>
                  <a:gd name="T27" fmla="*/ 0 h 7"/>
                  <a:gd name="T28" fmla="*/ 103 w 106"/>
                  <a:gd name="T29" fmla="*/ 0 h 7"/>
                  <a:gd name="T30" fmla="*/ 102 w 106"/>
                  <a:gd name="T31" fmla="*/ 1 h 7"/>
                  <a:gd name="T32" fmla="*/ 100 w 106"/>
                  <a:gd name="T33" fmla="*/ 2 h 7"/>
                  <a:gd name="T34" fmla="*/ 96 w 106"/>
                  <a:gd name="T35" fmla="*/ 2 h 7"/>
                  <a:gd name="T36" fmla="*/ 92 w 106"/>
                  <a:gd name="T37" fmla="*/ 3 h 7"/>
                  <a:gd name="T38" fmla="*/ 85 w 106"/>
                  <a:gd name="T39" fmla="*/ 4 h 7"/>
                  <a:gd name="T40" fmla="*/ 78 w 106"/>
                  <a:gd name="T41" fmla="*/ 5 h 7"/>
                  <a:gd name="T42" fmla="*/ 68 w 106"/>
                  <a:gd name="T43" fmla="*/ 6 h 7"/>
                  <a:gd name="T44" fmla="*/ 58 w 106"/>
                  <a:gd name="T45" fmla="*/ 6 h 7"/>
                  <a:gd name="T46" fmla="*/ 48 w 106"/>
                  <a:gd name="T47" fmla="*/ 6 h 7"/>
                  <a:gd name="T48" fmla="*/ 36 w 106"/>
                  <a:gd name="T49" fmla="*/ 6 h 7"/>
                  <a:gd name="T50" fmla="*/ 25 w 106"/>
                  <a:gd name="T51" fmla="*/ 7 h 7"/>
                  <a:gd name="T52" fmla="*/ 13 w 106"/>
                  <a:gd name="T53" fmla="*/ 7 h 7"/>
                  <a:gd name="T54" fmla="*/ 0 w 106"/>
                  <a:gd name="T55" fmla="*/ 7 h 7"/>
                  <a:gd name="T56" fmla="*/ 0 w 106"/>
                  <a:gd name="T57" fmla="*/ 7 h 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6" h="7">
                    <a:moveTo>
                      <a:pt x="0" y="7"/>
                    </a:moveTo>
                    <a:lnTo>
                      <a:pt x="13" y="7"/>
                    </a:lnTo>
                    <a:lnTo>
                      <a:pt x="25" y="7"/>
                    </a:lnTo>
                    <a:lnTo>
                      <a:pt x="37" y="6"/>
                    </a:lnTo>
                    <a:lnTo>
                      <a:pt x="50" y="6"/>
                    </a:lnTo>
                    <a:lnTo>
                      <a:pt x="60" y="6"/>
                    </a:lnTo>
                    <a:lnTo>
                      <a:pt x="70" y="6"/>
                    </a:lnTo>
                    <a:lnTo>
                      <a:pt x="79" y="5"/>
                    </a:lnTo>
                    <a:lnTo>
                      <a:pt x="87" y="4"/>
                    </a:lnTo>
                    <a:lnTo>
                      <a:pt x="93" y="3"/>
                    </a:lnTo>
                    <a:lnTo>
                      <a:pt x="99" y="3"/>
                    </a:lnTo>
                    <a:lnTo>
                      <a:pt x="103" y="2"/>
                    </a:lnTo>
                    <a:lnTo>
                      <a:pt x="105" y="1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2" y="1"/>
                    </a:lnTo>
                    <a:lnTo>
                      <a:pt x="100" y="2"/>
                    </a:lnTo>
                    <a:lnTo>
                      <a:pt x="96" y="2"/>
                    </a:lnTo>
                    <a:lnTo>
                      <a:pt x="92" y="3"/>
                    </a:lnTo>
                    <a:lnTo>
                      <a:pt x="85" y="4"/>
                    </a:lnTo>
                    <a:lnTo>
                      <a:pt x="78" y="5"/>
                    </a:lnTo>
                    <a:lnTo>
                      <a:pt x="68" y="6"/>
                    </a:lnTo>
                    <a:lnTo>
                      <a:pt x="58" y="6"/>
                    </a:lnTo>
                    <a:lnTo>
                      <a:pt x="48" y="6"/>
                    </a:lnTo>
                    <a:lnTo>
                      <a:pt x="36" y="6"/>
                    </a:lnTo>
                    <a:lnTo>
                      <a:pt x="25" y="7"/>
                    </a:lnTo>
                    <a:lnTo>
                      <a:pt x="1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98" name="Freeform 718">
                <a:extLst>
                  <a:ext uri="{FF2B5EF4-FFF2-40B4-BE49-F238E27FC236}">
                    <a16:creationId xmlns:a16="http://schemas.microsoft.com/office/drawing/2014/main" id="{1330365D-1B2E-412E-98C1-6670F2793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103" cy="7"/>
              </a:xfrm>
              <a:custGeom>
                <a:avLst/>
                <a:gdLst>
                  <a:gd name="T0" fmla="*/ 0 w 103"/>
                  <a:gd name="T1" fmla="*/ 7 h 7"/>
                  <a:gd name="T2" fmla="*/ 13 w 103"/>
                  <a:gd name="T3" fmla="*/ 7 h 7"/>
                  <a:gd name="T4" fmla="*/ 25 w 103"/>
                  <a:gd name="T5" fmla="*/ 7 h 7"/>
                  <a:gd name="T6" fmla="*/ 36 w 103"/>
                  <a:gd name="T7" fmla="*/ 6 h 7"/>
                  <a:gd name="T8" fmla="*/ 48 w 103"/>
                  <a:gd name="T9" fmla="*/ 6 h 7"/>
                  <a:gd name="T10" fmla="*/ 58 w 103"/>
                  <a:gd name="T11" fmla="*/ 6 h 7"/>
                  <a:gd name="T12" fmla="*/ 68 w 103"/>
                  <a:gd name="T13" fmla="*/ 6 h 7"/>
                  <a:gd name="T14" fmla="*/ 78 w 103"/>
                  <a:gd name="T15" fmla="*/ 5 h 7"/>
                  <a:gd name="T16" fmla="*/ 85 w 103"/>
                  <a:gd name="T17" fmla="*/ 4 h 7"/>
                  <a:gd name="T18" fmla="*/ 92 w 103"/>
                  <a:gd name="T19" fmla="*/ 3 h 7"/>
                  <a:gd name="T20" fmla="*/ 96 w 103"/>
                  <a:gd name="T21" fmla="*/ 2 h 7"/>
                  <a:gd name="T22" fmla="*/ 100 w 103"/>
                  <a:gd name="T23" fmla="*/ 2 h 7"/>
                  <a:gd name="T24" fmla="*/ 102 w 103"/>
                  <a:gd name="T25" fmla="*/ 1 h 7"/>
                  <a:gd name="T26" fmla="*/ 103 w 103"/>
                  <a:gd name="T27" fmla="*/ 0 h 7"/>
                  <a:gd name="T28" fmla="*/ 100 w 103"/>
                  <a:gd name="T29" fmla="*/ 0 h 7"/>
                  <a:gd name="T30" fmla="*/ 100 w 103"/>
                  <a:gd name="T31" fmla="*/ 1 h 7"/>
                  <a:gd name="T32" fmla="*/ 97 w 103"/>
                  <a:gd name="T33" fmla="*/ 2 h 7"/>
                  <a:gd name="T34" fmla="*/ 93 w 103"/>
                  <a:gd name="T35" fmla="*/ 3 h 7"/>
                  <a:gd name="T36" fmla="*/ 87 w 103"/>
                  <a:gd name="T37" fmla="*/ 4 h 7"/>
                  <a:gd name="T38" fmla="*/ 79 w 103"/>
                  <a:gd name="T39" fmla="*/ 4 h 7"/>
                  <a:gd name="T40" fmla="*/ 72 w 103"/>
                  <a:gd name="T41" fmla="*/ 5 h 7"/>
                  <a:gd name="T42" fmla="*/ 61 w 103"/>
                  <a:gd name="T43" fmla="*/ 6 h 7"/>
                  <a:gd name="T44" fmla="*/ 50 w 103"/>
                  <a:gd name="T45" fmla="*/ 6 h 7"/>
                  <a:gd name="T46" fmla="*/ 38 w 103"/>
                  <a:gd name="T47" fmla="*/ 6 h 7"/>
                  <a:gd name="T48" fmla="*/ 26 w 103"/>
                  <a:gd name="T49" fmla="*/ 6 h 7"/>
                  <a:gd name="T50" fmla="*/ 14 w 103"/>
                  <a:gd name="T51" fmla="*/ 6 h 7"/>
                  <a:gd name="T52" fmla="*/ 0 w 103"/>
                  <a:gd name="T53" fmla="*/ 7 h 7"/>
                  <a:gd name="T54" fmla="*/ 0 w 103"/>
                  <a:gd name="T55" fmla="*/ 7 h 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3" h="7">
                    <a:moveTo>
                      <a:pt x="0" y="7"/>
                    </a:moveTo>
                    <a:lnTo>
                      <a:pt x="13" y="7"/>
                    </a:lnTo>
                    <a:lnTo>
                      <a:pt x="25" y="7"/>
                    </a:lnTo>
                    <a:lnTo>
                      <a:pt x="36" y="6"/>
                    </a:lnTo>
                    <a:lnTo>
                      <a:pt x="48" y="6"/>
                    </a:lnTo>
                    <a:lnTo>
                      <a:pt x="58" y="6"/>
                    </a:lnTo>
                    <a:lnTo>
                      <a:pt x="68" y="6"/>
                    </a:lnTo>
                    <a:lnTo>
                      <a:pt x="78" y="5"/>
                    </a:lnTo>
                    <a:lnTo>
                      <a:pt x="85" y="4"/>
                    </a:lnTo>
                    <a:lnTo>
                      <a:pt x="92" y="3"/>
                    </a:lnTo>
                    <a:lnTo>
                      <a:pt x="96" y="2"/>
                    </a:lnTo>
                    <a:lnTo>
                      <a:pt x="100" y="2"/>
                    </a:lnTo>
                    <a:lnTo>
                      <a:pt x="102" y="1"/>
                    </a:lnTo>
                    <a:lnTo>
                      <a:pt x="103" y="0"/>
                    </a:lnTo>
                    <a:lnTo>
                      <a:pt x="100" y="0"/>
                    </a:lnTo>
                    <a:lnTo>
                      <a:pt x="100" y="1"/>
                    </a:lnTo>
                    <a:lnTo>
                      <a:pt x="97" y="2"/>
                    </a:lnTo>
                    <a:lnTo>
                      <a:pt x="93" y="3"/>
                    </a:lnTo>
                    <a:lnTo>
                      <a:pt x="87" y="4"/>
                    </a:lnTo>
                    <a:lnTo>
                      <a:pt x="79" y="4"/>
                    </a:lnTo>
                    <a:lnTo>
                      <a:pt x="72" y="5"/>
                    </a:lnTo>
                    <a:lnTo>
                      <a:pt x="61" y="6"/>
                    </a:lnTo>
                    <a:lnTo>
                      <a:pt x="50" y="6"/>
                    </a:lnTo>
                    <a:lnTo>
                      <a:pt x="38" y="6"/>
                    </a:lnTo>
                    <a:lnTo>
                      <a:pt x="26" y="6"/>
                    </a:lnTo>
                    <a:lnTo>
                      <a:pt x="14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99" name="Freeform 719">
                <a:extLst>
                  <a:ext uri="{FF2B5EF4-FFF2-40B4-BE49-F238E27FC236}">
                    <a16:creationId xmlns:a16="http://schemas.microsoft.com/office/drawing/2014/main" id="{1E1ADEB7-B3A6-4382-AFD7-A29F081BC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100" cy="7"/>
              </a:xfrm>
              <a:custGeom>
                <a:avLst/>
                <a:gdLst>
                  <a:gd name="T0" fmla="*/ 0 w 100"/>
                  <a:gd name="T1" fmla="*/ 7 h 7"/>
                  <a:gd name="T2" fmla="*/ 14 w 100"/>
                  <a:gd name="T3" fmla="*/ 6 h 7"/>
                  <a:gd name="T4" fmla="*/ 26 w 100"/>
                  <a:gd name="T5" fmla="*/ 6 h 7"/>
                  <a:gd name="T6" fmla="*/ 38 w 100"/>
                  <a:gd name="T7" fmla="*/ 6 h 7"/>
                  <a:gd name="T8" fmla="*/ 50 w 100"/>
                  <a:gd name="T9" fmla="*/ 6 h 7"/>
                  <a:gd name="T10" fmla="*/ 61 w 100"/>
                  <a:gd name="T11" fmla="*/ 6 h 7"/>
                  <a:gd name="T12" fmla="*/ 72 w 100"/>
                  <a:gd name="T13" fmla="*/ 5 h 7"/>
                  <a:gd name="T14" fmla="*/ 79 w 100"/>
                  <a:gd name="T15" fmla="*/ 4 h 7"/>
                  <a:gd name="T16" fmla="*/ 87 w 100"/>
                  <a:gd name="T17" fmla="*/ 4 h 7"/>
                  <a:gd name="T18" fmla="*/ 93 w 100"/>
                  <a:gd name="T19" fmla="*/ 3 h 7"/>
                  <a:gd name="T20" fmla="*/ 97 w 100"/>
                  <a:gd name="T21" fmla="*/ 2 h 7"/>
                  <a:gd name="T22" fmla="*/ 100 w 100"/>
                  <a:gd name="T23" fmla="*/ 1 h 7"/>
                  <a:gd name="T24" fmla="*/ 100 w 100"/>
                  <a:gd name="T25" fmla="*/ 0 h 7"/>
                  <a:gd name="T26" fmla="*/ 98 w 100"/>
                  <a:gd name="T27" fmla="*/ 0 h 7"/>
                  <a:gd name="T28" fmla="*/ 97 w 100"/>
                  <a:gd name="T29" fmla="*/ 1 h 7"/>
                  <a:gd name="T30" fmla="*/ 94 w 100"/>
                  <a:gd name="T31" fmla="*/ 2 h 7"/>
                  <a:gd name="T32" fmla="*/ 91 w 100"/>
                  <a:gd name="T33" fmla="*/ 3 h 7"/>
                  <a:gd name="T34" fmla="*/ 85 w 100"/>
                  <a:gd name="T35" fmla="*/ 3 h 7"/>
                  <a:gd name="T36" fmla="*/ 78 w 100"/>
                  <a:gd name="T37" fmla="*/ 4 h 7"/>
                  <a:gd name="T38" fmla="*/ 69 w 100"/>
                  <a:gd name="T39" fmla="*/ 5 h 7"/>
                  <a:gd name="T40" fmla="*/ 59 w 100"/>
                  <a:gd name="T41" fmla="*/ 6 h 7"/>
                  <a:gd name="T42" fmla="*/ 49 w 100"/>
                  <a:gd name="T43" fmla="*/ 6 h 7"/>
                  <a:gd name="T44" fmla="*/ 37 w 100"/>
                  <a:gd name="T45" fmla="*/ 6 h 7"/>
                  <a:gd name="T46" fmla="*/ 25 w 100"/>
                  <a:gd name="T47" fmla="*/ 6 h 7"/>
                  <a:gd name="T48" fmla="*/ 13 w 100"/>
                  <a:gd name="T49" fmla="*/ 6 h 7"/>
                  <a:gd name="T50" fmla="*/ 0 w 100"/>
                  <a:gd name="T51" fmla="*/ 6 h 7"/>
                  <a:gd name="T52" fmla="*/ 0 w 100"/>
                  <a:gd name="T53" fmla="*/ 7 h 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0" h="7">
                    <a:moveTo>
                      <a:pt x="0" y="7"/>
                    </a:moveTo>
                    <a:lnTo>
                      <a:pt x="14" y="6"/>
                    </a:lnTo>
                    <a:lnTo>
                      <a:pt x="26" y="6"/>
                    </a:lnTo>
                    <a:lnTo>
                      <a:pt x="38" y="6"/>
                    </a:lnTo>
                    <a:lnTo>
                      <a:pt x="50" y="6"/>
                    </a:lnTo>
                    <a:lnTo>
                      <a:pt x="61" y="6"/>
                    </a:lnTo>
                    <a:lnTo>
                      <a:pt x="72" y="5"/>
                    </a:lnTo>
                    <a:lnTo>
                      <a:pt x="79" y="4"/>
                    </a:lnTo>
                    <a:lnTo>
                      <a:pt x="87" y="4"/>
                    </a:lnTo>
                    <a:lnTo>
                      <a:pt x="93" y="3"/>
                    </a:lnTo>
                    <a:lnTo>
                      <a:pt x="97" y="2"/>
                    </a:lnTo>
                    <a:lnTo>
                      <a:pt x="100" y="1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7" y="1"/>
                    </a:lnTo>
                    <a:lnTo>
                      <a:pt x="94" y="2"/>
                    </a:lnTo>
                    <a:lnTo>
                      <a:pt x="91" y="3"/>
                    </a:lnTo>
                    <a:lnTo>
                      <a:pt x="85" y="3"/>
                    </a:lnTo>
                    <a:lnTo>
                      <a:pt x="78" y="4"/>
                    </a:lnTo>
                    <a:lnTo>
                      <a:pt x="69" y="5"/>
                    </a:lnTo>
                    <a:lnTo>
                      <a:pt x="59" y="6"/>
                    </a:lnTo>
                    <a:lnTo>
                      <a:pt x="49" y="6"/>
                    </a:lnTo>
                    <a:lnTo>
                      <a:pt x="37" y="6"/>
                    </a:lnTo>
                    <a:lnTo>
                      <a:pt x="25" y="6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00" name="Freeform 720">
                <a:extLst>
                  <a:ext uri="{FF2B5EF4-FFF2-40B4-BE49-F238E27FC236}">
                    <a16:creationId xmlns:a16="http://schemas.microsoft.com/office/drawing/2014/main" id="{F903D0BD-FA23-48B6-91A1-563E925DB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98" cy="6"/>
              </a:xfrm>
              <a:custGeom>
                <a:avLst/>
                <a:gdLst>
                  <a:gd name="T0" fmla="*/ 0 w 98"/>
                  <a:gd name="T1" fmla="*/ 6 h 6"/>
                  <a:gd name="T2" fmla="*/ 13 w 98"/>
                  <a:gd name="T3" fmla="*/ 6 h 6"/>
                  <a:gd name="T4" fmla="*/ 25 w 98"/>
                  <a:gd name="T5" fmla="*/ 6 h 6"/>
                  <a:gd name="T6" fmla="*/ 37 w 98"/>
                  <a:gd name="T7" fmla="*/ 6 h 6"/>
                  <a:gd name="T8" fmla="*/ 49 w 98"/>
                  <a:gd name="T9" fmla="*/ 6 h 6"/>
                  <a:gd name="T10" fmla="*/ 59 w 98"/>
                  <a:gd name="T11" fmla="*/ 6 h 6"/>
                  <a:gd name="T12" fmla="*/ 69 w 98"/>
                  <a:gd name="T13" fmla="*/ 5 h 6"/>
                  <a:gd name="T14" fmla="*/ 78 w 98"/>
                  <a:gd name="T15" fmla="*/ 4 h 6"/>
                  <a:gd name="T16" fmla="*/ 85 w 98"/>
                  <a:gd name="T17" fmla="*/ 3 h 6"/>
                  <a:gd name="T18" fmla="*/ 91 w 98"/>
                  <a:gd name="T19" fmla="*/ 3 h 6"/>
                  <a:gd name="T20" fmla="*/ 94 w 98"/>
                  <a:gd name="T21" fmla="*/ 2 h 6"/>
                  <a:gd name="T22" fmla="*/ 97 w 98"/>
                  <a:gd name="T23" fmla="*/ 1 h 6"/>
                  <a:gd name="T24" fmla="*/ 98 w 98"/>
                  <a:gd name="T25" fmla="*/ 0 h 6"/>
                  <a:gd name="T26" fmla="*/ 95 w 98"/>
                  <a:gd name="T27" fmla="*/ 0 h 6"/>
                  <a:gd name="T28" fmla="*/ 94 w 98"/>
                  <a:gd name="T29" fmla="*/ 1 h 6"/>
                  <a:gd name="T30" fmla="*/ 92 w 98"/>
                  <a:gd name="T31" fmla="*/ 2 h 6"/>
                  <a:gd name="T32" fmla="*/ 88 w 98"/>
                  <a:gd name="T33" fmla="*/ 2 h 6"/>
                  <a:gd name="T34" fmla="*/ 82 w 98"/>
                  <a:gd name="T35" fmla="*/ 3 h 6"/>
                  <a:gd name="T36" fmla="*/ 76 w 98"/>
                  <a:gd name="T37" fmla="*/ 4 h 6"/>
                  <a:gd name="T38" fmla="*/ 67 w 98"/>
                  <a:gd name="T39" fmla="*/ 5 h 6"/>
                  <a:gd name="T40" fmla="*/ 58 w 98"/>
                  <a:gd name="T41" fmla="*/ 6 h 6"/>
                  <a:gd name="T42" fmla="*/ 48 w 98"/>
                  <a:gd name="T43" fmla="*/ 6 h 6"/>
                  <a:gd name="T44" fmla="*/ 36 w 98"/>
                  <a:gd name="T45" fmla="*/ 6 h 6"/>
                  <a:gd name="T46" fmla="*/ 25 w 98"/>
                  <a:gd name="T47" fmla="*/ 6 h 6"/>
                  <a:gd name="T48" fmla="*/ 13 w 98"/>
                  <a:gd name="T49" fmla="*/ 6 h 6"/>
                  <a:gd name="T50" fmla="*/ 0 w 98"/>
                  <a:gd name="T51" fmla="*/ 6 h 6"/>
                  <a:gd name="T52" fmla="*/ 0 w 98"/>
                  <a:gd name="T53" fmla="*/ 6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8" h="6">
                    <a:moveTo>
                      <a:pt x="0" y="6"/>
                    </a:moveTo>
                    <a:lnTo>
                      <a:pt x="13" y="6"/>
                    </a:lnTo>
                    <a:lnTo>
                      <a:pt x="25" y="6"/>
                    </a:lnTo>
                    <a:lnTo>
                      <a:pt x="37" y="6"/>
                    </a:lnTo>
                    <a:lnTo>
                      <a:pt x="49" y="6"/>
                    </a:lnTo>
                    <a:lnTo>
                      <a:pt x="59" y="6"/>
                    </a:lnTo>
                    <a:lnTo>
                      <a:pt x="69" y="5"/>
                    </a:lnTo>
                    <a:lnTo>
                      <a:pt x="78" y="4"/>
                    </a:lnTo>
                    <a:lnTo>
                      <a:pt x="85" y="3"/>
                    </a:lnTo>
                    <a:lnTo>
                      <a:pt x="91" y="3"/>
                    </a:lnTo>
                    <a:lnTo>
                      <a:pt x="94" y="2"/>
                    </a:lnTo>
                    <a:lnTo>
                      <a:pt x="97" y="1"/>
                    </a:lnTo>
                    <a:lnTo>
                      <a:pt x="98" y="0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2" y="2"/>
                    </a:lnTo>
                    <a:lnTo>
                      <a:pt x="88" y="2"/>
                    </a:lnTo>
                    <a:lnTo>
                      <a:pt x="82" y="3"/>
                    </a:lnTo>
                    <a:lnTo>
                      <a:pt x="76" y="4"/>
                    </a:lnTo>
                    <a:lnTo>
                      <a:pt x="67" y="5"/>
                    </a:lnTo>
                    <a:lnTo>
                      <a:pt x="58" y="6"/>
                    </a:lnTo>
                    <a:lnTo>
                      <a:pt x="48" y="6"/>
                    </a:lnTo>
                    <a:lnTo>
                      <a:pt x="36" y="6"/>
                    </a:lnTo>
                    <a:lnTo>
                      <a:pt x="25" y="6"/>
                    </a:lnTo>
                    <a:lnTo>
                      <a:pt x="1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01" name="Freeform 721">
                <a:extLst>
                  <a:ext uri="{FF2B5EF4-FFF2-40B4-BE49-F238E27FC236}">
                    <a16:creationId xmlns:a16="http://schemas.microsoft.com/office/drawing/2014/main" id="{464D4D0B-E347-47A7-837F-55FBD93C6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95" cy="6"/>
              </a:xfrm>
              <a:custGeom>
                <a:avLst/>
                <a:gdLst>
                  <a:gd name="T0" fmla="*/ 0 w 95"/>
                  <a:gd name="T1" fmla="*/ 6 h 6"/>
                  <a:gd name="T2" fmla="*/ 13 w 95"/>
                  <a:gd name="T3" fmla="*/ 6 h 6"/>
                  <a:gd name="T4" fmla="*/ 25 w 95"/>
                  <a:gd name="T5" fmla="*/ 6 h 6"/>
                  <a:gd name="T6" fmla="*/ 36 w 95"/>
                  <a:gd name="T7" fmla="*/ 6 h 6"/>
                  <a:gd name="T8" fmla="*/ 48 w 95"/>
                  <a:gd name="T9" fmla="*/ 6 h 6"/>
                  <a:gd name="T10" fmla="*/ 58 w 95"/>
                  <a:gd name="T11" fmla="*/ 6 h 6"/>
                  <a:gd name="T12" fmla="*/ 67 w 95"/>
                  <a:gd name="T13" fmla="*/ 5 h 6"/>
                  <a:gd name="T14" fmla="*/ 76 w 95"/>
                  <a:gd name="T15" fmla="*/ 4 h 6"/>
                  <a:gd name="T16" fmla="*/ 82 w 95"/>
                  <a:gd name="T17" fmla="*/ 3 h 6"/>
                  <a:gd name="T18" fmla="*/ 88 w 95"/>
                  <a:gd name="T19" fmla="*/ 2 h 6"/>
                  <a:gd name="T20" fmla="*/ 92 w 95"/>
                  <a:gd name="T21" fmla="*/ 2 h 6"/>
                  <a:gd name="T22" fmla="*/ 94 w 95"/>
                  <a:gd name="T23" fmla="*/ 1 h 6"/>
                  <a:gd name="T24" fmla="*/ 95 w 95"/>
                  <a:gd name="T25" fmla="*/ 0 h 6"/>
                  <a:gd name="T26" fmla="*/ 93 w 95"/>
                  <a:gd name="T27" fmla="*/ 0 h 6"/>
                  <a:gd name="T28" fmla="*/ 92 w 95"/>
                  <a:gd name="T29" fmla="*/ 1 h 6"/>
                  <a:gd name="T30" fmla="*/ 89 w 95"/>
                  <a:gd name="T31" fmla="*/ 1 h 6"/>
                  <a:gd name="T32" fmla="*/ 86 w 95"/>
                  <a:gd name="T33" fmla="*/ 2 h 6"/>
                  <a:gd name="T34" fmla="*/ 80 w 95"/>
                  <a:gd name="T35" fmla="*/ 3 h 6"/>
                  <a:gd name="T36" fmla="*/ 73 w 95"/>
                  <a:gd name="T37" fmla="*/ 4 h 6"/>
                  <a:gd name="T38" fmla="*/ 65 w 95"/>
                  <a:gd name="T39" fmla="*/ 5 h 6"/>
                  <a:gd name="T40" fmla="*/ 57 w 95"/>
                  <a:gd name="T41" fmla="*/ 5 h 6"/>
                  <a:gd name="T42" fmla="*/ 46 w 95"/>
                  <a:gd name="T43" fmla="*/ 6 h 6"/>
                  <a:gd name="T44" fmla="*/ 36 w 95"/>
                  <a:gd name="T45" fmla="*/ 6 h 6"/>
                  <a:gd name="T46" fmla="*/ 24 w 95"/>
                  <a:gd name="T47" fmla="*/ 6 h 6"/>
                  <a:gd name="T48" fmla="*/ 12 w 95"/>
                  <a:gd name="T49" fmla="*/ 6 h 6"/>
                  <a:gd name="T50" fmla="*/ 0 w 95"/>
                  <a:gd name="T51" fmla="*/ 6 h 6"/>
                  <a:gd name="T52" fmla="*/ 0 w 95"/>
                  <a:gd name="T53" fmla="*/ 6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5" h="6">
                    <a:moveTo>
                      <a:pt x="0" y="6"/>
                    </a:moveTo>
                    <a:lnTo>
                      <a:pt x="13" y="6"/>
                    </a:lnTo>
                    <a:lnTo>
                      <a:pt x="25" y="6"/>
                    </a:lnTo>
                    <a:lnTo>
                      <a:pt x="36" y="6"/>
                    </a:lnTo>
                    <a:lnTo>
                      <a:pt x="48" y="6"/>
                    </a:lnTo>
                    <a:lnTo>
                      <a:pt x="58" y="6"/>
                    </a:lnTo>
                    <a:lnTo>
                      <a:pt x="67" y="5"/>
                    </a:lnTo>
                    <a:lnTo>
                      <a:pt x="76" y="4"/>
                    </a:lnTo>
                    <a:lnTo>
                      <a:pt x="82" y="3"/>
                    </a:lnTo>
                    <a:lnTo>
                      <a:pt x="88" y="2"/>
                    </a:lnTo>
                    <a:lnTo>
                      <a:pt x="92" y="2"/>
                    </a:lnTo>
                    <a:lnTo>
                      <a:pt x="94" y="1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2" y="1"/>
                    </a:lnTo>
                    <a:lnTo>
                      <a:pt x="89" y="1"/>
                    </a:lnTo>
                    <a:lnTo>
                      <a:pt x="86" y="2"/>
                    </a:lnTo>
                    <a:lnTo>
                      <a:pt x="80" y="3"/>
                    </a:lnTo>
                    <a:lnTo>
                      <a:pt x="73" y="4"/>
                    </a:lnTo>
                    <a:lnTo>
                      <a:pt x="65" y="5"/>
                    </a:lnTo>
                    <a:lnTo>
                      <a:pt x="57" y="5"/>
                    </a:lnTo>
                    <a:lnTo>
                      <a:pt x="46" y="6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02" name="Freeform 722">
                <a:extLst>
                  <a:ext uri="{FF2B5EF4-FFF2-40B4-BE49-F238E27FC236}">
                    <a16:creationId xmlns:a16="http://schemas.microsoft.com/office/drawing/2014/main" id="{F33A8EE5-A005-49FF-B343-C4CF717E0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93" cy="6"/>
              </a:xfrm>
              <a:custGeom>
                <a:avLst/>
                <a:gdLst>
                  <a:gd name="T0" fmla="*/ 0 w 93"/>
                  <a:gd name="T1" fmla="*/ 6 h 6"/>
                  <a:gd name="T2" fmla="*/ 12 w 93"/>
                  <a:gd name="T3" fmla="*/ 6 h 6"/>
                  <a:gd name="T4" fmla="*/ 24 w 93"/>
                  <a:gd name="T5" fmla="*/ 6 h 6"/>
                  <a:gd name="T6" fmla="*/ 36 w 93"/>
                  <a:gd name="T7" fmla="*/ 6 h 6"/>
                  <a:gd name="T8" fmla="*/ 46 w 93"/>
                  <a:gd name="T9" fmla="*/ 6 h 6"/>
                  <a:gd name="T10" fmla="*/ 57 w 93"/>
                  <a:gd name="T11" fmla="*/ 5 h 6"/>
                  <a:gd name="T12" fmla="*/ 65 w 93"/>
                  <a:gd name="T13" fmla="*/ 5 h 6"/>
                  <a:gd name="T14" fmla="*/ 73 w 93"/>
                  <a:gd name="T15" fmla="*/ 4 h 6"/>
                  <a:gd name="T16" fmla="*/ 80 w 93"/>
                  <a:gd name="T17" fmla="*/ 3 h 6"/>
                  <a:gd name="T18" fmla="*/ 86 w 93"/>
                  <a:gd name="T19" fmla="*/ 2 h 6"/>
                  <a:gd name="T20" fmla="*/ 89 w 93"/>
                  <a:gd name="T21" fmla="*/ 1 h 6"/>
                  <a:gd name="T22" fmla="*/ 92 w 93"/>
                  <a:gd name="T23" fmla="*/ 1 h 6"/>
                  <a:gd name="T24" fmla="*/ 93 w 93"/>
                  <a:gd name="T25" fmla="*/ 0 h 6"/>
                  <a:gd name="T26" fmla="*/ 90 w 93"/>
                  <a:gd name="T27" fmla="*/ 0 h 6"/>
                  <a:gd name="T28" fmla="*/ 89 w 93"/>
                  <a:gd name="T29" fmla="*/ 1 h 6"/>
                  <a:gd name="T30" fmla="*/ 86 w 93"/>
                  <a:gd name="T31" fmla="*/ 1 h 6"/>
                  <a:gd name="T32" fmla="*/ 83 w 93"/>
                  <a:gd name="T33" fmla="*/ 2 h 6"/>
                  <a:gd name="T34" fmla="*/ 78 w 93"/>
                  <a:gd name="T35" fmla="*/ 3 h 6"/>
                  <a:gd name="T36" fmla="*/ 72 w 93"/>
                  <a:gd name="T37" fmla="*/ 4 h 6"/>
                  <a:gd name="T38" fmla="*/ 64 w 93"/>
                  <a:gd name="T39" fmla="*/ 5 h 6"/>
                  <a:gd name="T40" fmla="*/ 55 w 93"/>
                  <a:gd name="T41" fmla="*/ 5 h 6"/>
                  <a:gd name="T42" fmla="*/ 45 w 93"/>
                  <a:gd name="T43" fmla="*/ 6 h 6"/>
                  <a:gd name="T44" fmla="*/ 35 w 93"/>
                  <a:gd name="T45" fmla="*/ 6 h 6"/>
                  <a:gd name="T46" fmla="*/ 23 w 93"/>
                  <a:gd name="T47" fmla="*/ 6 h 6"/>
                  <a:gd name="T48" fmla="*/ 12 w 93"/>
                  <a:gd name="T49" fmla="*/ 6 h 6"/>
                  <a:gd name="T50" fmla="*/ 0 w 93"/>
                  <a:gd name="T51" fmla="*/ 6 h 6"/>
                  <a:gd name="T52" fmla="*/ 0 w 93"/>
                  <a:gd name="T53" fmla="*/ 6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3" h="6">
                    <a:moveTo>
                      <a:pt x="0" y="6"/>
                    </a:move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6" y="6"/>
                    </a:lnTo>
                    <a:lnTo>
                      <a:pt x="57" y="5"/>
                    </a:lnTo>
                    <a:lnTo>
                      <a:pt x="65" y="5"/>
                    </a:lnTo>
                    <a:lnTo>
                      <a:pt x="73" y="4"/>
                    </a:lnTo>
                    <a:lnTo>
                      <a:pt x="80" y="3"/>
                    </a:lnTo>
                    <a:lnTo>
                      <a:pt x="86" y="2"/>
                    </a:lnTo>
                    <a:lnTo>
                      <a:pt x="89" y="1"/>
                    </a:lnTo>
                    <a:lnTo>
                      <a:pt x="92" y="1"/>
                    </a:lnTo>
                    <a:lnTo>
                      <a:pt x="93" y="0"/>
                    </a:lnTo>
                    <a:lnTo>
                      <a:pt x="90" y="0"/>
                    </a:lnTo>
                    <a:lnTo>
                      <a:pt x="89" y="1"/>
                    </a:lnTo>
                    <a:lnTo>
                      <a:pt x="86" y="1"/>
                    </a:lnTo>
                    <a:lnTo>
                      <a:pt x="83" y="2"/>
                    </a:lnTo>
                    <a:lnTo>
                      <a:pt x="78" y="3"/>
                    </a:lnTo>
                    <a:lnTo>
                      <a:pt x="72" y="4"/>
                    </a:lnTo>
                    <a:lnTo>
                      <a:pt x="64" y="5"/>
                    </a:lnTo>
                    <a:lnTo>
                      <a:pt x="55" y="5"/>
                    </a:lnTo>
                    <a:lnTo>
                      <a:pt x="45" y="6"/>
                    </a:lnTo>
                    <a:lnTo>
                      <a:pt x="35" y="6"/>
                    </a:lnTo>
                    <a:lnTo>
                      <a:pt x="23" y="6"/>
                    </a:lnTo>
                    <a:lnTo>
                      <a:pt x="1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03" name="Freeform 723">
                <a:extLst>
                  <a:ext uri="{FF2B5EF4-FFF2-40B4-BE49-F238E27FC236}">
                    <a16:creationId xmlns:a16="http://schemas.microsoft.com/office/drawing/2014/main" id="{7D39A70F-BCCE-4ED7-817F-22717F683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90" cy="6"/>
              </a:xfrm>
              <a:custGeom>
                <a:avLst/>
                <a:gdLst>
                  <a:gd name="T0" fmla="*/ 0 w 90"/>
                  <a:gd name="T1" fmla="*/ 6 h 6"/>
                  <a:gd name="T2" fmla="*/ 12 w 90"/>
                  <a:gd name="T3" fmla="*/ 6 h 6"/>
                  <a:gd name="T4" fmla="*/ 23 w 90"/>
                  <a:gd name="T5" fmla="*/ 6 h 6"/>
                  <a:gd name="T6" fmla="*/ 35 w 90"/>
                  <a:gd name="T7" fmla="*/ 6 h 6"/>
                  <a:gd name="T8" fmla="*/ 45 w 90"/>
                  <a:gd name="T9" fmla="*/ 6 h 6"/>
                  <a:gd name="T10" fmla="*/ 55 w 90"/>
                  <a:gd name="T11" fmla="*/ 5 h 6"/>
                  <a:gd name="T12" fmla="*/ 64 w 90"/>
                  <a:gd name="T13" fmla="*/ 5 h 6"/>
                  <a:gd name="T14" fmla="*/ 72 w 90"/>
                  <a:gd name="T15" fmla="*/ 4 h 6"/>
                  <a:gd name="T16" fmla="*/ 78 w 90"/>
                  <a:gd name="T17" fmla="*/ 3 h 6"/>
                  <a:gd name="T18" fmla="*/ 83 w 90"/>
                  <a:gd name="T19" fmla="*/ 2 h 6"/>
                  <a:gd name="T20" fmla="*/ 86 w 90"/>
                  <a:gd name="T21" fmla="*/ 1 h 6"/>
                  <a:gd name="T22" fmla="*/ 89 w 90"/>
                  <a:gd name="T23" fmla="*/ 1 h 6"/>
                  <a:gd name="T24" fmla="*/ 90 w 90"/>
                  <a:gd name="T25" fmla="*/ 0 h 6"/>
                  <a:gd name="T26" fmla="*/ 87 w 90"/>
                  <a:gd name="T27" fmla="*/ 0 h 6"/>
                  <a:gd name="T28" fmla="*/ 86 w 90"/>
                  <a:gd name="T29" fmla="*/ 0 h 6"/>
                  <a:gd name="T30" fmla="*/ 85 w 90"/>
                  <a:gd name="T31" fmla="*/ 1 h 6"/>
                  <a:gd name="T32" fmla="*/ 80 w 90"/>
                  <a:gd name="T33" fmla="*/ 2 h 6"/>
                  <a:gd name="T34" fmla="*/ 76 w 90"/>
                  <a:gd name="T35" fmla="*/ 3 h 6"/>
                  <a:gd name="T36" fmla="*/ 69 w 90"/>
                  <a:gd name="T37" fmla="*/ 4 h 6"/>
                  <a:gd name="T38" fmla="*/ 62 w 90"/>
                  <a:gd name="T39" fmla="*/ 4 h 6"/>
                  <a:gd name="T40" fmla="*/ 53 w 90"/>
                  <a:gd name="T41" fmla="*/ 5 h 6"/>
                  <a:gd name="T42" fmla="*/ 43 w 90"/>
                  <a:gd name="T43" fmla="*/ 6 h 6"/>
                  <a:gd name="T44" fmla="*/ 34 w 90"/>
                  <a:gd name="T45" fmla="*/ 6 h 6"/>
                  <a:gd name="T46" fmla="*/ 22 w 90"/>
                  <a:gd name="T47" fmla="*/ 6 h 6"/>
                  <a:gd name="T48" fmla="*/ 12 w 90"/>
                  <a:gd name="T49" fmla="*/ 6 h 6"/>
                  <a:gd name="T50" fmla="*/ 0 w 90"/>
                  <a:gd name="T51" fmla="*/ 6 h 6"/>
                  <a:gd name="T52" fmla="*/ 0 w 90"/>
                  <a:gd name="T53" fmla="*/ 6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0" h="6">
                    <a:moveTo>
                      <a:pt x="0" y="6"/>
                    </a:moveTo>
                    <a:lnTo>
                      <a:pt x="12" y="6"/>
                    </a:lnTo>
                    <a:lnTo>
                      <a:pt x="23" y="6"/>
                    </a:lnTo>
                    <a:lnTo>
                      <a:pt x="35" y="6"/>
                    </a:lnTo>
                    <a:lnTo>
                      <a:pt x="45" y="6"/>
                    </a:lnTo>
                    <a:lnTo>
                      <a:pt x="55" y="5"/>
                    </a:lnTo>
                    <a:lnTo>
                      <a:pt x="64" y="5"/>
                    </a:lnTo>
                    <a:lnTo>
                      <a:pt x="72" y="4"/>
                    </a:lnTo>
                    <a:lnTo>
                      <a:pt x="78" y="3"/>
                    </a:lnTo>
                    <a:lnTo>
                      <a:pt x="83" y="2"/>
                    </a:lnTo>
                    <a:lnTo>
                      <a:pt x="86" y="1"/>
                    </a:lnTo>
                    <a:lnTo>
                      <a:pt x="89" y="1"/>
                    </a:lnTo>
                    <a:lnTo>
                      <a:pt x="90" y="0"/>
                    </a:lnTo>
                    <a:lnTo>
                      <a:pt x="87" y="0"/>
                    </a:lnTo>
                    <a:lnTo>
                      <a:pt x="86" y="0"/>
                    </a:lnTo>
                    <a:lnTo>
                      <a:pt x="85" y="1"/>
                    </a:lnTo>
                    <a:lnTo>
                      <a:pt x="80" y="2"/>
                    </a:lnTo>
                    <a:lnTo>
                      <a:pt x="76" y="3"/>
                    </a:lnTo>
                    <a:lnTo>
                      <a:pt x="69" y="4"/>
                    </a:lnTo>
                    <a:lnTo>
                      <a:pt x="62" y="4"/>
                    </a:lnTo>
                    <a:lnTo>
                      <a:pt x="53" y="5"/>
                    </a:lnTo>
                    <a:lnTo>
                      <a:pt x="43" y="6"/>
                    </a:lnTo>
                    <a:lnTo>
                      <a:pt x="34" y="6"/>
                    </a:lnTo>
                    <a:lnTo>
                      <a:pt x="22" y="6"/>
                    </a:lnTo>
                    <a:lnTo>
                      <a:pt x="1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04" name="Freeform 724">
                <a:extLst>
                  <a:ext uri="{FF2B5EF4-FFF2-40B4-BE49-F238E27FC236}">
                    <a16:creationId xmlns:a16="http://schemas.microsoft.com/office/drawing/2014/main" id="{1E2ACE47-680E-4074-860C-10AD54E05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87" cy="6"/>
              </a:xfrm>
              <a:custGeom>
                <a:avLst/>
                <a:gdLst>
                  <a:gd name="T0" fmla="*/ 0 w 87"/>
                  <a:gd name="T1" fmla="*/ 6 h 6"/>
                  <a:gd name="T2" fmla="*/ 12 w 87"/>
                  <a:gd name="T3" fmla="*/ 6 h 6"/>
                  <a:gd name="T4" fmla="*/ 22 w 87"/>
                  <a:gd name="T5" fmla="*/ 6 h 6"/>
                  <a:gd name="T6" fmla="*/ 34 w 87"/>
                  <a:gd name="T7" fmla="*/ 6 h 6"/>
                  <a:gd name="T8" fmla="*/ 43 w 87"/>
                  <a:gd name="T9" fmla="*/ 6 h 6"/>
                  <a:gd name="T10" fmla="*/ 53 w 87"/>
                  <a:gd name="T11" fmla="*/ 5 h 6"/>
                  <a:gd name="T12" fmla="*/ 62 w 87"/>
                  <a:gd name="T13" fmla="*/ 4 h 6"/>
                  <a:gd name="T14" fmla="*/ 69 w 87"/>
                  <a:gd name="T15" fmla="*/ 4 h 6"/>
                  <a:gd name="T16" fmla="*/ 76 w 87"/>
                  <a:gd name="T17" fmla="*/ 3 h 6"/>
                  <a:gd name="T18" fmla="*/ 80 w 87"/>
                  <a:gd name="T19" fmla="*/ 2 h 6"/>
                  <a:gd name="T20" fmla="*/ 85 w 87"/>
                  <a:gd name="T21" fmla="*/ 1 h 6"/>
                  <a:gd name="T22" fmla="*/ 86 w 87"/>
                  <a:gd name="T23" fmla="*/ 0 h 6"/>
                  <a:gd name="T24" fmla="*/ 87 w 87"/>
                  <a:gd name="T25" fmla="*/ 0 h 6"/>
                  <a:gd name="T26" fmla="*/ 85 w 87"/>
                  <a:gd name="T27" fmla="*/ 0 h 6"/>
                  <a:gd name="T28" fmla="*/ 84 w 87"/>
                  <a:gd name="T29" fmla="*/ 1 h 6"/>
                  <a:gd name="T30" fmla="*/ 81 w 87"/>
                  <a:gd name="T31" fmla="*/ 1 h 6"/>
                  <a:gd name="T32" fmla="*/ 77 w 87"/>
                  <a:gd name="T33" fmla="*/ 2 h 6"/>
                  <a:gd name="T34" fmla="*/ 72 w 87"/>
                  <a:gd name="T35" fmla="*/ 3 h 6"/>
                  <a:gd name="T36" fmla="*/ 64 w 87"/>
                  <a:gd name="T37" fmla="*/ 4 h 6"/>
                  <a:gd name="T38" fmla="*/ 56 w 87"/>
                  <a:gd name="T39" fmla="*/ 5 h 6"/>
                  <a:gd name="T40" fmla="*/ 46 w 87"/>
                  <a:gd name="T41" fmla="*/ 5 h 6"/>
                  <a:gd name="T42" fmla="*/ 36 w 87"/>
                  <a:gd name="T43" fmla="*/ 6 h 6"/>
                  <a:gd name="T44" fmla="*/ 24 w 87"/>
                  <a:gd name="T45" fmla="*/ 6 h 6"/>
                  <a:gd name="T46" fmla="*/ 12 w 87"/>
                  <a:gd name="T47" fmla="*/ 6 h 6"/>
                  <a:gd name="T48" fmla="*/ 0 w 87"/>
                  <a:gd name="T49" fmla="*/ 6 h 6"/>
                  <a:gd name="T50" fmla="*/ 0 w 87"/>
                  <a:gd name="T51" fmla="*/ 6 h 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6">
                    <a:moveTo>
                      <a:pt x="0" y="6"/>
                    </a:moveTo>
                    <a:lnTo>
                      <a:pt x="12" y="6"/>
                    </a:lnTo>
                    <a:lnTo>
                      <a:pt x="22" y="6"/>
                    </a:lnTo>
                    <a:lnTo>
                      <a:pt x="34" y="6"/>
                    </a:lnTo>
                    <a:lnTo>
                      <a:pt x="43" y="6"/>
                    </a:lnTo>
                    <a:lnTo>
                      <a:pt x="53" y="5"/>
                    </a:lnTo>
                    <a:lnTo>
                      <a:pt x="62" y="4"/>
                    </a:lnTo>
                    <a:lnTo>
                      <a:pt x="69" y="4"/>
                    </a:lnTo>
                    <a:lnTo>
                      <a:pt x="76" y="3"/>
                    </a:lnTo>
                    <a:lnTo>
                      <a:pt x="80" y="2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4" y="1"/>
                    </a:lnTo>
                    <a:lnTo>
                      <a:pt x="81" y="1"/>
                    </a:lnTo>
                    <a:lnTo>
                      <a:pt x="77" y="2"/>
                    </a:lnTo>
                    <a:lnTo>
                      <a:pt x="72" y="3"/>
                    </a:lnTo>
                    <a:lnTo>
                      <a:pt x="64" y="4"/>
                    </a:lnTo>
                    <a:lnTo>
                      <a:pt x="56" y="5"/>
                    </a:lnTo>
                    <a:lnTo>
                      <a:pt x="46" y="5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05" name="Freeform 725">
                <a:extLst>
                  <a:ext uri="{FF2B5EF4-FFF2-40B4-BE49-F238E27FC236}">
                    <a16:creationId xmlns:a16="http://schemas.microsoft.com/office/drawing/2014/main" id="{BB0A5986-2D11-410C-9846-2BC32BADB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85" cy="6"/>
              </a:xfrm>
              <a:custGeom>
                <a:avLst/>
                <a:gdLst>
                  <a:gd name="T0" fmla="*/ 0 w 85"/>
                  <a:gd name="T1" fmla="*/ 6 h 6"/>
                  <a:gd name="T2" fmla="*/ 12 w 85"/>
                  <a:gd name="T3" fmla="*/ 6 h 6"/>
                  <a:gd name="T4" fmla="*/ 24 w 85"/>
                  <a:gd name="T5" fmla="*/ 6 h 6"/>
                  <a:gd name="T6" fmla="*/ 36 w 85"/>
                  <a:gd name="T7" fmla="*/ 6 h 6"/>
                  <a:gd name="T8" fmla="*/ 46 w 85"/>
                  <a:gd name="T9" fmla="*/ 5 h 6"/>
                  <a:gd name="T10" fmla="*/ 56 w 85"/>
                  <a:gd name="T11" fmla="*/ 5 h 6"/>
                  <a:gd name="T12" fmla="*/ 64 w 85"/>
                  <a:gd name="T13" fmla="*/ 4 h 6"/>
                  <a:gd name="T14" fmla="*/ 72 w 85"/>
                  <a:gd name="T15" fmla="*/ 3 h 6"/>
                  <a:gd name="T16" fmla="*/ 77 w 85"/>
                  <a:gd name="T17" fmla="*/ 2 h 6"/>
                  <a:gd name="T18" fmla="*/ 81 w 85"/>
                  <a:gd name="T19" fmla="*/ 1 h 6"/>
                  <a:gd name="T20" fmla="*/ 84 w 85"/>
                  <a:gd name="T21" fmla="*/ 1 h 6"/>
                  <a:gd name="T22" fmla="*/ 85 w 85"/>
                  <a:gd name="T23" fmla="*/ 0 h 6"/>
                  <a:gd name="T24" fmla="*/ 82 w 85"/>
                  <a:gd name="T25" fmla="*/ 0 h 6"/>
                  <a:gd name="T26" fmla="*/ 81 w 85"/>
                  <a:gd name="T27" fmla="*/ 1 h 6"/>
                  <a:gd name="T28" fmla="*/ 79 w 85"/>
                  <a:gd name="T29" fmla="*/ 1 h 6"/>
                  <a:gd name="T30" fmla="*/ 75 w 85"/>
                  <a:gd name="T31" fmla="*/ 2 h 6"/>
                  <a:gd name="T32" fmla="*/ 69 w 85"/>
                  <a:gd name="T33" fmla="*/ 3 h 6"/>
                  <a:gd name="T34" fmla="*/ 62 w 85"/>
                  <a:gd name="T35" fmla="*/ 4 h 6"/>
                  <a:gd name="T36" fmla="*/ 54 w 85"/>
                  <a:gd name="T37" fmla="*/ 4 h 6"/>
                  <a:gd name="T38" fmla="*/ 44 w 85"/>
                  <a:gd name="T39" fmla="*/ 5 h 6"/>
                  <a:gd name="T40" fmla="*/ 34 w 85"/>
                  <a:gd name="T41" fmla="*/ 5 h 6"/>
                  <a:gd name="T42" fmla="*/ 23 w 85"/>
                  <a:gd name="T43" fmla="*/ 6 h 6"/>
                  <a:gd name="T44" fmla="*/ 12 w 85"/>
                  <a:gd name="T45" fmla="*/ 6 h 6"/>
                  <a:gd name="T46" fmla="*/ 0 w 85"/>
                  <a:gd name="T47" fmla="*/ 6 h 6"/>
                  <a:gd name="T48" fmla="*/ 0 w 85"/>
                  <a:gd name="T49" fmla="*/ 6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5" h="6">
                    <a:moveTo>
                      <a:pt x="0" y="6"/>
                    </a:move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6" y="5"/>
                    </a:lnTo>
                    <a:lnTo>
                      <a:pt x="56" y="5"/>
                    </a:lnTo>
                    <a:lnTo>
                      <a:pt x="64" y="4"/>
                    </a:lnTo>
                    <a:lnTo>
                      <a:pt x="72" y="3"/>
                    </a:lnTo>
                    <a:lnTo>
                      <a:pt x="77" y="2"/>
                    </a:lnTo>
                    <a:lnTo>
                      <a:pt x="81" y="1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2" y="0"/>
                    </a:lnTo>
                    <a:lnTo>
                      <a:pt x="81" y="1"/>
                    </a:lnTo>
                    <a:lnTo>
                      <a:pt x="79" y="1"/>
                    </a:lnTo>
                    <a:lnTo>
                      <a:pt x="75" y="2"/>
                    </a:lnTo>
                    <a:lnTo>
                      <a:pt x="69" y="3"/>
                    </a:lnTo>
                    <a:lnTo>
                      <a:pt x="62" y="4"/>
                    </a:lnTo>
                    <a:lnTo>
                      <a:pt x="54" y="4"/>
                    </a:lnTo>
                    <a:lnTo>
                      <a:pt x="44" y="5"/>
                    </a:lnTo>
                    <a:lnTo>
                      <a:pt x="34" y="5"/>
                    </a:lnTo>
                    <a:lnTo>
                      <a:pt x="23" y="6"/>
                    </a:lnTo>
                    <a:lnTo>
                      <a:pt x="1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06" name="Freeform 726">
                <a:extLst>
                  <a:ext uri="{FF2B5EF4-FFF2-40B4-BE49-F238E27FC236}">
                    <a16:creationId xmlns:a16="http://schemas.microsoft.com/office/drawing/2014/main" id="{0C38F4A9-8681-40FE-9323-EF104E2E4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82" cy="6"/>
              </a:xfrm>
              <a:custGeom>
                <a:avLst/>
                <a:gdLst>
                  <a:gd name="T0" fmla="*/ 0 w 82"/>
                  <a:gd name="T1" fmla="*/ 6 h 6"/>
                  <a:gd name="T2" fmla="*/ 12 w 82"/>
                  <a:gd name="T3" fmla="*/ 6 h 6"/>
                  <a:gd name="T4" fmla="*/ 23 w 82"/>
                  <a:gd name="T5" fmla="*/ 6 h 6"/>
                  <a:gd name="T6" fmla="*/ 34 w 82"/>
                  <a:gd name="T7" fmla="*/ 5 h 6"/>
                  <a:gd name="T8" fmla="*/ 44 w 82"/>
                  <a:gd name="T9" fmla="*/ 5 h 6"/>
                  <a:gd name="T10" fmla="*/ 54 w 82"/>
                  <a:gd name="T11" fmla="*/ 4 h 6"/>
                  <a:gd name="T12" fmla="*/ 62 w 82"/>
                  <a:gd name="T13" fmla="*/ 4 h 6"/>
                  <a:gd name="T14" fmla="*/ 69 w 82"/>
                  <a:gd name="T15" fmla="*/ 3 h 6"/>
                  <a:gd name="T16" fmla="*/ 75 w 82"/>
                  <a:gd name="T17" fmla="*/ 2 h 6"/>
                  <a:gd name="T18" fmla="*/ 79 w 82"/>
                  <a:gd name="T19" fmla="*/ 1 h 6"/>
                  <a:gd name="T20" fmla="*/ 81 w 82"/>
                  <a:gd name="T21" fmla="*/ 1 h 6"/>
                  <a:gd name="T22" fmla="*/ 82 w 82"/>
                  <a:gd name="T23" fmla="*/ 0 h 6"/>
                  <a:gd name="T24" fmla="*/ 79 w 82"/>
                  <a:gd name="T25" fmla="*/ 0 h 6"/>
                  <a:gd name="T26" fmla="*/ 79 w 82"/>
                  <a:gd name="T27" fmla="*/ 0 h 6"/>
                  <a:gd name="T28" fmla="*/ 76 w 82"/>
                  <a:gd name="T29" fmla="*/ 1 h 6"/>
                  <a:gd name="T30" fmla="*/ 72 w 82"/>
                  <a:gd name="T31" fmla="*/ 2 h 6"/>
                  <a:gd name="T32" fmla="*/ 67 w 82"/>
                  <a:gd name="T33" fmla="*/ 3 h 6"/>
                  <a:gd name="T34" fmla="*/ 60 w 82"/>
                  <a:gd name="T35" fmla="*/ 4 h 6"/>
                  <a:gd name="T36" fmla="*/ 52 w 82"/>
                  <a:gd name="T37" fmla="*/ 4 h 6"/>
                  <a:gd name="T38" fmla="*/ 43 w 82"/>
                  <a:gd name="T39" fmla="*/ 5 h 6"/>
                  <a:gd name="T40" fmla="*/ 33 w 82"/>
                  <a:gd name="T41" fmla="*/ 5 h 6"/>
                  <a:gd name="T42" fmla="*/ 22 w 82"/>
                  <a:gd name="T43" fmla="*/ 6 h 6"/>
                  <a:gd name="T44" fmla="*/ 12 w 82"/>
                  <a:gd name="T45" fmla="*/ 6 h 6"/>
                  <a:gd name="T46" fmla="*/ 0 w 82"/>
                  <a:gd name="T47" fmla="*/ 6 h 6"/>
                  <a:gd name="T48" fmla="*/ 0 w 82"/>
                  <a:gd name="T49" fmla="*/ 6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2" h="6">
                    <a:moveTo>
                      <a:pt x="0" y="6"/>
                    </a:moveTo>
                    <a:lnTo>
                      <a:pt x="12" y="6"/>
                    </a:lnTo>
                    <a:lnTo>
                      <a:pt x="23" y="6"/>
                    </a:lnTo>
                    <a:lnTo>
                      <a:pt x="34" y="5"/>
                    </a:lnTo>
                    <a:lnTo>
                      <a:pt x="44" y="5"/>
                    </a:lnTo>
                    <a:lnTo>
                      <a:pt x="54" y="4"/>
                    </a:lnTo>
                    <a:lnTo>
                      <a:pt x="62" y="4"/>
                    </a:lnTo>
                    <a:lnTo>
                      <a:pt x="69" y="3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2" y="0"/>
                    </a:lnTo>
                    <a:lnTo>
                      <a:pt x="79" y="0"/>
                    </a:lnTo>
                    <a:lnTo>
                      <a:pt x="76" y="1"/>
                    </a:lnTo>
                    <a:lnTo>
                      <a:pt x="72" y="2"/>
                    </a:lnTo>
                    <a:lnTo>
                      <a:pt x="67" y="3"/>
                    </a:lnTo>
                    <a:lnTo>
                      <a:pt x="60" y="4"/>
                    </a:lnTo>
                    <a:lnTo>
                      <a:pt x="52" y="4"/>
                    </a:lnTo>
                    <a:lnTo>
                      <a:pt x="43" y="5"/>
                    </a:lnTo>
                    <a:lnTo>
                      <a:pt x="33" y="5"/>
                    </a:lnTo>
                    <a:lnTo>
                      <a:pt x="22" y="6"/>
                    </a:lnTo>
                    <a:lnTo>
                      <a:pt x="1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07" name="Freeform 727">
                <a:extLst>
                  <a:ext uri="{FF2B5EF4-FFF2-40B4-BE49-F238E27FC236}">
                    <a16:creationId xmlns:a16="http://schemas.microsoft.com/office/drawing/2014/main" id="{B553DC1F-1833-4EBE-8EB0-47CC64862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79" cy="6"/>
              </a:xfrm>
              <a:custGeom>
                <a:avLst/>
                <a:gdLst>
                  <a:gd name="T0" fmla="*/ 0 w 79"/>
                  <a:gd name="T1" fmla="*/ 6 h 6"/>
                  <a:gd name="T2" fmla="*/ 12 w 79"/>
                  <a:gd name="T3" fmla="*/ 6 h 6"/>
                  <a:gd name="T4" fmla="*/ 22 w 79"/>
                  <a:gd name="T5" fmla="*/ 6 h 6"/>
                  <a:gd name="T6" fmla="*/ 33 w 79"/>
                  <a:gd name="T7" fmla="*/ 5 h 6"/>
                  <a:gd name="T8" fmla="*/ 43 w 79"/>
                  <a:gd name="T9" fmla="*/ 5 h 6"/>
                  <a:gd name="T10" fmla="*/ 52 w 79"/>
                  <a:gd name="T11" fmla="*/ 4 h 6"/>
                  <a:gd name="T12" fmla="*/ 60 w 79"/>
                  <a:gd name="T13" fmla="*/ 4 h 6"/>
                  <a:gd name="T14" fmla="*/ 67 w 79"/>
                  <a:gd name="T15" fmla="*/ 3 h 6"/>
                  <a:gd name="T16" fmla="*/ 72 w 79"/>
                  <a:gd name="T17" fmla="*/ 2 h 6"/>
                  <a:gd name="T18" fmla="*/ 76 w 79"/>
                  <a:gd name="T19" fmla="*/ 1 h 6"/>
                  <a:gd name="T20" fmla="*/ 79 w 79"/>
                  <a:gd name="T21" fmla="*/ 0 h 6"/>
                  <a:gd name="T22" fmla="*/ 79 w 79"/>
                  <a:gd name="T23" fmla="*/ 0 h 6"/>
                  <a:gd name="T24" fmla="*/ 77 w 79"/>
                  <a:gd name="T25" fmla="*/ 0 h 6"/>
                  <a:gd name="T26" fmla="*/ 76 w 79"/>
                  <a:gd name="T27" fmla="*/ 0 h 6"/>
                  <a:gd name="T28" fmla="*/ 73 w 79"/>
                  <a:gd name="T29" fmla="*/ 1 h 6"/>
                  <a:gd name="T30" fmla="*/ 70 w 79"/>
                  <a:gd name="T31" fmla="*/ 2 h 6"/>
                  <a:gd name="T32" fmla="*/ 64 w 79"/>
                  <a:gd name="T33" fmla="*/ 3 h 6"/>
                  <a:gd name="T34" fmla="*/ 58 w 79"/>
                  <a:gd name="T35" fmla="*/ 4 h 6"/>
                  <a:gd name="T36" fmla="*/ 50 w 79"/>
                  <a:gd name="T37" fmla="*/ 4 h 6"/>
                  <a:gd name="T38" fmla="*/ 42 w 79"/>
                  <a:gd name="T39" fmla="*/ 5 h 6"/>
                  <a:gd name="T40" fmla="*/ 32 w 79"/>
                  <a:gd name="T41" fmla="*/ 5 h 6"/>
                  <a:gd name="T42" fmla="*/ 21 w 79"/>
                  <a:gd name="T43" fmla="*/ 5 h 6"/>
                  <a:gd name="T44" fmla="*/ 11 w 79"/>
                  <a:gd name="T45" fmla="*/ 6 h 6"/>
                  <a:gd name="T46" fmla="*/ 0 w 79"/>
                  <a:gd name="T47" fmla="*/ 6 h 6"/>
                  <a:gd name="T48" fmla="*/ 0 w 79"/>
                  <a:gd name="T49" fmla="*/ 6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6">
                    <a:moveTo>
                      <a:pt x="0" y="6"/>
                    </a:moveTo>
                    <a:lnTo>
                      <a:pt x="12" y="6"/>
                    </a:lnTo>
                    <a:lnTo>
                      <a:pt x="22" y="6"/>
                    </a:lnTo>
                    <a:lnTo>
                      <a:pt x="33" y="5"/>
                    </a:lnTo>
                    <a:lnTo>
                      <a:pt x="43" y="5"/>
                    </a:lnTo>
                    <a:lnTo>
                      <a:pt x="52" y="4"/>
                    </a:lnTo>
                    <a:lnTo>
                      <a:pt x="60" y="4"/>
                    </a:lnTo>
                    <a:lnTo>
                      <a:pt x="67" y="3"/>
                    </a:lnTo>
                    <a:lnTo>
                      <a:pt x="72" y="2"/>
                    </a:lnTo>
                    <a:lnTo>
                      <a:pt x="76" y="1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6" y="0"/>
                    </a:lnTo>
                    <a:lnTo>
                      <a:pt x="73" y="1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58" y="4"/>
                    </a:lnTo>
                    <a:lnTo>
                      <a:pt x="50" y="4"/>
                    </a:lnTo>
                    <a:lnTo>
                      <a:pt x="42" y="5"/>
                    </a:lnTo>
                    <a:lnTo>
                      <a:pt x="32" y="5"/>
                    </a:lnTo>
                    <a:lnTo>
                      <a:pt x="21" y="5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08" name="Freeform 728">
                <a:extLst>
                  <a:ext uri="{FF2B5EF4-FFF2-40B4-BE49-F238E27FC236}">
                    <a16:creationId xmlns:a16="http://schemas.microsoft.com/office/drawing/2014/main" id="{41B1308F-16CF-43D2-A8BE-C606AAB70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77" cy="6"/>
              </a:xfrm>
              <a:custGeom>
                <a:avLst/>
                <a:gdLst>
                  <a:gd name="T0" fmla="*/ 0 w 77"/>
                  <a:gd name="T1" fmla="*/ 6 h 6"/>
                  <a:gd name="T2" fmla="*/ 11 w 77"/>
                  <a:gd name="T3" fmla="*/ 6 h 6"/>
                  <a:gd name="T4" fmla="*/ 21 w 77"/>
                  <a:gd name="T5" fmla="*/ 5 h 6"/>
                  <a:gd name="T6" fmla="*/ 32 w 77"/>
                  <a:gd name="T7" fmla="*/ 5 h 6"/>
                  <a:gd name="T8" fmla="*/ 42 w 77"/>
                  <a:gd name="T9" fmla="*/ 5 h 6"/>
                  <a:gd name="T10" fmla="*/ 50 w 77"/>
                  <a:gd name="T11" fmla="*/ 4 h 6"/>
                  <a:gd name="T12" fmla="*/ 58 w 77"/>
                  <a:gd name="T13" fmla="*/ 4 h 6"/>
                  <a:gd name="T14" fmla="*/ 64 w 77"/>
                  <a:gd name="T15" fmla="*/ 3 h 6"/>
                  <a:gd name="T16" fmla="*/ 70 w 77"/>
                  <a:gd name="T17" fmla="*/ 2 h 6"/>
                  <a:gd name="T18" fmla="*/ 73 w 77"/>
                  <a:gd name="T19" fmla="*/ 1 h 6"/>
                  <a:gd name="T20" fmla="*/ 76 w 77"/>
                  <a:gd name="T21" fmla="*/ 0 h 6"/>
                  <a:gd name="T22" fmla="*/ 77 w 77"/>
                  <a:gd name="T23" fmla="*/ 0 h 6"/>
                  <a:gd name="T24" fmla="*/ 74 w 77"/>
                  <a:gd name="T25" fmla="*/ 0 h 6"/>
                  <a:gd name="T26" fmla="*/ 73 w 77"/>
                  <a:gd name="T27" fmla="*/ 0 h 6"/>
                  <a:gd name="T28" fmla="*/ 72 w 77"/>
                  <a:gd name="T29" fmla="*/ 1 h 6"/>
                  <a:gd name="T30" fmla="*/ 67 w 77"/>
                  <a:gd name="T31" fmla="*/ 2 h 6"/>
                  <a:gd name="T32" fmla="*/ 63 w 77"/>
                  <a:gd name="T33" fmla="*/ 3 h 6"/>
                  <a:gd name="T34" fmla="*/ 56 w 77"/>
                  <a:gd name="T35" fmla="*/ 3 h 6"/>
                  <a:gd name="T36" fmla="*/ 49 w 77"/>
                  <a:gd name="T37" fmla="*/ 4 h 6"/>
                  <a:gd name="T38" fmla="*/ 40 w 77"/>
                  <a:gd name="T39" fmla="*/ 5 h 6"/>
                  <a:gd name="T40" fmla="*/ 31 w 77"/>
                  <a:gd name="T41" fmla="*/ 5 h 6"/>
                  <a:gd name="T42" fmla="*/ 21 w 77"/>
                  <a:gd name="T43" fmla="*/ 5 h 6"/>
                  <a:gd name="T44" fmla="*/ 11 w 77"/>
                  <a:gd name="T45" fmla="*/ 5 h 6"/>
                  <a:gd name="T46" fmla="*/ 0 w 77"/>
                  <a:gd name="T47" fmla="*/ 5 h 6"/>
                  <a:gd name="T48" fmla="*/ 0 w 77"/>
                  <a:gd name="T49" fmla="*/ 6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">
                    <a:moveTo>
                      <a:pt x="0" y="6"/>
                    </a:moveTo>
                    <a:lnTo>
                      <a:pt x="11" y="6"/>
                    </a:lnTo>
                    <a:lnTo>
                      <a:pt x="21" y="5"/>
                    </a:lnTo>
                    <a:lnTo>
                      <a:pt x="32" y="5"/>
                    </a:lnTo>
                    <a:lnTo>
                      <a:pt x="42" y="5"/>
                    </a:lnTo>
                    <a:lnTo>
                      <a:pt x="50" y="4"/>
                    </a:lnTo>
                    <a:lnTo>
                      <a:pt x="58" y="4"/>
                    </a:lnTo>
                    <a:lnTo>
                      <a:pt x="64" y="3"/>
                    </a:lnTo>
                    <a:lnTo>
                      <a:pt x="70" y="2"/>
                    </a:lnTo>
                    <a:lnTo>
                      <a:pt x="73" y="1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2" y="1"/>
                    </a:lnTo>
                    <a:lnTo>
                      <a:pt x="67" y="2"/>
                    </a:lnTo>
                    <a:lnTo>
                      <a:pt x="63" y="3"/>
                    </a:lnTo>
                    <a:lnTo>
                      <a:pt x="56" y="3"/>
                    </a:lnTo>
                    <a:lnTo>
                      <a:pt x="49" y="4"/>
                    </a:lnTo>
                    <a:lnTo>
                      <a:pt x="40" y="5"/>
                    </a:lnTo>
                    <a:lnTo>
                      <a:pt x="31" y="5"/>
                    </a:lnTo>
                    <a:lnTo>
                      <a:pt x="21" y="5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09" name="Freeform 729">
                <a:extLst>
                  <a:ext uri="{FF2B5EF4-FFF2-40B4-BE49-F238E27FC236}">
                    <a16:creationId xmlns:a16="http://schemas.microsoft.com/office/drawing/2014/main" id="{6E31EE20-B604-40A2-B1E0-F4155AE7C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74" cy="5"/>
              </a:xfrm>
              <a:custGeom>
                <a:avLst/>
                <a:gdLst>
                  <a:gd name="T0" fmla="*/ 0 w 74"/>
                  <a:gd name="T1" fmla="*/ 5 h 5"/>
                  <a:gd name="T2" fmla="*/ 11 w 74"/>
                  <a:gd name="T3" fmla="*/ 5 h 5"/>
                  <a:gd name="T4" fmla="*/ 21 w 74"/>
                  <a:gd name="T5" fmla="*/ 5 h 5"/>
                  <a:gd name="T6" fmla="*/ 31 w 74"/>
                  <a:gd name="T7" fmla="*/ 5 h 5"/>
                  <a:gd name="T8" fmla="*/ 40 w 74"/>
                  <a:gd name="T9" fmla="*/ 5 h 5"/>
                  <a:gd name="T10" fmla="*/ 49 w 74"/>
                  <a:gd name="T11" fmla="*/ 4 h 5"/>
                  <a:gd name="T12" fmla="*/ 56 w 74"/>
                  <a:gd name="T13" fmla="*/ 3 h 5"/>
                  <a:gd name="T14" fmla="*/ 63 w 74"/>
                  <a:gd name="T15" fmla="*/ 3 h 5"/>
                  <a:gd name="T16" fmla="*/ 67 w 74"/>
                  <a:gd name="T17" fmla="*/ 2 h 5"/>
                  <a:gd name="T18" fmla="*/ 72 w 74"/>
                  <a:gd name="T19" fmla="*/ 1 h 5"/>
                  <a:gd name="T20" fmla="*/ 73 w 74"/>
                  <a:gd name="T21" fmla="*/ 0 h 5"/>
                  <a:gd name="T22" fmla="*/ 74 w 74"/>
                  <a:gd name="T23" fmla="*/ 0 h 5"/>
                  <a:gd name="T24" fmla="*/ 72 w 74"/>
                  <a:gd name="T25" fmla="*/ 0 h 5"/>
                  <a:gd name="T26" fmla="*/ 71 w 74"/>
                  <a:gd name="T27" fmla="*/ 0 h 5"/>
                  <a:gd name="T28" fmla="*/ 69 w 74"/>
                  <a:gd name="T29" fmla="*/ 1 h 5"/>
                  <a:gd name="T30" fmla="*/ 65 w 74"/>
                  <a:gd name="T31" fmla="*/ 2 h 5"/>
                  <a:gd name="T32" fmla="*/ 60 w 74"/>
                  <a:gd name="T33" fmla="*/ 3 h 5"/>
                  <a:gd name="T34" fmla="*/ 54 w 74"/>
                  <a:gd name="T35" fmla="*/ 3 h 5"/>
                  <a:gd name="T36" fmla="*/ 47 w 74"/>
                  <a:gd name="T37" fmla="*/ 4 h 5"/>
                  <a:gd name="T38" fmla="*/ 39 w 74"/>
                  <a:gd name="T39" fmla="*/ 4 h 5"/>
                  <a:gd name="T40" fmla="*/ 29 w 74"/>
                  <a:gd name="T41" fmla="*/ 5 h 5"/>
                  <a:gd name="T42" fmla="*/ 21 w 74"/>
                  <a:gd name="T43" fmla="*/ 5 h 5"/>
                  <a:gd name="T44" fmla="*/ 10 w 74"/>
                  <a:gd name="T45" fmla="*/ 5 h 5"/>
                  <a:gd name="T46" fmla="*/ 0 w 74"/>
                  <a:gd name="T47" fmla="*/ 5 h 5"/>
                  <a:gd name="T48" fmla="*/ 0 w 74"/>
                  <a:gd name="T49" fmla="*/ 5 h 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5">
                    <a:moveTo>
                      <a:pt x="0" y="5"/>
                    </a:moveTo>
                    <a:lnTo>
                      <a:pt x="11" y="5"/>
                    </a:lnTo>
                    <a:lnTo>
                      <a:pt x="21" y="5"/>
                    </a:lnTo>
                    <a:lnTo>
                      <a:pt x="31" y="5"/>
                    </a:lnTo>
                    <a:lnTo>
                      <a:pt x="40" y="5"/>
                    </a:lnTo>
                    <a:lnTo>
                      <a:pt x="49" y="4"/>
                    </a:lnTo>
                    <a:lnTo>
                      <a:pt x="56" y="3"/>
                    </a:lnTo>
                    <a:lnTo>
                      <a:pt x="63" y="3"/>
                    </a:lnTo>
                    <a:lnTo>
                      <a:pt x="67" y="2"/>
                    </a:lnTo>
                    <a:lnTo>
                      <a:pt x="72" y="1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1"/>
                    </a:lnTo>
                    <a:lnTo>
                      <a:pt x="65" y="2"/>
                    </a:lnTo>
                    <a:lnTo>
                      <a:pt x="60" y="3"/>
                    </a:lnTo>
                    <a:lnTo>
                      <a:pt x="54" y="3"/>
                    </a:lnTo>
                    <a:lnTo>
                      <a:pt x="47" y="4"/>
                    </a:lnTo>
                    <a:lnTo>
                      <a:pt x="39" y="4"/>
                    </a:lnTo>
                    <a:lnTo>
                      <a:pt x="29" y="5"/>
                    </a:lnTo>
                    <a:lnTo>
                      <a:pt x="21" y="5"/>
                    </a:lnTo>
                    <a:lnTo>
                      <a:pt x="1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10" name="Freeform 730">
                <a:extLst>
                  <a:ext uri="{FF2B5EF4-FFF2-40B4-BE49-F238E27FC236}">
                    <a16:creationId xmlns:a16="http://schemas.microsoft.com/office/drawing/2014/main" id="{F6B27A48-36E9-42C0-8592-1BA24CA1D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72" cy="5"/>
              </a:xfrm>
              <a:custGeom>
                <a:avLst/>
                <a:gdLst>
                  <a:gd name="T0" fmla="*/ 0 w 72"/>
                  <a:gd name="T1" fmla="*/ 5 h 5"/>
                  <a:gd name="T2" fmla="*/ 10 w 72"/>
                  <a:gd name="T3" fmla="*/ 5 h 5"/>
                  <a:gd name="T4" fmla="*/ 21 w 72"/>
                  <a:gd name="T5" fmla="*/ 5 h 5"/>
                  <a:gd name="T6" fmla="*/ 29 w 72"/>
                  <a:gd name="T7" fmla="*/ 5 h 5"/>
                  <a:gd name="T8" fmla="*/ 39 w 72"/>
                  <a:gd name="T9" fmla="*/ 4 h 5"/>
                  <a:gd name="T10" fmla="*/ 47 w 72"/>
                  <a:gd name="T11" fmla="*/ 4 h 5"/>
                  <a:gd name="T12" fmla="*/ 54 w 72"/>
                  <a:gd name="T13" fmla="*/ 3 h 5"/>
                  <a:gd name="T14" fmla="*/ 60 w 72"/>
                  <a:gd name="T15" fmla="*/ 3 h 5"/>
                  <a:gd name="T16" fmla="*/ 65 w 72"/>
                  <a:gd name="T17" fmla="*/ 2 h 5"/>
                  <a:gd name="T18" fmla="*/ 69 w 72"/>
                  <a:gd name="T19" fmla="*/ 1 h 5"/>
                  <a:gd name="T20" fmla="*/ 71 w 72"/>
                  <a:gd name="T21" fmla="*/ 0 h 5"/>
                  <a:gd name="T22" fmla="*/ 72 w 72"/>
                  <a:gd name="T23" fmla="*/ 0 h 5"/>
                  <a:gd name="T24" fmla="*/ 69 w 72"/>
                  <a:gd name="T25" fmla="*/ 0 h 5"/>
                  <a:gd name="T26" fmla="*/ 68 w 72"/>
                  <a:gd name="T27" fmla="*/ 0 h 5"/>
                  <a:gd name="T28" fmla="*/ 65 w 72"/>
                  <a:gd name="T29" fmla="*/ 1 h 5"/>
                  <a:gd name="T30" fmla="*/ 61 w 72"/>
                  <a:gd name="T31" fmla="*/ 2 h 5"/>
                  <a:gd name="T32" fmla="*/ 56 w 72"/>
                  <a:gd name="T33" fmla="*/ 3 h 5"/>
                  <a:gd name="T34" fmla="*/ 49 w 72"/>
                  <a:gd name="T35" fmla="*/ 3 h 5"/>
                  <a:gd name="T36" fmla="*/ 41 w 72"/>
                  <a:gd name="T37" fmla="*/ 4 h 5"/>
                  <a:gd name="T38" fmla="*/ 31 w 72"/>
                  <a:gd name="T39" fmla="*/ 4 h 5"/>
                  <a:gd name="T40" fmla="*/ 21 w 72"/>
                  <a:gd name="T41" fmla="*/ 5 h 5"/>
                  <a:gd name="T42" fmla="*/ 11 w 72"/>
                  <a:gd name="T43" fmla="*/ 5 h 5"/>
                  <a:gd name="T44" fmla="*/ 0 w 72"/>
                  <a:gd name="T45" fmla="*/ 5 h 5"/>
                  <a:gd name="T46" fmla="*/ 0 w 72"/>
                  <a:gd name="T47" fmla="*/ 5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" h="5">
                    <a:moveTo>
                      <a:pt x="0" y="5"/>
                    </a:moveTo>
                    <a:lnTo>
                      <a:pt x="10" y="5"/>
                    </a:lnTo>
                    <a:lnTo>
                      <a:pt x="21" y="5"/>
                    </a:lnTo>
                    <a:lnTo>
                      <a:pt x="29" y="5"/>
                    </a:lnTo>
                    <a:lnTo>
                      <a:pt x="39" y="4"/>
                    </a:lnTo>
                    <a:lnTo>
                      <a:pt x="47" y="4"/>
                    </a:lnTo>
                    <a:lnTo>
                      <a:pt x="54" y="3"/>
                    </a:lnTo>
                    <a:lnTo>
                      <a:pt x="60" y="3"/>
                    </a:lnTo>
                    <a:lnTo>
                      <a:pt x="65" y="2"/>
                    </a:lnTo>
                    <a:lnTo>
                      <a:pt x="69" y="1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1" y="2"/>
                    </a:lnTo>
                    <a:lnTo>
                      <a:pt x="56" y="3"/>
                    </a:lnTo>
                    <a:lnTo>
                      <a:pt x="49" y="3"/>
                    </a:lnTo>
                    <a:lnTo>
                      <a:pt x="41" y="4"/>
                    </a:lnTo>
                    <a:lnTo>
                      <a:pt x="31" y="4"/>
                    </a:lnTo>
                    <a:lnTo>
                      <a:pt x="21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11" name="Freeform 731">
                <a:extLst>
                  <a:ext uri="{FF2B5EF4-FFF2-40B4-BE49-F238E27FC236}">
                    <a16:creationId xmlns:a16="http://schemas.microsoft.com/office/drawing/2014/main" id="{A4A4CC4E-7AAA-4300-95A8-E059A8CAF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69" cy="5"/>
              </a:xfrm>
              <a:custGeom>
                <a:avLst/>
                <a:gdLst>
                  <a:gd name="T0" fmla="*/ 0 w 69"/>
                  <a:gd name="T1" fmla="*/ 5 h 5"/>
                  <a:gd name="T2" fmla="*/ 11 w 69"/>
                  <a:gd name="T3" fmla="*/ 5 h 5"/>
                  <a:gd name="T4" fmla="*/ 21 w 69"/>
                  <a:gd name="T5" fmla="*/ 5 h 5"/>
                  <a:gd name="T6" fmla="*/ 31 w 69"/>
                  <a:gd name="T7" fmla="*/ 4 h 5"/>
                  <a:gd name="T8" fmla="*/ 41 w 69"/>
                  <a:gd name="T9" fmla="*/ 4 h 5"/>
                  <a:gd name="T10" fmla="*/ 49 w 69"/>
                  <a:gd name="T11" fmla="*/ 3 h 5"/>
                  <a:gd name="T12" fmla="*/ 56 w 69"/>
                  <a:gd name="T13" fmla="*/ 3 h 5"/>
                  <a:gd name="T14" fmla="*/ 61 w 69"/>
                  <a:gd name="T15" fmla="*/ 2 h 5"/>
                  <a:gd name="T16" fmla="*/ 65 w 69"/>
                  <a:gd name="T17" fmla="*/ 1 h 5"/>
                  <a:gd name="T18" fmla="*/ 68 w 69"/>
                  <a:gd name="T19" fmla="*/ 0 h 5"/>
                  <a:gd name="T20" fmla="*/ 69 w 69"/>
                  <a:gd name="T21" fmla="*/ 0 h 5"/>
                  <a:gd name="T22" fmla="*/ 66 w 69"/>
                  <a:gd name="T23" fmla="*/ 0 h 5"/>
                  <a:gd name="T24" fmla="*/ 65 w 69"/>
                  <a:gd name="T25" fmla="*/ 0 h 5"/>
                  <a:gd name="T26" fmla="*/ 63 w 69"/>
                  <a:gd name="T27" fmla="*/ 1 h 5"/>
                  <a:gd name="T28" fmla="*/ 59 w 69"/>
                  <a:gd name="T29" fmla="*/ 2 h 5"/>
                  <a:gd name="T30" fmla="*/ 54 w 69"/>
                  <a:gd name="T31" fmla="*/ 3 h 5"/>
                  <a:gd name="T32" fmla="*/ 47 w 69"/>
                  <a:gd name="T33" fmla="*/ 3 h 5"/>
                  <a:gd name="T34" fmla="*/ 39 w 69"/>
                  <a:gd name="T35" fmla="*/ 4 h 5"/>
                  <a:gd name="T36" fmla="*/ 30 w 69"/>
                  <a:gd name="T37" fmla="*/ 4 h 5"/>
                  <a:gd name="T38" fmla="*/ 21 w 69"/>
                  <a:gd name="T39" fmla="*/ 5 h 5"/>
                  <a:gd name="T40" fmla="*/ 10 w 69"/>
                  <a:gd name="T41" fmla="*/ 5 h 5"/>
                  <a:gd name="T42" fmla="*/ 0 w 69"/>
                  <a:gd name="T43" fmla="*/ 5 h 5"/>
                  <a:gd name="T44" fmla="*/ 0 w 69"/>
                  <a:gd name="T45" fmla="*/ 5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9" h="5">
                    <a:moveTo>
                      <a:pt x="0" y="5"/>
                    </a:moveTo>
                    <a:lnTo>
                      <a:pt x="11" y="5"/>
                    </a:lnTo>
                    <a:lnTo>
                      <a:pt x="21" y="5"/>
                    </a:lnTo>
                    <a:lnTo>
                      <a:pt x="31" y="4"/>
                    </a:lnTo>
                    <a:lnTo>
                      <a:pt x="41" y="4"/>
                    </a:lnTo>
                    <a:lnTo>
                      <a:pt x="49" y="3"/>
                    </a:lnTo>
                    <a:lnTo>
                      <a:pt x="56" y="3"/>
                    </a:lnTo>
                    <a:lnTo>
                      <a:pt x="61" y="2"/>
                    </a:lnTo>
                    <a:lnTo>
                      <a:pt x="65" y="1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63" y="1"/>
                    </a:lnTo>
                    <a:lnTo>
                      <a:pt x="59" y="2"/>
                    </a:lnTo>
                    <a:lnTo>
                      <a:pt x="54" y="3"/>
                    </a:lnTo>
                    <a:lnTo>
                      <a:pt x="47" y="3"/>
                    </a:lnTo>
                    <a:lnTo>
                      <a:pt x="39" y="4"/>
                    </a:lnTo>
                    <a:lnTo>
                      <a:pt x="30" y="4"/>
                    </a:lnTo>
                    <a:lnTo>
                      <a:pt x="21" y="5"/>
                    </a:lnTo>
                    <a:lnTo>
                      <a:pt x="1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12" name="Freeform 732">
                <a:extLst>
                  <a:ext uri="{FF2B5EF4-FFF2-40B4-BE49-F238E27FC236}">
                    <a16:creationId xmlns:a16="http://schemas.microsoft.com/office/drawing/2014/main" id="{C735CFA0-4823-4EB4-AF33-F0A77E91A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66" cy="5"/>
              </a:xfrm>
              <a:custGeom>
                <a:avLst/>
                <a:gdLst>
                  <a:gd name="T0" fmla="*/ 0 w 66"/>
                  <a:gd name="T1" fmla="*/ 5 h 5"/>
                  <a:gd name="T2" fmla="*/ 10 w 66"/>
                  <a:gd name="T3" fmla="*/ 5 h 5"/>
                  <a:gd name="T4" fmla="*/ 21 w 66"/>
                  <a:gd name="T5" fmla="*/ 5 h 5"/>
                  <a:gd name="T6" fmla="*/ 30 w 66"/>
                  <a:gd name="T7" fmla="*/ 4 h 5"/>
                  <a:gd name="T8" fmla="*/ 39 w 66"/>
                  <a:gd name="T9" fmla="*/ 4 h 5"/>
                  <a:gd name="T10" fmla="*/ 47 w 66"/>
                  <a:gd name="T11" fmla="*/ 3 h 5"/>
                  <a:gd name="T12" fmla="*/ 54 w 66"/>
                  <a:gd name="T13" fmla="*/ 3 h 5"/>
                  <a:gd name="T14" fmla="*/ 59 w 66"/>
                  <a:gd name="T15" fmla="*/ 2 h 5"/>
                  <a:gd name="T16" fmla="*/ 63 w 66"/>
                  <a:gd name="T17" fmla="*/ 1 h 5"/>
                  <a:gd name="T18" fmla="*/ 65 w 66"/>
                  <a:gd name="T19" fmla="*/ 0 h 5"/>
                  <a:gd name="T20" fmla="*/ 66 w 66"/>
                  <a:gd name="T21" fmla="*/ 0 h 5"/>
                  <a:gd name="T22" fmla="*/ 64 w 66"/>
                  <a:gd name="T23" fmla="*/ 0 h 5"/>
                  <a:gd name="T24" fmla="*/ 63 w 66"/>
                  <a:gd name="T25" fmla="*/ 0 h 5"/>
                  <a:gd name="T26" fmla="*/ 60 w 66"/>
                  <a:gd name="T27" fmla="*/ 1 h 5"/>
                  <a:gd name="T28" fmla="*/ 57 w 66"/>
                  <a:gd name="T29" fmla="*/ 2 h 5"/>
                  <a:gd name="T30" fmla="*/ 51 w 66"/>
                  <a:gd name="T31" fmla="*/ 3 h 5"/>
                  <a:gd name="T32" fmla="*/ 45 w 66"/>
                  <a:gd name="T33" fmla="*/ 3 h 5"/>
                  <a:gd name="T34" fmla="*/ 37 w 66"/>
                  <a:gd name="T35" fmla="*/ 4 h 5"/>
                  <a:gd name="T36" fmla="*/ 28 w 66"/>
                  <a:gd name="T37" fmla="*/ 4 h 5"/>
                  <a:gd name="T38" fmla="*/ 20 w 66"/>
                  <a:gd name="T39" fmla="*/ 4 h 5"/>
                  <a:gd name="T40" fmla="*/ 10 w 66"/>
                  <a:gd name="T41" fmla="*/ 5 h 5"/>
                  <a:gd name="T42" fmla="*/ 0 w 66"/>
                  <a:gd name="T43" fmla="*/ 5 h 5"/>
                  <a:gd name="T44" fmla="*/ 0 w 66"/>
                  <a:gd name="T45" fmla="*/ 5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" h="5">
                    <a:moveTo>
                      <a:pt x="0" y="5"/>
                    </a:moveTo>
                    <a:lnTo>
                      <a:pt x="10" y="5"/>
                    </a:lnTo>
                    <a:lnTo>
                      <a:pt x="21" y="5"/>
                    </a:lnTo>
                    <a:lnTo>
                      <a:pt x="30" y="4"/>
                    </a:lnTo>
                    <a:lnTo>
                      <a:pt x="39" y="4"/>
                    </a:lnTo>
                    <a:lnTo>
                      <a:pt x="47" y="3"/>
                    </a:lnTo>
                    <a:lnTo>
                      <a:pt x="54" y="3"/>
                    </a:lnTo>
                    <a:lnTo>
                      <a:pt x="59" y="2"/>
                    </a:lnTo>
                    <a:lnTo>
                      <a:pt x="63" y="1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60" y="1"/>
                    </a:lnTo>
                    <a:lnTo>
                      <a:pt x="57" y="2"/>
                    </a:lnTo>
                    <a:lnTo>
                      <a:pt x="51" y="3"/>
                    </a:lnTo>
                    <a:lnTo>
                      <a:pt x="45" y="3"/>
                    </a:lnTo>
                    <a:lnTo>
                      <a:pt x="37" y="4"/>
                    </a:lnTo>
                    <a:lnTo>
                      <a:pt x="28" y="4"/>
                    </a:lnTo>
                    <a:lnTo>
                      <a:pt x="20" y="4"/>
                    </a:lnTo>
                    <a:lnTo>
                      <a:pt x="1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13" name="Freeform 733">
                <a:extLst>
                  <a:ext uri="{FF2B5EF4-FFF2-40B4-BE49-F238E27FC236}">
                    <a16:creationId xmlns:a16="http://schemas.microsoft.com/office/drawing/2014/main" id="{1F3C5905-4B83-4F62-B410-67002C96D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64" cy="5"/>
              </a:xfrm>
              <a:custGeom>
                <a:avLst/>
                <a:gdLst>
                  <a:gd name="T0" fmla="*/ 0 w 64"/>
                  <a:gd name="T1" fmla="*/ 5 h 5"/>
                  <a:gd name="T2" fmla="*/ 10 w 64"/>
                  <a:gd name="T3" fmla="*/ 5 h 5"/>
                  <a:gd name="T4" fmla="*/ 20 w 64"/>
                  <a:gd name="T5" fmla="*/ 4 h 5"/>
                  <a:gd name="T6" fmla="*/ 28 w 64"/>
                  <a:gd name="T7" fmla="*/ 4 h 5"/>
                  <a:gd name="T8" fmla="*/ 37 w 64"/>
                  <a:gd name="T9" fmla="*/ 4 h 5"/>
                  <a:gd name="T10" fmla="*/ 45 w 64"/>
                  <a:gd name="T11" fmla="*/ 3 h 5"/>
                  <a:gd name="T12" fmla="*/ 51 w 64"/>
                  <a:gd name="T13" fmla="*/ 3 h 5"/>
                  <a:gd name="T14" fmla="*/ 57 w 64"/>
                  <a:gd name="T15" fmla="*/ 2 h 5"/>
                  <a:gd name="T16" fmla="*/ 60 w 64"/>
                  <a:gd name="T17" fmla="*/ 1 h 5"/>
                  <a:gd name="T18" fmla="*/ 63 w 64"/>
                  <a:gd name="T19" fmla="*/ 0 h 5"/>
                  <a:gd name="T20" fmla="*/ 64 w 64"/>
                  <a:gd name="T21" fmla="*/ 0 h 5"/>
                  <a:gd name="T22" fmla="*/ 61 w 64"/>
                  <a:gd name="T23" fmla="*/ 0 h 5"/>
                  <a:gd name="T24" fmla="*/ 60 w 64"/>
                  <a:gd name="T25" fmla="*/ 0 h 5"/>
                  <a:gd name="T26" fmla="*/ 57 w 64"/>
                  <a:gd name="T27" fmla="*/ 1 h 5"/>
                  <a:gd name="T28" fmla="*/ 54 w 64"/>
                  <a:gd name="T29" fmla="*/ 2 h 5"/>
                  <a:gd name="T30" fmla="*/ 50 w 64"/>
                  <a:gd name="T31" fmla="*/ 2 h 5"/>
                  <a:gd name="T32" fmla="*/ 43 w 64"/>
                  <a:gd name="T33" fmla="*/ 3 h 5"/>
                  <a:gd name="T34" fmla="*/ 36 w 64"/>
                  <a:gd name="T35" fmla="*/ 3 h 5"/>
                  <a:gd name="T36" fmla="*/ 28 w 64"/>
                  <a:gd name="T37" fmla="*/ 4 h 5"/>
                  <a:gd name="T38" fmla="*/ 19 w 64"/>
                  <a:gd name="T39" fmla="*/ 4 h 5"/>
                  <a:gd name="T40" fmla="*/ 10 w 64"/>
                  <a:gd name="T41" fmla="*/ 4 h 5"/>
                  <a:gd name="T42" fmla="*/ 0 w 64"/>
                  <a:gd name="T43" fmla="*/ 4 h 5"/>
                  <a:gd name="T44" fmla="*/ 0 w 64"/>
                  <a:gd name="T45" fmla="*/ 5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4" h="5">
                    <a:moveTo>
                      <a:pt x="0" y="5"/>
                    </a:moveTo>
                    <a:lnTo>
                      <a:pt x="10" y="5"/>
                    </a:lnTo>
                    <a:lnTo>
                      <a:pt x="20" y="4"/>
                    </a:lnTo>
                    <a:lnTo>
                      <a:pt x="28" y="4"/>
                    </a:lnTo>
                    <a:lnTo>
                      <a:pt x="37" y="4"/>
                    </a:lnTo>
                    <a:lnTo>
                      <a:pt x="45" y="3"/>
                    </a:lnTo>
                    <a:lnTo>
                      <a:pt x="51" y="3"/>
                    </a:lnTo>
                    <a:lnTo>
                      <a:pt x="57" y="2"/>
                    </a:lnTo>
                    <a:lnTo>
                      <a:pt x="60" y="1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7" y="1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3" y="3"/>
                    </a:lnTo>
                    <a:lnTo>
                      <a:pt x="36" y="3"/>
                    </a:lnTo>
                    <a:lnTo>
                      <a:pt x="28" y="4"/>
                    </a:lnTo>
                    <a:lnTo>
                      <a:pt x="19" y="4"/>
                    </a:lnTo>
                    <a:lnTo>
                      <a:pt x="10" y="4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14" name="Freeform 734">
                <a:extLst>
                  <a:ext uri="{FF2B5EF4-FFF2-40B4-BE49-F238E27FC236}">
                    <a16:creationId xmlns:a16="http://schemas.microsoft.com/office/drawing/2014/main" id="{7317E547-BD50-4CFA-B8DD-74244C29A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61" cy="4"/>
              </a:xfrm>
              <a:custGeom>
                <a:avLst/>
                <a:gdLst>
                  <a:gd name="T0" fmla="*/ 0 w 61"/>
                  <a:gd name="T1" fmla="*/ 4 h 4"/>
                  <a:gd name="T2" fmla="*/ 10 w 61"/>
                  <a:gd name="T3" fmla="*/ 4 h 4"/>
                  <a:gd name="T4" fmla="*/ 19 w 61"/>
                  <a:gd name="T5" fmla="*/ 4 h 4"/>
                  <a:gd name="T6" fmla="*/ 28 w 61"/>
                  <a:gd name="T7" fmla="*/ 4 h 4"/>
                  <a:gd name="T8" fmla="*/ 36 w 61"/>
                  <a:gd name="T9" fmla="*/ 3 h 4"/>
                  <a:gd name="T10" fmla="*/ 43 w 61"/>
                  <a:gd name="T11" fmla="*/ 3 h 4"/>
                  <a:gd name="T12" fmla="*/ 50 w 61"/>
                  <a:gd name="T13" fmla="*/ 2 h 4"/>
                  <a:gd name="T14" fmla="*/ 54 w 61"/>
                  <a:gd name="T15" fmla="*/ 2 h 4"/>
                  <a:gd name="T16" fmla="*/ 57 w 61"/>
                  <a:gd name="T17" fmla="*/ 1 h 4"/>
                  <a:gd name="T18" fmla="*/ 60 w 61"/>
                  <a:gd name="T19" fmla="*/ 0 h 4"/>
                  <a:gd name="T20" fmla="*/ 61 w 61"/>
                  <a:gd name="T21" fmla="*/ 0 h 4"/>
                  <a:gd name="T22" fmla="*/ 58 w 61"/>
                  <a:gd name="T23" fmla="*/ 0 h 4"/>
                  <a:gd name="T24" fmla="*/ 57 w 61"/>
                  <a:gd name="T25" fmla="*/ 0 h 4"/>
                  <a:gd name="T26" fmla="*/ 56 w 61"/>
                  <a:gd name="T27" fmla="*/ 1 h 4"/>
                  <a:gd name="T28" fmla="*/ 52 w 61"/>
                  <a:gd name="T29" fmla="*/ 2 h 4"/>
                  <a:gd name="T30" fmla="*/ 47 w 61"/>
                  <a:gd name="T31" fmla="*/ 2 h 4"/>
                  <a:gd name="T32" fmla="*/ 41 w 61"/>
                  <a:gd name="T33" fmla="*/ 3 h 4"/>
                  <a:gd name="T34" fmla="*/ 35 w 61"/>
                  <a:gd name="T35" fmla="*/ 3 h 4"/>
                  <a:gd name="T36" fmla="*/ 27 w 61"/>
                  <a:gd name="T37" fmla="*/ 4 h 4"/>
                  <a:gd name="T38" fmla="*/ 18 w 61"/>
                  <a:gd name="T39" fmla="*/ 4 h 4"/>
                  <a:gd name="T40" fmla="*/ 9 w 61"/>
                  <a:gd name="T41" fmla="*/ 4 h 4"/>
                  <a:gd name="T42" fmla="*/ 0 w 61"/>
                  <a:gd name="T43" fmla="*/ 4 h 4"/>
                  <a:gd name="T44" fmla="*/ 0 w 61"/>
                  <a:gd name="T45" fmla="*/ 4 h 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1" h="4">
                    <a:moveTo>
                      <a:pt x="0" y="4"/>
                    </a:moveTo>
                    <a:lnTo>
                      <a:pt x="10" y="4"/>
                    </a:lnTo>
                    <a:lnTo>
                      <a:pt x="19" y="4"/>
                    </a:lnTo>
                    <a:lnTo>
                      <a:pt x="28" y="4"/>
                    </a:lnTo>
                    <a:lnTo>
                      <a:pt x="36" y="3"/>
                    </a:lnTo>
                    <a:lnTo>
                      <a:pt x="43" y="3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57" y="1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7" y="0"/>
                    </a:lnTo>
                    <a:lnTo>
                      <a:pt x="56" y="1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41" y="3"/>
                    </a:lnTo>
                    <a:lnTo>
                      <a:pt x="35" y="3"/>
                    </a:lnTo>
                    <a:lnTo>
                      <a:pt x="27" y="4"/>
                    </a:lnTo>
                    <a:lnTo>
                      <a:pt x="18" y="4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15" name="Freeform 735">
                <a:extLst>
                  <a:ext uri="{FF2B5EF4-FFF2-40B4-BE49-F238E27FC236}">
                    <a16:creationId xmlns:a16="http://schemas.microsoft.com/office/drawing/2014/main" id="{24E5FB9D-1739-410A-958C-F6FC815A3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58" cy="4"/>
              </a:xfrm>
              <a:custGeom>
                <a:avLst/>
                <a:gdLst>
                  <a:gd name="T0" fmla="*/ 0 w 58"/>
                  <a:gd name="T1" fmla="*/ 4 h 4"/>
                  <a:gd name="T2" fmla="*/ 9 w 58"/>
                  <a:gd name="T3" fmla="*/ 4 h 4"/>
                  <a:gd name="T4" fmla="*/ 18 w 58"/>
                  <a:gd name="T5" fmla="*/ 4 h 4"/>
                  <a:gd name="T6" fmla="*/ 27 w 58"/>
                  <a:gd name="T7" fmla="*/ 4 h 4"/>
                  <a:gd name="T8" fmla="*/ 35 w 58"/>
                  <a:gd name="T9" fmla="*/ 3 h 4"/>
                  <a:gd name="T10" fmla="*/ 41 w 58"/>
                  <a:gd name="T11" fmla="*/ 3 h 4"/>
                  <a:gd name="T12" fmla="*/ 47 w 58"/>
                  <a:gd name="T13" fmla="*/ 2 h 4"/>
                  <a:gd name="T14" fmla="*/ 52 w 58"/>
                  <a:gd name="T15" fmla="*/ 2 h 4"/>
                  <a:gd name="T16" fmla="*/ 56 w 58"/>
                  <a:gd name="T17" fmla="*/ 1 h 4"/>
                  <a:gd name="T18" fmla="*/ 57 w 58"/>
                  <a:gd name="T19" fmla="*/ 0 h 4"/>
                  <a:gd name="T20" fmla="*/ 58 w 58"/>
                  <a:gd name="T21" fmla="*/ 0 h 4"/>
                  <a:gd name="T22" fmla="*/ 56 w 58"/>
                  <a:gd name="T23" fmla="*/ 0 h 4"/>
                  <a:gd name="T24" fmla="*/ 55 w 58"/>
                  <a:gd name="T25" fmla="*/ 0 h 4"/>
                  <a:gd name="T26" fmla="*/ 52 w 58"/>
                  <a:gd name="T27" fmla="*/ 1 h 4"/>
                  <a:gd name="T28" fmla="*/ 48 w 58"/>
                  <a:gd name="T29" fmla="*/ 2 h 4"/>
                  <a:gd name="T30" fmla="*/ 43 w 58"/>
                  <a:gd name="T31" fmla="*/ 2 h 4"/>
                  <a:gd name="T32" fmla="*/ 36 w 58"/>
                  <a:gd name="T33" fmla="*/ 3 h 4"/>
                  <a:gd name="T34" fmla="*/ 28 w 58"/>
                  <a:gd name="T35" fmla="*/ 3 h 4"/>
                  <a:gd name="T36" fmla="*/ 19 w 58"/>
                  <a:gd name="T37" fmla="*/ 4 h 4"/>
                  <a:gd name="T38" fmla="*/ 10 w 58"/>
                  <a:gd name="T39" fmla="*/ 4 h 4"/>
                  <a:gd name="T40" fmla="*/ 0 w 58"/>
                  <a:gd name="T41" fmla="*/ 4 h 4"/>
                  <a:gd name="T42" fmla="*/ 0 w 58"/>
                  <a:gd name="T43" fmla="*/ 4 h 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8" h="4">
                    <a:moveTo>
                      <a:pt x="0" y="4"/>
                    </a:moveTo>
                    <a:lnTo>
                      <a:pt x="9" y="4"/>
                    </a:lnTo>
                    <a:lnTo>
                      <a:pt x="18" y="4"/>
                    </a:lnTo>
                    <a:lnTo>
                      <a:pt x="27" y="4"/>
                    </a:lnTo>
                    <a:lnTo>
                      <a:pt x="35" y="3"/>
                    </a:lnTo>
                    <a:lnTo>
                      <a:pt x="41" y="3"/>
                    </a:lnTo>
                    <a:lnTo>
                      <a:pt x="47" y="2"/>
                    </a:lnTo>
                    <a:lnTo>
                      <a:pt x="52" y="2"/>
                    </a:lnTo>
                    <a:lnTo>
                      <a:pt x="56" y="1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3" y="2"/>
                    </a:lnTo>
                    <a:lnTo>
                      <a:pt x="36" y="3"/>
                    </a:lnTo>
                    <a:lnTo>
                      <a:pt x="28" y="3"/>
                    </a:lnTo>
                    <a:lnTo>
                      <a:pt x="19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8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16" name="Freeform 736">
                <a:extLst>
                  <a:ext uri="{FF2B5EF4-FFF2-40B4-BE49-F238E27FC236}">
                    <a16:creationId xmlns:a16="http://schemas.microsoft.com/office/drawing/2014/main" id="{2B3F442D-B065-4846-AA51-620A9BFEB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56" cy="4"/>
              </a:xfrm>
              <a:custGeom>
                <a:avLst/>
                <a:gdLst>
                  <a:gd name="T0" fmla="*/ 0 w 56"/>
                  <a:gd name="T1" fmla="*/ 4 h 4"/>
                  <a:gd name="T2" fmla="*/ 10 w 56"/>
                  <a:gd name="T3" fmla="*/ 4 h 4"/>
                  <a:gd name="T4" fmla="*/ 19 w 56"/>
                  <a:gd name="T5" fmla="*/ 4 h 4"/>
                  <a:gd name="T6" fmla="*/ 28 w 56"/>
                  <a:gd name="T7" fmla="*/ 3 h 4"/>
                  <a:gd name="T8" fmla="*/ 36 w 56"/>
                  <a:gd name="T9" fmla="*/ 3 h 4"/>
                  <a:gd name="T10" fmla="*/ 43 w 56"/>
                  <a:gd name="T11" fmla="*/ 2 h 4"/>
                  <a:gd name="T12" fmla="*/ 48 w 56"/>
                  <a:gd name="T13" fmla="*/ 2 h 4"/>
                  <a:gd name="T14" fmla="*/ 52 w 56"/>
                  <a:gd name="T15" fmla="*/ 1 h 4"/>
                  <a:gd name="T16" fmla="*/ 55 w 56"/>
                  <a:gd name="T17" fmla="*/ 0 h 4"/>
                  <a:gd name="T18" fmla="*/ 56 w 56"/>
                  <a:gd name="T19" fmla="*/ 0 h 4"/>
                  <a:gd name="T20" fmla="*/ 53 w 56"/>
                  <a:gd name="T21" fmla="*/ 0 h 4"/>
                  <a:gd name="T22" fmla="*/ 52 w 56"/>
                  <a:gd name="T23" fmla="*/ 0 h 4"/>
                  <a:gd name="T24" fmla="*/ 50 w 56"/>
                  <a:gd name="T25" fmla="*/ 1 h 4"/>
                  <a:gd name="T26" fmla="*/ 46 w 56"/>
                  <a:gd name="T27" fmla="*/ 2 h 4"/>
                  <a:gd name="T28" fmla="*/ 41 w 56"/>
                  <a:gd name="T29" fmla="*/ 2 h 4"/>
                  <a:gd name="T30" fmla="*/ 34 w 56"/>
                  <a:gd name="T31" fmla="*/ 3 h 4"/>
                  <a:gd name="T32" fmla="*/ 27 w 56"/>
                  <a:gd name="T33" fmla="*/ 3 h 4"/>
                  <a:gd name="T34" fmla="*/ 18 w 56"/>
                  <a:gd name="T35" fmla="*/ 4 h 4"/>
                  <a:gd name="T36" fmla="*/ 9 w 56"/>
                  <a:gd name="T37" fmla="*/ 4 h 4"/>
                  <a:gd name="T38" fmla="*/ 0 w 56"/>
                  <a:gd name="T39" fmla="*/ 4 h 4"/>
                  <a:gd name="T40" fmla="*/ 0 w 56"/>
                  <a:gd name="T41" fmla="*/ 4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6" h="4">
                    <a:moveTo>
                      <a:pt x="0" y="4"/>
                    </a:moveTo>
                    <a:lnTo>
                      <a:pt x="10" y="4"/>
                    </a:lnTo>
                    <a:lnTo>
                      <a:pt x="19" y="4"/>
                    </a:lnTo>
                    <a:lnTo>
                      <a:pt x="28" y="3"/>
                    </a:lnTo>
                    <a:lnTo>
                      <a:pt x="36" y="3"/>
                    </a:lnTo>
                    <a:lnTo>
                      <a:pt x="43" y="2"/>
                    </a:lnTo>
                    <a:lnTo>
                      <a:pt x="48" y="2"/>
                    </a:lnTo>
                    <a:lnTo>
                      <a:pt x="52" y="1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1"/>
                    </a:lnTo>
                    <a:lnTo>
                      <a:pt x="46" y="2"/>
                    </a:lnTo>
                    <a:lnTo>
                      <a:pt x="41" y="2"/>
                    </a:lnTo>
                    <a:lnTo>
                      <a:pt x="34" y="3"/>
                    </a:lnTo>
                    <a:lnTo>
                      <a:pt x="27" y="3"/>
                    </a:lnTo>
                    <a:lnTo>
                      <a:pt x="18" y="4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17" name="Freeform 737">
                <a:extLst>
                  <a:ext uri="{FF2B5EF4-FFF2-40B4-BE49-F238E27FC236}">
                    <a16:creationId xmlns:a16="http://schemas.microsoft.com/office/drawing/2014/main" id="{5B450F02-5664-47BB-BD6C-148AC9E30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53" cy="4"/>
              </a:xfrm>
              <a:custGeom>
                <a:avLst/>
                <a:gdLst>
                  <a:gd name="T0" fmla="*/ 0 w 53"/>
                  <a:gd name="T1" fmla="*/ 4 h 4"/>
                  <a:gd name="T2" fmla="*/ 9 w 53"/>
                  <a:gd name="T3" fmla="*/ 4 h 4"/>
                  <a:gd name="T4" fmla="*/ 18 w 53"/>
                  <a:gd name="T5" fmla="*/ 4 h 4"/>
                  <a:gd name="T6" fmla="*/ 27 w 53"/>
                  <a:gd name="T7" fmla="*/ 3 h 4"/>
                  <a:gd name="T8" fmla="*/ 34 w 53"/>
                  <a:gd name="T9" fmla="*/ 3 h 4"/>
                  <a:gd name="T10" fmla="*/ 41 w 53"/>
                  <a:gd name="T11" fmla="*/ 2 h 4"/>
                  <a:gd name="T12" fmla="*/ 46 w 53"/>
                  <a:gd name="T13" fmla="*/ 2 h 4"/>
                  <a:gd name="T14" fmla="*/ 50 w 53"/>
                  <a:gd name="T15" fmla="*/ 1 h 4"/>
                  <a:gd name="T16" fmla="*/ 52 w 53"/>
                  <a:gd name="T17" fmla="*/ 0 h 4"/>
                  <a:gd name="T18" fmla="*/ 53 w 53"/>
                  <a:gd name="T19" fmla="*/ 0 h 4"/>
                  <a:gd name="T20" fmla="*/ 50 w 53"/>
                  <a:gd name="T21" fmla="*/ 0 h 4"/>
                  <a:gd name="T22" fmla="*/ 50 w 53"/>
                  <a:gd name="T23" fmla="*/ 0 h 4"/>
                  <a:gd name="T24" fmla="*/ 47 w 53"/>
                  <a:gd name="T25" fmla="*/ 1 h 4"/>
                  <a:gd name="T26" fmla="*/ 43 w 53"/>
                  <a:gd name="T27" fmla="*/ 2 h 4"/>
                  <a:gd name="T28" fmla="*/ 38 w 53"/>
                  <a:gd name="T29" fmla="*/ 2 h 4"/>
                  <a:gd name="T30" fmla="*/ 32 w 53"/>
                  <a:gd name="T31" fmla="*/ 3 h 4"/>
                  <a:gd name="T32" fmla="*/ 25 w 53"/>
                  <a:gd name="T33" fmla="*/ 3 h 4"/>
                  <a:gd name="T34" fmla="*/ 17 w 53"/>
                  <a:gd name="T35" fmla="*/ 3 h 4"/>
                  <a:gd name="T36" fmla="*/ 9 w 53"/>
                  <a:gd name="T37" fmla="*/ 4 h 4"/>
                  <a:gd name="T38" fmla="*/ 0 w 53"/>
                  <a:gd name="T39" fmla="*/ 4 h 4"/>
                  <a:gd name="T40" fmla="*/ 0 w 53"/>
                  <a:gd name="T41" fmla="*/ 4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3" h="4">
                    <a:moveTo>
                      <a:pt x="0" y="4"/>
                    </a:moveTo>
                    <a:lnTo>
                      <a:pt x="9" y="4"/>
                    </a:lnTo>
                    <a:lnTo>
                      <a:pt x="18" y="4"/>
                    </a:lnTo>
                    <a:lnTo>
                      <a:pt x="27" y="3"/>
                    </a:lnTo>
                    <a:lnTo>
                      <a:pt x="34" y="3"/>
                    </a:lnTo>
                    <a:lnTo>
                      <a:pt x="41" y="2"/>
                    </a:lnTo>
                    <a:lnTo>
                      <a:pt x="46" y="2"/>
                    </a:lnTo>
                    <a:lnTo>
                      <a:pt x="50" y="1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0" y="0"/>
                    </a:lnTo>
                    <a:lnTo>
                      <a:pt x="47" y="1"/>
                    </a:lnTo>
                    <a:lnTo>
                      <a:pt x="43" y="2"/>
                    </a:lnTo>
                    <a:lnTo>
                      <a:pt x="38" y="2"/>
                    </a:lnTo>
                    <a:lnTo>
                      <a:pt x="32" y="3"/>
                    </a:lnTo>
                    <a:lnTo>
                      <a:pt x="25" y="3"/>
                    </a:lnTo>
                    <a:lnTo>
                      <a:pt x="17" y="3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18" name="Freeform 738">
                <a:extLst>
                  <a:ext uri="{FF2B5EF4-FFF2-40B4-BE49-F238E27FC236}">
                    <a16:creationId xmlns:a16="http://schemas.microsoft.com/office/drawing/2014/main" id="{36B326A0-BE17-47E0-BEE2-B954A3FE9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50" cy="4"/>
              </a:xfrm>
              <a:custGeom>
                <a:avLst/>
                <a:gdLst>
                  <a:gd name="T0" fmla="*/ 0 w 50"/>
                  <a:gd name="T1" fmla="*/ 4 h 4"/>
                  <a:gd name="T2" fmla="*/ 9 w 50"/>
                  <a:gd name="T3" fmla="*/ 4 h 4"/>
                  <a:gd name="T4" fmla="*/ 17 w 50"/>
                  <a:gd name="T5" fmla="*/ 3 h 4"/>
                  <a:gd name="T6" fmla="*/ 25 w 50"/>
                  <a:gd name="T7" fmla="*/ 3 h 4"/>
                  <a:gd name="T8" fmla="*/ 32 w 50"/>
                  <a:gd name="T9" fmla="*/ 3 h 4"/>
                  <a:gd name="T10" fmla="*/ 38 w 50"/>
                  <a:gd name="T11" fmla="*/ 2 h 4"/>
                  <a:gd name="T12" fmla="*/ 43 w 50"/>
                  <a:gd name="T13" fmla="*/ 2 h 4"/>
                  <a:gd name="T14" fmla="*/ 47 w 50"/>
                  <a:gd name="T15" fmla="*/ 1 h 4"/>
                  <a:gd name="T16" fmla="*/ 50 w 50"/>
                  <a:gd name="T17" fmla="*/ 0 h 4"/>
                  <a:gd name="T18" fmla="*/ 50 w 50"/>
                  <a:gd name="T19" fmla="*/ 0 h 4"/>
                  <a:gd name="T20" fmla="*/ 48 w 50"/>
                  <a:gd name="T21" fmla="*/ 0 h 4"/>
                  <a:gd name="T22" fmla="*/ 47 w 50"/>
                  <a:gd name="T23" fmla="*/ 0 h 4"/>
                  <a:gd name="T24" fmla="*/ 45 w 50"/>
                  <a:gd name="T25" fmla="*/ 1 h 4"/>
                  <a:gd name="T26" fmla="*/ 42 w 50"/>
                  <a:gd name="T27" fmla="*/ 1 h 4"/>
                  <a:gd name="T28" fmla="*/ 36 w 50"/>
                  <a:gd name="T29" fmla="*/ 2 h 4"/>
                  <a:gd name="T30" fmla="*/ 30 w 50"/>
                  <a:gd name="T31" fmla="*/ 2 h 4"/>
                  <a:gd name="T32" fmla="*/ 24 w 50"/>
                  <a:gd name="T33" fmla="*/ 3 h 4"/>
                  <a:gd name="T34" fmla="*/ 16 w 50"/>
                  <a:gd name="T35" fmla="*/ 3 h 4"/>
                  <a:gd name="T36" fmla="*/ 8 w 50"/>
                  <a:gd name="T37" fmla="*/ 3 h 4"/>
                  <a:gd name="T38" fmla="*/ 0 w 50"/>
                  <a:gd name="T39" fmla="*/ 3 h 4"/>
                  <a:gd name="T40" fmla="*/ 0 w 50"/>
                  <a:gd name="T41" fmla="*/ 4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0" h="4">
                    <a:moveTo>
                      <a:pt x="0" y="4"/>
                    </a:moveTo>
                    <a:lnTo>
                      <a:pt x="9" y="4"/>
                    </a:lnTo>
                    <a:lnTo>
                      <a:pt x="17" y="3"/>
                    </a:lnTo>
                    <a:lnTo>
                      <a:pt x="25" y="3"/>
                    </a:lnTo>
                    <a:lnTo>
                      <a:pt x="32" y="3"/>
                    </a:lnTo>
                    <a:lnTo>
                      <a:pt x="38" y="2"/>
                    </a:lnTo>
                    <a:lnTo>
                      <a:pt x="43" y="2"/>
                    </a:lnTo>
                    <a:lnTo>
                      <a:pt x="47" y="1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2" y="1"/>
                    </a:lnTo>
                    <a:lnTo>
                      <a:pt x="36" y="2"/>
                    </a:lnTo>
                    <a:lnTo>
                      <a:pt x="30" y="2"/>
                    </a:lnTo>
                    <a:lnTo>
                      <a:pt x="24" y="3"/>
                    </a:lnTo>
                    <a:lnTo>
                      <a:pt x="16" y="3"/>
                    </a:lnTo>
                    <a:lnTo>
                      <a:pt x="8" y="3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19" name="Freeform 739">
                <a:extLst>
                  <a:ext uri="{FF2B5EF4-FFF2-40B4-BE49-F238E27FC236}">
                    <a16:creationId xmlns:a16="http://schemas.microsoft.com/office/drawing/2014/main" id="{B95552A2-EB91-47DC-AEF6-71C581799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48" cy="3"/>
              </a:xfrm>
              <a:custGeom>
                <a:avLst/>
                <a:gdLst>
                  <a:gd name="T0" fmla="*/ 0 w 48"/>
                  <a:gd name="T1" fmla="*/ 3 h 3"/>
                  <a:gd name="T2" fmla="*/ 8 w 48"/>
                  <a:gd name="T3" fmla="*/ 3 h 3"/>
                  <a:gd name="T4" fmla="*/ 16 w 48"/>
                  <a:gd name="T5" fmla="*/ 3 h 3"/>
                  <a:gd name="T6" fmla="*/ 24 w 48"/>
                  <a:gd name="T7" fmla="*/ 3 h 3"/>
                  <a:gd name="T8" fmla="*/ 30 w 48"/>
                  <a:gd name="T9" fmla="*/ 2 h 3"/>
                  <a:gd name="T10" fmla="*/ 36 w 48"/>
                  <a:gd name="T11" fmla="*/ 2 h 3"/>
                  <a:gd name="T12" fmla="*/ 42 w 48"/>
                  <a:gd name="T13" fmla="*/ 1 h 3"/>
                  <a:gd name="T14" fmla="*/ 45 w 48"/>
                  <a:gd name="T15" fmla="*/ 1 h 3"/>
                  <a:gd name="T16" fmla="*/ 47 w 48"/>
                  <a:gd name="T17" fmla="*/ 0 h 3"/>
                  <a:gd name="T18" fmla="*/ 48 w 48"/>
                  <a:gd name="T19" fmla="*/ 0 h 3"/>
                  <a:gd name="T20" fmla="*/ 45 w 48"/>
                  <a:gd name="T21" fmla="*/ 0 h 3"/>
                  <a:gd name="T22" fmla="*/ 44 w 48"/>
                  <a:gd name="T23" fmla="*/ 0 h 3"/>
                  <a:gd name="T24" fmla="*/ 42 w 48"/>
                  <a:gd name="T25" fmla="*/ 1 h 3"/>
                  <a:gd name="T26" fmla="*/ 37 w 48"/>
                  <a:gd name="T27" fmla="*/ 2 h 3"/>
                  <a:gd name="T28" fmla="*/ 32 w 48"/>
                  <a:gd name="T29" fmla="*/ 2 h 3"/>
                  <a:gd name="T30" fmla="*/ 25 w 48"/>
                  <a:gd name="T31" fmla="*/ 3 h 3"/>
                  <a:gd name="T32" fmla="*/ 17 w 48"/>
                  <a:gd name="T33" fmla="*/ 3 h 3"/>
                  <a:gd name="T34" fmla="*/ 9 w 48"/>
                  <a:gd name="T35" fmla="*/ 3 h 3"/>
                  <a:gd name="T36" fmla="*/ 0 w 48"/>
                  <a:gd name="T37" fmla="*/ 3 h 3"/>
                  <a:gd name="T38" fmla="*/ 0 w 48"/>
                  <a:gd name="T39" fmla="*/ 3 h 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" h="3">
                    <a:moveTo>
                      <a:pt x="0" y="3"/>
                    </a:moveTo>
                    <a:lnTo>
                      <a:pt x="8" y="3"/>
                    </a:lnTo>
                    <a:lnTo>
                      <a:pt x="16" y="3"/>
                    </a:lnTo>
                    <a:lnTo>
                      <a:pt x="24" y="3"/>
                    </a:lnTo>
                    <a:lnTo>
                      <a:pt x="30" y="2"/>
                    </a:lnTo>
                    <a:lnTo>
                      <a:pt x="36" y="2"/>
                    </a:lnTo>
                    <a:lnTo>
                      <a:pt x="42" y="1"/>
                    </a:lnTo>
                    <a:lnTo>
                      <a:pt x="45" y="1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37" y="2"/>
                    </a:lnTo>
                    <a:lnTo>
                      <a:pt x="32" y="2"/>
                    </a:lnTo>
                    <a:lnTo>
                      <a:pt x="25" y="3"/>
                    </a:lnTo>
                    <a:lnTo>
                      <a:pt x="17" y="3"/>
                    </a:lnTo>
                    <a:lnTo>
                      <a:pt x="9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20" name="Freeform 740">
                <a:extLst>
                  <a:ext uri="{FF2B5EF4-FFF2-40B4-BE49-F238E27FC236}">
                    <a16:creationId xmlns:a16="http://schemas.microsoft.com/office/drawing/2014/main" id="{DC34702F-81D7-479C-9A21-E6B268346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45" cy="3"/>
              </a:xfrm>
              <a:custGeom>
                <a:avLst/>
                <a:gdLst>
                  <a:gd name="T0" fmla="*/ 0 w 45"/>
                  <a:gd name="T1" fmla="*/ 3 h 3"/>
                  <a:gd name="T2" fmla="*/ 9 w 45"/>
                  <a:gd name="T3" fmla="*/ 3 h 3"/>
                  <a:gd name="T4" fmla="*/ 17 w 45"/>
                  <a:gd name="T5" fmla="*/ 3 h 3"/>
                  <a:gd name="T6" fmla="*/ 25 w 45"/>
                  <a:gd name="T7" fmla="*/ 3 h 3"/>
                  <a:gd name="T8" fmla="*/ 32 w 45"/>
                  <a:gd name="T9" fmla="*/ 2 h 3"/>
                  <a:gd name="T10" fmla="*/ 37 w 45"/>
                  <a:gd name="T11" fmla="*/ 2 h 3"/>
                  <a:gd name="T12" fmla="*/ 42 w 45"/>
                  <a:gd name="T13" fmla="*/ 1 h 3"/>
                  <a:gd name="T14" fmla="*/ 44 w 45"/>
                  <a:gd name="T15" fmla="*/ 0 h 3"/>
                  <a:gd name="T16" fmla="*/ 45 w 45"/>
                  <a:gd name="T17" fmla="*/ 0 h 3"/>
                  <a:gd name="T18" fmla="*/ 43 w 45"/>
                  <a:gd name="T19" fmla="*/ 0 h 3"/>
                  <a:gd name="T20" fmla="*/ 42 w 45"/>
                  <a:gd name="T21" fmla="*/ 0 h 3"/>
                  <a:gd name="T22" fmla="*/ 39 w 45"/>
                  <a:gd name="T23" fmla="*/ 1 h 3"/>
                  <a:gd name="T24" fmla="*/ 36 w 45"/>
                  <a:gd name="T25" fmla="*/ 1 h 3"/>
                  <a:gd name="T26" fmla="*/ 30 w 45"/>
                  <a:gd name="T27" fmla="*/ 2 h 3"/>
                  <a:gd name="T28" fmla="*/ 23 w 45"/>
                  <a:gd name="T29" fmla="*/ 2 h 3"/>
                  <a:gd name="T30" fmla="*/ 16 w 45"/>
                  <a:gd name="T31" fmla="*/ 3 h 3"/>
                  <a:gd name="T32" fmla="*/ 8 w 45"/>
                  <a:gd name="T33" fmla="*/ 3 h 3"/>
                  <a:gd name="T34" fmla="*/ 0 w 45"/>
                  <a:gd name="T35" fmla="*/ 3 h 3"/>
                  <a:gd name="T36" fmla="*/ 0 w 45"/>
                  <a:gd name="T37" fmla="*/ 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5" h="3">
                    <a:moveTo>
                      <a:pt x="0" y="3"/>
                    </a:moveTo>
                    <a:lnTo>
                      <a:pt x="9" y="3"/>
                    </a:lnTo>
                    <a:lnTo>
                      <a:pt x="17" y="3"/>
                    </a:lnTo>
                    <a:lnTo>
                      <a:pt x="25" y="3"/>
                    </a:lnTo>
                    <a:lnTo>
                      <a:pt x="32" y="2"/>
                    </a:lnTo>
                    <a:lnTo>
                      <a:pt x="37" y="2"/>
                    </a:lnTo>
                    <a:lnTo>
                      <a:pt x="42" y="1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6" y="1"/>
                    </a:lnTo>
                    <a:lnTo>
                      <a:pt x="30" y="2"/>
                    </a:lnTo>
                    <a:lnTo>
                      <a:pt x="23" y="2"/>
                    </a:lnTo>
                    <a:lnTo>
                      <a:pt x="16" y="3"/>
                    </a:lnTo>
                    <a:lnTo>
                      <a:pt x="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21" name="Freeform 741">
                <a:extLst>
                  <a:ext uri="{FF2B5EF4-FFF2-40B4-BE49-F238E27FC236}">
                    <a16:creationId xmlns:a16="http://schemas.microsoft.com/office/drawing/2014/main" id="{346F20CD-A639-4397-A77B-7302AAE8E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43" cy="3"/>
              </a:xfrm>
              <a:custGeom>
                <a:avLst/>
                <a:gdLst>
                  <a:gd name="T0" fmla="*/ 0 w 43"/>
                  <a:gd name="T1" fmla="*/ 3 h 3"/>
                  <a:gd name="T2" fmla="*/ 8 w 43"/>
                  <a:gd name="T3" fmla="*/ 3 h 3"/>
                  <a:gd name="T4" fmla="*/ 16 w 43"/>
                  <a:gd name="T5" fmla="*/ 3 h 3"/>
                  <a:gd name="T6" fmla="*/ 23 w 43"/>
                  <a:gd name="T7" fmla="*/ 2 h 3"/>
                  <a:gd name="T8" fmla="*/ 30 w 43"/>
                  <a:gd name="T9" fmla="*/ 2 h 3"/>
                  <a:gd name="T10" fmla="*/ 36 w 43"/>
                  <a:gd name="T11" fmla="*/ 1 h 3"/>
                  <a:gd name="T12" fmla="*/ 39 w 43"/>
                  <a:gd name="T13" fmla="*/ 1 h 3"/>
                  <a:gd name="T14" fmla="*/ 42 w 43"/>
                  <a:gd name="T15" fmla="*/ 0 h 3"/>
                  <a:gd name="T16" fmla="*/ 43 w 43"/>
                  <a:gd name="T17" fmla="*/ 0 h 3"/>
                  <a:gd name="T18" fmla="*/ 40 w 43"/>
                  <a:gd name="T19" fmla="*/ 0 h 3"/>
                  <a:gd name="T20" fmla="*/ 39 w 43"/>
                  <a:gd name="T21" fmla="*/ 0 h 3"/>
                  <a:gd name="T22" fmla="*/ 36 w 43"/>
                  <a:gd name="T23" fmla="*/ 1 h 3"/>
                  <a:gd name="T24" fmla="*/ 33 w 43"/>
                  <a:gd name="T25" fmla="*/ 1 h 3"/>
                  <a:gd name="T26" fmla="*/ 28 w 43"/>
                  <a:gd name="T27" fmla="*/ 2 h 3"/>
                  <a:gd name="T28" fmla="*/ 22 w 43"/>
                  <a:gd name="T29" fmla="*/ 2 h 3"/>
                  <a:gd name="T30" fmla="*/ 15 w 43"/>
                  <a:gd name="T31" fmla="*/ 2 h 3"/>
                  <a:gd name="T32" fmla="*/ 7 w 43"/>
                  <a:gd name="T33" fmla="*/ 3 h 3"/>
                  <a:gd name="T34" fmla="*/ 0 w 43"/>
                  <a:gd name="T35" fmla="*/ 3 h 3"/>
                  <a:gd name="T36" fmla="*/ 0 w 43"/>
                  <a:gd name="T37" fmla="*/ 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" h="3">
                    <a:moveTo>
                      <a:pt x="0" y="3"/>
                    </a:moveTo>
                    <a:lnTo>
                      <a:pt x="8" y="3"/>
                    </a:lnTo>
                    <a:lnTo>
                      <a:pt x="16" y="3"/>
                    </a:lnTo>
                    <a:lnTo>
                      <a:pt x="23" y="2"/>
                    </a:lnTo>
                    <a:lnTo>
                      <a:pt x="30" y="2"/>
                    </a:lnTo>
                    <a:lnTo>
                      <a:pt x="36" y="1"/>
                    </a:lnTo>
                    <a:lnTo>
                      <a:pt x="39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3" y="1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15" y="2"/>
                    </a:lnTo>
                    <a:lnTo>
                      <a:pt x="7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22" name="Freeform 742">
                <a:extLst>
                  <a:ext uri="{FF2B5EF4-FFF2-40B4-BE49-F238E27FC236}">
                    <a16:creationId xmlns:a16="http://schemas.microsoft.com/office/drawing/2014/main" id="{7752B601-87B9-492A-B455-503BF00C4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40" cy="3"/>
              </a:xfrm>
              <a:custGeom>
                <a:avLst/>
                <a:gdLst>
                  <a:gd name="T0" fmla="*/ 0 w 40"/>
                  <a:gd name="T1" fmla="*/ 3 h 3"/>
                  <a:gd name="T2" fmla="*/ 7 w 40"/>
                  <a:gd name="T3" fmla="*/ 3 h 3"/>
                  <a:gd name="T4" fmla="*/ 15 w 40"/>
                  <a:gd name="T5" fmla="*/ 2 h 3"/>
                  <a:gd name="T6" fmla="*/ 22 w 40"/>
                  <a:gd name="T7" fmla="*/ 2 h 3"/>
                  <a:gd name="T8" fmla="*/ 28 w 40"/>
                  <a:gd name="T9" fmla="*/ 2 h 3"/>
                  <a:gd name="T10" fmla="*/ 33 w 40"/>
                  <a:gd name="T11" fmla="*/ 1 h 3"/>
                  <a:gd name="T12" fmla="*/ 36 w 40"/>
                  <a:gd name="T13" fmla="*/ 1 h 3"/>
                  <a:gd name="T14" fmla="*/ 39 w 40"/>
                  <a:gd name="T15" fmla="*/ 0 h 3"/>
                  <a:gd name="T16" fmla="*/ 40 w 40"/>
                  <a:gd name="T17" fmla="*/ 0 h 3"/>
                  <a:gd name="T18" fmla="*/ 37 w 40"/>
                  <a:gd name="T19" fmla="*/ 0 h 3"/>
                  <a:gd name="T20" fmla="*/ 36 w 40"/>
                  <a:gd name="T21" fmla="*/ 0 h 3"/>
                  <a:gd name="T22" fmla="*/ 35 w 40"/>
                  <a:gd name="T23" fmla="*/ 1 h 3"/>
                  <a:gd name="T24" fmla="*/ 31 w 40"/>
                  <a:gd name="T25" fmla="*/ 1 h 3"/>
                  <a:gd name="T26" fmla="*/ 26 w 40"/>
                  <a:gd name="T27" fmla="*/ 2 h 3"/>
                  <a:gd name="T28" fmla="*/ 21 w 40"/>
                  <a:gd name="T29" fmla="*/ 2 h 3"/>
                  <a:gd name="T30" fmla="*/ 14 w 40"/>
                  <a:gd name="T31" fmla="*/ 2 h 3"/>
                  <a:gd name="T32" fmla="*/ 7 w 40"/>
                  <a:gd name="T33" fmla="*/ 2 h 3"/>
                  <a:gd name="T34" fmla="*/ 0 w 40"/>
                  <a:gd name="T35" fmla="*/ 3 h 3"/>
                  <a:gd name="T36" fmla="*/ 0 w 40"/>
                  <a:gd name="T37" fmla="*/ 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3">
                    <a:moveTo>
                      <a:pt x="0" y="3"/>
                    </a:moveTo>
                    <a:lnTo>
                      <a:pt x="7" y="3"/>
                    </a:lnTo>
                    <a:lnTo>
                      <a:pt x="15" y="2"/>
                    </a:lnTo>
                    <a:lnTo>
                      <a:pt x="22" y="2"/>
                    </a:lnTo>
                    <a:lnTo>
                      <a:pt x="28" y="2"/>
                    </a:lnTo>
                    <a:lnTo>
                      <a:pt x="33" y="1"/>
                    </a:lnTo>
                    <a:lnTo>
                      <a:pt x="36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1" y="1"/>
                    </a:lnTo>
                    <a:lnTo>
                      <a:pt x="26" y="2"/>
                    </a:lnTo>
                    <a:lnTo>
                      <a:pt x="21" y="2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23" name="Freeform 743">
                <a:extLst>
                  <a:ext uri="{FF2B5EF4-FFF2-40B4-BE49-F238E27FC236}">
                    <a16:creationId xmlns:a16="http://schemas.microsoft.com/office/drawing/2014/main" id="{7F7A7E04-75D9-43A4-A7CD-01F6A00A1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37" cy="3"/>
              </a:xfrm>
              <a:custGeom>
                <a:avLst/>
                <a:gdLst>
                  <a:gd name="T0" fmla="*/ 0 w 37"/>
                  <a:gd name="T1" fmla="*/ 3 h 3"/>
                  <a:gd name="T2" fmla="*/ 7 w 37"/>
                  <a:gd name="T3" fmla="*/ 2 h 3"/>
                  <a:gd name="T4" fmla="*/ 14 w 37"/>
                  <a:gd name="T5" fmla="*/ 2 h 3"/>
                  <a:gd name="T6" fmla="*/ 21 w 37"/>
                  <a:gd name="T7" fmla="*/ 2 h 3"/>
                  <a:gd name="T8" fmla="*/ 26 w 37"/>
                  <a:gd name="T9" fmla="*/ 2 h 3"/>
                  <a:gd name="T10" fmla="*/ 31 w 37"/>
                  <a:gd name="T11" fmla="*/ 1 h 3"/>
                  <a:gd name="T12" fmla="*/ 35 w 37"/>
                  <a:gd name="T13" fmla="*/ 1 h 3"/>
                  <a:gd name="T14" fmla="*/ 36 w 37"/>
                  <a:gd name="T15" fmla="*/ 0 h 3"/>
                  <a:gd name="T16" fmla="*/ 37 w 37"/>
                  <a:gd name="T17" fmla="*/ 0 h 3"/>
                  <a:gd name="T18" fmla="*/ 35 w 37"/>
                  <a:gd name="T19" fmla="*/ 0 h 3"/>
                  <a:gd name="T20" fmla="*/ 34 w 37"/>
                  <a:gd name="T21" fmla="*/ 0 h 3"/>
                  <a:gd name="T22" fmla="*/ 31 w 37"/>
                  <a:gd name="T23" fmla="*/ 1 h 3"/>
                  <a:gd name="T24" fmla="*/ 27 w 37"/>
                  <a:gd name="T25" fmla="*/ 1 h 3"/>
                  <a:gd name="T26" fmla="*/ 21 w 37"/>
                  <a:gd name="T27" fmla="*/ 2 h 3"/>
                  <a:gd name="T28" fmla="*/ 15 w 37"/>
                  <a:gd name="T29" fmla="*/ 2 h 3"/>
                  <a:gd name="T30" fmla="*/ 7 w 37"/>
                  <a:gd name="T31" fmla="*/ 2 h 3"/>
                  <a:gd name="T32" fmla="*/ 0 w 37"/>
                  <a:gd name="T33" fmla="*/ 2 h 3"/>
                  <a:gd name="T34" fmla="*/ 0 w 37"/>
                  <a:gd name="T35" fmla="*/ 3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7" h="3">
                    <a:moveTo>
                      <a:pt x="0" y="3"/>
                    </a:moveTo>
                    <a:lnTo>
                      <a:pt x="7" y="2"/>
                    </a:lnTo>
                    <a:lnTo>
                      <a:pt x="14" y="2"/>
                    </a:lnTo>
                    <a:lnTo>
                      <a:pt x="21" y="2"/>
                    </a:lnTo>
                    <a:lnTo>
                      <a:pt x="26" y="2"/>
                    </a:lnTo>
                    <a:lnTo>
                      <a:pt x="31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7" y="1"/>
                    </a:lnTo>
                    <a:lnTo>
                      <a:pt x="21" y="2"/>
                    </a:lnTo>
                    <a:lnTo>
                      <a:pt x="15" y="2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24" name="Freeform 744">
                <a:extLst>
                  <a:ext uri="{FF2B5EF4-FFF2-40B4-BE49-F238E27FC236}">
                    <a16:creationId xmlns:a16="http://schemas.microsoft.com/office/drawing/2014/main" id="{3DAACE2C-B7A9-45FE-8C8F-DDAD158A0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35" cy="2"/>
              </a:xfrm>
              <a:custGeom>
                <a:avLst/>
                <a:gdLst>
                  <a:gd name="T0" fmla="*/ 0 w 35"/>
                  <a:gd name="T1" fmla="*/ 2 h 2"/>
                  <a:gd name="T2" fmla="*/ 7 w 35"/>
                  <a:gd name="T3" fmla="*/ 2 h 2"/>
                  <a:gd name="T4" fmla="*/ 15 w 35"/>
                  <a:gd name="T5" fmla="*/ 2 h 2"/>
                  <a:gd name="T6" fmla="*/ 21 w 35"/>
                  <a:gd name="T7" fmla="*/ 2 h 2"/>
                  <a:gd name="T8" fmla="*/ 27 w 35"/>
                  <a:gd name="T9" fmla="*/ 1 h 2"/>
                  <a:gd name="T10" fmla="*/ 31 w 35"/>
                  <a:gd name="T11" fmla="*/ 1 h 2"/>
                  <a:gd name="T12" fmla="*/ 34 w 35"/>
                  <a:gd name="T13" fmla="*/ 0 h 2"/>
                  <a:gd name="T14" fmla="*/ 35 w 35"/>
                  <a:gd name="T15" fmla="*/ 0 h 2"/>
                  <a:gd name="T16" fmla="*/ 32 w 35"/>
                  <a:gd name="T17" fmla="*/ 0 h 2"/>
                  <a:gd name="T18" fmla="*/ 31 w 35"/>
                  <a:gd name="T19" fmla="*/ 0 h 2"/>
                  <a:gd name="T20" fmla="*/ 28 w 35"/>
                  <a:gd name="T21" fmla="*/ 1 h 2"/>
                  <a:gd name="T22" fmla="*/ 25 w 35"/>
                  <a:gd name="T23" fmla="*/ 1 h 2"/>
                  <a:gd name="T24" fmla="*/ 20 w 35"/>
                  <a:gd name="T25" fmla="*/ 2 h 2"/>
                  <a:gd name="T26" fmla="*/ 14 w 35"/>
                  <a:gd name="T27" fmla="*/ 2 h 2"/>
                  <a:gd name="T28" fmla="*/ 7 w 35"/>
                  <a:gd name="T29" fmla="*/ 2 h 2"/>
                  <a:gd name="T30" fmla="*/ 0 w 35"/>
                  <a:gd name="T31" fmla="*/ 2 h 2"/>
                  <a:gd name="T32" fmla="*/ 0 w 35"/>
                  <a:gd name="T33" fmla="*/ 2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2">
                    <a:moveTo>
                      <a:pt x="0" y="2"/>
                    </a:moveTo>
                    <a:lnTo>
                      <a:pt x="7" y="2"/>
                    </a:lnTo>
                    <a:lnTo>
                      <a:pt x="15" y="2"/>
                    </a:lnTo>
                    <a:lnTo>
                      <a:pt x="21" y="2"/>
                    </a:lnTo>
                    <a:lnTo>
                      <a:pt x="27" y="1"/>
                    </a:lnTo>
                    <a:lnTo>
                      <a:pt x="31" y="1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5" y="1"/>
                    </a:lnTo>
                    <a:lnTo>
                      <a:pt x="20" y="2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25" name="Freeform 745">
                <a:extLst>
                  <a:ext uri="{FF2B5EF4-FFF2-40B4-BE49-F238E27FC236}">
                    <a16:creationId xmlns:a16="http://schemas.microsoft.com/office/drawing/2014/main" id="{188FFC63-AD1D-4427-893C-2AB83AA9E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32" cy="2"/>
              </a:xfrm>
              <a:custGeom>
                <a:avLst/>
                <a:gdLst>
                  <a:gd name="T0" fmla="*/ 0 w 32"/>
                  <a:gd name="T1" fmla="*/ 2 h 2"/>
                  <a:gd name="T2" fmla="*/ 7 w 32"/>
                  <a:gd name="T3" fmla="*/ 2 h 2"/>
                  <a:gd name="T4" fmla="*/ 14 w 32"/>
                  <a:gd name="T5" fmla="*/ 2 h 2"/>
                  <a:gd name="T6" fmla="*/ 20 w 32"/>
                  <a:gd name="T7" fmla="*/ 2 h 2"/>
                  <a:gd name="T8" fmla="*/ 25 w 32"/>
                  <a:gd name="T9" fmla="*/ 1 h 2"/>
                  <a:gd name="T10" fmla="*/ 28 w 32"/>
                  <a:gd name="T11" fmla="*/ 1 h 2"/>
                  <a:gd name="T12" fmla="*/ 31 w 32"/>
                  <a:gd name="T13" fmla="*/ 0 h 2"/>
                  <a:gd name="T14" fmla="*/ 32 w 32"/>
                  <a:gd name="T15" fmla="*/ 0 h 2"/>
                  <a:gd name="T16" fmla="*/ 29 w 32"/>
                  <a:gd name="T17" fmla="*/ 0 h 2"/>
                  <a:gd name="T18" fmla="*/ 28 w 32"/>
                  <a:gd name="T19" fmla="*/ 0 h 2"/>
                  <a:gd name="T20" fmla="*/ 26 w 32"/>
                  <a:gd name="T21" fmla="*/ 1 h 2"/>
                  <a:gd name="T22" fmla="*/ 23 w 32"/>
                  <a:gd name="T23" fmla="*/ 1 h 2"/>
                  <a:gd name="T24" fmla="*/ 18 w 32"/>
                  <a:gd name="T25" fmla="*/ 1 h 2"/>
                  <a:gd name="T26" fmla="*/ 13 w 32"/>
                  <a:gd name="T27" fmla="*/ 2 h 2"/>
                  <a:gd name="T28" fmla="*/ 7 w 32"/>
                  <a:gd name="T29" fmla="*/ 2 h 2"/>
                  <a:gd name="T30" fmla="*/ 0 w 32"/>
                  <a:gd name="T31" fmla="*/ 2 h 2"/>
                  <a:gd name="T32" fmla="*/ 0 w 32"/>
                  <a:gd name="T33" fmla="*/ 2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2">
                    <a:moveTo>
                      <a:pt x="0" y="2"/>
                    </a:moveTo>
                    <a:lnTo>
                      <a:pt x="7" y="2"/>
                    </a:lnTo>
                    <a:lnTo>
                      <a:pt x="14" y="2"/>
                    </a:lnTo>
                    <a:lnTo>
                      <a:pt x="20" y="2"/>
                    </a:lnTo>
                    <a:lnTo>
                      <a:pt x="25" y="1"/>
                    </a:lnTo>
                    <a:lnTo>
                      <a:pt x="28" y="1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3" y="2"/>
                    </a:lnTo>
                    <a:lnTo>
                      <a:pt x="7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26" name="Freeform 746">
                <a:extLst>
                  <a:ext uri="{FF2B5EF4-FFF2-40B4-BE49-F238E27FC236}">
                    <a16:creationId xmlns:a16="http://schemas.microsoft.com/office/drawing/2014/main" id="{0CE6AC6A-F983-4C5E-9239-DD975E1A7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29" cy="2"/>
              </a:xfrm>
              <a:custGeom>
                <a:avLst/>
                <a:gdLst>
                  <a:gd name="T0" fmla="*/ 0 w 29"/>
                  <a:gd name="T1" fmla="*/ 2 h 2"/>
                  <a:gd name="T2" fmla="*/ 7 w 29"/>
                  <a:gd name="T3" fmla="*/ 2 h 2"/>
                  <a:gd name="T4" fmla="*/ 13 w 29"/>
                  <a:gd name="T5" fmla="*/ 2 h 2"/>
                  <a:gd name="T6" fmla="*/ 18 w 29"/>
                  <a:gd name="T7" fmla="*/ 1 h 2"/>
                  <a:gd name="T8" fmla="*/ 23 w 29"/>
                  <a:gd name="T9" fmla="*/ 1 h 2"/>
                  <a:gd name="T10" fmla="*/ 26 w 29"/>
                  <a:gd name="T11" fmla="*/ 1 h 2"/>
                  <a:gd name="T12" fmla="*/ 28 w 29"/>
                  <a:gd name="T13" fmla="*/ 0 h 2"/>
                  <a:gd name="T14" fmla="*/ 29 w 29"/>
                  <a:gd name="T15" fmla="*/ 0 h 2"/>
                  <a:gd name="T16" fmla="*/ 27 w 29"/>
                  <a:gd name="T17" fmla="*/ 0 h 2"/>
                  <a:gd name="T18" fmla="*/ 26 w 29"/>
                  <a:gd name="T19" fmla="*/ 0 h 2"/>
                  <a:gd name="T20" fmla="*/ 24 w 29"/>
                  <a:gd name="T21" fmla="*/ 0 h 2"/>
                  <a:gd name="T22" fmla="*/ 21 w 29"/>
                  <a:gd name="T23" fmla="*/ 1 h 2"/>
                  <a:gd name="T24" fmla="*/ 16 w 29"/>
                  <a:gd name="T25" fmla="*/ 1 h 2"/>
                  <a:gd name="T26" fmla="*/ 12 w 29"/>
                  <a:gd name="T27" fmla="*/ 1 h 2"/>
                  <a:gd name="T28" fmla="*/ 6 w 29"/>
                  <a:gd name="T29" fmla="*/ 2 h 2"/>
                  <a:gd name="T30" fmla="*/ 0 w 29"/>
                  <a:gd name="T31" fmla="*/ 2 h 2"/>
                  <a:gd name="T32" fmla="*/ 0 w 29"/>
                  <a:gd name="T33" fmla="*/ 2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" h="2">
                    <a:moveTo>
                      <a:pt x="0" y="2"/>
                    </a:moveTo>
                    <a:lnTo>
                      <a:pt x="7" y="2"/>
                    </a:lnTo>
                    <a:lnTo>
                      <a:pt x="13" y="2"/>
                    </a:lnTo>
                    <a:lnTo>
                      <a:pt x="18" y="1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6" y="1"/>
                    </a:lnTo>
                    <a:lnTo>
                      <a:pt x="12" y="1"/>
                    </a:lnTo>
                    <a:lnTo>
                      <a:pt x="6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27" name="Freeform 747">
                <a:extLst>
                  <a:ext uri="{FF2B5EF4-FFF2-40B4-BE49-F238E27FC236}">
                    <a16:creationId xmlns:a16="http://schemas.microsoft.com/office/drawing/2014/main" id="{89ACDDF8-336C-4E25-AF42-22CEF812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27" cy="2"/>
              </a:xfrm>
              <a:custGeom>
                <a:avLst/>
                <a:gdLst>
                  <a:gd name="T0" fmla="*/ 0 w 27"/>
                  <a:gd name="T1" fmla="*/ 2 h 2"/>
                  <a:gd name="T2" fmla="*/ 6 w 27"/>
                  <a:gd name="T3" fmla="*/ 2 h 2"/>
                  <a:gd name="T4" fmla="*/ 12 w 27"/>
                  <a:gd name="T5" fmla="*/ 1 h 2"/>
                  <a:gd name="T6" fmla="*/ 16 w 27"/>
                  <a:gd name="T7" fmla="*/ 1 h 2"/>
                  <a:gd name="T8" fmla="*/ 21 w 27"/>
                  <a:gd name="T9" fmla="*/ 1 h 2"/>
                  <a:gd name="T10" fmla="*/ 24 w 27"/>
                  <a:gd name="T11" fmla="*/ 0 h 2"/>
                  <a:gd name="T12" fmla="*/ 26 w 27"/>
                  <a:gd name="T13" fmla="*/ 0 h 2"/>
                  <a:gd name="T14" fmla="*/ 27 w 27"/>
                  <a:gd name="T15" fmla="*/ 0 h 2"/>
                  <a:gd name="T16" fmla="*/ 24 w 27"/>
                  <a:gd name="T17" fmla="*/ 0 h 2"/>
                  <a:gd name="T18" fmla="*/ 23 w 27"/>
                  <a:gd name="T19" fmla="*/ 0 h 2"/>
                  <a:gd name="T20" fmla="*/ 21 w 27"/>
                  <a:gd name="T21" fmla="*/ 1 h 2"/>
                  <a:gd name="T22" fmla="*/ 17 w 27"/>
                  <a:gd name="T23" fmla="*/ 1 h 2"/>
                  <a:gd name="T24" fmla="*/ 12 w 27"/>
                  <a:gd name="T25" fmla="*/ 1 h 2"/>
                  <a:gd name="T26" fmla="*/ 7 w 27"/>
                  <a:gd name="T27" fmla="*/ 1 h 2"/>
                  <a:gd name="T28" fmla="*/ 0 w 27"/>
                  <a:gd name="T29" fmla="*/ 1 h 2"/>
                  <a:gd name="T30" fmla="*/ 0 w 27"/>
                  <a:gd name="T31" fmla="*/ 2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7" h="2">
                    <a:moveTo>
                      <a:pt x="0" y="2"/>
                    </a:moveTo>
                    <a:lnTo>
                      <a:pt x="6" y="2"/>
                    </a:lnTo>
                    <a:lnTo>
                      <a:pt x="12" y="1"/>
                    </a:lnTo>
                    <a:lnTo>
                      <a:pt x="16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7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28" name="Freeform 748">
                <a:extLst>
                  <a:ext uri="{FF2B5EF4-FFF2-40B4-BE49-F238E27FC236}">
                    <a16:creationId xmlns:a16="http://schemas.microsoft.com/office/drawing/2014/main" id="{AD120E2F-CDD5-4621-A728-9ED4820DB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7 w 24"/>
                  <a:gd name="T3" fmla="*/ 1 h 1"/>
                  <a:gd name="T4" fmla="*/ 12 w 24"/>
                  <a:gd name="T5" fmla="*/ 1 h 1"/>
                  <a:gd name="T6" fmla="*/ 17 w 24"/>
                  <a:gd name="T7" fmla="*/ 1 h 1"/>
                  <a:gd name="T8" fmla="*/ 21 w 24"/>
                  <a:gd name="T9" fmla="*/ 1 h 1"/>
                  <a:gd name="T10" fmla="*/ 23 w 24"/>
                  <a:gd name="T11" fmla="*/ 0 h 1"/>
                  <a:gd name="T12" fmla="*/ 24 w 24"/>
                  <a:gd name="T13" fmla="*/ 0 h 1"/>
                  <a:gd name="T14" fmla="*/ 21 w 24"/>
                  <a:gd name="T15" fmla="*/ 0 h 1"/>
                  <a:gd name="T16" fmla="*/ 21 w 24"/>
                  <a:gd name="T17" fmla="*/ 0 h 1"/>
                  <a:gd name="T18" fmla="*/ 19 w 24"/>
                  <a:gd name="T19" fmla="*/ 0 h 1"/>
                  <a:gd name="T20" fmla="*/ 15 w 24"/>
                  <a:gd name="T21" fmla="*/ 1 h 1"/>
                  <a:gd name="T22" fmla="*/ 11 w 24"/>
                  <a:gd name="T23" fmla="*/ 1 h 1"/>
                  <a:gd name="T24" fmla="*/ 6 w 24"/>
                  <a:gd name="T25" fmla="*/ 1 h 1"/>
                  <a:gd name="T26" fmla="*/ 0 w 24"/>
                  <a:gd name="T27" fmla="*/ 1 h 1"/>
                  <a:gd name="T28" fmla="*/ 0 w 24"/>
                  <a:gd name="T29" fmla="*/ 1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" h="1">
                    <a:moveTo>
                      <a:pt x="0" y="1"/>
                    </a:moveTo>
                    <a:lnTo>
                      <a:pt x="7" y="1"/>
                    </a:lnTo>
                    <a:lnTo>
                      <a:pt x="12" y="1"/>
                    </a:lnTo>
                    <a:lnTo>
                      <a:pt x="17" y="1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5" y="1"/>
                    </a:lnTo>
                    <a:lnTo>
                      <a:pt x="11" y="1"/>
                    </a:lnTo>
                    <a:lnTo>
                      <a:pt x="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7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29" name="Freeform 749">
                <a:extLst>
                  <a:ext uri="{FF2B5EF4-FFF2-40B4-BE49-F238E27FC236}">
                    <a16:creationId xmlns:a16="http://schemas.microsoft.com/office/drawing/2014/main" id="{01F6AFD8-E628-4719-80D0-C07F50EC3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21" cy="1"/>
              </a:xfrm>
              <a:custGeom>
                <a:avLst/>
                <a:gdLst>
                  <a:gd name="T0" fmla="*/ 0 w 21"/>
                  <a:gd name="T1" fmla="*/ 1 h 1"/>
                  <a:gd name="T2" fmla="*/ 6 w 21"/>
                  <a:gd name="T3" fmla="*/ 1 h 1"/>
                  <a:gd name="T4" fmla="*/ 11 w 21"/>
                  <a:gd name="T5" fmla="*/ 1 h 1"/>
                  <a:gd name="T6" fmla="*/ 15 w 21"/>
                  <a:gd name="T7" fmla="*/ 1 h 1"/>
                  <a:gd name="T8" fmla="*/ 19 w 21"/>
                  <a:gd name="T9" fmla="*/ 0 h 1"/>
                  <a:gd name="T10" fmla="*/ 21 w 21"/>
                  <a:gd name="T11" fmla="*/ 0 h 1"/>
                  <a:gd name="T12" fmla="*/ 21 w 21"/>
                  <a:gd name="T13" fmla="*/ 0 h 1"/>
                  <a:gd name="T14" fmla="*/ 19 w 21"/>
                  <a:gd name="T15" fmla="*/ 0 h 1"/>
                  <a:gd name="T16" fmla="*/ 18 w 21"/>
                  <a:gd name="T17" fmla="*/ 0 h 1"/>
                  <a:gd name="T18" fmla="*/ 16 w 21"/>
                  <a:gd name="T19" fmla="*/ 0 h 1"/>
                  <a:gd name="T20" fmla="*/ 14 w 21"/>
                  <a:gd name="T21" fmla="*/ 1 h 1"/>
                  <a:gd name="T22" fmla="*/ 9 w 21"/>
                  <a:gd name="T23" fmla="*/ 1 h 1"/>
                  <a:gd name="T24" fmla="*/ 5 w 21"/>
                  <a:gd name="T25" fmla="*/ 1 h 1"/>
                  <a:gd name="T26" fmla="*/ 0 w 21"/>
                  <a:gd name="T27" fmla="*/ 1 h 1"/>
                  <a:gd name="T28" fmla="*/ 0 w 21"/>
                  <a:gd name="T29" fmla="*/ 1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lnTo>
                      <a:pt x="6" y="1"/>
                    </a:lnTo>
                    <a:lnTo>
                      <a:pt x="11" y="1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1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30" name="Freeform 750">
                <a:extLst>
                  <a:ext uri="{FF2B5EF4-FFF2-40B4-BE49-F238E27FC236}">
                    <a16:creationId xmlns:a16="http://schemas.microsoft.com/office/drawing/2014/main" id="{9C4B9D2C-06BC-460B-B99A-A38B9EAA5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19" cy="1"/>
              </a:xfrm>
              <a:custGeom>
                <a:avLst/>
                <a:gdLst>
                  <a:gd name="T0" fmla="*/ 0 w 19"/>
                  <a:gd name="T1" fmla="*/ 1 h 1"/>
                  <a:gd name="T2" fmla="*/ 5 w 19"/>
                  <a:gd name="T3" fmla="*/ 1 h 1"/>
                  <a:gd name="T4" fmla="*/ 9 w 19"/>
                  <a:gd name="T5" fmla="*/ 1 h 1"/>
                  <a:gd name="T6" fmla="*/ 14 w 19"/>
                  <a:gd name="T7" fmla="*/ 1 h 1"/>
                  <a:gd name="T8" fmla="*/ 16 w 19"/>
                  <a:gd name="T9" fmla="*/ 0 h 1"/>
                  <a:gd name="T10" fmla="*/ 18 w 19"/>
                  <a:gd name="T11" fmla="*/ 0 h 1"/>
                  <a:gd name="T12" fmla="*/ 19 w 19"/>
                  <a:gd name="T13" fmla="*/ 0 h 1"/>
                  <a:gd name="T14" fmla="*/ 16 w 19"/>
                  <a:gd name="T15" fmla="*/ 0 h 1"/>
                  <a:gd name="T16" fmla="*/ 15 w 19"/>
                  <a:gd name="T17" fmla="*/ 0 h 1"/>
                  <a:gd name="T18" fmla="*/ 13 w 19"/>
                  <a:gd name="T19" fmla="*/ 0 h 1"/>
                  <a:gd name="T20" fmla="*/ 9 w 19"/>
                  <a:gd name="T21" fmla="*/ 1 h 1"/>
                  <a:gd name="T22" fmla="*/ 5 w 19"/>
                  <a:gd name="T23" fmla="*/ 1 h 1"/>
                  <a:gd name="T24" fmla="*/ 0 w 19"/>
                  <a:gd name="T25" fmla="*/ 1 h 1"/>
                  <a:gd name="T26" fmla="*/ 0 w 19"/>
                  <a:gd name="T27" fmla="*/ 1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1">
                    <a:moveTo>
                      <a:pt x="0" y="1"/>
                    </a:moveTo>
                    <a:lnTo>
                      <a:pt x="5" y="1"/>
                    </a:lnTo>
                    <a:lnTo>
                      <a:pt x="9" y="1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31" name="Freeform 751">
                <a:extLst>
                  <a:ext uri="{FF2B5EF4-FFF2-40B4-BE49-F238E27FC236}">
                    <a16:creationId xmlns:a16="http://schemas.microsoft.com/office/drawing/2014/main" id="{71B387DF-2499-4D0D-814D-C944616BA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16" cy="1"/>
              </a:xfrm>
              <a:custGeom>
                <a:avLst/>
                <a:gdLst>
                  <a:gd name="T0" fmla="*/ 0 w 16"/>
                  <a:gd name="T1" fmla="*/ 1 h 1"/>
                  <a:gd name="T2" fmla="*/ 5 w 16"/>
                  <a:gd name="T3" fmla="*/ 1 h 1"/>
                  <a:gd name="T4" fmla="*/ 9 w 16"/>
                  <a:gd name="T5" fmla="*/ 1 h 1"/>
                  <a:gd name="T6" fmla="*/ 13 w 16"/>
                  <a:gd name="T7" fmla="*/ 0 h 1"/>
                  <a:gd name="T8" fmla="*/ 15 w 16"/>
                  <a:gd name="T9" fmla="*/ 0 h 1"/>
                  <a:gd name="T10" fmla="*/ 16 w 16"/>
                  <a:gd name="T11" fmla="*/ 0 h 1"/>
                  <a:gd name="T12" fmla="*/ 14 w 16"/>
                  <a:gd name="T13" fmla="*/ 0 h 1"/>
                  <a:gd name="T14" fmla="*/ 13 w 16"/>
                  <a:gd name="T15" fmla="*/ 0 h 1"/>
                  <a:gd name="T16" fmla="*/ 11 w 16"/>
                  <a:gd name="T17" fmla="*/ 0 h 1"/>
                  <a:gd name="T18" fmla="*/ 8 w 16"/>
                  <a:gd name="T19" fmla="*/ 0 h 1"/>
                  <a:gd name="T20" fmla="*/ 4 w 16"/>
                  <a:gd name="T21" fmla="*/ 1 h 1"/>
                  <a:gd name="T22" fmla="*/ 0 w 16"/>
                  <a:gd name="T23" fmla="*/ 1 h 1"/>
                  <a:gd name="T24" fmla="*/ 0 w 16"/>
                  <a:gd name="T25" fmla="*/ 1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1">
                    <a:moveTo>
                      <a:pt x="0" y="1"/>
                    </a:moveTo>
                    <a:lnTo>
                      <a:pt x="5" y="1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32" name="Freeform 752">
                <a:extLst>
                  <a:ext uri="{FF2B5EF4-FFF2-40B4-BE49-F238E27FC236}">
                    <a16:creationId xmlns:a16="http://schemas.microsoft.com/office/drawing/2014/main" id="{26E9D5C9-CF98-4776-A38E-24FEF174C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14" cy="1"/>
              </a:xfrm>
              <a:custGeom>
                <a:avLst/>
                <a:gdLst>
                  <a:gd name="T0" fmla="*/ 0 w 14"/>
                  <a:gd name="T1" fmla="*/ 1 h 1"/>
                  <a:gd name="T2" fmla="*/ 4 w 14"/>
                  <a:gd name="T3" fmla="*/ 1 h 1"/>
                  <a:gd name="T4" fmla="*/ 8 w 14"/>
                  <a:gd name="T5" fmla="*/ 0 h 1"/>
                  <a:gd name="T6" fmla="*/ 11 w 14"/>
                  <a:gd name="T7" fmla="*/ 0 h 1"/>
                  <a:gd name="T8" fmla="*/ 13 w 14"/>
                  <a:gd name="T9" fmla="*/ 0 h 1"/>
                  <a:gd name="T10" fmla="*/ 14 w 14"/>
                  <a:gd name="T11" fmla="*/ 0 h 1"/>
                  <a:gd name="T12" fmla="*/ 11 w 14"/>
                  <a:gd name="T13" fmla="*/ 0 h 1"/>
                  <a:gd name="T14" fmla="*/ 10 w 14"/>
                  <a:gd name="T15" fmla="*/ 0 h 1"/>
                  <a:gd name="T16" fmla="*/ 7 w 14"/>
                  <a:gd name="T17" fmla="*/ 0 h 1"/>
                  <a:gd name="T18" fmla="*/ 4 w 14"/>
                  <a:gd name="T19" fmla="*/ 0 h 1"/>
                  <a:gd name="T20" fmla="*/ 0 w 14"/>
                  <a:gd name="T21" fmla="*/ 0 h 1"/>
                  <a:gd name="T22" fmla="*/ 0 w 14"/>
                  <a:gd name="T23" fmla="*/ 1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1">
                    <a:moveTo>
                      <a:pt x="0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33" name="Freeform 753">
                <a:extLst>
                  <a:ext uri="{FF2B5EF4-FFF2-40B4-BE49-F238E27FC236}">
                    <a16:creationId xmlns:a16="http://schemas.microsoft.com/office/drawing/2014/main" id="{1B9D7C93-4BD4-4D6E-BB9F-78C52FF5B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4 w 11"/>
                  <a:gd name="T3" fmla="*/ 0 h 1"/>
                  <a:gd name="T4" fmla="*/ 7 w 11"/>
                  <a:gd name="T5" fmla="*/ 0 h 1"/>
                  <a:gd name="T6" fmla="*/ 10 w 11"/>
                  <a:gd name="T7" fmla="*/ 0 h 1"/>
                  <a:gd name="T8" fmla="*/ 11 w 11"/>
                  <a:gd name="T9" fmla="*/ 0 h 1"/>
                  <a:gd name="T10" fmla="*/ 8 w 11"/>
                  <a:gd name="T11" fmla="*/ 0 h 1"/>
                  <a:gd name="T12" fmla="*/ 7 w 11"/>
                  <a:gd name="T13" fmla="*/ 0 h 1"/>
                  <a:gd name="T14" fmla="*/ 6 w 11"/>
                  <a:gd name="T15" fmla="*/ 0 h 1"/>
                  <a:gd name="T16" fmla="*/ 3 w 11"/>
                  <a:gd name="T17" fmla="*/ 0 h 1"/>
                  <a:gd name="T18" fmla="*/ 0 w 11"/>
                  <a:gd name="T19" fmla="*/ 0 h 1"/>
                  <a:gd name="T20" fmla="*/ 0 w 11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" h="1">
                    <a:moveTo>
                      <a:pt x="0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34" name="Freeform 754">
                <a:extLst>
                  <a:ext uri="{FF2B5EF4-FFF2-40B4-BE49-F238E27FC236}">
                    <a16:creationId xmlns:a16="http://schemas.microsoft.com/office/drawing/2014/main" id="{E18F7D25-57AF-480A-B467-DF8097261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3 w 8"/>
                  <a:gd name="T3" fmla="*/ 0 h 1"/>
                  <a:gd name="T4" fmla="*/ 6 w 8"/>
                  <a:gd name="T5" fmla="*/ 0 h 1"/>
                  <a:gd name="T6" fmla="*/ 7 w 8"/>
                  <a:gd name="T7" fmla="*/ 0 h 1"/>
                  <a:gd name="T8" fmla="*/ 8 w 8"/>
                  <a:gd name="T9" fmla="*/ 0 h 1"/>
                  <a:gd name="T10" fmla="*/ 6 w 8"/>
                  <a:gd name="T11" fmla="*/ 0 h 1"/>
                  <a:gd name="T12" fmla="*/ 5 w 8"/>
                  <a:gd name="T13" fmla="*/ 0 h 1"/>
                  <a:gd name="T14" fmla="*/ 3 w 8"/>
                  <a:gd name="T15" fmla="*/ 0 h 1"/>
                  <a:gd name="T16" fmla="*/ 0 w 8"/>
                  <a:gd name="T17" fmla="*/ 0 h 1"/>
                  <a:gd name="T18" fmla="*/ 0 w 8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35" name="Freeform 755">
                <a:extLst>
                  <a:ext uri="{FF2B5EF4-FFF2-40B4-BE49-F238E27FC236}">
                    <a16:creationId xmlns:a16="http://schemas.microsoft.com/office/drawing/2014/main" id="{5BEB1783-8B8B-4A0D-9E2A-CD3C49311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3 w 6"/>
                  <a:gd name="T3" fmla="*/ 0 h 1"/>
                  <a:gd name="T4" fmla="*/ 5 w 6"/>
                  <a:gd name="T5" fmla="*/ 0 h 1"/>
                  <a:gd name="T6" fmla="*/ 6 w 6"/>
                  <a:gd name="T7" fmla="*/ 0 h 1"/>
                  <a:gd name="T8" fmla="*/ 3 w 6"/>
                  <a:gd name="T9" fmla="*/ 0 h 1"/>
                  <a:gd name="T10" fmla="*/ 2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36" name="Freeform 756">
                <a:extLst>
                  <a:ext uri="{FF2B5EF4-FFF2-40B4-BE49-F238E27FC236}">
                    <a16:creationId xmlns:a16="http://schemas.microsoft.com/office/drawing/2014/main" id="{2607EBA9-D2CF-4CD5-A655-761C1918C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359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3 w 3"/>
                  <a:gd name="T5" fmla="*/ 0 h 1"/>
                  <a:gd name="T6" fmla="*/ 0 w 3"/>
                  <a:gd name="T7" fmla="*/ 0 h 1"/>
                  <a:gd name="T8" fmla="*/ 0 w 3"/>
                  <a:gd name="T9" fmla="*/ 0 h 1"/>
                  <a:gd name="T10" fmla="*/ 0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37" name="Rectangle 757">
                <a:extLst>
                  <a:ext uri="{FF2B5EF4-FFF2-40B4-BE49-F238E27FC236}">
                    <a16:creationId xmlns:a16="http://schemas.microsoft.com/office/drawing/2014/main" id="{31B97E84-EFA2-4137-884A-577870546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5" y="3598"/>
                <a:ext cx="1" cy="1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538" name="Freeform 758">
                <a:extLst>
                  <a:ext uri="{FF2B5EF4-FFF2-40B4-BE49-F238E27FC236}">
                    <a16:creationId xmlns:a16="http://schemas.microsoft.com/office/drawing/2014/main" id="{32DC0948-2FE9-4D30-A4CD-FFCED7069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3578"/>
                <a:ext cx="31" cy="116"/>
              </a:xfrm>
              <a:custGeom>
                <a:avLst/>
                <a:gdLst>
                  <a:gd name="T0" fmla="*/ 0 w 31"/>
                  <a:gd name="T1" fmla="*/ 32 h 116"/>
                  <a:gd name="T2" fmla="*/ 31 w 31"/>
                  <a:gd name="T3" fmla="*/ 0 h 116"/>
                  <a:gd name="T4" fmla="*/ 31 w 31"/>
                  <a:gd name="T5" fmla="*/ 86 h 116"/>
                  <a:gd name="T6" fmla="*/ 0 w 31"/>
                  <a:gd name="T7" fmla="*/ 116 h 116"/>
                  <a:gd name="T8" fmla="*/ 0 w 31"/>
                  <a:gd name="T9" fmla="*/ 32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116">
                    <a:moveTo>
                      <a:pt x="0" y="32"/>
                    </a:moveTo>
                    <a:lnTo>
                      <a:pt x="31" y="0"/>
                    </a:lnTo>
                    <a:lnTo>
                      <a:pt x="31" y="86"/>
                    </a:lnTo>
                    <a:lnTo>
                      <a:pt x="0" y="11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39" name="Rectangle 759">
                <a:extLst>
                  <a:ext uri="{FF2B5EF4-FFF2-40B4-BE49-F238E27FC236}">
                    <a16:creationId xmlns:a16="http://schemas.microsoft.com/office/drawing/2014/main" id="{5AD3E370-4692-4A2E-8970-AF933A2FB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3610"/>
                <a:ext cx="249" cy="6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540" name="Rectangle 760">
                <a:extLst>
                  <a:ext uri="{FF2B5EF4-FFF2-40B4-BE49-F238E27FC236}">
                    <a16:creationId xmlns:a16="http://schemas.microsoft.com/office/drawing/2014/main" id="{50403661-B3FC-422A-AA80-53988BFAF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3610"/>
                <a:ext cx="249" cy="6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541" name="Freeform 761">
                <a:extLst>
                  <a:ext uri="{FF2B5EF4-FFF2-40B4-BE49-F238E27FC236}">
                    <a16:creationId xmlns:a16="http://schemas.microsoft.com/office/drawing/2014/main" id="{4EE94C04-13CC-4BF8-81B0-8345D0A4A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3610"/>
                <a:ext cx="4" cy="67"/>
              </a:xfrm>
              <a:custGeom>
                <a:avLst/>
                <a:gdLst>
                  <a:gd name="T0" fmla="*/ 4 w 4"/>
                  <a:gd name="T1" fmla="*/ 0 h 67"/>
                  <a:gd name="T2" fmla="*/ 1 w 4"/>
                  <a:gd name="T3" fmla="*/ 16 h 67"/>
                  <a:gd name="T4" fmla="*/ 0 w 4"/>
                  <a:gd name="T5" fmla="*/ 34 h 67"/>
                  <a:gd name="T6" fmla="*/ 1 w 4"/>
                  <a:gd name="T7" fmla="*/ 50 h 67"/>
                  <a:gd name="T8" fmla="*/ 4 w 4"/>
                  <a:gd name="T9" fmla="*/ 67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7">
                    <a:moveTo>
                      <a:pt x="4" y="0"/>
                    </a:moveTo>
                    <a:lnTo>
                      <a:pt x="1" y="16"/>
                    </a:lnTo>
                    <a:lnTo>
                      <a:pt x="0" y="34"/>
                    </a:lnTo>
                    <a:lnTo>
                      <a:pt x="1" y="50"/>
                    </a:lnTo>
                    <a:lnTo>
                      <a:pt x="4" y="6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42" name="Rectangle 762">
                <a:extLst>
                  <a:ext uri="{FF2B5EF4-FFF2-40B4-BE49-F238E27FC236}">
                    <a16:creationId xmlns:a16="http://schemas.microsoft.com/office/drawing/2014/main" id="{164CD995-D91D-4C23-B268-A09E605BF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3677"/>
                <a:ext cx="249" cy="17"/>
              </a:xfrm>
              <a:prstGeom prst="rect">
                <a:avLst/>
              </a:prstGeom>
              <a:solidFill>
                <a:srgbClr val="9A9A9A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543" name="Rectangle 763">
                <a:extLst>
                  <a:ext uri="{FF2B5EF4-FFF2-40B4-BE49-F238E27FC236}">
                    <a16:creationId xmlns:a16="http://schemas.microsoft.com/office/drawing/2014/main" id="{3469F0A5-EBC8-4BAF-8583-2EEE3198B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7" y="3631"/>
                <a:ext cx="9" cy="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544" name="Freeform 764">
                <a:extLst>
                  <a:ext uri="{FF2B5EF4-FFF2-40B4-BE49-F238E27FC236}">
                    <a16:creationId xmlns:a16="http://schemas.microsoft.com/office/drawing/2014/main" id="{30F7DC03-669F-4D9F-B140-5AB8117B93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05" y="3625"/>
                <a:ext cx="40" cy="4"/>
              </a:xfrm>
              <a:custGeom>
                <a:avLst/>
                <a:gdLst>
                  <a:gd name="T0" fmla="*/ 0 w 40"/>
                  <a:gd name="T1" fmla="*/ 4 h 4"/>
                  <a:gd name="T2" fmla="*/ 11 w 40"/>
                  <a:gd name="T3" fmla="*/ 4 h 4"/>
                  <a:gd name="T4" fmla="*/ 11 w 40"/>
                  <a:gd name="T5" fmla="*/ 0 h 4"/>
                  <a:gd name="T6" fmla="*/ 0 w 40"/>
                  <a:gd name="T7" fmla="*/ 0 h 4"/>
                  <a:gd name="T8" fmla="*/ 0 w 40"/>
                  <a:gd name="T9" fmla="*/ 4 h 4"/>
                  <a:gd name="T10" fmla="*/ 17 w 40"/>
                  <a:gd name="T11" fmla="*/ 4 h 4"/>
                  <a:gd name="T12" fmla="*/ 23 w 40"/>
                  <a:gd name="T13" fmla="*/ 4 h 4"/>
                  <a:gd name="T14" fmla="*/ 23 w 40"/>
                  <a:gd name="T15" fmla="*/ 0 h 4"/>
                  <a:gd name="T16" fmla="*/ 17 w 40"/>
                  <a:gd name="T17" fmla="*/ 0 h 4"/>
                  <a:gd name="T18" fmla="*/ 17 w 40"/>
                  <a:gd name="T19" fmla="*/ 4 h 4"/>
                  <a:gd name="T20" fmla="*/ 29 w 40"/>
                  <a:gd name="T21" fmla="*/ 4 h 4"/>
                  <a:gd name="T22" fmla="*/ 40 w 40"/>
                  <a:gd name="T23" fmla="*/ 4 h 4"/>
                  <a:gd name="T24" fmla="*/ 40 w 40"/>
                  <a:gd name="T25" fmla="*/ 0 h 4"/>
                  <a:gd name="T26" fmla="*/ 29 w 40"/>
                  <a:gd name="T27" fmla="*/ 0 h 4"/>
                  <a:gd name="T28" fmla="*/ 29 w 40"/>
                  <a:gd name="T29" fmla="*/ 4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0" h="4">
                    <a:moveTo>
                      <a:pt x="0" y="4"/>
                    </a:moveTo>
                    <a:lnTo>
                      <a:pt x="11" y="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  <a:moveTo>
                      <a:pt x="17" y="4"/>
                    </a:moveTo>
                    <a:lnTo>
                      <a:pt x="23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4"/>
                    </a:lnTo>
                    <a:close/>
                    <a:moveTo>
                      <a:pt x="29" y="4"/>
                    </a:moveTo>
                    <a:lnTo>
                      <a:pt x="40" y="4"/>
                    </a:lnTo>
                    <a:lnTo>
                      <a:pt x="40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45" name="Freeform 765">
                <a:extLst>
                  <a:ext uri="{FF2B5EF4-FFF2-40B4-BE49-F238E27FC236}">
                    <a16:creationId xmlns:a16="http://schemas.microsoft.com/office/drawing/2014/main" id="{4F29D559-C3FD-474A-9E0E-6FA701EA90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3" y="3617"/>
                <a:ext cx="179" cy="26"/>
              </a:xfrm>
              <a:custGeom>
                <a:avLst/>
                <a:gdLst>
                  <a:gd name="T0" fmla="*/ 0 w 179"/>
                  <a:gd name="T1" fmla="*/ 26 h 26"/>
                  <a:gd name="T2" fmla="*/ 23 w 179"/>
                  <a:gd name="T3" fmla="*/ 26 h 26"/>
                  <a:gd name="T4" fmla="*/ 23 w 179"/>
                  <a:gd name="T5" fmla="*/ 0 h 26"/>
                  <a:gd name="T6" fmla="*/ 0 w 179"/>
                  <a:gd name="T7" fmla="*/ 0 h 26"/>
                  <a:gd name="T8" fmla="*/ 0 w 179"/>
                  <a:gd name="T9" fmla="*/ 26 h 26"/>
                  <a:gd name="T10" fmla="*/ 159 w 179"/>
                  <a:gd name="T11" fmla="*/ 19 h 26"/>
                  <a:gd name="T12" fmla="*/ 179 w 179"/>
                  <a:gd name="T13" fmla="*/ 19 h 26"/>
                  <a:gd name="T14" fmla="*/ 179 w 179"/>
                  <a:gd name="T15" fmla="*/ 6 h 26"/>
                  <a:gd name="T16" fmla="*/ 159 w 179"/>
                  <a:gd name="T17" fmla="*/ 6 h 26"/>
                  <a:gd name="T18" fmla="*/ 159 w 179"/>
                  <a:gd name="T19" fmla="*/ 19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9" h="26">
                    <a:moveTo>
                      <a:pt x="0" y="26"/>
                    </a:moveTo>
                    <a:lnTo>
                      <a:pt x="23" y="26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  <a:moveTo>
                      <a:pt x="159" y="19"/>
                    </a:moveTo>
                    <a:lnTo>
                      <a:pt x="179" y="19"/>
                    </a:lnTo>
                    <a:lnTo>
                      <a:pt x="179" y="6"/>
                    </a:lnTo>
                    <a:lnTo>
                      <a:pt x="159" y="6"/>
                    </a:lnTo>
                    <a:lnTo>
                      <a:pt x="159" y="19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46" name="Freeform 766">
                <a:extLst>
                  <a:ext uri="{FF2B5EF4-FFF2-40B4-BE49-F238E27FC236}">
                    <a16:creationId xmlns:a16="http://schemas.microsoft.com/office/drawing/2014/main" id="{15FC0371-2761-4A05-A7D6-6E24BCAFC2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17" y="3613"/>
                <a:ext cx="245" cy="77"/>
              </a:xfrm>
              <a:custGeom>
                <a:avLst/>
                <a:gdLst>
                  <a:gd name="T0" fmla="*/ 85 w 245"/>
                  <a:gd name="T1" fmla="*/ 61 h 77"/>
                  <a:gd name="T2" fmla="*/ 244 w 245"/>
                  <a:gd name="T3" fmla="*/ 61 h 77"/>
                  <a:gd name="T4" fmla="*/ 244 w 245"/>
                  <a:gd name="T5" fmla="*/ 0 h 77"/>
                  <a:gd name="T6" fmla="*/ 85 w 245"/>
                  <a:gd name="T7" fmla="*/ 0 h 77"/>
                  <a:gd name="T8" fmla="*/ 82 w 245"/>
                  <a:gd name="T9" fmla="*/ 15 h 77"/>
                  <a:gd name="T10" fmla="*/ 81 w 245"/>
                  <a:gd name="T11" fmla="*/ 31 h 77"/>
                  <a:gd name="T12" fmla="*/ 82 w 245"/>
                  <a:gd name="T13" fmla="*/ 46 h 77"/>
                  <a:gd name="T14" fmla="*/ 85 w 245"/>
                  <a:gd name="T15" fmla="*/ 61 h 77"/>
                  <a:gd name="T16" fmla="*/ 144 w 245"/>
                  <a:gd name="T17" fmla="*/ 53 h 77"/>
                  <a:gd name="T18" fmla="*/ 235 w 245"/>
                  <a:gd name="T19" fmla="*/ 53 h 77"/>
                  <a:gd name="T20" fmla="*/ 235 w 245"/>
                  <a:gd name="T21" fmla="*/ 8 h 77"/>
                  <a:gd name="T22" fmla="*/ 144 w 245"/>
                  <a:gd name="T23" fmla="*/ 8 h 77"/>
                  <a:gd name="T24" fmla="*/ 144 w 245"/>
                  <a:gd name="T25" fmla="*/ 53 h 77"/>
                  <a:gd name="T26" fmla="*/ 222 w 245"/>
                  <a:gd name="T27" fmla="*/ 77 h 77"/>
                  <a:gd name="T28" fmla="*/ 241 w 245"/>
                  <a:gd name="T29" fmla="*/ 77 h 77"/>
                  <a:gd name="T30" fmla="*/ 244 w 245"/>
                  <a:gd name="T31" fmla="*/ 76 h 77"/>
                  <a:gd name="T32" fmla="*/ 245 w 245"/>
                  <a:gd name="T33" fmla="*/ 73 h 77"/>
                  <a:gd name="T34" fmla="*/ 244 w 245"/>
                  <a:gd name="T35" fmla="*/ 70 h 77"/>
                  <a:gd name="T36" fmla="*/ 241 w 245"/>
                  <a:gd name="T37" fmla="*/ 69 h 77"/>
                  <a:gd name="T38" fmla="*/ 222 w 245"/>
                  <a:gd name="T39" fmla="*/ 69 h 77"/>
                  <a:gd name="T40" fmla="*/ 222 w 245"/>
                  <a:gd name="T41" fmla="*/ 77 h 77"/>
                  <a:gd name="T42" fmla="*/ 24 w 245"/>
                  <a:gd name="T43" fmla="*/ 77 h 77"/>
                  <a:gd name="T44" fmla="*/ 4 w 245"/>
                  <a:gd name="T45" fmla="*/ 77 h 77"/>
                  <a:gd name="T46" fmla="*/ 1 w 245"/>
                  <a:gd name="T47" fmla="*/ 76 h 77"/>
                  <a:gd name="T48" fmla="*/ 0 w 245"/>
                  <a:gd name="T49" fmla="*/ 73 h 77"/>
                  <a:gd name="T50" fmla="*/ 1 w 245"/>
                  <a:gd name="T51" fmla="*/ 70 h 77"/>
                  <a:gd name="T52" fmla="*/ 4 w 245"/>
                  <a:gd name="T53" fmla="*/ 69 h 77"/>
                  <a:gd name="T54" fmla="*/ 24 w 245"/>
                  <a:gd name="T55" fmla="*/ 69 h 77"/>
                  <a:gd name="T56" fmla="*/ 24 w 245"/>
                  <a:gd name="T57" fmla="*/ 77 h 77"/>
                  <a:gd name="T58" fmla="*/ 88 w 245"/>
                  <a:gd name="T59" fmla="*/ 16 h 77"/>
                  <a:gd name="T60" fmla="*/ 128 w 245"/>
                  <a:gd name="T61" fmla="*/ 16 h 77"/>
                  <a:gd name="T62" fmla="*/ 128 w 245"/>
                  <a:gd name="T63" fmla="*/ 12 h 77"/>
                  <a:gd name="T64" fmla="*/ 88 w 245"/>
                  <a:gd name="T65" fmla="*/ 12 h 77"/>
                  <a:gd name="T66" fmla="*/ 88 w 245"/>
                  <a:gd name="T67" fmla="*/ 16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45" h="77">
                    <a:moveTo>
                      <a:pt x="85" y="61"/>
                    </a:moveTo>
                    <a:lnTo>
                      <a:pt x="244" y="61"/>
                    </a:lnTo>
                    <a:lnTo>
                      <a:pt x="244" y="0"/>
                    </a:lnTo>
                    <a:lnTo>
                      <a:pt x="85" y="0"/>
                    </a:lnTo>
                    <a:lnTo>
                      <a:pt x="82" y="15"/>
                    </a:lnTo>
                    <a:lnTo>
                      <a:pt x="81" y="31"/>
                    </a:lnTo>
                    <a:lnTo>
                      <a:pt x="82" y="46"/>
                    </a:lnTo>
                    <a:lnTo>
                      <a:pt x="85" y="61"/>
                    </a:lnTo>
                    <a:close/>
                    <a:moveTo>
                      <a:pt x="144" y="53"/>
                    </a:moveTo>
                    <a:lnTo>
                      <a:pt x="235" y="53"/>
                    </a:lnTo>
                    <a:lnTo>
                      <a:pt x="235" y="8"/>
                    </a:lnTo>
                    <a:lnTo>
                      <a:pt x="144" y="8"/>
                    </a:lnTo>
                    <a:lnTo>
                      <a:pt x="144" y="53"/>
                    </a:lnTo>
                    <a:close/>
                    <a:moveTo>
                      <a:pt x="222" y="77"/>
                    </a:moveTo>
                    <a:lnTo>
                      <a:pt x="241" y="77"/>
                    </a:lnTo>
                    <a:lnTo>
                      <a:pt x="244" y="76"/>
                    </a:lnTo>
                    <a:lnTo>
                      <a:pt x="245" y="73"/>
                    </a:lnTo>
                    <a:lnTo>
                      <a:pt x="244" y="70"/>
                    </a:lnTo>
                    <a:lnTo>
                      <a:pt x="241" y="69"/>
                    </a:lnTo>
                    <a:lnTo>
                      <a:pt x="222" y="69"/>
                    </a:lnTo>
                    <a:lnTo>
                      <a:pt x="222" y="77"/>
                    </a:lnTo>
                    <a:close/>
                    <a:moveTo>
                      <a:pt x="24" y="77"/>
                    </a:moveTo>
                    <a:lnTo>
                      <a:pt x="4" y="77"/>
                    </a:lnTo>
                    <a:lnTo>
                      <a:pt x="1" y="76"/>
                    </a:lnTo>
                    <a:lnTo>
                      <a:pt x="0" y="73"/>
                    </a:lnTo>
                    <a:lnTo>
                      <a:pt x="1" y="70"/>
                    </a:lnTo>
                    <a:lnTo>
                      <a:pt x="4" y="69"/>
                    </a:lnTo>
                    <a:lnTo>
                      <a:pt x="24" y="69"/>
                    </a:lnTo>
                    <a:lnTo>
                      <a:pt x="24" y="77"/>
                    </a:lnTo>
                    <a:close/>
                    <a:moveTo>
                      <a:pt x="88" y="16"/>
                    </a:moveTo>
                    <a:lnTo>
                      <a:pt x="128" y="16"/>
                    </a:lnTo>
                    <a:lnTo>
                      <a:pt x="128" y="12"/>
                    </a:lnTo>
                    <a:lnTo>
                      <a:pt x="88" y="12"/>
                    </a:lnTo>
                    <a:lnTo>
                      <a:pt x="88" y="1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47" name="Freeform 767">
                <a:extLst>
                  <a:ext uri="{FF2B5EF4-FFF2-40B4-BE49-F238E27FC236}">
                    <a16:creationId xmlns:a16="http://schemas.microsoft.com/office/drawing/2014/main" id="{18DEF8A4-1487-414A-B975-9A1AD6D10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3613"/>
                <a:ext cx="163" cy="61"/>
              </a:xfrm>
              <a:custGeom>
                <a:avLst/>
                <a:gdLst>
                  <a:gd name="T0" fmla="*/ 4 w 163"/>
                  <a:gd name="T1" fmla="*/ 61 h 61"/>
                  <a:gd name="T2" fmla="*/ 163 w 163"/>
                  <a:gd name="T3" fmla="*/ 61 h 61"/>
                  <a:gd name="T4" fmla="*/ 163 w 163"/>
                  <a:gd name="T5" fmla="*/ 0 h 61"/>
                  <a:gd name="T6" fmla="*/ 4 w 163"/>
                  <a:gd name="T7" fmla="*/ 0 h 61"/>
                  <a:gd name="T8" fmla="*/ 1 w 163"/>
                  <a:gd name="T9" fmla="*/ 15 h 61"/>
                  <a:gd name="T10" fmla="*/ 0 w 163"/>
                  <a:gd name="T11" fmla="*/ 31 h 61"/>
                  <a:gd name="T12" fmla="*/ 1 w 163"/>
                  <a:gd name="T13" fmla="*/ 46 h 61"/>
                  <a:gd name="T14" fmla="*/ 4 w 163"/>
                  <a:gd name="T15" fmla="*/ 61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3" h="61">
                    <a:moveTo>
                      <a:pt x="4" y="61"/>
                    </a:moveTo>
                    <a:lnTo>
                      <a:pt x="163" y="61"/>
                    </a:lnTo>
                    <a:lnTo>
                      <a:pt x="163" y="0"/>
                    </a:lnTo>
                    <a:lnTo>
                      <a:pt x="4" y="0"/>
                    </a:lnTo>
                    <a:lnTo>
                      <a:pt x="1" y="15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4" y="6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48" name="Line 768">
                <a:extLst>
                  <a:ext uri="{FF2B5EF4-FFF2-40B4-BE49-F238E27FC236}">
                    <a16:creationId xmlns:a16="http://schemas.microsoft.com/office/drawing/2014/main" id="{3A8B191C-DA66-4857-8AE7-93DADD2543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8" y="3613"/>
                <a:ext cx="1" cy="6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49" name="Line 769">
                <a:extLst>
                  <a:ext uri="{FF2B5EF4-FFF2-40B4-BE49-F238E27FC236}">
                    <a16:creationId xmlns:a16="http://schemas.microsoft.com/office/drawing/2014/main" id="{DB5C3CD2-8923-4308-9B72-8117E2739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99" y="3633"/>
                <a:ext cx="4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50" name="Line 770">
                <a:extLst>
                  <a:ext uri="{FF2B5EF4-FFF2-40B4-BE49-F238E27FC236}">
                    <a16:creationId xmlns:a16="http://schemas.microsoft.com/office/drawing/2014/main" id="{7A00BB2F-761B-44AD-BC5E-D2160F0A8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99" y="3654"/>
                <a:ext cx="4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51" name="Rectangle 771">
                <a:extLst>
                  <a:ext uri="{FF2B5EF4-FFF2-40B4-BE49-F238E27FC236}">
                    <a16:creationId xmlns:a16="http://schemas.microsoft.com/office/drawing/2014/main" id="{3BE3FDB7-8E67-470B-B85F-E3B643DA5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621"/>
                <a:ext cx="91" cy="4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552" name="Line 772">
                <a:extLst>
                  <a:ext uri="{FF2B5EF4-FFF2-40B4-BE49-F238E27FC236}">
                    <a16:creationId xmlns:a16="http://schemas.microsoft.com/office/drawing/2014/main" id="{AC081FEC-3180-46F5-B2A9-96F26ECC4F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3" y="362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53" name="Line 773">
                <a:extLst>
                  <a:ext uri="{FF2B5EF4-FFF2-40B4-BE49-F238E27FC236}">
                    <a16:creationId xmlns:a16="http://schemas.microsoft.com/office/drawing/2014/main" id="{F8EE75F3-5E69-4156-B2CD-650B319ECB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1" y="3638"/>
                <a:ext cx="9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54" name="Freeform 774">
                <a:extLst>
                  <a:ext uri="{FF2B5EF4-FFF2-40B4-BE49-F238E27FC236}">
                    <a16:creationId xmlns:a16="http://schemas.microsoft.com/office/drawing/2014/main" id="{0BBE9153-C6E7-4273-89F1-9F9CE647E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3682"/>
                <a:ext cx="23" cy="8"/>
              </a:xfrm>
              <a:custGeom>
                <a:avLst/>
                <a:gdLst>
                  <a:gd name="T0" fmla="*/ 0 w 23"/>
                  <a:gd name="T1" fmla="*/ 8 h 8"/>
                  <a:gd name="T2" fmla="*/ 19 w 23"/>
                  <a:gd name="T3" fmla="*/ 8 h 8"/>
                  <a:gd name="T4" fmla="*/ 22 w 23"/>
                  <a:gd name="T5" fmla="*/ 7 h 8"/>
                  <a:gd name="T6" fmla="*/ 23 w 23"/>
                  <a:gd name="T7" fmla="*/ 4 h 8"/>
                  <a:gd name="T8" fmla="*/ 22 w 23"/>
                  <a:gd name="T9" fmla="*/ 1 h 8"/>
                  <a:gd name="T10" fmla="*/ 19 w 23"/>
                  <a:gd name="T11" fmla="*/ 0 h 8"/>
                  <a:gd name="T12" fmla="*/ 0 w 23"/>
                  <a:gd name="T13" fmla="*/ 0 h 8"/>
                  <a:gd name="T14" fmla="*/ 0 w 23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lnTo>
                      <a:pt x="19" y="8"/>
                    </a:lnTo>
                    <a:lnTo>
                      <a:pt x="22" y="7"/>
                    </a:lnTo>
                    <a:lnTo>
                      <a:pt x="23" y="4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55" name="Freeform 775">
                <a:extLst>
                  <a:ext uri="{FF2B5EF4-FFF2-40B4-BE49-F238E27FC236}">
                    <a16:creationId xmlns:a16="http://schemas.microsoft.com/office/drawing/2014/main" id="{42BC3B2A-8821-4D7E-B1F8-5A89582C0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3682"/>
                <a:ext cx="24" cy="8"/>
              </a:xfrm>
              <a:custGeom>
                <a:avLst/>
                <a:gdLst>
                  <a:gd name="T0" fmla="*/ 24 w 24"/>
                  <a:gd name="T1" fmla="*/ 8 h 8"/>
                  <a:gd name="T2" fmla="*/ 4 w 24"/>
                  <a:gd name="T3" fmla="*/ 8 h 8"/>
                  <a:gd name="T4" fmla="*/ 1 w 24"/>
                  <a:gd name="T5" fmla="*/ 7 h 8"/>
                  <a:gd name="T6" fmla="*/ 0 w 24"/>
                  <a:gd name="T7" fmla="*/ 4 h 8"/>
                  <a:gd name="T8" fmla="*/ 1 w 24"/>
                  <a:gd name="T9" fmla="*/ 1 h 8"/>
                  <a:gd name="T10" fmla="*/ 4 w 24"/>
                  <a:gd name="T11" fmla="*/ 0 h 8"/>
                  <a:gd name="T12" fmla="*/ 24 w 24"/>
                  <a:gd name="T13" fmla="*/ 0 h 8"/>
                  <a:gd name="T14" fmla="*/ 24 w 24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8">
                    <a:moveTo>
                      <a:pt x="24" y="8"/>
                    </a:moveTo>
                    <a:lnTo>
                      <a:pt x="4" y="8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24" y="0"/>
                    </a:lnTo>
                    <a:lnTo>
                      <a:pt x="24" y="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56" name="Rectangle 776">
                <a:extLst>
                  <a:ext uri="{FF2B5EF4-FFF2-40B4-BE49-F238E27FC236}">
                    <a16:creationId xmlns:a16="http://schemas.microsoft.com/office/drawing/2014/main" id="{21B31864-D7FD-4C97-BC86-785AF45AF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5" y="3625"/>
                <a:ext cx="40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557" name="Line 777">
                <a:extLst>
                  <a:ext uri="{FF2B5EF4-FFF2-40B4-BE49-F238E27FC236}">
                    <a16:creationId xmlns:a16="http://schemas.microsoft.com/office/drawing/2014/main" id="{6F924408-E162-4992-80E5-FFBAA5A8A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5" y="3610"/>
                <a:ext cx="1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58" name="Line 778">
                <a:extLst>
                  <a:ext uri="{FF2B5EF4-FFF2-40B4-BE49-F238E27FC236}">
                    <a16:creationId xmlns:a16="http://schemas.microsoft.com/office/drawing/2014/main" id="{B60311B2-31CD-4CE0-AA55-5D2EEF457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5" y="3674"/>
                <a:ext cx="1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59" name="Line 779">
                <a:extLst>
                  <a:ext uri="{FF2B5EF4-FFF2-40B4-BE49-F238E27FC236}">
                    <a16:creationId xmlns:a16="http://schemas.microsoft.com/office/drawing/2014/main" id="{35031319-A5F7-40D4-9EAA-6DEA3B18F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6" y="3644"/>
                <a:ext cx="4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60" name="Line 780">
                <a:extLst>
                  <a:ext uri="{FF2B5EF4-FFF2-40B4-BE49-F238E27FC236}">
                    <a16:creationId xmlns:a16="http://schemas.microsoft.com/office/drawing/2014/main" id="{60CE9E47-8E07-4156-80FA-ACC1AF47B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6" y="3627"/>
                <a:ext cx="4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61" name="Line 781">
                <a:extLst>
                  <a:ext uri="{FF2B5EF4-FFF2-40B4-BE49-F238E27FC236}">
                    <a16:creationId xmlns:a16="http://schemas.microsoft.com/office/drawing/2014/main" id="{D19C42DD-CD66-44FD-BB51-5DF27FA62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627"/>
                <a:ext cx="4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62" name="Line 782">
                <a:extLst>
                  <a:ext uri="{FF2B5EF4-FFF2-40B4-BE49-F238E27FC236}">
                    <a16:creationId xmlns:a16="http://schemas.microsoft.com/office/drawing/2014/main" id="{E0B66E0A-0AA5-4A38-818E-14F090668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2" y="3633"/>
                <a:ext cx="5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63" name="Freeform 783">
                <a:extLst>
                  <a:ext uri="{FF2B5EF4-FFF2-40B4-BE49-F238E27FC236}">
                    <a16:creationId xmlns:a16="http://schemas.microsoft.com/office/drawing/2014/main" id="{35183EB5-EC4F-498D-A3D3-B20CD9A3A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3" y="3416"/>
                <a:ext cx="31" cy="182"/>
              </a:xfrm>
              <a:custGeom>
                <a:avLst/>
                <a:gdLst>
                  <a:gd name="T0" fmla="*/ 0 w 31"/>
                  <a:gd name="T1" fmla="*/ 182 h 182"/>
                  <a:gd name="T2" fmla="*/ 24 w 31"/>
                  <a:gd name="T3" fmla="*/ 159 h 182"/>
                  <a:gd name="T4" fmla="*/ 24 w 31"/>
                  <a:gd name="T5" fmla="*/ 116 h 182"/>
                  <a:gd name="T6" fmla="*/ 31 w 31"/>
                  <a:gd name="T7" fmla="*/ 94 h 182"/>
                  <a:gd name="T8" fmla="*/ 31 w 31"/>
                  <a:gd name="T9" fmla="*/ 0 h 182"/>
                  <a:gd name="T10" fmla="*/ 0 w 31"/>
                  <a:gd name="T11" fmla="*/ 32 h 182"/>
                  <a:gd name="T12" fmla="*/ 0 w 31"/>
                  <a:gd name="T13" fmla="*/ 182 h 1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182">
                    <a:moveTo>
                      <a:pt x="0" y="182"/>
                    </a:moveTo>
                    <a:lnTo>
                      <a:pt x="24" y="159"/>
                    </a:lnTo>
                    <a:lnTo>
                      <a:pt x="24" y="116"/>
                    </a:lnTo>
                    <a:lnTo>
                      <a:pt x="31" y="94"/>
                    </a:lnTo>
                    <a:lnTo>
                      <a:pt x="31" y="0"/>
                    </a:lnTo>
                    <a:lnTo>
                      <a:pt x="0" y="3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64" name="Freeform 784">
                <a:extLst>
                  <a:ext uri="{FF2B5EF4-FFF2-40B4-BE49-F238E27FC236}">
                    <a16:creationId xmlns:a16="http://schemas.microsoft.com/office/drawing/2014/main" id="{4ED13FB6-EFB6-424D-81EF-450EEE2FB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3416"/>
                <a:ext cx="218" cy="32"/>
              </a:xfrm>
              <a:custGeom>
                <a:avLst/>
                <a:gdLst>
                  <a:gd name="T0" fmla="*/ 218 w 218"/>
                  <a:gd name="T1" fmla="*/ 0 h 32"/>
                  <a:gd name="T2" fmla="*/ 31 w 218"/>
                  <a:gd name="T3" fmla="*/ 0 h 32"/>
                  <a:gd name="T4" fmla="*/ 0 w 218"/>
                  <a:gd name="T5" fmla="*/ 32 h 32"/>
                  <a:gd name="T6" fmla="*/ 187 w 218"/>
                  <a:gd name="T7" fmla="*/ 32 h 32"/>
                  <a:gd name="T8" fmla="*/ 218 w 218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8" h="32">
                    <a:moveTo>
                      <a:pt x="218" y="0"/>
                    </a:moveTo>
                    <a:lnTo>
                      <a:pt x="31" y="0"/>
                    </a:lnTo>
                    <a:lnTo>
                      <a:pt x="0" y="32"/>
                    </a:lnTo>
                    <a:lnTo>
                      <a:pt x="187" y="32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65" name="Rectangle 785">
                <a:extLst>
                  <a:ext uri="{FF2B5EF4-FFF2-40B4-BE49-F238E27FC236}">
                    <a16:creationId xmlns:a16="http://schemas.microsoft.com/office/drawing/2014/main" id="{53444677-F310-4D51-BF9F-0DF141F2A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3448"/>
                <a:ext cx="187" cy="150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566" name="Rectangle 786">
                <a:extLst>
                  <a:ext uri="{FF2B5EF4-FFF2-40B4-BE49-F238E27FC236}">
                    <a16:creationId xmlns:a16="http://schemas.microsoft.com/office/drawing/2014/main" id="{FADE2197-07F6-4D7B-836C-586AF92ED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" y="3579"/>
                <a:ext cx="9" cy="5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8567" name="Freeform 787">
                <a:extLst>
                  <a:ext uri="{FF2B5EF4-FFF2-40B4-BE49-F238E27FC236}">
                    <a16:creationId xmlns:a16="http://schemas.microsoft.com/office/drawing/2014/main" id="{902C28DD-EF14-4DE6-8D5A-D3274BA634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133" cy="94"/>
              </a:xfrm>
              <a:custGeom>
                <a:avLst/>
                <a:gdLst>
                  <a:gd name="T0" fmla="*/ 0 w 133"/>
                  <a:gd name="T1" fmla="*/ 0 h 94"/>
                  <a:gd name="T2" fmla="*/ 133 w 133"/>
                  <a:gd name="T3" fmla="*/ 0 h 94"/>
                  <a:gd name="T4" fmla="*/ 133 w 133"/>
                  <a:gd name="T5" fmla="*/ 94 h 94"/>
                  <a:gd name="T6" fmla="*/ 0 w 133"/>
                  <a:gd name="T7" fmla="*/ 94 h 94"/>
                  <a:gd name="T8" fmla="*/ 0 w 133"/>
                  <a:gd name="T9" fmla="*/ 0 h 94"/>
                  <a:gd name="T10" fmla="*/ 0 w 133"/>
                  <a:gd name="T11" fmla="*/ 0 h 94"/>
                  <a:gd name="T12" fmla="*/ 131 w 133"/>
                  <a:gd name="T13" fmla="*/ 0 h 94"/>
                  <a:gd name="T14" fmla="*/ 131 w 133"/>
                  <a:gd name="T15" fmla="*/ 92 h 94"/>
                  <a:gd name="T16" fmla="*/ 0 w 133"/>
                  <a:gd name="T17" fmla="*/ 92 h 94"/>
                  <a:gd name="T18" fmla="*/ 0 w 133"/>
                  <a:gd name="T19" fmla="*/ 0 h 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" h="94">
                    <a:moveTo>
                      <a:pt x="0" y="0"/>
                    </a:moveTo>
                    <a:lnTo>
                      <a:pt x="133" y="0"/>
                    </a:lnTo>
                    <a:lnTo>
                      <a:pt x="133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31" y="0"/>
                    </a:lnTo>
                    <a:lnTo>
                      <a:pt x="131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68" name="Freeform 788">
                <a:extLst>
                  <a:ext uri="{FF2B5EF4-FFF2-40B4-BE49-F238E27FC236}">
                    <a16:creationId xmlns:a16="http://schemas.microsoft.com/office/drawing/2014/main" id="{67F2416B-7B25-4161-BF72-06EE15D47A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131" cy="92"/>
              </a:xfrm>
              <a:custGeom>
                <a:avLst/>
                <a:gdLst>
                  <a:gd name="T0" fmla="*/ 0 w 131"/>
                  <a:gd name="T1" fmla="*/ 0 h 92"/>
                  <a:gd name="T2" fmla="*/ 131 w 131"/>
                  <a:gd name="T3" fmla="*/ 0 h 92"/>
                  <a:gd name="T4" fmla="*/ 131 w 131"/>
                  <a:gd name="T5" fmla="*/ 92 h 92"/>
                  <a:gd name="T6" fmla="*/ 0 w 131"/>
                  <a:gd name="T7" fmla="*/ 92 h 92"/>
                  <a:gd name="T8" fmla="*/ 0 w 131"/>
                  <a:gd name="T9" fmla="*/ 0 h 92"/>
                  <a:gd name="T10" fmla="*/ 0 w 131"/>
                  <a:gd name="T11" fmla="*/ 0 h 92"/>
                  <a:gd name="T12" fmla="*/ 129 w 131"/>
                  <a:gd name="T13" fmla="*/ 0 h 92"/>
                  <a:gd name="T14" fmla="*/ 129 w 131"/>
                  <a:gd name="T15" fmla="*/ 91 h 92"/>
                  <a:gd name="T16" fmla="*/ 0 w 131"/>
                  <a:gd name="T17" fmla="*/ 91 h 92"/>
                  <a:gd name="T18" fmla="*/ 0 w 131"/>
                  <a:gd name="T19" fmla="*/ 0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1" h="92">
                    <a:moveTo>
                      <a:pt x="0" y="0"/>
                    </a:moveTo>
                    <a:lnTo>
                      <a:pt x="131" y="0"/>
                    </a:lnTo>
                    <a:lnTo>
                      <a:pt x="131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9" y="0"/>
                    </a:lnTo>
                    <a:lnTo>
                      <a:pt x="129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69" name="Freeform 789">
                <a:extLst>
                  <a:ext uri="{FF2B5EF4-FFF2-40B4-BE49-F238E27FC236}">
                    <a16:creationId xmlns:a16="http://schemas.microsoft.com/office/drawing/2014/main" id="{85DDE49A-D458-42A0-8379-E2C37D02A2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129" cy="91"/>
              </a:xfrm>
              <a:custGeom>
                <a:avLst/>
                <a:gdLst>
                  <a:gd name="T0" fmla="*/ 0 w 129"/>
                  <a:gd name="T1" fmla="*/ 0 h 91"/>
                  <a:gd name="T2" fmla="*/ 129 w 129"/>
                  <a:gd name="T3" fmla="*/ 0 h 91"/>
                  <a:gd name="T4" fmla="*/ 129 w 129"/>
                  <a:gd name="T5" fmla="*/ 91 h 91"/>
                  <a:gd name="T6" fmla="*/ 0 w 129"/>
                  <a:gd name="T7" fmla="*/ 91 h 91"/>
                  <a:gd name="T8" fmla="*/ 0 w 129"/>
                  <a:gd name="T9" fmla="*/ 0 h 91"/>
                  <a:gd name="T10" fmla="*/ 0 w 129"/>
                  <a:gd name="T11" fmla="*/ 0 h 91"/>
                  <a:gd name="T12" fmla="*/ 127 w 129"/>
                  <a:gd name="T13" fmla="*/ 0 h 91"/>
                  <a:gd name="T14" fmla="*/ 127 w 129"/>
                  <a:gd name="T15" fmla="*/ 89 h 91"/>
                  <a:gd name="T16" fmla="*/ 0 w 129"/>
                  <a:gd name="T17" fmla="*/ 89 h 91"/>
                  <a:gd name="T18" fmla="*/ 0 w 129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9" h="91">
                    <a:moveTo>
                      <a:pt x="0" y="0"/>
                    </a:moveTo>
                    <a:lnTo>
                      <a:pt x="129" y="0"/>
                    </a:lnTo>
                    <a:lnTo>
                      <a:pt x="129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7" y="0"/>
                    </a:lnTo>
                    <a:lnTo>
                      <a:pt x="127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D8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70" name="Freeform 790">
                <a:extLst>
                  <a:ext uri="{FF2B5EF4-FFF2-40B4-BE49-F238E27FC236}">
                    <a16:creationId xmlns:a16="http://schemas.microsoft.com/office/drawing/2014/main" id="{41140D39-391E-4FD2-8750-AA4719ACE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127" cy="89"/>
              </a:xfrm>
              <a:custGeom>
                <a:avLst/>
                <a:gdLst>
                  <a:gd name="T0" fmla="*/ 0 w 127"/>
                  <a:gd name="T1" fmla="*/ 0 h 89"/>
                  <a:gd name="T2" fmla="*/ 127 w 127"/>
                  <a:gd name="T3" fmla="*/ 0 h 89"/>
                  <a:gd name="T4" fmla="*/ 127 w 127"/>
                  <a:gd name="T5" fmla="*/ 89 h 89"/>
                  <a:gd name="T6" fmla="*/ 0 w 127"/>
                  <a:gd name="T7" fmla="*/ 89 h 89"/>
                  <a:gd name="T8" fmla="*/ 0 w 127"/>
                  <a:gd name="T9" fmla="*/ 0 h 89"/>
                  <a:gd name="T10" fmla="*/ 0 w 127"/>
                  <a:gd name="T11" fmla="*/ 0 h 89"/>
                  <a:gd name="T12" fmla="*/ 126 w 127"/>
                  <a:gd name="T13" fmla="*/ 0 h 89"/>
                  <a:gd name="T14" fmla="*/ 126 w 127"/>
                  <a:gd name="T15" fmla="*/ 88 h 89"/>
                  <a:gd name="T16" fmla="*/ 0 w 127"/>
                  <a:gd name="T17" fmla="*/ 88 h 89"/>
                  <a:gd name="T18" fmla="*/ 0 w 127"/>
                  <a:gd name="T19" fmla="*/ 0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7" h="89">
                    <a:moveTo>
                      <a:pt x="0" y="0"/>
                    </a:moveTo>
                    <a:lnTo>
                      <a:pt x="127" y="0"/>
                    </a:lnTo>
                    <a:lnTo>
                      <a:pt x="127" y="89"/>
                    </a:lnTo>
                    <a:lnTo>
                      <a:pt x="0" y="8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6" y="0"/>
                    </a:lnTo>
                    <a:lnTo>
                      <a:pt x="126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71" name="Freeform 791">
                <a:extLst>
                  <a:ext uri="{FF2B5EF4-FFF2-40B4-BE49-F238E27FC236}">
                    <a16:creationId xmlns:a16="http://schemas.microsoft.com/office/drawing/2014/main" id="{EBC1519F-6B21-4371-A96A-4557421F1D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126" cy="88"/>
              </a:xfrm>
              <a:custGeom>
                <a:avLst/>
                <a:gdLst>
                  <a:gd name="T0" fmla="*/ 0 w 126"/>
                  <a:gd name="T1" fmla="*/ 0 h 88"/>
                  <a:gd name="T2" fmla="*/ 126 w 126"/>
                  <a:gd name="T3" fmla="*/ 0 h 88"/>
                  <a:gd name="T4" fmla="*/ 126 w 126"/>
                  <a:gd name="T5" fmla="*/ 88 h 88"/>
                  <a:gd name="T6" fmla="*/ 0 w 126"/>
                  <a:gd name="T7" fmla="*/ 88 h 88"/>
                  <a:gd name="T8" fmla="*/ 0 w 126"/>
                  <a:gd name="T9" fmla="*/ 0 h 88"/>
                  <a:gd name="T10" fmla="*/ 0 w 126"/>
                  <a:gd name="T11" fmla="*/ 0 h 88"/>
                  <a:gd name="T12" fmla="*/ 124 w 126"/>
                  <a:gd name="T13" fmla="*/ 0 h 88"/>
                  <a:gd name="T14" fmla="*/ 124 w 126"/>
                  <a:gd name="T15" fmla="*/ 87 h 88"/>
                  <a:gd name="T16" fmla="*/ 0 w 126"/>
                  <a:gd name="T17" fmla="*/ 87 h 88"/>
                  <a:gd name="T18" fmla="*/ 0 w 126"/>
                  <a:gd name="T19" fmla="*/ 0 h 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88">
                    <a:moveTo>
                      <a:pt x="0" y="0"/>
                    </a:moveTo>
                    <a:lnTo>
                      <a:pt x="126" y="0"/>
                    </a:lnTo>
                    <a:lnTo>
                      <a:pt x="126" y="88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4" y="0"/>
                    </a:lnTo>
                    <a:lnTo>
                      <a:pt x="124" y="87"/>
                    </a:ln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72" name="Freeform 792">
                <a:extLst>
                  <a:ext uri="{FF2B5EF4-FFF2-40B4-BE49-F238E27FC236}">
                    <a16:creationId xmlns:a16="http://schemas.microsoft.com/office/drawing/2014/main" id="{F79AC10B-3B0F-4CF0-88CF-145B654201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124" cy="87"/>
              </a:xfrm>
              <a:custGeom>
                <a:avLst/>
                <a:gdLst>
                  <a:gd name="T0" fmla="*/ 0 w 124"/>
                  <a:gd name="T1" fmla="*/ 0 h 87"/>
                  <a:gd name="T2" fmla="*/ 124 w 124"/>
                  <a:gd name="T3" fmla="*/ 0 h 87"/>
                  <a:gd name="T4" fmla="*/ 124 w 124"/>
                  <a:gd name="T5" fmla="*/ 87 h 87"/>
                  <a:gd name="T6" fmla="*/ 0 w 124"/>
                  <a:gd name="T7" fmla="*/ 87 h 87"/>
                  <a:gd name="T8" fmla="*/ 0 w 124"/>
                  <a:gd name="T9" fmla="*/ 0 h 87"/>
                  <a:gd name="T10" fmla="*/ 0 w 124"/>
                  <a:gd name="T11" fmla="*/ 0 h 87"/>
                  <a:gd name="T12" fmla="*/ 122 w 124"/>
                  <a:gd name="T13" fmla="*/ 0 h 87"/>
                  <a:gd name="T14" fmla="*/ 122 w 124"/>
                  <a:gd name="T15" fmla="*/ 86 h 87"/>
                  <a:gd name="T16" fmla="*/ 0 w 124"/>
                  <a:gd name="T17" fmla="*/ 86 h 87"/>
                  <a:gd name="T18" fmla="*/ 0 w 124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4" h="87">
                    <a:moveTo>
                      <a:pt x="0" y="0"/>
                    </a:moveTo>
                    <a:lnTo>
                      <a:pt x="124" y="0"/>
                    </a:lnTo>
                    <a:lnTo>
                      <a:pt x="124" y="87"/>
                    </a:lnTo>
                    <a:lnTo>
                      <a:pt x="0" y="8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2" y="0"/>
                    </a:lnTo>
                    <a:lnTo>
                      <a:pt x="122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9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73" name="Freeform 793">
                <a:extLst>
                  <a:ext uri="{FF2B5EF4-FFF2-40B4-BE49-F238E27FC236}">
                    <a16:creationId xmlns:a16="http://schemas.microsoft.com/office/drawing/2014/main" id="{22587BB5-9314-4A2B-8F98-6B1E7F5C35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122" cy="86"/>
              </a:xfrm>
              <a:custGeom>
                <a:avLst/>
                <a:gdLst>
                  <a:gd name="T0" fmla="*/ 0 w 122"/>
                  <a:gd name="T1" fmla="*/ 0 h 86"/>
                  <a:gd name="T2" fmla="*/ 122 w 122"/>
                  <a:gd name="T3" fmla="*/ 0 h 86"/>
                  <a:gd name="T4" fmla="*/ 122 w 122"/>
                  <a:gd name="T5" fmla="*/ 86 h 86"/>
                  <a:gd name="T6" fmla="*/ 0 w 122"/>
                  <a:gd name="T7" fmla="*/ 86 h 86"/>
                  <a:gd name="T8" fmla="*/ 0 w 122"/>
                  <a:gd name="T9" fmla="*/ 0 h 86"/>
                  <a:gd name="T10" fmla="*/ 0 w 122"/>
                  <a:gd name="T11" fmla="*/ 0 h 86"/>
                  <a:gd name="T12" fmla="*/ 120 w 122"/>
                  <a:gd name="T13" fmla="*/ 0 h 86"/>
                  <a:gd name="T14" fmla="*/ 120 w 122"/>
                  <a:gd name="T15" fmla="*/ 85 h 86"/>
                  <a:gd name="T16" fmla="*/ 0 w 122"/>
                  <a:gd name="T17" fmla="*/ 85 h 86"/>
                  <a:gd name="T18" fmla="*/ 0 w 122"/>
                  <a:gd name="T19" fmla="*/ 0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" h="86">
                    <a:moveTo>
                      <a:pt x="0" y="0"/>
                    </a:moveTo>
                    <a:lnTo>
                      <a:pt x="122" y="0"/>
                    </a:lnTo>
                    <a:lnTo>
                      <a:pt x="122" y="86"/>
                    </a:lnTo>
                    <a:lnTo>
                      <a:pt x="0" y="8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20" y="0"/>
                    </a:lnTo>
                    <a:lnTo>
                      <a:pt x="120" y="85"/>
                    </a:lnTo>
                    <a:lnTo>
                      <a:pt x="0" y="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74" name="Freeform 794">
                <a:extLst>
                  <a:ext uri="{FF2B5EF4-FFF2-40B4-BE49-F238E27FC236}">
                    <a16:creationId xmlns:a16="http://schemas.microsoft.com/office/drawing/2014/main" id="{5CFAFFFC-CC0D-4CE0-A623-641FD56084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120" cy="85"/>
              </a:xfrm>
              <a:custGeom>
                <a:avLst/>
                <a:gdLst>
                  <a:gd name="T0" fmla="*/ 0 w 120"/>
                  <a:gd name="T1" fmla="*/ 0 h 85"/>
                  <a:gd name="T2" fmla="*/ 120 w 120"/>
                  <a:gd name="T3" fmla="*/ 0 h 85"/>
                  <a:gd name="T4" fmla="*/ 120 w 120"/>
                  <a:gd name="T5" fmla="*/ 85 h 85"/>
                  <a:gd name="T6" fmla="*/ 0 w 120"/>
                  <a:gd name="T7" fmla="*/ 85 h 85"/>
                  <a:gd name="T8" fmla="*/ 0 w 120"/>
                  <a:gd name="T9" fmla="*/ 0 h 85"/>
                  <a:gd name="T10" fmla="*/ 0 w 120"/>
                  <a:gd name="T11" fmla="*/ 0 h 85"/>
                  <a:gd name="T12" fmla="*/ 119 w 120"/>
                  <a:gd name="T13" fmla="*/ 0 h 85"/>
                  <a:gd name="T14" fmla="*/ 119 w 120"/>
                  <a:gd name="T15" fmla="*/ 83 h 85"/>
                  <a:gd name="T16" fmla="*/ 0 w 120"/>
                  <a:gd name="T17" fmla="*/ 83 h 85"/>
                  <a:gd name="T18" fmla="*/ 0 w 120"/>
                  <a:gd name="T19" fmla="*/ 0 h 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0" h="85">
                    <a:moveTo>
                      <a:pt x="0" y="0"/>
                    </a:moveTo>
                    <a:lnTo>
                      <a:pt x="120" y="0"/>
                    </a:lnTo>
                    <a:lnTo>
                      <a:pt x="120" y="85"/>
                    </a:lnTo>
                    <a:lnTo>
                      <a:pt x="0" y="8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9" y="0"/>
                    </a:lnTo>
                    <a:lnTo>
                      <a:pt x="119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75" name="Freeform 795">
                <a:extLst>
                  <a:ext uri="{FF2B5EF4-FFF2-40B4-BE49-F238E27FC236}">
                    <a16:creationId xmlns:a16="http://schemas.microsoft.com/office/drawing/2014/main" id="{5C60EF34-D11C-425D-9723-F1AC6F41F8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119" cy="83"/>
              </a:xfrm>
              <a:custGeom>
                <a:avLst/>
                <a:gdLst>
                  <a:gd name="T0" fmla="*/ 0 w 119"/>
                  <a:gd name="T1" fmla="*/ 0 h 83"/>
                  <a:gd name="T2" fmla="*/ 119 w 119"/>
                  <a:gd name="T3" fmla="*/ 0 h 83"/>
                  <a:gd name="T4" fmla="*/ 119 w 119"/>
                  <a:gd name="T5" fmla="*/ 83 h 83"/>
                  <a:gd name="T6" fmla="*/ 0 w 119"/>
                  <a:gd name="T7" fmla="*/ 83 h 83"/>
                  <a:gd name="T8" fmla="*/ 0 w 119"/>
                  <a:gd name="T9" fmla="*/ 0 h 83"/>
                  <a:gd name="T10" fmla="*/ 0 w 119"/>
                  <a:gd name="T11" fmla="*/ 0 h 83"/>
                  <a:gd name="T12" fmla="*/ 117 w 119"/>
                  <a:gd name="T13" fmla="*/ 0 h 83"/>
                  <a:gd name="T14" fmla="*/ 117 w 119"/>
                  <a:gd name="T15" fmla="*/ 82 h 83"/>
                  <a:gd name="T16" fmla="*/ 0 w 119"/>
                  <a:gd name="T17" fmla="*/ 82 h 83"/>
                  <a:gd name="T18" fmla="*/ 0 w 119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9" h="83">
                    <a:moveTo>
                      <a:pt x="0" y="0"/>
                    </a:moveTo>
                    <a:lnTo>
                      <a:pt x="119" y="0"/>
                    </a:lnTo>
                    <a:lnTo>
                      <a:pt x="119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7" y="0"/>
                    </a:lnTo>
                    <a:lnTo>
                      <a:pt x="117" y="82"/>
                    </a:lnTo>
                    <a:lnTo>
                      <a:pt x="0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76" name="Freeform 796">
                <a:extLst>
                  <a:ext uri="{FF2B5EF4-FFF2-40B4-BE49-F238E27FC236}">
                    <a16:creationId xmlns:a16="http://schemas.microsoft.com/office/drawing/2014/main" id="{89B49C9A-1D28-477B-B17F-30903DE173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117" cy="82"/>
              </a:xfrm>
              <a:custGeom>
                <a:avLst/>
                <a:gdLst>
                  <a:gd name="T0" fmla="*/ 0 w 117"/>
                  <a:gd name="T1" fmla="*/ 0 h 82"/>
                  <a:gd name="T2" fmla="*/ 117 w 117"/>
                  <a:gd name="T3" fmla="*/ 0 h 82"/>
                  <a:gd name="T4" fmla="*/ 117 w 117"/>
                  <a:gd name="T5" fmla="*/ 82 h 82"/>
                  <a:gd name="T6" fmla="*/ 0 w 117"/>
                  <a:gd name="T7" fmla="*/ 82 h 82"/>
                  <a:gd name="T8" fmla="*/ 0 w 117"/>
                  <a:gd name="T9" fmla="*/ 0 h 82"/>
                  <a:gd name="T10" fmla="*/ 0 w 117"/>
                  <a:gd name="T11" fmla="*/ 0 h 82"/>
                  <a:gd name="T12" fmla="*/ 115 w 117"/>
                  <a:gd name="T13" fmla="*/ 0 h 82"/>
                  <a:gd name="T14" fmla="*/ 115 w 117"/>
                  <a:gd name="T15" fmla="*/ 81 h 82"/>
                  <a:gd name="T16" fmla="*/ 0 w 117"/>
                  <a:gd name="T17" fmla="*/ 81 h 82"/>
                  <a:gd name="T18" fmla="*/ 0 w 117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7" h="82">
                    <a:moveTo>
                      <a:pt x="0" y="0"/>
                    </a:moveTo>
                    <a:lnTo>
                      <a:pt x="117" y="0"/>
                    </a:lnTo>
                    <a:lnTo>
                      <a:pt x="117" y="82"/>
                    </a:lnTo>
                    <a:lnTo>
                      <a:pt x="0" y="82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5" y="0"/>
                    </a:lnTo>
                    <a:lnTo>
                      <a:pt x="115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77" name="Freeform 797">
                <a:extLst>
                  <a:ext uri="{FF2B5EF4-FFF2-40B4-BE49-F238E27FC236}">
                    <a16:creationId xmlns:a16="http://schemas.microsoft.com/office/drawing/2014/main" id="{DDBAB255-21EC-41E3-B084-E0CBAD0151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115" cy="81"/>
              </a:xfrm>
              <a:custGeom>
                <a:avLst/>
                <a:gdLst>
                  <a:gd name="T0" fmla="*/ 0 w 115"/>
                  <a:gd name="T1" fmla="*/ 0 h 81"/>
                  <a:gd name="T2" fmla="*/ 115 w 115"/>
                  <a:gd name="T3" fmla="*/ 0 h 81"/>
                  <a:gd name="T4" fmla="*/ 115 w 115"/>
                  <a:gd name="T5" fmla="*/ 81 h 81"/>
                  <a:gd name="T6" fmla="*/ 0 w 115"/>
                  <a:gd name="T7" fmla="*/ 81 h 81"/>
                  <a:gd name="T8" fmla="*/ 0 w 115"/>
                  <a:gd name="T9" fmla="*/ 0 h 81"/>
                  <a:gd name="T10" fmla="*/ 0 w 115"/>
                  <a:gd name="T11" fmla="*/ 0 h 81"/>
                  <a:gd name="T12" fmla="*/ 113 w 115"/>
                  <a:gd name="T13" fmla="*/ 0 h 81"/>
                  <a:gd name="T14" fmla="*/ 113 w 115"/>
                  <a:gd name="T15" fmla="*/ 80 h 81"/>
                  <a:gd name="T16" fmla="*/ 0 w 115"/>
                  <a:gd name="T17" fmla="*/ 80 h 81"/>
                  <a:gd name="T18" fmla="*/ 0 w 115"/>
                  <a:gd name="T19" fmla="*/ 0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81">
                    <a:moveTo>
                      <a:pt x="0" y="0"/>
                    </a:moveTo>
                    <a:lnTo>
                      <a:pt x="115" y="0"/>
                    </a:lnTo>
                    <a:lnTo>
                      <a:pt x="115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3" y="0"/>
                    </a:lnTo>
                    <a:lnTo>
                      <a:pt x="113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78" name="Freeform 798">
                <a:extLst>
                  <a:ext uri="{FF2B5EF4-FFF2-40B4-BE49-F238E27FC236}">
                    <a16:creationId xmlns:a16="http://schemas.microsoft.com/office/drawing/2014/main" id="{43AEDF36-2521-4979-8543-262238D919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113" cy="80"/>
              </a:xfrm>
              <a:custGeom>
                <a:avLst/>
                <a:gdLst>
                  <a:gd name="T0" fmla="*/ 0 w 113"/>
                  <a:gd name="T1" fmla="*/ 0 h 80"/>
                  <a:gd name="T2" fmla="*/ 113 w 113"/>
                  <a:gd name="T3" fmla="*/ 0 h 80"/>
                  <a:gd name="T4" fmla="*/ 113 w 113"/>
                  <a:gd name="T5" fmla="*/ 80 h 80"/>
                  <a:gd name="T6" fmla="*/ 0 w 113"/>
                  <a:gd name="T7" fmla="*/ 80 h 80"/>
                  <a:gd name="T8" fmla="*/ 0 w 113"/>
                  <a:gd name="T9" fmla="*/ 0 h 80"/>
                  <a:gd name="T10" fmla="*/ 0 w 113"/>
                  <a:gd name="T11" fmla="*/ 0 h 80"/>
                  <a:gd name="T12" fmla="*/ 112 w 113"/>
                  <a:gd name="T13" fmla="*/ 0 h 80"/>
                  <a:gd name="T14" fmla="*/ 112 w 113"/>
                  <a:gd name="T15" fmla="*/ 79 h 80"/>
                  <a:gd name="T16" fmla="*/ 0 w 113"/>
                  <a:gd name="T17" fmla="*/ 79 h 80"/>
                  <a:gd name="T18" fmla="*/ 0 w 113"/>
                  <a:gd name="T19" fmla="*/ 0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3" h="80">
                    <a:moveTo>
                      <a:pt x="0" y="0"/>
                    </a:moveTo>
                    <a:lnTo>
                      <a:pt x="113" y="0"/>
                    </a:lnTo>
                    <a:lnTo>
                      <a:pt x="113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2" y="0"/>
                    </a:lnTo>
                    <a:lnTo>
                      <a:pt x="112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79" name="Freeform 799">
                <a:extLst>
                  <a:ext uri="{FF2B5EF4-FFF2-40B4-BE49-F238E27FC236}">
                    <a16:creationId xmlns:a16="http://schemas.microsoft.com/office/drawing/2014/main" id="{039EBAB7-328F-43C0-98D1-D168155A5C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112" cy="79"/>
              </a:xfrm>
              <a:custGeom>
                <a:avLst/>
                <a:gdLst>
                  <a:gd name="T0" fmla="*/ 0 w 112"/>
                  <a:gd name="T1" fmla="*/ 0 h 79"/>
                  <a:gd name="T2" fmla="*/ 112 w 112"/>
                  <a:gd name="T3" fmla="*/ 0 h 79"/>
                  <a:gd name="T4" fmla="*/ 112 w 112"/>
                  <a:gd name="T5" fmla="*/ 79 h 79"/>
                  <a:gd name="T6" fmla="*/ 0 w 112"/>
                  <a:gd name="T7" fmla="*/ 79 h 79"/>
                  <a:gd name="T8" fmla="*/ 0 w 112"/>
                  <a:gd name="T9" fmla="*/ 0 h 79"/>
                  <a:gd name="T10" fmla="*/ 0 w 112"/>
                  <a:gd name="T11" fmla="*/ 0 h 79"/>
                  <a:gd name="T12" fmla="*/ 110 w 112"/>
                  <a:gd name="T13" fmla="*/ 0 h 79"/>
                  <a:gd name="T14" fmla="*/ 110 w 112"/>
                  <a:gd name="T15" fmla="*/ 77 h 79"/>
                  <a:gd name="T16" fmla="*/ 0 w 112"/>
                  <a:gd name="T17" fmla="*/ 77 h 79"/>
                  <a:gd name="T18" fmla="*/ 0 w 112"/>
                  <a:gd name="T19" fmla="*/ 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2" h="79">
                    <a:moveTo>
                      <a:pt x="0" y="0"/>
                    </a:moveTo>
                    <a:lnTo>
                      <a:pt x="112" y="0"/>
                    </a:lnTo>
                    <a:lnTo>
                      <a:pt x="112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10" y="0"/>
                    </a:lnTo>
                    <a:lnTo>
                      <a:pt x="110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80" name="Freeform 800">
                <a:extLst>
                  <a:ext uri="{FF2B5EF4-FFF2-40B4-BE49-F238E27FC236}">
                    <a16:creationId xmlns:a16="http://schemas.microsoft.com/office/drawing/2014/main" id="{A5B62E3D-FEF2-4683-AED3-6EA19B0756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110" cy="77"/>
              </a:xfrm>
              <a:custGeom>
                <a:avLst/>
                <a:gdLst>
                  <a:gd name="T0" fmla="*/ 0 w 110"/>
                  <a:gd name="T1" fmla="*/ 0 h 77"/>
                  <a:gd name="T2" fmla="*/ 110 w 110"/>
                  <a:gd name="T3" fmla="*/ 0 h 77"/>
                  <a:gd name="T4" fmla="*/ 110 w 110"/>
                  <a:gd name="T5" fmla="*/ 77 h 77"/>
                  <a:gd name="T6" fmla="*/ 0 w 110"/>
                  <a:gd name="T7" fmla="*/ 77 h 77"/>
                  <a:gd name="T8" fmla="*/ 0 w 110"/>
                  <a:gd name="T9" fmla="*/ 0 h 77"/>
                  <a:gd name="T10" fmla="*/ 0 w 110"/>
                  <a:gd name="T11" fmla="*/ 0 h 77"/>
                  <a:gd name="T12" fmla="*/ 108 w 110"/>
                  <a:gd name="T13" fmla="*/ 0 h 77"/>
                  <a:gd name="T14" fmla="*/ 108 w 110"/>
                  <a:gd name="T15" fmla="*/ 76 h 77"/>
                  <a:gd name="T16" fmla="*/ 0 w 110"/>
                  <a:gd name="T17" fmla="*/ 76 h 77"/>
                  <a:gd name="T18" fmla="*/ 0 w 110"/>
                  <a:gd name="T19" fmla="*/ 0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0" h="77">
                    <a:moveTo>
                      <a:pt x="0" y="0"/>
                    </a:moveTo>
                    <a:lnTo>
                      <a:pt x="110" y="0"/>
                    </a:lnTo>
                    <a:lnTo>
                      <a:pt x="110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8" y="0"/>
                    </a:lnTo>
                    <a:lnTo>
                      <a:pt x="108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81" name="Freeform 801">
                <a:extLst>
                  <a:ext uri="{FF2B5EF4-FFF2-40B4-BE49-F238E27FC236}">
                    <a16:creationId xmlns:a16="http://schemas.microsoft.com/office/drawing/2014/main" id="{4C477873-F70A-4B64-9866-B0194CA198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108" cy="76"/>
              </a:xfrm>
              <a:custGeom>
                <a:avLst/>
                <a:gdLst>
                  <a:gd name="T0" fmla="*/ 0 w 108"/>
                  <a:gd name="T1" fmla="*/ 0 h 76"/>
                  <a:gd name="T2" fmla="*/ 108 w 108"/>
                  <a:gd name="T3" fmla="*/ 0 h 76"/>
                  <a:gd name="T4" fmla="*/ 108 w 108"/>
                  <a:gd name="T5" fmla="*/ 76 h 76"/>
                  <a:gd name="T6" fmla="*/ 0 w 108"/>
                  <a:gd name="T7" fmla="*/ 76 h 76"/>
                  <a:gd name="T8" fmla="*/ 0 w 108"/>
                  <a:gd name="T9" fmla="*/ 0 h 76"/>
                  <a:gd name="T10" fmla="*/ 0 w 108"/>
                  <a:gd name="T11" fmla="*/ 0 h 76"/>
                  <a:gd name="T12" fmla="*/ 106 w 108"/>
                  <a:gd name="T13" fmla="*/ 0 h 76"/>
                  <a:gd name="T14" fmla="*/ 106 w 108"/>
                  <a:gd name="T15" fmla="*/ 74 h 76"/>
                  <a:gd name="T16" fmla="*/ 0 w 108"/>
                  <a:gd name="T17" fmla="*/ 74 h 76"/>
                  <a:gd name="T18" fmla="*/ 0 w 108"/>
                  <a:gd name="T19" fmla="*/ 0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8" h="7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6" y="0"/>
                    </a:lnTo>
                    <a:lnTo>
                      <a:pt x="106" y="74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82" name="Freeform 802">
                <a:extLst>
                  <a:ext uri="{FF2B5EF4-FFF2-40B4-BE49-F238E27FC236}">
                    <a16:creationId xmlns:a16="http://schemas.microsoft.com/office/drawing/2014/main" id="{486B533D-7650-4239-A0B9-EC6DACDFB3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106" cy="74"/>
              </a:xfrm>
              <a:custGeom>
                <a:avLst/>
                <a:gdLst>
                  <a:gd name="T0" fmla="*/ 0 w 106"/>
                  <a:gd name="T1" fmla="*/ 0 h 74"/>
                  <a:gd name="T2" fmla="*/ 106 w 106"/>
                  <a:gd name="T3" fmla="*/ 0 h 74"/>
                  <a:gd name="T4" fmla="*/ 106 w 106"/>
                  <a:gd name="T5" fmla="*/ 74 h 74"/>
                  <a:gd name="T6" fmla="*/ 0 w 106"/>
                  <a:gd name="T7" fmla="*/ 74 h 74"/>
                  <a:gd name="T8" fmla="*/ 0 w 106"/>
                  <a:gd name="T9" fmla="*/ 0 h 74"/>
                  <a:gd name="T10" fmla="*/ 0 w 106"/>
                  <a:gd name="T11" fmla="*/ 0 h 74"/>
                  <a:gd name="T12" fmla="*/ 105 w 106"/>
                  <a:gd name="T13" fmla="*/ 0 h 74"/>
                  <a:gd name="T14" fmla="*/ 105 w 106"/>
                  <a:gd name="T15" fmla="*/ 73 h 74"/>
                  <a:gd name="T16" fmla="*/ 0 w 106"/>
                  <a:gd name="T17" fmla="*/ 73 h 74"/>
                  <a:gd name="T18" fmla="*/ 0 w 106"/>
                  <a:gd name="T19" fmla="*/ 0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6" h="74">
                    <a:moveTo>
                      <a:pt x="0" y="0"/>
                    </a:moveTo>
                    <a:lnTo>
                      <a:pt x="106" y="0"/>
                    </a:lnTo>
                    <a:lnTo>
                      <a:pt x="106" y="74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5" y="0"/>
                    </a:lnTo>
                    <a:lnTo>
                      <a:pt x="105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A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83" name="Freeform 803">
                <a:extLst>
                  <a:ext uri="{FF2B5EF4-FFF2-40B4-BE49-F238E27FC236}">
                    <a16:creationId xmlns:a16="http://schemas.microsoft.com/office/drawing/2014/main" id="{E2896446-1DE4-44D7-BBA9-EEAB6EDCB5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105" cy="73"/>
              </a:xfrm>
              <a:custGeom>
                <a:avLst/>
                <a:gdLst>
                  <a:gd name="T0" fmla="*/ 0 w 105"/>
                  <a:gd name="T1" fmla="*/ 0 h 73"/>
                  <a:gd name="T2" fmla="*/ 105 w 105"/>
                  <a:gd name="T3" fmla="*/ 0 h 73"/>
                  <a:gd name="T4" fmla="*/ 105 w 105"/>
                  <a:gd name="T5" fmla="*/ 73 h 73"/>
                  <a:gd name="T6" fmla="*/ 0 w 105"/>
                  <a:gd name="T7" fmla="*/ 73 h 73"/>
                  <a:gd name="T8" fmla="*/ 0 w 105"/>
                  <a:gd name="T9" fmla="*/ 0 h 73"/>
                  <a:gd name="T10" fmla="*/ 0 w 105"/>
                  <a:gd name="T11" fmla="*/ 0 h 73"/>
                  <a:gd name="T12" fmla="*/ 103 w 105"/>
                  <a:gd name="T13" fmla="*/ 0 h 73"/>
                  <a:gd name="T14" fmla="*/ 103 w 105"/>
                  <a:gd name="T15" fmla="*/ 73 h 73"/>
                  <a:gd name="T16" fmla="*/ 0 w 105"/>
                  <a:gd name="T17" fmla="*/ 73 h 73"/>
                  <a:gd name="T18" fmla="*/ 0 w 105"/>
                  <a:gd name="T19" fmla="*/ 0 h 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5" h="73">
                    <a:moveTo>
                      <a:pt x="0" y="0"/>
                    </a:moveTo>
                    <a:lnTo>
                      <a:pt x="105" y="0"/>
                    </a:lnTo>
                    <a:lnTo>
                      <a:pt x="105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3" y="0"/>
                    </a:lnTo>
                    <a:lnTo>
                      <a:pt x="103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84" name="Freeform 804">
                <a:extLst>
                  <a:ext uri="{FF2B5EF4-FFF2-40B4-BE49-F238E27FC236}">
                    <a16:creationId xmlns:a16="http://schemas.microsoft.com/office/drawing/2014/main" id="{1FE64779-CD36-4153-BAA0-2E7D2334EF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103" cy="73"/>
              </a:xfrm>
              <a:custGeom>
                <a:avLst/>
                <a:gdLst>
                  <a:gd name="T0" fmla="*/ 0 w 103"/>
                  <a:gd name="T1" fmla="*/ 0 h 73"/>
                  <a:gd name="T2" fmla="*/ 103 w 103"/>
                  <a:gd name="T3" fmla="*/ 0 h 73"/>
                  <a:gd name="T4" fmla="*/ 103 w 103"/>
                  <a:gd name="T5" fmla="*/ 73 h 73"/>
                  <a:gd name="T6" fmla="*/ 0 w 103"/>
                  <a:gd name="T7" fmla="*/ 73 h 73"/>
                  <a:gd name="T8" fmla="*/ 0 w 103"/>
                  <a:gd name="T9" fmla="*/ 0 h 73"/>
                  <a:gd name="T10" fmla="*/ 0 w 103"/>
                  <a:gd name="T11" fmla="*/ 0 h 73"/>
                  <a:gd name="T12" fmla="*/ 101 w 103"/>
                  <a:gd name="T13" fmla="*/ 0 h 73"/>
                  <a:gd name="T14" fmla="*/ 101 w 103"/>
                  <a:gd name="T15" fmla="*/ 71 h 73"/>
                  <a:gd name="T16" fmla="*/ 0 w 103"/>
                  <a:gd name="T17" fmla="*/ 71 h 73"/>
                  <a:gd name="T18" fmla="*/ 0 w 103"/>
                  <a:gd name="T19" fmla="*/ 0 h 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3" h="73">
                    <a:moveTo>
                      <a:pt x="0" y="0"/>
                    </a:moveTo>
                    <a:lnTo>
                      <a:pt x="103" y="0"/>
                    </a:lnTo>
                    <a:lnTo>
                      <a:pt x="103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101" y="0"/>
                    </a:lnTo>
                    <a:lnTo>
                      <a:pt x="101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A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85" name="Freeform 805">
                <a:extLst>
                  <a:ext uri="{FF2B5EF4-FFF2-40B4-BE49-F238E27FC236}">
                    <a16:creationId xmlns:a16="http://schemas.microsoft.com/office/drawing/2014/main" id="{E3CD9E20-B61D-4197-B010-7C5E95ED57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101" cy="71"/>
              </a:xfrm>
              <a:custGeom>
                <a:avLst/>
                <a:gdLst>
                  <a:gd name="T0" fmla="*/ 0 w 101"/>
                  <a:gd name="T1" fmla="*/ 0 h 71"/>
                  <a:gd name="T2" fmla="*/ 101 w 101"/>
                  <a:gd name="T3" fmla="*/ 0 h 71"/>
                  <a:gd name="T4" fmla="*/ 101 w 101"/>
                  <a:gd name="T5" fmla="*/ 71 h 71"/>
                  <a:gd name="T6" fmla="*/ 0 w 101"/>
                  <a:gd name="T7" fmla="*/ 71 h 71"/>
                  <a:gd name="T8" fmla="*/ 0 w 101"/>
                  <a:gd name="T9" fmla="*/ 0 h 71"/>
                  <a:gd name="T10" fmla="*/ 0 w 101"/>
                  <a:gd name="T11" fmla="*/ 0 h 71"/>
                  <a:gd name="T12" fmla="*/ 99 w 101"/>
                  <a:gd name="T13" fmla="*/ 0 h 71"/>
                  <a:gd name="T14" fmla="*/ 99 w 101"/>
                  <a:gd name="T15" fmla="*/ 70 h 71"/>
                  <a:gd name="T16" fmla="*/ 0 w 101"/>
                  <a:gd name="T17" fmla="*/ 70 h 71"/>
                  <a:gd name="T18" fmla="*/ 0 w 101"/>
                  <a:gd name="T19" fmla="*/ 0 h 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1" h="71">
                    <a:moveTo>
                      <a:pt x="0" y="0"/>
                    </a:moveTo>
                    <a:lnTo>
                      <a:pt x="101" y="0"/>
                    </a:lnTo>
                    <a:lnTo>
                      <a:pt x="101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9" y="0"/>
                    </a:lnTo>
                    <a:lnTo>
                      <a:pt x="99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86" name="Freeform 806">
                <a:extLst>
                  <a:ext uri="{FF2B5EF4-FFF2-40B4-BE49-F238E27FC236}">
                    <a16:creationId xmlns:a16="http://schemas.microsoft.com/office/drawing/2014/main" id="{4B916841-F616-4924-A37C-7A7B298CA6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99" cy="70"/>
              </a:xfrm>
              <a:custGeom>
                <a:avLst/>
                <a:gdLst>
                  <a:gd name="T0" fmla="*/ 0 w 99"/>
                  <a:gd name="T1" fmla="*/ 0 h 70"/>
                  <a:gd name="T2" fmla="*/ 99 w 99"/>
                  <a:gd name="T3" fmla="*/ 0 h 70"/>
                  <a:gd name="T4" fmla="*/ 99 w 99"/>
                  <a:gd name="T5" fmla="*/ 70 h 70"/>
                  <a:gd name="T6" fmla="*/ 0 w 99"/>
                  <a:gd name="T7" fmla="*/ 70 h 70"/>
                  <a:gd name="T8" fmla="*/ 0 w 99"/>
                  <a:gd name="T9" fmla="*/ 0 h 70"/>
                  <a:gd name="T10" fmla="*/ 0 w 99"/>
                  <a:gd name="T11" fmla="*/ 0 h 70"/>
                  <a:gd name="T12" fmla="*/ 98 w 99"/>
                  <a:gd name="T13" fmla="*/ 0 h 70"/>
                  <a:gd name="T14" fmla="*/ 98 w 99"/>
                  <a:gd name="T15" fmla="*/ 68 h 70"/>
                  <a:gd name="T16" fmla="*/ 0 w 99"/>
                  <a:gd name="T17" fmla="*/ 68 h 70"/>
                  <a:gd name="T18" fmla="*/ 0 w 99"/>
                  <a:gd name="T19" fmla="*/ 0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9" h="70">
                    <a:moveTo>
                      <a:pt x="0" y="0"/>
                    </a:moveTo>
                    <a:lnTo>
                      <a:pt x="99" y="0"/>
                    </a:lnTo>
                    <a:lnTo>
                      <a:pt x="99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8" y="0"/>
                    </a:lnTo>
                    <a:lnTo>
                      <a:pt x="98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87" name="Freeform 807">
                <a:extLst>
                  <a:ext uri="{FF2B5EF4-FFF2-40B4-BE49-F238E27FC236}">
                    <a16:creationId xmlns:a16="http://schemas.microsoft.com/office/drawing/2014/main" id="{49CF3B48-74ED-4B8B-9315-F156294DBF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98" cy="68"/>
              </a:xfrm>
              <a:custGeom>
                <a:avLst/>
                <a:gdLst>
                  <a:gd name="T0" fmla="*/ 0 w 98"/>
                  <a:gd name="T1" fmla="*/ 0 h 68"/>
                  <a:gd name="T2" fmla="*/ 98 w 98"/>
                  <a:gd name="T3" fmla="*/ 0 h 68"/>
                  <a:gd name="T4" fmla="*/ 98 w 98"/>
                  <a:gd name="T5" fmla="*/ 68 h 68"/>
                  <a:gd name="T6" fmla="*/ 0 w 98"/>
                  <a:gd name="T7" fmla="*/ 68 h 68"/>
                  <a:gd name="T8" fmla="*/ 0 w 98"/>
                  <a:gd name="T9" fmla="*/ 0 h 68"/>
                  <a:gd name="T10" fmla="*/ 0 w 98"/>
                  <a:gd name="T11" fmla="*/ 0 h 68"/>
                  <a:gd name="T12" fmla="*/ 96 w 98"/>
                  <a:gd name="T13" fmla="*/ 0 h 68"/>
                  <a:gd name="T14" fmla="*/ 96 w 98"/>
                  <a:gd name="T15" fmla="*/ 67 h 68"/>
                  <a:gd name="T16" fmla="*/ 0 w 98"/>
                  <a:gd name="T17" fmla="*/ 67 h 68"/>
                  <a:gd name="T18" fmla="*/ 0 w 98"/>
                  <a:gd name="T19" fmla="*/ 0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8" h="68">
                    <a:moveTo>
                      <a:pt x="0" y="0"/>
                    </a:moveTo>
                    <a:lnTo>
                      <a:pt x="98" y="0"/>
                    </a:lnTo>
                    <a:lnTo>
                      <a:pt x="98" y="68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6" y="0"/>
                    </a:lnTo>
                    <a:lnTo>
                      <a:pt x="96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A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88" name="Freeform 808">
                <a:extLst>
                  <a:ext uri="{FF2B5EF4-FFF2-40B4-BE49-F238E27FC236}">
                    <a16:creationId xmlns:a16="http://schemas.microsoft.com/office/drawing/2014/main" id="{B99F18FF-FA1E-4D91-B310-4B1C160AC1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3" y="3470"/>
                <a:ext cx="96" cy="67"/>
              </a:xfrm>
              <a:custGeom>
                <a:avLst/>
                <a:gdLst>
                  <a:gd name="T0" fmla="*/ 0 w 96"/>
                  <a:gd name="T1" fmla="*/ 0 h 67"/>
                  <a:gd name="T2" fmla="*/ 96 w 96"/>
                  <a:gd name="T3" fmla="*/ 0 h 67"/>
                  <a:gd name="T4" fmla="*/ 96 w 96"/>
                  <a:gd name="T5" fmla="*/ 67 h 67"/>
                  <a:gd name="T6" fmla="*/ 0 w 96"/>
                  <a:gd name="T7" fmla="*/ 67 h 67"/>
                  <a:gd name="T8" fmla="*/ 0 w 96"/>
                  <a:gd name="T9" fmla="*/ 0 h 67"/>
                  <a:gd name="T10" fmla="*/ 0 w 96"/>
                  <a:gd name="T11" fmla="*/ 0 h 67"/>
                  <a:gd name="T12" fmla="*/ 94 w 96"/>
                  <a:gd name="T13" fmla="*/ 0 h 67"/>
                  <a:gd name="T14" fmla="*/ 94 w 96"/>
                  <a:gd name="T15" fmla="*/ 67 h 67"/>
                  <a:gd name="T16" fmla="*/ 0 w 96"/>
                  <a:gd name="T17" fmla="*/ 67 h 67"/>
                  <a:gd name="T18" fmla="*/ 0 w 96"/>
                  <a:gd name="T19" fmla="*/ 0 h 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67">
                    <a:moveTo>
                      <a:pt x="0" y="0"/>
                    </a:moveTo>
                    <a:lnTo>
                      <a:pt x="96" y="0"/>
                    </a:lnTo>
                    <a:lnTo>
                      <a:pt x="96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94" y="0"/>
                    </a:lnTo>
                    <a:lnTo>
                      <a:pt x="94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B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8202" name="Freeform 809">
              <a:extLst>
                <a:ext uri="{FF2B5EF4-FFF2-40B4-BE49-F238E27FC236}">
                  <a16:creationId xmlns:a16="http://schemas.microsoft.com/office/drawing/2014/main" id="{2194784B-21D0-4F68-8B06-6A2CBAB4AF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94" cy="67"/>
            </a:xfrm>
            <a:custGeom>
              <a:avLst/>
              <a:gdLst>
                <a:gd name="T0" fmla="*/ 0 w 94"/>
                <a:gd name="T1" fmla="*/ 0 h 67"/>
                <a:gd name="T2" fmla="*/ 94 w 94"/>
                <a:gd name="T3" fmla="*/ 0 h 67"/>
                <a:gd name="T4" fmla="*/ 94 w 94"/>
                <a:gd name="T5" fmla="*/ 67 h 67"/>
                <a:gd name="T6" fmla="*/ 0 w 94"/>
                <a:gd name="T7" fmla="*/ 67 h 67"/>
                <a:gd name="T8" fmla="*/ 0 w 94"/>
                <a:gd name="T9" fmla="*/ 0 h 67"/>
                <a:gd name="T10" fmla="*/ 0 w 94"/>
                <a:gd name="T11" fmla="*/ 0 h 67"/>
                <a:gd name="T12" fmla="*/ 92 w 94"/>
                <a:gd name="T13" fmla="*/ 0 h 67"/>
                <a:gd name="T14" fmla="*/ 92 w 94"/>
                <a:gd name="T15" fmla="*/ 65 h 67"/>
                <a:gd name="T16" fmla="*/ 0 w 94"/>
                <a:gd name="T17" fmla="*/ 65 h 67"/>
                <a:gd name="T18" fmla="*/ 0 w 94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4" h="67">
                  <a:moveTo>
                    <a:pt x="0" y="0"/>
                  </a:moveTo>
                  <a:lnTo>
                    <a:pt x="94" y="0"/>
                  </a:lnTo>
                  <a:lnTo>
                    <a:pt x="94" y="67"/>
                  </a:lnTo>
                  <a:lnTo>
                    <a:pt x="0" y="6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2" y="0"/>
                  </a:lnTo>
                  <a:lnTo>
                    <a:pt x="92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3" name="Freeform 810">
              <a:extLst>
                <a:ext uri="{FF2B5EF4-FFF2-40B4-BE49-F238E27FC236}">
                  <a16:creationId xmlns:a16="http://schemas.microsoft.com/office/drawing/2014/main" id="{7C41D54E-FA86-4B95-90C7-0D06DB8800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92" cy="65"/>
            </a:xfrm>
            <a:custGeom>
              <a:avLst/>
              <a:gdLst>
                <a:gd name="T0" fmla="*/ 0 w 92"/>
                <a:gd name="T1" fmla="*/ 0 h 65"/>
                <a:gd name="T2" fmla="*/ 92 w 92"/>
                <a:gd name="T3" fmla="*/ 0 h 65"/>
                <a:gd name="T4" fmla="*/ 92 w 92"/>
                <a:gd name="T5" fmla="*/ 65 h 65"/>
                <a:gd name="T6" fmla="*/ 0 w 92"/>
                <a:gd name="T7" fmla="*/ 65 h 65"/>
                <a:gd name="T8" fmla="*/ 0 w 92"/>
                <a:gd name="T9" fmla="*/ 0 h 65"/>
                <a:gd name="T10" fmla="*/ 0 w 92"/>
                <a:gd name="T11" fmla="*/ 0 h 65"/>
                <a:gd name="T12" fmla="*/ 91 w 92"/>
                <a:gd name="T13" fmla="*/ 0 h 65"/>
                <a:gd name="T14" fmla="*/ 91 w 92"/>
                <a:gd name="T15" fmla="*/ 64 h 65"/>
                <a:gd name="T16" fmla="*/ 0 w 92"/>
                <a:gd name="T17" fmla="*/ 64 h 65"/>
                <a:gd name="T18" fmla="*/ 0 w 92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2" h="65">
                  <a:moveTo>
                    <a:pt x="0" y="0"/>
                  </a:moveTo>
                  <a:lnTo>
                    <a:pt x="92" y="0"/>
                  </a:lnTo>
                  <a:lnTo>
                    <a:pt x="92" y="65"/>
                  </a:lnTo>
                  <a:lnTo>
                    <a:pt x="0" y="6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1" y="0"/>
                  </a:lnTo>
                  <a:lnTo>
                    <a:pt x="91" y="64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4" name="Freeform 811">
              <a:extLst>
                <a:ext uri="{FF2B5EF4-FFF2-40B4-BE49-F238E27FC236}">
                  <a16:creationId xmlns:a16="http://schemas.microsoft.com/office/drawing/2014/main" id="{A5296ED4-2942-4F82-9DD2-E4E8D4A5F4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91" cy="64"/>
            </a:xfrm>
            <a:custGeom>
              <a:avLst/>
              <a:gdLst>
                <a:gd name="T0" fmla="*/ 0 w 91"/>
                <a:gd name="T1" fmla="*/ 0 h 64"/>
                <a:gd name="T2" fmla="*/ 91 w 91"/>
                <a:gd name="T3" fmla="*/ 0 h 64"/>
                <a:gd name="T4" fmla="*/ 91 w 91"/>
                <a:gd name="T5" fmla="*/ 64 h 64"/>
                <a:gd name="T6" fmla="*/ 0 w 91"/>
                <a:gd name="T7" fmla="*/ 64 h 64"/>
                <a:gd name="T8" fmla="*/ 0 w 91"/>
                <a:gd name="T9" fmla="*/ 0 h 64"/>
                <a:gd name="T10" fmla="*/ 0 w 91"/>
                <a:gd name="T11" fmla="*/ 0 h 64"/>
                <a:gd name="T12" fmla="*/ 89 w 91"/>
                <a:gd name="T13" fmla="*/ 0 h 64"/>
                <a:gd name="T14" fmla="*/ 89 w 91"/>
                <a:gd name="T15" fmla="*/ 62 h 64"/>
                <a:gd name="T16" fmla="*/ 0 w 91"/>
                <a:gd name="T17" fmla="*/ 62 h 64"/>
                <a:gd name="T18" fmla="*/ 0 w 91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1" h="64">
                  <a:moveTo>
                    <a:pt x="0" y="0"/>
                  </a:moveTo>
                  <a:lnTo>
                    <a:pt x="91" y="0"/>
                  </a:lnTo>
                  <a:lnTo>
                    <a:pt x="91" y="64"/>
                  </a:lnTo>
                  <a:lnTo>
                    <a:pt x="0" y="6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89" y="0"/>
                  </a:lnTo>
                  <a:lnTo>
                    <a:pt x="89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5" name="Freeform 812">
              <a:extLst>
                <a:ext uri="{FF2B5EF4-FFF2-40B4-BE49-F238E27FC236}">
                  <a16:creationId xmlns:a16="http://schemas.microsoft.com/office/drawing/2014/main" id="{5E5E73F7-295F-4D68-9105-99F16267F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89" cy="62"/>
            </a:xfrm>
            <a:custGeom>
              <a:avLst/>
              <a:gdLst>
                <a:gd name="T0" fmla="*/ 0 w 89"/>
                <a:gd name="T1" fmla="*/ 0 h 62"/>
                <a:gd name="T2" fmla="*/ 89 w 89"/>
                <a:gd name="T3" fmla="*/ 0 h 62"/>
                <a:gd name="T4" fmla="*/ 89 w 89"/>
                <a:gd name="T5" fmla="*/ 62 h 62"/>
                <a:gd name="T6" fmla="*/ 0 w 89"/>
                <a:gd name="T7" fmla="*/ 62 h 62"/>
                <a:gd name="T8" fmla="*/ 0 w 89"/>
                <a:gd name="T9" fmla="*/ 0 h 62"/>
                <a:gd name="T10" fmla="*/ 0 w 89"/>
                <a:gd name="T11" fmla="*/ 0 h 62"/>
                <a:gd name="T12" fmla="*/ 87 w 89"/>
                <a:gd name="T13" fmla="*/ 0 h 62"/>
                <a:gd name="T14" fmla="*/ 87 w 89"/>
                <a:gd name="T15" fmla="*/ 61 h 62"/>
                <a:gd name="T16" fmla="*/ 0 w 89"/>
                <a:gd name="T17" fmla="*/ 61 h 62"/>
                <a:gd name="T18" fmla="*/ 0 w 89"/>
                <a:gd name="T19" fmla="*/ 0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9" h="62">
                  <a:moveTo>
                    <a:pt x="0" y="0"/>
                  </a:moveTo>
                  <a:lnTo>
                    <a:pt x="89" y="0"/>
                  </a:lnTo>
                  <a:lnTo>
                    <a:pt x="89" y="62"/>
                  </a:lnTo>
                  <a:lnTo>
                    <a:pt x="0" y="6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87" y="0"/>
                  </a:lnTo>
                  <a:lnTo>
                    <a:pt x="87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6" name="Freeform 813">
              <a:extLst>
                <a:ext uri="{FF2B5EF4-FFF2-40B4-BE49-F238E27FC236}">
                  <a16:creationId xmlns:a16="http://schemas.microsoft.com/office/drawing/2014/main" id="{949F474B-7BD1-4522-9F50-A4866F90FB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87" cy="61"/>
            </a:xfrm>
            <a:custGeom>
              <a:avLst/>
              <a:gdLst>
                <a:gd name="T0" fmla="*/ 0 w 87"/>
                <a:gd name="T1" fmla="*/ 0 h 61"/>
                <a:gd name="T2" fmla="*/ 87 w 87"/>
                <a:gd name="T3" fmla="*/ 0 h 61"/>
                <a:gd name="T4" fmla="*/ 87 w 87"/>
                <a:gd name="T5" fmla="*/ 61 h 61"/>
                <a:gd name="T6" fmla="*/ 0 w 87"/>
                <a:gd name="T7" fmla="*/ 61 h 61"/>
                <a:gd name="T8" fmla="*/ 0 w 87"/>
                <a:gd name="T9" fmla="*/ 0 h 61"/>
                <a:gd name="T10" fmla="*/ 0 w 87"/>
                <a:gd name="T11" fmla="*/ 0 h 61"/>
                <a:gd name="T12" fmla="*/ 85 w 87"/>
                <a:gd name="T13" fmla="*/ 0 h 61"/>
                <a:gd name="T14" fmla="*/ 85 w 87"/>
                <a:gd name="T15" fmla="*/ 60 h 61"/>
                <a:gd name="T16" fmla="*/ 0 w 87"/>
                <a:gd name="T17" fmla="*/ 60 h 61"/>
                <a:gd name="T18" fmla="*/ 0 w 87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61">
                  <a:moveTo>
                    <a:pt x="0" y="0"/>
                  </a:moveTo>
                  <a:lnTo>
                    <a:pt x="87" y="0"/>
                  </a:lnTo>
                  <a:lnTo>
                    <a:pt x="87" y="61"/>
                  </a:lnTo>
                  <a:lnTo>
                    <a:pt x="0" y="6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85" y="0"/>
                  </a:lnTo>
                  <a:lnTo>
                    <a:pt x="85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7" name="Freeform 814">
              <a:extLst>
                <a:ext uri="{FF2B5EF4-FFF2-40B4-BE49-F238E27FC236}">
                  <a16:creationId xmlns:a16="http://schemas.microsoft.com/office/drawing/2014/main" id="{F8F8972A-CAA6-4F49-B6C2-17C5D3E256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85" cy="60"/>
            </a:xfrm>
            <a:custGeom>
              <a:avLst/>
              <a:gdLst>
                <a:gd name="T0" fmla="*/ 0 w 85"/>
                <a:gd name="T1" fmla="*/ 0 h 60"/>
                <a:gd name="T2" fmla="*/ 85 w 85"/>
                <a:gd name="T3" fmla="*/ 0 h 60"/>
                <a:gd name="T4" fmla="*/ 85 w 85"/>
                <a:gd name="T5" fmla="*/ 60 h 60"/>
                <a:gd name="T6" fmla="*/ 0 w 85"/>
                <a:gd name="T7" fmla="*/ 60 h 60"/>
                <a:gd name="T8" fmla="*/ 0 w 85"/>
                <a:gd name="T9" fmla="*/ 0 h 60"/>
                <a:gd name="T10" fmla="*/ 0 w 85"/>
                <a:gd name="T11" fmla="*/ 0 h 60"/>
                <a:gd name="T12" fmla="*/ 84 w 85"/>
                <a:gd name="T13" fmla="*/ 0 h 60"/>
                <a:gd name="T14" fmla="*/ 84 w 85"/>
                <a:gd name="T15" fmla="*/ 59 h 60"/>
                <a:gd name="T16" fmla="*/ 0 w 85"/>
                <a:gd name="T17" fmla="*/ 59 h 60"/>
                <a:gd name="T18" fmla="*/ 0 w 85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5" h="60">
                  <a:moveTo>
                    <a:pt x="0" y="0"/>
                  </a:moveTo>
                  <a:lnTo>
                    <a:pt x="85" y="0"/>
                  </a:lnTo>
                  <a:lnTo>
                    <a:pt x="85" y="60"/>
                  </a:lnTo>
                  <a:lnTo>
                    <a:pt x="0" y="6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84" y="5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8" name="Freeform 815">
              <a:extLst>
                <a:ext uri="{FF2B5EF4-FFF2-40B4-BE49-F238E27FC236}">
                  <a16:creationId xmlns:a16="http://schemas.microsoft.com/office/drawing/2014/main" id="{28F1042D-497F-434E-92BA-D12E33D06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84" cy="59"/>
            </a:xfrm>
            <a:custGeom>
              <a:avLst/>
              <a:gdLst>
                <a:gd name="T0" fmla="*/ 0 w 84"/>
                <a:gd name="T1" fmla="*/ 0 h 59"/>
                <a:gd name="T2" fmla="*/ 84 w 84"/>
                <a:gd name="T3" fmla="*/ 0 h 59"/>
                <a:gd name="T4" fmla="*/ 84 w 84"/>
                <a:gd name="T5" fmla="*/ 59 h 59"/>
                <a:gd name="T6" fmla="*/ 0 w 84"/>
                <a:gd name="T7" fmla="*/ 59 h 59"/>
                <a:gd name="T8" fmla="*/ 0 w 84"/>
                <a:gd name="T9" fmla="*/ 0 h 59"/>
                <a:gd name="T10" fmla="*/ 0 w 84"/>
                <a:gd name="T11" fmla="*/ 0 h 59"/>
                <a:gd name="T12" fmla="*/ 82 w 84"/>
                <a:gd name="T13" fmla="*/ 0 h 59"/>
                <a:gd name="T14" fmla="*/ 82 w 84"/>
                <a:gd name="T15" fmla="*/ 58 h 59"/>
                <a:gd name="T16" fmla="*/ 0 w 84"/>
                <a:gd name="T17" fmla="*/ 58 h 59"/>
                <a:gd name="T18" fmla="*/ 0 w 84"/>
                <a:gd name="T19" fmla="*/ 0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" h="59">
                  <a:moveTo>
                    <a:pt x="0" y="0"/>
                  </a:moveTo>
                  <a:lnTo>
                    <a:pt x="84" y="0"/>
                  </a:lnTo>
                  <a:lnTo>
                    <a:pt x="84" y="59"/>
                  </a:lnTo>
                  <a:lnTo>
                    <a:pt x="0" y="5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82" y="0"/>
                  </a:lnTo>
                  <a:lnTo>
                    <a:pt x="82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9" name="Freeform 816">
              <a:extLst>
                <a:ext uri="{FF2B5EF4-FFF2-40B4-BE49-F238E27FC236}">
                  <a16:creationId xmlns:a16="http://schemas.microsoft.com/office/drawing/2014/main" id="{3059E90D-C0B4-4490-B217-E556B7F943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82" cy="58"/>
            </a:xfrm>
            <a:custGeom>
              <a:avLst/>
              <a:gdLst>
                <a:gd name="T0" fmla="*/ 0 w 82"/>
                <a:gd name="T1" fmla="*/ 0 h 58"/>
                <a:gd name="T2" fmla="*/ 82 w 82"/>
                <a:gd name="T3" fmla="*/ 0 h 58"/>
                <a:gd name="T4" fmla="*/ 82 w 82"/>
                <a:gd name="T5" fmla="*/ 58 h 58"/>
                <a:gd name="T6" fmla="*/ 0 w 82"/>
                <a:gd name="T7" fmla="*/ 58 h 58"/>
                <a:gd name="T8" fmla="*/ 0 w 82"/>
                <a:gd name="T9" fmla="*/ 0 h 58"/>
                <a:gd name="T10" fmla="*/ 0 w 82"/>
                <a:gd name="T11" fmla="*/ 0 h 58"/>
                <a:gd name="T12" fmla="*/ 80 w 82"/>
                <a:gd name="T13" fmla="*/ 0 h 58"/>
                <a:gd name="T14" fmla="*/ 80 w 82"/>
                <a:gd name="T15" fmla="*/ 56 h 58"/>
                <a:gd name="T16" fmla="*/ 0 w 82"/>
                <a:gd name="T17" fmla="*/ 56 h 58"/>
                <a:gd name="T18" fmla="*/ 0 w 82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" h="58">
                  <a:moveTo>
                    <a:pt x="0" y="0"/>
                  </a:moveTo>
                  <a:lnTo>
                    <a:pt x="82" y="0"/>
                  </a:lnTo>
                  <a:lnTo>
                    <a:pt x="82" y="58"/>
                  </a:lnTo>
                  <a:lnTo>
                    <a:pt x="0" y="5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0" name="Freeform 817">
              <a:extLst>
                <a:ext uri="{FF2B5EF4-FFF2-40B4-BE49-F238E27FC236}">
                  <a16:creationId xmlns:a16="http://schemas.microsoft.com/office/drawing/2014/main" id="{281E4CB6-A0F2-4D08-AE3F-DA2458EE59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80" cy="56"/>
            </a:xfrm>
            <a:custGeom>
              <a:avLst/>
              <a:gdLst>
                <a:gd name="T0" fmla="*/ 0 w 80"/>
                <a:gd name="T1" fmla="*/ 0 h 56"/>
                <a:gd name="T2" fmla="*/ 80 w 80"/>
                <a:gd name="T3" fmla="*/ 0 h 56"/>
                <a:gd name="T4" fmla="*/ 80 w 80"/>
                <a:gd name="T5" fmla="*/ 56 h 56"/>
                <a:gd name="T6" fmla="*/ 0 w 80"/>
                <a:gd name="T7" fmla="*/ 56 h 56"/>
                <a:gd name="T8" fmla="*/ 0 w 80"/>
                <a:gd name="T9" fmla="*/ 0 h 56"/>
                <a:gd name="T10" fmla="*/ 0 w 80"/>
                <a:gd name="T11" fmla="*/ 0 h 56"/>
                <a:gd name="T12" fmla="*/ 78 w 80"/>
                <a:gd name="T13" fmla="*/ 0 h 56"/>
                <a:gd name="T14" fmla="*/ 78 w 80"/>
                <a:gd name="T15" fmla="*/ 55 h 56"/>
                <a:gd name="T16" fmla="*/ 0 w 80"/>
                <a:gd name="T17" fmla="*/ 55 h 56"/>
                <a:gd name="T18" fmla="*/ 0 w 80"/>
                <a:gd name="T19" fmla="*/ 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" h="56">
                  <a:moveTo>
                    <a:pt x="0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8" y="0"/>
                  </a:lnTo>
                  <a:lnTo>
                    <a:pt x="78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1" name="Freeform 818">
              <a:extLst>
                <a:ext uri="{FF2B5EF4-FFF2-40B4-BE49-F238E27FC236}">
                  <a16:creationId xmlns:a16="http://schemas.microsoft.com/office/drawing/2014/main" id="{DD1036A8-6A4D-4179-A486-F15356D96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78" cy="55"/>
            </a:xfrm>
            <a:custGeom>
              <a:avLst/>
              <a:gdLst>
                <a:gd name="T0" fmla="*/ 0 w 78"/>
                <a:gd name="T1" fmla="*/ 0 h 55"/>
                <a:gd name="T2" fmla="*/ 78 w 78"/>
                <a:gd name="T3" fmla="*/ 0 h 55"/>
                <a:gd name="T4" fmla="*/ 78 w 78"/>
                <a:gd name="T5" fmla="*/ 55 h 55"/>
                <a:gd name="T6" fmla="*/ 0 w 78"/>
                <a:gd name="T7" fmla="*/ 55 h 55"/>
                <a:gd name="T8" fmla="*/ 0 w 78"/>
                <a:gd name="T9" fmla="*/ 0 h 55"/>
                <a:gd name="T10" fmla="*/ 0 w 78"/>
                <a:gd name="T11" fmla="*/ 0 h 55"/>
                <a:gd name="T12" fmla="*/ 76 w 78"/>
                <a:gd name="T13" fmla="*/ 0 h 55"/>
                <a:gd name="T14" fmla="*/ 76 w 78"/>
                <a:gd name="T15" fmla="*/ 53 h 55"/>
                <a:gd name="T16" fmla="*/ 0 w 78"/>
                <a:gd name="T17" fmla="*/ 53 h 55"/>
                <a:gd name="T18" fmla="*/ 0 w 78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" h="55">
                  <a:moveTo>
                    <a:pt x="0" y="0"/>
                  </a:moveTo>
                  <a:lnTo>
                    <a:pt x="78" y="0"/>
                  </a:lnTo>
                  <a:lnTo>
                    <a:pt x="78" y="55"/>
                  </a:lnTo>
                  <a:lnTo>
                    <a:pt x="0" y="5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6" y="0"/>
                  </a:lnTo>
                  <a:lnTo>
                    <a:pt x="76" y="53"/>
                  </a:lnTo>
                  <a:lnTo>
                    <a:pt x="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2" name="Freeform 819">
              <a:extLst>
                <a:ext uri="{FF2B5EF4-FFF2-40B4-BE49-F238E27FC236}">
                  <a16:creationId xmlns:a16="http://schemas.microsoft.com/office/drawing/2014/main" id="{9CDD1019-9EC5-4AD4-AE83-18F026E46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76" cy="53"/>
            </a:xfrm>
            <a:custGeom>
              <a:avLst/>
              <a:gdLst>
                <a:gd name="T0" fmla="*/ 0 w 76"/>
                <a:gd name="T1" fmla="*/ 0 h 53"/>
                <a:gd name="T2" fmla="*/ 76 w 76"/>
                <a:gd name="T3" fmla="*/ 0 h 53"/>
                <a:gd name="T4" fmla="*/ 76 w 76"/>
                <a:gd name="T5" fmla="*/ 53 h 53"/>
                <a:gd name="T6" fmla="*/ 0 w 76"/>
                <a:gd name="T7" fmla="*/ 53 h 53"/>
                <a:gd name="T8" fmla="*/ 0 w 76"/>
                <a:gd name="T9" fmla="*/ 0 h 53"/>
                <a:gd name="T10" fmla="*/ 0 w 76"/>
                <a:gd name="T11" fmla="*/ 0 h 53"/>
                <a:gd name="T12" fmla="*/ 75 w 76"/>
                <a:gd name="T13" fmla="*/ 0 h 53"/>
                <a:gd name="T14" fmla="*/ 75 w 76"/>
                <a:gd name="T15" fmla="*/ 53 h 53"/>
                <a:gd name="T16" fmla="*/ 0 w 76"/>
                <a:gd name="T17" fmla="*/ 53 h 53"/>
                <a:gd name="T18" fmla="*/ 0 w 76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" h="53">
                  <a:moveTo>
                    <a:pt x="0" y="0"/>
                  </a:moveTo>
                  <a:lnTo>
                    <a:pt x="76" y="0"/>
                  </a:lnTo>
                  <a:lnTo>
                    <a:pt x="76" y="53"/>
                  </a:lnTo>
                  <a:lnTo>
                    <a:pt x="0" y="5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5" y="0"/>
                  </a:lnTo>
                  <a:lnTo>
                    <a:pt x="75" y="53"/>
                  </a:lnTo>
                  <a:lnTo>
                    <a:pt x="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3" name="Freeform 820">
              <a:extLst>
                <a:ext uri="{FF2B5EF4-FFF2-40B4-BE49-F238E27FC236}">
                  <a16:creationId xmlns:a16="http://schemas.microsoft.com/office/drawing/2014/main" id="{17D28380-52E6-4CE8-AC7C-56D3037FDC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75" cy="53"/>
            </a:xfrm>
            <a:custGeom>
              <a:avLst/>
              <a:gdLst>
                <a:gd name="T0" fmla="*/ 0 w 75"/>
                <a:gd name="T1" fmla="*/ 0 h 53"/>
                <a:gd name="T2" fmla="*/ 75 w 75"/>
                <a:gd name="T3" fmla="*/ 0 h 53"/>
                <a:gd name="T4" fmla="*/ 75 w 75"/>
                <a:gd name="T5" fmla="*/ 53 h 53"/>
                <a:gd name="T6" fmla="*/ 0 w 75"/>
                <a:gd name="T7" fmla="*/ 53 h 53"/>
                <a:gd name="T8" fmla="*/ 0 w 75"/>
                <a:gd name="T9" fmla="*/ 0 h 53"/>
                <a:gd name="T10" fmla="*/ 0 w 75"/>
                <a:gd name="T11" fmla="*/ 0 h 53"/>
                <a:gd name="T12" fmla="*/ 73 w 75"/>
                <a:gd name="T13" fmla="*/ 0 h 53"/>
                <a:gd name="T14" fmla="*/ 73 w 75"/>
                <a:gd name="T15" fmla="*/ 52 h 53"/>
                <a:gd name="T16" fmla="*/ 0 w 75"/>
                <a:gd name="T17" fmla="*/ 52 h 53"/>
                <a:gd name="T18" fmla="*/ 0 w 75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5" h="53">
                  <a:moveTo>
                    <a:pt x="0" y="0"/>
                  </a:moveTo>
                  <a:lnTo>
                    <a:pt x="75" y="0"/>
                  </a:lnTo>
                  <a:lnTo>
                    <a:pt x="75" y="53"/>
                  </a:lnTo>
                  <a:lnTo>
                    <a:pt x="0" y="5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3" y="0"/>
                  </a:lnTo>
                  <a:lnTo>
                    <a:pt x="73" y="52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4" name="Freeform 821">
              <a:extLst>
                <a:ext uri="{FF2B5EF4-FFF2-40B4-BE49-F238E27FC236}">
                  <a16:creationId xmlns:a16="http://schemas.microsoft.com/office/drawing/2014/main" id="{B112D9DE-93A4-4CD9-B2E7-BFEC31D9A8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73" cy="52"/>
            </a:xfrm>
            <a:custGeom>
              <a:avLst/>
              <a:gdLst>
                <a:gd name="T0" fmla="*/ 0 w 73"/>
                <a:gd name="T1" fmla="*/ 0 h 52"/>
                <a:gd name="T2" fmla="*/ 73 w 73"/>
                <a:gd name="T3" fmla="*/ 0 h 52"/>
                <a:gd name="T4" fmla="*/ 73 w 73"/>
                <a:gd name="T5" fmla="*/ 52 h 52"/>
                <a:gd name="T6" fmla="*/ 0 w 73"/>
                <a:gd name="T7" fmla="*/ 52 h 52"/>
                <a:gd name="T8" fmla="*/ 0 w 73"/>
                <a:gd name="T9" fmla="*/ 0 h 52"/>
                <a:gd name="T10" fmla="*/ 0 w 73"/>
                <a:gd name="T11" fmla="*/ 0 h 52"/>
                <a:gd name="T12" fmla="*/ 71 w 73"/>
                <a:gd name="T13" fmla="*/ 0 h 52"/>
                <a:gd name="T14" fmla="*/ 71 w 73"/>
                <a:gd name="T15" fmla="*/ 50 h 52"/>
                <a:gd name="T16" fmla="*/ 0 w 73"/>
                <a:gd name="T17" fmla="*/ 50 h 52"/>
                <a:gd name="T18" fmla="*/ 0 w 73"/>
                <a:gd name="T19" fmla="*/ 0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52">
                  <a:moveTo>
                    <a:pt x="0" y="0"/>
                  </a:moveTo>
                  <a:lnTo>
                    <a:pt x="73" y="0"/>
                  </a:lnTo>
                  <a:lnTo>
                    <a:pt x="73" y="52"/>
                  </a:lnTo>
                  <a:lnTo>
                    <a:pt x="0" y="5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1" y="0"/>
                  </a:lnTo>
                  <a:lnTo>
                    <a:pt x="71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5" name="Freeform 822">
              <a:extLst>
                <a:ext uri="{FF2B5EF4-FFF2-40B4-BE49-F238E27FC236}">
                  <a16:creationId xmlns:a16="http://schemas.microsoft.com/office/drawing/2014/main" id="{C442BF4D-42FF-4B77-B9C2-DE5FC144D3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71" cy="50"/>
            </a:xfrm>
            <a:custGeom>
              <a:avLst/>
              <a:gdLst>
                <a:gd name="T0" fmla="*/ 0 w 71"/>
                <a:gd name="T1" fmla="*/ 0 h 50"/>
                <a:gd name="T2" fmla="*/ 71 w 71"/>
                <a:gd name="T3" fmla="*/ 0 h 50"/>
                <a:gd name="T4" fmla="*/ 71 w 71"/>
                <a:gd name="T5" fmla="*/ 50 h 50"/>
                <a:gd name="T6" fmla="*/ 0 w 71"/>
                <a:gd name="T7" fmla="*/ 50 h 50"/>
                <a:gd name="T8" fmla="*/ 0 w 71"/>
                <a:gd name="T9" fmla="*/ 0 h 50"/>
                <a:gd name="T10" fmla="*/ 0 w 71"/>
                <a:gd name="T11" fmla="*/ 0 h 50"/>
                <a:gd name="T12" fmla="*/ 69 w 71"/>
                <a:gd name="T13" fmla="*/ 0 h 50"/>
                <a:gd name="T14" fmla="*/ 69 w 71"/>
                <a:gd name="T15" fmla="*/ 49 h 50"/>
                <a:gd name="T16" fmla="*/ 0 w 71"/>
                <a:gd name="T17" fmla="*/ 49 h 50"/>
                <a:gd name="T18" fmla="*/ 0 w 71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50">
                  <a:moveTo>
                    <a:pt x="0" y="0"/>
                  </a:moveTo>
                  <a:lnTo>
                    <a:pt x="71" y="0"/>
                  </a:lnTo>
                  <a:lnTo>
                    <a:pt x="71" y="50"/>
                  </a:lnTo>
                  <a:lnTo>
                    <a:pt x="0" y="5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49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6" name="Freeform 823">
              <a:extLst>
                <a:ext uri="{FF2B5EF4-FFF2-40B4-BE49-F238E27FC236}">
                  <a16:creationId xmlns:a16="http://schemas.microsoft.com/office/drawing/2014/main" id="{56FF8916-9F4B-427F-858A-C270837FB8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69" cy="49"/>
            </a:xfrm>
            <a:custGeom>
              <a:avLst/>
              <a:gdLst>
                <a:gd name="T0" fmla="*/ 0 w 69"/>
                <a:gd name="T1" fmla="*/ 0 h 49"/>
                <a:gd name="T2" fmla="*/ 69 w 69"/>
                <a:gd name="T3" fmla="*/ 0 h 49"/>
                <a:gd name="T4" fmla="*/ 69 w 69"/>
                <a:gd name="T5" fmla="*/ 49 h 49"/>
                <a:gd name="T6" fmla="*/ 0 w 69"/>
                <a:gd name="T7" fmla="*/ 49 h 49"/>
                <a:gd name="T8" fmla="*/ 0 w 69"/>
                <a:gd name="T9" fmla="*/ 0 h 49"/>
                <a:gd name="T10" fmla="*/ 0 w 69"/>
                <a:gd name="T11" fmla="*/ 0 h 49"/>
                <a:gd name="T12" fmla="*/ 68 w 69"/>
                <a:gd name="T13" fmla="*/ 0 h 49"/>
                <a:gd name="T14" fmla="*/ 68 w 69"/>
                <a:gd name="T15" fmla="*/ 47 h 49"/>
                <a:gd name="T16" fmla="*/ 0 w 69"/>
                <a:gd name="T17" fmla="*/ 47 h 49"/>
                <a:gd name="T18" fmla="*/ 0 w 69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49">
                  <a:moveTo>
                    <a:pt x="0" y="0"/>
                  </a:moveTo>
                  <a:lnTo>
                    <a:pt x="69" y="0"/>
                  </a:lnTo>
                  <a:lnTo>
                    <a:pt x="69" y="49"/>
                  </a:lnTo>
                  <a:lnTo>
                    <a:pt x="0" y="4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68" y="0"/>
                  </a:lnTo>
                  <a:lnTo>
                    <a:pt x="68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7" name="Freeform 824">
              <a:extLst>
                <a:ext uri="{FF2B5EF4-FFF2-40B4-BE49-F238E27FC236}">
                  <a16:creationId xmlns:a16="http://schemas.microsoft.com/office/drawing/2014/main" id="{44C8A9E5-8D07-402E-8575-0929F67363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68" cy="47"/>
            </a:xfrm>
            <a:custGeom>
              <a:avLst/>
              <a:gdLst>
                <a:gd name="T0" fmla="*/ 0 w 68"/>
                <a:gd name="T1" fmla="*/ 0 h 47"/>
                <a:gd name="T2" fmla="*/ 68 w 68"/>
                <a:gd name="T3" fmla="*/ 0 h 47"/>
                <a:gd name="T4" fmla="*/ 68 w 68"/>
                <a:gd name="T5" fmla="*/ 47 h 47"/>
                <a:gd name="T6" fmla="*/ 0 w 68"/>
                <a:gd name="T7" fmla="*/ 47 h 47"/>
                <a:gd name="T8" fmla="*/ 0 w 68"/>
                <a:gd name="T9" fmla="*/ 0 h 47"/>
                <a:gd name="T10" fmla="*/ 0 w 68"/>
                <a:gd name="T11" fmla="*/ 0 h 47"/>
                <a:gd name="T12" fmla="*/ 66 w 68"/>
                <a:gd name="T13" fmla="*/ 0 h 47"/>
                <a:gd name="T14" fmla="*/ 66 w 68"/>
                <a:gd name="T15" fmla="*/ 46 h 47"/>
                <a:gd name="T16" fmla="*/ 0 w 68"/>
                <a:gd name="T17" fmla="*/ 46 h 47"/>
                <a:gd name="T18" fmla="*/ 0 w 68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8" h="47">
                  <a:moveTo>
                    <a:pt x="0" y="0"/>
                  </a:moveTo>
                  <a:lnTo>
                    <a:pt x="68" y="0"/>
                  </a:lnTo>
                  <a:lnTo>
                    <a:pt x="68" y="47"/>
                  </a:lnTo>
                  <a:lnTo>
                    <a:pt x="0" y="4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66" y="0"/>
                  </a:lnTo>
                  <a:lnTo>
                    <a:pt x="66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8" name="Freeform 825">
              <a:extLst>
                <a:ext uri="{FF2B5EF4-FFF2-40B4-BE49-F238E27FC236}">
                  <a16:creationId xmlns:a16="http://schemas.microsoft.com/office/drawing/2014/main" id="{4CBF15D9-5C4B-4EC1-B3EA-7981FD722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66" cy="46"/>
            </a:xfrm>
            <a:custGeom>
              <a:avLst/>
              <a:gdLst>
                <a:gd name="T0" fmla="*/ 0 w 66"/>
                <a:gd name="T1" fmla="*/ 0 h 46"/>
                <a:gd name="T2" fmla="*/ 66 w 66"/>
                <a:gd name="T3" fmla="*/ 0 h 46"/>
                <a:gd name="T4" fmla="*/ 66 w 66"/>
                <a:gd name="T5" fmla="*/ 46 h 46"/>
                <a:gd name="T6" fmla="*/ 0 w 66"/>
                <a:gd name="T7" fmla="*/ 46 h 46"/>
                <a:gd name="T8" fmla="*/ 0 w 66"/>
                <a:gd name="T9" fmla="*/ 0 h 46"/>
                <a:gd name="T10" fmla="*/ 0 w 66"/>
                <a:gd name="T11" fmla="*/ 0 h 46"/>
                <a:gd name="T12" fmla="*/ 64 w 66"/>
                <a:gd name="T13" fmla="*/ 0 h 46"/>
                <a:gd name="T14" fmla="*/ 64 w 66"/>
                <a:gd name="T15" fmla="*/ 45 h 46"/>
                <a:gd name="T16" fmla="*/ 0 w 66"/>
                <a:gd name="T17" fmla="*/ 45 h 46"/>
                <a:gd name="T18" fmla="*/ 0 w 66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46">
                  <a:moveTo>
                    <a:pt x="0" y="0"/>
                  </a:moveTo>
                  <a:lnTo>
                    <a:pt x="66" y="0"/>
                  </a:lnTo>
                  <a:lnTo>
                    <a:pt x="66" y="46"/>
                  </a:lnTo>
                  <a:lnTo>
                    <a:pt x="0" y="4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64" y="0"/>
                  </a:lnTo>
                  <a:lnTo>
                    <a:pt x="64" y="45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9" name="Freeform 826">
              <a:extLst>
                <a:ext uri="{FF2B5EF4-FFF2-40B4-BE49-F238E27FC236}">
                  <a16:creationId xmlns:a16="http://schemas.microsoft.com/office/drawing/2014/main" id="{999A7557-0525-461C-893E-D545229319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64" cy="45"/>
            </a:xfrm>
            <a:custGeom>
              <a:avLst/>
              <a:gdLst>
                <a:gd name="T0" fmla="*/ 0 w 64"/>
                <a:gd name="T1" fmla="*/ 0 h 45"/>
                <a:gd name="T2" fmla="*/ 64 w 64"/>
                <a:gd name="T3" fmla="*/ 0 h 45"/>
                <a:gd name="T4" fmla="*/ 64 w 64"/>
                <a:gd name="T5" fmla="*/ 45 h 45"/>
                <a:gd name="T6" fmla="*/ 0 w 64"/>
                <a:gd name="T7" fmla="*/ 45 h 45"/>
                <a:gd name="T8" fmla="*/ 0 w 64"/>
                <a:gd name="T9" fmla="*/ 0 h 45"/>
                <a:gd name="T10" fmla="*/ 0 w 64"/>
                <a:gd name="T11" fmla="*/ 0 h 45"/>
                <a:gd name="T12" fmla="*/ 62 w 64"/>
                <a:gd name="T13" fmla="*/ 0 h 45"/>
                <a:gd name="T14" fmla="*/ 62 w 64"/>
                <a:gd name="T15" fmla="*/ 44 h 45"/>
                <a:gd name="T16" fmla="*/ 0 w 64"/>
                <a:gd name="T17" fmla="*/ 44 h 45"/>
                <a:gd name="T18" fmla="*/ 0 w 64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45">
                  <a:moveTo>
                    <a:pt x="0" y="0"/>
                  </a:moveTo>
                  <a:lnTo>
                    <a:pt x="64" y="0"/>
                  </a:lnTo>
                  <a:lnTo>
                    <a:pt x="64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62" y="0"/>
                  </a:lnTo>
                  <a:lnTo>
                    <a:pt x="62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20" name="Freeform 827">
              <a:extLst>
                <a:ext uri="{FF2B5EF4-FFF2-40B4-BE49-F238E27FC236}">
                  <a16:creationId xmlns:a16="http://schemas.microsoft.com/office/drawing/2014/main" id="{3A000AF2-CE01-4D8C-89FC-C2A43D3806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62" cy="44"/>
            </a:xfrm>
            <a:custGeom>
              <a:avLst/>
              <a:gdLst>
                <a:gd name="T0" fmla="*/ 0 w 62"/>
                <a:gd name="T1" fmla="*/ 0 h 44"/>
                <a:gd name="T2" fmla="*/ 62 w 62"/>
                <a:gd name="T3" fmla="*/ 0 h 44"/>
                <a:gd name="T4" fmla="*/ 62 w 62"/>
                <a:gd name="T5" fmla="*/ 44 h 44"/>
                <a:gd name="T6" fmla="*/ 0 w 62"/>
                <a:gd name="T7" fmla="*/ 44 h 44"/>
                <a:gd name="T8" fmla="*/ 0 w 62"/>
                <a:gd name="T9" fmla="*/ 0 h 44"/>
                <a:gd name="T10" fmla="*/ 0 w 62"/>
                <a:gd name="T11" fmla="*/ 0 h 44"/>
                <a:gd name="T12" fmla="*/ 61 w 62"/>
                <a:gd name="T13" fmla="*/ 0 h 44"/>
                <a:gd name="T14" fmla="*/ 61 w 62"/>
                <a:gd name="T15" fmla="*/ 43 h 44"/>
                <a:gd name="T16" fmla="*/ 0 w 62"/>
                <a:gd name="T17" fmla="*/ 43 h 44"/>
                <a:gd name="T18" fmla="*/ 0 w 62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" h="44">
                  <a:moveTo>
                    <a:pt x="0" y="0"/>
                  </a:moveTo>
                  <a:lnTo>
                    <a:pt x="62" y="0"/>
                  </a:lnTo>
                  <a:lnTo>
                    <a:pt x="62" y="44"/>
                  </a:lnTo>
                  <a:lnTo>
                    <a:pt x="0" y="4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61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21" name="Freeform 828">
              <a:extLst>
                <a:ext uri="{FF2B5EF4-FFF2-40B4-BE49-F238E27FC236}">
                  <a16:creationId xmlns:a16="http://schemas.microsoft.com/office/drawing/2014/main" id="{4D9658E3-5EB7-4FB9-A0E8-7A32E9E9C3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61" cy="43"/>
            </a:xfrm>
            <a:custGeom>
              <a:avLst/>
              <a:gdLst>
                <a:gd name="T0" fmla="*/ 0 w 61"/>
                <a:gd name="T1" fmla="*/ 0 h 43"/>
                <a:gd name="T2" fmla="*/ 61 w 61"/>
                <a:gd name="T3" fmla="*/ 0 h 43"/>
                <a:gd name="T4" fmla="*/ 61 w 61"/>
                <a:gd name="T5" fmla="*/ 43 h 43"/>
                <a:gd name="T6" fmla="*/ 0 w 61"/>
                <a:gd name="T7" fmla="*/ 43 h 43"/>
                <a:gd name="T8" fmla="*/ 0 w 61"/>
                <a:gd name="T9" fmla="*/ 0 h 43"/>
                <a:gd name="T10" fmla="*/ 0 w 61"/>
                <a:gd name="T11" fmla="*/ 0 h 43"/>
                <a:gd name="T12" fmla="*/ 59 w 61"/>
                <a:gd name="T13" fmla="*/ 0 h 43"/>
                <a:gd name="T14" fmla="*/ 59 w 61"/>
                <a:gd name="T15" fmla="*/ 41 h 43"/>
                <a:gd name="T16" fmla="*/ 0 w 61"/>
                <a:gd name="T17" fmla="*/ 41 h 43"/>
                <a:gd name="T18" fmla="*/ 0 w 61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43">
                  <a:moveTo>
                    <a:pt x="0" y="0"/>
                  </a:moveTo>
                  <a:lnTo>
                    <a:pt x="61" y="0"/>
                  </a:lnTo>
                  <a:lnTo>
                    <a:pt x="61" y="43"/>
                  </a:lnTo>
                  <a:lnTo>
                    <a:pt x="0" y="4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9" y="0"/>
                  </a:lnTo>
                  <a:lnTo>
                    <a:pt x="59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22" name="Freeform 829">
              <a:extLst>
                <a:ext uri="{FF2B5EF4-FFF2-40B4-BE49-F238E27FC236}">
                  <a16:creationId xmlns:a16="http://schemas.microsoft.com/office/drawing/2014/main" id="{36F82FFA-FFB1-4345-BE3B-4D2E33969C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59" cy="41"/>
            </a:xfrm>
            <a:custGeom>
              <a:avLst/>
              <a:gdLst>
                <a:gd name="T0" fmla="*/ 0 w 59"/>
                <a:gd name="T1" fmla="*/ 0 h 41"/>
                <a:gd name="T2" fmla="*/ 59 w 59"/>
                <a:gd name="T3" fmla="*/ 0 h 41"/>
                <a:gd name="T4" fmla="*/ 59 w 59"/>
                <a:gd name="T5" fmla="*/ 41 h 41"/>
                <a:gd name="T6" fmla="*/ 0 w 59"/>
                <a:gd name="T7" fmla="*/ 41 h 41"/>
                <a:gd name="T8" fmla="*/ 0 w 59"/>
                <a:gd name="T9" fmla="*/ 0 h 41"/>
                <a:gd name="T10" fmla="*/ 0 w 59"/>
                <a:gd name="T11" fmla="*/ 0 h 41"/>
                <a:gd name="T12" fmla="*/ 57 w 59"/>
                <a:gd name="T13" fmla="*/ 0 h 41"/>
                <a:gd name="T14" fmla="*/ 57 w 59"/>
                <a:gd name="T15" fmla="*/ 40 h 41"/>
                <a:gd name="T16" fmla="*/ 0 w 59"/>
                <a:gd name="T17" fmla="*/ 40 h 41"/>
                <a:gd name="T18" fmla="*/ 0 w 59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41">
                  <a:moveTo>
                    <a:pt x="0" y="0"/>
                  </a:moveTo>
                  <a:lnTo>
                    <a:pt x="59" y="0"/>
                  </a:lnTo>
                  <a:lnTo>
                    <a:pt x="59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7" y="0"/>
                  </a:lnTo>
                  <a:lnTo>
                    <a:pt x="57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23" name="Freeform 830">
              <a:extLst>
                <a:ext uri="{FF2B5EF4-FFF2-40B4-BE49-F238E27FC236}">
                  <a16:creationId xmlns:a16="http://schemas.microsoft.com/office/drawing/2014/main" id="{F6BE012A-FF9F-49FE-B423-3BDFAA51E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57" cy="40"/>
            </a:xfrm>
            <a:custGeom>
              <a:avLst/>
              <a:gdLst>
                <a:gd name="T0" fmla="*/ 0 w 57"/>
                <a:gd name="T1" fmla="*/ 0 h 40"/>
                <a:gd name="T2" fmla="*/ 57 w 57"/>
                <a:gd name="T3" fmla="*/ 0 h 40"/>
                <a:gd name="T4" fmla="*/ 57 w 57"/>
                <a:gd name="T5" fmla="*/ 40 h 40"/>
                <a:gd name="T6" fmla="*/ 0 w 57"/>
                <a:gd name="T7" fmla="*/ 40 h 40"/>
                <a:gd name="T8" fmla="*/ 0 w 57"/>
                <a:gd name="T9" fmla="*/ 0 h 40"/>
                <a:gd name="T10" fmla="*/ 0 w 57"/>
                <a:gd name="T11" fmla="*/ 0 h 40"/>
                <a:gd name="T12" fmla="*/ 55 w 57"/>
                <a:gd name="T13" fmla="*/ 0 h 40"/>
                <a:gd name="T14" fmla="*/ 55 w 57"/>
                <a:gd name="T15" fmla="*/ 39 h 40"/>
                <a:gd name="T16" fmla="*/ 0 w 57"/>
                <a:gd name="T17" fmla="*/ 39 h 40"/>
                <a:gd name="T18" fmla="*/ 0 w 57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" h="40">
                  <a:moveTo>
                    <a:pt x="0" y="0"/>
                  </a:moveTo>
                  <a:lnTo>
                    <a:pt x="57" y="0"/>
                  </a:lnTo>
                  <a:lnTo>
                    <a:pt x="57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5" y="0"/>
                  </a:lnTo>
                  <a:lnTo>
                    <a:pt x="55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24" name="Freeform 831">
              <a:extLst>
                <a:ext uri="{FF2B5EF4-FFF2-40B4-BE49-F238E27FC236}">
                  <a16:creationId xmlns:a16="http://schemas.microsoft.com/office/drawing/2014/main" id="{15F7F048-00D8-4040-8A1B-8310C7420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55" cy="39"/>
            </a:xfrm>
            <a:custGeom>
              <a:avLst/>
              <a:gdLst>
                <a:gd name="T0" fmla="*/ 0 w 55"/>
                <a:gd name="T1" fmla="*/ 0 h 39"/>
                <a:gd name="T2" fmla="*/ 55 w 55"/>
                <a:gd name="T3" fmla="*/ 0 h 39"/>
                <a:gd name="T4" fmla="*/ 55 w 55"/>
                <a:gd name="T5" fmla="*/ 39 h 39"/>
                <a:gd name="T6" fmla="*/ 0 w 55"/>
                <a:gd name="T7" fmla="*/ 39 h 39"/>
                <a:gd name="T8" fmla="*/ 0 w 55"/>
                <a:gd name="T9" fmla="*/ 0 h 39"/>
                <a:gd name="T10" fmla="*/ 0 w 55"/>
                <a:gd name="T11" fmla="*/ 0 h 39"/>
                <a:gd name="T12" fmla="*/ 54 w 55"/>
                <a:gd name="T13" fmla="*/ 0 h 39"/>
                <a:gd name="T14" fmla="*/ 54 w 55"/>
                <a:gd name="T15" fmla="*/ 38 h 39"/>
                <a:gd name="T16" fmla="*/ 0 w 55"/>
                <a:gd name="T17" fmla="*/ 38 h 39"/>
                <a:gd name="T18" fmla="*/ 0 w 55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39">
                  <a:moveTo>
                    <a:pt x="0" y="0"/>
                  </a:moveTo>
                  <a:lnTo>
                    <a:pt x="55" y="0"/>
                  </a:lnTo>
                  <a:lnTo>
                    <a:pt x="55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4" y="0"/>
                  </a:lnTo>
                  <a:lnTo>
                    <a:pt x="54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25" name="Freeform 832">
              <a:extLst>
                <a:ext uri="{FF2B5EF4-FFF2-40B4-BE49-F238E27FC236}">
                  <a16:creationId xmlns:a16="http://schemas.microsoft.com/office/drawing/2014/main" id="{CEBE082E-C81D-45B7-BDCA-EA4FAFB31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54" cy="38"/>
            </a:xfrm>
            <a:custGeom>
              <a:avLst/>
              <a:gdLst>
                <a:gd name="T0" fmla="*/ 0 w 54"/>
                <a:gd name="T1" fmla="*/ 0 h 38"/>
                <a:gd name="T2" fmla="*/ 54 w 54"/>
                <a:gd name="T3" fmla="*/ 0 h 38"/>
                <a:gd name="T4" fmla="*/ 54 w 54"/>
                <a:gd name="T5" fmla="*/ 38 h 38"/>
                <a:gd name="T6" fmla="*/ 0 w 54"/>
                <a:gd name="T7" fmla="*/ 38 h 38"/>
                <a:gd name="T8" fmla="*/ 0 w 54"/>
                <a:gd name="T9" fmla="*/ 0 h 38"/>
                <a:gd name="T10" fmla="*/ 0 w 54"/>
                <a:gd name="T11" fmla="*/ 0 h 38"/>
                <a:gd name="T12" fmla="*/ 52 w 54"/>
                <a:gd name="T13" fmla="*/ 0 h 38"/>
                <a:gd name="T14" fmla="*/ 52 w 54"/>
                <a:gd name="T15" fmla="*/ 37 h 38"/>
                <a:gd name="T16" fmla="*/ 0 w 54"/>
                <a:gd name="T17" fmla="*/ 37 h 38"/>
                <a:gd name="T18" fmla="*/ 0 w 54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38">
                  <a:moveTo>
                    <a:pt x="0" y="0"/>
                  </a:moveTo>
                  <a:lnTo>
                    <a:pt x="54" y="0"/>
                  </a:lnTo>
                  <a:lnTo>
                    <a:pt x="54" y="38"/>
                  </a:lnTo>
                  <a:lnTo>
                    <a:pt x="0" y="3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5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26" name="Freeform 833">
              <a:extLst>
                <a:ext uri="{FF2B5EF4-FFF2-40B4-BE49-F238E27FC236}">
                  <a16:creationId xmlns:a16="http://schemas.microsoft.com/office/drawing/2014/main" id="{19348ED7-5608-45F8-B630-AD7572BE85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52" cy="37"/>
            </a:xfrm>
            <a:custGeom>
              <a:avLst/>
              <a:gdLst>
                <a:gd name="T0" fmla="*/ 0 w 52"/>
                <a:gd name="T1" fmla="*/ 0 h 37"/>
                <a:gd name="T2" fmla="*/ 52 w 52"/>
                <a:gd name="T3" fmla="*/ 0 h 37"/>
                <a:gd name="T4" fmla="*/ 52 w 52"/>
                <a:gd name="T5" fmla="*/ 37 h 37"/>
                <a:gd name="T6" fmla="*/ 0 w 52"/>
                <a:gd name="T7" fmla="*/ 37 h 37"/>
                <a:gd name="T8" fmla="*/ 0 w 52"/>
                <a:gd name="T9" fmla="*/ 0 h 37"/>
                <a:gd name="T10" fmla="*/ 0 w 52"/>
                <a:gd name="T11" fmla="*/ 0 h 37"/>
                <a:gd name="T12" fmla="*/ 50 w 52"/>
                <a:gd name="T13" fmla="*/ 0 h 37"/>
                <a:gd name="T14" fmla="*/ 50 w 52"/>
                <a:gd name="T15" fmla="*/ 35 h 37"/>
                <a:gd name="T16" fmla="*/ 0 w 52"/>
                <a:gd name="T17" fmla="*/ 35 h 37"/>
                <a:gd name="T18" fmla="*/ 0 w 52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" h="37">
                  <a:moveTo>
                    <a:pt x="0" y="0"/>
                  </a:moveTo>
                  <a:lnTo>
                    <a:pt x="52" y="0"/>
                  </a:lnTo>
                  <a:lnTo>
                    <a:pt x="52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0" y="0"/>
                  </a:lnTo>
                  <a:lnTo>
                    <a:pt x="50" y="35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27" name="Freeform 834">
              <a:extLst>
                <a:ext uri="{FF2B5EF4-FFF2-40B4-BE49-F238E27FC236}">
                  <a16:creationId xmlns:a16="http://schemas.microsoft.com/office/drawing/2014/main" id="{5FBB5907-3721-4C26-AE84-CCA6A2E7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50" cy="35"/>
            </a:xfrm>
            <a:custGeom>
              <a:avLst/>
              <a:gdLst>
                <a:gd name="T0" fmla="*/ 0 w 50"/>
                <a:gd name="T1" fmla="*/ 0 h 35"/>
                <a:gd name="T2" fmla="*/ 50 w 50"/>
                <a:gd name="T3" fmla="*/ 0 h 35"/>
                <a:gd name="T4" fmla="*/ 50 w 50"/>
                <a:gd name="T5" fmla="*/ 35 h 35"/>
                <a:gd name="T6" fmla="*/ 0 w 50"/>
                <a:gd name="T7" fmla="*/ 35 h 35"/>
                <a:gd name="T8" fmla="*/ 0 w 50"/>
                <a:gd name="T9" fmla="*/ 0 h 35"/>
                <a:gd name="T10" fmla="*/ 0 w 50"/>
                <a:gd name="T11" fmla="*/ 0 h 35"/>
                <a:gd name="T12" fmla="*/ 48 w 50"/>
                <a:gd name="T13" fmla="*/ 0 h 35"/>
                <a:gd name="T14" fmla="*/ 48 w 50"/>
                <a:gd name="T15" fmla="*/ 34 h 35"/>
                <a:gd name="T16" fmla="*/ 0 w 50"/>
                <a:gd name="T17" fmla="*/ 34 h 35"/>
                <a:gd name="T18" fmla="*/ 0 w 50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" h="35">
                  <a:moveTo>
                    <a:pt x="0" y="0"/>
                  </a:moveTo>
                  <a:lnTo>
                    <a:pt x="50" y="0"/>
                  </a:lnTo>
                  <a:lnTo>
                    <a:pt x="50" y="35"/>
                  </a:lnTo>
                  <a:lnTo>
                    <a:pt x="0" y="3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28" name="Freeform 835">
              <a:extLst>
                <a:ext uri="{FF2B5EF4-FFF2-40B4-BE49-F238E27FC236}">
                  <a16:creationId xmlns:a16="http://schemas.microsoft.com/office/drawing/2014/main" id="{E7F866FE-3C75-48C9-BB6F-B5909ECB81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48" cy="34"/>
            </a:xfrm>
            <a:custGeom>
              <a:avLst/>
              <a:gdLst>
                <a:gd name="T0" fmla="*/ 0 w 48"/>
                <a:gd name="T1" fmla="*/ 0 h 34"/>
                <a:gd name="T2" fmla="*/ 48 w 48"/>
                <a:gd name="T3" fmla="*/ 0 h 34"/>
                <a:gd name="T4" fmla="*/ 48 w 48"/>
                <a:gd name="T5" fmla="*/ 34 h 34"/>
                <a:gd name="T6" fmla="*/ 0 w 48"/>
                <a:gd name="T7" fmla="*/ 34 h 34"/>
                <a:gd name="T8" fmla="*/ 0 w 48"/>
                <a:gd name="T9" fmla="*/ 0 h 34"/>
                <a:gd name="T10" fmla="*/ 0 w 48"/>
                <a:gd name="T11" fmla="*/ 0 h 34"/>
                <a:gd name="T12" fmla="*/ 47 w 48"/>
                <a:gd name="T13" fmla="*/ 0 h 34"/>
                <a:gd name="T14" fmla="*/ 47 w 48"/>
                <a:gd name="T15" fmla="*/ 33 h 34"/>
                <a:gd name="T16" fmla="*/ 0 w 48"/>
                <a:gd name="T17" fmla="*/ 33 h 34"/>
                <a:gd name="T18" fmla="*/ 0 w 48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34">
                  <a:moveTo>
                    <a:pt x="0" y="0"/>
                  </a:moveTo>
                  <a:lnTo>
                    <a:pt x="48" y="0"/>
                  </a:lnTo>
                  <a:lnTo>
                    <a:pt x="48" y="34"/>
                  </a:lnTo>
                  <a:lnTo>
                    <a:pt x="0" y="3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7" y="0"/>
                  </a:lnTo>
                  <a:lnTo>
                    <a:pt x="47" y="33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29" name="Freeform 836">
              <a:extLst>
                <a:ext uri="{FF2B5EF4-FFF2-40B4-BE49-F238E27FC236}">
                  <a16:creationId xmlns:a16="http://schemas.microsoft.com/office/drawing/2014/main" id="{DB4DADD6-332A-4BE5-9665-FC26E5E00E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47" cy="33"/>
            </a:xfrm>
            <a:custGeom>
              <a:avLst/>
              <a:gdLst>
                <a:gd name="T0" fmla="*/ 0 w 47"/>
                <a:gd name="T1" fmla="*/ 0 h 33"/>
                <a:gd name="T2" fmla="*/ 47 w 47"/>
                <a:gd name="T3" fmla="*/ 0 h 33"/>
                <a:gd name="T4" fmla="*/ 47 w 47"/>
                <a:gd name="T5" fmla="*/ 33 h 33"/>
                <a:gd name="T6" fmla="*/ 0 w 47"/>
                <a:gd name="T7" fmla="*/ 33 h 33"/>
                <a:gd name="T8" fmla="*/ 0 w 47"/>
                <a:gd name="T9" fmla="*/ 0 h 33"/>
                <a:gd name="T10" fmla="*/ 0 w 47"/>
                <a:gd name="T11" fmla="*/ 0 h 33"/>
                <a:gd name="T12" fmla="*/ 45 w 47"/>
                <a:gd name="T13" fmla="*/ 0 h 33"/>
                <a:gd name="T14" fmla="*/ 45 w 47"/>
                <a:gd name="T15" fmla="*/ 32 h 33"/>
                <a:gd name="T16" fmla="*/ 0 w 47"/>
                <a:gd name="T17" fmla="*/ 32 h 33"/>
                <a:gd name="T18" fmla="*/ 0 w 47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33">
                  <a:moveTo>
                    <a:pt x="0" y="0"/>
                  </a:moveTo>
                  <a:lnTo>
                    <a:pt x="47" y="0"/>
                  </a:lnTo>
                  <a:lnTo>
                    <a:pt x="47" y="33"/>
                  </a:lnTo>
                  <a:lnTo>
                    <a:pt x="0" y="3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45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30" name="Freeform 837">
              <a:extLst>
                <a:ext uri="{FF2B5EF4-FFF2-40B4-BE49-F238E27FC236}">
                  <a16:creationId xmlns:a16="http://schemas.microsoft.com/office/drawing/2014/main" id="{6B411ABC-20EF-4495-B5B7-9A321A9A83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45" cy="32"/>
            </a:xfrm>
            <a:custGeom>
              <a:avLst/>
              <a:gdLst>
                <a:gd name="T0" fmla="*/ 0 w 45"/>
                <a:gd name="T1" fmla="*/ 0 h 32"/>
                <a:gd name="T2" fmla="*/ 45 w 45"/>
                <a:gd name="T3" fmla="*/ 0 h 32"/>
                <a:gd name="T4" fmla="*/ 45 w 45"/>
                <a:gd name="T5" fmla="*/ 32 h 32"/>
                <a:gd name="T6" fmla="*/ 0 w 45"/>
                <a:gd name="T7" fmla="*/ 32 h 32"/>
                <a:gd name="T8" fmla="*/ 0 w 45"/>
                <a:gd name="T9" fmla="*/ 0 h 32"/>
                <a:gd name="T10" fmla="*/ 0 w 45"/>
                <a:gd name="T11" fmla="*/ 0 h 32"/>
                <a:gd name="T12" fmla="*/ 43 w 45"/>
                <a:gd name="T13" fmla="*/ 0 h 32"/>
                <a:gd name="T14" fmla="*/ 43 w 45"/>
                <a:gd name="T15" fmla="*/ 30 h 32"/>
                <a:gd name="T16" fmla="*/ 0 w 45"/>
                <a:gd name="T17" fmla="*/ 30 h 32"/>
                <a:gd name="T18" fmla="*/ 0 w 45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32">
                  <a:moveTo>
                    <a:pt x="0" y="0"/>
                  </a:moveTo>
                  <a:lnTo>
                    <a:pt x="45" y="0"/>
                  </a:lnTo>
                  <a:lnTo>
                    <a:pt x="45" y="32"/>
                  </a:lnTo>
                  <a:lnTo>
                    <a:pt x="0" y="3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3" y="0"/>
                  </a:lnTo>
                  <a:lnTo>
                    <a:pt x="43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31" name="Freeform 838">
              <a:extLst>
                <a:ext uri="{FF2B5EF4-FFF2-40B4-BE49-F238E27FC236}">
                  <a16:creationId xmlns:a16="http://schemas.microsoft.com/office/drawing/2014/main" id="{0925D33D-28B2-415E-8187-6F5362839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43" cy="30"/>
            </a:xfrm>
            <a:custGeom>
              <a:avLst/>
              <a:gdLst>
                <a:gd name="T0" fmla="*/ 0 w 43"/>
                <a:gd name="T1" fmla="*/ 0 h 30"/>
                <a:gd name="T2" fmla="*/ 43 w 43"/>
                <a:gd name="T3" fmla="*/ 0 h 30"/>
                <a:gd name="T4" fmla="*/ 43 w 43"/>
                <a:gd name="T5" fmla="*/ 30 h 30"/>
                <a:gd name="T6" fmla="*/ 0 w 43"/>
                <a:gd name="T7" fmla="*/ 30 h 30"/>
                <a:gd name="T8" fmla="*/ 0 w 43"/>
                <a:gd name="T9" fmla="*/ 0 h 30"/>
                <a:gd name="T10" fmla="*/ 0 w 43"/>
                <a:gd name="T11" fmla="*/ 0 h 30"/>
                <a:gd name="T12" fmla="*/ 41 w 43"/>
                <a:gd name="T13" fmla="*/ 0 h 30"/>
                <a:gd name="T14" fmla="*/ 41 w 43"/>
                <a:gd name="T15" fmla="*/ 29 h 30"/>
                <a:gd name="T16" fmla="*/ 0 w 43"/>
                <a:gd name="T17" fmla="*/ 29 h 30"/>
                <a:gd name="T18" fmla="*/ 0 w 43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30">
                  <a:moveTo>
                    <a:pt x="0" y="0"/>
                  </a:moveTo>
                  <a:lnTo>
                    <a:pt x="43" y="0"/>
                  </a:lnTo>
                  <a:lnTo>
                    <a:pt x="43" y="30"/>
                  </a:lnTo>
                  <a:lnTo>
                    <a:pt x="0" y="3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1" y="0"/>
                  </a:lnTo>
                  <a:lnTo>
                    <a:pt x="41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32" name="Freeform 839">
              <a:extLst>
                <a:ext uri="{FF2B5EF4-FFF2-40B4-BE49-F238E27FC236}">
                  <a16:creationId xmlns:a16="http://schemas.microsoft.com/office/drawing/2014/main" id="{C75E0928-5320-49F0-ACF0-EDD9CEC976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41" cy="29"/>
            </a:xfrm>
            <a:custGeom>
              <a:avLst/>
              <a:gdLst>
                <a:gd name="T0" fmla="*/ 0 w 41"/>
                <a:gd name="T1" fmla="*/ 0 h 29"/>
                <a:gd name="T2" fmla="*/ 41 w 41"/>
                <a:gd name="T3" fmla="*/ 0 h 29"/>
                <a:gd name="T4" fmla="*/ 41 w 41"/>
                <a:gd name="T5" fmla="*/ 29 h 29"/>
                <a:gd name="T6" fmla="*/ 0 w 41"/>
                <a:gd name="T7" fmla="*/ 29 h 29"/>
                <a:gd name="T8" fmla="*/ 0 w 41"/>
                <a:gd name="T9" fmla="*/ 0 h 29"/>
                <a:gd name="T10" fmla="*/ 0 w 41"/>
                <a:gd name="T11" fmla="*/ 0 h 29"/>
                <a:gd name="T12" fmla="*/ 40 w 41"/>
                <a:gd name="T13" fmla="*/ 0 h 29"/>
                <a:gd name="T14" fmla="*/ 40 w 41"/>
                <a:gd name="T15" fmla="*/ 28 h 29"/>
                <a:gd name="T16" fmla="*/ 0 w 41"/>
                <a:gd name="T17" fmla="*/ 28 h 29"/>
                <a:gd name="T18" fmla="*/ 0 w 41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9">
                  <a:moveTo>
                    <a:pt x="0" y="0"/>
                  </a:moveTo>
                  <a:lnTo>
                    <a:pt x="41" y="0"/>
                  </a:lnTo>
                  <a:lnTo>
                    <a:pt x="41" y="29"/>
                  </a:lnTo>
                  <a:lnTo>
                    <a:pt x="0" y="2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0" y="0"/>
                  </a:lnTo>
                  <a:lnTo>
                    <a:pt x="40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33" name="Freeform 840">
              <a:extLst>
                <a:ext uri="{FF2B5EF4-FFF2-40B4-BE49-F238E27FC236}">
                  <a16:creationId xmlns:a16="http://schemas.microsoft.com/office/drawing/2014/main" id="{3AA4CC9E-48E0-4A21-88BC-A865FB3DEF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40" cy="28"/>
            </a:xfrm>
            <a:custGeom>
              <a:avLst/>
              <a:gdLst>
                <a:gd name="T0" fmla="*/ 0 w 40"/>
                <a:gd name="T1" fmla="*/ 0 h 28"/>
                <a:gd name="T2" fmla="*/ 40 w 40"/>
                <a:gd name="T3" fmla="*/ 0 h 28"/>
                <a:gd name="T4" fmla="*/ 40 w 40"/>
                <a:gd name="T5" fmla="*/ 28 h 28"/>
                <a:gd name="T6" fmla="*/ 0 w 40"/>
                <a:gd name="T7" fmla="*/ 28 h 28"/>
                <a:gd name="T8" fmla="*/ 0 w 40"/>
                <a:gd name="T9" fmla="*/ 0 h 28"/>
                <a:gd name="T10" fmla="*/ 0 w 40"/>
                <a:gd name="T11" fmla="*/ 0 h 28"/>
                <a:gd name="T12" fmla="*/ 38 w 40"/>
                <a:gd name="T13" fmla="*/ 0 h 28"/>
                <a:gd name="T14" fmla="*/ 38 w 40"/>
                <a:gd name="T15" fmla="*/ 26 h 28"/>
                <a:gd name="T16" fmla="*/ 0 w 40"/>
                <a:gd name="T17" fmla="*/ 26 h 28"/>
                <a:gd name="T18" fmla="*/ 0 w 40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28">
                  <a:moveTo>
                    <a:pt x="0" y="0"/>
                  </a:moveTo>
                  <a:lnTo>
                    <a:pt x="40" y="0"/>
                  </a:lnTo>
                  <a:lnTo>
                    <a:pt x="40" y="28"/>
                  </a:lnTo>
                  <a:lnTo>
                    <a:pt x="0" y="2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38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34" name="Freeform 841">
              <a:extLst>
                <a:ext uri="{FF2B5EF4-FFF2-40B4-BE49-F238E27FC236}">
                  <a16:creationId xmlns:a16="http://schemas.microsoft.com/office/drawing/2014/main" id="{CB5D7B80-FC15-44BD-B008-4E163BD44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38" cy="26"/>
            </a:xfrm>
            <a:custGeom>
              <a:avLst/>
              <a:gdLst>
                <a:gd name="T0" fmla="*/ 0 w 38"/>
                <a:gd name="T1" fmla="*/ 0 h 26"/>
                <a:gd name="T2" fmla="*/ 38 w 38"/>
                <a:gd name="T3" fmla="*/ 0 h 26"/>
                <a:gd name="T4" fmla="*/ 38 w 38"/>
                <a:gd name="T5" fmla="*/ 26 h 26"/>
                <a:gd name="T6" fmla="*/ 0 w 38"/>
                <a:gd name="T7" fmla="*/ 26 h 26"/>
                <a:gd name="T8" fmla="*/ 0 w 38"/>
                <a:gd name="T9" fmla="*/ 0 h 26"/>
                <a:gd name="T10" fmla="*/ 0 w 38"/>
                <a:gd name="T11" fmla="*/ 0 h 26"/>
                <a:gd name="T12" fmla="*/ 36 w 38"/>
                <a:gd name="T13" fmla="*/ 0 h 26"/>
                <a:gd name="T14" fmla="*/ 36 w 38"/>
                <a:gd name="T15" fmla="*/ 26 h 26"/>
                <a:gd name="T16" fmla="*/ 0 w 38"/>
                <a:gd name="T17" fmla="*/ 26 h 26"/>
                <a:gd name="T18" fmla="*/ 0 w 38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6">
                  <a:moveTo>
                    <a:pt x="0" y="0"/>
                  </a:moveTo>
                  <a:lnTo>
                    <a:pt x="38" y="0"/>
                  </a:lnTo>
                  <a:lnTo>
                    <a:pt x="38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35" name="Freeform 842">
              <a:extLst>
                <a:ext uri="{FF2B5EF4-FFF2-40B4-BE49-F238E27FC236}">
                  <a16:creationId xmlns:a16="http://schemas.microsoft.com/office/drawing/2014/main" id="{C59AA2F0-3F60-4516-A275-A46B229482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36" cy="26"/>
            </a:xfrm>
            <a:custGeom>
              <a:avLst/>
              <a:gdLst>
                <a:gd name="T0" fmla="*/ 0 w 36"/>
                <a:gd name="T1" fmla="*/ 0 h 26"/>
                <a:gd name="T2" fmla="*/ 36 w 36"/>
                <a:gd name="T3" fmla="*/ 0 h 26"/>
                <a:gd name="T4" fmla="*/ 36 w 36"/>
                <a:gd name="T5" fmla="*/ 26 h 26"/>
                <a:gd name="T6" fmla="*/ 0 w 36"/>
                <a:gd name="T7" fmla="*/ 26 h 26"/>
                <a:gd name="T8" fmla="*/ 0 w 36"/>
                <a:gd name="T9" fmla="*/ 0 h 26"/>
                <a:gd name="T10" fmla="*/ 0 w 36"/>
                <a:gd name="T11" fmla="*/ 0 h 26"/>
                <a:gd name="T12" fmla="*/ 34 w 36"/>
                <a:gd name="T13" fmla="*/ 0 h 26"/>
                <a:gd name="T14" fmla="*/ 34 w 36"/>
                <a:gd name="T15" fmla="*/ 24 h 26"/>
                <a:gd name="T16" fmla="*/ 0 w 36"/>
                <a:gd name="T17" fmla="*/ 24 h 26"/>
                <a:gd name="T18" fmla="*/ 0 w 36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26">
                  <a:moveTo>
                    <a:pt x="0" y="0"/>
                  </a:moveTo>
                  <a:lnTo>
                    <a:pt x="36" y="0"/>
                  </a:lnTo>
                  <a:lnTo>
                    <a:pt x="36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4" y="0"/>
                  </a:lnTo>
                  <a:lnTo>
                    <a:pt x="34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36" name="Freeform 843">
              <a:extLst>
                <a:ext uri="{FF2B5EF4-FFF2-40B4-BE49-F238E27FC236}">
                  <a16:creationId xmlns:a16="http://schemas.microsoft.com/office/drawing/2014/main" id="{5B8CE50C-CA5B-440E-85DC-6644910329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34" cy="24"/>
            </a:xfrm>
            <a:custGeom>
              <a:avLst/>
              <a:gdLst>
                <a:gd name="T0" fmla="*/ 0 w 34"/>
                <a:gd name="T1" fmla="*/ 0 h 24"/>
                <a:gd name="T2" fmla="*/ 34 w 34"/>
                <a:gd name="T3" fmla="*/ 0 h 24"/>
                <a:gd name="T4" fmla="*/ 34 w 34"/>
                <a:gd name="T5" fmla="*/ 24 h 24"/>
                <a:gd name="T6" fmla="*/ 0 w 34"/>
                <a:gd name="T7" fmla="*/ 24 h 24"/>
                <a:gd name="T8" fmla="*/ 0 w 34"/>
                <a:gd name="T9" fmla="*/ 0 h 24"/>
                <a:gd name="T10" fmla="*/ 0 w 34"/>
                <a:gd name="T11" fmla="*/ 0 h 24"/>
                <a:gd name="T12" fmla="*/ 33 w 34"/>
                <a:gd name="T13" fmla="*/ 0 h 24"/>
                <a:gd name="T14" fmla="*/ 33 w 34"/>
                <a:gd name="T15" fmla="*/ 23 h 24"/>
                <a:gd name="T16" fmla="*/ 0 w 34"/>
                <a:gd name="T17" fmla="*/ 23 h 24"/>
                <a:gd name="T18" fmla="*/ 0 w 34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24">
                  <a:moveTo>
                    <a:pt x="0" y="0"/>
                  </a:moveTo>
                  <a:lnTo>
                    <a:pt x="34" y="0"/>
                  </a:lnTo>
                  <a:lnTo>
                    <a:pt x="34" y="24"/>
                  </a:lnTo>
                  <a:lnTo>
                    <a:pt x="0" y="2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33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37" name="Freeform 844">
              <a:extLst>
                <a:ext uri="{FF2B5EF4-FFF2-40B4-BE49-F238E27FC236}">
                  <a16:creationId xmlns:a16="http://schemas.microsoft.com/office/drawing/2014/main" id="{DB001470-82D0-46FB-8133-88FA67728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33" cy="23"/>
            </a:xfrm>
            <a:custGeom>
              <a:avLst/>
              <a:gdLst>
                <a:gd name="T0" fmla="*/ 0 w 33"/>
                <a:gd name="T1" fmla="*/ 0 h 23"/>
                <a:gd name="T2" fmla="*/ 33 w 33"/>
                <a:gd name="T3" fmla="*/ 0 h 23"/>
                <a:gd name="T4" fmla="*/ 33 w 33"/>
                <a:gd name="T5" fmla="*/ 23 h 23"/>
                <a:gd name="T6" fmla="*/ 0 w 33"/>
                <a:gd name="T7" fmla="*/ 23 h 23"/>
                <a:gd name="T8" fmla="*/ 0 w 33"/>
                <a:gd name="T9" fmla="*/ 0 h 23"/>
                <a:gd name="T10" fmla="*/ 0 w 33"/>
                <a:gd name="T11" fmla="*/ 0 h 23"/>
                <a:gd name="T12" fmla="*/ 31 w 33"/>
                <a:gd name="T13" fmla="*/ 0 h 23"/>
                <a:gd name="T14" fmla="*/ 31 w 33"/>
                <a:gd name="T15" fmla="*/ 22 h 23"/>
                <a:gd name="T16" fmla="*/ 0 w 33"/>
                <a:gd name="T17" fmla="*/ 22 h 23"/>
                <a:gd name="T18" fmla="*/ 0 w 33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23">
                  <a:moveTo>
                    <a:pt x="0" y="0"/>
                  </a:moveTo>
                  <a:lnTo>
                    <a:pt x="33" y="0"/>
                  </a:lnTo>
                  <a:lnTo>
                    <a:pt x="33" y="23"/>
                  </a:lnTo>
                  <a:lnTo>
                    <a:pt x="0" y="2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1" y="0"/>
                  </a:lnTo>
                  <a:lnTo>
                    <a:pt x="31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38" name="Freeform 845">
              <a:extLst>
                <a:ext uri="{FF2B5EF4-FFF2-40B4-BE49-F238E27FC236}">
                  <a16:creationId xmlns:a16="http://schemas.microsoft.com/office/drawing/2014/main" id="{DB4FB695-DC27-40A2-AE24-ECEBF60844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31" cy="22"/>
            </a:xfrm>
            <a:custGeom>
              <a:avLst/>
              <a:gdLst>
                <a:gd name="T0" fmla="*/ 0 w 31"/>
                <a:gd name="T1" fmla="*/ 0 h 22"/>
                <a:gd name="T2" fmla="*/ 31 w 31"/>
                <a:gd name="T3" fmla="*/ 0 h 22"/>
                <a:gd name="T4" fmla="*/ 31 w 31"/>
                <a:gd name="T5" fmla="*/ 22 h 22"/>
                <a:gd name="T6" fmla="*/ 0 w 31"/>
                <a:gd name="T7" fmla="*/ 22 h 22"/>
                <a:gd name="T8" fmla="*/ 0 w 31"/>
                <a:gd name="T9" fmla="*/ 0 h 22"/>
                <a:gd name="T10" fmla="*/ 0 w 31"/>
                <a:gd name="T11" fmla="*/ 0 h 22"/>
                <a:gd name="T12" fmla="*/ 29 w 31"/>
                <a:gd name="T13" fmla="*/ 0 h 22"/>
                <a:gd name="T14" fmla="*/ 29 w 31"/>
                <a:gd name="T15" fmla="*/ 20 h 22"/>
                <a:gd name="T16" fmla="*/ 0 w 31"/>
                <a:gd name="T17" fmla="*/ 20 h 22"/>
                <a:gd name="T18" fmla="*/ 0 w 31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22">
                  <a:moveTo>
                    <a:pt x="0" y="0"/>
                  </a:moveTo>
                  <a:lnTo>
                    <a:pt x="31" y="0"/>
                  </a:lnTo>
                  <a:lnTo>
                    <a:pt x="31" y="22"/>
                  </a:lnTo>
                  <a:lnTo>
                    <a:pt x="0" y="2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9" y="0"/>
                  </a:lnTo>
                  <a:lnTo>
                    <a:pt x="29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39" name="Freeform 846">
              <a:extLst>
                <a:ext uri="{FF2B5EF4-FFF2-40B4-BE49-F238E27FC236}">
                  <a16:creationId xmlns:a16="http://schemas.microsoft.com/office/drawing/2014/main" id="{BEBCAB98-8591-4702-BBBF-EB4F87D67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29" cy="20"/>
            </a:xfrm>
            <a:custGeom>
              <a:avLst/>
              <a:gdLst>
                <a:gd name="T0" fmla="*/ 0 w 29"/>
                <a:gd name="T1" fmla="*/ 0 h 20"/>
                <a:gd name="T2" fmla="*/ 29 w 29"/>
                <a:gd name="T3" fmla="*/ 0 h 20"/>
                <a:gd name="T4" fmla="*/ 29 w 29"/>
                <a:gd name="T5" fmla="*/ 20 h 20"/>
                <a:gd name="T6" fmla="*/ 0 w 29"/>
                <a:gd name="T7" fmla="*/ 20 h 20"/>
                <a:gd name="T8" fmla="*/ 0 w 29"/>
                <a:gd name="T9" fmla="*/ 0 h 20"/>
                <a:gd name="T10" fmla="*/ 0 w 29"/>
                <a:gd name="T11" fmla="*/ 0 h 20"/>
                <a:gd name="T12" fmla="*/ 27 w 29"/>
                <a:gd name="T13" fmla="*/ 0 h 20"/>
                <a:gd name="T14" fmla="*/ 27 w 29"/>
                <a:gd name="T15" fmla="*/ 19 h 20"/>
                <a:gd name="T16" fmla="*/ 0 w 29"/>
                <a:gd name="T17" fmla="*/ 19 h 20"/>
                <a:gd name="T18" fmla="*/ 0 w 29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20">
                  <a:moveTo>
                    <a:pt x="0" y="0"/>
                  </a:moveTo>
                  <a:lnTo>
                    <a:pt x="29" y="0"/>
                  </a:lnTo>
                  <a:lnTo>
                    <a:pt x="29" y="20"/>
                  </a:lnTo>
                  <a:lnTo>
                    <a:pt x="0" y="2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40" name="Freeform 847">
              <a:extLst>
                <a:ext uri="{FF2B5EF4-FFF2-40B4-BE49-F238E27FC236}">
                  <a16:creationId xmlns:a16="http://schemas.microsoft.com/office/drawing/2014/main" id="{8FF995E1-8C79-4FC2-AABD-B8C7F9680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27" cy="19"/>
            </a:xfrm>
            <a:custGeom>
              <a:avLst/>
              <a:gdLst>
                <a:gd name="T0" fmla="*/ 0 w 27"/>
                <a:gd name="T1" fmla="*/ 0 h 19"/>
                <a:gd name="T2" fmla="*/ 27 w 27"/>
                <a:gd name="T3" fmla="*/ 0 h 19"/>
                <a:gd name="T4" fmla="*/ 27 w 27"/>
                <a:gd name="T5" fmla="*/ 19 h 19"/>
                <a:gd name="T6" fmla="*/ 0 w 27"/>
                <a:gd name="T7" fmla="*/ 19 h 19"/>
                <a:gd name="T8" fmla="*/ 0 w 27"/>
                <a:gd name="T9" fmla="*/ 0 h 19"/>
                <a:gd name="T10" fmla="*/ 0 w 27"/>
                <a:gd name="T11" fmla="*/ 0 h 19"/>
                <a:gd name="T12" fmla="*/ 25 w 27"/>
                <a:gd name="T13" fmla="*/ 0 h 19"/>
                <a:gd name="T14" fmla="*/ 25 w 27"/>
                <a:gd name="T15" fmla="*/ 18 h 19"/>
                <a:gd name="T16" fmla="*/ 0 w 27"/>
                <a:gd name="T17" fmla="*/ 18 h 19"/>
                <a:gd name="T18" fmla="*/ 0 w 27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19">
                  <a:moveTo>
                    <a:pt x="0" y="0"/>
                  </a:moveTo>
                  <a:lnTo>
                    <a:pt x="27" y="0"/>
                  </a:lnTo>
                  <a:lnTo>
                    <a:pt x="27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41" name="Freeform 848">
              <a:extLst>
                <a:ext uri="{FF2B5EF4-FFF2-40B4-BE49-F238E27FC236}">
                  <a16:creationId xmlns:a16="http://schemas.microsoft.com/office/drawing/2014/main" id="{63285B97-C87F-4C79-89FB-9502CCD2D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25" cy="18"/>
            </a:xfrm>
            <a:custGeom>
              <a:avLst/>
              <a:gdLst>
                <a:gd name="T0" fmla="*/ 0 w 25"/>
                <a:gd name="T1" fmla="*/ 0 h 18"/>
                <a:gd name="T2" fmla="*/ 25 w 25"/>
                <a:gd name="T3" fmla="*/ 0 h 18"/>
                <a:gd name="T4" fmla="*/ 25 w 25"/>
                <a:gd name="T5" fmla="*/ 18 h 18"/>
                <a:gd name="T6" fmla="*/ 0 w 25"/>
                <a:gd name="T7" fmla="*/ 18 h 18"/>
                <a:gd name="T8" fmla="*/ 0 w 25"/>
                <a:gd name="T9" fmla="*/ 0 h 18"/>
                <a:gd name="T10" fmla="*/ 0 w 25"/>
                <a:gd name="T11" fmla="*/ 0 h 18"/>
                <a:gd name="T12" fmla="*/ 23 w 25"/>
                <a:gd name="T13" fmla="*/ 0 h 18"/>
                <a:gd name="T14" fmla="*/ 23 w 25"/>
                <a:gd name="T15" fmla="*/ 17 h 18"/>
                <a:gd name="T16" fmla="*/ 0 w 25"/>
                <a:gd name="T17" fmla="*/ 17 h 18"/>
                <a:gd name="T18" fmla="*/ 0 w 25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" h="18">
                  <a:moveTo>
                    <a:pt x="0" y="0"/>
                  </a:moveTo>
                  <a:lnTo>
                    <a:pt x="25" y="0"/>
                  </a:lnTo>
                  <a:lnTo>
                    <a:pt x="25" y="18"/>
                  </a:lnTo>
                  <a:lnTo>
                    <a:pt x="0" y="1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42" name="Freeform 849">
              <a:extLst>
                <a:ext uri="{FF2B5EF4-FFF2-40B4-BE49-F238E27FC236}">
                  <a16:creationId xmlns:a16="http://schemas.microsoft.com/office/drawing/2014/main" id="{49385E36-1829-4108-A712-599C13B58C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23" cy="17"/>
            </a:xfrm>
            <a:custGeom>
              <a:avLst/>
              <a:gdLst>
                <a:gd name="T0" fmla="*/ 0 w 23"/>
                <a:gd name="T1" fmla="*/ 0 h 17"/>
                <a:gd name="T2" fmla="*/ 23 w 23"/>
                <a:gd name="T3" fmla="*/ 0 h 17"/>
                <a:gd name="T4" fmla="*/ 23 w 23"/>
                <a:gd name="T5" fmla="*/ 17 h 17"/>
                <a:gd name="T6" fmla="*/ 0 w 23"/>
                <a:gd name="T7" fmla="*/ 17 h 17"/>
                <a:gd name="T8" fmla="*/ 0 w 23"/>
                <a:gd name="T9" fmla="*/ 0 h 17"/>
                <a:gd name="T10" fmla="*/ 0 w 23"/>
                <a:gd name="T11" fmla="*/ 0 h 17"/>
                <a:gd name="T12" fmla="*/ 21 w 23"/>
                <a:gd name="T13" fmla="*/ 0 h 17"/>
                <a:gd name="T14" fmla="*/ 21 w 23"/>
                <a:gd name="T15" fmla="*/ 15 h 17"/>
                <a:gd name="T16" fmla="*/ 0 w 23"/>
                <a:gd name="T17" fmla="*/ 15 h 17"/>
                <a:gd name="T18" fmla="*/ 0 w 23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17">
                  <a:moveTo>
                    <a:pt x="0" y="0"/>
                  </a:moveTo>
                  <a:lnTo>
                    <a:pt x="23" y="0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1" y="0"/>
                  </a:lnTo>
                  <a:lnTo>
                    <a:pt x="21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43" name="Freeform 850">
              <a:extLst>
                <a:ext uri="{FF2B5EF4-FFF2-40B4-BE49-F238E27FC236}">
                  <a16:creationId xmlns:a16="http://schemas.microsoft.com/office/drawing/2014/main" id="{7347B10F-5D49-4DCA-8AA1-4C83F54E01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21" cy="15"/>
            </a:xfrm>
            <a:custGeom>
              <a:avLst/>
              <a:gdLst>
                <a:gd name="T0" fmla="*/ 0 w 21"/>
                <a:gd name="T1" fmla="*/ 0 h 15"/>
                <a:gd name="T2" fmla="*/ 21 w 21"/>
                <a:gd name="T3" fmla="*/ 0 h 15"/>
                <a:gd name="T4" fmla="*/ 21 w 21"/>
                <a:gd name="T5" fmla="*/ 15 h 15"/>
                <a:gd name="T6" fmla="*/ 0 w 21"/>
                <a:gd name="T7" fmla="*/ 15 h 15"/>
                <a:gd name="T8" fmla="*/ 0 w 21"/>
                <a:gd name="T9" fmla="*/ 0 h 15"/>
                <a:gd name="T10" fmla="*/ 0 w 21"/>
                <a:gd name="T11" fmla="*/ 0 h 15"/>
                <a:gd name="T12" fmla="*/ 19 w 21"/>
                <a:gd name="T13" fmla="*/ 0 h 15"/>
                <a:gd name="T14" fmla="*/ 19 w 21"/>
                <a:gd name="T15" fmla="*/ 14 h 15"/>
                <a:gd name="T16" fmla="*/ 0 w 21"/>
                <a:gd name="T17" fmla="*/ 14 h 15"/>
                <a:gd name="T18" fmla="*/ 0 w 21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21" y="0"/>
                  </a:lnTo>
                  <a:lnTo>
                    <a:pt x="21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9" y="0"/>
                  </a:lnTo>
                  <a:lnTo>
                    <a:pt x="19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44" name="Freeform 851">
              <a:extLst>
                <a:ext uri="{FF2B5EF4-FFF2-40B4-BE49-F238E27FC236}">
                  <a16:creationId xmlns:a16="http://schemas.microsoft.com/office/drawing/2014/main" id="{9D9B7DB0-63A1-4565-93F3-C69CE7949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9" cy="14"/>
            </a:xfrm>
            <a:custGeom>
              <a:avLst/>
              <a:gdLst>
                <a:gd name="T0" fmla="*/ 0 w 19"/>
                <a:gd name="T1" fmla="*/ 0 h 14"/>
                <a:gd name="T2" fmla="*/ 19 w 19"/>
                <a:gd name="T3" fmla="*/ 0 h 14"/>
                <a:gd name="T4" fmla="*/ 19 w 19"/>
                <a:gd name="T5" fmla="*/ 14 h 14"/>
                <a:gd name="T6" fmla="*/ 0 w 19"/>
                <a:gd name="T7" fmla="*/ 14 h 14"/>
                <a:gd name="T8" fmla="*/ 0 w 19"/>
                <a:gd name="T9" fmla="*/ 0 h 14"/>
                <a:gd name="T10" fmla="*/ 0 w 19"/>
                <a:gd name="T11" fmla="*/ 0 h 14"/>
                <a:gd name="T12" fmla="*/ 18 w 19"/>
                <a:gd name="T13" fmla="*/ 0 h 14"/>
                <a:gd name="T14" fmla="*/ 18 w 19"/>
                <a:gd name="T15" fmla="*/ 13 h 14"/>
                <a:gd name="T16" fmla="*/ 0 w 19"/>
                <a:gd name="T17" fmla="*/ 13 h 14"/>
                <a:gd name="T18" fmla="*/ 0 w 19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19" y="0"/>
                  </a:lnTo>
                  <a:lnTo>
                    <a:pt x="19" y="14"/>
                  </a:lnTo>
                  <a:lnTo>
                    <a:pt x="0" y="1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45" name="Freeform 852">
              <a:extLst>
                <a:ext uri="{FF2B5EF4-FFF2-40B4-BE49-F238E27FC236}">
                  <a16:creationId xmlns:a16="http://schemas.microsoft.com/office/drawing/2014/main" id="{5F15F91F-1713-4598-B27A-26F18C5918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8" cy="13"/>
            </a:xfrm>
            <a:custGeom>
              <a:avLst/>
              <a:gdLst>
                <a:gd name="T0" fmla="*/ 0 w 18"/>
                <a:gd name="T1" fmla="*/ 0 h 13"/>
                <a:gd name="T2" fmla="*/ 18 w 18"/>
                <a:gd name="T3" fmla="*/ 0 h 13"/>
                <a:gd name="T4" fmla="*/ 18 w 18"/>
                <a:gd name="T5" fmla="*/ 13 h 13"/>
                <a:gd name="T6" fmla="*/ 0 w 18"/>
                <a:gd name="T7" fmla="*/ 13 h 13"/>
                <a:gd name="T8" fmla="*/ 0 w 18"/>
                <a:gd name="T9" fmla="*/ 0 h 13"/>
                <a:gd name="T10" fmla="*/ 0 w 18"/>
                <a:gd name="T11" fmla="*/ 0 h 13"/>
                <a:gd name="T12" fmla="*/ 16 w 18"/>
                <a:gd name="T13" fmla="*/ 0 h 13"/>
                <a:gd name="T14" fmla="*/ 16 w 18"/>
                <a:gd name="T15" fmla="*/ 12 h 13"/>
                <a:gd name="T16" fmla="*/ 0 w 18"/>
                <a:gd name="T17" fmla="*/ 12 h 13"/>
                <a:gd name="T18" fmla="*/ 0 w 18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3">
                  <a:moveTo>
                    <a:pt x="0" y="0"/>
                  </a:moveTo>
                  <a:lnTo>
                    <a:pt x="18" y="0"/>
                  </a:lnTo>
                  <a:lnTo>
                    <a:pt x="18" y="13"/>
                  </a:lnTo>
                  <a:lnTo>
                    <a:pt x="0" y="1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46" name="Freeform 853">
              <a:extLst>
                <a:ext uri="{FF2B5EF4-FFF2-40B4-BE49-F238E27FC236}">
                  <a16:creationId xmlns:a16="http://schemas.microsoft.com/office/drawing/2014/main" id="{0514AB25-D383-4EB6-A29B-377E3BE674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6" cy="12"/>
            </a:xfrm>
            <a:custGeom>
              <a:avLst/>
              <a:gdLst>
                <a:gd name="T0" fmla="*/ 0 w 16"/>
                <a:gd name="T1" fmla="*/ 0 h 12"/>
                <a:gd name="T2" fmla="*/ 16 w 16"/>
                <a:gd name="T3" fmla="*/ 0 h 12"/>
                <a:gd name="T4" fmla="*/ 16 w 16"/>
                <a:gd name="T5" fmla="*/ 12 h 12"/>
                <a:gd name="T6" fmla="*/ 0 w 16"/>
                <a:gd name="T7" fmla="*/ 12 h 12"/>
                <a:gd name="T8" fmla="*/ 0 w 16"/>
                <a:gd name="T9" fmla="*/ 0 h 12"/>
                <a:gd name="T10" fmla="*/ 0 w 16"/>
                <a:gd name="T11" fmla="*/ 0 h 12"/>
                <a:gd name="T12" fmla="*/ 14 w 16"/>
                <a:gd name="T13" fmla="*/ 0 h 12"/>
                <a:gd name="T14" fmla="*/ 14 w 16"/>
                <a:gd name="T15" fmla="*/ 11 h 12"/>
                <a:gd name="T16" fmla="*/ 0 w 16"/>
                <a:gd name="T17" fmla="*/ 11 h 12"/>
                <a:gd name="T18" fmla="*/ 0 w 16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16" y="0"/>
                  </a:lnTo>
                  <a:lnTo>
                    <a:pt x="16" y="12"/>
                  </a:lnTo>
                  <a:lnTo>
                    <a:pt x="0" y="1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47" name="Freeform 854">
              <a:extLst>
                <a:ext uri="{FF2B5EF4-FFF2-40B4-BE49-F238E27FC236}">
                  <a16:creationId xmlns:a16="http://schemas.microsoft.com/office/drawing/2014/main" id="{56A47C42-2788-4715-9581-8583E3D17C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4" cy="11"/>
            </a:xfrm>
            <a:custGeom>
              <a:avLst/>
              <a:gdLst>
                <a:gd name="T0" fmla="*/ 0 w 14"/>
                <a:gd name="T1" fmla="*/ 0 h 11"/>
                <a:gd name="T2" fmla="*/ 14 w 14"/>
                <a:gd name="T3" fmla="*/ 0 h 11"/>
                <a:gd name="T4" fmla="*/ 14 w 14"/>
                <a:gd name="T5" fmla="*/ 11 h 11"/>
                <a:gd name="T6" fmla="*/ 0 w 14"/>
                <a:gd name="T7" fmla="*/ 11 h 11"/>
                <a:gd name="T8" fmla="*/ 0 w 14"/>
                <a:gd name="T9" fmla="*/ 0 h 11"/>
                <a:gd name="T10" fmla="*/ 0 w 14"/>
                <a:gd name="T11" fmla="*/ 0 h 11"/>
                <a:gd name="T12" fmla="*/ 12 w 14"/>
                <a:gd name="T13" fmla="*/ 0 h 11"/>
                <a:gd name="T14" fmla="*/ 12 w 14"/>
                <a:gd name="T15" fmla="*/ 9 h 11"/>
                <a:gd name="T16" fmla="*/ 0 w 14"/>
                <a:gd name="T17" fmla="*/ 9 h 11"/>
                <a:gd name="T18" fmla="*/ 0 w 14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" y="0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48" name="Freeform 855">
              <a:extLst>
                <a:ext uri="{FF2B5EF4-FFF2-40B4-BE49-F238E27FC236}">
                  <a16:creationId xmlns:a16="http://schemas.microsoft.com/office/drawing/2014/main" id="{0B4F9B62-BC40-48EA-ADFC-36AAC981A3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2" cy="9"/>
            </a:xfrm>
            <a:custGeom>
              <a:avLst/>
              <a:gdLst>
                <a:gd name="T0" fmla="*/ 0 w 12"/>
                <a:gd name="T1" fmla="*/ 0 h 9"/>
                <a:gd name="T2" fmla="*/ 12 w 12"/>
                <a:gd name="T3" fmla="*/ 0 h 9"/>
                <a:gd name="T4" fmla="*/ 12 w 12"/>
                <a:gd name="T5" fmla="*/ 9 h 9"/>
                <a:gd name="T6" fmla="*/ 0 w 12"/>
                <a:gd name="T7" fmla="*/ 9 h 9"/>
                <a:gd name="T8" fmla="*/ 0 w 12"/>
                <a:gd name="T9" fmla="*/ 0 h 9"/>
                <a:gd name="T10" fmla="*/ 0 w 12"/>
                <a:gd name="T11" fmla="*/ 0 h 9"/>
                <a:gd name="T12" fmla="*/ 11 w 12"/>
                <a:gd name="T13" fmla="*/ 0 h 9"/>
                <a:gd name="T14" fmla="*/ 11 w 12"/>
                <a:gd name="T15" fmla="*/ 8 h 9"/>
                <a:gd name="T16" fmla="*/ 0 w 12"/>
                <a:gd name="T17" fmla="*/ 8 h 9"/>
                <a:gd name="T18" fmla="*/ 0 w 12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" y="0"/>
                  </a:lnTo>
                  <a:lnTo>
                    <a:pt x="11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49" name="Freeform 856">
              <a:extLst>
                <a:ext uri="{FF2B5EF4-FFF2-40B4-BE49-F238E27FC236}">
                  <a16:creationId xmlns:a16="http://schemas.microsoft.com/office/drawing/2014/main" id="{7B92E3E1-DC18-4906-B0FC-E341E17D7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1" cy="8"/>
            </a:xfrm>
            <a:custGeom>
              <a:avLst/>
              <a:gdLst>
                <a:gd name="T0" fmla="*/ 0 w 11"/>
                <a:gd name="T1" fmla="*/ 0 h 8"/>
                <a:gd name="T2" fmla="*/ 11 w 11"/>
                <a:gd name="T3" fmla="*/ 0 h 8"/>
                <a:gd name="T4" fmla="*/ 11 w 11"/>
                <a:gd name="T5" fmla="*/ 8 h 8"/>
                <a:gd name="T6" fmla="*/ 0 w 11"/>
                <a:gd name="T7" fmla="*/ 8 h 8"/>
                <a:gd name="T8" fmla="*/ 0 w 11"/>
                <a:gd name="T9" fmla="*/ 0 h 8"/>
                <a:gd name="T10" fmla="*/ 0 w 11"/>
                <a:gd name="T11" fmla="*/ 0 h 8"/>
                <a:gd name="T12" fmla="*/ 9 w 11"/>
                <a:gd name="T13" fmla="*/ 0 h 8"/>
                <a:gd name="T14" fmla="*/ 9 w 11"/>
                <a:gd name="T15" fmla="*/ 7 h 8"/>
                <a:gd name="T16" fmla="*/ 0 w 11"/>
                <a:gd name="T17" fmla="*/ 7 h 8"/>
                <a:gd name="T18" fmla="*/ 0 w 11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11" y="0"/>
                  </a:lnTo>
                  <a:lnTo>
                    <a:pt x="11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50" name="Freeform 857">
              <a:extLst>
                <a:ext uri="{FF2B5EF4-FFF2-40B4-BE49-F238E27FC236}">
                  <a16:creationId xmlns:a16="http://schemas.microsoft.com/office/drawing/2014/main" id="{AF985306-16E8-489C-8B2C-5CBE7F695E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9" cy="7"/>
            </a:xfrm>
            <a:custGeom>
              <a:avLst/>
              <a:gdLst>
                <a:gd name="T0" fmla="*/ 0 w 9"/>
                <a:gd name="T1" fmla="*/ 0 h 7"/>
                <a:gd name="T2" fmla="*/ 9 w 9"/>
                <a:gd name="T3" fmla="*/ 0 h 7"/>
                <a:gd name="T4" fmla="*/ 9 w 9"/>
                <a:gd name="T5" fmla="*/ 7 h 7"/>
                <a:gd name="T6" fmla="*/ 0 w 9"/>
                <a:gd name="T7" fmla="*/ 7 h 7"/>
                <a:gd name="T8" fmla="*/ 0 w 9"/>
                <a:gd name="T9" fmla="*/ 0 h 7"/>
                <a:gd name="T10" fmla="*/ 0 w 9"/>
                <a:gd name="T11" fmla="*/ 0 h 7"/>
                <a:gd name="T12" fmla="*/ 7 w 9"/>
                <a:gd name="T13" fmla="*/ 0 h 7"/>
                <a:gd name="T14" fmla="*/ 7 w 9"/>
                <a:gd name="T15" fmla="*/ 6 h 7"/>
                <a:gd name="T16" fmla="*/ 0 w 9"/>
                <a:gd name="T17" fmla="*/ 6 h 7"/>
                <a:gd name="T18" fmla="*/ 0 w 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9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51" name="Freeform 858">
              <a:extLst>
                <a:ext uri="{FF2B5EF4-FFF2-40B4-BE49-F238E27FC236}">
                  <a16:creationId xmlns:a16="http://schemas.microsoft.com/office/drawing/2014/main" id="{4E263841-1FCC-4E07-BC7B-4F66F7F4FB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7" cy="6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0 h 6"/>
                <a:gd name="T4" fmla="*/ 7 w 7"/>
                <a:gd name="T5" fmla="*/ 6 h 6"/>
                <a:gd name="T6" fmla="*/ 0 w 7"/>
                <a:gd name="T7" fmla="*/ 6 h 6"/>
                <a:gd name="T8" fmla="*/ 0 w 7"/>
                <a:gd name="T9" fmla="*/ 0 h 6"/>
                <a:gd name="T10" fmla="*/ 0 w 7"/>
                <a:gd name="T11" fmla="*/ 0 h 6"/>
                <a:gd name="T12" fmla="*/ 5 w 7"/>
                <a:gd name="T13" fmla="*/ 0 h 6"/>
                <a:gd name="T14" fmla="*/ 5 w 7"/>
                <a:gd name="T15" fmla="*/ 5 h 6"/>
                <a:gd name="T16" fmla="*/ 0 w 7"/>
                <a:gd name="T17" fmla="*/ 5 h 6"/>
                <a:gd name="T18" fmla="*/ 0 w 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7" y="0"/>
                  </a:lnTo>
                  <a:lnTo>
                    <a:pt x="7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52" name="Freeform 859">
              <a:extLst>
                <a:ext uri="{FF2B5EF4-FFF2-40B4-BE49-F238E27FC236}">
                  <a16:creationId xmlns:a16="http://schemas.microsoft.com/office/drawing/2014/main" id="{F0CE2928-0434-4145-B432-8A56716F3F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5" cy="5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0 h 5"/>
                <a:gd name="T4" fmla="*/ 5 w 5"/>
                <a:gd name="T5" fmla="*/ 5 h 5"/>
                <a:gd name="T6" fmla="*/ 0 w 5"/>
                <a:gd name="T7" fmla="*/ 5 h 5"/>
                <a:gd name="T8" fmla="*/ 0 w 5"/>
                <a:gd name="T9" fmla="*/ 0 h 5"/>
                <a:gd name="T10" fmla="*/ 0 w 5"/>
                <a:gd name="T11" fmla="*/ 0 h 5"/>
                <a:gd name="T12" fmla="*/ 4 w 5"/>
                <a:gd name="T13" fmla="*/ 0 h 5"/>
                <a:gd name="T14" fmla="*/ 4 w 5"/>
                <a:gd name="T15" fmla="*/ 3 h 5"/>
                <a:gd name="T16" fmla="*/ 0 w 5"/>
                <a:gd name="T17" fmla="*/ 3 h 5"/>
                <a:gd name="T18" fmla="*/ 0 w 5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53" name="Freeform 860">
              <a:extLst>
                <a:ext uri="{FF2B5EF4-FFF2-40B4-BE49-F238E27FC236}">
                  <a16:creationId xmlns:a16="http://schemas.microsoft.com/office/drawing/2014/main" id="{BC55BF67-4AFD-40FA-83ED-82D34AF21E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4" cy="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0 h 3"/>
                <a:gd name="T4" fmla="*/ 4 w 4"/>
                <a:gd name="T5" fmla="*/ 3 h 3"/>
                <a:gd name="T6" fmla="*/ 0 w 4"/>
                <a:gd name="T7" fmla="*/ 3 h 3"/>
                <a:gd name="T8" fmla="*/ 0 w 4"/>
                <a:gd name="T9" fmla="*/ 0 h 3"/>
                <a:gd name="T10" fmla="*/ 0 w 4"/>
                <a:gd name="T11" fmla="*/ 0 h 3"/>
                <a:gd name="T12" fmla="*/ 2 w 4"/>
                <a:gd name="T13" fmla="*/ 0 h 3"/>
                <a:gd name="T14" fmla="*/ 2 w 4"/>
                <a:gd name="T15" fmla="*/ 2 h 3"/>
                <a:gd name="T16" fmla="*/ 0 w 4"/>
                <a:gd name="T17" fmla="*/ 2 h 3"/>
                <a:gd name="T18" fmla="*/ 0 w 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54" name="Freeform 861">
              <a:extLst>
                <a:ext uri="{FF2B5EF4-FFF2-40B4-BE49-F238E27FC236}">
                  <a16:creationId xmlns:a16="http://schemas.microsoft.com/office/drawing/2014/main" id="{AF25E48A-6E00-4DC6-A65B-5DC502CF5A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55" name="Freeform 862">
              <a:extLst>
                <a:ext uri="{FF2B5EF4-FFF2-40B4-BE49-F238E27FC236}">
                  <a16:creationId xmlns:a16="http://schemas.microsoft.com/office/drawing/2014/main" id="{F7CC7A70-E5C7-473A-A66B-F4B12D0E5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56" name="Freeform 863">
              <a:extLst>
                <a:ext uri="{FF2B5EF4-FFF2-40B4-BE49-F238E27FC236}">
                  <a16:creationId xmlns:a16="http://schemas.microsoft.com/office/drawing/2014/main" id="{1FF7E8FB-C643-4212-9168-D449CE1BD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3" y="3462"/>
              <a:ext cx="152" cy="112"/>
            </a:xfrm>
            <a:custGeom>
              <a:avLst/>
              <a:gdLst>
                <a:gd name="T0" fmla="*/ 0 w 152"/>
                <a:gd name="T1" fmla="*/ 0 h 112"/>
                <a:gd name="T2" fmla="*/ 152 w 152"/>
                <a:gd name="T3" fmla="*/ 0 h 112"/>
                <a:gd name="T4" fmla="*/ 152 w 152"/>
                <a:gd name="T5" fmla="*/ 112 h 112"/>
                <a:gd name="T6" fmla="*/ 0 w 152"/>
                <a:gd name="T7" fmla="*/ 112 h 112"/>
                <a:gd name="T8" fmla="*/ 0 w 152"/>
                <a:gd name="T9" fmla="*/ 0 h 112"/>
                <a:gd name="T10" fmla="*/ 3 w 152"/>
                <a:gd name="T11" fmla="*/ 1 h 112"/>
                <a:gd name="T12" fmla="*/ 152 w 152"/>
                <a:gd name="T13" fmla="*/ 1 h 112"/>
                <a:gd name="T14" fmla="*/ 152 w 152"/>
                <a:gd name="T15" fmla="*/ 112 h 112"/>
                <a:gd name="T16" fmla="*/ 3 w 152"/>
                <a:gd name="T17" fmla="*/ 112 h 112"/>
                <a:gd name="T18" fmla="*/ 3 w 152"/>
                <a:gd name="T19" fmla="*/ 1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2" h="112">
                  <a:moveTo>
                    <a:pt x="0" y="0"/>
                  </a:moveTo>
                  <a:lnTo>
                    <a:pt x="152" y="0"/>
                  </a:lnTo>
                  <a:lnTo>
                    <a:pt x="152" y="112"/>
                  </a:lnTo>
                  <a:lnTo>
                    <a:pt x="0" y="112"/>
                  </a:lnTo>
                  <a:lnTo>
                    <a:pt x="0" y="0"/>
                  </a:lnTo>
                  <a:close/>
                  <a:moveTo>
                    <a:pt x="3" y="1"/>
                  </a:moveTo>
                  <a:lnTo>
                    <a:pt x="152" y="1"/>
                  </a:lnTo>
                  <a:lnTo>
                    <a:pt x="152" y="112"/>
                  </a:lnTo>
                  <a:lnTo>
                    <a:pt x="3" y="112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57" name="Freeform 864">
              <a:extLst>
                <a:ext uri="{FF2B5EF4-FFF2-40B4-BE49-F238E27FC236}">
                  <a16:creationId xmlns:a16="http://schemas.microsoft.com/office/drawing/2014/main" id="{FB0359B9-EEB6-42E3-9015-27A6020AA7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6" y="3463"/>
              <a:ext cx="149" cy="111"/>
            </a:xfrm>
            <a:custGeom>
              <a:avLst/>
              <a:gdLst>
                <a:gd name="T0" fmla="*/ 0 w 149"/>
                <a:gd name="T1" fmla="*/ 0 h 111"/>
                <a:gd name="T2" fmla="*/ 149 w 149"/>
                <a:gd name="T3" fmla="*/ 0 h 111"/>
                <a:gd name="T4" fmla="*/ 149 w 149"/>
                <a:gd name="T5" fmla="*/ 111 h 111"/>
                <a:gd name="T6" fmla="*/ 0 w 149"/>
                <a:gd name="T7" fmla="*/ 111 h 111"/>
                <a:gd name="T8" fmla="*/ 0 w 149"/>
                <a:gd name="T9" fmla="*/ 0 h 111"/>
                <a:gd name="T10" fmla="*/ 2 w 149"/>
                <a:gd name="T11" fmla="*/ 2 h 111"/>
                <a:gd name="T12" fmla="*/ 149 w 149"/>
                <a:gd name="T13" fmla="*/ 2 h 111"/>
                <a:gd name="T14" fmla="*/ 149 w 149"/>
                <a:gd name="T15" fmla="*/ 111 h 111"/>
                <a:gd name="T16" fmla="*/ 2 w 149"/>
                <a:gd name="T17" fmla="*/ 111 h 111"/>
                <a:gd name="T18" fmla="*/ 2 w 149"/>
                <a:gd name="T19" fmla="*/ 2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9" h="111">
                  <a:moveTo>
                    <a:pt x="0" y="0"/>
                  </a:moveTo>
                  <a:lnTo>
                    <a:pt x="149" y="0"/>
                  </a:lnTo>
                  <a:lnTo>
                    <a:pt x="149" y="111"/>
                  </a:lnTo>
                  <a:lnTo>
                    <a:pt x="0" y="111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149" y="2"/>
                  </a:lnTo>
                  <a:lnTo>
                    <a:pt x="149" y="111"/>
                  </a:lnTo>
                  <a:lnTo>
                    <a:pt x="2" y="11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58" name="Freeform 865">
              <a:extLst>
                <a:ext uri="{FF2B5EF4-FFF2-40B4-BE49-F238E27FC236}">
                  <a16:creationId xmlns:a16="http://schemas.microsoft.com/office/drawing/2014/main" id="{9A3F29B0-D97B-4EBD-9D70-F203BD9862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3465"/>
              <a:ext cx="147" cy="109"/>
            </a:xfrm>
            <a:custGeom>
              <a:avLst/>
              <a:gdLst>
                <a:gd name="T0" fmla="*/ 0 w 147"/>
                <a:gd name="T1" fmla="*/ 0 h 109"/>
                <a:gd name="T2" fmla="*/ 147 w 147"/>
                <a:gd name="T3" fmla="*/ 0 h 109"/>
                <a:gd name="T4" fmla="*/ 147 w 147"/>
                <a:gd name="T5" fmla="*/ 109 h 109"/>
                <a:gd name="T6" fmla="*/ 0 w 147"/>
                <a:gd name="T7" fmla="*/ 109 h 109"/>
                <a:gd name="T8" fmla="*/ 0 w 147"/>
                <a:gd name="T9" fmla="*/ 0 h 109"/>
                <a:gd name="T10" fmla="*/ 2 w 147"/>
                <a:gd name="T11" fmla="*/ 2 h 109"/>
                <a:gd name="T12" fmla="*/ 147 w 147"/>
                <a:gd name="T13" fmla="*/ 2 h 109"/>
                <a:gd name="T14" fmla="*/ 147 w 147"/>
                <a:gd name="T15" fmla="*/ 109 h 109"/>
                <a:gd name="T16" fmla="*/ 2 w 147"/>
                <a:gd name="T17" fmla="*/ 109 h 109"/>
                <a:gd name="T18" fmla="*/ 2 w 147"/>
                <a:gd name="T19" fmla="*/ 2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" h="109">
                  <a:moveTo>
                    <a:pt x="0" y="0"/>
                  </a:moveTo>
                  <a:lnTo>
                    <a:pt x="147" y="0"/>
                  </a:lnTo>
                  <a:lnTo>
                    <a:pt x="147" y="109"/>
                  </a:lnTo>
                  <a:lnTo>
                    <a:pt x="0" y="109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147" y="2"/>
                  </a:lnTo>
                  <a:lnTo>
                    <a:pt x="147" y="109"/>
                  </a:lnTo>
                  <a:lnTo>
                    <a:pt x="2" y="109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59" name="Freeform 866">
              <a:extLst>
                <a:ext uri="{FF2B5EF4-FFF2-40B4-BE49-F238E27FC236}">
                  <a16:creationId xmlns:a16="http://schemas.microsoft.com/office/drawing/2014/main" id="{2C414166-DE26-4966-8C8E-A49560CA87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0" y="3467"/>
              <a:ext cx="145" cy="107"/>
            </a:xfrm>
            <a:custGeom>
              <a:avLst/>
              <a:gdLst>
                <a:gd name="T0" fmla="*/ 0 w 145"/>
                <a:gd name="T1" fmla="*/ 0 h 107"/>
                <a:gd name="T2" fmla="*/ 145 w 145"/>
                <a:gd name="T3" fmla="*/ 0 h 107"/>
                <a:gd name="T4" fmla="*/ 145 w 145"/>
                <a:gd name="T5" fmla="*/ 107 h 107"/>
                <a:gd name="T6" fmla="*/ 0 w 145"/>
                <a:gd name="T7" fmla="*/ 107 h 107"/>
                <a:gd name="T8" fmla="*/ 0 w 145"/>
                <a:gd name="T9" fmla="*/ 0 h 107"/>
                <a:gd name="T10" fmla="*/ 1 w 145"/>
                <a:gd name="T11" fmla="*/ 1 h 107"/>
                <a:gd name="T12" fmla="*/ 145 w 145"/>
                <a:gd name="T13" fmla="*/ 1 h 107"/>
                <a:gd name="T14" fmla="*/ 145 w 145"/>
                <a:gd name="T15" fmla="*/ 107 h 107"/>
                <a:gd name="T16" fmla="*/ 1 w 145"/>
                <a:gd name="T17" fmla="*/ 107 h 107"/>
                <a:gd name="T18" fmla="*/ 1 w 145"/>
                <a:gd name="T19" fmla="*/ 1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5" h="107">
                  <a:moveTo>
                    <a:pt x="0" y="0"/>
                  </a:moveTo>
                  <a:lnTo>
                    <a:pt x="145" y="0"/>
                  </a:lnTo>
                  <a:lnTo>
                    <a:pt x="145" y="107"/>
                  </a:lnTo>
                  <a:lnTo>
                    <a:pt x="0" y="107"/>
                  </a:lnTo>
                  <a:lnTo>
                    <a:pt x="0" y="0"/>
                  </a:lnTo>
                  <a:close/>
                  <a:moveTo>
                    <a:pt x="1" y="1"/>
                  </a:moveTo>
                  <a:lnTo>
                    <a:pt x="145" y="1"/>
                  </a:lnTo>
                  <a:lnTo>
                    <a:pt x="145" y="107"/>
                  </a:lnTo>
                  <a:lnTo>
                    <a:pt x="1" y="1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60" name="Freeform 867">
              <a:extLst>
                <a:ext uri="{FF2B5EF4-FFF2-40B4-BE49-F238E27FC236}">
                  <a16:creationId xmlns:a16="http://schemas.microsoft.com/office/drawing/2014/main" id="{865A71FC-BA91-437A-848C-6309FCF292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1" y="3468"/>
              <a:ext cx="144" cy="106"/>
            </a:xfrm>
            <a:custGeom>
              <a:avLst/>
              <a:gdLst>
                <a:gd name="T0" fmla="*/ 0 w 144"/>
                <a:gd name="T1" fmla="*/ 0 h 106"/>
                <a:gd name="T2" fmla="*/ 144 w 144"/>
                <a:gd name="T3" fmla="*/ 0 h 106"/>
                <a:gd name="T4" fmla="*/ 144 w 144"/>
                <a:gd name="T5" fmla="*/ 106 h 106"/>
                <a:gd name="T6" fmla="*/ 0 w 144"/>
                <a:gd name="T7" fmla="*/ 106 h 106"/>
                <a:gd name="T8" fmla="*/ 0 w 144"/>
                <a:gd name="T9" fmla="*/ 0 h 106"/>
                <a:gd name="T10" fmla="*/ 3 w 144"/>
                <a:gd name="T11" fmla="*/ 1 h 106"/>
                <a:gd name="T12" fmla="*/ 144 w 144"/>
                <a:gd name="T13" fmla="*/ 1 h 106"/>
                <a:gd name="T14" fmla="*/ 144 w 144"/>
                <a:gd name="T15" fmla="*/ 106 h 106"/>
                <a:gd name="T16" fmla="*/ 3 w 144"/>
                <a:gd name="T17" fmla="*/ 106 h 106"/>
                <a:gd name="T18" fmla="*/ 3 w 144"/>
                <a:gd name="T19" fmla="*/ 1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4" h="106">
                  <a:moveTo>
                    <a:pt x="0" y="0"/>
                  </a:moveTo>
                  <a:lnTo>
                    <a:pt x="144" y="0"/>
                  </a:lnTo>
                  <a:lnTo>
                    <a:pt x="144" y="106"/>
                  </a:lnTo>
                  <a:lnTo>
                    <a:pt x="0" y="106"/>
                  </a:lnTo>
                  <a:lnTo>
                    <a:pt x="0" y="0"/>
                  </a:lnTo>
                  <a:close/>
                  <a:moveTo>
                    <a:pt x="3" y="1"/>
                  </a:moveTo>
                  <a:lnTo>
                    <a:pt x="144" y="1"/>
                  </a:lnTo>
                  <a:lnTo>
                    <a:pt x="144" y="106"/>
                  </a:lnTo>
                  <a:lnTo>
                    <a:pt x="3" y="106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61" name="Freeform 868">
              <a:extLst>
                <a:ext uri="{FF2B5EF4-FFF2-40B4-BE49-F238E27FC236}">
                  <a16:creationId xmlns:a16="http://schemas.microsoft.com/office/drawing/2014/main" id="{EE1C4EB7-41EF-435B-A417-6D6182BC92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4" y="3469"/>
              <a:ext cx="141" cy="105"/>
            </a:xfrm>
            <a:custGeom>
              <a:avLst/>
              <a:gdLst>
                <a:gd name="T0" fmla="*/ 0 w 141"/>
                <a:gd name="T1" fmla="*/ 0 h 105"/>
                <a:gd name="T2" fmla="*/ 141 w 141"/>
                <a:gd name="T3" fmla="*/ 0 h 105"/>
                <a:gd name="T4" fmla="*/ 141 w 141"/>
                <a:gd name="T5" fmla="*/ 105 h 105"/>
                <a:gd name="T6" fmla="*/ 0 w 141"/>
                <a:gd name="T7" fmla="*/ 105 h 105"/>
                <a:gd name="T8" fmla="*/ 0 w 141"/>
                <a:gd name="T9" fmla="*/ 0 h 105"/>
                <a:gd name="T10" fmla="*/ 2 w 141"/>
                <a:gd name="T11" fmla="*/ 2 h 105"/>
                <a:gd name="T12" fmla="*/ 141 w 141"/>
                <a:gd name="T13" fmla="*/ 2 h 105"/>
                <a:gd name="T14" fmla="*/ 141 w 141"/>
                <a:gd name="T15" fmla="*/ 105 h 105"/>
                <a:gd name="T16" fmla="*/ 2 w 141"/>
                <a:gd name="T17" fmla="*/ 105 h 105"/>
                <a:gd name="T18" fmla="*/ 2 w 141"/>
                <a:gd name="T19" fmla="*/ 2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" h="105">
                  <a:moveTo>
                    <a:pt x="0" y="0"/>
                  </a:moveTo>
                  <a:lnTo>
                    <a:pt x="141" y="0"/>
                  </a:lnTo>
                  <a:lnTo>
                    <a:pt x="141" y="105"/>
                  </a:lnTo>
                  <a:lnTo>
                    <a:pt x="0" y="105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141" y="2"/>
                  </a:lnTo>
                  <a:lnTo>
                    <a:pt x="141" y="105"/>
                  </a:lnTo>
                  <a:lnTo>
                    <a:pt x="2" y="10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62" name="Freeform 869">
              <a:extLst>
                <a:ext uri="{FF2B5EF4-FFF2-40B4-BE49-F238E27FC236}">
                  <a16:creationId xmlns:a16="http://schemas.microsoft.com/office/drawing/2014/main" id="{69E51690-B5AE-4F10-B2BE-31044968D5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" y="3471"/>
              <a:ext cx="139" cy="103"/>
            </a:xfrm>
            <a:custGeom>
              <a:avLst/>
              <a:gdLst>
                <a:gd name="T0" fmla="*/ 0 w 139"/>
                <a:gd name="T1" fmla="*/ 0 h 103"/>
                <a:gd name="T2" fmla="*/ 139 w 139"/>
                <a:gd name="T3" fmla="*/ 0 h 103"/>
                <a:gd name="T4" fmla="*/ 139 w 139"/>
                <a:gd name="T5" fmla="*/ 103 h 103"/>
                <a:gd name="T6" fmla="*/ 0 w 139"/>
                <a:gd name="T7" fmla="*/ 103 h 103"/>
                <a:gd name="T8" fmla="*/ 0 w 139"/>
                <a:gd name="T9" fmla="*/ 0 h 103"/>
                <a:gd name="T10" fmla="*/ 1 w 139"/>
                <a:gd name="T11" fmla="*/ 2 h 103"/>
                <a:gd name="T12" fmla="*/ 139 w 139"/>
                <a:gd name="T13" fmla="*/ 2 h 103"/>
                <a:gd name="T14" fmla="*/ 139 w 139"/>
                <a:gd name="T15" fmla="*/ 103 h 103"/>
                <a:gd name="T16" fmla="*/ 1 w 139"/>
                <a:gd name="T17" fmla="*/ 103 h 103"/>
                <a:gd name="T18" fmla="*/ 1 w 139"/>
                <a:gd name="T19" fmla="*/ 2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9" h="103">
                  <a:moveTo>
                    <a:pt x="0" y="0"/>
                  </a:moveTo>
                  <a:lnTo>
                    <a:pt x="139" y="0"/>
                  </a:lnTo>
                  <a:lnTo>
                    <a:pt x="139" y="103"/>
                  </a:lnTo>
                  <a:lnTo>
                    <a:pt x="0" y="103"/>
                  </a:lnTo>
                  <a:lnTo>
                    <a:pt x="0" y="0"/>
                  </a:lnTo>
                  <a:close/>
                  <a:moveTo>
                    <a:pt x="1" y="2"/>
                  </a:moveTo>
                  <a:lnTo>
                    <a:pt x="139" y="2"/>
                  </a:lnTo>
                  <a:lnTo>
                    <a:pt x="139" y="103"/>
                  </a:lnTo>
                  <a:lnTo>
                    <a:pt x="1" y="103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63" name="Freeform 870">
              <a:extLst>
                <a:ext uri="{FF2B5EF4-FFF2-40B4-BE49-F238E27FC236}">
                  <a16:creationId xmlns:a16="http://schemas.microsoft.com/office/drawing/2014/main" id="{C6948FAE-910A-4EAD-9A61-801F3D707E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7" y="3473"/>
              <a:ext cx="138" cy="101"/>
            </a:xfrm>
            <a:custGeom>
              <a:avLst/>
              <a:gdLst>
                <a:gd name="T0" fmla="*/ 0 w 138"/>
                <a:gd name="T1" fmla="*/ 0 h 101"/>
                <a:gd name="T2" fmla="*/ 138 w 138"/>
                <a:gd name="T3" fmla="*/ 0 h 101"/>
                <a:gd name="T4" fmla="*/ 138 w 138"/>
                <a:gd name="T5" fmla="*/ 101 h 101"/>
                <a:gd name="T6" fmla="*/ 0 w 138"/>
                <a:gd name="T7" fmla="*/ 101 h 101"/>
                <a:gd name="T8" fmla="*/ 0 w 138"/>
                <a:gd name="T9" fmla="*/ 0 h 101"/>
                <a:gd name="T10" fmla="*/ 2 w 138"/>
                <a:gd name="T11" fmla="*/ 1 h 101"/>
                <a:gd name="T12" fmla="*/ 138 w 138"/>
                <a:gd name="T13" fmla="*/ 1 h 101"/>
                <a:gd name="T14" fmla="*/ 138 w 138"/>
                <a:gd name="T15" fmla="*/ 101 h 101"/>
                <a:gd name="T16" fmla="*/ 2 w 138"/>
                <a:gd name="T17" fmla="*/ 101 h 101"/>
                <a:gd name="T18" fmla="*/ 2 w 138"/>
                <a:gd name="T19" fmla="*/ 1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8" h="101">
                  <a:moveTo>
                    <a:pt x="0" y="0"/>
                  </a:moveTo>
                  <a:lnTo>
                    <a:pt x="138" y="0"/>
                  </a:lnTo>
                  <a:lnTo>
                    <a:pt x="138" y="101"/>
                  </a:lnTo>
                  <a:lnTo>
                    <a:pt x="0" y="101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138" y="1"/>
                  </a:lnTo>
                  <a:lnTo>
                    <a:pt x="138" y="101"/>
                  </a:lnTo>
                  <a:lnTo>
                    <a:pt x="2" y="10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64" name="Freeform 871">
              <a:extLst>
                <a:ext uri="{FF2B5EF4-FFF2-40B4-BE49-F238E27FC236}">
                  <a16:creationId xmlns:a16="http://schemas.microsoft.com/office/drawing/2014/main" id="{AE5BF985-8C92-4A55-9B62-A9152258C0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9" y="3474"/>
              <a:ext cx="136" cy="100"/>
            </a:xfrm>
            <a:custGeom>
              <a:avLst/>
              <a:gdLst>
                <a:gd name="T0" fmla="*/ 0 w 136"/>
                <a:gd name="T1" fmla="*/ 0 h 100"/>
                <a:gd name="T2" fmla="*/ 136 w 136"/>
                <a:gd name="T3" fmla="*/ 0 h 100"/>
                <a:gd name="T4" fmla="*/ 136 w 136"/>
                <a:gd name="T5" fmla="*/ 100 h 100"/>
                <a:gd name="T6" fmla="*/ 0 w 136"/>
                <a:gd name="T7" fmla="*/ 100 h 100"/>
                <a:gd name="T8" fmla="*/ 0 w 136"/>
                <a:gd name="T9" fmla="*/ 0 h 100"/>
                <a:gd name="T10" fmla="*/ 3 w 136"/>
                <a:gd name="T11" fmla="*/ 2 h 100"/>
                <a:gd name="T12" fmla="*/ 136 w 136"/>
                <a:gd name="T13" fmla="*/ 2 h 100"/>
                <a:gd name="T14" fmla="*/ 136 w 136"/>
                <a:gd name="T15" fmla="*/ 100 h 100"/>
                <a:gd name="T16" fmla="*/ 3 w 136"/>
                <a:gd name="T17" fmla="*/ 100 h 100"/>
                <a:gd name="T18" fmla="*/ 3 w 136"/>
                <a:gd name="T19" fmla="*/ 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6" h="100">
                  <a:moveTo>
                    <a:pt x="0" y="0"/>
                  </a:moveTo>
                  <a:lnTo>
                    <a:pt x="136" y="0"/>
                  </a:lnTo>
                  <a:lnTo>
                    <a:pt x="136" y="100"/>
                  </a:lnTo>
                  <a:lnTo>
                    <a:pt x="0" y="100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136" y="2"/>
                  </a:lnTo>
                  <a:lnTo>
                    <a:pt x="136" y="100"/>
                  </a:lnTo>
                  <a:lnTo>
                    <a:pt x="3" y="10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65" name="Freeform 872">
              <a:extLst>
                <a:ext uri="{FF2B5EF4-FFF2-40B4-BE49-F238E27FC236}">
                  <a16:creationId xmlns:a16="http://schemas.microsoft.com/office/drawing/2014/main" id="{42A54C05-1017-4C8F-8D3B-1FB208DE8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2" y="3476"/>
              <a:ext cx="133" cy="98"/>
            </a:xfrm>
            <a:custGeom>
              <a:avLst/>
              <a:gdLst>
                <a:gd name="T0" fmla="*/ 0 w 133"/>
                <a:gd name="T1" fmla="*/ 0 h 98"/>
                <a:gd name="T2" fmla="*/ 133 w 133"/>
                <a:gd name="T3" fmla="*/ 0 h 98"/>
                <a:gd name="T4" fmla="*/ 133 w 133"/>
                <a:gd name="T5" fmla="*/ 98 h 98"/>
                <a:gd name="T6" fmla="*/ 0 w 133"/>
                <a:gd name="T7" fmla="*/ 98 h 98"/>
                <a:gd name="T8" fmla="*/ 0 w 133"/>
                <a:gd name="T9" fmla="*/ 0 h 98"/>
                <a:gd name="T10" fmla="*/ 2 w 133"/>
                <a:gd name="T11" fmla="*/ 1 h 98"/>
                <a:gd name="T12" fmla="*/ 133 w 133"/>
                <a:gd name="T13" fmla="*/ 1 h 98"/>
                <a:gd name="T14" fmla="*/ 133 w 133"/>
                <a:gd name="T15" fmla="*/ 98 h 98"/>
                <a:gd name="T16" fmla="*/ 2 w 133"/>
                <a:gd name="T17" fmla="*/ 98 h 98"/>
                <a:gd name="T18" fmla="*/ 2 w 133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3" h="98">
                  <a:moveTo>
                    <a:pt x="0" y="0"/>
                  </a:moveTo>
                  <a:lnTo>
                    <a:pt x="133" y="0"/>
                  </a:lnTo>
                  <a:lnTo>
                    <a:pt x="133" y="98"/>
                  </a:lnTo>
                  <a:lnTo>
                    <a:pt x="0" y="98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133" y="1"/>
                  </a:lnTo>
                  <a:lnTo>
                    <a:pt x="133" y="98"/>
                  </a:lnTo>
                  <a:lnTo>
                    <a:pt x="2" y="98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66" name="Freeform 873">
              <a:extLst>
                <a:ext uri="{FF2B5EF4-FFF2-40B4-BE49-F238E27FC236}">
                  <a16:creationId xmlns:a16="http://schemas.microsoft.com/office/drawing/2014/main" id="{79855E10-B9B5-4A94-96A4-AFDBEEF63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4" y="3477"/>
              <a:ext cx="131" cy="97"/>
            </a:xfrm>
            <a:custGeom>
              <a:avLst/>
              <a:gdLst>
                <a:gd name="T0" fmla="*/ 0 w 131"/>
                <a:gd name="T1" fmla="*/ 0 h 97"/>
                <a:gd name="T2" fmla="*/ 131 w 131"/>
                <a:gd name="T3" fmla="*/ 0 h 97"/>
                <a:gd name="T4" fmla="*/ 131 w 131"/>
                <a:gd name="T5" fmla="*/ 97 h 97"/>
                <a:gd name="T6" fmla="*/ 0 w 131"/>
                <a:gd name="T7" fmla="*/ 97 h 97"/>
                <a:gd name="T8" fmla="*/ 0 w 131"/>
                <a:gd name="T9" fmla="*/ 0 h 97"/>
                <a:gd name="T10" fmla="*/ 1 w 131"/>
                <a:gd name="T11" fmla="*/ 1 h 97"/>
                <a:gd name="T12" fmla="*/ 131 w 131"/>
                <a:gd name="T13" fmla="*/ 1 h 97"/>
                <a:gd name="T14" fmla="*/ 131 w 131"/>
                <a:gd name="T15" fmla="*/ 97 h 97"/>
                <a:gd name="T16" fmla="*/ 1 w 131"/>
                <a:gd name="T17" fmla="*/ 97 h 97"/>
                <a:gd name="T18" fmla="*/ 1 w 131"/>
                <a:gd name="T19" fmla="*/ 1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" h="97">
                  <a:moveTo>
                    <a:pt x="0" y="0"/>
                  </a:moveTo>
                  <a:lnTo>
                    <a:pt x="131" y="0"/>
                  </a:lnTo>
                  <a:lnTo>
                    <a:pt x="131" y="97"/>
                  </a:lnTo>
                  <a:lnTo>
                    <a:pt x="0" y="97"/>
                  </a:lnTo>
                  <a:lnTo>
                    <a:pt x="0" y="0"/>
                  </a:lnTo>
                  <a:close/>
                  <a:moveTo>
                    <a:pt x="1" y="1"/>
                  </a:moveTo>
                  <a:lnTo>
                    <a:pt x="131" y="1"/>
                  </a:lnTo>
                  <a:lnTo>
                    <a:pt x="131" y="97"/>
                  </a:lnTo>
                  <a:lnTo>
                    <a:pt x="1" y="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67" name="Freeform 874">
              <a:extLst>
                <a:ext uri="{FF2B5EF4-FFF2-40B4-BE49-F238E27FC236}">
                  <a16:creationId xmlns:a16="http://schemas.microsoft.com/office/drawing/2014/main" id="{4F71FBDA-5C7D-4473-85D7-51F6B3B22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3478"/>
              <a:ext cx="130" cy="96"/>
            </a:xfrm>
            <a:custGeom>
              <a:avLst/>
              <a:gdLst>
                <a:gd name="T0" fmla="*/ 0 w 130"/>
                <a:gd name="T1" fmla="*/ 0 h 96"/>
                <a:gd name="T2" fmla="*/ 130 w 130"/>
                <a:gd name="T3" fmla="*/ 0 h 96"/>
                <a:gd name="T4" fmla="*/ 130 w 130"/>
                <a:gd name="T5" fmla="*/ 96 h 96"/>
                <a:gd name="T6" fmla="*/ 0 w 130"/>
                <a:gd name="T7" fmla="*/ 96 h 96"/>
                <a:gd name="T8" fmla="*/ 0 w 130"/>
                <a:gd name="T9" fmla="*/ 0 h 96"/>
                <a:gd name="T10" fmla="*/ 3 w 130"/>
                <a:gd name="T11" fmla="*/ 2 h 96"/>
                <a:gd name="T12" fmla="*/ 130 w 130"/>
                <a:gd name="T13" fmla="*/ 2 h 96"/>
                <a:gd name="T14" fmla="*/ 130 w 130"/>
                <a:gd name="T15" fmla="*/ 96 h 96"/>
                <a:gd name="T16" fmla="*/ 3 w 130"/>
                <a:gd name="T17" fmla="*/ 96 h 96"/>
                <a:gd name="T18" fmla="*/ 3 w 130"/>
                <a:gd name="T19" fmla="*/ 2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0" h="96">
                  <a:moveTo>
                    <a:pt x="0" y="0"/>
                  </a:moveTo>
                  <a:lnTo>
                    <a:pt x="130" y="0"/>
                  </a:lnTo>
                  <a:lnTo>
                    <a:pt x="130" y="96"/>
                  </a:lnTo>
                  <a:lnTo>
                    <a:pt x="0" y="96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130" y="2"/>
                  </a:lnTo>
                  <a:lnTo>
                    <a:pt x="130" y="96"/>
                  </a:lnTo>
                  <a:lnTo>
                    <a:pt x="3" y="96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68" name="Freeform 875">
              <a:extLst>
                <a:ext uri="{FF2B5EF4-FFF2-40B4-BE49-F238E27FC236}">
                  <a16:creationId xmlns:a16="http://schemas.microsoft.com/office/drawing/2014/main" id="{DB54D8AD-17E3-4AEF-A33B-FA44FCE9BD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8" y="3480"/>
              <a:ext cx="127" cy="94"/>
            </a:xfrm>
            <a:custGeom>
              <a:avLst/>
              <a:gdLst>
                <a:gd name="T0" fmla="*/ 0 w 127"/>
                <a:gd name="T1" fmla="*/ 0 h 94"/>
                <a:gd name="T2" fmla="*/ 127 w 127"/>
                <a:gd name="T3" fmla="*/ 0 h 94"/>
                <a:gd name="T4" fmla="*/ 127 w 127"/>
                <a:gd name="T5" fmla="*/ 94 h 94"/>
                <a:gd name="T6" fmla="*/ 0 w 127"/>
                <a:gd name="T7" fmla="*/ 94 h 94"/>
                <a:gd name="T8" fmla="*/ 0 w 127"/>
                <a:gd name="T9" fmla="*/ 0 h 94"/>
                <a:gd name="T10" fmla="*/ 2 w 127"/>
                <a:gd name="T11" fmla="*/ 2 h 94"/>
                <a:gd name="T12" fmla="*/ 127 w 127"/>
                <a:gd name="T13" fmla="*/ 2 h 94"/>
                <a:gd name="T14" fmla="*/ 127 w 127"/>
                <a:gd name="T15" fmla="*/ 94 h 94"/>
                <a:gd name="T16" fmla="*/ 2 w 127"/>
                <a:gd name="T17" fmla="*/ 94 h 94"/>
                <a:gd name="T18" fmla="*/ 2 w 127"/>
                <a:gd name="T19" fmla="*/ 2 h 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" h="94">
                  <a:moveTo>
                    <a:pt x="0" y="0"/>
                  </a:moveTo>
                  <a:lnTo>
                    <a:pt x="127" y="0"/>
                  </a:lnTo>
                  <a:lnTo>
                    <a:pt x="127" y="94"/>
                  </a:lnTo>
                  <a:lnTo>
                    <a:pt x="0" y="94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127" y="2"/>
                  </a:lnTo>
                  <a:lnTo>
                    <a:pt x="127" y="94"/>
                  </a:lnTo>
                  <a:lnTo>
                    <a:pt x="2" y="9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7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69" name="Freeform 876">
              <a:extLst>
                <a:ext uri="{FF2B5EF4-FFF2-40B4-BE49-F238E27FC236}">
                  <a16:creationId xmlns:a16="http://schemas.microsoft.com/office/drawing/2014/main" id="{63669994-158D-4036-8D40-F136F96CCD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0" y="3482"/>
              <a:ext cx="125" cy="92"/>
            </a:xfrm>
            <a:custGeom>
              <a:avLst/>
              <a:gdLst>
                <a:gd name="T0" fmla="*/ 0 w 125"/>
                <a:gd name="T1" fmla="*/ 0 h 92"/>
                <a:gd name="T2" fmla="*/ 125 w 125"/>
                <a:gd name="T3" fmla="*/ 0 h 92"/>
                <a:gd name="T4" fmla="*/ 125 w 125"/>
                <a:gd name="T5" fmla="*/ 92 h 92"/>
                <a:gd name="T6" fmla="*/ 0 w 125"/>
                <a:gd name="T7" fmla="*/ 92 h 92"/>
                <a:gd name="T8" fmla="*/ 0 w 125"/>
                <a:gd name="T9" fmla="*/ 0 h 92"/>
                <a:gd name="T10" fmla="*/ 2 w 125"/>
                <a:gd name="T11" fmla="*/ 0 h 92"/>
                <a:gd name="T12" fmla="*/ 125 w 125"/>
                <a:gd name="T13" fmla="*/ 0 h 92"/>
                <a:gd name="T14" fmla="*/ 125 w 125"/>
                <a:gd name="T15" fmla="*/ 92 h 92"/>
                <a:gd name="T16" fmla="*/ 2 w 125"/>
                <a:gd name="T17" fmla="*/ 92 h 92"/>
                <a:gd name="T18" fmla="*/ 2 w 125"/>
                <a:gd name="T19" fmla="*/ 0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" h="92">
                  <a:moveTo>
                    <a:pt x="0" y="0"/>
                  </a:moveTo>
                  <a:lnTo>
                    <a:pt x="125" y="0"/>
                  </a:lnTo>
                  <a:lnTo>
                    <a:pt x="125" y="92"/>
                  </a:lnTo>
                  <a:lnTo>
                    <a:pt x="0" y="92"/>
                  </a:lnTo>
                  <a:lnTo>
                    <a:pt x="0" y="0"/>
                  </a:lnTo>
                  <a:close/>
                  <a:moveTo>
                    <a:pt x="2" y="0"/>
                  </a:moveTo>
                  <a:lnTo>
                    <a:pt x="125" y="0"/>
                  </a:lnTo>
                  <a:lnTo>
                    <a:pt x="125" y="92"/>
                  </a:lnTo>
                  <a:lnTo>
                    <a:pt x="2" y="9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70" name="Freeform 877">
              <a:extLst>
                <a:ext uri="{FF2B5EF4-FFF2-40B4-BE49-F238E27FC236}">
                  <a16:creationId xmlns:a16="http://schemas.microsoft.com/office/drawing/2014/main" id="{56436C65-1788-4D61-80FA-E57DEF90A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2" y="3482"/>
              <a:ext cx="123" cy="92"/>
            </a:xfrm>
            <a:custGeom>
              <a:avLst/>
              <a:gdLst>
                <a:gd name="T0" fmla="*/ 0 w 123"/>
                <a:gd name="T1" fmla="*/ 0 h 92"/>
                <a:gd name="T2" fmla="*/ 123 w 123"/>
                <a:gd name="T3" fmla="*/ 0 h 92"/>
                <a:gd name="T4" fmla="*/ 123 w 123"/>
                <a:gd name="T5" fmla="*/ 92 h 92"/>
                <a:gd name="T6" fmla="*/ 0 w 123"/>
                <a:gd name="T7" fmla="*/ 92 h 92"/>
                <a:gd name="T8" fmla="*/ 0 w 123"/>
                <a:gd name="T9" fmla="*/ 0 h 92"/>
                <a:gd name="T10" fmla="*/ 1 w 123"/>
                <a:gd name="T11" fmla="*/ 2 h 92"/>
                <a:gd name="T12" fmla="*/ 123 w 123"/>
                <a:gd name="T13" fmla="*/ 2 h 92"/>
                <a:gd name="T14" fmla="*/ 123 w 123"/>
                <a:gd name="T15" fmla="*/ 92 h 92"/>
                <a:gd name="T16" fmla="*/ 1 w 123"/>
                <a:gd name="T17" fmla="*/ 92 h 92"/>
                <a:gd name="T18" fmla="*/ 1 w 123"/>
                <a:gd name="T19" fmla="*/ 2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3" h="92">
                  <a:moveTo>
                    <a:pt x="0" y="0"/>
                  </a:moveTo>
                  <a:lnTo>
                    <a:pt x="123" y="0"/>
                  </a:lnTo>
                  <a:lnTo>
                    <a:pt x="123" y="92"/>
                  </a:lnTo>
                  <a:lnTo>
                    <a:pt x="0" y="92"/>
                  </a:lnTo>
                  <a:lnTo>
                    <a:pt x="0" y="0"/>
                  </a:lnTo>
                  <a:close/>
                  <a:moveTo>
                    <a:pt x="1" y="2"/>
                  </a:moveTo>
                  <a:lnTo>
                    <a:pt x="123" y="2"/>
                  </a:lnTo>
                  <a:lnTo>
                    <a:pt x="123" y="92"/>
                  </a:lnTo>
                  <a:lnTo>
                    <a:pt x="1" y="9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71" name="Freeform 878">
              <a:extLst>
                <a:ext uri="{FF2B5EF4-FFF2-40B4-BE49-F238E27FC236}">
                  <a16:creationId xmlns:a16="http://schemas.microsoft.com/office/drawing/2014/main" id="{FA09551D-EA4F-4E0F-96E0-F67282A07D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3" y="3484"/>
              <a:ext cx="122" cy="90"/>
            </a:xfrm>
            <a:custGeom>
              <a:avLst/>
              <a:gdLst>
                <a:gd name="T0" fmla="*/ 0 w 122"/>
                <a:gd name="T1" fmla="*/ 0 h 90"/>
                <a:gd name="T2" fmla="*/ 122 w 122"/>
                <a:gd name="T3" fmla="*/ 0 h 90"/>
                <a:gd name="T4" fmla="*/ 122 w 122"/>
                <a:gd name="T5" fmla="*/ 90 h 90"/>
                <a:gd name="T6" fmla="*/ 0 w 122"/>
                <a:gd name="T7" fmla="*/ 90 h 90"/>
                <a:gd name="T8" fmla="*/ 0 w 122"/>
                <a:gd name="T9" fmla="*/ 0 h 90"/>
                <a:gd name="T10" fmla="*/ 3 w 122"/>
                <a:gd name="T11" fmla="*/ 2 h 90"/>
                <a:gd name="T12" fmla="*/ 122 w 122"/>
                <a:gd name="T13" fmla="*/ 2 h 90"/>
                <a:gd name="T14" fmla="*/ 122 w 122"/>
                <a:gd name="T15" fmla="*/ 90 h 90"/>
                <a:gd name="T16" fmla="*/ 3 w 122"/>
                <a:gd name="T17" fmla="*/ 90 h 90"/>
                <a:gd name="T18" fmla="*/ 3 w 122"/>
                <a:gd name="T19" fmla="*/ 2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" h="90">
                  <a:moveTo>
                    <a:pt x="0" y="0"/>
                  </a:moveTo>
                  <a:lnTo>
                    <a:pt x="122" y="0"/>
                  </a:lnTo>
                  <a:lnTo>
                    <a:pt x="122" y="90"/>
                  </a:lnTo>
                  <a:lnTo>
                    <a:pt x="0" y="90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122" y="2"/>
                  </a:lnTo>
                  <a:lnTo>
                    <a:pt x="122" y="90"/>
                  </a:lnTo>
                  <a:lnTo>
                    <a:pt x="3" y="9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72" name="Freeform 879">
              <a:extLst>
                <a:ext uri="{FF2B5EF4-FFF2-40B4-BE49-F238E27FC236}">
                  <a16:creationId xmlns:a16="http://schemas.microsoft.com/office/drawing/2014/main" id="{DB8A7581-71FC-4B7A-8C79-11E12B719D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6" y="3486"/>
              <a:ext cx="119" cy="88"/>
            </a:xfrm>
            <a:custGeom>
              <a:avLst/>
              <a:gdLst>
                <a:gd name="T0" fmla="*/ 0 w 119"/>
                <a:gd name="T1" fmla="*/ 0 h 88"/>
                <a:gd name="T2" fmla="*/ 119 w 119"/>
                <a:gd name="T3" fmla="*/ 0 h 88"/>
                <a:gd name="T4" fmla="*/ 119 w 119"/>
                <a:gd name="T5" fmla="*/ 88 h 88"/>
                <a:gd name="T6" fmla="*/ 0 w 119"/>
                <a:gd name="T7" fmla="*/ 88 h 88"/>
                <a:gd name="T8" fmla="*/ 0 w 119"/>
                <a:gd name="T9" fmla="*/ 0 h 88"/>
                <a:gd name="T10" fmla="*/ 2 w 119"/>
                <a:gd name="T11" fmla="*/ 1 h 88"/>
                <a:gd name="T12" fmla="*/ 119 w 119"/>
                <a:gd name="T13" fmla="*/ 1 h 88"/>
                <a:gd name="T14" fmla="*/ 119 w 119"/>
                <a:gd name="T15" fmla="*/ 88 h 88"/>
                <a:gd name="T16" fmla="*/ 2 w 119"/>
                <a:gd name="T17" fmla="*/ 88 h 88"/>
                <a:gd name="T18" fmla="*/ 2 w 119"/>
                <a:gd name="T19" fmla="*/ 1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9" h="88">
                  <a:moveTo>
                    <a:pt x="0" y="0"/>
                  </a:moveTo>
                  <a:lnTo>
                    <a:pt x="119" y="0"/>
                  </a:lnTo>
                  <a:lnTo>
                    <a:pt x="119" y="88"/>
                  </a:lnTo>
                  <a:lnTo>
                    <a:pt x="0" y="88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119" y="1"/>
                  </a:lnTo>
                  <a:lnTo>
                    <a:pt x="119" y="88"/>
                  </a:lnTo>
                  <a:lnTo>
                    <a:pt x="2" y="88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73" name="Freeform 880">
              <a:extLst>
                <a:ext uri="{FF2B5EF4-FFF2-40B4-BE49-F238E27FC236}">
                  <a16:creationId xmlns:a16="http://schemas.microsoft.com/office/drawing/2014/main" id="{A7BF4CC0-6F2D-4064-8867-BF1219A886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8" y="3487"/>
              <a:ext cx="117" cy="87"/>
            </a:xfrm>
            <a:custGeom>
              <a:avLst/>
              <a:gdLst>
                <a:gd name="T0" fmla="*/ 0 w 117"/>
                <a:gd name="T1" fmla="*/ 0 h 87"/>
                <a:gd name="T2" fmla="*/ 117 w 117"/>
                <a:gd name="T3" fmla="*/ 0 h 87"/>
                <a:gd name="T4" fmla="*/ 117 w 117"/>
                <a:gd name="T5" fmla="*/ 87 h 87"/>
                <a:gd name="T6" fmla="*/ 0 w 117"/>
                <a:gd name="T7" fmla="*/ 87 h 87"/>
                <a:gd name="T8" fmla="*/ 0 w 117"/>
                <a:gd name="T9" fmla="*/ 0 h 87"/>
                <a:gd name="T10" fmla="*/ 1 w 117"/>
                <a:gd name="T11" fmla="*/ 2 h 87"/>
                <a:gd name="T12" fmla="*/ 117 w 117"/>
                <a:gd name="T13" fmla="*/ 2 h 87"/>
                <a:gd name="T14" fmla="*/ 117 w 117"/>
                <a:gd name="T15" fmla="*/ 87 h 87"/>
                <a:gd name="T16" fmla="*/ 1 w 117"/>
                <a:gd name="T17" fmla="*/ 87 h 87"/>
                <a:gd name="T18" fmla="*/ 1 w 117"/>
                <a:gd name="T19" fmla="*/ 2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87">
                  <a:moveTo>
                    <a:pt x="0" y="0"/>
                  </a:moveTo>
                  <a:lnTo>
                    <a:pt x="117" y="0"/>
                  </a:lnTo>
                  <a:lnTo>
                    <a:pt x="117" y="87"/>
                  </a:lnTo>
                  <a:lnTo>
                    <a:pt x="0" y="87"/>
                  </a:lnTo>
                  <a:lnTo>
                    <a:pt x="0" y="0"/>
                  </a:lnTo>
                  <a:close/>
                  <a:moveTo>
                    <a:pt x="1" y="2"/>
                  </a:moveTo>
                  <a:lnTo>
                    <a:pt x="117" y="2"/>
                  </a:lnTo>
                  <a:lnTo>
                    <a:pt x="117" y="87"/>
                  </a:lnTo>
                  <a:lnTo>
                    <a:pt x="1" y="87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74" name="Freeform 881">
              <a:extLst>
                <a:ext uri="{FF2B5EF4-FFF2-40B4-BE49-F238E27FC236}">
                  <a16:creationId xmlns:a16="http://schemas.microsoft.com/office/drawing/2014/main" id="{3C781B28-5FA2-4FD6-9F16-DEA460AD57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9" y="3489"/>
              <a:ext cx="116" cy="85"/>
            </a:xfrm>
            <a:custGeom>
              <a:avLst/>
              <a:gdLst>
                <a:gd name="T0" fmla="*/ 0 w 116"/>
                <a:gd name="T1" fmla="*/ 0 h 85"/>
                <a:gd name="T2" fmla="*/ 116 w 116"/>
                <a:gd name="T3" fmla="*/ 0 h 85"/>
                <a:gd name="T4" fmla="*/ 116 w 116"/>
                <a:gd name="T5" fmla="*/ 85 h 85"/>
                <a:gd name="T6" fmla="*/ 0 w 116"/>
                <a:gd name="T7" fmla="*/ 85 h 85"/>
                <a:gd name="T8" fmla="*/ 0 w 116"/>
                <a:gd name="T9" fmla="*/ 0 h 85"/>
                <a:gd name="T10" fmla="*/ 3 w 116"/>
                <a:gd name="T11" fmla="*/ 1 h 85"/>
                <a:gd name="T12" fmla="*/ 116 w 116"/>
                <a:gd name="T13" fmla="*/ 1 h 85"/>
                <a:gd name="T14" fmla="*/ 116 w 116"/>
                <a:gd name="T15" fmla="*/ 85 h 85"/>
                <a:gd name="T16" fmla="*/ 3 w 116"/>
                <a:gd name="T17" fmla="*/ 85 h 85"/>
                <a:gd name="T18" fmla="*/ 3 w 116"/>
                <a:gd name="T19" fmla="*/ 1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85">
                  <a:moveTo>
                    <a:pt x="0" y="0"/>
                  </a:moveTo>
                  <a:lnTo>
                    <a:pt x="116" y="0"/>
                  </a:lnTo>
                  <a:lnTo>
                    <a:pt x="116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3" y="1"/>
                  </a:moveTo>
                  <a:lnTo>
                    <a:pt x="116" y="1"/>
                  </a:lnTo>
                  <a:lnTo>
                    <a:pt x="116" y="85"/>
                  </a:lnTo>
                  <a:lnTo>
                    <a:pt x="3" y="8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75" name="Freeform 882">
              <a:extLst>
                <a:ext uri="{FF2B5EF4-FFF2-40B4-BE49-F238E27FC236}">
                  <a16:creationId xmlns:a16="http://schemas.microsoft.com/office/drawing/2014/main" id="{245DEDD1-69B5-4D9C-8BA9-B147D38E00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" y="3490"/>
              <a:ext cx="113" cy="84"/>
            </a:xfrm>
            <a:custGeom>
              <a:avLst/>
              <a:gdLst>
                <a:gd name="T0" fmla="*/ 0 w 113"/>
                <a:gd name="T1" fmla="*/ 0 h 84"/>
                <a:gd name="T2" fmla="*/ 113 w 113"/>
                <a:gd name="T3" fmla="*/ 0 h 84"/>
                <a:gd name="T4" fmla="*/ 113 w 113"/>
                <a:gd name="T5" fmla="*/ 84 h 84"/>
                <a:gd name="T6" fmla="*/ 0 w 113"/>
                <a:gd name="T7" fmla="*/ 84 h 84"/>
                <a:gd name="T8" fmla="*/ 0 w 113"/>
                <a:gd name="T9" fmla="*/ 0 h 84"/>
                <a:gd name="T10" fmla="*/ 2 w 113"/>
                <a:gd name="T11" fmla="*/ 2 h 84"/>
                <a:gd name="T12" fmla="*/ 113 w 113"/>
                <a:gd name="T13" fmla="*/ 2 h 84"/>
                <a:gd name="T14" fmla="*/ 113 w 113"/>
                <a:gd name="T15" fmla="*/ 84 h 84"/>
                <a:gd name="T16" fmla="*/ 2 w 113"/>
                <a:gd name="T17" fmla="*/ 84 h 84"/>
                <a:gd name="T18" fmla="*/ 2 w 113"/>
                <a:gd name="T19" fmla="*/ 2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3" h="84">
                  <a:moveTo>
                    <a:pt x="0" y="0"/>
                  </a:moveTo>
                  <a:lnTo>
                    <a:pt x="113" y="0"/>
                  </a:lnTo>
                  <a:lnTo>
                    <a:pt x="113" y="84"/>
                  </a:lnTo>
                  <a:lnTo>
                    <a:pt x="0" y="84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113" y="2"/>
                  </a:lnTo>
                  <a:lnTo>
                    <a:pt x="113" y="84"/>
                  </a:lnTo>
                  <a:lnTo>
                    <a:pt x="2" y="8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76" name="Freeform 883">
              <a:extLst>
                <a:ext uri="{FF2B5EF4-FFF2-40B4-BE49-F238E27FC236}">
                  <a16:creationId xmlns:a16="http://schemas.microsoft.com/office/drawing/2014/main" id="{214BC93E-48C0-4AA1-869A-643E54051B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4" y="3492"/>
              <a:ext cx="111" cy="82"/>
            </a:xfrm>
            <a:custGeom>
              <a:avLst/>
              <a:gdLst>
                <a:gd name="T0" fmla="*/ 0 w 111"/>
                <a:gd name="T1" fmla="*/ 0 h 82"/>
                <a:gd name="T2" fmla="*/ 111 w 111"/>
                <a:gd name="T3" fmla="*/ 0 h 82"/>
                <a:gd name="T4" fmla="*/ 111 w 111"/>
                <a:gd name="T5" fmla="*/ 82 h 82"/>
                <a:gd name="T6" fmla="*/ 0 w 111"/>
                <a:gd name="T7" fmla="*/ 82 h 82"/>
                <a:gd name="T8" fmla="*/ 0 w 111"/>
                <a:gd name="T9" fmla="*/ 0 h 82"/>
                <a:gd name="T10" fmla="*/ 2 w 111"/>
                <a:gd name="T11" fmla="*/ 1 h 82"/>
                <a:gd name="T12" fmla="*/ 111 w 111"/>
                <a:gd name="T13" fmla="*/ 1 h 82"/>
                <a:gd name="T14" fmla="*/ 111 w 111"/>
                <a:gd name="T15" fmla="*/ 82 h 82"/>
                <a:gd name="T16" fmla="*/ 2 w 111"/>
                <a:gd name="T17" fmla="*/ 82 h 82"/>
                <a:gd name="T18" fmla="*/ 2 w 111"/>
                <a:gd name="T19" fmla="*/ 1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1" h="82">
                  <a:moveTo>
                    <a:pt x="0" y="0"/>
                  </a:moveTo>
                  <a:lnTo>
                    <a:pt x="111" y="0"/>
                  </a:lnTo>
                  <a:lnTo>
                    <a:pt x="111" y="82"/>
                  </a:lnTo>
                  <a:lnTo>
                    <a:pt x="0" y="82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111" y="1"/>
                  </a:lnTo>
                  <a:lnTo>
                    <a:pt x="111" y="82"/>
                  </a:lnTo>
                  <a:lnTo>
                    <a:pt x="2" y="8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77" name="Freeform 884">
              <a:extLst>
                <a:ext uri="{FF2B5EF4-FFF2-40B4-BE49-F238E27FC236}">
                  <a16:creationId xmlns:a16="http://schemas.microsoft.com/office/drawing/2014/main" id="{943AA003-2C0B-45D8-A668-121AEF00C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6" y="3493"/>
              <a:ext cx="109" cy="81"/>
            </a:xfrm>
            <a:custGeom>
              <a:avLst/>
              <a:gdLst>
                <a:gd name="T0" fmla="*/ 0 w 109"/>
                <a:gd name="T1" fmla="*/ 0 h 81"/>
                <a:gd name="T2" fmla="*/ 109 w 109"/>
                <a:gd name="T3" fmla="*/ 0 h 81"/>
                <a:gd name="T4" fmla="*/ 109 w 109"/>
                <a:gd name="T5" fmla="*/ 81 h 81"/>
                <a:gd name="T6" fmla="*/ 0 w 109"/>
                <a:gd name="T7" fmla="*/ 81 h 81"/>
                <a:gd name="T8" fmla="*/ 0 w 109"/>
                <a:gd name="T9" fmla="*/ 0 h 81"/>
                <a:gd name="T10" fmla="*/ 1 w 109"/>
                <a:gd name="T11" fmla="*/ 2 h 81"/>
                <a:gd name="T12" fmla="*/ 109 w 109"/>
                <a:gd name="T13" fmla="*/ 2 h 81"/>
                <a:gd name="T14" fmla="*/ 109 w 109"/>
                <a:gd name="T15" fmla="*/ 81 h 81"/>
                <a:gd name="T16" fmla="*/ 1 w 109"/>
                <a:gd name="T17" fmla="*/ 81 h 81"/>
                <a:gd name="T18" fmla="*/ 1 w 109"/>
                <a:gd name="T19" fmla="*/ 2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" h="81">
                  <a:moveTo>
                    <a:pt x="0" y="0"/>
                  </a:moveTo>
                  <a:lnTo>
                    <a:pt x="109" y="0"/>
                  </a:lnTo>
                  <a:lnTo>
                    <a:pt x="109" y="81"/>
                  </a:lnTo>
                  <a:lnTo>
                    <a:pt x="0" y="81"/>
                  </a:lnTo>
                  <a:lnTo>
                    <a:pt x="0" y="0"/>
                  </a:lnTo>
                  <a:close/>
                  <a:moveTo>
                    <a:pt x="1" y="2"/>
                  </a:moveTo>
                  <a:lnTo>
                    <a:pt x="109" y="2"/>
                  </a:lnTo>
                  <a:lnTo>
                    <a:pt x="109" y="81"/>
                  </a:lnTo>
                  <a:lnTo>
                    <a:pt x="1" y="8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78" name="Freeform 885">
              <a:extLst>
                <a:ext uri="{FF2B5EF4-FFF2-40B4-BE49-F238E27FC236}">
                  <a16:creationId xmlns:a16="http://schemas.microsoft.com/office/drawing/2014/main" id="{3918B9B6-8D48-4A59-A622-6EAFFD5C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7" y="3495"/>
              <a:ext cx="108" cy="79"/>
            </a:xfrm>
            <a:custGeom>
              <a:avLst/>
              <a:gdLst>
                <a:gd name="T0" fmla="*/ 0 w 108"/>
                <a:gd name="T1" fmla="*/ 0 h 79"/>
                <a:gd name="T2" fmla="*/ 108 w 108"/>
                <a:gd name="T3" fmla="*/ 0 h 79"/>
                <a:gd name="T4" fmla="*/ 108 w 108"/>
                <a:gd name="T5" fmla="*/ 79 h 79"/>
                <a:gd name="T6" fmla="*/ 0 w 108"/>
                <a:gd name="T7" fmla="*/ 79 h 79"/>
                <a:gd name="T8" fmla="*/ 0 w 108"/>
                <a:gd name="T9" fmla="*/ 0 h 79"/>
                <a:gd name="T10" fmla="*/ 3 w 108"/>
                <a:gd name="T11" fmla="*/ 1 h 79"/>
                <a:gd name="T12" fmla="*/ 108 w 108"/>
                <a:gd name="T13" fmla="*/ 1 h 79"/>
                <a:gd name="T14" fmla="*/ 108 w 108"/>
                <a:gd name="T15" fmla="*/ 79 h 79"/>
                <a:gd name="T16" fmla="*/ 3 w 108"/>
                <a:gd name="T17" fmla="*/ 79 h 79"/>
                <a:gd name="T18" fmla="*/ 3 w 108"/>
                <a:gd name="T19" fmla="*/ 1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" h="79">
                  <a:moveTo>
                    <a:pt x="0" y="0"/>
                  </a:moveTo>
                  <a:lnTo>
                    <a:pt x="108" y="0"/>
                  </a:lnTo>
                  <a:lnTo>
                    <a:pt x="108" y="79"/>
                  </a:lnTo>
                  <a:lnTo>
                    <a:pt x="0" y="79"/>
                  </a:lnTo>
                  <a:lnTo>
                    <a:pt x="0" y="0"/>
                  </a:lnTo>
                  <a:close/>
                  <a:moveTo>
                    <a:pt x="3" y="1"/>
                  </a:moveTo>
                  <a:lnTo>
                    <a:pt x="108" y="1"/>
                  </a:lnTo>
                  <a:lnTo>
                    <a:pt x="108" y="79"/>
                  </a:lnTo>
                  <a:lnTo>
                    <a:pt x="3" y="79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79" name="Freeform 886">
              <a:extLst>
                <a:ext uri="{FF2B5EF4-FFF2-40B4-BE49-F238E27FC236}">
                  <a16:creationId xmlns:a16="http://schemas.microsoft.com/office/drawing/2014/main" id="{4D57B3AB-AFF0-42B0-8E46-FC7BAA6311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0" y="3496"/>
              <a:ext cx="105" cy="78"/>
            </a:xfrm>
            <a:custGeom>
              <a:avLst/>
              <a:gdLst>
                <a:gd name="T0" fmla="*/ 0 w 105"/>
                <a:gd name="T1" fmla="*/ 0 h 78"/>
                <a:gd name="T2" fmla="*/ 105 w 105"/>
                <a:gd name="T3" fmla="*/ 0 h 78"/>
                <a:gd name="T4" fmla="*/ 105 w 105"/>
                <a:gd name="T5" fmla="*/ 78 h 78"/>
                <a:gd name="T6" fmla="*/ 0 w 105"/>
                <a:gd name="T7" fmla="*/ 78 h 78"/>
                <a:gd name="T8" fmla="*/ 0 w 105"/>
                <a:gd name="T9" fmla="*/ 0 h 78"/>
                <a:gd name="T10" fmla="*/ 2 w 105"/>
                <a:gd name="T11" fmla="*/ 1 h 78"/>
                <a:gd name="T12" fmla="*/ 105 w 105"/>
                <a:gd name="T13" fmla="*/ 1 h 78"/>
                <a:gd name="T14" fmla="*/ 105 w 105"/>
                <a:gd name="T15" fmla="*/ 78 h 78"/>
                <a:gd name="T16" fmla="*/ 2 w 105"/>
                <a:gd name="T17" fmla="*/ 78 h 78"/>
                <a:gd name="T18" fmla="*/ 2 w 105"/>
                <a:gd name="T19" fmla="*/ 1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5" h="78">
                  <a:moveTo>
                    <a:pt x="0" y="0"/>
                  </a:moveTo>
                  <a:lnTo>
                    <a:pt x="105" y="0"/>
                  </a:lnTo>
                  <a:lnTo>
                    <a:pt x="105" y="78"/>
                  </a:lnTo>
                  <a:lnTo>
                    <a:pt x="0" y="78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105" y="1"/>
                  </a:lnTo>
                  <a:lnTo>
                    <a:pt x="105" y="78"/>
                  </a:lnTo>
                  <a:lnTo>
                    <a:pt x="2" y="78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80" name="Freeform 887">
              <a:extLst>
                <a:ext uri="{FF2B5EF4-FFF2-40B4-BE49-F238E27FC236}">
                  <a16:creationId xmlns:a16="http://schemas.microsoft.com/office/drawing/2014/main" id="{918A0FDC-BD80-4D9E-B075-6551D8792C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2" y="3497"/>
              <a:ext cx="103" cy="77"/>
            </a:xfrm>
            <a:custGeom>
              <a:avLst/>
              <a:gdLst>
                <a:gd name="T0" fmla="*/ 0 w 103"/>
                <a:gd name="T1" fmla="*/ 0 h 77"/>
                <a:gd name="T2" fmla="*/ 103 w 103"/>
                <a:gd name="T3" fmla="*/ 0 h 77"/>
                <a:gd name="T4" fmla="*/ 103 w 103"/>
                <a:gd name="T5" fmla="*/ 77 h 77"/>
                <a:gd name="T6" fmla="*/ 0 w 103"/>
                <a:gd name="T7" fmla="*/ 77 h 77"/>
                <a:gd name="T8" fmla="*/ 0 w 103"/>
                <a:gd name="T9" fmla="*/ 0 h 77"/>
                <a:gd name="T10" fmla="*/ 1 w 103"/>
                <a:gd name="T11" fmla="*/ 2 h 77"/>
                <a:gd name="T12" fmla="*/ 103 w 103"/>
                <a:gd name="T13" fmla="*/ 2 h 77"/>
                <a:gd name="T14" fmla="*/ 103 w 103"/>
                <a:gd name="T15" fmla="*/ 77 h 77"/>
                <a:gd name="T16" fmla="*/ 1 w 103"/>
                <a:gd name="T17" fmla="*/ 77 h 77"/>
                <a:gd name="T18" fmla="*/ 1 w 103"/>
                <a:gd name="T19" fmla="*/ 2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3" h="77">
                  <a:moveTo>
                    <a:pt x="0" y="0"/>
                  </a:moveTo>
                  <a:lnTo>
                    <a:pt x="103" y="0"/>
                  </a:lnTo>
                  <a:lnTo>
                    <a:pt x="103" y="77"/>
                  </a:lnTo>
                  <a:lnTo>
                    <a:pt x="0" y="77"/>
                  </a:lnTo>
                  <a:lnTo>
                    <a:pt x="0" y="0"/>
                  </a:lnTo>
                  <a:close/>
                  <a:moveTo>
                    <a:pt x="1" y="2"/>
                  </a:moveTo>
                  <a:lnTo>
                    <a:pt x="103" y="2"/>
                  </a:lnTo>
                  <a:lnTo>
                    <a:pt x="103" y="77"/>
                  </a:lnTo>
                  <a:lnTo>
                    <a:pt x="1" y="77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81" name="Freeform 888">
              <a:extLst>
                <a:ext uri="{FF2B5EF4-FFF2-40B4-BE49-F238E27FC236}">
                  <a16:creationId xmlns:a16="http://schemas.microsoft.com/office/drawing/2014/main" id="{936A5505-482A-4041-91D5-6593311785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3" y="3499"/>
              <a:ext cx="102" cy="75"/>
            </a:xfrm>
            <a:custGeom>
              <a:avLst/>
              <a:gdLst>
                <a:gd name="T0" fmla="*/ 0 w 102"/>
                <a:gd name="T1" fmla="*/ 0 h 75"/>
                <a:gd name="T2" fmla="*/ 102 w 102"/>
                <a:gd name="T3" fmla="*/ 0 h 75"/>
                <a:gd name="T4" fmla="*/ 102 w 102"/>
                <a:gd name="T5" fmla="*/ 75 h 75"/>
                <a:gd name="T6" fmla="*/ 0 w 102"/>
                <a:gd name="T7" fmla="*/ 75 h 75"/>
                <a:gd name="T8" fmla="*/ 0 w 102"/>
                <a:gd name="T9" fmla="*/ 0 h 75"/>
                <a:gd name="T10" fmla="*/ 2 w 102"/>
                <a:gd name="T11" fmla="*/ 2 h 75"/>
                <a:gd name="T12" fmla="*/ 102 w 102"/>
                <a:gd name="T13" fmla="*/ 2 h 75"/>
                <a:gd name="T14" fmla="*/ 102 w 102"/>
                <a:gd name="T15" fmla="*/ 75 h 75"/>
                <a:gd name="T16" fmla="*/ 2 w 102"/>
                <a:gd name="T17" fmla="*/ 75 h 75"/>
                <a:gd name="T18" fmla="*/ 2 w 102"/>
                <a:gd name="T19" fmla="*/ 2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2" h="75">
                  <a:moveTo>
                    <a:pt x="0" y="0"/>
                  </a:moveTo>
                  <a:lnTo>
                    <a:pt x="102" y="0"/>
                  </a:lnTo>
                  <a:lnTo>
                    <a:pt x="102" y="75"/>
                  </a:lnTo>
                  <a:lnTo>
                    <a:pt x="0" y="75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102" y="2"/>
                  </a:lnTo>
                  <a:lnTo>
                    <a:pt x="102" y="75"/>
                  </a:lnTo>
                  <a:lnTo>
                    <a:pt x="2" y="7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82" name="Freeform 889">
              <a:extLst>
                <a:ext uri="{FF2B5EF4-FFF2-40B4-BE49-F238E27FC236}">
                  <a16:creationId xmlns:a16="http://schemas.microsoft.com/office/drawing/2014/main" id="{DFF5B172-71DF-4FFB-B95A-CBC1D275B7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5" y="3501"/>
              <a:ext cx="100" cy="73"/>
            </a:xfrm>
            <a:custGeom>
              <a:avLst/>
              <a:gdLst>
                <a:gd name="T0" fmla="*/ 0 w 100"/>
                <a:gd name="T1" fmla="*/ 0 h 73"/>
                <a:gd name="T2" fmla="*/ 100 w 100"/>
                <a:gd name="T3" fmla="*/ 0 h 73"/>
                <a:gd name="T4" fmla="*/ 100 w 100"/>
                <a:gd name="T5" fmla="*/ 73 h 73"/>
                <a:gd name="T6" fmla="*/ 0 w 100"/>
                <a:gd name="T7" fmla="*/ 73 h 73"/>
                <a:gd name="T8" fmla="*/ 0 w 100"/>
                <a:gd name="T9" fmla="*/ 0 h 73"/>
                <a:gd name="T10" fmla="*/ 3 w 100"/>
                <a:gd name="T11" fmla="*/ 1 h 73"/>
                <a:gd name="T12" fmla="*/ 100 w 100"/>
                <a:gd name="T13" fmla="*/ 1 h 73"/>
                <a:gd name="T14" fmla="*/ 100 w 100"/>
                <a:gd name="T15" fmla="*/ 73 h 73"/>
                <a:gd name="T16" fmla="*/ 3 w 100"/>
                <a:gd name="T17" fmla="*/ 73 h 73"/>
                <a:gd name="T18" fmla="*/ 3 w 100"/>
                <a:gd name="T19" fmla="*/ 1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0" h="73">
                  <a:moveTo>
                    <a:pt x="0" y="0"/>
                  </a:moveTo>
                  <a:lnTo>
                    <a:pt x="100" y="0"/>
                  </a:lnTo>
                  <a:lnTo>
                    <a:pt x="100" y="73"/>
                  </a:lnTo>
                  <a:lnTo>
                    <a:pt x="0" y="73"/>
                  </a:lnTo>
                  <a:lnTo>
                    <a:pt x="0" y="0"/>
                  </a:lnTo>
                  <a:close/>
                  <a:moveTo>
                    <a:pt x="3" y="1"/>
                  </a:moveTo>
                  <a:lnTo>
                    <a:pt x="100" y="1"/>
                  </a:lnTo>
                  <a:lnTo>
                    <a:pt x="100" y="73"/>
                  </a:lnTo>
                  <a:lnTo>
                    <a:pt x="3" y="7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83" name="Freeform 890">
              <a:extLst>
                <a:ext uri="{FF2B5EF4-FFF2-40B4-BE49-F238E27FC236}">
                  <a16:creationId xmlns:a16="http://schemas.microsoft.com/office/drawing/2014/main" id="{44AB2E82-B9DA-4F14-AEE5-ED06870A0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8" y="3502"/>
              <a:ext cx="97" cy="72"/>
            </a:xfrm>
            <a:custGeom>
              <a:avLst/>
              <a:gdLst>
                <a:gd name="T0" fmla="*/ 0 w 97"/>
                <a:gd name="T1" fmla="*/ 0 h 72"/>
                <a:gd name="T2" fmla="*/ 97 w 97"/>
                <a:gd name="T3" fmla="*/ 0 h 72"/>
                <a:gd name="T4" fmla="*/ 97 w 97"/>
                <a:gd name="T5" fmla="*/ 72 h 72"/>
                <a:gd name="T6" fmla="*/ 0 w 97"/>
                <a:gd name="T7" fmla="*/ 72 h 72"/>
                <a:gd name="T8" fmla="*/ 0 w 97"/>
                <a:gd name="T9" fmla="*/ 0 h 72"/>
                <a:gd name="T10" fmla="*/ 2 w 97"/>
                <a:gd name="T11" fmla="*/ 1 h 72"/>
                <a:gd name="T12" fmla="*/ 97 w 97"/>
                <a:gd name="T13" fmla="*/ 1 h 72"/>
                <a:gd name="T14" fmla="*/ 97 w 97"/>
                <a:gd name="T15" fmla="*/ 72 h 72"/>
                <a:gd name="T16" fmla="*/ 2 w 97"/>
                <a:gd name="T17" fmla="*/ 72 h 72"/>
                <a:gd name="T18" fmla="*/ 2 w 97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" h="72">
                  <a:moveTo>
                    <a:pt x="0" y="0"/>
                  </a:moveTo>
                  <a:lnTo>
                    <a:pt x="97" y="0"/>
                  </a:lnTo>
                  <a:lnTo>
                    <a:pt x="97" y="72"/>
                  </a:lnTo>
                  <a:lnTo>
                    <a:pt x="0" y="72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97" y="1"/>
                  </a:lnTo>
                  <a:lnTo>
                    <a:pt x="97" y="72"/>
                  </a:lnTo>
                  <a:lnTo>
                    <a:pt x="2" y="7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84" name="Freeform 891">
              <a:extLst>
                <a:ext uri="{FF2B5EF4-FFF2-40B4-BE49-F238E27FC236}">
                  <a16:creationId xmlns:a16="http://schemas.microsoft.com/office/drawing/2014/main" id="{9C9872D8-7290-4533-996B-70E63F9CC6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0" y="3503"/>
              <a:ext cx="95" cy="71"/>
            </a:xfrm>
            <a:custGeom>
              <a:avLst/>
              <a:gdLst>
                <a:gd name="T0" fmla="*/ 0 w 95"/>
                <a:gd name="T1" fmla="*/ 0 h 71"/>
                <a:gd name="T2" fmla="*/ 95 w 95"/>
                <a:gd name="T3" fmla="*/ 0 h 71"/>
                <a:gd name="T4" fmla="*/ 95 w 95"/>
                <a:gd name="T5" fmla="*/ 71 h 71"/>
                <a:gd name="T6" fmla="*/ 0 w 95"/>
                <a:gd name="T7" fmla="*/ 71 h 71"/>
                <a:gd name="T8" fmla="*/ 0 w 95"/>
                <a:gd name="T9" fmla="*/ 0 h 71"/>
                <a:gd name="T10" fmla="*/ 1 w 95"/>
                <a:gd name="T11" fmla="*/ 2 h 71"/>
                <a:gd name="T12" fmla="*/ 95 w 95"/>
                <a:gd name="T13" fmla="*/ 2 h 71"/>
                <a:gd name="T14" fmla="*/ 95 w 95"/>
                <a:gd name="T15" fmla="*/ 71 h 71"/>
                <a:gd name="T16" fmla="*/ 1 w 95"/>
                <a:gd name="T17" fmla="*/ 71 h 71"/>
                <a:gd name="T18" fmla="*/ 1 w 95"/>
                <a:gd name="T19" fmla="*/ 2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71">
                  <a:moveTo>
                    <a:pt x="0" y="0"/>
                  </a:moveTo>
                  <a:lnTo>
                    <a:pt x="95" y="0"/>
                  </a:lnTo>
                  <a:lnTo>
                    <a:pt x="95" y="71"/>
                  </a:lnTo>
                  <a:lnTo>
                    <a:pt x="0" y="71"/>
                  </a:lnTo>
                  <a:lnTo>
                    <a:pt x="0" y="0"/>
                  </a:lnTo>
                  <a:close/>
                  <a:moveTo>
                    <a:pt x="1" y="2"/>
                  </a:moveTo>
                  <a:lnTo>
                    <a:pt x="95" y="2"/>
                  </a:lnTo>
                  <a:lnTo>
                    <a:pt x="95" y="71"/>
                  </a:lnTo>
                  <a:lnTo>
                    <a:pt x="1" y="7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85" name="Freeform 892">
              <a:extLst>
                <a:ext uri="{FF2B5EF4-FFF2-40B4-BE49-F238E27FC236}">
                  <a16:creationId xmlns:a16="http://schemas.microsoft.com/office/drawing/2014/main" id="{8E5733D5-211B-457C-B2AB-AF6C131D7D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" y="3505"/>
              <a:ext cx="94" cy="69"/>
            </a:xfrm>
            <a:custGeom>
              <a:avLst/>
              <a:gdLst>
                <a:gd name="T0" fmla="*/ 0 w 94"/>
                <a:gd name="T1" fmla="*/ 0 h 69"/>
                <a:gd name="T2" fmla="*/ 94 w 94"/>
                <a:gd name="T3" fmla="*/ 0 h 69"/>
                <a:gd name="T4" fmla="*/ 94 w 94"/>
                <a:gd name="T5" fmla="*/ 69 h 69"/>
                <a:gd name="T6" fmla="*/ 0 w 94"/>
                <a:gd name="T7" fmla="*/ 69 h 69"/>
                <a:gd name="T8" fmla="*/ 0 w 94"/>
                <a:gd name="T9" fmla="*/ 0 h 69"/>
                <a:gd name="T10" fmla="*/ 3 w 94"/>
                <a:gd name="T11" fmla="*/ 1 h 69"/>
                <a:gd name="T12" fmla="*/ 94 w 94"/>
                <a:gd name="T13" fmla="*/ 1 h 69"/>
                <a:gd name="T14" fmla="*/ 94 w 94"/>
                <a:gd name="T15" fmla="*/ 69 h 69"/>
                <a:gd name="T16" fmla="*/ 3 w 94"/>
                <a:gd name="T17" fmla="*/ 69 h 69"/>
                <a:gd name="T18" fmla="*/ 3 w 94"/>
                <a:gd name="T19" fmla="*/ 1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4" h="69">
                  <a:moveTo>
                    <a:pt x="0" y="0"/>
                  </a:moveTo>
                  <a:lnTo>
                    <a:pt x="94" y="0"/>
                  </a:lnTo>
                  <a:lnTo>
                    <a:pt x="94" y="69"/>
                  </a:lnTo>
                  <a:lnTo>
                    <a:pt x="0" y="69"/>
                  </a:lnTo>
                  <a:lnTo>
                    <a:pt x="0" y="0"/>
                  </a:lnTo>
                  <a:close/>
                  <a:moveTo>
                    <a:pt x="3" y="1"/>
                  </a:moveTo>
                  <a:lnTo>
                    <a:pt x="94" y="1"/>
                  </a:lnTo>
                  <a:lnTo>
                    <a:pt x="94" y="69"/>
                  </a:lnTo>
                  <a:lnTo>
                    <a:pt x="3" y="69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86" name="Freeform 893">
              <a:extLst>
                <a:ext uri="{FF2B5EF4-FFF2-40B4-BE49-F238E27FC236}">
                  <a16:creationId xmlns:a16="http://schemas.microsoft.com/office/drawing/2014/main" id="{308C5D36-4DA5-487D-9842-88207B649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4" y="3506"/>
              <a:ext cx="91" cy="68"/>
            </a:xfrm>
            <a:custGeom>
              <a:avLst/>
              <a:gdLst>
                <a:gd name="T0" fmla="*/ 0 w 91"/>
                <a:gd name="T1" fmla="*/ 0 h 68"/>
                <a:gd name="T2" fmla="*/ 91 w 91"/>
                <a:gd name="T3" fmla="*/ 0 h 68"/>
                <a:gd name="T4" fmla="*/ 91 w 91"/>
                <a:gd name="T5" fmla="*/ 68 h 68"/>
                <a:gd name="T6" fmla="*/ 0 w 91"/>
                <a:gd name="T7" fmla="*/ 68 h 68"/>
                <a:gd name="T8" fmla="*/ 0 w 91"/>
                <a:gd name="T9" fmla="*/ 0 h 68"/>
                <a:gd name="T10" fmla="*/ 2 w 91"/>
                <a:gd name="T11" fmla="*/ 2 h 68"/>
                <a:gd name="T12" fmla="*/ 91 w 91"/>
                <a:gd name="T13" fmla="*/ 2 h 68"/>
                <a:gd name="T14" fmla="*/ 91 w 91"/>
                <a:gd name="T15" fmla="*/ 68 h 68"/>
                <a:gd name="T16" fmla="*/ 2 w 91"/>
                <a:gd name="T17" fmla="*/ 68 h 68"/>
                <a:gd name="T18" fmla="*/ 2 w 91"/>
                <a:gd name="T19" fmla="*/ 2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1" h="68">
                  <a:moveTo>
                    <a:pt x="0" y="0"/>
                  </a:moveTo>
                  <a:lnTo>
                    <a:pt x="91" y="0"/>
                  </a:lnTo>
                  <a:lnTo>
                    <a:pt x="91" y="68"/>
                  </a:lnTo>
                  <a:lnTo>
                    <a:pt x="0" y="68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91" y="2"/>
                  </a:lnTo>
                  <a:lnTo>
                    <a:pt x="91" y="68"/>
                  </a:lnTo>
                  <a:lnTo>
                    <a:pt x="2" y="6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87" name="Freeform 894">
              <a:extLst>
                <a:ext uri="{FF2B5EF4-FFF2-40B4-BE49-F238E27FC236}">
                  <a16:creationId xmlns:a16="http://schemas.microsoft.com/office/drawing/2014/main" id="{0E6AEDA0-7CD5-4F72-B056-D4A2CE8999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3508"/>
              <a:ext cx="89" cy="66"/>
            </a:xfrm>
            <a:custGeom>
              <a:avLst/>
              <a:gdLst>
                <a:gd name="T0" fmla="*/ 0 w 89"/>
                <a:gd name="T1" fmla="*/ 0 h 66"/>
                <a:gd name="T2" fmla="*/ 89 w 89"/>
                <a:gd name="T3" fmla="*/ 0 h 66"/>
                <a:gd name="T4" fmla="*/ 89 w 89"/>
                <a:gd name="T5" fmla="*/ 66 h 66"/>
                <a:gd name="T6" fmla="*/ 0 w 89"/>
                <a:gd name="T7" fmla="*/ 66 h 66"/>
                <a:gd name="T8" fmla="*/ 0 w 89"/>
                <a:gd name="T9" fmla="*/ 0 h 66"/>
                <a:gd name="T10" fmla="*/ 2 w 89"/>
                <a:gd name="T11" fmla="*/ 2 h 66"/>
                <a:gd name="T12" fmla="*/ 89 w 89"/>
                <a:gd name="T13" fmla="*/ 2 h 66"/>
                <a:gd name="T14" fmla="*/ 89 w 89"/>
                <a:gd name="T15" fmla="*/ 66 h 66"/>
                <a:gd name="T16" fmla="*/ 2 w 89"/>
                <a:gd name="T17" fmla="*/ 66 h 66"/>
                <a:gd name="T18" fmla="*/ 2 w 89"/>
                <a:gd name="T19" fmla="*/ 2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9" h="66">
                  <a:moveTo>
                    <a:pt x="0" y="0"/>
                  </a:moveTo>
                  <a:lnTo>
                    <a:pt x="89" y="0"/>
                  </a:lnTo>
                  <a:lnTo>
                    <a:pt x="89" y="66"/>
                  </a:lnTo>
                  <a:lnTo>
                    <a:pt x="0" y="66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89" y="2"/>
                  </a:lnTo>
                  <a:lnTo>
                    <a:pt x="89" y="66"/>
                  </a:lnTo>
                  <a:lnTo>
                    <a:pt x="2" y="6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88" name="Freeform 895">
              <a:extLst>
                <a:ext uri="{FF2B5EF4-FFF2-40B4-BE49-F238E27FC236}">
                  <a16:creationId xmlns:a16="http://schemas.microsoft.com/office/drawing/2014/main" id="{8EA7DFC1-B887-4EE7-AC6C-4D6ED8F944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" y="3510"/>
              <a:ext cx="87" cy="64"/>
            </a:xfrm>
            <a:custGeom>
              <a:avLst/>
              <a:gdLst>
                <a:gd name="T0" fmla="*/ 0 w 87"/>
                <a:gd name="T1" fmla="*/ 0 h 64"/>
                <a:gd name="T2" fmla="*/ 87 w 87"/>
                <a:gd name="T3" fmla="*/ 0 h 64"/>
                <a:gd name="T4" fmla="*/ 87 w 87"/>
                <a:gd name="T5" fmla="*/ 64 h 64"/>
                <a:gd name="T6" fmla="*/ 0 w 87"/>
                <a:gd name="T7" fmla="*/ 64 h 64"/>
                <a:gd name="T8" fmla="*/ 0 w 87"/>
                <a:gd name="T9" fmla="*/ 0 h 64"/>
                <a:gd name="T10" fmla="*/ 1 w 87"/>
                <a:gd name="T11" fmla="*/ 0 h 64"/>
                <a:gd name="T12" fmla="*/ 87 w 87"/>
                <a:gd name="T13" fmla="*/ 0 h 64"/>
                <a:gd name="T14" fmla="*/ 87 w 87"/>
                <a:gd name="T15" fmla="*/ 64 h 64"/>
                <a:gd name="T16" fmla="*/ 1 w 87"/>
                <a:gd name="T17" fmla="*/ 64 h 64"/>
                <a:gd name="T18" fmla="*/ 1 w 87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64">
                  <a:moveTo>
                    <a:pt x="0" y="0"/>
                  </a:moveTo>
                  <a:lnTo>
                    <a:pt x="87" y="0"/>
                  </a:lnTo>
                  <a:lnTo>
                    <a:pt x="87" y="64"/>
                  </a:lnTo>
                  <a:lnTo>
                    <a:pt x="0" y="64"/>
                  </a:lnTo>
                  <a:lnTo>
                    <a:pt x="0" y="0"/>
                  </a:lnTo>
                  <a:close/>
                  <a:moveTo>
                    <a:pt x="1" y="0"/>
                  </a:moveTo>
                  <a:lnTo>
                    <a:pt x="87" y="0"/>
                  </a:lnTo>
                  <a:lnTo>
                    <a:pt x="87" y="64"/>
                  </a:lnTo>
                  <a:lnTo>
                    <a:pt x="1" y="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89" name="Freeform 896">
              <a:extLst>
                <a:ext uri="{FF2B5EF4-FFF2-40B4-BE49-F238E27FC236}">
                  <a16:creationId xmlns:a16="http://schemas.microsoft.com/office/drawing/2014/main" id="{C03A003F-D868-4EF7-8111-2A804E1253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9" y="3510"/>
              <a:ext cx="86" cy="64"/>
            </a:xfrm>
            <a:custGeom>
              <a:avLst/>
              <a:gdLst>
                <a:gd name="T0" fmla="*/ 0 w 86"/>
                <a:gd name="T1" fmla="*/ 0 h 64"/>
                <a:gd name="T2" fmla="*/ 86 w 86"/>
                <a:gd name="T3" fmla="*/ 0 h 64"/>
                <a:gd name="T4" fmla="*/ 86 w 86"/>
                <a:gd name="T5" fmla="*/ 64 h 64"/>
                <a:gd name="T6" fmla="*/ 0 w 86"/>
                <a:gd name="T7" fmla="*/ 64 h 64"/>
                <a:gd name="T8" fmla="*/ 0 w 86"/>
                <a:gd name="T9" fmla="*/ 0 h 64"/>
                <a:gd name="T10" fmla="*/ 3 w 86"/>
                <a:gd name="T11" fmla="*/ 2 h 64"/>
                <a:gd name="T12" fmla="*/ 86 w 86"/>
                <a:gd name="T13" fmla="*/ 2 h 64"/>
                <a:gd name="T14" fmla="*/ 86 w 86"/>
                <a:gd name="T15" fmla="*/ 64 h 64"/>
                <a:gd name="T16" fmla="*/ 3 w 86"/>
                <a:gd name="T17" fmla="*/ 64 h 64"/>
                <a:gd name="T18" fmla="*/ 3 w 86"/>
                <a:gd name="T19" fmla="*/ 2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64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86" y="2"/>
                  </a:lnTo>
                  <a:lnTo>
                    <a:pt x="86" y="64"/>
                  </a:lnTo>
                  <a:lnTo>
                    <a:pt x="3" y="6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90" name="Freeform 897">
              <a:extLst>
                <a:ext uri="{FF2B5EF4-FFF2-40B4-BE49-F238E27FC236}">
                  <a16:creationId xmlns:a16="http://schemas.microsoft.com/office/drawing/2014/main" id="{2D797A75-12D3-47F6-9BE1-CA0868D254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2" y="3512"/>
              <a:ext cx="83" cy="62"/>
            </a:xfrm>
            <a:custGeom>
              <a:avLst/>
              <a:gdLst>
                <a:gd name="T0" fmla="*/ 0 w 83"/>
                <a:gd name="T1" fmla="*/ 0 h 62"/>
                <a:gd name="T2" fmla="*/ 83 w 83"/>
                <a:gd name="T3" fmla="*/ 0 h 62"/>
                <a:gd name="T4" fmla="*/ 83 w 83"/>
                <a:gd name="T5" fmla="*/ 62 h 62"/>
                <a:gd name="T6" fmla="*/ 0 w 83"/>
                <a:gd name="T7" fmla="*/ 62 h 62"/>
                <a:gd name="T8" fmla="*/ 0 w 83"/>
                <a:gd name="T9" fmla="*/ 0 h 62"/>
                <a:gd name="T10" fmla="*/ 2 w 83"/>
                <a:gd name="T11" fmla="*/ 2 h 62"/>
                <a:gd name="T12" fmla="*/ 83 w 83"/>
                <a:gd name="T13" fmla="*/ 2 h 62"/>
                <a:gd name="T14" fmla="*/ 83 w 83"/>
                <a:gd name="T15" fmla="*/ 62 h 62"/>
                <a:gd name="T16" fmla="*/ 2 w 83"/>
                <a:gd name="T17" fmla="*/ 62 h 62"/>
                <a:gd name="T18" fmla="*/ 2 w 83"/>
                <a:gd name="T19" fmla="*/ 2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" h="62">
                  <a:moveTo>
                    <a:pt x="0" y="0"/>
                  </a:moveTo>
                  <a:lnTo>
                    <a:pt x="83" y="0"/>
                  </a:lnTo>
                  <a:lnTo>
                    <a:pt x="83" y="62"/>
                  </a:lnTo>
                  <a:lnTo>
                    <a:pt x="0" y="62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83" y="2"/>
                  </a:lnTo>
                  <a:lnTo>
                    <a:pt x="83" y="62"/>
                  </a:lnTo>
                  <a:lnTo>
                    <a:pt x="2" y="6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91" name="Freeform 898">
              <a:extLst>
                <a:ext uri="{FF2B5EF4-FFF2-40B4-BE49-F238E27FC236}">
                  <a16:creationId xmlns:a16="http://schemas.microsoft.com/office/drawing/2014/main" id="{A821993F-689B-4876-BF23-B31A9A321A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4" y="3514"/>
              <a:ext cx="81" cy="60"/>
            </a:xfrm>
            <a:custGeom>
              <a:avLst/>
              <a:gdLst>
                <a:gd name="T0" fmla="*/ 0 w 81"/>
                <a:gd name="T1" fmla="*/ 0 h 60"/>
                <a:gd name="T2" fmla="*/ 81 w 81"/>
                <a:gd name="T3" fmla="*/ 0 h 60"/>
                <a:gd name="T4" fmla="*/ 81 w 81"/>
                <a:gd name="T5" fmla="*/ 60 h 60"/>
                <a:gd name="T6" fmla="*/ 0 w 81"/>
                <a:gd name="T7" fmla="*/ 60 h 60"/>
                <a:gd name="T8" fmla="*/ 0 w 81"/>
                <a:gd name="T9" fmla="*/ 0 h 60"/>
                <a:gd name="T10" fmla="*/ 1 w 81"/>
                <a:gd name="T11" fmla="*/ 2 h 60"/>
                <a:gd name="T12" fmla="*/ 81 w 81"/>
                <a:gd name="T13" fmla="*/ 2 h 60"/>
                <a:gd name="T14" fmla="*/ 81 w 81"/>
                <a:gd name="T15" fmla="*/ 60 h 60"/>
                <a:gd name="T16" fmla="*/ 1 w 81"/>
                <a:gd name="T17" fmla="*/ 60 h 60"/>
                <a:gd name="T18" fmla="*/ 1 w 81"/>
                <a:gd name="T19" fmla="*/ 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60">
                  <a:moveTo>
                    <a:pt x="0" y="0"/>
                  </a:moveTo>
                  <a:lnTo>
                    <a:pt x="81" y="0"/>
                  </a:lnTo>
                  <a:lnTo>
                    <a:pt x="81" y="60"/>
                  </a:lnTo>
                  <a:lnTo>
                    <a:pt x="0" y="60"/>
                  </a:lnTo>
                  <a:lnTo>
                    <a:pt x="0" y="0"/>
                  </a:lnTo>
                  <a:close/>
                  <a:moveTo>
                    <a:pt x="1" y="2"/>
                  </a:moveTo>
                  <a:lnTo>
                    <a:pt x="81" y="2"/>
                  </a:lnTo>
                  <a:lnTo>
                    <a:pt x="81" y="60"/>
                  </a:lnTo>
                  <a:lnTo>
                    <a:pt x="1" y="6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92" name="Freeform 899">
              <a:extLst>
                <a:ext uri="{FF2B5EF4-FFF2-40B4-BE49-F238E27FC236}">
                  <a16:creationId xmlns:a16="http://schemas.microsoft.com/office/drawing/2014/main" id="{87C1E338-1B2C-45DA-9A51-3BD54C8A8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5" y="3516"/>
              <a:ext cx="80" cy="58"/>
            </a:xfrm>
            <a:custGeom>
              <a:avLst/>
              <a:gdLst>
                <a:gd name="T0" fmla="*/ 0 w 80"/>
                <a:gd name="T1" fmla="*/ 0 h 58"/>
                <a:gd name="T2" fmla="*/ 80 w 80"/>
                <a:gd name="T3" fmla="*/ 0 h 58"/>
                <a:gd name="T4" fmla="*/ 80 w 80"/>
                <a:gd name="T5" fmla="*/ 58 h 58"/>
                <a:gd name="T6" fmla="*/ 0 w 80"/>
                <a:gd name="T7" fmla="*/ 58 h 58"/>
                <a:gd name="T8" fmla="*/ 0 w 80"/>
                <a:gd name="T9" fmla="*/ 0 h 58"/>
                <a:gd name="T10" fmla="*/ 2 w 80"/>
                <a:gd name="T11" fmla="*/ 0 h 58"/>
                <a:gd name="T12" fmla="*/ 80 w 80"/>
                <a:gd name="T13" fmla="*/ 0 h 58"/>
                <a:gd name="T14" fmla="*/ 80 w 80"/>
                <a:gd name="T15" fmla="*/ 58 h 58"/>
                <a:gd name="T16" fmla="*/ 2 w 80"/>
                <a:gd name="T17" fmla="*/ 58 h 58"/>
                <a:gd name="T18" fmla="*/ 2 w 80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" h="58">
                  <a:moveTo>
                    <a:pt x="0" y="0"/>
                  </a:moveTo>
                  <a:lnTo>
                    <a:pt x="80" y="0"/>
                  </a:lnTo>
                  <a:lnTo>
                    <a:pt x="80" y="58"/>
                  </a:lnTo>
                  <a:lnTo>
                    <a:pt x="0" y="58"/>
                  </a:lnTo>
                  <a:lnTo>
                    <a:pt x="0" y="0"/>
                  </a:lnTo>
                  <a:close/>
                  <a:moveTo>
                    <a:pt x="2" y="0"/>
                  </a:moveTo>
                  <a:lnTo>
                    <a:pt x="80" y="0"/>
                  </a:lnTo>
                  <a:lnTo>
                    <a:pt x="80" y="58"/>
                  </a:lnTo>
                  <a:lnTo>
                    <a:pt x="2" y="5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93" name="Freeform 900">
              <a:extLst>
                <a:ext uri="{FF2B5EF4-FFF2-40B4-BE49-F238E27FC236}">
                  <a16:creationId xmlns:a16="http://schemas.microsoft.com/office/drawing/2014/main" id="{0B5E3B79-5EF7-4728-8D87-0ADF427282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7" y="3516"/>
              <a:ext cx="78" cy="58"/>
            </a:xfrm>
            <a:custGeom>
              <a:avLst/>
              <a:gdLst>
                <a:gd name="T0" fmla="*/ 0 w 78"/>
                <a:gd name="T1" fmla="*/ 0 h 58"/>
                <a:gd name="T2" fmla="*/ 78 w 78"/>
                <a:gd name="T3" fmla="*/ 0 h 58"/>
                <a:gd name="T4" fmla="*/ 78 w 78"/>
                <a:gd name="T5" fmla="*/ 58 h 58"/>
                <a:gd name="T6" fmla="*/ 0 w 78"/>
                <a:gd name="T7" fmla="*/ 58 h 58"/>
                <a:gd name="T8" fmla="*/ 0 w 78"/>
                <a:gd name="T9" fmla="*/ 0 h 58"/>
                <a:gd name="T10" fmla="*/ 3 w 78"/>
                <a:gd name="T11" fmla="*/ 2 h 58"/>
                <a:gd name="T12" fmla="*/ 78 w 78"/>
                <a:gd name="T13" fmla="*/ 2 h 58"/>
                <a:gd name="T14" fmla="*/ 78 w 78"/>
                <a:gd name="T15" fmla="*/ 58 h 58"/>
                <a:gd name="T16" fmla="*/ 3 w 78"/>
                <a:gd name="T17" fmla="*/ 58 h 58"/>
                <a:gd name="T18" fmla="*/ 3 w 78"/>
                <a:gd name="T19" fmla="*/ 2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" h="58">
                  <a:moveTo>
                    <a:pt x="0" y="0"/>
                  </a:moveTo>
                  <a:lnTo>
                    <a:pt x="78" y="0"/>
                  </a:lnTo>
                  <a:lnTo>
                    <a:pt x="78" y="58"/>
                  </a:lnTo>
                  <a:lnTo>
                    <a:pt x="0" y="58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78" y="2"/>
                  </a:lnTo>
                  <a:lnTo>
                    <a:pt x="78" y="58"/>
                  </a:lnTo>
                  <a:lnTo>
                    <a:pt x="3" y="58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94" name="Freeform 901">
              <a:extLst>
                <a:ext uri="{FF2B5EF4-FFF2-40B4-BE49-F238E27FC236}">
                  <a16:creationId xmlns:a16="http://schemas.microsoft.com/office/drawing/2014/main" id="{351C8C12-EB95-417C-B8E6-3C6E27083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0" y="3518"/>
              <a:ext cx="75" cy="56"/>
            </a:xfrm>
            <a:custGeom>
              <a:avLst/>
              <a:gdLst>
                <a:gd name="T0" fmla="*/ 0 w 75"/>
                <a:gd name="T1" fmla="*/ 0 h 56"/>
                <a:gd name="T2" fmla="*/ 75 w 75"/>
                <a:gd name="T3" fmla="*/ 0 h 56"/>
                <a:gd name="T4" fmla="*/ 75 w 75"/>
                <a:gd name="T5" fmla="*/ 56 h 56"/>
                <a:gd name="T6" fmla="*/ 0 w 75"/>
                <a:gd name="T7" fmla="*/ 56 h 56"/>
                <a:gd name="T8" fmla="*/ 0 w 75"/>
                <a:gd name="T9" fmla="*/ 0 h 56"/>
                <a:gd name="T10" fmla="*/ 2 w 75"/>
                <a:gd name="T11" fmla="*/ 2 h 56"/>
                <a:gd name="T12" fmla="*/ 75 w 75"/>
                <a:gd name="T13" fmla="*/ 2 h 56"/>
                <a:gd name="T14" fmla="*/ 75 w 75"/>
                <a:gd name="T15" fmla="*/ 56 h 56"/>
                <a:gd name="T16" fmla="*/ 2 w 75"/>
                <a:gd name="T17" fmla="*/ 56 h 56"/>
                <a:gd name="T18" fmla="*/ 2 w 75"/>
                <a:gd name="T19" fmla="*/ 2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5" h="56">
                  <a:moveTo>
                    <a:pt x="0" y="0"/>
                  </a:moveTo>
                  <a:lnTo>
                    <a:pt x="75" y="0"/>
                  </a:lnTo>
                  <a:lnTo>
                    <a:pt x="75" y="56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75" y="2"/>
                  </a:lnTo>
                  <a:lnTo>
                    <a:pt x="75" y="56"/>
                  </a:lnTo>
                  <a:lnTo>
                    <a:pt x="2" y="5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95" name="Freeform 902">
              <a:extLst>
                <a:ext uri="{FF2B5EF4-FFF2-40B4-BE49-F238E27FC236}">
                  <a16:creationId xmlns:a16="http://schemas.microsoft.com/office/drawing/2014/main" id="{352D6CB4-80D8-4814-A2C6-0A586736CD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2" y="3520"/>
              <a:ext cx="73" cy="54"/>
            </a:xfrm>
            <a:custGeom>
              <a:avLst/>
              <a:gdLst>
                <a:gd name="T0" fmla="*/ 0 w 73"/>
                <a:gd name="T1" fmla="*/ 0 h 54"/>
                <a:gd name="T2" fmla="*/ 73 w 73"/>
                <a:gd name="T3" fmla="*/ 0 h 54"/>
                <a:gd name="T4" fmla="*/ 73 w 73"/>
                <a:gd name="T5" fmla="*/ 54 h 54"/>
                <a:gd name="T6" fmla="*/ 0 w 73"/>
                <a:gd name="T7" fmla="*/ 54 h 54"/>
                <a:gd name="T8" fmla="*/ 0 w 73"/>
                <a:gd name="T9" fmla="*/ 0 h 54"/>
                <a:gd name="T10" fmla="*/ 1 w 73"/>
                <a:gd name="T11" fmla="*/ 1 h 54"/>
                <a:gd name="T12" fmla="*/ 73 w 73"/>
                <a:gd name="T13" fmla="*/ 1 h 54"/>
                <a:gd name="T14" fmla="*/ 73 w 73"/>
                <a:gd name="T15" fmla="*/ 54 h 54"/>
                <a:gd name="T16" fmla="*/ 1 w 73"/>
                <a:gd name="T17" fmla="*/ 54 h 54"/>
                <a:gd name="T18" fmla="*/ 1 w 73"/>
                <a:gd name="T19" fmla="*/ 1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54">
                  <a:moveTo>
                    <a:pt x="0" y="0"/>
                  </a:moveTo>
                  <a:lnTo>
                    <a:pt x="73" y="0"/>
                  </a:lnTo>
                  <a:lnTo>
                    <a:pt x="73" y="54"/>
                  </a:lnTo>
                  <a:lnTo>
                    <a:pt x="0" y="54"/>
                  </a:lnTo>
                  <a:lnTo>
                    <a:pt x="0" y="0"/>
                  </a:lnTo>
                  <a:close/>
                  <a:moveTo>
                    <a:pt x="1" y="1"/>
                  </a:moveTo>
                  <a:lnTo>
                    <a:pt x="73" y="1"/>
                  </a:lnTo>
                  <a:lnTo>
                    <a:pt x="73" y="54"/>
                  </a:lnTo>
                  <a:lnTo>
                    <a:pt x="1" y="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96" name="Freeform 903">
              <a:extLst>
                <a:ext uri="{FF2B5EF4-FFF2-40B4-BE49-F238E27FC236}">
                  <a16:creationId xmlns:a16="http://schemas.microsoft.com/office/drawing/2014/main" id="{702E3ED9-08AC-48CF-BBC0-C559C73356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3" y="3521"/>
              <a:ext cx="72" cy="53"/>
            </a:xfrm>
            <a:custGeom>
              <a:avLst/>
              <a:gdLst>
                <a:gd name="T0" fmla="*/ 0 w 72"/>
                <a:gd name="T1" fmla="*/ 0 h 53"/>
                <a:gd name="T2" fmla="*/ 72 w 72"/>
                <a:gd name="T3" fmla="*/ 0 h 53"/>
                <a:gd name="T4" fmla="*/ 72 w 72"/>
                <a:gd name="T5" fmla="*/ 53 h 53"/>
                <a:gd name="T6" fmla="*/ 0 w 72"/>
                <a:gd name="T7" fmla="*/ 53 h 53"/>
                <a:gd name="T8" fmla="*/ 0 w 72"/>
                <a:gd name="T9" fmla="*/ 0 h 53"/>
                <a:gd name="T10" fmla="*/ 3 w 72"/>
                <a:gd name="T11" fmla="*/ 2 h 53"/>
                <a:gd name="T12" fmla="*/ 72 w 72"/>
                <a:gd name="T13" fmla="*/ 2 h 53"/>
                <a:gd name="T14" fmla="*/ 72 w 72"/>
                <a:gd name="T15" fmla="*/ 53 h 53"/>
                <a:gd name="T16" fmla="*/ 3 w 72"/>
                <a:gd name="T17" fmla="*/ 53 h 53"/>
                <a:gd name="T18" fmla="*/ 3 w 72"/>
                <a:gd name="T19" fmla="*/ 2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" h="53">
                  <a:moveTo>
                    <a:pt x="0" y="0"/>
                  </a:moveTo>
                  <a:lnTo>
                    <a:pt x="72" y="0"/>
                  </a:lnTo>
                  <a:lnTo>
                    <a:pt x="72" y="53"/>
                  </a:lnTo>
                  <a:lnTo>
                    <a:pt x="0" y="53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72" y="2"/>
                  </a:lnTo>
                  <a:lnTo>
                    <a:pt x="72" y="53"/>
                  </a:lnTo>
                  <a:lnTo>
                    <a:pt x="3" y="5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97" name="Freeform 904">
              <a:extLst>
                <a:ext uri="{FF2B5EF4-FFF2-40B4-BE49-F238E27FC236}">
                  <a16:creationId xmlns:a16="http://schemas.microsoft.com/office/drawing/2014/main" id="{43D2C646-BA7B-40E2-9789-D2BED0889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6" y="3523"/>
              <a:ext cx="69" cy="51"/>
            </a:xfrm>
            <a:custGeom>
              <a:avLst/>
              <a:gdLst>
                <a:gd name="T0" fmla="*/ 0 w 69"/>
                <a:gd name="T1" fmla="*/ 0 h 51"/>
                <a:gd name="T2" fmla="*/ 69 w 69"/>
                <a:gd name="T3" fmla="*/ 0 h 51"/>
                <a:gd name="T4" fmla="*/ 69 w 69"/>
                <a:gd name="T5" fmla="*/ 51 h 51"/>
                <a:gd name="T6" fmla="*/ 0 w 69"/>
                <a:gd name="T7" fmla="*/ 51 h 51"/>
                <a:gd name="T8" fmla="*/ 0 w 69"/>
                <a:gd name="T9" fmla="*/ 0 h 51"/>
                <a:gd name="T10" fmla="*/ 2 w 69"/>
                <a:gd name="T11" fmla="*/ 1 h 51"/>
                <a:gd name="T12" fmla="*/ 69 w 69"/>
                <a:gd name="T13" fmla="*/ 1 h 51"/>
                <a:gd name="T14" fmla="*/ 69 w 69"/>
                <a:gd name="T15" fmla="*/ 51 h 51"/>
                <a:gd name="T16" fmla="*/ 2 w 69"/>
                <a:gd name="T17" fmla="*/ 51 h 51"/>
                <a:gd name="T18" fmla="*/ 2 w 69"/>
                <a:gd name="T19" fmla="*/ 1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51">
                  <a:moveTo>
                    <a:pt x="0" y="0"/>
                  </a:moveTo>
                  <a:lnTo>
                    <a:pt x="69" y="0"/>
                  </a:lnTo>
                  <a:lnTo>
                    <a:pt x="69" y="51"/>
                  </a:lnTo>
                  <a:lnTo>
                    <a:pt x="0" y="51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69" y="1"/>
                  </a:lnTo>
                  <a:lnTo>
                    <a:pt x="69" y="51"/>
                  </a:lnTo>
                  <a:lnTo>
                    <a:pt x="2" y="5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98" name="Freeform 905">
              <a:extLst>
                <a:ext uri="{FF2B5EF4-FFF2-40B4-BE49-F238E27FC236}">
                  <a16:creationId xmlns:a16="http://schemas.microsoft.com/office/drawing/2014/main" id="{AE1C6936-CB7E-4C25-9966-4A4B911FE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3524"/>
              <a:ext cx="67" cy="50"/>
            </a:xfrm>
            <a:custGeom>
              <a:avLst/>
              <a:gdLst>
                <a:gd name="T0" fmla="*/ 0 w 67"/>
                <a:gd name="T1" fmla="*/ 0 h 50"/>
                <a:gd name="T2" fmla="*/ 67 w 67"/>
                <a:gd name="T3" fmla="*/ 0 h 50"/>
                <a:gd name="T4" fmla="*/ 67 w 67"/>
                <a:gd name="T5" fmla="*/ 50 h 50"/>
                <a:gd name="T6" fmla="*/ 0 w 67"/>
                <a:gd name="T7" fmla="*/ 50 h 50"/>
                <a:gd name="T8" fmla="*/ 0 w 67"/>
                <a:gd name="T9" fmla="*/ 0 h 50"/>
                <a:gd name="T10" fmla="*/ 1 w 67"/>
                <a:gd name="T11" fmla="*/ 1 h 50"/>
                <a:gd name="T12" fmla="*/ 67 w 67"/>
                <a:gd name="T13" fmla="*/ 1 h 50"/>
                <a:gd name="T14" fmla="*/ 67 w 67"/>
                <a:gd name="T15" fmla="*/ 50 h 50"/>
                <a:gd name="T16" fmla="*/ 1 w 67"/>
                <a:gd name="T17" fmla="*/ 50 h 50"/>
                <a:gd name="T18" fmla="*/ 1 w 67"/>
                <a:gd name="T19" fmla="*/ 1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50">
                  <a:moveTo>
                    <a:pt x="0" y="0"/>
                  </a:moveTo>
                  <a:lnTo>
                    <a:pt x="67" y="0"/>
                  </a:lnTo>
                  <a:lnTo>
                    <a:pt x="67" y="50"/>
                  </a:lnTo>
                  <a:lnTo>
                    <a:pt x="0" y="50"/>
                  </a:lnTo>
                  <a:lnTo>
                    <a:pt x="0" y="0"/>
                  </a:lnTo>
                  <a:close/>
                  <a:moveTo>
                    <a:pt x="1" y="1"/>
                  </a:moveTo>
                  <a:lnTo>
                    <a:pt x="67" y="1"/>
                  </a:lnTo>
                  <a:lnTo>
                    <a:pt x="67" y="50"/>
                  </a:lnTo>
                  <a:lnTo>
                    <a:pt x="1" y="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99" name="Freeform 906">
              <a:extLst>
                <a:ext uri="{FF2B5EF4-FFF2-40B4-BE49-F238E27FC236}">
                  <a16:creationId xmlns:a16="http://schemas.microsoft.com/office/drawing/2014/main" id="{F57824A8-9CB9-4674-A5E0-B1B8ECAAC0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9" y="3525"/>
              <a:ext cx="66" cy="49"/>
            </a:xfrm>
            <a:custGeom>
              <a:avLst/>
              <a:gdLst>
                <a:gd name="T0" fmla="*/ 0 w 66"/>
                <a:gd name="T1" fmla="*/ 0 h 49"/>
                <a:gd name="T2" fmla="*/ 66 w 66"/>
                <a:gd name="T3" fmla="*/ 0 h 49"/>
                <a:gd name="T4" fmla="*/ 66 w 66"/>
                <a:gd name="T5" fmla="*/ 49 h 49"/>
                <a:gd name="T6" fmla="*/ 0 w 66"/>
                <a:gd name="T7" fmla="*/ 49 h 49"/>
                <a:gd name="T8" fmla="*/ 0 w 66"/>
                <a:gd name="T9" fmla="*/ 0 h 49"/>
                <a:gd name="T10" fmla="*/ 2 w 66"/>
                <a:gd name="T11" fmla="*/ 2 h 49"/>
                <a:gd name="T12" fmla="*/ 66 w 66"/>
                <a:gd name="T13" fmla="*/ 2 h 49"/>
                <a:gd name="T14" fmla="*/ 66 w 66"/>
                <a:gd name="T15" fmla="*/ 49 h 49"/>
                <a:gd name="T16" fmla="*/ 2 w 66"/>
                <a:gd name="T17" fmla="*/ 49 h 49"/>
                <a:gd name="T18" fmla="*/ 2 w 66"/>
                <a:gd name="T19" fmla="*/ 2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49">
                  <a:moveTo>
                    <a:pt x="0" y="0"/>
                  </a:moveTo>
                  <a:lnTo>
                    <a:pt x="66" y="0"/>
                  </a:lnTo>
                  <a:lnTo>
                    <a:pt x="66" y="49"/>
                  </a:lnTo>
                  <a:lnTo>
                    <a:pt x="0" y="49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66" y="2"/>
                  </a:lnTo>
                  <a:lnTo>
                    <a:pt x="66" y="49"/>
                  </a:lnTo>
                  <a:lnTo>
                    <a:pt x="2" y="49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00" name="Freeform 907">
              <a:extLst>
                <a:ext uri="{FF2B5EF4-FFF2-40B4-BE49-F238E27FC236}">
                  <a16:creationId xmlns:a16="http://schemas.microsoft.com/office/drawing/2014/main" id="{33D3F56F-702C-4082-BF65-E40CB504A1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1" y="3527"/>
              <a:ext cx="64" cy="47"/>
            </a:xfrm>
            <a:custGeom>
              <a:avLst/>
              <a:gdLst>
                <a:gd name="T0" fmla="*/ 0 w 64"/>
                <a:gd name="T1" fmla="*/ 0 h 47"/>
                <a:gd name="T2" fmla="*/ 64 w 64"/>
                <a:gd name="T3" fmla="*/ 0 h 47"/>
                <a:gd name="T4" fmla="*/ 64 w 64"/>
                <a:gd name="T5" fmla="*/ 47 h 47"/>
                <a:gd name="T6" fmla="*/ 0 w 64"/>
                <a:gd name="T7" fmla="*/ 47 h 47"/>
                <a:gd name="T8" fmla="*/ 0 w 64"/>
                <a:gd name="T9" fmla="*/ 0 h 47"/>
                <a:gd name="T10" fmla="*/ 3 w 64"/>
                <a:gd name="T11" fmla="*/ 2 h 47"/>
                <a:gd name="T12" fmla="*/ 64 w 64"/>
                <a:gd name="T13" fmla="*/ 2 h 47"/>
                <a:gd name="T14" fmla="*/ 64 w 64"/>
                <a:gd name="T15" fmla="*/ 47 h 47"/>
                <a:gd name="T16" fmla="*/ 3 w 64"/>
                <a:gd name="T17" fmla="*/ 47 h 47"/>
                <a:gd name="T18" fmla="*/ 3 w 64"/>
                <a:gd name="T19" fmla="*/ 2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47">
                  <a:moveTo>
                    <a:pt x="0" y="0"/>
                  </a:moveTo>
                  <a:lnTo>
                    <a:pt x="64" y="0"/>
                  </a:lnTo>
                  <a:lnTo>
                    <a:pt x="64" y="47"/>
                  </a:lnTo>
                  <a:lnTo>
                    <a:pt x="0" y="47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64" y="2"/>
                  </a:lnTo>
                  <a:lnTo>
                    <a:pt x="64" y="47"/>
                  </a:lnTo>
                  <a:lnTo>
                    <a:pt x="3" y="47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01" name="Freeform 908">
              <a:extLst>
                <a:ext uri="{FF2B5EF4-FFF2-40B4-BE49-F238E27FC236}">
                  <a16:creationId xmlns:a16="http://schemas.microsoft.com/office/drawing/2014/main" id="{4F93AACC-3275-4F50-B45D-7092606535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4" y="3529"/>
              <a:ext cx="61" cy="45"/>
            </a:xfrm>
            <a:custGeom>
              <a:avLst/>
              <a:gdLst>
                <a:gd name="T0" fmla="*/ 0 w 61"/>
                <a:gd name="T1" fmla="*/ 0 h 45"/>
                <a:gd name="T2" fmla="*/ 61 w 61"/>
                <a:gd name="T3" fmla="*/ 0 h 45"/>
                <a:gd name="T4" fmla="*/ 61 w 61"/>
                <a:gd name="T5" fmla="*/ 45 h 45"/>
                <a:gd name="T6" fmla="*/ 0 w 61"/>
                <a:gd name="T7" fmla="*/ 45 h 45"/>
                <a:gd name="T8" fmla="*/ 0 w 61"/>
                <a:gd name="T9" fmla="*/ 0 h 45"/>
                <a:gd name="T10" fmla="*/ 2 w 61"/>
                <a:gd name="T11" fmla="*/ 1 h 45"/>
                <a:gd name="T12" fmla="*/ 61 w 61"/>
                <a:gd name="T13" fmla="*/ 1 h 45"/>
                <a:gd name="T14" fmla="*/ 61 w 61"/>
                <a:gd name="T15" fmla="*/ 45 h 45"/>
                <a:gd name="T16" fmla="*/ 2 w 61"/>
                <a:gd name="T17" fmla="*/ 45 h 45"/>
                <a:gd name="T18" fmla="*/ 2 w 61"/>
                <a:gd name="T19" fmla="*/ 1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45">
                  <a:moveTo>
                    <a:pt x="0" y="0"/>
                  </a:moveTo>
                  <a:lnTo>
                    <a:pt x="61" y="0"/>
                  </a:lnTo>
                  <a:lnTo>
                    <a:pt x="61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61" y="1"/>
                  </a:lnTo>
                  <a:lnTo>
                    <a:pt x="61" y="45"/>
                  </a:lnTo>
                  <a:lnTo>
                    <a:pt x="2" y="4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02" name="Freeform 909">
              <a:extLst>
                <a:ext uri="{FF2B5EF4-FFF2-40B4-BE49-F238E27FC236}">
                  <a16:creationId xmlns:a16="http://schemas.microsoft.com/office/drawing/2014/main" id="{F484B3EA-873B-4C50-B131-E26757D98A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6" y="3530"/>
              <a:ext cx="59" cy="44"/>
            </a:xfrm>
            <a:custGeom>
              <a:avLst/>
              <a:gdLst>
                <a:gd name="T0" fmla="*/ 0 w 59"/>
                <a:gd name="T1" fmla="*/ 0 h 44"/>
                <a:gd name="T2" fmla="*/ 59 w 59"/>
                <a:gd name="T3" fmla="*/ 0 h 44"/>
                <a:gd name="T4" fmla="*/ 59 w 59"/>
                <a:gd name="T5" fmla="*/ 44 h 44"/>
                <a:gd name="T6" fmla="*/ 0 w 59"/>
                <a:gd name="T7" fmla="*/ 44 h 44"/>
                <a:gd name="T8" fmla="*/ 0 w 59"/>
                <a:gd name="T9" fmla="*/ 0 h 44"/>
                <a:gd name="T10" fmla="*/ 1 w 59"/>
                <a:gd name="T11" fmla="*/ 1 h 44"/>
                <a:gd name="T12" fmla="*/ 59 w 59"/>
                <a:gd name="T13" fmla="*/ 1 h 44"/>
                <a:gd name="T14" fmla="*/ 59 w 59"/>
                <a:gd name="T15" fmla="*/ 44 h 44"/>
                <a:gd name="T16" fmla="*/ 1 w 59"/>
                <a:gd name="T17" fmla="*/ 44 h 44"/>
                <a:gd name="T18" fmla="*/ 1 w 59"/>
                <a:gd name="T19" fmla="*/ 1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44">
                  <a:moveTo>
                    <a:pt x="0" y="0"/>
                  </a:moveTo>
                  <a:lnTo>
                    <a:pt x="59" y="0"/>
                  </a:lnTo>
                  <a:lnTo>
                    <a:pt x="59" y="44"/>
                  </a:lnTo>
                  <a:lnTo>
                    <a:pt x="0" y="44"/>
                  </a:lnTo>
                  <a:lnTo>
                    <a:pt x="0" y="0"/>
                  </a:lnTo>
                  <a:close/>
                  <a:moveTo>
                    <a:pt x="1" y="1"/>
                  </a:moveTo>
                  <a:lnTo>
                    <a:pt x="59" y="1"/>
                  </a:lnTo>
                  <a:lnTo>
                    <a:pt x="59" y="44"/>
                  </a:lnTo>
                  <a:lnTo>
                    <a:pt x="1" y="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03" name="Freeform 910">
              <a:extLst>
                <a:ext uri="{FF2B5EF4-FFF2-40B4-BE49-F238E27FC236}">
                  <a16:creationId xmlns:a16="http://schemas.microsoft.com/office/drawing/2014/main" id="{A9A0C3B7-3EC0-4FFA-8B3C-A7F50A484C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7" y="3531"/>
              <a:ext cx="58" cy="43"/>
            </a:xfrm>
            <a:custGeom>
              <a:avLst/>
              <a:gdLst>
                <a:gd name="T0" fmla="*/ 0 w 58"/>
                <a:gd name="T1" fmla="*/ 0 h 43"/>
                <a:gd name="T2" fmla="*/ 58 w 58"/>
                <a:gd name="T3" fmla="*/ 0 h 43"/>
                <a:gd name="T4" fmla="*/ 58 w 58"/>
                <a:gd name="T5" fmla="*/ 43 h 43"/>
                <a:gd name="T6" fmla="*/ 0 w 58"/>
                <a:gd name="T7" fmla="*/ 43 h 43"/>
                <a:gd name="T8" fmla="*/ 0 w 58"/>
                <a:gd name="T9" fmla="*/ 0 h 43"/>
                <a:gd name="T10" fmla="*/ 2 w 58"/>
                <a:gd name="T11" fmla="*/ 2 h 43"/>
                <a:gd name="T12" fmla="*/ 58 w 58"/>
                <a:gd name="T13" fmla="*/ 2 h 43"/>
                <a:gd name="T14" fmla="*/ 58 w 58"/>
                <a:gd name="T15" fmla="*/ 43 h 43"/>
                <a:gd name="T16" fmla="*/ 2 w 58"/>
                <a:gd name="T17" fmla="*/ 43 h 43"/>
                <a:gd name="T18" fmla="*/ 2 w 58"/>
                <a:gd name="T19" fmla="*/ 2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8" h="43">
                  <a:moveTo>
                    <a:pt x="0" y="0"/>
                  </a:moveTo>
                  <a:lnTo>
                    <a:pt x="58" y="0"/>
                  </a:lnTo>
                  <a:lnTo>
                    <a:pt x="58" y="43"/>
                  </a:lnTo>
                  <a:lnTo>
                    <a:pt x="0" y="43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58" y="2"/>
                  </a:lnTo>
                  <a:lnTo>
                    <a:pt x="58" y="43"/>
                  </a:lnTo>
                  <a:lnTo>
                    <a:pt x="2" y="43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04" name="Freeform 911">
              <a:extLst>
                <a:ext uri="{FF2B5EF4-FFF2-40B4-BE49-F238E27FC236}">
                  <a16:creationId xmlns:a16="http://schemas.microsoft.com/office/drawing/2014/main" id="{A97AEDF7-28BB-41C4-AD98-43FC36BB3F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9" y="3533"/>
              <a:ext cx="56" cy="41"/>
            </a:xfrm>
            <a:custGeom>
              <a:avLst/>
              <a:gdLst>
                <a:gd name="T0" fmla="*/ 0 w 56"/>
                <a:gd name="T1" fmla="*/ 0 h 41"/>
                <a:gd name="T2" fmla="*/ 56 w 56"/>
                <a:gd name="T3" fmla="*/ 0 h 41"/>
                <a:gd name="T4" fmla="*/ 56 w 56"/>
                <a:gd name="T5" fmla="*/ 41 h 41"/>
                <a:gd name="T6" fmla="*/ 0 w 56"/>
                <a:gd name="T7" fmla="*/ 41 h 41"/>
                <a:gd name="T8" fmla="*/ 0 w 56"/>
                <a:gd name="T9" fmla="*/ 0 h 41"/>
                <a:gd name="T10" fmla="*/ 3 w 56"/>
                <a:gd name="T11" fmla="*/ 2 h 41"/>
                <a:gd name="T12" fmla="*/ 56 w 56"/>
                <a:gd name="T13" fmla="*/ 2 h 41"/>
                <a:gd name="T14" fmla="*/ 56 w 56"/>
                <a:gd name="T15" fmla="*/ 41 h 41"/>
                <a:gd name="T16" fmla="*/ 3 w 56"/>
                <a:gd name="T17" fmla="*/ 41 h 41"/>
                <a:gd name="T18" fmla="*/ 3 w 56"/>
                <a:gd name="T19" fmla="*/ 2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" h="41">
                  <a:moveTo>
                    <a:pt x="0" y="0"/>
                  </a:moveTo>
                  <a:lnTo>
                    <a:pt x="56" y="0"/>
                  </a:lnTo>
                  <a:lnTo>
                    <a:pt x="56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56" y="2"/>
                  </a:lnTo>
                  <a:lnTo>
                    <a:pt x="56" y="41"/>
                  </a:lnTo>
                  <a:lnTo>
                    <a:pt x="3" y="41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05" name="Freeform 912">
              <a:extLst>
                <a:ext uri="{FF2B5EF4-FFF2-40B4-BE49-F238E27FC236}">
                  <a16:creationId xmlns:a16="http://schemas.microsoft.com/office/drawing/2014/main" id="{85192766-9579-49F1-8876-C7411B033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" y="3535"/>
              <a:ext cx="53" cy="39"/>
            </a:xfrm>
            <a:custGeom>
              <a:avLst/>
              <a:gdLst>
                <a:gd name="T0" fmla="*/ 0 w 53"/>
                <a:gd name="T1" fmla="*/ 0 h 39"/>
                <a:gd name="T2" fmla="*/ 53 w 53"/>
                <a:gd name="T3" fmla="*/ 0 h 39"/>
                <a:gd name="T4" fmla="*/ 53 w 53"/>
                <a:gd name="T5" fmla="*/ 39 h 39"/>
                <a:gd name="T6" fmla="*/ 0 w 53"/>
                <a:gd name="T7" fmla="*/ 39 h 39"/>
                <a:gd name="T8" fmla="*/ 0 w 53"/>
                <a:gd name="T9" fmla="*/ 0 h 39"/>
                <a:gd name="T10" fmla="*/ 2 w 53"/>
                <a:gd name="T11" fmla="*/ 1 h 39"/>
                <a:gd name="T12" fmla="*/ 53 w 53"/>
                <a:gd name="T13" fmla="*/ 1 h 39"/>
                <a:gd name="T14" fmla="*/ 53 w 53"/>
                <a:gd name="T15" fmla="*/ 39 h 39"/>
                <a:gd name="T16" fmla="*/ 2 w 53"/>
                <a:gd name="T17" fmla="*/ 39 h 39"/>
                <a:gd name="T18" fmla="*/ 2 w 53"/>
                <a:gd name="T19" fmla="*/ 1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" h="39">
                  <a:moveTo>
                    <a:pt x="0" y="0"/>
                  </a:moveTo>
                  <a:lnTo>
                    <a:pt x="53" y="0"/>
                  </a:lnTo>
                  <a:lnTo>
                    <a:pt x="53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53" y="1"/>
                  </a:lnTo>
                  <a:lnTo>
                    <a:pt x="53" y="39"/>
                  </a:lnTo>
                  <a:lnTo>
                    <a:pt x="2" y="39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06" name="Freeform 913">
              <a:extLst>
                <a:ext uri="{FF2B5EF4-FFF2-40B4-BE49-F238E27FC236}">
                  <a16:creationId xmlns:a16="http://schemas.microsoft.com/office/drawing/2014/main" id="{A165C275-1547-4D50-8221-5793107C6A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3536"/>
              <a:ext cx="51" cy="38"/>
            </a:xfrm>
            <a:custGeom>
              <a:avLst/>
              <a:gdLst>
                <a:gd name="T0" fmla="*/ 0 w 51"/>
                <a:gd name="T1" fmla="*/ 0 h 38"/>
                <a:gd name="T2" fmla="*/ 51 w 51"/>
                <a:gd name="T3" fmla="*/ 0 h 38"/>
                <a:gd name="T4" fmla="*/ 51 w 51"/>
                <a:gd name="T5" fmla="*/ 38 h 38"/>
                <a:gd name="T6" fmla="*/ 0 w 51"/>
                <a:gd name="T7" fmla="*/ 38 h 38"/>
                <a:gd name="T8" fmla="*/ 0 w 51"/>
                <a:gd name="T9" fmla="*/ 0 h 38"/>
                <a:gd name="T10" fmla="*/ 1 w 51"/>
                <a:gd name="T11" fmla="*/ 1 h 38"/>
                <a:gd name="T12" fmla="*/ 51 w 51"/>
                <a:gd name="T13" fmla="*/ 1 h 38"/>
                <a:gd name="T14" fmla="*/ 51 w 51"/>
                <a:gd name="T15" fmla="*/ 38 h 38"/>
                <a:gd name="T16" fmla="*/ 1 w 51"/>
                <a:gd name="T17" fmla="*/ 38 h 38"/>
                <a:gd name="T18" fmla="*/ 1 w 51"/>
                <a:gd name="T19" fmla="*/ 1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38">
                  <a:moveTo>
                    <a:pt x="0" y="0"/>
                  </a:moveTo>
                  <a:lnTo>
                    <a:pt x="51" y="0"/>
                  </a:lnTo>
                  <a:lnTo>
                    <a:pt x="51" y="38"/>
                  </a:lnTo>
                  <a:lnTo>
                    <a:pt x="0" y="38"/>
                  </a:lnTo>
                  <a:lnTo>
                    <a:pt x="0" y="0"/>
                  </a:lnTo>
                  <a:close/>
                  <a:moveTo>
                    <a:pt x="1" y="1"/>
                  </a:moveTo>
                  <a:lnTo>
                    <a:pt x="51" y="1"/>
                  </a:lnTo>
                  <a:lnTo>
                    <a:pt x="51" y="38"/>
                  </a:lnTo>
                  <a:lnTo>
                    <a:pt x="1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07" name="Freeform 914">
              <a:extLst>
                <a:ext uri="{FF2B5EF4-FFF2-40B4-BE49-F238E27FC236}">
                  <a16:creationId xmlns:a16="http://schemas.microsoft.com/office/drawing/2014/main" id="{1A5DDFD1-353D-4528-A021-09E5A1CAD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5" y="3537"/>
              <a:ext cx="50" cy="37"/>
            </a:xfrm>
            <a:custGeom>
              <a:avLst/>
              <a:gdLst>
                <a:gd name="T0" fmla="*/ 0 w 50"/>
                <a:gd name="T1" fmla="*/ 0 h 37"/>
                <a:gd name="T2" fmla="*/ 50 w 50"/>
                <a:gd name="T3" fmla="*/ 0 h 37"/>
                <a:gd name="T4" fmla="*/ 50 w 50"/>
                <a:gd name="T5" fmla="*/ 37 h 37"/>
                <a:gd name="T6" fmla="*/ 0 w 50"/>
                <a:gd name="T7" fmla="*/ 37 h 37"/>
                <a:gd name="T8" fmla="*/ 0 w 50"/>
                <a:gd name="T9" fmla="*/ 0 h 37"/>
                <a:gd name="T10" fmla="*/ 3 w 50"/>
                <a:gd name="T11" fmla="*/ 2 h 37"/>
                <a:gd name="T12" fmla="*/ 50 w 50"/>
                <a:gd name="T13" fmla="*/ 2 h 37"/>
                <a:gd name="T14" fmla="*/ 50 w 50"/>
                <a:gd name="T15" fmla="*/ 37 h 37"/>
                <a:gd name="T16" fmla="*/ 3 w 50"/>
                <a:gd name="T17" fmla="*/ 37 h 37"/>
                <a:gd name="T18" fmla="*/ 3 w 50"/>
                <a:gd name="T19" fmla="*/ 2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" h="37">
                  <a:moveTo>
                    <a:pt x="0" y="0"/>
                  </a:moveTo>
                  <a:lnTo>
                    <a:pt x="50" y="0"/>
                  </a:lnTo>
                  <a:lnTo>
                    <a:pt x="50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50" y="2"/>
                  </a:lnTo>
                  <a:lnTo>
                    <a:pt x="50" y="37"/>
                  </a:lnTo>
                  <a:lnTo>
                    <a:pt x="3" y="37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08" name="Freeform 915">
              <a:extLst>
                <a:ext uri="{FF2B5EF4-FFF2-40B4-BE49-F238E27FC236}">
                  <a16:creationId xmlns:a16="http://schemas.microsoft.com/office/drawing/2014/main" id="{118B85AF-4BCC-42F1-9D5F-B19E898EA0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8" y="3539"/>
              <a:ext cx="47" cy="35"/>
            </a:xfrm>
            <a:custGeom>
              <a:avLst/>
              <a:gdLst>
                <a:gd name="T0" fmla="*/ 0 w 47"/>
                <a:gd name="T1" fmla="*/ 0 h 35"/>
                <a:gd name="T2" fmla="*/ 47 w 47"/>
                <a:gd name="T3" fmla="*/ 0 h 35"/>
                <a:gd name="T4" fmla="*/ 47 w 47"/>
                <a:gd name="T5" fmla="*/ 35 h 35"/>
                <a:gd name="T6" fmla="*/ 0 w 47"/>
                <a:gd name="T7" fmla="*/ 35 h 35"/>
                <a:gd name="T8" fmla="*/ 0 w 47"/>
                <a:gd name="T9" fmla="*/ 0 h 35"/>
                <a:gd name="T10" fmla="*/ 2 w 47"/>
                <a:gd name="T11" fmla="*/ 1 h 35"/>
                <a:gd name="T12" fmla="*/ 47 w 47"/>
                <a:gd name="T13" fmla="*/ 1 h 35"/>
                <a:gd name="T14" fmla="*/ 47 w 47"/>
                <a:gd name="T15" fmla="*/ 35 h 35"/>
                <a:gd name="T16" fmla="*/ 2 w 47"/>
                <a:gd name="T17" fmla="*/ 35 h 35"/>
                <a:gd name="T18" fmla="*/ 2 w 47"/>
                <a:gd name="T19" fmla="*/ 1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35">
                  <a:moveTo>
                    <a:pt x="0" y="0"/>
                  </a:moveTo>
                  <a:lnTo>
                    <a:pt x="47" y="0"/>
                  </a:lnTo>
                  <a:lnTo>
                    <a:pt x="47" y="35"/>
                  </a:lnTo>
                  <a:lnTo>
                    <a:pt x="0" y="35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47" y="1"/>
                  </a:lnTo>
                  <a:lnTo>
                    <a:pt x="47" y="35"/>
                  </a:lnTo>
                  <a:lnTo>
                    <a:pt x="2" y="3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09" name="Freeform 916">
              <a:extLst>
                <a:ext uri="{FF2B5EF4-FFF2-40B4-BE49-F238E27FC236}">
                  <a16:creationId xmlns:a16="http://schemas.microsoft.com/office/drawing/2014/main" id="{C5E6052C-3279-4AE4-9FFD-530236540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0" y="3540"/>
              <a:ext cx="45" cy="34"/>
            </a:xfrm>
            <a:custGeom>
              <a:avLst/>
              <a:gdLst>
                <a:gd name="T0" fmla="*/ 0 w 45"/>
                <a:gd name="T1" fmla="*/ 0 h 34"/>
                <a:gd name="T2" fmla="*/ 45 w 45"/>
                <a:gd name="T3" fmla="*/ 0 h 34"/>
                <a:gd name="T4" fmla="*/ 45 w 45"/>
                <a:gd name="T5" fmla="*/ 34 h 34"/>
                <a:gd name="T6" fmla="*/ 0 w 45"/>
                <a:gd name="T7" fmla="*/ 34 h 34"/>
                <a:gd name="T8" fmla="*/ 0 w 45"/>
                <a:gd name="T9" fmla="*/ 0 h 34"/>
                <a:gd name="T10" fmla="*/ 1 w 45"/>
                <a:gd name="T11" fmla="*/ 2 h 34"/>
                <a:gd name="T12" fmla="*/ 45 w 45"/>
                <a:gd name="T13" fmla="*/ 2 h 34"/>
                <a:gd name="T14" fmla="*/ 45 w 45"/>
                <a:gd name="T15" fmla="*/ 34 h 34"/>
                <a:gd name="T16" fmla="*/ 1 w 45"/>
                <a:gd name="T17" fmla="*/ 34 h 34"/>
                <a:gd name="T18" fmla="*/ 1 w 45"/>
                <a:gd name="T19" fmla="*/ 2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34">
                  <a:moveTo>
                    <a:pt x="0" y="0"/>
                  </a:moveTo>
                  <a:lnTo>
                    <a:pt x="45" y="0"/>
                  </a:lnTo>
                  <a:lnTo>
                    <a:pt x="45" y="34"/>
                  </a:lnTo>
                  <a:lnTo>
                    <a:pt x="0" y="34"/>
                  </a:lnTo>
                  <a:lnTo>
                    <a:pt x="0" y="0"/>
                  </a:lnTo>
                  <a:close/>
                  <a:moveTo>
                    <a:pt x="1" y="2"/>
                  </a:moveTo>
                  <a:lnTo>
                    <a:pt x="45" y="2"/>
                  </a:lnTo>
                  <a:lnTo>
                    <a:pt x="45" y="34"/>
                  </a:lnTo>
                  <a:lnTo>
                    <a:pt x="1" y="3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10" name="Freeform 917">
              <a:extLst>
                <a:ext uri="{FF2B5EF4-FFF2-40B4-BE49-F238E27FC236}">
                  <a16:creationId xmlns:a16="http://schemas.microsoft.com/office/drawing/2014/main" id="{3CFF3953-A1D8-468C-8D7F-ED5DD1994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1" y="3542"/>
              <a:ext cx="44" cy="32"/>
            </a:xfrm>
            <a:custGeom>
              <a:avLst/>
              <a:gdLst>
                <a:gd name="T0" fmla="*/ 0 w 44"/>
                <a:gd name="T1" fmla="*/ 0 h 32"/>
                <a:gd name="T2" fmla="*/ 44 w 44"/>
                <a:gd name="T3" fmla="*/ 0 h 32"/>
                <a:gd name="T4" fmla="*/ 44 w 44"/>
                <a:gd name="T5" fmla="*/ 32 h 32"/>
                <a:gd name="T6" fmla="*/ 0 w 44"/>
                <a:gd name="T7" fmla="*/ 32 h 32"/>
                <a:gd name="T8" fmla="*/ 0 w 44"/>
                <a:gd name="T9" fmla="*/ 0 h 32"/>
                <a:gd name="T10" fmla="*/ 2 w 44"/>
                <a:gd name="T11" fmla="*/ 1 h 32"/>
                <a:gd name="T12" fmla="*/ 44 w 44"/>
                <a:gd name="T13" fmla="*/ 1 h 32"/>
                <a:gd name="T14" fmla="*/ 44 w 44"/>
                <a:gd name="T15" fmla="*/ 32 h 32"/>
                <a:gd name="T16" fmla="*/ 2 w 44"/>
                <a:gd name="T17" fmla="*/ 32 h 32"/>
                <a:gd name="T18" fmla="*/ 2 w 44"/>
                <a:gd name="T19" fmla="*/ 1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32">
                  <a:moveTo>
                    <a:pt x="0" y="0"/>
                  </a:moveTo>
                  <a:lnTo>
                    <a:pt x="44" y="0"/>
                  </a:lnTo>
                  <a:lnTo>
                    <a:pt x="44" y="32"/>
                  </a:lnTo>
                  <a:lnTo>
                    <a:pt x="0" y="32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44" y="1"/>
                  </a:lnTo>
                  <a:lnTo>
                    <a:pt x="44" y="32"/>
                  </a:lnTo>
                  <a:lnTo>
                    <a:pt x="2" y="3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11" name="Freeform 918">
              <a:extLst>
                <a:ext uri="{FF2B5EF4-FFF2-40B4-BE49-F238E27FC236}">
                  <a16:creationId xmlns:a16="http://schemas.microsoft.com/office/drawing/2014/main" id="{95772632-9B7F-4874-A4E7-F931D86C02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3" y="3543"/>
              <a:ext cx="42" cy="31"/>
            </a:xfrm>
            <a:custGeom>
              <a:avLst/>
              <a:gdLst>
                <a:gd name="T0" fmla="*/ 0 w 42"/>
                <a:gd name="T1" fmla="*/ 0 h 31"/>
                <a:gd name="T2" fmla="*/ 42 w 42"/>
                <a:gd name="T3" fmla="*/ 0 h 31"/>
                <a:gd name="T4" fmla="*/ 42 w 42"/>
                <a:gd name="T5" fmla="*/ 31 h 31"/>
                <a:gd name="T6" fmla="*/ 0 w 42"/>
                <a:gd name="T7" fmla="*/ 31 h 31"/>
                <a:gd name="T8" fmla="*/ 0 w 42"/>
                <a:gd name="T9" fmla="*/ 0 h 31"/>
                <a:gd name="T10" fmla="*/ 3 w 42"/>
                <a:gd name="T11" fmla="*/ 1 h 31"/>
                <a:gd name="T12" fmla="*/ 42 w 42"/>
                <a:gd name="T13" fmla="*/ 1 h 31"/>
                <a:gd name="T14" fmla="*/ 42 w 42"/>
                <a:gd name="T15" fmla="*/ 31 h 31"/>
                <a:gd name="T16" fmla="*/ 3 w 42"/>
                <a:gd name="T17" fmla="*/ 31 h 31"/>
                <a:gd name="T18" fmla="*/ 3 w 42"/>
                <a:gd name="T19" fmla="*/ 1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31">
                  <a:moveTo>
                    <a:pt x="0" y="0"/>
                  </a:moveTo>
                  <a:lnTo>
                    <a:pt x="42" y="0"/>
                  </a:lnTo>
                  <a:lnTo>
                    <a:pt x="42" y="31"/>
                  </a:lnTo>
                  <a:lnTo>
                    <a:pt x="0" y="31"/>
                  </a:lnTo>
                  <a:lnTo>
                    <a:pt x="0" y="0"/>
                  </a:lnTo>
                  <a:close/>
                  <a:moveTo>
                    <a:pt x="3" y="1"/>
                  </a:moveTo>
                  <a:lnTo>
                    <a:pt x="42" y="1"/>
                  </a:lnTo>
                  <a:lnTo>
                    <a:pt x="42" y="31"/>
                  </a:lnTo>
                  <a:lnTo>
                    <a:pt x="3" y="3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12" name="Freeform 919">
              <a:extLst>
                <a:ext uri="{FF2B5EF4-FFF2-40B4-BE49-F238E27FC236}">
                  <a16:creationId xmlns:a16="http://schemas.microsoft.com/office/drawing/2014/main" id="{444E68AF-FA33-40F0-BCC2-3E5D253ECC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6" y="3544"/>
              <a:ext cx="39" cy="30"/>
            </a:xfrm>
            <a:custGeom>
              <a:avLst/>
              <a:gdLst>
                <a:gd name="T0" fmla="*/ 0 w 39"/>
                <a:gd name="T1" fmla="*/ 0 h 30"/>
                <a:gd name="T2" fmla="*/ 39 w 39"/>
                <a:gd name="T3" fmla="*/ 0 h 30"/>
                <a:gd name="T4" fmla="*/ 39 w 39"/>
                <a:gd name="T5" fmla="*/ 30 h 30"/>
                <a:gd name="T6" fmla="*/ 0 w 39"/>
                <a:gd name="T7" fmla="*/ 30 h 30"/>
                <a:gd name="T8" fmla="*/ 0 w 39"/>
                <a:gd name="T9" fmla="*/ 0 h 30"/>
                <a:gd name="T10" fmla="*/ 2 w 39"/>
                <a:gd name="T11" fmla="*/ 2 h 30"/>
                <a:gd name="T12" fmla="*/ 39 w 39"/>
                <a:gd name="T13" fmla="*/ 2 h 30"/>
                <a:gd name="T14" fmla="*/ 39 w 39"/>
                <a:gd name="T15" fmla="*/ 30 h 30"/>
                <a:gd name="T16" fmla="*/ 2 w 39"/>
                <a:gd name="T17" fmla="*/ 30 h 30"/>
                <a:gd name="T18" fmla="*/ 2 w 39"/>
                <a:gd name="T19" fmla="*/ 2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" h="30">
                  <a:moveTo>
                    <a:pt x="0" y="0"/>
                  </a:moveTo>
                  <a:lnTo>
                    <a:pt x="39" y="0"/>
                  </a:lnTo>
                  <a:lnTo>
                    <a:pt x="39" y="30"/>
                  </a:lnTo>
                  <a:lnTo>
                    <a:pt x="0" y="30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39" y="2"/>
                  </a:lnTo>
                  <a:lnTo>
                    <a:pt x="39" y="30"/>
                  </a:lnTo>
                  <a:lnTo>
                    <a:pt x="2" y="3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13" name="Freeform 920">
              <a:extLst>
                <a:ext uri="{FF2B5EF4-FFF2-40B4-BE49-F238E27FC236}">
                  <a16:creationId xmlns:a16="http://schemas.microsoft.com/office/drawing/2014/main" id="{8800BA9F-A15C-4B26-B9F9-D9765CDC9B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8" y="3546"/>
              <a:ext cx="37" cy="28"/>
            </a:xfrm>
            <a:custGeom>
              <a:avLst/>
              <a:gdLst>
                <a:gd name="T0" fmla="*/ 0 w 37"/>
                <a:gd name="T1" fmla="*/ 0 h 28"/>
                <a:gd name="T2" fmla="*/ 37 w 37"/>
                <a:gd name="T3" fmla="*/ 0 h 28"/>
                <a:gd name="T4" fmla="*/ 37 w 37"/>
                <a:gd name="T5" fmla="*/ 28 h 28"/>
                <a:gd name="T6" fmla="*/ 0 w 37"/>
                <a:gd name="T7" fmla="*/ 28 h 28"/>
                <a:gd name="T8" fmla="*/ 0 w 37"/>
                <a:gd name="T9" fmla="*/ 0 h 28"/>
                <a:gd name="T10" fmla="*/ 1 w 37"/>
                <a:gd name="T11" fmla="*/ 2 h 28"/>
                <a:gd name="T12" fmla="*/ 37 w 37"/>
                <a:gd name="T13" fmla="*/ 2 h 28"/>
                <a:gd name="T14" fmla="*/ 37 w 37"/>
                <a:gd name="T15" fmla="*/ 28 h 28"/>
                <a:gd name="T16" fmla="*/ 1 w 37"/>
                <a:gd name="T17" fmla="*/ 28 h 28"/>
                <a:gd name="T18" fmla="*/ 1 w 37"/>
                <a:gd name="T19" fmla="*/ 2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28">
                  <a:moveTo>
                    <a:pt x="0" y="0"/>
                  </a:moveTo>
                  <a:lnTo>
                    <a:pt x="37" y="0"/>
                  </a:lnTo>
                  <a:lnTo>
                    <a:pt x="37" y="28"/>
                  </a:lnTo>
                  <a:lnTo>
                    <a:pt x="0" y="28"/>
                  </a:lnTo>
                  <a:lnTo>
                    <a:pt x="0" y="0"/>
                  </a:lnTo>
                  <a:close/>
                  <a:moveTo>
                    <a:pt x="1" y="2"/>
                  </a:moveTo>
                  <a:lnTo>
                    <a:pt x="37" y="2"/>
                  </a:lnTo>
                  <a:lnTo>
                    <a:pt x="37" y="28"/>
                  </a:lnTo>
                  <a:lnTo>
                    <a:pt x="1" y="28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14" name="Freeform 921">
              <a:extLst>
                <a:ext uri="{FF2B5EF4-FFF2-40B4-BE49-F238E27FC236}">
                  <a16:creationId xmlns:a16="http://schemas.microsoft.com/office/drawing/2014/main" id="{0E8509A1-3B17-4ACA-AB43-24A7501AB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9" y="3548"/>
              <a:ext cx="36" cy="26"/>
            </a:xfrm>
            <a:custGeom>
              <a:avLst/>
              <a:gdLst>
                <a:gd name="T0" fmla="*/ 0 w 36"/>
                <a:gd name="T1" fmla="*/ 0 h 26"/>
                <a:gd name="T2" fmla="*/ 36 w 36"/>
                <a:gd name="T3" fmla="*/ 0 h 26"/>
                <a:gd name="T4" fmla="*/ 36 w 36"/>
                <a:gd name="T5" fmla="*/ 26 h 26"/>
                <a:gd name="T6" fmla="*/ 0 w 36"/>
                <a:gd name="T7" fmla="*/ 26 h 26"/>
                <a:gd name="T8" fmla="*/ 0 w 36"/>
                <a:gd name="T9" fmla="*/ 0 h 26"/>
                <a:gd name="T10" fmla="*/ 2 w 36"/>
                <a:gd name="T11" fmla="*/ 1 h 26"/>
                <a:gd name="T12" fmla="*/ 36 w 36"/>
                <a:gd name="T13" fmla="*/ 1 h 26"/>
                <a:gd name="T14" fmla="*/ 36 w 36"/>
                <a:gd name="T15" fmla="*/ 26 h 26"/>
                <a:gd name="T16" fmla="*/ 2 w 36"/>
                <a:gd name="T17" fmla="*/ 26 h 26"/>
                <a:gd name="T18" fmla="*/ 2 w 36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26">
                  <a:moveTo>
                    <a:pt x="0" y="0"/>
                  </a:moveTo>
                  <a:lnTo>
                    <a:pt x="36" y="0"/>
                  </a:lnTo>
                  <a:lnTo>
                    <a:pt x="36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36" y="1"/>
                  </a:lnTo>
                  <a:lnTo>
                    <a:pt x="36" y="26"/>
                  </a:lnTo>
                  <a:lnTo>
                    <a:pt x="2" y="2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15" name="Freeform 922">
              <a:extLst>
                <a:ext uri="{FF2B5EF4-FFF2-40B4-BE49-F238E27FC236}">
                  <a16:creationId xmlns:a16="http://schemas.microsoft.com/office/drawing/2014/main" id="{51079E18-A58C-47BE-B1C4-AEDE7E6FEC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1" y="3549"/>
              <a:ext cx="34" cy="25"/>
            </a:xfrm>
            <a:custGeom>
              <a:avLst/>
              <a:gdLst>
                <a:gd name="T0" fmla="*/ 0 w 34"/>
                <a:gd name="T1" fmla="*/ 0 h 25"/>
                <a:gd name="T2" fmla="*/ 34 w 34"/>
                <a:gd name="T3" fmla="*/ 0 h 25"/>
                <a:gd name="T4" fmla="*/ 34 w 34"/>
                <a:gd name="T5" fmla="*/ 25 h 25"/>
                <a:gd name="T6" fmla="*/ 0 w 34"/>
                <a:gd name="T7" fmla="*/ 25 h 25"/>
                <a:gd name="T8" fmla="*/ 0 w 34"/>
                <a:gd name="T9" fmla="*/ 0 h 25"/>
                <a:gd name="T10" fmla="*/ 3 w 34"/>
                <a:gd name="T11" fmla="*/ 1 h 25"/>
                <a:gd name="T12" fmla="*/ 34 w 34"/>
                <a:gd name="T13" fmla="*/ 1 h 25"/>
                <a:gd name="T14" fmla="*/ 34 w 34"/>
                <a:gd name="T15" fmla="*/ 25 h 25"/>
                <a:gd name="T16" fmla="*/ 3 w 34"/>
                <a:gd name="T17" fmla="*/ 25 h 25"/>
                <a:gd name="T18" fmla="*/ 3 w 34"/>
                <a:gd name="T19" fmla="*/ 1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25">
                  <a:moveTo>
                    <a:pt x="0" y="0"/>
                  </a:moveTo>
                  <a:lnTo>
                    <a:pt x="34" y="0"/>
                  </a:lnTo>
                  <a:lnTo>
                    <a:pt x="34" y="25"/>
                  </a:lnTo>
                  <a:lnTo>
                    <a:pt x="0" y="25"/>
                  </a:lnTo>
                  <a:lnTo>
                    <a:pt x="0" y="0"/>
                  </a:lnTo>
                  <a:close/>
                  <a:moveTo>
                    <a:pt x="3" y="1"/>
                  </a:moveTo>
                  <a:lnTo>
                    <a:pt x="34" y="1"/>
                  </a:lnTo>
                  <a:lnTo>
                    <a:pt x="34" y="25"/>
                  </a:lnTo>
                  <a:lnTo>
                    <a:pt x="3" y="2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16" name="Freeform 923">
              <a:extLst>
                <a:ext uri="{FF2B5EF4-FFF2-40B4-BE49-F238E27FC236}">
                  <a16:creationId xmlns:a16="http://schemas.microsoft.com/office/drawing/2014/main" id="{D2DF147E-971B-4C08-8BD6-2BD706448F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4" y="3550"/>
              <a:ext cx="31" cy="24"/>
            </a:xfrm>
            <a:custGeom>
              <a:avLst/>
              <a:gdLst>
                <a:gd name="T0" fmla="*/ 0 w 31"/>
                <a:gd name="T1" fmla="*/ 0 h 24"/>
                <a:gd name="T2" fmla="*/ 31 w 31"/>
                <a:gd name="T3" fmla="*/ 0 h 24"/>
                <a:gd name="T4" fmla="*/ 31 w 31"/>
                <a:gd name="T5" fmla="*/ 24 h 24"/>
                <a:gd name="T6" fmla="*/ 0 w 31"/>
                <a:gd name="T7" fmla="*/ 24 h 24"/>
                <a:gd name="T8" fmla="*/ 0 w 31"/>
                <a:gd name="T9" fmla="*/ 0 h 24"/>
                <a:gd name="T10" fmla="*/ 1 w 31"/>
                <a:gd name="T11" fmla="*/ 2 h 24"/>
                <a:gd name="T12" fmla="*/ 31 w 31"/>
                <a:gd name="T13" fmla="*/ 2 h 24"/>
                <a:gd name="T14" fmla="*/ 31 w 31"/>
                <a:gd name="T15" fmla="*/ 24 h 24"/>
                <a:gd name="T16" fmla="*/ 1 w 31"/>
                <a:gd name="T17" fmla="*/ 24 h 24"/>
                <a:gd name="T18" fmla="*/ 1 w 31"/>
                <a:gd name="T19" fmla="*/ 2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24">
                  <a:moveTo>
                    <a:pt x="0" y="0"/>
                  </a:moveTo>
                  <a:lnTo>
                    <a:pt x="31" y="0"/>
                  </a:lnTo>
                  <a:lnTo>
                    <a:pt x="31" y="24"/>
                  </a:lnTo>
                  <a:lnTo>
                    <a:pt x="0" y="24"/>
                  </a:lnTo>
                  <a:lnTo>
                    <a:pt x="0" y="0"/>
                  </a:lnTo>
                  <a:close/>
                  <a:moveTo>
                    <a:pt x="1" y="2"/>
                  </a:moveTo>
                  <a:lnTo>
                    <a:pt x="31" y="2"/>
                  </a:lnTo>
                  <a:lnTo>
                    <a:pt x="31" y="24"/>
                  </a:lnTo>
                  <a:lnTo>
                    <a:pt x="1" y="2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17" name="Freeform 924">
              <a:extLst>
                <a:ext uri="{FF2B5EF4-FFF2-40B4-BE49-F238E27FC236}">
                  <a16:creationId xmlns:a16="http://schemas.microsoft.com/office/drawing/2014/main" id="{8F0FE570-52F0-425C-B767-CC84246406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5" y="3552"/>
              <a:ext cx="30" cy="22"/>
            </a:xfrm>
            <a:custGeom>
              <a:avLst/>
              <a:gdLst>
                <a:gd name="T0" fmla="*/ 0 w 30"/>
                <a:gd name="T1" fmla="*/ 0 h 22"/>
                <a:gd name="T2" fmla="*/ 30 w 30"/>
                <a:gd name="T3" fmla="*/ 0 h 22"/>
                <a:gd name="T4" fmla="*/ 30 w 30"/>
                <a:gd name="T5" fmla="*/ 22 h 22"/>
                <a:gd name="T6" fmla="*/ 0 w 30"/>
                <a:gd name="T7" fmla="*/ 22 h 22"/>
                <a:gd name="T8" fmla="*/ 0 w 30"/>
                <a:gd name="T9" fmla="*/ 0 h 22"/>
                <a:gd name="T10" fmla="*/ 2 w 30"/>
                <a:gd name="T11" fmla="*/ 2 h 22"/>
                <a:gd name="T12" fmla="*/ 30 w 30"/>
                <a:gd name="T13" fmla="*/ 2 h 22"/>
                <a:gd name="T14" fmla="*/ 30 w 30"/>
                <a:gd name="T15" fmla="*/ 22 h 22"/>
                <a:gd name="T16" fmla="*/ 2 w 30"/>
                <a:gd name="T17" fmla="*/ 22 h 22"/>
                <a:gd name="T18" fmla="*/ 2 w 30"/>
                <a:gd name="T19" fmla="*/ 2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22">
                  <a:moveTo>
                    <a:pt x="0" y="0"/>
                  </a:moveTo>
                  <a:lnTo>
                    <a:pt x="30" y="0"/>
                  </a:lnTo>
                  <a:lnTo>
                    <a:pt x="30" y="22"/>
                  </a:lnTo>
                  <a:lnTo>
                    <a:pt x="0" y="22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30" y="2"/>
                  </a:lnTo>
                  <a:lnTo>
                    <a:pt x="30" y="22"/>
                  </a:lnTo>
                  <a:lnTo>
                    <a:pt x="2" y="2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18" name="Freeform 925">
              <a:extLst>
                <a:ext uri="{FF2B5EF4-FFF2-40B4-BE49-F238E27FC236}">
                  <a16:creationId xmlns:a16="http://schemas.microsoft.com/office/drawing/2014/main" id="{5B4F342F-8100-4D60-9B54-8A56CB9CE4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7" y="3554"/>
              <a:ext cx="28" cy="20"/>
            </a:xfrm>
            <a:custGeom>
              <a:avLst/>
              <a:gdLst>
                <a:gd name="T0" fmla="*/ 0 w 28"/>
                <a:gd name="T1" fmla="*/ 0 h 20"/>
                <a:gd name="T2" fmla="*/ 28 w 28"/>
                <a:gd name="T3" fmla="*/ 0 h 20"/>
                <a:gd name="T4" fmla="*/ 28 w 28"/>
                <a:gd name="T5" fmla="*/ 20 h 20"/>
                <a:gd name="T6" fmla="*/ 0 w 28"/>
                <a:gd name="T7" fmla="*/ 20 h 20"/>
                <a:gd name="T8" fmla="*/ 0 w 28"/>
                <a:gd name="T9" fmla="*/ 0 h 20"/>
                <a:gd name="T10" fmla="*/ 3 w 28"/>
                <a:gd name="T11" fmla="*/ 1 h 20"/>
                <a:gd name="T12" fmla="*/ 28 w 28"/>
                <a:gd name="T13" fmla="*/ 1 h 20"/>
                <a:gd name="T14" fmla="*/ 28 w 28"/>
                <a:gd name="T15" fmla="*/ 20 h 20"/>
                <a:gd name="T16" fmla="*/ 3 w 28"/>
                <a:gd name="T17" fmla="*/ 20 h 20"/>
                <a:gd name="T18" fmla="*/ 3 w 28"/>
                <a:gd name="T19" fmla="*/ 1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20">
                  <a:moveTo>
                    <a:pt x="0" y="0"/>
                  </a:moveTo>
                  <a:lnTo>
                    <a:pt x="28" y="0"/>
                  </a:lnTo>
                  <a:lnTo>
                    <a:pt x="28" y="20"/>
                  </a:lnTo>
                  <a:lnTo>
                    <a:pt x="0" y="20"/>
                  </a:lnTo>
                  <a:lnTo>
                    <a:pt x="0" y="0"/>
                  </a:lnTo>
                  <a:close/>
                  <a:moveTo>
                    <a:pt x="3" y="1"/>
                  </a:moveTo>
                  <a:lnTo>
                    <a:pt x="28" y="1"/>
                  </a:lnTo>
                  <a:lnTo>
                    <a:pt x="28" y="20"/>
                  </a:lnTo>
                  <a:lnTo>
                    <a:pt x="3" y="2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19" name="Freeform 926">
              <a:extLst>
                <a:ext uri="{FF2B5EF4-FFF2-40B4-BE49-F238E27FC236}">
                  <a16:creationId xmlns:a16="http://schemas.microsoft.com/office/drawing/2014/main" id="{4DE25218-71D1-46DD-BC14-D7C0397A5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0" y="3555"/>
              <a:ext cx="25" cy="19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0 h 19"/>
                <a:gd name="T4" fmla="*/ 25 w 25"/>
                <a:gd name="T5" fmla="*/ 19 h 19"/>
                <a:gd name="T6" fmla="*/ 0 w 25"/>
                <a:gd name="T7" fmla="*/ 19 h 19"/>
                <a:gd name="T8" fmla="*/ 0 w 25"/>
                <a:gd name="T9" fmla="*/ 0 h 19"/>
                <a:gd name="T10" fmla="*/ 2 w 25"/>
                <a:gd name="T11" fmla="*/ 2 h 19"/>
                <a:gd name="T12" fmla="*/ 25 w 25"/>
                <a:gd name="T13" fmla="*/ 2 h 19"/>
                <a:gd name="T14" fmla="*/ 25 w 25"/>
                <a:gd name="T15" fmla="*/ 19 h 19"/>
                <a:gd name="T16" fmla="*/ 2 w 25"/>
                <a:gd name="T17" fmla="*/ 19 h 19"/>
                <a:gd name="T18" fmla="*/ 2 w 25"/>
                <a:gd name="T19" fmla="*/ 2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lnTo>
                    <a:pt x="25" y="0"/>
                  </a:lnTo>
                  <a:lnTo>
                    <a:pt x="25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25" y="2"/>
                  </a:lnTo>
                  <a:lnTo>
                    <a:pt x="25" y="19"/>
                  </a:lnTo>
                  <a:lnTo>
                    <a:pt x="2" y="19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20" name="Freeform 927">
              <a:extLst>
                <a:ext uri="{FF2B5EF4-FFF2-40B4-BE49-F238E27FC236}">
                  <a16:creationId xmlns:a16="http://schemas.microsoft.com/office/drawing/2014/main" id="{BA1971ED-8779-4D60-974B-B733B006FB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2" y="3557"/>
              <a:ext cx="23" cy="17"/>
            </a:xfrm>
            <a:custGeom>
              <a:avLst/>
              <a:gdLst>
                <a:gd name="T0" fmla="*/ 0 w 23"/>
                <a:gd name="T1" fmla="*/ 0 h 17"/>
                <a:gd name="T2" fmla="*/ 23 w 23"/>
                <a:gd name="T3" fmla="*/ 0 h 17"/>
                <a:gd name="T4" fmla="*/ 23 w 23"/>
                <a:gd name="T5" fmla="*/ 17 h 17"/>
                <a:gd name="T6" fmla="*/ 0 w 23"/>
                <a:gd name="T7" fmla="*/ 17 h 17"/>
                <a:gd name="T8" fmla="*/ 0 w 23"/>
                <a:gd name="T9" fmla="*/ 0 h 17"/>
                <a:gd name="T10" fmla="*/ 1 w 23"/>
                <a:gd name="T11" fmla="*/ 1 h 17"/>
                <a:gd name="T12" fmla="*/ 23 w 23"/>
                <a:gd name="T13" fmla="*/ 1 h 17"/>
                <a:gd name="T14" fmla="*/ 23 w 23"/>
                <a:gd name="T15" fmla="*/ 17 h 17"/>
                <a:gd name="T16" fmla="*/ 1 w 23"/>
                <a:gd name="T17" fmla="*/ 17 h 17"/>
                <a:gd name="T18" fmla="*/ 1 w 23"/>
                <a:gd name="T19" fmla="*/ 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17">
                  <a:moveTo>
                    <a:pt x="0" y="0"/>
                  </a:moveTo>
                  <a:lnTo>
                    <a:pt x="23" y="0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1" y="1"/>
                  </a:moveTo>
                  <a:lnTo>
                    <a:pt x="23" y="1"/>
                  </a:lnTo>
                  <a:lnTo>
                    <a:pt x="23" y="17"/>
                  </a:lnTo>
                  <a:lnTo>
                    <a:pt x="1" y="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21" name="Freeform 928">
              <a:extLst>
                <a:ext uri="{FF2B5EF4-FFF2-40B4-BE49-F238E27FC236}">
                  <a16:creationId xmlns:a16="http://schemas.microsoft.com/office/drawing/2014/main" id="{C3899936-7B94-49EB-A75A-EAFC4E11F3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3" y="3558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22 w 22"/>
                <a:gd name="T3" fmla="*/ 0 h 16"/>
                <a:gd name="T4" fmla="*/ 22 w 22"/>
                <a:gd name="T5" fmla="*/ 16 h 16"/>
                <a:gd name="T6" fmla="*/ 0 w 22"/>
                <a:gd name="T7" fmla="*/ 16 h 16"/>
                <a:gd name="T8" fmla="*/ 0 w 22"/>
                <a:gd name="T9" fmla="*/ 0 h 16"/>
                <a:gd name="T10" fmla="*/ 2 w 22"/>
                <a:gd name="T11" fmla="*/ 1 h 16"/>
                <a:gd name="T12" fmla="*/ 22 w 22"/>
                <a:gd name="T13" fmla="*/ 1 h 16"/>
                <a:gd name="T14" fmla="*/ 22 w 22"/>
                <a:gd name="T15" fmla="*/ 16 h 16"/>
                <a:gd name="T16" fmla="*/ 2 w 22"/>
                <a:gd name="T17" fmla="*/ 16 h 16"/>
                <a:gd name="T18" fmla="*/ 2 w 22"/>
                <a:gd name="T19" fmla="*/ 1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22" y="0"/>
                  </a:lnTo>
                  <a:lnTo>
                    <a:pt x="22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22" y="1"/>
                  </a:lnTo>
                  <a:lnTo>
                    <a:pt x="22" y="16"/>
                  </a:lnTo>
                  <a:lnTo>
                    <a:pt x="2" y="1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22" name="Freeform 929">
              <a:extLst>
                <a:ext uri="{FF2B5EF4-FFF2-40B4-BE49-F238E27FC236}">
                  <a16:creationId xmlns:a16="http://schemas.microsoft.com/office/drawing/2014/main" id="{DABAC67C-645F-4E97-A1EF-9AD037E4A8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5" y="3559"/>
              <a:ext cx="20" cy="15"/>
            </a:xfrm>
            <a:custGeom>
              <a:avLst/>
              <a:gdLst>
                <a:gd name="T0" fmla="*/ 0 w 20"/>
                <a:gd name="T1" fmla="*/ 0 h 15"/>
                <a:gd name="T2" fmla="*/ 20 w 20"/>
                <a:gd name="T3" fmla="*/ 0 h 15"/>
                <a:gd name="T4" fmla="*/ 20 w 20"/>
                <a:gd name="T5" fmla="*/ 15 h 15"/>
                <a:gd name="T6" fmla="*/ 0 w 20"/>
                <a:gd name="T7" fmla="*/ 15 h 15"/>
                <a:gd name="T8" fmla="*/ 0 w 20"/>
                <a:gd name="T9" fmla="*/ 0 h 15"/>
                <a:gd name="T10" fmla="*/ 3 w 20"/>
                <a:gd name="T11" fmla="*/ 2 h 15"/>
                <a:gd name="T12" fmla="*/ 20 w 20"/>
                <a:gd name="T13" fmla="*/ 2 h 15"/>
                <a:gd name="T14" fmla="*/ 20 w 20"/>
                <a:gd name="T15" fmla="*/ 15 h 15"/>
                <a:gd name="T16" fmla="*/ 3 w 20"/>
                <a:gd name="T17" fmla="*/ 15 h 15"/>
                <a:gd name="T18" fmla="*/ 3 w 20"/>
                <a:gd name="T19" fmla="*/ 2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15">
                  <a:moveTo>
                    <a:pt x="0" y="0"/>
                  </a:moveTo>
                  <a:lnTo>
                    <a:pt x="20" y="0"/>
                  </a:lnTo>
                  <a:lnTo>
                    <a:pt x="20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20" y="2"/>
                  </a:lnTo>
                  <a:lnTo>
                    <a:pt x="20" y="15"/>
                  </a:lnTo>
                  <a:lnTo>
                    <a:pt x="3" y="1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23" name="Freeform 930">
              <a:extLst>
                <a:ext uri="{FF2B5EF4-FFF2-40B4-BE49-F238E27FC236}">
                  <a16:creationId xmlns:a16="http://schemas.microsoft.com/office/drawing/2014/main" id="{5329BE66-2BA9-4C0B-BAA0-36E535FB88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8" y="3561"/>
              <a:ext cx="17" cy="13"/>
            </a:xfrm>
            <a:custGeom>
              <a:avLst/>
              <a:gdLst>
                <a:gd name="T0" fmla="*/ 0 w 17"/>
                <a:gd name="T1" fmla="*/ 0 h 13"/>
                <a:gd name="T2" fmla="*/ 17 w 17"/>
                <a:gd name="T3" fmla="*/ 0 h 13"/>
                <a:gd name="T4" fmla="*/ 17 w 17"/>
                <a:gd name="T5" fmla="*/ 13 h 13"/>
                <a:gd name="T6" fmla="*/ 0 w 17"/>
                <a:gd name="T7" fmla="*/ 13 h 13"/>
                <a:gd name="T8" fmla="*/ 0 w 17"/>
                <a:gd name="T9" fmla="*/ 0 h 13"/>
                <a:gd name="T10" fmla="*/ 2 w 17"/>
                <a:gd name="T11" fmla="*/ 2 h 13"/>
                <a:gd name="T12" fmla="*/ 17 w 17"/>
                <a:gd name="T13" fmla="*/ 2 h 13"/>
                <a:gd name="T14" fmla="*/ 17 w 17"/>
                <a:gd name="T15" fmla="*/ 13 h 13"/>
                <a:gd name="T16" fmla="*/ 2 w 17"/>
                <a:gd name="T17" fmla="*/ 13 h 13"/>
                <a:gd name="T18" fmla="*/ 2 w 17"/>
                <a:gd name="T19" fmla="*/ 2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17" y="0"/>
                  </a:lnTo>
                  <a:lnTo>
                    <a:pt x="17" y="13"/>
                  </a:lnTo>
                  <a:lnTo>
                    <a:pt x="0" y="13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17" y="2"/>
                  </a:lnTo>
                  <a:lnTo>
                    <a:pt x="17" y="13"/>
                  </a:lnTo>
                  <a:lnTo>
                    <a:pt x="2" y="13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24" name="Freeform 931">
              <a:extLst>
                <a:ext uri="{FF2B5EF4-FFF2-40B4-BE49-F238E27FC236}">
                  <a16:creationId xmlns:a16="http://schemas.microsoft.com/office/drawing/2014/main" id="{17DBEEF7-47CC-46C1-B3AA-077F2C66E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0" y="3563"/>
              <a:ext cx="15" cy="11"/>
            </a:xfrm>
            <a:custGeom>
              <a:avLst/>
              <a:gdLst>
                <a:gd name="T0" fmla="*/ 0 w 15"/>
                <a:gd name="T1" fmla="*/ 0 h 11"/>
                <a:gd name="T2" fmla="*/ 15 w 15"/>
                <a:gd name="T3" fmla="*/ 0 h 11"/>
                <a:gd name="T4" fmla="*/ 15 w 15"/>
                <a:gd name="T5" fmla="*/ 11 h 11"/>
                <a:gd name="T6" fmla="*/ 0 w 15"/>
                <a:gd name="T7" fmla="*/ 11 h 11"/>
                <a:gd name="T8" fmla="*/ 0 w 15"/>
                <a:gd name="T9" fmla="*/ 0 h 11"/>
                <a:gd name="T10" fmla="*/ 1 w 15"/>
                <a:gd name="T11" fmla="*/ 1 h 11"/>
                <a:gd name="T12" fmla="*/ 15 w 15"/>
                <a:gd name="T13" fmla="*/ 1 h 11"/>
                <a:gd name="T14" fmla="*/ 15 w 15"/>
                <a:gd name="T15" fmla="*/ 11 h 11"/>
                <a:gd name="T16" fmla="*/ 1 w 15"/>
                <a:gd name="T17" fmla="*/ 11 h 11"/>
                <a:gd name="T18" fmla="*/ 1 w 15"/>
                <a:gd name="T19" fmla="*/ 1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  <a:moveTo>
                    <a:pt x="1" y="1"/>
                  </a:moveTo>
                  <a:lnTo>
                    <a:pt x="15" y="1"/>
                  </a:lnTo>
                  <a:lnTo>
                    <a:pt x="15" y="11"/>
                  </a:lnTo>
                  <a:lnTo>
                    <a:pt x="1" y="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25" name="Freeform 932">
              <a:extLst>
                <a:ext uri="{FF2B5EF4-FFF2-40B4-BE49-F238E27FC236}">
                  <a16:creationId xmlns:a16="http://schemas.microsoft.com/office/drawing/2014/main" id="{CBA47D35-6AF9-4BC5-A82E-A3C27E3729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1" y="3564"/>
              <a:ext cx="14" cy="10"/>
            </a:xfrm>
            <a:custGeom>
              <a:avLst/>
              <a:gdLst>
                <a:gd name="T0" fmla="*/ 0 w 14"/>
                <a:gd name="T1" fmla="*/ 0 h 10"/>
                <a:gd name="T2" fmla="*/ 14 w 14"/>
                <a:gd name="T3" fmla="*/ 0 h 10"/>
                <a:gd name="T4" fmla="*/ 14 w 14"/>
                <a:gd name="T5" fmla="*/ 10 h 10"/>
                <a:gd name="T6" fmla="*/ 0 w 14"/>
                <a:gd name="T7" fmla="*/ 10 h 10"/>
                <a:gd name="T8" fmla="*/ 0 w 14"/>
                <a:gd name="T9" fmla="*/ 0 h 10"/>
                <a:gd name="T10" fmla="*/ 2 w 14"/>
                <a:gd name="T11" fmla="*/ 1 h 10"/>
                <a:gd name="T12" fmla="*/ 14 w 14"/>
                <a:gd name="T13" fmla="*/ 1 h 10"/>
                <a:gd name="T14" fmla="*/ 14 w 14"/>
                <a:gd name="T15" fmla="*/ 10 h 10"/>
                <a:gd name="T16" fmla="*/ 2 w 14"/>
                <a:gd name="T17" fmla="*/ 10 h 10"/>
                <a:gd name="T18" fmla="*/ 2 w 14"/>
                <a:gd name="T19" fmla="*/ 1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14" y="1"/>
                  </a:lnTo>
                  <a:lnTo>
                    <a:pt x="14" y="10"/>
                  </a:lnTo>
                  <a:lnTo>
                    <a:pt x="2" y="1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26" name="Freeform 933">
              <a:extLst>
                <a:ext uri="{FF2B5EF4-FFF2-40B4-BE49-F238E27FC236}">
                  <a16:creationId xmlns:a16="http://schemas.microsoft.com/office/drawing/2014/main" id="{DE2E6840-537C-436E-A89D-1F34A42B21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3" y="3565"/>
              <a:ext cx="12" cy="9"/>
            </a:xfrm>
            <a:custGeom>
              <a:avLst/>
              <a:gdLst>
                <a:gd name="T0" fmla="*/ 0 w 12"/>
                <a:gd name="T1" fmla="*/ 0 h 9"/>
                <a:gd name="T2" fmla="*/ 12 w 12"/>
                <a:gd name="T3" fmla="*/ 0 h 9"/>
                <a:gd name="T4" fmla="*/ 12 w 12"/>
                <a:gd name="T5" fmla="*/ 9 h 9"/>
                <a:gd name="T6" fmla="*/ 0 w 12"/>
                <a:gd name="T7" fmla="*/ 9 h 9"/>
                <a:gd name="T8" fmla="*/ 0 w 12"/>
                <a:gd name="T9" fmla="*/ 0 h 9"/>
                <a:gd name="T10" fmla="*/ 3 w 12"/>
                <a:gd name="T11" fmla="*/ 2 h 9"/>
                <a:gd name="T12" fmla="*/ 12 w 12"/>
                <a:gd name="T13" fmla="*/ 2 h 9"/>
                <a:gd name="T14" fmla="*/ 12 w 12"/>
                <a:gd name="T15" fmla="*/ 9 h 9"/>
                <a:gd name="T16" fmla="*/ 3 w 12"/>
                <a:gd name="T17" fmla="*/ 9 h 9"/>
                <a:gd name="T18" fmla="*/ 3 w 12"/>
                <a:gd name="T19" fmla="*/ 2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12" y="2"/>
                  </a:lnTo>
                  <a:lnTo>
                    <a:pt x="12" y="9"/>
                  </a:lnTo>
                  <a:lnTo>
                    <a:pt x="3" y="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27" name="Freeform 934">
              <a:extLst>
                <a:ext uri="{FF2B5EF4-FFF2-40B4-BE49-F238E27FC236}">
                  <a16:creationId xmlns:a16="http://schemas.microsoft.com/office/drawing/2014/main" id="{210AA37A-22A1-4C6A-9813-5F01A2A69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3567"/>
              <a:ext cx="9" cy="7"/>
            </a:xfrm>
            <a:custGeom>
              <a:avLst/>
              <a:gdLst>
                <a:gd name="T0" fmla="*/ 0 w 9"/>
                <a:gd name="T1" fmla="*/ 0 h 7"/>
                <a:gd name="T2" fmla="*/ 9 w 9"/>
                <a:gd name="T3" fmla="*/ 0 h 7"/>
                <a:gd name="T4" fmla="*/ 9 w 9"/>
                <a:gd name="T5" fmla="*/ 7 h 7"/>
                <a:gd name="T6" fmla="*/ 0 w 9"/>
                <a:gd name="T7" fmla="*/ 7 h 7"/>
                <a:gd name="T8" fmla="*/ 0 w 9"/>
                <a:gd name="T9" fmla="*/ 0 h 7"/>
                <a:gd name="T10" fmla="*/ 1 w 9"/>
                <a:gd name="T11" fmla="*/ 1 h 7"/>
                <a:gd name="T12" fmla="*/ 9 w 9"/>
                <a:gd name="T13" fmla="*/ 1 h 7"/>
                <a:gd name="T14" fmla="*/ 9 w 9"/>
                <a:gd name="T15" fmla="*/ 7 h 7"/>
                <a:gd name="T16" fmla="*/ 1 w 9"/>
                <a:gd name="T17" fmla="*/ 7 h 7"/>
                <a:gd name="T18" fmla="*/ 1 w 9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9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  <a:moveTo>
                    <a:pt x="1" y="1"/>
                  </a:moveTo>
                  <a:lnTo>
                    <a:pt x="9" y="1"/>
                  </a:lnTo>
                  <a:lnTo>
                    <a:pt x="9" y="7"/>
                  </a:lnTo>
                  <a:lnTo>
                    <a:pt x="1" y="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28" name="Freeform 935">
              <a:extLst>
                <a:ext uri="{FF2B5EF4-FFF2-40B4-BE49-F238E27FC236}">
                  <a16:creationId xmlns:a16="http://schemas.microsoft.com/office/drawing/2014/main" id="{8888C5C4-9AB6-4E38-BB8A-A2CECD0770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3568"/>
              <a:ext cx="8" cy="6"/>
            </a:xfrm>
            <a:custGeom>
              <a:avLst/>
              <a:gdLst>
                <a:gd name="T0" fmla="*/ 0 w 8"/>
                <a:gd name="T1" fmla="*/ 0 h 6"/>
                <a:gd name="T2" fmla="*/ 8 w 8"/>
                <a:gd name="T3" fmla="*/ 0 h 6"/>
                <a:gd name="T4" fmla="*/ 8 w 8"/>
                <a:gd name="T5" fmla="*/ 6 h 6"/>
                <a:gd name="T6" fmla="*/ 0 w 8"/>
                <a:gd name="T7" fmla="*/ 6 h 6"/>
                <a:gd name="T8" fmla="*/ 0 w 8"/>
                <a:gd name="T9" fmla="*/ 0 h 6"/>
                <a:gd name="T10" fmla="*/ 2 w 8"/>
                <a:gd name="T11" fmla="*/ 2 h 6"/>
                <a:gd name="T12" fmla="*/ 8 w 8"/>
                <a:gd name="T13" fmla="*/ 2 h 6"/>
                <a:gd name="T14" fmla="*/ 8 w 8"/>
                <a:gd name="T15" fmla="*/ 6 h 6"/>
                <a:gd name="T16" fmla="*/ 2 w 8"/>
                <a:gd name="T17" fmla="*/ 6 h 6"/>
                <a:gd name="T18" fmla="*/ 2 w 8"/>
                <a:gd name="T19" fmla="*/ 2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8" y="0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8" y="2"/>
                  </a:lnTo>
                  <a:lnTo>
                    <a:pt x="8" y="6"/>
                  </a:lnTo>
                  <a:lnTo>
                    <a:pt x="2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29" name="Freeform 936">
              <a:extLst>
                <a:ext uri="{FF2B5EF4-FFF2-40B4-BE49-F238E27FC236}">
                  <a16:creationId xmlns:a16="http://schemas.microsoft.com/office/drawing/2014/main" id="{C4D5E244-0643-4690-B372-E792D7893E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9" y="3570"/>
              <a:ext cx="6" cy="4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0 h 4"/>
                <a:gd name="T4" fmla="*/ 6 w 6"/>
                <a:gd name="T5" fmla="*/ 4 h 4"/>
                <a:gd name="T6" fmla="*/ 0 w 6"/>
                <a:gd name="T7" fmla="*/ 4 h 4"/>
                <a:gd name="T8" fmla="*/ 0 w 6"/>
                <a:gd name="T9" fmla="*/ 0 h 4"/>
                <a:gd name="T10" fmla="*/ 3 w 6"/>
                <a:gd name="T11" fmla="*/ 1 h 4"/>
                <a:gd name="T12" fmla="*/ 6 w 6"/>
                <a:gd name="T13" fmla="*/ 1 h 4"/>
                <a:gd name="T14" fmla="*/ 6 w 6"/>
                <a:gd name="T15" fmla="*/ 4 h 4"/>
                <a:gd name="T16" fmla="*/ 3 w 6"/>
                <a:gd name="T17" fmla="*/ 4 h 4"/>
                <a:gd name="T18" fmla="*/ 3 w 6"/>
                <a:gd name="T19" fmla="*/ 1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3" y="1"/>
                  </a:moveTo>
                  <a:lnTo>
                    <a:pt x="6" y="1"/>
                  </a:lnTo>
                  <a:lnTo>
                    <a:pt x="6" y="4"/>
                  </a:lnTo>
                  <a:lnTo>
                    <a:pt x="3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30" name="Freeform 937">
              <a:extLst>
                <a:ext uri="{FF2B5EF4-FFF2-40B4-BE49-F238E27FC236}">
                  <a16:creationId xmlns:a16="http://schemas.microsoft.com/office/drawing/2014/main" id="{5920CA28-8DFB-4FEC-A80D-308602311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2" y="3571"/>
              <a:ext cx="3" cy="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  <a:gd name="T8" fmla="*/ 0 w 3"/>
                <a:gd name="T9" fmla="*/ 0 h 3"/>
                <a:gd name="T10" fmla="*/ 2 w 3"/>
                <a:gd name="T11" fmla="*/ 1 h 3"/>
                <a:gd name="T12" fmla="*/ 3 w 3"/>
                <a:gd name="T13" fmla="*/ 1 h 3"/>
                <a:gd name="T14" fmla="*/ 3 w 3"/>
                <a:gd name="T15" fmla="*/ 3 h 3"/>
                <a:gd name="T16" fmla="*/ 2 w 3"/>
                <a:gd name="T17" fmla="*/ 3 h 3"/>
                <a:gd name="T18" fmla="*/ 2 w 3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31" name="Freeform 938">
              <a:extLst>
                <a:ext uri="{FF2B5EF4-FFF2-40B4-BE49-F238E27FC236}">
                  <a16:creationId xmlns:a16="http://schemas.microsoft.com/office/drawing/2014/main" id="{5236B4BA-EEC1-4FAA-80AD-56272BB30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4" y="3572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2 h 2"/>
                <a:gd name="T12" fmla="*/ 1 w 1"/>
                <a:gd name="T13" fmla="*/ 2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1" y="2"/>
                  </a:moveTo>
                  <a:lnTo>
                    <a:pt x="1" y="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32" name="Line 939">
              <a:extLst>
                <a:ext uri="{FF2B5EF4-FFF2-40B4-BE49-F238E27FC236}">
                  <a16:creationId xmlns:a16="http://schemas.microsoft.com/office/drawing/2014/main" id="{7B544F36-FE4D-4E33-BCF6-96A83E885F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8" y="3588"/>
              <a:ext cx="1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33" name="Line 940">
              <a:extLst>
                <a:ext uri="{FF2B5EF4-FFF2-40B4-BE49-F238E27FC236}">
                  <a16:creationId xmlns:a16="http://schemas.microsoft.com/office/drawing/2014/main" id="{55039703-D1F8-4E68-A671-50BCCE790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4" y="3588"/>
              <a:ext cx="1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34" name="Line 941">
              <a:extLst>
                <a:ext uri="{FF2B5EF4-FFF2-40B4-BE49-F238E27FC236}">
                  <a16:creationId xmlns:a16="http://schemas.microsoft.com/office/drawing/2014/main" id="{BBBD3DE9-06A8-431F-8D71-59C83776A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" y="3588"/>
              <a:ext cx="18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35" name="Freeform 942">
              <a:extLst>
                <a:ext uri="{FF2B5EF4-FFF2-40B4-BE49-F238E27FC236}">
                  <a16:creationId xmlns:a16="http://schemas.microsoft.com/office/drawing/2014/main" id="{D4D5DE79-32B0-405C-8C15-8F08B645B4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8" y="3623"/>
              <a:ext cx="24" cy="8"/>
            </a:xfrm>
            <a:custGeom>
              <a:avLst/>
              <a:gdLst>
                <a:gd name="T0" fmla="*/ 0 w 24"/>
                <a:gd name="T1" fmla="*/ 0 h 8"/>
                <a:gd name="T2" fmla="*/ 24 w 24"/>
                <a:gd name="T3" fmla="*/ 0 h 8"/>
                <a:gd name="T4" fmla="*/ 24 w 24"/>
                <a:gd name="T5" fmla="*/ 8 h 8"/>
                <a:gd name="T6" fmla="*/ 0 w 24"/>
                <a:gd name="T7" fmla="*/ 8 h 8"/>
                <a:gd name="T8" fmla="*/ 0 w 24"/>
                <a:gd name="T9" fmla="*/ 0 h 8"/>
                <a:gd name="T10" fmla="*/ 0 w 24"/>
                <a:gd name="T11" fmla="*/ 0 h 8"/>
                <a:gd name="T12" fmla="*/ 24 w 24"/>
                <a:gd name="T13" fmla="*/ 0 h 8"/>
                <a:gd name="T14" fmla="*/ 24 w 24"/>
                <a:gd name="T15" fmla="*/ 7 h 8"/>
                <a:gd name="T16" fmla="*/ 0 w 24"/>
                <a:gd name="T17" fmla="*/ 7 h 8"/>
                <a:gd name="T18" fmla="*/ 0 w 24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24" y="0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24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36" name="Freeform 943">
              <a:extLst>
                <a:ext uri="{FF2B5EF4-FFF2-40B4-BE49-F238E27FC236}">
                  <a16:creationId xmlns:a16="http://schemas.microsoft.com/office/drawing/2014/main" id="{E94A3A73-CAFF-4639-8D7A-53FD922E4C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8" y="3623"/>
              <a:ext cx="24" cy="7"/>
            </a:xfrm>
            <a:custGeom>
              <a:avLst/>
              <a:gdLst>
                <a:gd name="T0" fmla="*/ 0 w 24"/>
                <a:gd name="T1" fmla="*/ 0 h 7"/>
                <a:gd name="T2" fmla="*/ 24 w 24"/>
                <a:gd name="T3" fmla="*/ 0 h 7"/>
                <a:gd name="T4" fmla="*/ 24 w 24"/>
                <a:gd name="T5" fmla="*/ 7 h 7"/>
                <a:gd name="T6" fmla="*/ 0 w 24"/>
                <a:gd name="T7" fmla="*/ 7 h 7"/>
                <a:gd name="T8" fmla="*/ 0 w 24"/>
                <a:gd name="T9" fmla="*/ 0 h 7"/>
                <a:gd name="T10" fmla="*/ 0 w 24"/>
                <a:gd name="T11" fmla="*/ 0 h 7"/>
                <a:gd name="T12" fmla="*/ 24 w 24"/>
                <a:gd name="T13" fmla="*/ 0 h 7"/>
                <a:gd name="T14" fmla="*/ 24 w 24"/>
                <a:gd name="T15" fmla="*/ 5 h 7"/>
                <a:gd name="T16" fmla="*/ 0 w 24"/>
                <a:gd name="T17" fmla="*/ 5 h 7"/>
                <a:gd name="T18" fmla="*/ 0 w 2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7">
                  <a:moveTo>
                    <a:pt x="0" y="0"/>
                  </a:moveTo>
                  <a:lnTo>
                    <a:pt x="24" y="0"/>
                  </a:lnTo>
                  <a:lnTo>
                    <a:pt x="24" y="7"/>
                  </a:lnTo>
                  <a:lnTo>
                    <a:pt x="0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24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37" name="Freeform 944">
              <a:extLst>
                <a:ext uri="{FF2B5EF4-FFF2-40B4-BE49-F238E27FC236}">
                  <a16:creationId xmlns:a16="http://schemas.microsoft.com/office/drawing/2014/main" id="{E3ECDEAA-18EF-49CB-9E25-71F02EFF8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8" y="3623"/>
              <a:ext cx="24" cy="5"/>
            </a:xfrm>
            <a:custGeom>
              <a:avLst/>
              <a:gdLst>
                <a:gd name="T0" fmla="*/ 0 w 24"/>
                <a:gd name="T1" fmla="*/ 0 h 5"/>
                <a:gd name="T2" fmla="*/ 24 w 24"/>
                <a:gd name="T3" fmla="*/ 0 h 5"/>
                <a:gd name="T4" fmla="*/ 24 w 24"/>
                <a:gd name="T5" fmla="*/ 5 h 5"/>
                <a:gd name="T6" fmla="*/ 0 w 24"/>
                <a:gd name="T7" fmla="*/ 5 h 5"/>
                <a:gd name="T8" fmla="*/ 0 w 24"/>
                <a:gd name="T9" fmla="*/ 0 h 5"/>
                <a:gd name="T10" fmla="*/ 0 w 24"/>
                <a:gd name="T11" fmla="*/ 0 h 5"/>
                <a:gd name="T12" fmla="*/ 24 w 24"/>
                <a:gd name="T13" fmla="*/ 0 h 5"/>
                <a:gd name="T14" fmla="*/ 24 w 24"/>
                <a:gd name="T15" fmla="*/ 3 h 5"/>
                <a:gd name="T16" fmla="*/ 0 w 24"/>
                <a:gd name="T17" fmla="*/ 3 h 5"/>
                <a:gd name="T18" fmla="*/ 0 w 24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5">
                  <a:moveTo>
                    <a:pt x="0" y="0"/>
                  </a:moveTo>
                  <a:lnTo>
                    <a:pt x="24" y="0"/>
                  </a:lnTo>
                  <a:lnTo>
                    <a:pt x="24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2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38" name="Freeform 945">
              <a:extLst>
                <a:ext uri="{FF2B5EF4-FFF2-40B4-BE49-F238E27FC236}">
                  <a16:creationId xmlns:a16="http://schemas.microsoft.com/office/drawing/2014/main" id="{E6799E54-C615-4BD9-AE73-FFF78FDDBE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8" y="3623"/>
              <a:ext cx="24" cy="3"/>
            </a:xfrm>
            <a:custGeom>
              <a:avLst/>
              <a:gdLst>
                <a:gd name="T0" fmla="*/ 0 w 24"/>
                <a:gd name="T1" fmla="*/ 0 h 3"/>
                <a:gd name="T2" fmla="*/ 24 w 24"/>
                <a:gd name="T3" fmla="*/ 0 h 3"/>
                <a:gd name="T4" fmla="*/ 24 w 24"/>
                <a:gd name="T5" fmla="*/ 3 h 3"/>
                <a:gd name="T6" fmla="*/ 0 w 24"/>
                <a:gd name="T7" fmla="*/ 3 h 3"/>
                <a:gd name="T8" fmla="*/ 0 w 24"/>
                <a:gd name="T9" fmla="*/ 0 h 3"/>
                <a:gd name="T10" fmla="*/ 0 w 24"/>
                <a:gd name="T11" fmla="*/ 0 h 3"/>
                <a:gd name="T12" fmla="*/ 24 w 24"/>
                <a:gd name="T13" fmla="*/ 0 h 3"/>
                <a:gd name="T14" fmla="*/ 24 w 24"/>
                <a:gd name="T15" fmla="*/ 2 h 3"/>
                <a:gd name="T16" fmla="*/ 0 w 24"/>
                <a:gd name="T17" fmla="*/ 2 h 3"/>
                <a:gd name="T18" fmla="*/ 0 w 2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3">
                  <a:moveTo>
                    <a:pt x="0" y="0"/>
                  </a:moveTo>
                  <a:lnTo>
                    <a:pt x="24" y="0"/>
                  </a:lnTo>
                  <a:lnTo>
                    <a:pt x="24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2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39" name="Freeform 946">
              <a:extLst>
                <a:ext uri="{FF2B5EF4-FFF2-40B4-BE49-F238E27FC236}">
                  <a16:creationId xmlns:a16="http://schemas.microsoft.com/office/drawing/2014/main" id="{6A090275-B6EE-456B-A050-B579C6BE0D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8" y="3623"/>
              <a:ext cx="24" cy="2"/>
            </a:xfrm>
            <a:custGeom>
              <a:avLst/>
              <a:gdLst>
                <a:gd name="T0" fmla="*/ 0 w 24"/>
                <a:gd name="T1" fmla="*/ 0 h 2"/>
                <a:gd name="T2" fmla="*/ 24 w 24"/>
                <a:gd name="T3" fmla="*/ 0 h 2"/>
                <a:gd name="T4" fmla="*/ 24 w 24"/>
                <a:gd name="T5" fmla="*/ 2 h 2"/>
                <a:gd name="T6" fmla="*/ 0 w 24"/>
                <a:gd name="T7" fmla="*/ 2 h 2"/>
                <a:gd name="T8" fmla="*/ 0 w 24"/>
                <a:gd name="T9" fmla="*/ 0 h 2"/>
                <a:gd name="T10" fmla="*/ 0 w 24"/>
                <a:gd name="T11" fmla="*/ 0 h 2"/>
                <a:gd name="T12" fmla="*/ 24 w 24"/>
                <a:gd name="T13" fmla="*/ 0 h 2"/>
                <a:gd name="T14" fmla="*/ 24 w 24"/>
                <a:gd name="T15" fmla="*/ 0 h 2"/>
                <a:gd name="T16" fmla="*/ 0 w 24"/>
                <a:gd name="T17" fmla="*/ 0 h 2"/>
                <a:gd name="T18" fmla="*/ 0 w 24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2">
                  <a:moveTo>
                    <a:pt x="0" y="0"/>
                  </a:moveTo>
                  <a:lnTo>
                    <a:pt x="24" y="0"/>
                  </a:lnTo>
                  <a:lnTo>
                    <a:pt x="24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40" name="Freeform 947">
              <a:extLst>
                <a:ext uri="{FF2B5EF4-FFF2-40B4-BE49-F238E27FC236}">
                  <a16:creationId xmlns:a16="http://schemas.microsoft.com/office/drawing/2014/main" id="{6C8D6FF6-99FE-4CD1-B036-4E1050F039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8" y="3623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24 w 24"/>
                <a:gd name="T3" fmla="*/ 0 h 1"/>
                <a:gd name="T4" fmla="*/ 24 w 24"/>
                <a:gd name="T5" fmla="*/ 0 h 1"/>
                <a:gd name="T6" fmla="*/ 0 w 24"/>
                <a:gd name="T7" fmla="*/ 0 h 1"/>
                <a:gd name="T8" fmla="*/ 0 w 24"/>
                <a:gd name="T9" fmla="*/ 0 h 1"/>
                <a:gd name="T10" fmla="*/ 0 w 24"/>
                <a:gd name="T11" fmla="*/ 0 h 1"/>
                <a:gd name="T12" fmla="*/ 24 w 24"/>
                <a:gd name="T13" fmla="*/ 0 h 1"/>
                <a:gd name="T14" fmla="*/ 24 w 24"/>
                <a:gd name="T15" fmla="*/ 0 h 1"/>
                <a:gd name="T16" fmla="*/ 0 w 24"/>
                <a:gd name="T17" fmla="*/ 0 h 1"/>
                <a:gd name="T18" fmla="*/ 0 w 2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lnTo>
                    <a:pt x="24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41" name="Rectangle 948">
              <a:extLst>
                <a:ext uri="{FF2B5EF4-FFF2-40B4-BE49-F238E27FC236}">
                  <a16:creationId xmlns:a16="http://schemas.microsoft.com/office/drawing/2014/main" id="{1CA65DC4-ABCB-4170-AC96-6DF648AC0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" y="3625"/>
              <a:ext cx="5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 b="0">
                <a:latin typeface="Arial" panose="020B0604020202020204" pitchFamily="34" charset="0"/>
              </a:endParaRPr>
            </a:p>
          </p:txBody>
        </p:sp>
        <p:sp>
          <p:nvSpPr>
            <p:cNvPr id="8342" name="Freeform 949">
              <a:extLst>
                <a:ext uri="{FF2B5EF4-FFF2-40B4-BE49-F238E27FC236}">
                  <a16:creationId xmlns:a16="http://schemas.microsoft.com/office/drawing/2014/main" id="{78120CDA-C502-4189-8A4C-07FD5E9C92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3" y="3618"/>
              <a:ext cx="29" cy="14"/>
            </a:xfrm>
            <a:custGeom>
              <a:avLst/>
              <a:gdLst>
                <a:gd name="T0" fmla="*/ 0 w 29"/>
                <a:gd name="T1" fmla="*/ 0 h 14"/>
                <a:gd name="T2" fmla="*/ 29 w 29"/>
                <a:gd name="T3" fmla="*/ 0 h 14"/>
                <a:gd name="T4" fmla="*/ 29 w 29"/>
                <a:gd name="T5" fmla="*/ 14 h 14"/>
                <a:gd name="T6" fmla="*/ 0 w 29"/>
                <a:gd name="T7" fmla="*/ 14 h 14"/>
                <a:gd name="T8" fmla="*/ 0 w 29"/>
                <a:gd name="T9" fmla="*/ 0 h 14"/>
                <a:gd name="T10" fmla="*/ 2 w 29"/>
                <a:gd name="T11" fmla="*/ 0 h 14"/>
                <a:gd name="T12" fmla="*/ 27 w 29"/>
                <a:gd name="T13" fmla="*/ 0 h 14"/>
                <a:gd name="T14" fmla="*/ 27 w 29"/>
                <a:gd name="T15" fmla="*/ 14 h 14"/>
                <a:gd name="T16" fmla="*/ 2 w 29"/>
                <a:gd name="T17" fmla="*/ 14 h 14"/>
                <a:gd name="T18" fmla="*/ 2 w 29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14">
                  <a:moveTo>
                    <a:pt x="0" y="0"/>
                  </a:moveTo>
                  <a:lnTo>
                    <a:pt x="29" y="0"/>
                  </a:lnTo>
                  <a:lnTo>
                    <a:pt x="29" y="14"/>
                  </a:lnTo>
                  <a:lnTo>
                    <a:pt x="0" y="14"/>
                  </a:lnTo>
                  <a:lnTo>
                    <a:pt x="0" y="0"/>
                  </a:lnTo>
                  <a:close/>
                  <a:moveTo>
                    <a:pt x="2" y="0"/>
                  </a:moveTo>
                  <a:lnTo>
                    <a:pt x="27" y="0"/>
                  </a:lnTo>
                  <a:lnTo>
                    <a:pt x="27" y="14"/>
                  </a:lnTo>
                  <a:lnTo>
                    <a:pt x="2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43" name="Freeform 950">
              <a:extLst>
                <a:ext uri="{FF2B5EF4-FFF2-40B4-BE49-F238E27FC236}">
                  <a16:creationId xmlns:a16="http://schemas.microsoft.com/office/drawing/2014/main" id="{820B7E3E-A524-499A-ABCB-50B294CB9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5" y="3618"/>
              <a:ext cx="25" cy="14"/>
            </a:xfrm>
            <a:custGeom>
              <a:avLst/>
              <a:gdLst>
                <a:gd name="T0" fmla="*/ 0 w 25"/>
                <a:gd name="T1" fmla="*/ 0 h 14"/>
                <a:gd name="T2" fmla="*/ 25 w 25"/>
                <a:gd name="T3" fmla="*/ 0 h 14"/>
                <a:gd name="T4" fmla="*/ 25 w 25"/>
                <a:gd name="T5" fmla="*/ 14 h 14"/>
                <a:gd name="T6" fmla="*/ 0 w 25"/>
                <a:gd name="T7" fmla="*/ 14 h 14"/>
                <a:gd name="T8" fmla="*/ 0 w 25"/>
                <a:gd name="T9" fmla="*/ 0 h 14"/>
                <a:gd name="T10" fmla="*/ 2 w 25"/>
                <a:gd name="T11" fmla="*/ 0 h 14"/>
                <a:gd name="T12" fmla="*/ 24 w 25"/>
                <a:gd name="T13" fmla="*/ 0 h 14"/>
                <a:gd name="T14" fmla="*/ 24 w 25"/>
                <a:gd name="T15" fmla="*/ 14 h 14"/>
                <a:gd name="T16" fmla="*/ 2 w 25"/>
                <a:gd name="T17" fmla="*/ 14 h 14"/>
                <a:gd name="T18" fmla="*/ 2 w 25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" h="14">
                  <a:moveTo>
                    <a:pt x="0" y="0"/>
                  </a:moveTo>
                  <a:lnTo>
                    <a:pt x="25" y="0"/>
                  </a:lnTo>
                  <a:lnTo>
                    <a:pt x="25" y="14"/>
                  </a:lnTo>
                  <a:lnTo>
                    <a:pt x="0" y="14"/>
                  </a:lnTo>
                  <a:lnTo>
                    <a:pt x="0" y="0"/>
                  </a:lnTo>
                  <a:close/>
                  <a:moveTo>
                    <a:pt x="2" y="0"/>
                  </a:moveTo>
                  <a:lnTo>
                    <a:pt x="24" y="0"/>
                  </a:lnTo>
                  <a:lnTo>
                    <a:pt x="24" y="14"/>
                  </a:lnTo>
                  <a:lnTo>
                    <a:pt x="2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44" name="Freeform 951">
              <a:extLst>
                <a:ext uri="{FF2B5EF4-FFF2-40B4-BE49-F238E27FC236}">
                  <a16:creationId xmlns:a16="http://schemas.microsoft.com/office/drawing/2014/main" id="{6B933100-ACAF-43C5-8869-15CA9A9879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7" y="3618"/>
              <a:ext cx="22" cy="14"/>
            </a:xfrm>
            <a:custGeom>
              <a:avLst/>
              <a:gdLst>
                <a:gd name="T0" fmla="*/ 0 w 22"/>
                <a:gd name="T1" fmla="*/ 0 h 14"/>
                <a:gd name="T2" fmla="*/ 22 w 22"/>
                <a:gd name="T3" fmla="*/ 0 h 14"/>
                <a:gd name="T4" fmla="*/ 22 w 22"/>
                <a:gd name="T5" fmla="*/ 14 h 14"/>
                <a:gd name="T6" fmla="*/ 0 w 22"/>
                <a:gd name="T7" fmla="*/ 14 h 14"/>
                <a:gd name="T8" fmla="*/ 0 w 22"/>
                <a:gd name="T9" fmla="*/ 0 h 14"/>
                <a:gd name="T10" fmla="*/ 1 w 22"/>
                <a:gd name="T11" fmla="*/ 0 h 14"/>
                <a:gd name="T12" fmla="*/ 20 w 22"/>
                <a:gd name="T13" fmla="*/ 0 h 14"/>
                <a:gd name="T14" fmla="*/ 20 w 22"/>
                <a:gd name="T15" fmla="*/ 14 h 14"/>
                <a:gd name="T16" fmla="*/ 1 w 22"/>
                <a:gd name="T17" fmla="*/ 14 h 14"/>
                <a:gd name="T18" fmla="*/ 1 w 22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4">
                  <a:moveTo>
                    <a:pt x="0" y="0"/>
                  </a:moveTo>
                  <a:lnTo>
                    <a:pt x="22" y="0"/>
                  </a:lnTo>
                  <a:lnTo>
                    <a:pt x="22" y="14"/>
                  </a:lnTo>
                  <a:lnTo>
                    <a:pt x="0" y="14"/>
                  </a:lnTo>
                  <a:lnTo>
                    <a:pt x="0" y="0"/>
                  </a:lnTo>
                  <a:close/>
                  <a:moveTo>
                    <a:pt x="1" y="0"/>
                  </a:moveTo>
                  <a:lnTo>
                    <a:pt x="20" y="0"/>
                  </a:lnTo>
                  <a:lnTo>
                    <a:pt x="20" y="14"/>
                  </a:lnTo>
                  <a:lnTo>
                    <a:pt x="1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0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45" name="Freeform 952">
              <a:extLst>
                <a:ext uri="{FF2B5EF4-FFF2-40B4-BE49-F238E27FC236}">
                  <a16:creationId xmlns:a16="http://schemas.microsoft.com/office/drawing/2014/main" id="{8F2E883E-C251-4994-94CB-4B2B4764A4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8" y="3618"/>
              <a:ext cx="19" cy="14"/>
            </a:xfrm>
            <a:custGeom>
              <a:avLst/>
              <a:gdLst>
                <a:gd name="T0" fmla="*/ 0 w 19"/>
                <a:gd name="T1" fmla="*/ 0 h 14"/>
                <a:gd name="T2" fmla="*/ 19 w 19"/>
                <a:gd name="T3" fmla="*/ 0 h 14"/>
                <a:gd name="T4" fmla="*/ 19 w 19"/>
                <a:gd name="T5" fmla="*/ 14 h 14"/>
                <a:gd name="T6" fmla="*/ 0 w 19"/>
                <a:gd name="T7" fmla="*/ 14 h 14"/>
                <a:gd name="T8" fmla="*/ 0 w 19"/>
                <a:gd name="T9" fmla="*/ 0 h 14"/>
                <a:gd name="T10" fmla="*/ 2 w 19"/>
                <a:gd name="T11" fmla="*/ 0 h 14"/>
                <a:gd name="T12" fmla="*/ 17 w 19"/>
                <a:gd name="T13" fmla="*/ 0 h 14"/>
                <a:gd name="T14" fmla="*/ 17 w 19"/>
                <a:gd name="T15" fmla="*/ 14 h 14"/>
                <a:gd name="T16" fmla="*/ 2 w 19"/>
                <a:gd name="T17" fmla="*/ 14 h 14"/>
                <a:gd name="T18" fmla="*/ 2 w 19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19" y="0"/>
                  </a:lnTo>
                  <a:lnTo>
                    <a:pt x="19" y="14"/>
                  </a:lnTo>
                  <a:lnTo>
                    <a:pt x="0" y="14"/>
                  </a:lnTo>
                  <a:lnTo>
                    <a:pt x="0" y="0"/>
                  </a:lnTo>
                  <a:close/>
                  <a:moveTo>
                    <a:pt x="2" y="0"/>
                  </a:moveTo>
                  <a:lnTo>
                    <a:pt x="17" y="0"/>
                  </a:lnTo>
                  <a:lnTo>
                    <a:pt x="17" y="14"/>
                  </a:lnTo>
                  <a:lnTo>
                    <a:pt x="2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B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46" name="Freeform 953">
              <a:extLst>
                <a:ext uri="{FF2B5EF4-FFF2-40B4-BE49-F238E27FC236}">
                  <a16:creationId xmlns:a16="http://schemas.microsoft.com/office/drawing/2014/main" id="{CAB07864-6F26-425F-A229-DDB8C48791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0" y="3618"/>
              <a:ext cx="15" cy="14"/>
            </a:xfrm>
            <a:custGeom>
              <a:avLst/>
              <a:gdLst>
                <a:gd name="T0" fmla="*/ 0 w 15"/>
                <a:gd name="T1" fmla="*/ 0 h 14"/>
                <a:gd name="T2" fmla="*/ 15 w 15"/>
                <a:gd name="T3" fmla="*/ 0 h 14"/>
                <a:gd name="T4" fmla="*/ 15 w 15"/>
                <a:gd name="T5" fmla="*/ 14 h 14"/>
                <a:gd name="T6" fmla="*/ 0 w 15"/>
                <a:gd name="T7" fmla="*/ 14 h 14"/>
                <a:gd name="T8" fmla="*/ 0 w 15"/>
                <a:gd name="T9" fmla="*/ 0 h 14"/>
                <a:gd name="T10" fmla="*/ 2 w 15"/>
                <a:gd name="T11" fmla="*/ 0 h 14"/>
                <a:gd name="T12" fmla="*/ 13 w 15"/>
                <a:gd name="T13" fmla="*/ 0 h 14"/>
                <a:gd name="T14" fmla="*/ 13 w 15"/>
                <a:gd name="T15" fmla="*/ 14 h 14"/>
                <a:gd name="T16" fmla="*/ 2 w 15"/>
                <a:gd name="T17" fmla="*/ 14 h 14"/>
                <a:gd name="T18" fmla="*/ 2 w 15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15" y="0"/>
                  </a:lnTo>
                  <a:lnTo>
                    <a:pt x="15" y="14"/>
                  </a:lnTo>
                  <a:lnTo>
                    <a:pt x="0" y="14"/>
                  </a:lnTo>
                  <a:lnTo>
                    <a:pt x="0" y="0"/>
                  </a:lnTo>
                  <a:close/>
                  <a:moveTo>
                    <a:pt x="2" y="0"/>
                  </a:moveTo>
                  <a:lnTo>
                    <a:pt x="13" y="0"/>
                  </a:lnTo>
                  <a:lnTo>
                    <a:pt x="13" y="14"/>
                  </a:lnTo>
                  <a:lnTo>
                    <a:pt x="2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7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47" name="Freeform 954">
              <a:extLst>
                <a:ext uri="{FF2B5EF4-FFF2-40B4-BE49-F238E27FC236}">
                  <a16:creationId xmlns:a16="http://schemas.microsoft.com/office/drawing/2014/main" id="{E143B6D9-A3EB-4D4C-876E-0450502EA5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2" y="3618"/>
              <a:ext cx="11" cy="14"/>
            </a:xfrm>
            <a:custGeom>
              <a:avLst/>
              <a:gdLst>
                <a:gd name="T0" fmla="*/ 0 w 11"/>
                <a:gd name="T1" fmla="*/ 0 h 14"/>
                <a:gd name="T2" fmla="*/ 11 w 11"/>
                <a:gd name="T3" fmla="*/ 0 h 14"/>
                <a:gd name="T4" fmla="*/ 11 w 11"/>
                <a:gd name="T5" fmla="*/ 14 h 14"/>
                <a:gd name="T6" fmla="*/ 0 w 11"/>
                <a:gd name="T7" fmla="*/ 14 h 14"/>
                <a:gd name="T8" fmla="*/ 0 w 11"/>
                <a:gd name="T9" fmla="*/ 0 h 14"/>
                <a:gd name="T10" fmla="*/ 2 w 11"/>
                <a:gd name="T11" fmla="*/ 0 h 14"/>
                <a:gd name="T12" fmla="*/ 9 w 11"/>
                <a:gd name="T13" fmla="*/ 0 h 14"/>
                <a:gd name="T14" fmla="*/ 9 w 11"/>
                <a:gd name="T15" fmla="*/ 14 h 14"/>
                <a:gd name="T16" fmla="*/ 2 w 11"/>
                <a:gd name="T17" fmla="*/ 14 h 14"/>
                <a:gd name="T18" fmla="*/ 2 w 11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14">
                  <a:moveTo>
                    <a:pt x="0" y="0"/>
                  </a:moveTo>
                  <a:lnTo>
                    <a:pt x="11" y="0"/>
                  </a:lnTo>
                  <a:lnTo>
                    <a:pt x="11" y="14"/>
                  </a:lnTo>
                  <a:lnTo>
                    <a:pt x="0" y="14"/>
                  </a:lnTo>
                  <a:lnTo>
                    <a:pt x="0" y="0"/>
                  </a:lnTo>
                  <a:close/>
                  <a:moveTo>
                    <a:pt x="2" y="0"/>
                  </a:moveTo>
                  <a:lnTo>
                    <a:pt x="9" y="0"/>
                  </a:lnTo>
                  <a:lnTo>
                    <a:pt x="9" y="14"/>
                  </a:lnTo>
                  <a:lnTo>
                    <a:pt x="2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48" name="Freeform 955">
              <a:extLst>
                <a:ext uri="{FF2B5EF4-FFF2-40B4-BE49-F238E27FC236}">
                  <a16:creationId xmlns:a16="http://schemas.microsoft.com/office/drawing/2014/main" id="{9CD7759F-6A99-42FC-B2A9-C7D15E3944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4" y="3618"/>
              <a:ext cx="7" cy="14"/>
            </a:xfrm>
            <a:custGeom>
              <a:avLst/>
              <a:gdLst>
                <a:gd name="T0" fmla="*/ 0 w 7"/>
                <a:gd name="T1" fmla="*/ 0 h 14"/>
                <a:gd name="T2" fmla="*/ 7 w 7"/>
                <a:gd name="T3" fmla="*/ 0 h 14"/>
                <a:gd name="T4" fmla="*/ 7 w 7"/>
                <a:gd name="T5" fmla="*/ 14 h 14"/>
                <a:gd name="T6" fmla="*/ 0 w 7"/>
                <a:gd name="T7" fmla="*/ 14 h 14"/>
                <a:gd name="T8" fmla="*/ 0 w 7"/>
                <a:gd name="T9" fmla="*/ 0 h 14"/>
                <a:gd name="T10" fmla="*/ 1 w 7"/>
                <a:gd name="T11" fmla="*/ 0 h 14"/>
                <a:gd name="T12" fmla="*/ 5 w 7"/>
                <a:gd name="T13" fmla="*/ 0 h 14"/>
                <a:gd name="T14" fmla="*/ 5 w 7"/>
                <a:gd name="T15" fmla="*/ 14 h 14"/>
                <a:gd name="T16" fmla="*/ 1 w 7"/>
                <a:gd name="T17" fmla="*/ 14 h 14"/>
                <a:gd name="T18" fmla="*/ 1 w 7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lnTo>
                    <a:pt x="7" y="0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0"/>
                  </a:lnTo>
                  <a:close/>
                  <a:moveTo>
                    <a:pt x="1" y="0"/>
                  </a:moveTo>
                  <a:lnTo>
                    <a:pt x="5" y="0"/>
                  </a:lnTo>
                  <a:lnTo>
                    <a:pt x="5" y="14"/>
                  </a:lnTo>
                  <a:lnTo>
                    <a:pt x="1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49" name="Freeform 956">
              <a:extLst>
                <a:ext uri="{FF2B5EF4-FFF2-40B4-BE49-F238E27FC236}">
                  <a16:creationId xmlns:a16="http://schemas.microsoft.com/office/drawing/2014/main" id="{F35AB10E-C6E1-4E09-A733-33DC471E43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5" y="3618"/>
              <a:ext cx="4" cy="14"/>
            </a:xfrm>
            <a:custGeom>
              <a:avLst/>
              <a:gdLst>
                <a:gd name="T0" fmla="*/ 0 w 4"/>
                <a:gd name="T1" fmla="*/ 0 h 14"/>
                <a:gd name="T2" fmla="*/ 4 w 4"/>
                <a:gd name="T3" fmla="*/ 0 h 14"/>
                <a:gd name="T4" fmla="*/ 4 w 4"/>
                <a:gd name="T5" fmla="*/ 14 h 14"/>
                <a:gd name="T6" fmla="*/ 0 w 4"/>
                <a:gd name="T7" fmla="*/ 14 h 14"/>
                <a:gd name="T8" fmla="*/ 0 w 4"/>
                <a:gd name="T9" fmla="*/ 0 h 14"/>
                <a:gd name="T10" fmla="*/ 2 w 4"/>
                <a:gd name="T11" fmla="*/ 0 h 14"/>
                <a:gd name="T12" fmla="*/ 2 w 4"/>
                <a:gd name="T13" fmla="*/ 0 h 14"/>
                <a:gd name="T14" fmla="*/ 2 w 4"/>
                <a:gd name="T15" fmla="*/ 14 h 14"/>
                <a:gd name="T16" fmla="*/ 2 w 4"/>
                <a:gd name="T17" fmla="*/ 14 h 14"/>
                <a:gd name="T18" fmla="*/ 2 w 4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4" y="0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50" name="Freeform 957">
              <a:extLst>
                <a:ext uri="{FF2B5EF4-FFF2-40B4-BE49-F238E27FC236}">
                  <a16:creationId xmlns:a16="http://schemas.microsoft.com/office/drawing/2014/main" id="{3A3EB068-52F7-4FDE-A2FE-16C417626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3416"/>
              <a:ext cx="280" cy="278"/>
            </a:xfrm>
            <a:custGeom>
              <a:avLst/>
              <a:gdLst>
                <a:gd name="T0" fmla="*/ 0 w 280"/>
                <a:gd name="T1" fmla="*/ 278 h 278"/>
                <a:gd name="T2" fmla="*/ 0 w 280"/>
                <a:gd name="T3" fmla="*/ 194 h 278"/>
                <a:gd name="T4" fmla="*/ 29 w 280"/>
                <a:gd name="T5" fmla="*/ 165 h 278"/>
                <a:gd name="T6" fmla="*/ 31 w 280"/>
                <a:gd name="T7" fmla="*/ 165 h 278"/>
                <a:gd name="T8" fmla="*/ 31 w 280"/>
                <a:gd name="T9" fmla="*/ 32 h 278"/>
                <a:gd name="T10" fmla="*/ 62 w 280"/>
                <a:gd name="T11" fmla="*/ 0 h 278"/>
                <a:gd name="T12" fmla="*/ 249 w 280"/>
                <a:gd name="T13" fmla="*/ 0 h 278"/>
                <a:gd name="T14" fmla="*/ 249 w 280"/>
                <a:gd name="T15" fmla="*/ 94 h 278"/>
                <a:gd name="T16" fmla="*/ 242 w 280"/>
                <a:gd name="T17" fmla="*/ 116 h 278"/>
                <a:gd name="T18" fmla="*/ 242 w 280"/>
                <a:gd name="T19" fmla="*/ 159 h 278"/>
                <a:gd name="T20" fmla="*/ 237 w 280"/>
                <a:gd name="T21" fmla="*/ 162 h 278"/>
                <a:gd name="T22" fmla="*/ 280 w 280"/>
                <a:gd name="T23" fmla="*/ 162 h 278"/>
                <a:gd name="T24" fmla="*/ 280 w 280"/>
                <a:gd name="T25" fmla="*/ 248 h 278"/>
                <a:gd name="T26" fmla="*/ 249 w 280"/>
                <a:gd name="T27" fmla="*/ 278 h 278"/>
                <a:gd name="T28" fmla="*/ 0 w 280"/>
                <a:gd name="T29" fmla="*/ 278 h 2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0" h="278">
                  <a:moveTo>
                    <a:pt x="0" y="278"/>
                  </a:moveTo>
                  <a:lnTo>
                    <a:pt x="0" y="194"/>
                  </a:lnTo>
                  <a:lnTo>
                    <a:pt x="29" y="165"/>
                  </a:lnTo>
                  <a:lnTo>
                    <a:pt x="31" y="165"/>
                  </a:lnTo>
                  <a:lnTo>
                    <a:pt x="31" y="32"/>
                  </a:lnTo>
                  <a:lnTo>
                    <a:pt x="62" y="0"/>
                  </a:lnTo>
                  <a:lnTo>
                    <a:pt x="249" y="0"/>
                  </a:lnTo>
                  <a:lnTo>
                    <a:pt x="249" y="94"/>
                  </a:lnTo>
                  <a:lnTo>
                    <a:pt x="242" y="116"/>
                  </a:lnTo>
                  <a:lnTo>
                    <a:pt x="242" y="159"/>
                  </a:lnTo>
                  <a:lnTo>
                    <a:pt x="237" y="162"/>
                  </a:lnTo>
                  <a:lnTo>
                    <a:pt x="280" y="162"/>
                  </a:lnTo>
                  <a:lnTo>
                    <a:pt x="280" y="248"/>
                  </a:lnTo>
                  <a:lnTo>
                    <a:pt x="249" y="278"/>
                  </a:lnTo>
                  <a:lnTo>
                    <a:pt x="0" y="27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51" name="Freeform 958">
              <a:extLst>
                <a:ext uri="{FF2B5EF4-FFF2-40B4-BE49-F238E27FC236}">
                  <a16:creationId xmlns:a16="http://schemas.microsoft.com/office/drawing/2014/main" id="{003E1BC9-9A13-4F2C-BF8B-87A0FA0EC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514"/>
              <a:ext cx="572" cy="309"/>
            </a:xfrm>
            <a:custGeom>
              <a:avLst/>
              <a:gdLst>
                <a:gd name="T0" fmla="*/ 132 w 572"/>
                <a:gd name="T1" fmla="*/ 309 h 309"/>
                <a:gd name="T2" fmla="*/ 441 w 572"/>
                <a:gd name="T3" fmla="*/ 309 h 309"/>
                <a:gd name="T4" fmla="*/ 462 w 572"/>
                <a:gd name="T5" fmla="*/ 307 h 309"/>
                <a:gd name="T6" fmla="*/ 482 w 572"/>
                <a:gd name="T7" fmla="*/ 303 h 309"/>
                <a:gd name="T8" fmla="*/ 500 w 572"/>
                <a:gd name="T9" fmla="*/ 295 h 309"/>
                <a:gd name="T10" fmla="*/ 518 w 572"/>
                <a:gd name="T11" fmla="*/ 285 h 309"/>
                <a:gd name="T12" fmla="*/ 534 w 572"/>
                <a:gd name="T13" fmla="*/ 271 h 309"/>
                <a:gd name="T14" fmla="*/ 548 w 572"/>
                <a:gd name="T15" fmla="*/ 255 h 309"/>
                <a:gd name="T16" fmla="*/ 558 w 572"/>
                <a:gd name="T17" fmla="*/ 238 h 309"/>
                <a:gd name="T18" fmla="*/ 566 w 572"/>
                <a:gd name="T19" fmla="*/ 219 h 309"/>
                <a:gd name="T20" fmla="*/ 571 w 572"/>
                <a:gd name="T21" fmla="*/ 199 h 309"/>
                <a:gd name="T22" fmla="*/ 572 w 572"/>
                <a:gd name="T23" fmla="*/ 179 h 309"/>
                <a:gd name="T24" fmla="*/ 572 w 572"/>
                <a:gd name="T25" fmla="*/ 131 h 309"/>
                <a:gd name="T26" fmla="*/ 571 w 572"/>
                <a:gd name="T27" fmla="*/ 111 h 309"/>
                <a:gd name="T28" fmla="*/ 566 w 572"/>
                <a:gd name="T29" fmla="*/ 90 h 309"/>
                <a:gd name="T30" fmla="*/ 558 w 572"/>
                <a:gd name="T31" fmla="*/ 71 h 309"/>
                <a:gd name="T32" fmla="*/ 548 w 572"/>
                <a:gd name="T33" fmla="*/ 54 h 309"/>
                <a:gd name="T34" fmla="*/ 534 w 572"/>
                <a:gd name="T35" fmla="*/ 38 h 309"/>
                <a:gd name="T36" fmla="*/ 518 w 572"/>
                <a:gd name="T37" fmla="*/ 25 h 309"/>
                <a:gd name="T38" fmla="*/ 500 w 572"/>
                <a:gd name="T39" fmla="*/ 14 h 309"/>
                <a:gd name="T40" fmla="*/ 482 w 572"/>
                <a:gd name="T41" fmla="*/ 6 h 309"/>
                <a:gd name="T42" fmla="*/ 462 w 572"/>
                <a:gd name="T43" fmla="*/ 2 h 309"/>
                <a:gd name="T44" fmla="*/ 441 w 572"/>
                <a:gd name="T45" fmla="*/ 0 h 309"/>
                <a:gd name="T46" fmla="*/ 132 w 572"/>
                <a:gd name="T47" fmla="*/ 0 h 309"/>
                <a:gd name="T48" fmla="*/ 110 w 572"/>
                <a:gd name="T49" fmla="*/ 2 h 309"/>
                <a:gd name="T50" fmla="*/ 90 w 572"/>
                <a:gd name="T51" fmla="*/ 6 h 309"/>
                <a:gd name="T52" fmla="*/ 72 w 572"/>
                <a:gd name="T53" fmla="*/ 14 h 309"/>
                <a:gd name="T54" fmla="*/ 54 w 572"/>
                <a:gd name="T55" fmla="*/ 25 h 309"/>
                <a:gd name="T56" fmla="*/ 38 w 572"/>
                <a:gd name="T57" fmla="*/ 38 h 309"/>
                <a:gd name="T58" fmla="*/ 24 w 572"/>
                <a:gd name="T59" fmla="*/ 54 h 309"/>
                <a:gd name="T60" fmla="*/ 14 w 572"/>
                <a:gd name="T61" fmla="*/ 71 h 309"/>
                <a:gd name="T62" fmla="*/ 6 w 572"/>
                <a:gd name="T63" fmla="*/ 90 h 309"/>
                <a:gd name="T64" fmla="*/ 2 w 572"/>
                <a:gd name="T65" fmla="*/ 111 h 309"/>
                <a:gd name="T66" fmla="*/ 0 w 572"/>
                <a:gd name="T67" fmla="*/ 131 h 309"/>
                <a:gd name="T68" fmla="*/ 0 w 572"/>
                <a:gd name="T69" fmla="*/ 179 h 309"/>
                <a:gd name="T70" fmla="*/ 2 w 572"/>
                <a:gd name="T71" fmla="*/ 199 h 309"/>
                <a:gd name="T72" fmla="*/ 6 w 572"/>
                <a:gd name="T73" fmla="*/ 219 h 309"/>
                <a:gd name="T74" fmla="*/ 14 w 572"/>
                <a:gd name="T75" fmla="*/ 238 h 309"/>
                <a:gd name="T76" fmla="*/ 24 w 572"/>
                <a:gd name="T77" fmla="*/ 255 h 309"/>
                <a:gd name="T78" fmla="*/ 38 w 572"/>
                <a:gd name="T79" fmla="*/ 271 h 309"/>
                <a:gd name="T80" fmla="*/ 54 w 572"/>
                <a:gd name="T81" fmla="*/ 285 h 309"/>
                <a:gd name="T82" fmla="*/ 72 w 572"/>
                <a:gd name="T83" fmla="*/ 295 h 309"/>
                <a:gd name="T84" fmla="*/ 90 w 572"/>
                <a:gd name="T85" fmla="*/ 303 h 309"/>
                <a:gd name="T86" fmla="*/ 110 w 572"/>
                <a:gd name="T87" fmla="*/ 307 h 309"/>
                <a:gd name="T88" fmla="*/ 132 w 572"/>
                <a:gd name="T89" fmla="*/ 309 h 30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2" h="309">
                  <a:moveTo>
                    <a:pt x="132" y="309"/>
                  </a:moveTo>
                  <a:lnTo>
                    <a:pt x="441" y="309"/>
                  </a:lnTo>
                  <a:lnTo>
                    <a:pt x="462" y="307"/>
                  </a:lnTo>
                  <a:lnTo>
                    <a:pt x="482" y="303"/>
                  </a:lnTo>
                  <a:lnTo>
                    <a:pt x="500" y="295"/>
                  </a:lnTo>
                  <a:lnTo>
                    <a:pt x="518" y="285"/>
                  </a:lnTo>
                  <a:lnTo>
                    <a:pt x="534" y="271"/>
                  </a:lnTo>
                  <a:lnTo>
                    <a:pt x="548" y="255"/>
                  </a:lnTo>
                  <a:lnTo>
                    <a:pt x="558" y="238"/>
                  </a:lnTo>
                  <a:lnTo>
                    <a:pt x="566" y="219"/>
                  </a:lnTo>
                  <a:lnTo>
                    <a:pt x="571" y="199"/>
                  </a:lnTo>
                  <a:lnTo>
                    <a:pt x="572" y="179"/>
                  </a:lnTo>
                  <a:lnTo>
                    <a:pt x="572" y="131"/>
                  </a:lnTo>
                  <a:lnTo>
                    <a:pt x="571" y="111"/>
                  </a:lnTo>
                  <a:lnTo>
                    <a:pt x="566" y="90"/>
                  </a:lnTo>
                  <a:lnTo>
                    <a:pt x="558" y="71"/>
                  </a:lnTo>
                  <a:lnTo>
                    <a:pt x="548" y="54"/>
                  </a:lnTo>
                  <a:lnTo>
                    <a:pt x="534" y="38"/>
                  </a:lnTo>
                  <a:lnTo>
                    <a:pt x="518" y="25"/>
                  </a:lnTo>
                  <a:lnTo>
                    <a:pt x="500" y="14"/>
                  </a:lnTo>
                  <a:lnTo>
                    <a:pt x="482" y="6"/>
                  </a:lnTo>
                  <a:lnTo>
                    <a:pt x="462" y="2"/>
                  </a:lnTo>
                  <a:lnTo>
                    <a:pt x="441" y="0"/>
                  </a:lnTo>
                  <a:lnTo>
                    <a:pt x="132" y="0"/>
                  </a:lnTo>
                  <a:lnTo>
                    <a:pt x="110" y="2"/>
                  </a:lnTo>
                  <a:lnTo>
                    <a:pt x="90" y="6"/>
                  </a:lnTo>
                  <a:lnTo>
                    <a:pt x="72" y="14"/>
                  </a:lnTo>
                  <a:lnTo>
                    <a:pt x="54" y="25"/>
                  </a:lnTo>
                  <a:lnTo>
                    <a:pt x="38" y="38"/>
                  </a:lnTo>
                  <a:lnTo>
                    <a:pt x="24" y="54"/>
                  </a:lnTo>
                  <a:lnTo>
                    <a:pt x="14" y="71"/>
                  </a:lnTo>
                  <a:lnTo>
                    <a:pt x="6" y="90"/>
                  </a:lnTo>
                  <a:lnTo>
                    <a:pt x="2" y="111"/>
                  </a:lnTo>
                  <a:lnTo>
                    <a:pt x="0" y="131"/>
                  </a:lnTo>
                  <a:lnTo>
                    <a:pt x="0" y="179"/>
                  </a:lnTo>
                  <a:lnTo>
                    <a:pt x="2" y="199"/>
                  </a:lnTo>
                  <a:lnTo>
                    <a:pt x="6" y="219"/>
                  </a:lnTo>
                  <a:lnTo>
                    <a:pt x="14" y="238"/>
                  </a:lnTo>
                  <a:lnTo>
                    <a:pt x="24" y="255"/>
                  </a:lnTo>
                  <a:lnTo>
                    <a:pt x="38" y="271"/>
                  </a:lnTo>
                  <a:lnTo>
                    <a:pt x="54" y="285"/>
                  </a:lnTo>
                  <a:lnTo>
                    <a:pt x="72" y="295"/>
                  </a:lnTo>
                  <a:lnTo>
                    <a:pt x="90" y="303"/>
                  </a:lnTo>
                  <a:lnTo>
                    <a:pt x="110" y="307"/>
                  </a:lnTo>
                  <a:lnTo>
                    <a:pt x="132" y="309"/>
                  </a:lnTo>
                  <a:close/>
                </a:path>
              </a:pathLst>
            </a:custGeom>
            <a:solidFill>
              <a:srgbClr val="E6E6E6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52" name="Rectangle 959">
              <a:extLst>
                <a:ext uri="{FF2B5EF4-FFF2-40B4-BE49-F238E27FC236}">
                  <a16:creationId xmlns:a16="http://schemas.microsoft.com/office/drawing/2014/main" id="{3AB58C67-BC2A-4AF7-A538-708882EEF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" y="565"/>
              <a:ext cx="4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 b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Some Other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8353" name="Rectangle 960">
              <a:extLst>
                <a:ext uri="{FF2B5EF4-FFF2-40B4-BE49-F238E27FC236}">
                  <a16:creationId xmlns:a16="http://schemas.microsoft.com/office/drawing/2014/main" id="{7EC5E2A2-7385-48C4-A702-97C72853E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669"/>
              <a:ext cx="36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 b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language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8354" name="Freeform 961">
              <a:extLst>
                <a:ext uri="{FF2B5EF4-FFF2-40B4-BE49-F238E27FC236}">
                  <a16:creationId xmlns:a16="http://schemas.microsoft.com/office/drawing/2014/main" id="{F87C975E-B893-40C4-9CAB-45218582F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" y="514"/>
              <a:ext cx="572" cy="309"/>
            </a:xfrm>
            <a:custGeom>
              <a:avLst/>
              <a:gdLst>
                <a:gd name="T0" fmla="*/ 131 w 572"/>
                <a:gd name="T1" fmla="*/ 309 h 309"/>
                <a:gd name="T2" fmla="*/ 440 w 572"/>
                <a:gd name="T3" fmla="*/ 309 h 309"/>
                <a:gd name="T4" fmla="*/ 461 w 572"/>
                <a:gd name="T5" fmla="*/ 307 h 309"/>
                <a:gd name="T6" fmla="*/ 482 w 572"/>
                <a:gd name="T7" fmla="*/ 303 h 309"/>
                <a:gd name="T8" fmla="*/ 500 w 572"/>
                <a:gd name="T9" fmla="*/ 295 h 309"/>
                <a:gd name="T10" fmla="*/ 518 w 572"/>
                <a:gd name="T11" fmla="*/ 285 h 309"/>
                <a:gd name="T12" fmla="*/ 533 w 572"/>
                <a:gd name="T13" fmla="*/ 271 h 309"/>
                <a:gd name="T14" fmla="*/ 547 w 572"/>
                <a:gd name="T15" fmla="*/ 255 h 309"/>
                <a:gd name="T16" fmla="*/ 558 w 572"/>
                <a:gd name="T17" fmla="*/ 238 h 309"/>
                <a:gd name="T18" fmla="*/ 566 w 572"/>
                <a:gd name="T19" fmla="*/ 219 h 309"/>
                <a:gd name="T20" fmla="*/ 570 w 572"/>
                <a:gd name="T21" fmla="*/ 199 h 309"/>
                <a:gd name="T22" fmla="*/ 572 w 572"/>
                <a:gd name="T23" fmla="*/ 179 h 309"/>
                <a:gd name="T24" fmla="*/ 572 w 572"/>
                <a:gd name="T25" fmla="*/ 131 h 309"/>
                <a:gd name="T26" fmla="*/ 570 w 572"/>
                <a:gd name="T27" fmla="*/ 111 h 309"/>
                <a:gd name="T28" fmla="*/ 566 w 572"/>
                <a:gd name="T29" fmla="*/ 90 h 309"/>
                <a:gd name="T30" fmla="*/ 558 w 572"/>
                <a:gd name="T31" fmla="*/ 71 h 309"/>
                <a:gd name="T32" fmla="*/ 547 w 572"/>
                <a:gd name="T33" fmla="*/ 54 h 309"/>
                <a:gd name="T34" fmla="*/ 533 w 572"/>
                <a:gd name="T35" fmla="*/ 38 h 309"/>
                <a:gd name="T36" fmla="*/ 518 w 572"/>
                <a:gd name="T37" fmla="*/ 25 h 309"/>
                <a:gd name="T38" fmla="*/ 500 w 572"/>
                <a:gd name="T39" fmla="*/ 14 h 309"/>
                <a:gd name="T40" fmla="*/ 482 w 572"/>
                <a:gd name="T41" fmla="*/ 6 h 309"/>
                <a:gd name="T42" fmla="*/ 461 w 572"/>
                <a:gd name="T43" fmla="*/ 2 h 309"/>
                <a:gd name="T44" fmla="*/ 440 w 572"/>
                <a:gd name="T45" fmla="*/ 0 h 309"/>
                <a:gd name="T46" fmla="*/ 131 w 572"/>
                <a:gd name="T47" fmla="*/ 0 h 309"/>
                <a:gd name="T48" fmla="*/ 110 w 572"/>
                <a:gd name="T49" fmla="*/ 2 h 309"/>
                <a:gd name="T50" fmla="*/ 90 w 572"/>
                <a:gd name="T51" fmla="*/ 6 h 309"/>
                <a:gd name="T52" fmla="*/ 72 w 572"/>
                <a:gd name="T53" fmla="*/ 14 h 309"/>
                <a:gd name="T54" fmla="*/ 54 w 572"/>
                <a:gd name="T55" fmla="*/ 25 h 309"/>
                <a:gd name="T56" fmla="*/ 38 w 572"/>
                <a:gd name="T57" fmla="*/ 38 h 309"/>
                <a:gd name="T58" fmla="*/ 24 w 572"/>
                <a:gd name="T59" fmla="*/ 54 h 309"/>
                <a:gd name="T60" fmla="*/ 14 w 572"/>
                <a:gd name="T61" fmla="*/ 71 h 309"/>
                <a:gd name="T62" fmla="*/ 6 w 572"/>
                <a:gd name="T63" fmla="*/ 90 h 309"/>
                <a:gd name="T64" fmla="*/ 1 w 572"/>
                <a:gd name="T65" fmla="*/ 111 h 309"/>
                <a:gd name="T66" fmla="*/ 0 w 572"/>
                <a:gd name="T67" fmla="*/ 131 h 309"/>
                <a:gd name="T68" fmla="*/ 0 w 572"/>
                <a:gd name="T69" fmla="*/ 179 h 309"/>
                <a:gd name="T70" fmla="*/ 1 w 572"/>
                <a:gd name="T71" fmla="*/ 199 h 309"/>
                <a:gd name="T72" fmla="*/ 6 w 572"/>
                <a:gd name="T73" fmla="*/ 219 h 309"/>
                <a:gd name="T74" fmla="*/ 14 w 572"/>
                <a:gd name="T75" fmla="*/ 238 h 309"/>
                <a:gd name="T76" fmla="*/ 24 w 572"/>
                <a:gd name="T77" fmla="*/ 255 h 309"/>
                <a:gd name="T78" fmla="*/ 38 w 572"/>
                <a:gd name="T79" fmla="*/ 271 h 309"/>
                <a:gd name="T80" fmla="*/ 54 w 572"/>
                <a:gd name="T81" fmla="*/ 285 h 309"/>
                <a:gd name="T82" fmla="*/ 72 w 572"/>
                <a:gd name="T83" fmla="*/ 295 h 309"/>
                <a:gd name="T84" fmla="*/ 90 w 572"/>
                <a:gd name="T85" fmla="*/ 303 h 309"/>
                <a:gd name="T86" fmla="*/ 110 w 572"/>
                <a:gd name="T87" fmla="*/ 307 h 309"/>
                <a:gd name="T88" fmla="*/ 131 w 572"/>
                <a:gd name="T89" fmla="*/ 309 h 30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2" h="309">
                  <a:moveTo>
                    <a:pt x="131" y="309"/>
                  </a:moveTo>
                  <a:lnTo>
                    <a:pt x="440" y="309"/>
                  </a:lnTo>
                  <a:lnTo>
                    <a:pt x="461" y="307"/>
                  </a:lnTo>
                  <a:lnTo>
                    <a:pt x="482" y="303"/>
                  </a:lnTo>
                  <a:lnTo>
                    <a:pt x="500" y="295"/>
                  </a:lnTo>
                  <a:lnTo>
                    <a:pt x="518" y="285"/>
                  </a:lnTo>
                  <a:lnTo>
                    <a:pt x="533" y="271"/>
                  </a:lnTo>
                  <a:lnTo>
                    <a:pt x="547" y="255"/>
                  </a:lnTo>
                  <a:lnTo>
                    <a:pt x="558" y="238"/>
                  </a:lnTo>
                  <a:lnTo>
                    <a:pt x="566" y="219"/>
                  </a:lnTo>
                  <a:lnTo>
                    <a:pt x="570" y="199"/>
                  </a:lnTo>
                  <a:lnTo>
                    <a:pt x="572" y="179"/>
                  </a:lnTo>
                  <a:lnTo>
                    <a:pt x="572" y="131"/>
                  </a:lnTo>
                  <a:lnTo>
                    <a:pt x="570" y="111"/>
                  </a:lnTo>
                  <a:lnTo>
                    <a:pt x="566" y="90"/>
                  </a:lnTo>
                  <a:lnTo>
                    <a:pt x="558" y="71"/>
                  </a:lnTo>
                  <a:lnTo>
                    <a:pt x="547" y="54"/>
                  </a:lnTo>
                  <a:lnTo>
                    <a:pt x="533" y="38"/>
                  </a:lnTo>
                  <a:lnTo>
                    <a:pt x="518" y="25"/>
                  </a:lnTo>
                  <a:lnTo>
                    <a:pt x="500" y="14"/>
                  </a:lnTo>
                  <a:lnTo>
                    <a:pt x="482" y="6"/>
                  </a:lnTo>
                  <a:lnTo>
                    <a:pt x="461" y="2"/>
                  </a:lnTo>
                  <a:lnTo>
                    <a:pt x="440" y="0"/>
                  </a:lnTo>
                  <a:lnTo>
                    <a:pt x="131" y="0"/>
                  </a:lnTo>
                  <a:lnTo>
                    <a:pt x="110" y="2"/>
                  </a:lnTo>
                  <a:lnTo>
                    <a:pt x="90" y="6"/>
                  </a:lnTo>
                  <a:lnTo>
                    <a:pt x="72" y="14"/>
                  </a:lnTo>
                  <a:lnTo>
                    <a:pt x="54" y="25"/>
                  </a:lnTo>
                  <a:lnTo>
                    <a:pt x="38" y="38"/>
                  </a:lnTo>
                  <a:lnTo>
                    <a:pt x="24" y="54"/>
                  </a:lnTo>
                  <a:lnTo>
                    <a:pt x="14" y="71"/>
                  </a:lnTo>
                  <a:lnTo>
                    <a:pt x="6" y="90"/>
                  </a:lnTo>
                  <a:lnTo>
                    <a:pt x="1" y="111"/>
                  </a:lnTo>
                  <a:lnTo>
                    <a:pt x="0" y="131"/>
                  </a:lnTo>
                  <a:lnTo>
                    <a:pt x="0" y="179"/>
                  </a:lnTo>
                  <a:lnTo>
                    <a:pt x="1" y="199"/>
                  </a:lnTo>
                  <a:lnTo>
                    <a:pt x="6" y="219"/>
                  </a:lnTo>
                  <a:lnTo>
                    <a:pt x="14" y="238"/>
                  </a:lnTo>
                  <a:lnTo>
                    <a:pt x="24" y="255"/>
                  </a:lnTo>
                  <a:lnTo>
                    <a:pt x="38" y="271"/>
                  </a:lnTo>
                  <a:lnTo>
                    <a:pt x="54" y="285"/>
                  </a:lnTo>
                  <a:lnTo>
                    <a:pt x="72" y="295"/>
                  </a:lnTo>
                  <a:lnTo>
                    <a:pt x="90" y="303"/>
                  </a:lnTo>
                  <a:lnTo>
                    <a:pt x="110" y="307"/>
                  </a:lnTo>
                  <a:lnTo>
                    <a:pt x="131" y="309"/>
                  </a:lnTo>
                  <a:close/>
                </a:path>
              </a:pathLst>
            </a:custGeom>
            <a:solidFill>
              <a:srgbClr val="E6E6E6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55" name="Rectangle 962">
              <a:extLst>
                <a:ext uri="{FF2B5EF4-FFF2-40B4-BE49-F238E27FC236}">
                  <a16:creationId xmlns:a16="http://schemas.microsoft.com/office/drawing/2014/main" id="{4A75F510-7C7A-4872-A592-41DDF5675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" y="543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3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Jack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8356" name="Rectangle 963">
              <a:extLst>
                <a:ext uri="{FF2B5EF4-FFF2-40B4-BE49-F238E27FC236}">
                  <a16:creationId xmlns:a16="http://schemas.microsoft.com/office/drawing/2014/main" id="{D6C877BF-F222-4455-8D57-59035D670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" y="665"/>
              <a:ext cx="45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3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language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8357" name="Line 964">
              <a:extLst>
                <a:ext uri="{FF2B5EF4-FFF2-40B4-BE49-F238E27FC236}">
                  <a16:creationId xmlns:a16="http://schemas.microsoft.com/office/drawing/2014/main" id="{E1E600DC-C898-4699-8B3A-F2F5AA20B9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04" y="823"/>
              <a:ext cx="593" cy="7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58" name="Freeform 965">
              <a:extLst>
                <a:ext uri="{FF2B5EF4-FFF2-40B4-BE49-F238E27FC236}">
                  <a16:creationId xmlns:a16="http://schemas.microsoft.com/office/drawing/2014/main" id="{3F087C3F-172E-4B2C-94C5-9EF8683E9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514"/>
              <a:ext cx="90" cy="98"/>
            </a:xfrm>
            <a:custGeom>
              <a:avLst/>
              <a:gdLst>
                <a:gd name="T0" fmla="*/ 90 w 90"/>
                <a:gd name="T1" fmla="*/ 56 h 98"/>
                <a:gd name="T2" fmla="*/ 0 w 90"/>
                <a:gd name="T3" fmla="*/ 98 h 98"/>
                <a:gd name="T4" fmla="*/ 21 w 90"/>
                <a:gd name="T5" fmla="*/ 0 h 98"/>
                <a:gd name="T6" fmla="*/ 90 w 90"/>
                <a:gd name="T7" fmla="*/ 56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98">
                  <a:moveTo>
                    <a:pt x="90" y="56"/>
                  </a:moveTo>
                  <a:lnTo>
                    <a:pt x="0" y="98"/>
                  </a:lnTo>
                  <a:lnTo>
                    <a:pt x="21" y="0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59" name="Line 966">
              <a:extLst>
                <a:ext uri="{FF2B5EF4-FFF2-40B4-BE49-F238E27FC236}">
                  <a16:creationId xmlns:a16="http://schemas.microsoft.com/office/drawing/2014/main" id="{FB15B01C-E3EF-4361-9729-FE83565CE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2" y="823"/>
              <a:ext cx="12" cy="6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60" name="Freeform 967">
              <a:extLst>
                <a:ext uri="{FF2B5EF4-FFF2-40B4-BE49-F238E27FC236}">
                  <a16:creationId xmlns:a16="http://schemas.microsoft.com/office/drawing/2014/main" id="{DD20E4C6-A94F-4BA6-ADDF-4563AA12D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1498"/>
              <a:ext cx="89" cy="90"/>
            </a:xfrm>
            <a:custGeom>
              <a:avLst/>
              <a:gdLst>
                <a:gd name="T0" fmla="*/ 89 w 89"/>
                <a:gd name="T1" fmla="*/ 0 h 90"/>
                <a:gd name="T2" fmla="*/ 46 w 89"/>
                <a:gd name="T3" fmla="*/ 90 h 90"/>
                <a:gd name="T4" fmla="*/ 0 w 89"/>
                <a:gd name="T5" fmla="*/ 2 h 90"/>
                <a:gd name="T6" fmla="*/ 89 w 89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0">
                  <a:moveTo>
                    <a:pt x="89" y="0"/>
                  </a:moveTo>
                  <a:lnTo>
                    <a:pt x="46" y="90"/>
                  </a:lnTo>
                  <a:lnTo>
                    <a:pt x="0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61" name="Line 968">
              <a:extLst>
                <a:ext uri="{FF2B5EF4-FFF2-40B4-BE49-F238E27FC236}">
                  <a16:creationId xmlns:a16="http://schemas.microsoft.com/office/drawing/2014/main" id="{CDC8C2CA-0134-495F-96CC-5972EA059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2" y="814"/>
              <a:ext cx="586" cy="7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62" name="Freeform 969">
              <a:extLst>
                <a:ext uri="{FF2B5EF4-FFF2-40B4-BE49-F238E27FC236}">
                  <a16:creationId xmlns:a16="http://schemas.microsoft.com/office/drawing/2014/main" id="{E006FD14-8E79-4E66-A52D-A3FEE5BA5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1505"/>
              <a:ext cx="91" cy="96"/>
            </a:xfrm>
            <a:custGeom>
              <a:avLst/>
              <a:gdLst>
                <a:gd name="T0" fmla="*/ 70 w 91"/>
                <a:gd name="T1" fmla="*/ 0 h 96"/>
                <a:gd name="T2" fmla="*/ 91 w 91"/>
                <a:gd name="T3" fmla="*/ 96 h 96"/>
                <a:gd name="T4" fmla="*/ 0 w 91"/>
                <a:gd name="T5" fmla="*/ 54 h 96"/>
                <a:gd name="T6" fmla="*/ 70 w 91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96">
                  <a:moveTo>
                    <a:pt x="70" y="0"/>
                  </a:moveTo>
                  <a:lnTo>
                    <a:pt x="91" y="96"/>
                  </a:lnTo>
                  <a:lnTo>
                    <a:pt x="0" y="5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63" name="Freeform 970">
              <a:extLst>
                <a:ext uri="{FF2B5EF4-FFF2-40B4-BE49-F238E27FC236}">
                  <a16:creationId xmlns:a16="http://schemas.microsoft.com/office/drawing/2014/main" id="{CA665501-91FB-4E14-BD2F-349D681EE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039"/>
              <a:ext cx="694" cy="350"/>
            </a:xfrm>
            <a:custGeom>
              <a:avLst/>
              <a:gdLst>
                <a:gd name="T0" fmla="*/ 113 w 694"/>
                <a:gd name="T1" fmla="*/ 279 h 350"/>
                <a:gd name="T2" fmla="*/ 144 w 694"/>
                <a:gd name="T3" fmla="*/ 313 h 350"/>
                <a:gd name="T4" fmla="*/ 181 w 694"/>
                <a:gd name="T5" fmla="*/ 337 h 350"/>
                <a:gd name="T6" fmla="*/ 224 w 694"/>
                <a:gd name="T7" fmla="*/ 349 h 350"/>
                <a:gd name="T8" fmla="*/ 267 w 694"/>
                <a:gd name="T9" fmla="*/ 349 h 350"/>
                <a:gd name="T10" fmla="*/ 310 w 694"/>
                <a:gd name="T11" fmla="*/ 336 h 350"/>
                <a:gd name="T12" fmla="*/ 346 w 694"/>
                <a:gd name="T13" fmla="*/ 311 h 350"/>
                <a:gd name="T14" fmla="*/ 384 w 694"/>
                <a:gd name="T15" fmla="*/ 336 h 350"/>
                <a:gd name="T16" fmla="*/ 426 w 694"/>
                <a:gd name="T17" fmla="*/ 349 h 350"/>
                <a:gd name="T18" fmla="*/ 470 w 694"/>
                <a:gd name="T19" fmla="*/ 349 h 350"/>
                <a:gd name="T20" fmla="*/ 512 w 694"/>
                <a:gd name="T21" fmla="*/ 337 h 350"/>
                <a:gd name="T22" fmla="*/ 549 w 694"/>
                <a:gd name="T23" fmla="*/ 313 h 350"/>
                <a:gd name="T24" fmla="*/ 580 w 694"/>
                <a:gd name="T25" fmla="*/ 279 h 350"/>
                <a:gd name="T26" fmla="*/ 606 w 694"/>
                <a:gd name="T27" fmla="*/ 263 h 350"/>
                <a:gd name="T28" fmla="*/ 636 w 694"/>
                <a:gd name="T29" fmla="*/ 259 h 350"/>
                <a:gd name="T30" fmla="*/ 663 w 694"/>
                <a:gd name="T31" fmla="*/ 244 h 350"/>
                <a:gd name="T32" fmla="*/ 682 w 694"/>
                <a:gd name="T33" fmla="*/ 221 h 350"/>
                <a:gd name="T34" fmla="*/ 692 w 694"/>
                <a:gd name="T35" fmla="*/ 191 h 350"/>
                <a:gd name="T36" fmla="*/ 692 w 694"/>
                <a:gd name="T37" fmla="*/ 159 h 350"/>
                <a:gd name="T38" fmla="*/ 682 w 694"/>
                <a:gd name="T39" fmla="*/ 129 h 350"/>
                <a:gd name="T40" fmla="*/ 663 w 694"/>
                <a:gd name="T41" fmla="*/ 106 h 350"/>
                <a:gd name="T42" fmla="*/ 636 w 694"/>
                <a:gd name="T43" fmla="*/ 92 h 350"/>
                <a:gd name="T44" fmla="*/ 606 w 694"/>
                <a:gd name="T45" fmla="*/ 88 h 350"/>
                <a:gd name="T46" fmla="*/ 580 w 694"/>
                <a:gd name="T47" fmla="*/ 71 h 350"/>
                <a:gd name="T48" fmla="*/ 549 w 694"/>
                <a:gd name="T49" fmla="*/ 38 h 350"/>
                <a:gd name="T50" fmla="*/ 512 w 694"/>
                <a:gd name="T51" fmla="*/ 13 h 350"/>
                <a:gd name="T52" fmla="*/ 470 w 694"/>
                <a:gd name="T53" fmla="*/ 2 h 350"/>
                <a:gd name="T54" fmla="*/ 426 w 694"/>
                <a:gd name="T55" fmla="*/ 2 h 350"/>
                <a:gd name="T56" fmla="*/ 384 w 694"/>
                <a:gd name="T57" fmla="*/ 14 h 350"/>
                <a:gd name="T58" fmla="*/ 346 w 694"/>
                <a:gd name="T59" fmla="*/ 39 h 350"/>
                <a:gd name="T60" fmla="*/ 310 w 694"/>
                <a:gd name="T61" fmla="*/ 14 h 350"/>
                <a:gd name="T62" fmla="*/ 267 w 694"/>
                <a:gd name="T63" fmla="*/ 2 h 350"/>
                <a:gd name="T64" fmla="*/ 224 w 694"/>
                <a:gd name="T65" fmla="*/ 2 h 350"/>
                <a:gd name="T66" fmla="*/ 181 w 694"/>
                <a:gd name="T67" fmla="*/ 13 h 350"/>
                <a:gd name="T68" fmla="*/ 144 w 694"/>
                <a:gd name="T69" fmla="*/ 38 h 350"/>
                <a:gd name="T70" fmla="*/ 113 w 694"/>
                <a:gd name="T71" fmla="*/ 71 h 350"/>
                <a:gd name="T72" fmla="*/ 87 w 694"/>
                <a:gd name="T73" fmla="*/ 88 h 350"/>
                <a:gd name="T74" fmla="*/ 58 w 694"/>
                <a:gd name="T75" fmla="*/ 92 h 350"/>
                <a:gd name="T76" fmla="*/ 31 w 694"/>
                <a:gd name="T77" fmla="*/ 106 h 350"/>
                <a:gd name="T78" fmla="*/ 11 w 694"/>
                <a:gd name="T79" fmla="*/ 129 h 350"/>
                <a:gd name="T80" fmla="*/ 1 w 694"/>
                <a:gd name="T81" fmla="*/ 159 h 350"/>
                <a:gd name="T82" fmla="*/ 1 w 694"/>
                <a:gd name="T83" fmla="*/ 191 h 350"/>
                <a:gd name="T84" fmla="*/ 11 w 694"/>
                <a:gd name="T85" fmla="*/ 221 h 350"/>
                <a:gd name="T86" fmla="*/ 31 w 694"/>
                <a:gd name="T87" fmla="*/ 244 h 350"/>
                <a:gd name="T88" fmla="*/ 58 w 694"/>
                <a:gd name="T89" fmla="*/ 259 h 350"/>
                <a:gd name="T90" fmla="*/ 87 w 694"/>
                <a:gd name="T91" fmla="*/ 263 h 3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94" h="350">
                  <a:moveTo>
                    <a:pt x="101" y="260"/>
                  </a:moveTo>
                  <a:lnTo>
                    <a:pt x="113" y="279"/>
                  </a:lnTo>
                  <a:lnTo>
                    <a:pt x="128" y="297"/>
                  </a:lnTo>
                  <a:lnTo>
                    <a:pt x="144" y="313"/>
                  </a:lnTo>
                  <a:lnTo>
                    <a:pt x="162" y="326"/>
                  </a:lnTo>
                  <a:lnTo>
                    <a:pt x="181" y="337"/>
                  </a:lnTo>
                  <a:lnTo>
                    <a:pt x="202" y="344"/>
                  </a:lnTo>
                  <a:lnTo>
                    <a:pt x="224" y="349"/>
                  </a:lnTo>
                  <a:lnTo>
                    <a:pt x="245" y="350"/>
                  </a:lnTo>
                  <a:lnTo>
                    <a:pt x="267" y="349"/>
                  </a:lnTo>
                  <a:lnTo>
                    <a:pt x="289" y="344"/>
                  </a:lnTo>
                  <a:lnTo>
                    <a:pt x="310" y="336"/>
                  </a:lnTo>
                  <a:lnTo>
                    <a:pt x="329" y="325"/>
                  </a:lnTo>
                  <a:lnTo>
                    <a:pt x="346" y="311"/>
                  </a:lnTo>
                  <a:lnTo>
                    <a:pt x="365" y="325"/>
                  </a:lnTo>
                  <a:lnTo>
                    <a:pt x="384" y="336"/>
                  </a:lnTo>
                  <a:lnTo>
                    <a:pt x="404" y="344"/>
                  </a:lnTo>
                  <a:lnTo>
                    <a:pt x="426" y="349"/>
                  </a:lnTo>
                  <a:lnTo>
                    <a:pt x="448" y="350"/>
                  </a:lnTo>
                  <a:lnTo>
                    <a:pt x="470" y="349"/>
                  </a:lnTo>
                  <a:lnTo>
                    <a:pt x="491" y="344"/>
                  </a:lnTo>
                  <a:lnTo>
                    <a:pt x="512" y="337"/>
                  </a:lnTo>
                  <a:lnTo>
                    <a:pt x="532" y="326"/>
                  </a:lnTo>
                  <a:lnTo>
                    <a:pt x="549" y="313"/>
                  </a:lnTo>
                  <a:lnTo>
                    <a:pt x="566" y="297"/>
                  </a:lnTo>
                  <a:lnTo>
                    <a:pt x="580" y="279"/>
                  </a:lnTo>
                  <a:lnTo>
                    <a:pt x="592" y="260"/>
                  </a:lnTo>
                  <a:lnTo>
                    <a:pt x="606" y="263"/>
                  </a:lnTo>
                  <a:lnTo>
                    <a:pt x="621" y="262"/>
                  </a:lnTo>
                  <a:lnTo>
                    <a:pt x="636" y="259"/>
                  </a:lnTo>
                  <a:lnTo>
                    <a:pt x="650" y="253"/>
                  </a:lnTo>
                  <a:lnTo>
                    <a:pt x="663" y="244"/>
                  </a:lnTo>
                  <a:lnTo>
                    <a:pt x="673" y="234"/>
                  </a:lnTo>
                  <a:lnTo>
                    <a:pt x="682" y="221"/>
                  </a:lnTo>
                  <a:lnTo>
                    <a:pt x="689" y="207"/>
                  </a:lnTo>
                  <a:lnTo>
                    <a:pt x="692" y="191"/>
                  </a:lnTo>
                  <a:lnTo>
                    <a:pt x="694" y="175"/>
                  </a:lnTo>
                  <a:lnTo>
                    <a:pt x="692" y="159"/>
                  </a:lnTo>
                  <a:lnTo>
                    <a:pt x="689" y="144"/>
                  </a:lnTo>
                  <a:lnTo>
                    <a:pt x="682" y="129"/>
                  </a:lnTo>
                  <a:lnTo>
                    <a:pt x="673" y="117"/>
                  </a:lnTo>
                  <a:lnTo>
                    <a:pt x="663" y="106"/>
                  </a:lnTo>
                  <a:lnTo>
                    <a:pt x="650" y="97"/>
                  </a:lnTo>
                  <a:lnTo>
                    <a:pt x="636" y="92"/>
                  </a:lnTo>
                  <a:lnTo>
                    <a:pt x="621" y="88"/>
                  </a:lnTo>
                  <a:lnTo>
                    <a:pt x="606" y="88"/>
                  </a:lnTo>
                  <a:lnTo>
                    <a:pt x="592" y="90"/>
                  </a:lnTo>
                  <a:lnTo>
                    <a:pt x="580" y="71"/>
                  </a:lnTo>
                  <a:lnTo>
                    <a:pt x="566" y="53"/>
                  </a:lnTo>
                  <a:lnTo>
                    <a:pt x="549" y="38"/>
                  </a:lnTo>
                  <a:lnTo>
                    <a:pt x="532" y="24"/>
                  </a:lnTo>
                  <a:lnTo>
                    <a:pt x="512" y="13"/>
                  </a:lnTo>
                  <a:lnTo>
                    <a:pt x="491" y="6"/>
                  </a:lnTo>
                  <a:lnTo>
                    <a:pt x="470" y="2"/>
                  </a:lnTo>
                  <a:lnTo>
                    <a:pt x="448" y="0"/>
                  </a:lnTo>
                  <a:lnTo>
                    <a:pt x="426" y="2"/>
                  </a:lnTo>
                  <a:lnTo>
                    <a:pt x="404" y="6"/>
                  </a:lnTo>
                  <a:lnTo>
                    <a:pt x="384" y="14"/>
                  </a:lnTo>
                  <a:lnTo>
                    <a:pt x="365" y="26"/>
                  </a:lnTo>
                  <a:lnTo>
                    <a:pt x="346" y="39"/>
                  </a:lnTo>
                  <a:lnTo>
                    <a:pt x="329" y="26"/>
                  </a:lnTo>
                  <a:lnTo>
                    <a:pt x="310" y="14"/>
                  </a:lnTo>
                  <a:lnTo>
                    <a:pt x="289" y="6"/>
                  </a:lnTo>
                  <a:lnTo>
                    <a:pt x="267" y="2"/>
                  </a:lnTo>
                  <a:lnTo>
                    <a:pt x="245" y="0"/>
                  </a:lnTo>
                  <a:lnTo>
                    <a:pt x="224" y="2"/>
                  </a:lnTo>
                  <a:lnTo>
                    <a:pt x="202" y="6"/>
                  </a:lnTo>
                  <a:lnTo>
                    <a:pt x="181" y="13"/>
                  </a:lnTo>
                  <a:lnTo>
                    <a:pt x="162" y="24"/>
                  </a:lnTo>
                  <a:lnTo>
                    <a:pt x="144" y="38"/>
                  </a:lnTo>
                  <a:lnTo>
                    <a:pt x="128" y="53"/>
                  </a:lnTo>
                  <a:lnTo>
                    <a:pt x="113" y="71"/>
                  </a:lnTo>
                  <a:lnTo>
                    <a:pt x="101" y="90"/>
                  </a:lnTo>
                  <a:lnTo>
                    <a:pt x="87" y="88"/>
                  </a:lnTo>
                  <a:lnTo>
                    <a:pt x="72" y="88"/>
                  </a:lnTo>
                  <a:lnTo>
                    <a:pt x="58" y="92"/>
                  </a:lnTo>
                  <a:lnTo>
                    <a:pt x="44" y="97"/>
                  </a:lnTo>
                  <a:lnTo>
                    <a:pt x="31" y="106"/>
                  </a:lnTo>
                  <a:lnTo>
                    <a:pt x="20" y="117"/>
                  </a:lnTo>
                  <a:lnTo>
                    <a:pt x="11" y="129"/>
                  </a:lnTo>
                  <a:lnTo>
                    <a:pt x="5" y="144"/>
                  </a:lnTo>
                  <a:lnTo>
                    <a:pt x="1" y="159"/>
                  </a:lnTo>
                  <a:lnTo>
                    <a:pt x="0" y="175"/>
                  </a:lnTo>
                  <a:lnTo>
                    <a:pt x="1" y="191"/>
                  </a:lnTo>
                  <a:lnTo>
                    <a:pt x="5" y="207"/>
                  </a:lnTo>
                  <a:lnTo>
                    <a:pt x="11" y="221"/>
                  </a:lnTo>
                  <a:lnTo>
                    <a:pt x="20" y="234"/>
                  </a:lnTo>
                  <a:lnTo>
                    <a:pt x="31" y="244"/>
                  </a:lnTo>
                  <a:lnTo>
                    <a:pt x="44" y="253"/>
                  </a:lnTo>
                  <a:lnTo>
                    <a:pt x="58" y="259"/>
                  </a:lnTo>
                  <a:lnTo>
                    <a:pt x="72" y="262"/>
                  </a:lnTo>
                  <a:lnTo>
                    <a:pt x="87" y="263"/>
                  </a:lnTo>
                  <a:lnTo>
                    <a:pt x="101" y="26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64" name="Rectangle 971">
              <a:extLst>
                <a:ext uri="{FF2B5EF4-FFF2-40B4-BE49-F238E27FC236}">
                  <a16:creationId xmlns:a16="http://schemas.microsoft.com/office/drawing/2014/main" id="{579F99D6-5B0C-4E3D-9541-0C0FD313B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1115"/>
              <a:ext cx="23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 b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Some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8365" name="Rectangle 972">
              <a:extLst>
                <a:ext uri="{FF2B5EF4-FFF2-40B4-BE49-F238E27FC236}">
                  <a16:creationId xmlns:a16="http://schemas.microsoft.com/office/drawing/2014/main" id="{0C1832E3-B47A-4CF3-BCAE-4D3A479F7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" y="1202"/>
              <a:ext cx="33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 b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compiler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8366" name="Freeform 973">
              <a:extLst>
                <a:ext uri="{FF2B5EF4-FFF2-40B4-BE49-F238E27FC236}">
                  <a16:creationId xmlns:a16="http://schemas.microsoft.com/office/drawing/2014/main" id="{6E7BAA39-4549-4ED2-BAAA-FEF3957FE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1050"/>
              <a:ext cx="696" cy="349"/>
            </a:xfrm>
            <a:custGeom>
              <a:avLst/>
              <a:gdLst>
                <a:gd name="T0" fmla="*/ 114 w 696"/>
                <a:gd name="T1" fmla="*/ 279 h 349"/>
                <a:gd name="T2" fmla="*/ 145 w 696"/>
                <a:gd name="T3" fmla="*/ 313 h 349"/>
                <a:gd name="T4" fmla="*/ 183 w 696"/>
                <a:gd name="T5" fmla="*/ 336 h 349"/>
                <a:gd name="T6" fmla="*/ 225 w 696"/>
                <a:gd name="T7" fmla="*/ 348 h 349"/>
                <a:gd name="T8" fmla="*/ 268 w 696"/>
                <a:gd name="T9" fmla="*/ 347 h 349"/>
                <a:gd name="T10" fmla="*/ 310 w 696"/>
                <a:gd name="T11" fmla="*/ 335 h 349"/>
                <a:gd name="T12" fmla="*/ 348 w 696"/>
                <a:gd name="T13" fmla="*/ 311 h 349"/>
                <a:gd name="T14" fmla="*/ 386 w 696"/>
                <a:gd name="T15" fmla="*/ 335 h 349"/>
                <a:gd name="T16" fmla="*/ 427 w 696"/>
                <a:gd name="T17" fmla="*/ 347 h 349"/>
                <a:gd name="T18" fmla="*/ 471 w 696"/>
                <a:gd name="T19" fmla="*/ 348 h 349"/>
                <a:gd name="T20" fmla="*/ 513 w 696"/>
                <a:gd name="T21" fmla="*/ 336 h 349"/>
                <a:gd name="T22" fmla="*/ 551 w 696"/>
                <a:gd name="T23" fmla="*/ 313 h 349"/>
                <a:gd name="T24" fmla="*/ 582 w 696"/>
                <a:gd name="T25" fmla="*/ 279 h 349"/>
                <a:gd name="T26" fmla="*/ 608 w 696"/>
                <a:gd name="T27" fmla="*/ 262 h 349"/>
                <a:gd name="T28" fmla="*/ 638 w 696"/>
                <a:gd name="T29" fmla="*/ 259 h 349"/>
                <a:gd name="T30" fmla="*/ 664 w 696"/>
                <a:gd name="T31" fmla="*/ 244 h 349"/>
                <a:gd name="T32" fmla="*/ 683 w 696"/>
                <a:gd name="T33" fmla="*/ 220 h 349"/>
                <a:gd name="T34" fmla="*/ 694 w 696"/>
                <a:gd name="T35" fmla="*/ 191 h 349"/>
                <a:gd name="T36" fmla="*/ 694 w 696"/>
                <a:gd name="T37" fmla="*/ 158 h 349"/>
                <a:gd name="T38" fmla="*/ 683 w 696"/>
                <a:gd name="T39" fmla="*/ 129 h 349"/>
                <a:gd name="T40" fmla="*/ 664 w 696"/>
                <a:gd name="T41" fmla="*/ 105 h 349"/>
                <a:gd name="T42" fmla="*/ 638 w 696"/>
                <a:gd name="T43" fmla="*/ 90 h 349"/>
                <a:gd name="T44" fmla="*/ 608 w 696"/>
                <a:gd name="T45" fmla="*/ 87 h 349"/>
                <a:gd name="T46" fmla="*/ 582 w 696"/>
                <a:gd name="T47" fmla="*/ 70 h 349"/>
                <a:gd name="T48" fmla="*/ 551 w 696"/>
                <a:gd name="T49" fmla="*/ 36 h 349"/>
                <a:gd name="T50" fmla="*/ 513 w 696"/>
                <a:gd name="T51" fmla="*/ 13 h 349"/>
                <a:gd name="T52" fmla="*/ 471 w 696"/>
                <a:gd name="T53" fmla="*/ 1 h 349"/>
                <a:gd name="T54" fmla="*/ 427 w 696"/>
                <a:gd name="T55" fmla="*/ 1 h 349"/>
                <a:gd name="T56" fmla="*/ 386 w 696"/>
                <a:gd name="T57" fmla="*/ 14 h 349"/>
                <a:gd name="T58" fmla="*/ 348 w 696"/>
                <a:gd name="T59" fmla="*/ 38 h 349"/>
                <a:gd name="T60" fmla="*/ 310 w 696"/>
                <a:gd name="T61" fmla="*/ 14 h 349"/>
                <a:gd name="T62" fmla="*/ 268 w 696"/>
                <a:gd name="T63" fmla="*/ 1 h 349"/>
                <a:gd name="T64" fmla="*/ 225 w 696"/>
                <a:gd name="T65" fmla="*/ 1 h 349"/>
                <a:gd name="T66" fmla="*/ 183 w 696"/>
                <a:gd name="T67" fmla="*/ 13 h 349"/>
                <a:gd name="T68" fmla="*/ 145 w 696"/>
                <a:gd name="T69" fmla="*/ 36 h 349"/>
                <a:gd name="T70" fmla="*/ 114 w 696"/>
                <a:gd name="T71" fmla="*/ 70 h 349"/>
                <a:gd name="T72" fmla="*/ 88 w 696"/>
                <a:gd name="T73" fmla="*/ 87 h 349"/>
                <a:gd name="T74" fmla="*/ 58 w 696"/>
                <a:gd name="T75" fmla="*/ 90 h 349"/>
                <a:gd name="T76" fmla="*/ 32 w 696"/>
                <a:gd name="T77" fmla="*/ 105 h 349"/>
                <a:gd name="T78" fmla="*/ 13 w 696"/>
                <a:gd name="T79" fmla="*/ 129 h 349"/>
                <a:gd name="T80" fmla="*/ 2 w 696"/>
                <a:gd name="T81" fmla="*/ 158 h 349"/>
                <a:gd name="T82" fmla="*/ 2 w 696"/>
                <a:gd name="T83" fmla="*/ 191 h 349"/>
                <a:gd name="T84" fmla="*/ 13 w 696"/>
                <a:gd name="T85" fmla="*/ 220 h 349"/>
                <a:gd name="T86" fmla="*/ 32 w 696"/>
                <a:gd name="T87" fmla="*/ 244 h 349"/>
                <a:gd name="T88" fmla="*/ 58 w 696"/>
                <a:gd name="T89" fmla="*/ 259 h 349"/>
                <a:gd name="T90" fmla="*/ 88 w 696"/>
                <a:gd name="T91" fmla="*/ 262 h 3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96" h="349">
                  <a:moveTo>
                    <a:pt x="103" y="259"/>
                  </a:moveTo>
                  <a:lnTo>
                    <a:pt x="114" y="279"/>
                  </a:lnTo>
                  <a:lnTo>
                    <a:pt x="129" y="297"/>
                  </a:lnTo>
                  <a:lnTo>
                    <a:pt x="145" y="313"/>
                  </a:lnTo>
                  <a:lnTo>
                    <a:pt x="163" y="326"/>
                  </a:lnTo>
                  <a:lnTo>
                    <a:pt x="183" y="336"/>
                  </a:lnTo>
                  <a:lnTo>
                    <a:pt x="203" y="343"/>
                  </a:lnTo>
                  <a:lnTo>
                    <a:pt x="225" y="348"/>
                  </a:lnTo>
                  <a:lnTo>
                    <a:pt x="247" y="349"/>
                  </a:lnTo>
                  <a:lnTo>
                    <a:pt x="268" y="347"/>
                  </a:lnTo>
                  <a:lnTo>
                    <a:pt x="290" y="343"/>
                  </a:lnTo>
                  <a:lnTo>
                    <a:pt x="310" y="335"/>
                  </a:lnTo>
                  <a:lnTo>
                    <a:pt x="330" y="325"/>
                  </a:lnTo>
                  <a:lnTo>
                    <a:pt x="348" y="311"/>
                  </a:lnTo>
                  <a:lnTo>
                    <a:pt x="366" y="325"/>
                  </a:lnTo>
                  <a:lnTo>
                    <a:pt x="386" y="335"/>
                  </a:lnTo>
                  <a:lnTo>
                    <a:pt x="406" y="343"/>
                  </a:lnTo>
                  <a:lnTo>
                    <a:pt x="427" y="347"/>
                  </a:lnTo>
                  <a:lnTo>
                    <a:pt x="449" y="349"/>
                  </a:lnTo>
                  <a:lnTo>
                    <a:pt x="471" y="348"/>
                  </a:lnTo>
                  <a:lnTo>
                    <a:pt x="493" y="343"/>
                  </a:lnTo>
                  <a:lnTo>
                    <a:pt x="513" y="336"/>
                  </a:lnTo>
                  <a:lnTo>
                    <a:pt x="532" y="326"/>
                  </a:lnTo>
                  <a:lnTo>
                    <a:pt x="551" y="313"/>
                  </a:lnTo>
                  <a:lnTo>
                    <a:pt x="568" y="297"/>
                  </a:lnTo>
                  <a:lnTo>
                    <a:pt x="582" y="279"/>
                  </a:lnTo>
                  <a:lnTo>
                    <a:pt x="593" y="259"/>
                  </a:lnTo>
                  <a:lnTo>
                    <a:pt x="608" y="262"/>
                  </a:lnTo>
                  <a:lnTo>
                    <a:pt x="623" y="261"/>
                  </a:lnTo>
                  <a:lnTo>
                    <a:pt x="638" y="259"/>
                  </a:lnTo>
                  <a:lnTo>
                    <a:pt x="651" y="252"/>
                  </a:lnTo>
                  <a:lnTo>
                    <a:pt x="664" y="244"/>
                  </a:lnTo>
                  <a:lnTo>
                    <a:pt x="675" y="232"/>
                  </a:lnTo>
                  <a:lnTo>
                    <a:pt x="683" y="220"/>
                  </a:lnTo>
                  <a:lnTo>
                    <a:pt x="691" y="205"/>
                  </a:lnTo>
                  <a:lnTo>
                    <a:pt x="694" y="191"/>
                  </a:lnTo>
                  <a:lnTo>
                    <a:pt x="696" y="175"/>
                  </a:lnTo>
                  <a:lnTo>
                    <a:pt x="694" y="158"/>
                  </a:lnTo>
                  <a:lnTo>
                    <a:pt x="691" y="144"/>
                  </a:lnTo>
                  <a:lnTo>
                    <a:pt x="683" y="129"/>
                  </a:lnTo>
                  <a:lnTo>
                    <a:pt x="675" y="117"/>
                  </a:lnTo>
                  <a:lnTo>
                    <a:pt x="664" y="105"/>
                  </a:lnTo>
                  <a:lnTo>
                    <a:pt x="651" y="96"/>
                  </a:lnTo>
                  <a:lnTo>
                    <a:pt x="638" y="90"/>
                  </a:lnTo>
                  <a:lnTo>
                    <a:pt x="623" y="88"/>
                  </a:lnTo>
                  <a:lnTo>
                    <a:pt x="608" y="87"/>
                  </a:lnTo>
                  <a:lnTo>
                    <a:pt x="593" y="89"/>
                  </a:lnTo>
                  <a:lnTo>
                    <a:pt x="582" y="70"/>
                  </a:lnTo>
                  <a:lnTo>
                    <a:pt x="568" y="52"/>
                  </a:lnTo>
                  <a:lnTo>
                    <a:pt x="551" y="36"/>
                  </a:lnTo>
                  <a:lnTo>
                    <a:pt x="532" y="23"/>
                  </a:lnTo>
                  <a:lnTo>
                    <a:pt x="513" y="13"/>
                  </a:lnTo>
                  <a:lnTo>
                    <a:pt x="493" y="6"/>
                  </a:lnTo>
                  <a:lnTo>
                    <a:pt x="471" y="1"/>
                  </a:lnTo>
                  <a:lnTo>
                    <a:pt x="449" y="0"/>
                  </a:lnTo>
                  <a:lnTo>
                    <a:pt x="427" y="1"/>
                  </a:lnTo>
                  <a:lnTo>
                    <a:pt x="406" y="6"/>
                  </a:lnTo>
                  <a:lnTo>
                    <a:pt x="386" y="14"/>
                  </a:lnTo>
                  <a:lnTo>
                    <a:pt x="366" y="24"/>
                  </a:lnTo>
                  <a:lnTo>
                    <a:pt x="348" y="38"/>
                  </a:lnTo>
                  <a:lnTo>
                    <a:pt x="330" y="24"/>
                  </a:lnTo>
                  <a:lnTo>
                    <a:pt x="310" y="14"/>
                  </a:lnTo>
                  <a:lnTo>
                    <a:pt x="290" y="6"/>
                  </a:lnTo>
                  <a:lnTo>
                    <a:pt x="268" y="1"/>
                  </a:lnTo>
                  <a:lnTo>
                    <a:pt x="247" y="0"/>
                  </a:lnTo>
                  <a:lnTo>
                    <a:pt x="225" y="1"/>
                  </a:lnTo>
                  <a:lnTo>
                    <a:pt x="203" y="6"/>
                  </a:lnTo>
                  <a:lnTo>
                    <a:pt x="183" y="13"/>
                  </a:lnTo>
                  <a:lnTo>
                    <a:pt x="163" y="23"/>
                  </a:lnTo>
                  <a:lnTo>
                    <a:pt x="145" y="36"/>
                  </a:lnTo>
                  <a:lnTo>
                    <a:pt x="129" y="52"/>
                  </a:lnTo>
                  <a:lnTo>
                    <a:pt x="114" y="70"/>
                  </a:lnTo>
                  <a:lnTo>
                    <a:pt x="103" y="89"/>
                  </a:lnTo>
                  <a:lnTo>
                    <a:pt x="88" y="87"/>
                  </a:lnTo>
                  <a:lnTo>
                    <a:pt x="73" y="88"/>
                  </a:lnTo>
                  <a:lnTo>
                    <a:pt x="58" y="90"/>
                  </a:lnTo>
                  <a:lnTo>
                    <a:pt x="45" y="96"/>
                  </a:lnTo>
                  <a:lnTo>
                    <a:pt x="32" y="105"/>
                  </a:lnTo>
                  <a:lnTo>
                    <a:pt x="21" y="117"/>
                  </a:lnTo>
                  <a:lnTo>
                    <a:pt x="13" y="129"/>
                  </a:lnTo>
                  <a:lnTo>
                    <a:pt x="6" y="144"/>
                  </a:lnTo>
                  <a:lnTo>
                    <a:pt x="2" y="158"/>
                  </a:lnTo>
                  <a:lnTo>
                    <a:pt x="0" y="175"/>
                  </a:lnTo>
                  <a:lnTo>
                    <a:pt x="2" y="191"/>
                  </a:lnTo>
                  <a:lnTo>
                    <a:pt x="6" y="205"/>
                  </a:lnTo>
                  <a:lnTo>
                    <a:pt x="13" y="220"/>
                  </a:lnTo>
                  <a:lnTo>
                    <a:pt x="21" y="232"/>
                  </a:lnTo>
                  <a:lnTo>
                    <a:pt x="32" y="244"/>
                  </a:lnTo>
                  <a:lnTo>
                    <a:pt x="45" y="252"/>
                  </a:lnTo>
                  <a:lnTo>
                    <a:pt x="58" y="259"/>
                  </a:lnTo>
                  <a:lnTo>
                    <a:pt x="73" y="261"/>
                  </a:lnTo>
                  <a:lnTo>
                    <a:pt x="88" y="262"/>
                  </a:lnTo>
                  <a:lnTo>
                    <a:pt x="103" y="259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67" name="Rectangle 974">
              <a:extLst>
                <a:ext uri="{FF2B5EF4-FFF2-40B4-BE49-F238E27FC236}">
                  <a16:creationId xmlns:a16="http://schemas.microsoft.com/office/drawing/2014/main" id="{5C10C786-FCBC-4368-B08A-00E43FD4A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" y="1162"/>
              <a:ext cx="4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 b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Some Other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8368" name="Rectangle 975">
              <a:extLst>
                <a:ext uri="{FF2B5EF4-FFF2-40B4-BE49-F238E27FC236}">
                  <a16:creationId xmlns:a16="http://schemas.microsoft.com/office/drawing/2014/main" id="{BBB35A1B-5B96-4890-B4D7-9338BDD06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" y="1249"/>
              <a:ext cx="33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 b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compiler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8369" name="Freeform 976">
              <a:extLst>
                <a:ext uri="{FF2B5EF4-FFF2-40B4-BE49-F238E27FC236}">
                  <a16:creationId xmlns:a16="http://schemas.microsoft.com/office/drawing/2014/main" id="{B6BED5AD-A05D-4504-9B59-498E25E30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1039"/>
              <a:ext cx="694" cy="350"/>
            </a:xfrm>
            <a:custGeom>
              <a:avLst/>
              <a:gdLst>
                <a:gd name="T0" fmla="*/ 114 w 694"/>
                <a:gd name="T1" fmla="*/ 279 h 350"/>
                <a:gd name="T2" fmla="*/ 145 w 694"/>
                <a:gd name="T3" fmla="*/ 313 h 350"/>
                <a:gd name="T4" fmla="*/ 182 w 694"/>
                <a:gd name="T5" fmla="*/ 337 h 350"/>
                <a:gd name="T6" fmla="*/ 224 w 694"/>
                <a:gd name="T7" fmla="*/ 349 h 350"/>
                <a:gd name="T8" fmla="*/ 268 w 694"/>
                <a:gd name="T9" fmla="*/ 349 h 350"/>
                <a:gd name="T10" fmla="*/ 310 w 694"/>
                <a:gd name="T11" fmla="*/ 336 h 350"/>
                <a:gd name="T12" fmla="*/ 348 w 694"/>
                <a:gd name="T13" fmla="*/ 311 h 350"/>
                <a:gd name="T14" fmla="*/ 385 w 694"/>
                <a:gd name="T15" fmla="*/ 336 h 350"/>
                <a:gd name="T16" fmla="*/ 427 w 694"/>
                <a:gd name="T17" fmla="*/ 349 h 350"/>
                <a:gd name="T18" fmla="*/ 471 w 694"/>
                <a:gd name="T19" fmla="*/ 349 h 350"/>
                <a:gd name="T20" fmla="*/ 513 w 694"/>
                <a:gd name="T21" fmla="*/ 337 h 350"/>
                <a:gd name="T22" fmla="*/ 550 w 694"/>
                <a:gd name="T23" fmla="*/ 313 h 350"/>
                <a:gd name="T24" fmla="*/ 580 w 694"/>
                <a:gd name="T25" fmla="*/ 279 h 350"/>
                <a:gd name="T26" fmla="*/ 608 w 694"/>
                <a:gd name="T27" fmla="*/ 263 h 350"/>
                <a:gd name="T28" fmla="*/ 637 w 694"/>
                <a:gd name="T29" fmla="*/ 259 h 350"/>
                <a:gd name="T30" fmla="*/ 663 w 694"/>
                <a:gd name="T31" fmla="*/ 244 h 350"/>
                <a:gd name="T32" fmla="*/ 683 w 694"/>
                <a:gd name="T33" fmla="*/ 221 h 350"/>
                <a:gd name="T34" fmla="*/ 694 w 694"/>
                <a:gd name="T35" fmla="*/ 191 h 350"/>
                <a:gd name="T36" fmla="*/ 694 w 694"/>
                <a:gd name="T37" fmla="*/ 159 h 350"/>
                <a:gd name="T38" fmla="*/ 683 w 694"/>
                <a:gd name="T39" fmla="*/ 129 h 350"/>
                <a:gd name="T40" fmla="*/ 663 w 694"/>
                <a:gd name="T41" fmla="*/ 106 h 350"/>
                <a:gd name="T42" fmla="*/ 637 w 694"/>
                <a:gd name="T43" fmla="*/ 92 h 350"/>
                <a:gd name="T44" fmla="*/ 608 w 694"/>
                <a:gd name="T45" fmla="*/ 88 h 350"/>
                <a:gd name="T46" fmla="*/ 580 w 694"/>
                <a:gd name="T47" fmla="*/ 71 h 350"/>
                <a:gd name="T48" fmla="*/ 550 w 694"/>
                <a:gd name="T49" fmla="*/ 38 h 350"/>
                <a:gd name="T50" fmla="*/ 513 w 694"/>
                <a:gd name="T51" fmla="*/ 13 h 350"/>
                <a:gd name="T52" fmla="*/ 471 w 694"/>
                <a:gd name="T53" fmla="*/ 2 h 350"/>
                <a:gd name="T54" fmla="*/ 427 w 694"/>
                <a:gd name="T55" fmla="*/ 2 h 350"/>
                <a:gd name="T56" fmla="*/ 385 w 694"/>
                <a:gd name="T57" fmla="*/ 14 h 350"/>
                <a:gd name="T58" fmla="*/ 348 w 694"/>
                <a:gd name="T59" fmla="*/ 39 h 350"/>
                <a:gd name="T60" fmla="*/ 310 w 694"/>
                <a:gd name="T61" fmla="*/ 14 h 350"/>
                <a:gd name="T62" fmla="*/ 268 w 694"/>
                <a:gd name="T63" fmla="*/ 2 h 350"/>
                <a:gd name="T64" fmla="*/ 224 w 694"/>
                <a:gd name="T65" fmla="*/ 2 h 350"/>
                <a:gd name="T66" fmla="*/ 182 w 694"/>
                <a:gd name="T67" fmla="*/ 13 h 350"/>
                <a:gd name="T68" fmla="*/ 145 w 694"/>
                <a:gd name="T69" fmla="*/ 38 h 350"/>
                <a:gd name="T70" fmla="*/ 114 w 694"/>
                <a:gd name="T71" fmla="*/ 71 h 350"/>
                <a:gd name="T72" fmla="*/ 88 w 694"/>
                <a:gd name="T73" fmla="*/ 88 h 350"/>
                <a:gd name="T74" fmla="*/ 58 w 694"/>
                <a:gd name="T75" fmla="*/ 92 h 350"/>
                <a:gd name="T76" fmla="*/ 32 w 694"/>
                <a:gd name="T77" fmla="*/ 106 h 350"/>
                <a:gd name="T78" fmla="*/ 12 w 694"/>
                <a:gd name="T79" fmla="*/ 129 h 350"/>
                <a:gd name="T80" fmla="*/ 1 w 694"/>
                <a:gd name="T81" fmla="*/ 159 h 350"/>
                <a:gd name="T82" fmla="*/ 1 w 694"/>
                <a:gd name="T83" fmla="*/ 191 h 350"/>
                <a:gd name="T84" fmla="*/ 12 w 694"/>
                <a:gd name="T85" fmla="*/ 221 h 350"/>
                <a:gd name="T86" fmla="*/ 32 w 694"/>
                <a:gd name="T87" fmla="*/ 244 h 350"/>
                <a:gd name="T88" fmla="*/ 58 w 694"/>
                <a:gd name="T89" fmla="*/ 259 h 350"/>
                <a:gd name="T90" fmla="*/ 88 w 694"/>
                <a:gd name="T91" fmla="*/ 263 h 3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94" h="350">
                  <a:moveTo>
                    <a:pt x="102" y="260"/>
                  </a:moveTo>
                  <a:lnTo>
                    <a:pt x="114" y="279"/>
                  </a:lnTo>
                  <a:lnTo>
                    <a:pt x="128" y="297"/>
                  </a:lnTo>
                  <a:lnTo>
                    <a:pt x="145" y="313"/>
                  </a:lnTo>
                  <a:lnTo>
                    <a:pt x="162" y="326"/>
                  </a:lnTo>
                  <a:lnTo>
                    <a:pt x="182" y="337"/>
                  </a:lnTo>
                  <a:lnTo>
                    <a:pt x="203" y="344"/>
                  </a:lnTo>
                  <a:lnTo>
                    <a:pt x="224" y="349"/>
                  </a:lnTo>
                  <a:lnTo>
                    <a:pt x="246" y="350"/>
                  </a:lnTo>
                  <a:lnTo>
                    <a:pt x="268" y="349"/>
                  </a:lnTo>
                  <a:lnTo>
                    <a:pt x="290" y="344"/>
                  </a:lnTo>
                  <a:lnTo>
                    <a:pt x="310" y="336"/>
                  </a:lnTo>
                  <a:lnTo>
                    <a:pt x="329" y="325"/>
                  </a:lnTo>
                  <a:lnTo>
                    <a:pt x="348" y="311"/>
                  </a:lnTo>
                  <a:lnTo>
                    <a:pt x="365" y="325"/>
                  </a:lnTo>
                  <a:lnTo>
                    <a:pt x="385" y="336"/>
                  </a:lnTo>
                  <a:lnTo>
                    <a:pt x="406" y="344"/>
                  </a:lnTo>
                  <a:lnTo>
                    <a:pt x="427" y="349"/>
                  </a:lnTo>
                  <a:lnTo>
                    <a:pt x="449" y="350"/>
                  </a:lnTo>
                  <a:lnTo>
                    <a:pt x="471" y="349"/>
                  </a:lnTo>
                  <a:lnTo>
                    <a:pt x="492" y="344"/>
                  </a:lnTo>
                  <a:lnTo>
                    <a:pt x="513" y="337"/>
                  </a:lnTo>
                  <a:lnTo>
                    <a:pt x="532" y="326"/>
                  </a:lnTo>
                  <a:lnTo>
                    <a:pt x="550" y="313"/>
                  </a:lnTo>
                  <a:lnTo>
                    <a:pt x="566" y="297"/>
                  </a:lnTo>
                  <a:lnTo>
                    <a:pt x="580" y="279"/>
                  </a:lnTo>
                  <a:lnTo>
                    <a:pt x="593" y="260"/>
                  </a:lnTo>
                  <a:lnTo>
                    <a:pt x="608" y="263"/>
                  </a:lnTo>
                  <a:lnTo>
                    <a:pt x="622" y="262"/>
                  </a:lnTo>
                  <a:lnTo>
                    <a:pt x="637" y="259"/>
                  </a:lnTo>
                  <a:lnTo>
                    <a:pt x="651" y="253"/>
                  </a:lnTo>
                  <a:lnTo>
                    <a:pt x="663" y="244"/>
                  </a:lnTo>
                  <a:lnTo>
                    <a:pt x="674" y="234"/>
                  </a:lnTo>
                  <a:lnTo>
                    <a:pt x="683" y="221"/>
                  </a:lnTo>
                  <a:lnTo>
                    <a:pt x="689" y="207"/>
                  </a:lnTo>
                  <a:lnTo>
                    <a:pt x="694" y="191"/>
                  </a:lnTo>
                  <a:lnTo>
                    <a:pt x="694" y="175"/>
                  </a:lnTo>
                  <a:lnTo>
                    <a:pt x="694" y="159"/>
                  </a:lnTo>
                  <a:lnTo>
                    <a:pt x="689" y="144"/>
                  </a:lnTo>
                  <a:lnTo>
                    <a:pt x="683" y="129"/>
                  </a:lnTo>
                  <a:lnTo>
                    <a:pt x="674" y="117"/>
                  </a:lnTo>
                  <a:lnTo>
                    <a:pt x="663" y="106"/>
                  </a:lnTo>
                  <a:lnTo>
                    <a:pt x="651" y="97"/>
                  </a:lnTo>
                  <a:lnTo>
                    <a:pt x="637" y="92"/>
                  </a:lnTo>
                  <a:lnTo>
                    <a:pt x="622" y="88"/>
                  </a:lnTo>
                  <a:lnTo>
                    <a:pt x="608" y="88"/>
                  </a:lnTo>
                  <a:lnTo>
                    <a:pt x="593" y="90"/>
                  </a:lnTo>
                  <a:lnTo>
                    <a:pt x="580" y="71"/>
                  </a:lnTo>
                  <a:lnTo>
                    <a:pt x="566" y="53"/>
                  </a:lnTo>
                  <a:lnTo>
                    <a:pt x="550" y="38"/>
                  </a:lnTo>
                  <a:lnTo>
                    <a:pt x="532" y="24"/>
                  </a:lnTo>
                  <a:lnTo>
                    <a:pt x="513" y="13"/>
                  </a:lnTo>
                  <a:lnTo>
                    <a:pt x="492" y="6"/>
                  </a:lnTo>
                  <a:lnTo>
                    <a:pt x="471" y="2"/>
                  </a:lnTo>
                  <a:lnTo>
                    <a:pt x="449" y="0"/>
                  </a:lnTo>
                  <a:lnTo>
                    <a:pt x="427" y="2"/>
                  </a:lnTo>
                  <a:lnTo>
                    <a:pt x="406" y="6"/>
                  </a:lnTo>
                  <a:lnTo>
                    <a:pt x="385" y="14"/>
                  </a:lnTo>
                  <a:lnTo>
                    <a:pt x="365" y="26"/>
                  </a:lnTo>
                  <a:lnTo>
                    <a:pt x="348" y="39"/>
                  </a:lnTo>
                  <a:lnTo>
                    <a:pt x="329" y="26"/>
                  </a:lnTo>
                  <a:lnTo>
                    <a:pt x="310" y="14"/>
                  </a:lnTo>
                  <a:lnTo>
                    <a:pt x="290" y="6"/>
                  </a:lnTo>
                  <a:lnTo>
                    <a:pt x="268" y="2"/>
                  </a:lnTo>
                  <a:lnTo>
                    <a:pt x="246" y="0"/>
                  </a:lnTo>
                  <a:lnTo>
                    <a:pt x="224" y="2"/>
                  </a:lnTo>
                  <a:lnTo>
                    <a:pt x="203" y="6"/>
                  </a:lnTo>
                  <a:lnTo>
                    <a:pt x="182" y="13"/>
                  </a:lnTo>
                  <a:lnTo>
                    <a:pt x="162" y="24"/>
                  </a:lnTo>
                  <a:lnTo>
                    <a:pt x="145" y="38"/>
                  </a:lnTo>
                  <a:lnTo>
                    <a:pt x="128" y="53"/>
                  </a:lnTo>
                  <a:lnTo>
                    <a:pt x="114" y="71"/>
                  </a:lnTo>
                  <a:lnTo>
                    <a:pt x="102" y="90"/>
                  </a:lnTo>
                  <a:lnTo>
                    <a:pt x="88" y="88"/>
                  </a:lnTo>
                  <a:lnTo>
                    <a:pt x="73" y="88"/>
                  </a:lnTo>
                  <a:lnTo>
                    <a:pt x="58" y="92"/>
                  </a:lnTo>
                  <a:lnTo>
                    <a:pt x="44" y="97"/>
                  </a:lnTo>
                  <a:lnTo>
                    <a:pt x="32" y="106"/>
                  </a:lnTo>
                  <a:lnTo>
                    <a:pt x="21" y="117"/>
                  </a:lnTo>
                  <a:lnTo>
                    <a:pt x="12" y="129"/>
                  </a:lnTo>
                  <a:lnTo>
                    <a:pt x="5" y="144"/>
                  </a:lnTo>
                  <a:lnTo>
                    <a:pt x="1" y="159"/>
                  </a:lnTo>
                  <a:lnTo>
                    <a:pt x="0" y="175"/>
                  </a:lnTo>
                  <a:lnTo>
                    <a:pt x="1" y="191"/>
                  </a:lnTo>
                  <a:lnTo>
                    <a:pt x="5" y="207"/>
                  </a:lnTo>
                  <a:lnTo>
                    <a:pt x="12" y="221"/>
                  </a:lnTo>
                  <a:lnTo>
                    <a:pt x="21" y="234"/>
                  </a:lnTo>
                  <a:lnTo>
                    <a:pt x="32" y="244"/>
                  </a:lnTo>
                  <a:lnTo>
                    <a:pt x="44" y="253"/>
                  </a:lnTo>
                  <a:lnTo>
                    <a:pt x="58" y="259"/>
                  </a:lnTo>
                  <a:lnTo>
                    <a:pt x="73" y="262"/>
                  </a:lnTo>
                  <a:lnTo>
                    <a:pt x="88" y="263"/>
                  </a:lnTo>
                  <a:lnTo>
                    <a:pt x="102" y="26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70" name="Rectangle 977">
              <a:extLst>
                <a:ext uri="{FF2B5EF4-FFF2-40B4-BE49-F238E27FC236}">
                  <a16:creationId xmlns:a16="http://schemas.microsoft.com/office/drawing/2014/main" id="{81551E1B-1BB4-4EA5-A39A-01ADCD727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8" y="1094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3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Jack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8371" name="Rectangle 978">
              <a:extLst>
                <a:ext uri="{FF2B5EF4-FFF2-40B4-BE49-F238E27FC236}">
                  <a16:creationId xmlns:a16="http://schemas.microsoft.com/office/drawing/2014/main" id="{145A1058-090A-43D8-86CB-F7D70B29F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" y="1195"/>
              <a:ext cx="43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3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compiler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8372" name="Rectangle 979">
              <a:extLst>
                <a:ext uri="{FF2B5EF4-FFF2-40B4-BE49-F238E27FC236}">
                  <a16:creationId xmlns:a16="http://schemas.microsoft.com/office/drawing/2014/main" id="{97A8B7D0-CE42-4067-9122-E733BB00C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" y="514"/>
              <a:ext cx="394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 b="0">
                <a:latin typeface="Arial" panose="020B0604020202020204" pitchFamily="34" charset="0"/>
              </a:endParaRPr>
            </a:p>
          </p:txBody>
        </p:sp>
        <p:sp>
          <p:nvSpPr>
            <p:cNvPr id="8373" name="Rectangle 980">
              <a:extLst>
                <a:ext uri="{FF2B5EF4-FFF2-40B4-BE49-F238E27FC236}">
                  <a16:creationId xmlns:a16="http://schemas.microsoft.com/office/drawing/2014/main" id="{90DC4563-3AF9-4A0E-833A-9B9225E68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461"/>
              <a:ext cx="30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700" b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 . .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8374" name="Freeform 981">
              <a:extLst>
                <a:ext uri="{FF2B5EF4-FFF2-40B4-BE49-F238E27FC236}">
                  <a16:creationId xmlns:a16="http://schemas.microsoft.com/office/drawing/2014/main" id="{1F5F65A0-C7BE-458F-9C3F-1C02C0E93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504"/>
              <a:ext cx="519" cy="310"/>
            </a:xfrm>
            <a:custGeom>
              <a:avLst/>
              <a:gdLst>
                <a:gd name="T0" fmla="*/ 132 w 519"/>
                <a:gd name="T1" fmla="*/ 310 h 310"/>
                <a:gd name="T2" fmla="*/ 387 w 519"/>
                <a:gd name="T3" fmla="*/ 310 h 310"/>
                <a:gd name="T4" fmla="*/ 407 w 519"/>
                <a:gd name="T5" fmla="*/ 308 h 310"/>
                <a:gd name="T6" fmla="*/ 428 w 519"/>
                <a:gd name="T7" fmla="*/ 303 h 310"/>
                <a:gd name="T8" fmla="*/ 447 w 519"/>
                <a:gd name="T9" fmla="*/ 295 h 310"/>
                <a:gd name="T10" fmla="*/ 464 w 519"/>
                <a:gd name="T11" fmla="*/ 284 h 310"/>
                <a:gd name="T12" fmla="*/ 480 w 519"/>
                <a:gd name="T13" fmla="*/ 271 h 310"/>
                <a:gd name="T14" fmla="*/ 493 w 519"/>
                <a:gd name="T15" fmla="*/ 256 h 310"/>
                <a:gd name="T16" fmla="*/ 504 w 519"/>
                <a:gd name="T17" fmla="*/ 238 h 310"/>
                <a:gd name="T18" fmla="*/ 512 w 519"/>
                <a:gd name="T19" fmla="*/ 219 h 310"/>
                <a:gd name="T20" fmla="*/ 517 w 519"/>
                <a:gd name="T21" fmla="*/ 199 h 310"/>
                <a:gd name="T22" fmla="*/ 519 w 519"/>
                <a:gd name="T23" fmla="*/ 179 h 310"/>
                <a:gd name="T24" fmla="*/ 519 w 519"/>
                <a:gd name="T25" fmla="*/ 131 h 310"/>
                <a:gd name="T26" fmla="*/ 517 w 519"/>
                <a:gd name="T27" fmla="*/ 111 h 310"/>
                <a:gd name="T28" fmla="*/ 512 w 519"/>
                <a:gd name="T29" fmla="*/ 91 h 310"/>
                <a:gd name="T30" fmla="*/ 504 w 519"/>
                <a:gd name="T31" fmla="*/ 72 h 310"/>
                <a:gd name="T32" fmla="*/ 493 w 519"/>
                <a:gd name="T33" fmla="*/ 54 h 310"/>
                <a:gd name="T34" fmla="*/ 480 w 519"/>
                <a:gd name="T35" fmla="*/ 39 h 310"/>
                <a:gd name="T36" fmla="*/ 464 w 519"/>
                <a:gd name="T37" fmla="*/ 26 h 310"/>
                <a:gd name="T38" fmla="*/ 447 w 519"/>
                <a:gd name="T39" fmla="*/ 15 h 310"/>
                <a:gd name="T40" fmla="*/ 428 w 519"/>
                <a:gd name="T41" fmla="*/ 7 h 310"/>
                <a:gd name="T42" fmla="*/ 407 w 519"/>
                <a:gd name="T43" fmla="*/ 2 h 310"/>
                <a:gd name="T44" fmla="*/ 387 w 519"/>
                <a:gd name="T45" fmla="*/ 0 h 310"/>
                <a:gd name="T46" fmla="*/ 132 w 519"/>
                <a:gd name="T47" fmla="*/ 0 h 310"/>
                <a:gd name="T48" fmla="*/ 111 w 519"/>
                <a:gd name="T49" fmla="*/ 2 h 310"/>
                <a:gd name="T50" fmla="*/ 91 w 519"/>
                <a:gd name="T51" fmla="*/ 7 h 310"/>
                <a:gd name="T52" fmla="*/ 72 w 519"/>
                <a:gd name="T53" fmla="*/ 15 h 310"/>
                <a:gd name="T54" fmla="*/ 54 w 519"/>
                <a:gd name="T55" fmla="*/ 26 h 310"/>
                <a:gd name="T56" fmla="*/ 39 w 519"/>
                <a:gd name="T57" fmla="*/ 39 h 310"/>
                <a:gd name="T58" fmla="*/ 25 w 519"/>
                <a:gd name="T59" fmla="*/ 54 h 310"/>
                <a:gd name="T60" fmla="*/ 15 w 519"/>
                <a:gd name="T61" fmla="*/ 72 h 310"/>
                <a:gd name="T62" fmla="*/ 7 w 519"/>
                <a:gd name="T63" fmla="*/ 91 h 310"/>
                <a:gd name="T64" fmla="*/ 2 w 519"/>
                <a:gd name="T65" fmla="*/ 111 h 310"/>
                <a:gd name="T66" fmla="*/ 0 w 519"/>
                <a:gd name="T67" fmla="*/ 131 h 310"/>
                <a:gd name="T68" fmla="*/ 0 w 519"/>
                <a:gd name="T69" fmla="*/ 179 h 310"/>
                <a:gd name="T70" fmla="*/ 2 w 519"/>
                <a:gd name="T71" fmla="*/ 199 h 310"/>
                <a:gd name="T72" fmla="*/ 7 w 519"/>
                <a:gd name="T73" fmla="*/ 219 h 310"/>
                <a:gd name="T74" fmla="*/ 15 w 519"/>
                <a:gd name="T75" fmla="*/ 238 h 310"/>
                <a:gd name="T76" fmla="*/ 25 w 519"/>
                <a:gd name="T77" fmla="*/ 256 h 310"/>
                <a:gd name="T78" fmla="*/ 39 w 519"/>
                <a:gd name="T79" fmla="*/ 271 h 310"/>
                <a:gd name="T80" fmla="*/ 54 w 519"/>
                <a:gd name="T81" fmla="*/ 284 h 310"/>
                <a:gd name="T82" fmla="*/ 72 w 519"/>
                <a:gd name="T83" fmla="*/ 295 h 310"/>
                <a:gd name="T84" fmla="*/ 91 w 519"/>
                <a:gd name="T85" fmla="*/ 303 h 310"/>
                <a:gd name="T86" fmla="*/ 111 w 519"/>
                <a:gd name="T87" fmla="*/ 308 h 310"/>
                <a:gd name="T88" fmla="*/ 132 w 519"/>
                <a:gd name="T89" fmla="*/ 310 h 3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19" h="310">
                  <a:moveTo>
                    <a:pt x="132" y="310"/>
                  </a:moveTo>
                  <a:lnTo>
                    <a:pt x="387" y="310"/>
                  </a:lnTo>
                  <a:lnTo>
                    <a:pt x="407" y="308"/>
                  </a:lnTo>
                  <a:lnTo>
                    <a:pt x="428" y="303"/>
                  </a:lnTo>
                  <a:lnTo>
                    <a:pt x="447" y="295"/>
                  </a:lnTo>
                  <a:lnTo>
                    <a:pt x="464" y="284"/>
                  </a:lnTo>
                  <a:lnTo>
                    <a:pt x="480" y="271"/>
                  </a:lnTo>
                  <a:lnTo>
                    <a:pt x="493" y="256"/>
                  </a:lnTo>
                  <a:lnTo>
                    <a:pt x="504" y="238"/>
                  </a:lnTo>
                  <a:lnTo>
                    <a:pt x="512" y="219"/>
                  </a:lnTo>
                  <a:lnTo>
                    <a:pt x="517" y="199"/>
                  </a:lnTo>
                  <a:lnTo>
                    <a:pt x="519" y="179"/>
                  </a:lnTo>
                  <a:lnTo>
                    <a:pt x="519" y="131"/>
                  </a:lnTo>
                  <a:lnTo>
                    <a:pt x="517" y="111"/>
                  </a:lnTo>
                  <a:lnTo>
                    <a:pt x="512" y="91"/>
                  </a:lnTo>
                  <a:lnTo>
                    <a:pt x="504" y="72"/>
                  </a:lnTo>
                  <a:lnTo>
                    <a:pt x="493" y="54"/>
                  </a:lnTo>
                  <a:lnTo>
                    <a:pt x="480" y="39"/>
                  </a:lnTo>
                  <a:lnTo>
                    <a:pt x="464" y="26"/>
                  </a:lnTo>
                  <a:lnTo>
                    <a:pt x="447" y="15"/>
                  </a:lnTo>
                  <a:lnTo>
                    <a:pt x="428" y="7"/>
                  </a:lnTo>
                  <a:lnTo>
                    <a:pt x="407" y="2"/>
                  </a:lnTo>
                  <a:lnTo>
                    <a:pt x="387" y="0"/>
                  </a:lnTo>
                  <a:lnTo>
                    <a:pt x="132" y="0"/>
                  </a:lnTo>
                  <a:lnTo>
                    <a:pt x="111" y="2"/>
                  </a:lnTo>
                  <a:lnTo>
                    <a:pt x="91" y="7"/>
                  </a:lnTo>
                  <a:lnTo>
                    <a:pt x="72" y="15"/>
                  </a:lnTo>
                  <a:lnTo>
                    <a:pt x="54" y="26"/>
                  </a:lnTo>
                  <a:lnTo>
                    <a:pt x="39" y="39"/>
                  </a:lnTo>
                  <a:lnTo>
                    <a:pt x="25" y="54"/>
                  </a:lnTo>
                  <a:lnTo>
                    <a:pt x="15" y="72"/>
                  </a:lnTo>
                  <a:lnTo>
                    <a:pt x="7" y="91"/>
                  </a:lnTo>
                  <a:lnTo>
                    <a:pt x="2" y="111"/>
                  </a:lnTo>
                  <a:lnTo>
                    <a:pt x="0" y="131"/>
                  </a:lnTo>
                  <a:lnTo>
                    <a:pt x="0" y="179"/>
                  </a:lnTo>
                  <a:lnTo>
                    <a:pt x="2" y="199"/>
                  </a:lnTo>
                  <a:lnTo>
                    <a:pt x="7" y="219"/>
                  </a:lnTo>
                  <a:lnTo>
                    <a:pt x="15" y="238"/>
                  </a:lnTo>
                  <a:lnTo>
                    <a:pt x="25" y="256"/>
                  </a:lnTo>
                  <a:lnTo>
                    <a:pt x="39" y="271"/>
                  </a:lnTo>
                  <a:lnTo>
                    <a:pt x="54" y="284"/>
                  </a:lnTo>
                  <a:lnTo>
                    <a:pt x="72" y="295"/>
                  </a:lnTo>
                  <a:lnTo>
                    <a:pt x="91" y="303"/>
                  </a:lnTo>
                  <a:lnTo>
                    <a:pt x="111" y="308"/>
                  </a:lnTo>
                  <a:lnTo>
                    <a:pt x="132" y="310"/>
                  </a:lnTo>
                  <a:close/>
                </a:path>
              </a:pathLst>
            </a:custGeom>
            <a:solidFill>
              <a:srgbClr val="E6E6E6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75" name="Rectangle 982">
              <a:extLst>
                <a:ext uri="{FF2B5EF4-FFF2-40B4-BE49-F238E27FC236}">
                  <a16:creationId xmlns:a16="http://schemas.microsoft.com/office/drawing/2014/main" id="{A8CC43C3-2EDD-49BE-8098-C3C90A058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" y="555"/>
              <a:ext cx="23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 b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Some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8376" name="Rectangle 983">
              <a:extLst>
                <a:ext uri="{FF2B5EF4-FFF2-40B4-BE49-F238E27FC236}">
                  <a16:creationId xmlns:a16="http://schemas.microsoft.com/office/drawing/2014/main" id="{012CB409-D679-40A0-B6AF-81470A902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" y="660"/>
              <a:ext cx="36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 b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language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8377" name="Rectangle 984">
              <a:extLst>
                <a:ext uri="{FF2B5EF4-FFF2-40B4-BE49-F238E27FC236}">
                  <a16:creationId xmlns:a16="http://schemas.microsoft.com/office/drawing/2014/main" id="{2E7ABA51-FCF8-4717-9D15-89FB7A42A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" y="514"/>
              <a:ext cx="394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 b="0">
                <a:latin typeface="Arial" panose="020B0604020202020204" pitchFamily="34" charset="0"/>
              </a:endParaRPr>
            </a:p>
          </p:txBody>
        </p:sp>
        <p:sp>
          <p:nvSpPr>
            <p:cNvPr id="8378" name="Rectangle 985">
              <a:extLst>
                <a:ext uri="{FF2B5EF4-FFF2-40B4-BE49-F238E27FC236}">
                  <a16:creationId xmlns:a16="http://schemas.microsoft.com/office/drawing/2014/main" id="{5E97D790-58B5-46B3-AC3B-0E88B7CC0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461"/>
              <a:ext cx="30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700" b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 . .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8379" name="Freeform 986">
              <a:extLst>
                <a:ext uri="{FF2B5EF4-FFF2-40B4-BE49-F238E27FC236}">
                  <a16:creationId xmlns:a16="http://schemas.microsoft.com/office/drawing/2014/main" id="{0A78CFA4-45DE-4EA8-AA3C-F5ACBE00A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" y="3242"/>
              <a:ext cx="137" cy="103"/>
            </a:xfrm>
            <a:custGeom>
              <a:avLst/>
              <a:gdLst>
                <a:gd name="T0" fmla="*/ 68 w 137"/>
                <a:gd name="T1" fmla="*/ 103 h 103"/>
                <a:gd name="T2" fmla="*/ 137 w 137"/>
                <a:gd name="T3" fmla="*/ 63 h 103"/>
                <a:gd name="T4" fmla="*/ 92 w 137"/>
                <a:gd name="T5" fmla="*/ 63 h 103"/>
                <a:gd name="T6" fmla="*/ 92 w 137"/>
                <a:gd name="T7" fmla="*/ 0 h 103"/>
                <a:gd name="T8" fmla="*/ 45 w 137"/>
                <a:gd name="T9" fmla="*/ 0 h 103"/>
                <a:gd name="T10" fmla="*/ 45 w 137"/>
                <a:gd name="T11" fmla="*/ 63 h 103"/>
                <a:gd name="T12" fmla="*/ 0 w 137"/>
                <a:gd name="T13" fmla="*/ 63 h 103"/>
                <a:gd name="T14" fmla="*/ 68 w 137"/>
                <a:gd name="T15" fmla="*/ 103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" h="103">
                  <a:moveTo>
                    <a:pt x="68" y="103"/>
                  </a:moveTo>
                  <a:lnTo>
                    <a:pt x="137" y="63"/>
                  </a:lnTo>
                  <a:lnTo>
                    <a:pt x="92" y="63"/>
                  </a:lnTo>
                  <a:lnTo>
                    <a:pt x="92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0" y="63"/>
                  </a:lnTo>
                  <a:lnTo>
                    <a:pt x="68" y="103"/>
                  </a:lnTo>
                  <a:close/>
                </a:path>
              </a:pathLst>
            </a:custGeom>
            <a:solidFill>
              <a:srgbClr val="E6E6E6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80" name="Freeform 987">
              <a:extLst>
                <a:ext uri="{FF2B5EF4-FFF2-40B4-BE49-F238E27FC236}">
                  <a16:creationId xmlns:a16="http://schemas.microsoft.com/office/drawing/2014/main" id="{3704471F-78C6-4BAE-9934-DEDB36438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739"/>
              <a:ext cx="116" cy="1029"/>
            </a:xfrm>
            <a:custGeom>
              <a:avLst/>
              <a:gdLst>
                <a:gd name="T0" fmla="*/ 0 w 116"/>
                <a:gd name="T1" fmla="*/ 1029 h 1029"/>
                <a:gd name="T2" fmla="*/ 50 w 116"/>
                <a:gd name="T3" fmla="*/ 1029 h 1029"/>
                <a:gd name="T4" fmla="*/ 59 w 116"/>
                <a:gd name="T5" fmla="*/ 1027 h 1029"/>
                <a:gd name="T6" fmla="*/ 69 w 116"/>
                <a:gd name="T7" fmla="*/ 1023 h 1029"/>
                <a:gd name="T8" fmla="*/ 76 w 116"/>
                <a:gd name="T9" fmla="*/ 1016 h 1029"/>
                <a:gd name="T10" fmla="*/ 81 w 116"/>
                <a:gd name="T11" fmla="*/ 1006 h 1029"/>
                <a:gd name="T12" fmla="*/ 83 w 116"/>
                <a:gd name="T13" fmla="*/ 996 h 1029"/>
                <a:gd name="T14" fmla="*/ 83 w 116"/>
                <a:gd name="T15" fmla="*/ 558 h 1029"/>
                <a:gd name="T16" fmla="*/ 84 w 116"/>
                <a:gd name="T17" fmla="*/ 548 h 1029"/>
                <a:gd name="T18" fmla="*/ 89 w 116"/>
                <a:gd name="T19" fmla="*/ 538 h 1029"/>
                <a:gd name="T20" fmla="*/ 96 w 116"/>
                <a:gd name="T21" fmla="*/ 531 h 1029"/>
                <a:gd name="T22" fmla="*/ 106 w 116"/>
                <a:gd name="T23" fmla="*/ 526 h 1029"/>
                <a:gd name="T24" fmla="*/ 116 w 116"/>
                <a:gd name="T25" fmla="*/ 525 h 1029"/>
                <a:gd name="T26" fmla="*/ 106 w 116"/>
                <a:gd name="T27" fmla="*/ 524 h 1029"/>
                <a:gd name="T28" fmla="*/ 96 w 116"/>
                <a:gd name="T29" fmla="*/ 518 h 1029"/>
                <a:gd name="T30" fmla="*/ 89 w 116"/>
                <a:gd name="T31" fmla="*/ 511 h 1029"/>
                <a:gd name="T32" fmla="*/ 84 w 116"/>
                <a:gd name="T33" fmla="*/ 502 h 1029"/>
                <a:gd name="T34" fmla="*/ 83 w 116"/>
                <a:gd name="T35" fmla="*/ 492 h 1029"/>
                <a:gd name="T36" fmla="*/ 83 w 116"/>
                <a:gd name="T37" fmla="*/ 33 h 1029"/>
                <a:gd name="T38" fmla="*/ 81 w 116"/>
                <a:gd name="T39" fmla="*/ 23 h 1029"/>
                <a:gd name="T40" fmla="*/ 76 w 116"/>
                <a:gd name="T41" fmla="*/ 14 h 1029"/>
                <a:gd name="T42" fmla="*/ 69 w 116"/>
                <a:gd name="T43" fmla="*/ 6 h 1029"/>
                <a:gd name="T44" fmla="*/ 59 w 116"/>
                <a:gd name="T45" fmla="*/ 2 h 1029"/>
                <a:gd name="T46" fmla="*/ 50 w 116"/>
                <a:gd name="T47" fmla="*/ 0 h 1029"/>
                <a:gd name="T48" fmla="*/ 0 w 116"/>
                <a:gd name="T49" fmla="*/ 0 h 10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6" h="1029">
                  <a:moveTo>
                    <a:pt x="0" y="1029"/>
                  </a:moveTo>
                  <a:lnTo>
                    <a:pt x="50" y="1029"/>
                  </a:lnTo>
                  <a:lnTo>
                    <a:pt x="59" y="1027"/>
                  </a:lnTo>
                  <a:lnTo>
                    <a:pt x="69" y="1023"/>
                  </a:lnTo>
                  <a:lnTo>
                    <a:pt x="76" y="1016"/>
                  </a:lnTo>
                  <a:lnTo>
                    <a:pt x="81" y="1006"/>
                  </a:lnTo>
                  <a:lnTo>
                    <a:pt x="83" y="996"/>
                  </a:lnTo>
                  <a:lnTo>
                    <a:pt x="83" y="558"/>
                  </a:lnTo>
                  <a:lnTo>
                    <a:pt x="84" y="548"/>
                  </a:lnTo>
                  <a:lnTo>
                    <a:pt x="89" y="538"/>
                  </a:lnTo>
                  <a:lnTo>
                    <a:pt x="96" y="531"/>
                  </a:lnTo>
                  <a:lnTo>
                    <a:pt x="106" y="526"/>
                  </a:lnTo>
                  <a:lnTo>
                    <a:pt x="116" y="525"/>
                  </a:lnTo>
                  <a:lnTo>
                    <a:pt x="106" y="524"/>
                  </a:lnTo>
                  <a:lnTo>
                    <a:pt x="96" y="518"/>
                  </a:lnTo>
                  <a:lnTo>
                    <a:pt x="89" y="511"/>
                  </a:lnTo>
                  <a:lnTo>
                    <a:pt x="84" y="502"/>
                  </a:lnTo>
                  <a:lnTo>
                    <a:pt x="83" y="492"/>
                  </a:lnTo>
                  <a:lnTo>
                    <a:pt x="83" y="33"/>
                  </a:lnTo>
                  <a:lnTo>
                    <a:pt x="81" y="23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81" name="Rectangle 988">
              <a:extLst>
                <a:ext uri="{FF2B5EF4-FFF2-40B4-BE49-F238E27FC236}">
                  <a16:creationId xmlns:a16="http://schemas.microsoft.com/office/drawing/2014/main" id="{AA245359-B7B1-417C-BB96-4818DFCA2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27"/>
              <a:ext cx="425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 b="0">
                <a:latin typeface="Arial" panose="020B0604020202020204" pitchFamily="34" charset="0"/>
              </a:endParaRPr>
            </a:p>
          </p:txBody>
        </p:sp>
        <p:sp>
          <p:nvSpPr>
            <p:cNvPr id="8382" name="Freeform 989">
              <a:extLst>
                <a:ext uri="{FF2B5EF4-FFF2-40B4-BE49-F238E27FC236}">
                  <a16:creationId xmlns:a16="http://schemas.microsoft.com/office/drawing/2014/main" id="{C955269B-158E-4510-BF93-5D32A63C3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545"/>
              <a:ext cx="108" cy="1153"/>
            </a:xfrm>
            <a:custGeom>
              <a:avLst/>
              <a:gdLst>
                <a:gd name="T0" fmla="*/ 0 w 108"/>
                <a:gd name="T1" fmla="*/ 1153 h 1153"/>
                <a:gd name="T2" fmla="*/ 41 w 108"/>
                <a:gd name="T3" fmla="*/ 1153 h 1153"/>
                <a:gd name="T4" fmla="*/ 52 w 108"/>
                <a:gd name="T5" fmla="*/ 1151 h 1153"/>
                <a:gd name="T6" fmla="*/ 61 w 108"/>
                <a:gd name="T7" fmla="*/ 1147 h 1153"/>
                <a:gd name="T8" fmla="*/ 68 w 108"/>
                <a:gd name="T9" fmla="*/ 1139 h 1153"/>
                <a:gd name="T10" fmla="*/ 73 w 108"/>
                <a:gd name="T11" fmla="*/ 1130 h 1153"/>
                <a:gd name="T12" fmla="*/ 74 w 108"/>
                <a:gd name="T13" fmla="*/ 1120 h 1153"/>
                <a:gd name="T14" fmla="*/ 74 w 108"/>
                <a:gd name="T15" fmla="*/ 620 h 1153"/>
                <a:gd name="T16" fmla="*/ 76 w 108"/>
                <a:gd name="T17" fmla="*/ 609 h 1153"/>
                <a:gd name="T18" fmla="*/ 81 w 108"/>
                <a:gd name="T19" fmla="*/ 601 h 1153"/>
                <a:gd name="T20" fmla="*/ 88 w 108"/>
                <a:gd name="T21" fmla="*/ 593 h 1153"/>
                <a:gd name="T22" fmla="*/ 97 w 108"/>
                <a:gd name="T23" fmla="*/ 588 h 1153"/>
                <a:gd name="T24" fmla="*/ 108 w 108"/>
                <a:gd name="T25" fmla="*/ 587 h 1153"/>
                <a:gd name="T26" fmla="*/ 97 w 108"/>
                <a:gd name="T27" fmla="*/ 585 h 1153"/>
                <a:gd name="T28" fmla="*/ 88 w 108"/>
                <a:gd name="T29" fmla="*/ 581 h 1153"/>
                <a:gd name="T30" fmla="*/ 81 w 108"/>
                <a:gd name="T31" fmla="*/ 574 h 1153"/>
                <a:gd name="T32" fmla="*/ 76 w 108"/>
                <a:gd name="T33" fmla="*/ 564 h 1153"/>
                <a:gd name="T34" fmla="*/ 74 w 108"/>
                <a:gd name="T35" fmla="*/ 554 h 1153"/>
                <a:gd name="T36" fmla="*/ 74 w 108"/>
                <a:gd name="T37" fmla="*/ 33 h 1153"/>
                <a:gd name="T38" fmla="*/ 73 w 108"/>
                <a:gd name="T39" fmla="*/ 23 h 1153"/>
                <a:gd name="T40" fmla="*/ 68 w 108"/>
                <a:gd name="T41" fmla="*/ 14 h 1153"/>
                <a:gd name="T42" fmla="*/ 61 w 108"/>
                <a:gd name="T43" fmla="*/ 6 h 1153"/>
                <a:gd name="T44" fmla="*/ 52 w 108"/>
                <a:gd name="T45" fmla="*/ 2 h 1153"/>
                <a:gd name="T46" fmla="*/ 41 w 108"/>
                <a:gd name="T47" fmla="*/ 0 h 1153"/>
                <a:gd name="T48" fmla="*/ 0 w 108"/>
                <a:gd name="T49" fmla="*/ 0 h 11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8" h="1153">
                  <a:moveTo>
                    <a:pt x="0" y="1153"/>
                  </a:moveTo>
                  <a:lnTo>
                    <a:pt x="41" y="1153"/>
                  </a:lnTo>
                  <a:lnTo>
                    <a:pt x="52" y="1151"/>
                  </a:lnTo>
                  <a:lnTo>
                    <a:pt x="61" y="1147"/>
                  </a:lnTo>
                  <a:lnTo>
                    <a:pt x="68" y="1139"/>
                  </a:lnTo>
                  <a:lnTo>
                    <a:pt x="73" y="1130"/>
                  </a:lnTo>
                  <a:lnTo>
                    <a:pt x="74" y="1120"/>
                  </a:lnTo>
                  <a:lnTo>
                    <a:pt x="74" y="620"/>
                  </a:lnTo>
                  <a:lnTo>
                    <a:pt x="76" y="609"/>
                  </a:lnTo>
                  <a:lnTo>
                    <a:pt x="81" y="601"/>
                  </a:lnTo>
                  <a:lnTo>
                    <a:pt x="88" y="593"/>
                  </a:lnTo>
                  <a:lnTo>
                    <a:pt x="97" y="588"/>
                  </a:lnTo>
                  <a:lnTo>
                    <a:pt x="108" y="587"/>
                  </a:lnTo>
                  <a:lnTo>
                    <a:pt x="97" y="585"/>
                  </a:lnTo>
                  <a:lnTo>
                    <a:pt x="88" y="581"/>
                  </a:lnTo>
                  <a:lnTo>
                    <a:pt x="81" y="574"/>
                  </a:lnTo>
                  <a:lnTo>
                    <a:pt x="76" y="564"/>
                  </a:lnTo>
                  <a:lnTo>
                    <a:pt x="74" y="554"/>
                  </a:lnTo>
                  <a:lnTo>
                    <a:pt x="74" y="33"/>
                  </a:lnTo>
                  <a:lnTo>
                    <a:pt x="73" y="23"/>
                  </a:lnTo>
                  <a:lnTo>
                    <a:pt x="68" y="14"/>
                  </a:lnTo>
                  <a:lnTo>
                    <a:pt x="61" y="6"/>
                  </a:lnTo>
                  <a:lnTo>
                    <a:pt x="52" y="2"/>
                  </a:lnTo>
                  <a:lnTo>
                    <a:pt x="41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83" name="Rectangle 990">
              <a:extLst>
                <a:ext uri="{FF2B5EF4-FFF2-40B4-BE49-F238E27FC236}">
                  <a16:creationId xmlns:a16="http://schemas.microsoft.com/office/drawing/2014/main" id="{BA82F0BD-5AD9-476D-8DC4-66C997E4E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" y="926"/>
              <a:ext cx="473" cy="3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 b="0">
                <a:latin typeface="Arial" panose="020B0604020202020204" pitchFamily="34" charset="0"/>
              </a:endParaRPr>
            </a:p>
          </p:txBody>
        </p:sp>
        <p:sp>
          <p:nvSpPr>
            <p:cNvPr id="8384" name="Freeform 991">
              <a:extLst>
                <a:ext uri="{FF2B5EF4-FFF2-40B4-BE49-F238E27FC236}">
                  <a16:creationId xmlns:a16="http://schemas.microsoft.com/office/drawing/2014/main" id="{02951EA1-75E6-4727-9409-C003F2994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2830"/>
              <a:ext cx="116" cy="1112"/>
            </a:xfrm>
            <a:custGeom>
              <a:avLst/>
              <a:gdLst>
                <a:gd name="T0" fmla="*/ 0 w 116"/>
                <a:gd name="T1" fmla="*/ 1112 h 1112"/>
                <a:gd name="T2" fmla="*/ 50 w 116"/>
                <a:gd name="T3" fmla="*/ 1112 h 1112"/>
                <a:gd name="T4" fmla="*/ 59 w 116"/>
                <a:gd name="T5" fmla="*/ 1110 h 1112"/>
                <a:gd name="T6" fmla="*/ 69 w 116"/>
                <a:gd name="T7" fmla="*/ 1106 h 1112"/>
                <a:gd name="T8" fmla="*/ 76 w 116"/>
                <a:gd name="T9" fmla="*/ 1098 h 1112"/>
                <a:gd name="T10" fmla="*/ 81 w 116"/>
                <a:gd name="T11" fmla="*/ 1089 h 1112"/>
                <a:gd name="T12" fmla="*/ 83 w 116"/>
                <a:gd name="T13" fmla="*/ 1079 h 1112"/>
                <a:gd name="T14" fmla="*/ 83 w 116"/>
                <a:gd name="T15" fmla="*/ 599 h 1112"/>
                <a:gd name="T16" fmla="*/ 84 w 116"/>
                <a:gd name="T17" fmla="*/ 589 h 1112"/>
                <a:gd name="T18" fmla="*/ 89 w 116"/>
                <a:gd name="T19" fmla="*/ 579 h 1112"/>
                <a:gd name="T20" fmla="*/ 96 w 116"/>
                <a:gd name="T21" fmla="*/ 572 h 1112"/>
                <a:gd name="T22" fmla="*/ 106 w 116"/>
                <a:gd name="T23" fmla="*/ 568 h 1112"/>
                <a:gd name="T24" fmla="*/ 116 w 116"/>
                <a:gd name="T25" fmla="*/ 566 h 1112"/>
                <a:gd name="T26" fmla="*/ 106 w 116"/>
                <a:gd name="T27" fmla="*/ 564 h 1112"/>
                <a:gd name="T28" fmla="*/ 96 w 116"/>
                <a:gd name="T29" fmla="*/ 560 h 1112"/>
                <a:gd name="T30" fmla="*/ 89 w 116"/>
                <a:gd name="T31" fmla="*/ 552 h 1112"/>
                <a:gd name="T32" fmla="*/ 84 w 116"/>
                <a:gd name="T33" fmla="*/ 544 h 1112"/>
                <a:gd name="T34" fmla="*/ 83 w 116"/>
                <a:gd name="T35" fmla="*/ 533 h 1112"/>
                <a:gd name="T36" fmla="*/ 83 w 116"/>
                <a:gd name="T37" fmla="*/ 33 h 1112"/>
                <a:gd name="T38" fmla="*/ 81 w 116"/>
                <a:gd name="T39" fmla="*/ 23 h 1112"/>
                <a:gd name="T40" fmla="*/ 76 w 116"/>
                <a:gd name="T41" fmla="*/ 14 h 1112"/>
                <a:gd name="T42" fmla="*/ 69 w 116"/>
                <a:gd name="T43" fmla="*/ 6 h 1112"/>
                <a:gd name="T44" fmla="*/ 59 w 116"/>
                <a:gd name="T45" fmla="*/ 2 h 1112"/>
                <a:gd name="T46" fmla="*/ 50 w 116"/>
                <a:gd name="T47" fmla="*/ 0 h 1112"/>
                <a:gd name="T48" fmla="*/ 0 w 116"/>
                <a:gd name="T49" fmla="*/ 0 h 1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6" h="1112">
                  <a:moveTo>
                    <a:pt x="0" y="1112"/>
                  </a:moveTo>
                  <a:lnTo>
                    <a:pt x="50" y="1112"/>
                  </a:lnTo>
                  <a:lnTo>
                    <a:pt x="59" y="1110"/>
                  </a:lnTo>
                  <a:lnTo>
                    <a:pt x="69" y="1106"/>
                  </a:lnTo>
                  <a:lnTo>
                    <a:pt x="76" y="1098"/>
                  </a:lnTo>
                  <a:lnTo>
                    <a:pt x="81" y="1089"/>
                  </a:lnTo>
                  <a:lnTo>
                    <a:pt x="83" y="1079"/>
                  </a:lnTo>
                  <a:lnTo>
                    <a:pt x="83" y="599"/>
                  </a:lnTo>
                  <a:lnTo>
                    <a:pt x="84" y="589"/>
                  </a:lnTo>
                  <a:lnTo>
                    <a:pt x="89" y="579"/>
                  </a:lnTo>
                  <a:lnTo>
                    <a:pt x="96" y="572"/>
                  </a:lnTo>
                  <a:lnTo>
                    <a:pt x="106" y="568"/>
                  </a:lnTo>
                  <a:lnTo>
                    <a:pt x="116" y="566"/>
                  </a:lnTo>
                  <a:lnTo>
                    <a:pt x="106" y="564"/>
                  </a:lnTo>
                  <a:lnTo>
                    <a:pt x="96" y="560"/>
                  </a:lnTo>
                  <a:lnTo>
                    <a:pt x="89" y="552"/>
                  </a:lnTo>
                  <a:lnTo>
                    <a:pt x="84" y="544"/>
                  </a:lnTo>
                  <a:lnTo>
                    <a:pt x="83" y="533"/>
                  </a:lnTo>
                  <a:lnTo>
                    <a:pt x="83" y="33"/>
                  </a:lnTo>
                  <a:lnTo>
                    <a:pt x="81" y="23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85" name="Rectangle 992">
              <a:extLst>
                <a:ext uri="{FF2B5EF4-FFF2-40B4-BE49-F238E27FC236}">
                  <a16:creationId xmlns:a16="http://schemas.microsoft.com/office/drawing/2014/main" id="{0FD835DF-7D64-4EB9-BF62-A0858F771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3211"/>
              <a:ext cx="539" cy="3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 b="0">
                <a:latin typeface="Arial" panose="020B0604020202020204" pitchFamily="34" charset="0"/>
              </a:endParaRPr>
            </a:p>
          </p:txBody>
        </p:sp>
        <p:sp>
          <p:nvSpPr>
            <p:cNvPr id="8386" name="Rectangle 993">
              <a:extLst>
                <a:ext uri="{FF2B5EF4-FFF2-40B4-BE49-F238E27FC236}">
                  <a16:creationId xmlns:a16="http://schemas.microsoft.com/office/drawing/2014/main" id="{F216ED94-86D2-4475-BC25-D99697CE2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8" y="3309"/>
              <a:ext cx="565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400">
                  <a:solidFill>
                    <a:srgbClr val="00008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Chapters 1-6</a:t>
              </a:r>
              <a:endParaRPr lang="en-US" altLang="zh-TW" sz="1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8387" name="Rectangle 994">
              <a:extLst>
                <a:ext uri="{FF2B5EF4-FFF2-40B4-BE49-F238E27FC236}">
                  <a16:creationId xmlns:a16="http://schemas.microsoft.com/office/drawing/2014/main" id="{510A0555-1DE6-4F05-B5E8-FE0787035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160"/>
              <a:ext cx="544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400">
                  <a:solidFill>
                    <a:srgbClr val="99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Chapters 7-8</a:t>
              </a:r>
            </a:p>
          </p:txBody>
        </p:sp>
        <p:sp>
          <p:nvSpPr>
            <p:cNvPr id="8388" name="Rectangle 995">
              <a:extLst>
                <a:ext uri="{FF2B5EF4-FFF2-40B4-BE49-F238E27FC236}">
                  <a16:creationId xmlns:a16="http://schemas.microsoft.com/office/drawing/2014/main" id="{AA37F9CB-E1A9-4364-BA61-06E37B18A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026"/>
              <a:ext cx="589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400">
                  <a:solidFill>
                    <a:srgbClr val="00008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Chapters 9-13</a:t>
              </a:r>
              <a:endParaRPr lang="en-US" altLang="zh-TW" sz="1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</p:grpSp>
      <p:sp>
        <p:nvSpPr>
          <p:cNvPr id="8195" name="AutoShape 996">
            <a:extLst>
              <a:ext uri="{FF2B5EF4-FFF2-40B4-BE49-F238E27FC236}">
                <a16:creationId xmlns:a16="http://schemas.microsoft.com/office/drawing/2014/main" id="{014B2ACB-8E3B-4451-AF6B-A7B748709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292600"/>
            <a:ext cx="1655763" cy="649288"/>
          </a:xfrm>
          <a:prstGeom prst="wedgeRoundRectCallout">
            <a:avLst>
              <a:gd name="adj1" fmla="val 39454"/>
              <a:gd name="adj2" fmla="val -110880"/>
              <a:gd name="adj3" fmla="val 16667"/>
            </a:avLst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 b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 Java-based emulator is included in the course software suite</a:t>
            </a:r>
          </a:p>
        </p:txBody>
      </p:sp>
      <p:sp>
        <p:nvSpPr>
          <p:cNvPr id="8196" name="AutoShape 997">
            <a:extLst>
              <a:ext uri="{FF2B5EF4-FFF2-40B4-BE49-F238E27FC236}">
                <a16:creationId xmlns:a16="http://schemas.microsoft.com/office/drawing/2014/main" id="{BC59D31F-E841-4DAD-8E4C-1697F8E77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492375"/>
            <a:ext cx="1152525" cy="504825"/>
          </a:xfrm>
          <a:prstGeom prst="wedgeRoundRectCallout">
            <a:avLst>
              <a:gd name="adj1" fmla="val -27412"/>
              <a:gd name="adj2" fmla="val 121699"/>
              <a:gd name="adj3" fmla="val 16667"/>
            </a:avLst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 b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Implemented in Projects 7-8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EF40DE5F-7B95-4A1B-BA3D-17DEB2570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855" r="51686" b="70380"/>
          <a:stretch/>
        </p:blipFill>
        <p:spPr>
          <a:xfrm>
            <a:off x="1287233" y="2495607"/>
            <a:ext cx="2373356" cy="1224745"/>
          </a:xfrm>
          <a:prstGeom prst="rect">
            <a:avLst/>
          </a:prstGeom>
        </p:spPr>
      </p:pic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6077912B-B751-4E74-8971-04C6825B944F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F09EAE6B-32B8-4E7C-BC46-791049D583C0}"/>
              </a:ext>
            </a:extLst>
          </p:cNvPr>
          <p:cNvSpPr/>
          <p:nvPr/>
        </p:nvSpPr>
        <p:spPr>
          <a:xfrm>
            <a:off x="3708699" y="3137648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3DD9C047-492C-4E81-ACF7-D281B9FBEFFD}"/>
              </a:ext>
            </a:extLst>
          </p:cNvPr>
          <p:cNvSpPr/>
          <p:nvPr/>
        </p:nvSpPr>
        <p:spPr>
          <a:xfrm>
            <a:off x="1018988" y="3028577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CD2D546F-34DA-4092-A02B-38E81D9149C2}"/>
              </a:ext>
            </a:extLst>
          </p:cNvPr>
          <p:cNvGrpSpPr/>
          <p:nvPr/>
        </p:nvGrpSpPr>
        <p:grpSpPr>
          <a:xfrm>
            <a:off x="1236066" y="3620244"/>
            <a:ext cx="548852" cy="293150"/>
            <a:chOff x="6535705" y="3633082"/>
            <a:chExt cx="548852" cy="293150"/>
          </a:xfrm>
        </p:grpSpPr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0E315610-250F-4EDA-BE17-D659F2E73540}"/>
                </a:ext>
              </a:extLst>
            </p:cNvPr>
            <p:cNvSpPr/>
            <p:nvPr/>
          </p:nvSpPr>
          <p:spPr>
            <a:xfrm>
              <a:off x="6535705" y="3633082"/>
              <a:ext cx="440772" cy="29315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21" name="Straight Arrow Connector 14">
              <a:extLst>
                <a:ext uri="{FF2B5EF4-FFF2-40B4-BE49-F238E27FC236}">
                  <a16:creationId xmlns:a16="http://schemas.microsoft.com/office/drawing/2014/main" id="{DDAF2B8D-96ED-41B2-A939-A89AE1FFEEB7}"/>
                </a:ext>
              </a:extLst>
            </p:cNvPr>
            <p:cNvCxnSpPr/>
            <p:nvPr/>
          </p:nvCxnSpPr>
          <p:spPr>
            <a:xfrm>
              <a:off x="6884196" y="380991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grpSp>
        <p:nvGrpSpPr>
          <p:cNvPr id="22" name="Group 18">
            <a:extLst>
              <a:ext uri="{FF2B5EF4-FFF2-40B4-BE49-F238E27FC236}">
                <a16:creationId xmlns:a16="http://schemas.microsoft.com/office/drawing/2014/main" id="{D9C2585D-CB05-4C61-9016-CE640060CEF1}"/>
              </a:ext>
            </a:extLst>
          </p:cNvPr>
          <p:cNvGrpSpPr/>
          <p:nvPr/>
        </p:nvGrpSpPr>
        <p:grpSpPr>
          <a:xfrm>
            <a:off x="3704770" y="3130478"/>
            <a:ext cx="1346348" cy="591791"/>
            <a:chOff x="7606210" y="2683438"/>
            <a:chExt cx="1346348" cy="591791"/>
          </a:xfrm>
        </p:grpSpPr>
        <p:sp>
          <p:nvSpPr>
            <p:cNvPr id="23" name="Right Brace 19">
              <a:extLst>
                <a:ext uri="{FF2B5EF4-FFF2-40B4-BE49-F238E27FC236}">
                  <a16:creationId xmlns:a16="http://schemas.microsoft.com/office/drawing/2014/main" id="{5F124D40-1BB1-46C1-9093-152E6568E8FE}"/>
                </a:ext>
              </a:extLst>
            </p:cNvPr>
            <p:cNvSpPr/>
            <p:nvPr/>
          </p:nvSpPr>
          <p:spPr>
            <a:xfrm>
              <a:off x="7606210" y="2683438"/>
              <a:ext cx="171789" cy="591791"/>
            </a:xfrm>
            <a:prstGeom prst="rightBrace">
              <a:avLst>
                <a:gd name="adj1" fmla="val 46889"/>
                <a:gd name="adj2" fmla="val 5000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C099829E-1653-4557-BCAF-50DB2FEF3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0643" y="2815060"/>
              <a:ext cx="119191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nArgs</a:t>
              </a:r>
            </a:p>
          </p:txBody>
        </p:sp>
      </p:grpSp>
      <p:sp>
        <p:nvSpPr>
          <p:cNvPr id="25" name="Rectangle 21">
            <a:extLst>
              <a:ext uri="{FF2B5EF4-FFF2-40B4-BE49-F238E27FC236}">
                <a16:creationId xmlns:a16="http://schemas.microsoft.com/office/drawing/2014/main" id="{88BF8368-53E0-4105-8651-C0A7C3DCE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function says: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nsolas"/>
                <a:cs typeface="Consolas"/>
              </a:rPr>
              <a:t>call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foo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734BCD95-614A-45FF-8BE1-FC65143E8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868" y="2162918"/>
            <a:ext cx="3212831" cy="12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call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ARG</a:t>
            </a:r>
            <a:endParaRPr lang="en-US" sz="1200" b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6475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93BA2C83-B295-41E2-A7E4-A3E103B24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855" r="51877" b="70380"/>
          <a:stretch/>
        </p:blipFill>
        <p:spPr>
          <a:xfrm>
            <a:off x="1287233" y="2495607"/>
            <a:ext cx="2360208" cy="122474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7F9B07-F081-4B45-8CFB-6153B4B144B7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15" name="Group 11">
            <a:extLst>
              <a:ext uri="{FF2B5EF4-FFF2-40B4-BE49-F238E27FC236}">
                <a16:creationId xmlns:a16="http://schemas.microsoft.com/office/drawing/2014/main" id="{C56E8F32-2B0F-47E1-9EAC-8BEC83A30699}"/>
              </a:ext>
            </a:extLst>
          </p:cNvPr>
          <p:cNvGrpSpPr/>
          <p:nvPr/>
        </p:nvGrpSpPr>
        <p:grpSpPr>
          <a:xfrm>
            <a:off x="1236066" y="3620244"/>
            <a:ext cx="548852" cy="293150"/>
            <a:chOff x="6535705" y="3633082"/>
            <a:chExt cx="548852" cy="293150"/>
          </a:xfrm>
        </p:grpSpPr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62D46432-F957-4AB5-B314-17F7AB5F1D21}"/>
                </a:ext>
              </a:extLst>
            </p:cNvPr>
            <p:cNvSpPr/>
            <p:nvPr/>
          </p:nvSpPr>
          <p:spPr>
            <a:xfrm>
              <a:off x="6535705" y="3633082"/>
              <a:ext cx="440772" cy="29315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17" name="Straight Arrow Connector 14">
              <a:extLst>
                <a:ext uri="{FF2B5EF4-FFF2-40B4-BE49-F238E27FC236}">
                  <a16:creationId xmlns:a16="http://schemas.microsoft.com/office/drawing/2014/main" id="{B173D4A3-F78E-4640-926A-F0D82E9E7AF7}"/>
                </a:ext>
              </a:extLst>
            </p:cNvPr>
            <p:cNvCxnSpPr/>
            <p:nvPr/>
          </p:nvCxnSpPr>
          <p:spPr>
            <a:xfrm>
              <a:off x="6884196" y="380991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A130EA0A-4250-43F9-8D9D-F0899AB8AD0B}"/>
              </a:ext>
            </a:extLst>
          </p:cNvPr>
          <p:cNvGrpSpPr/>
          <p:nvPr/>
        </p:nvGrpSpPr>
        <p:grpSpPr>
          <a:xfrm>
            <a:off x="3704770" y="3130478"/>
            <a:ext cx="1346348" cy="591791"/>
            <a:chOff x="7606210" y="2683438"/>
            <a:chExt cx="1346348" cy="591791"/>
          </a:xfrm>
        </p:grpSpPr>
        <p:sp>
          <p:nvSpPr>
            <p:cNvPr id="19" name="Right Brace 20">
              <a:extLst>
                <a:ext uri="{FF2B5EF4-FFF2-40B4-BE49-F238E27FC236}">
                  <a16:creationId xmlns:a16="http://schemas.microsoft.com/office/drawing/2014/main" id="{366D07BE-0F95-4F09-B8FC-D633087FFEB8}"/>
                </a:ext>
              </a:extLst>
            </p:cNvPr>
            <p:cNvSpPr/>
            <p:nvPr/>
          </p:nvSpPr>
          <p:spPr>
            <a:xfrm>
              <a:off x="7606210" y="2683438"/>
              <a:ext cx="171789" cy="591791"/>
            </a:xfrm>
            <a:prstGeom prst="rightBrace">
              <a:avLst>
                <a:gd name="adj1" fmla="val 46889"/>
                <a:gd name="adj2" fmla="val 5000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DA37A199-E1AE-4D83-A5C4-83D1A3B48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0643" y="2815060"/>
              <a:ext cx="119191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nArgs</a:t>
              </a:r>
            </a:p>
          </p:txBody>
        </p:sp>
      </p:grpSp>
      <p:sp>
        <p:nvSpPr>
          <p:cNvPr id="21" name="Rectangle 18">
            <a:extLst>
              <a:ext uri="{FF2B5EF4-FFF2-40B4-BE49-F238E27FC236}">
                <a16:creationId xmlns:a16="http://schemas.microsoft.com/office/drawing/2014/main" id="{4C6FE647-4F08-475B-B3B2-80F85F747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function says: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nsolas"/>
                <a:cs typeface="Consolas"/>
              </a:rPr>
              <a:t>call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foo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70F6A828-B25A-44F9-83A4-1134EAED3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868" y="2162918"/>
            <a:ext cx="3212831" cy="12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call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ARG</a:t>
            </a:r>
            <a:endParaRPr lang="en-US" sz="1200" b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8293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30" name="Picture 15">
            <a:extLst>
              <a:ext uri="{FF2B5EF4-FFF2-40B4-BE49-F238E27FC236}">
                <a16:creationId xmlns:a16="http://schemas.microsoft.com/office/drawing/2014/main" id="{B29F6D03-CF2D-4459-A0E6-06D9C8F5B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855" r="36321" b="70380"/>
          <a:stretch/>
        </p:blipFill>
        <p:spPr>
          <a:xfrm>
            <a:off x="1287232" y="2495607"/>
            <a:ext cx="3429743" cy="1224745"/>
          </a:xfrm>
          <a:prstGeom prst="rect">
            <a:avLst/>
          </a:prstGeom>
        </p:spPr>
      </p:pic>
      <p:cxnSp>
        <p:nvCxnSpPr>
          <p:cNvPr id="31" name="Straight Connector 13">
            <a:extLst>
              <a:ext uri="{FF2B5EF4-FFF2-40B4-BE49-F238E27FC236}">
                <a16:creationId xmlns:a16="http://schemas.microsoft.com/office/drawing/2014/main" id="{1A9D7F51-951E-4E05-8382-C4A50FD21ABD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32" name="Group 11">
            <a:extLst>
              <a:ext uri="{FF2B5EF4-FFF2-40B4-BE49-F238E27FC236}">
                <a16:creationId xmlns:a16="http://schemas.microsoft.com/office/drawing/2014/main" id="{41670694-6C31-4DCF-9B0B-5FFD6FAEDF2E}"/>
              </a:ext>
            </a:extLst>
          </p:cNvPr>
          <p:cNvGrpSpPr/>
          <p:nvPr/>
        </p:nvGrpSpPr>
        <p:grpSpPr>
          <a:xfrm>
            <a:off x="1236066" y="3620244"/>
            <a:ext cx="548852" cy="293150"/>
            <a:chOff x="6535705" y="3633082"/>
            <a:chExt cx="548852" cy="293150"/>
          </a:xfrm>
        </p:grpSpPr>
        <p:sp>
          <p:nvSpPr>
            <p:cNvPr id="33" name="Rectangle 12">
              <a:extLst>
                <a:ext uri="{FF2B5EF4-FFF2-40B4-BE49-F238E27FC236}">
                  <a16:creationId xmlns:a16="http://schemas.microsoft.com/office/drawing/2014/main" id="{FB346C31-C650-4756-8896-224A2802045A}"/>
                </a:ext>
              </a:extLst>
            </p:cNvPr>
            <p:cNvSpPr/>
            <p:nvPr/>
          </p:nvSpPr>
          <p:spPr>
            <a:xfrm>
              <a:off x="6535705" y="3633082"/>
              <a:ext cx="440772" cy="29315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34" name="Straight Arrow Connector 14">
              <a:extLst>
                <a:ext uri="{FF2B5EF4-FFF2-40B4-BE49-F238E27FC236}">
                  <a16:creationId xmlns:a16="http://schemas.microsoft.com/office/drawing/2014/main" id="{AF3D2708-BDA7-493C-847D-B23005E88F4D}"/>
                </a:ext>
              </a:extLst>
            </p:cNvPr>
            <p:cNvCxnSpPr/>
            <p:nvPr/>
          </p:nvCxnSpPr>
          <p:spPr>
            <a:xfrm>
              <a:off x="6884196" y="380991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35" name="Rectangle 18">
            <a:extLst>
              <a:ext uri="{FF2B5EF4-FFF2-40B4-BE49-F238E27FC236}">
                <a16:creationId xmlns:a16="http://schemas.microsoft.com/office/drawing/2014/main" id="{4632B922-8D6F-49CC-9069-6FE2AD001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function says: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nsolas"/>
                <a:cs typeface="Consolas"/>
              </a:rPr>
              <a:t>call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foo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5A7146AF-4598-4B41-A869-A8B950445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868" y="2162918"/>
            <a:ext cx="3212831" cy="12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call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ARG</a:t>
            </a:r>
            <a:endParaRPr lang="en-US" sz="1200" b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0739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FE0BB931-DA54-4F4E-B050-6A7EB0252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855" r="36321" b="70380"/>
          <a:stretch/>
        </p:blipFill>
        <p:spPr>
          <a:xfrm>
            <a:off x="1287232" y="2495607"/>
            <a:ext cx="3429743" cy="1224745"/>
          </a:xfrm>
          <a:prstGeom prst="rect">
            <a:avLst/>
          </a:prstGeom>
        </p:spPr>
      </p:pic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0114F7AD-ACB3-41C6-ABB7-D24E1DC83E17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52B618-CD6F-4A20-B0EF-98FFDAF63A6E}"/>
              </a:ext>
            </a:extLst>
          </p:cNvPr>
          <p:cNvGrpSpPr/>
          <p:nvPr/>
        </p:nvGrpSpPr>
        <p:grpSpPr>
          <a:xfrm>
            <a:off x="1236066" y="3620244"/>
            <a:ext cx="548852" cy="293150"/>
            <a:chOff x="6535705" y="3633082"/>
            <a:chExt cx="548852" cy="29315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0B0836-25B6-40C1-AADD-021B1340C237}"/>
                </a:ext>
              </a:extLst>
            </p:cNvPr>
            <p:cNvSpPr/>
            <p:nvPr/>
          </p:nvSpPr>
          <p:spPr>
            <a:xfrm>
              <a:off x="6535705" y="3633082"/>
              <a:ext cx="440772" cy="29315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14" name="Straight Arrow Connector 14">
              <a:extLst>
                <a:ext uri="{FF2B5EF4-FFF2-40B4-BE49-F238E27FC236}">
                  <a16:creationId xmlns:a16="http://schemas.microsoft.com/office/drawing/2014/main" id="{5739055D-83F3-46B1-8534-AF65616CCE51}"/>
                </a:ext>
              </a:extLst>
            </p:cNvPr>
            <p:cNvCxnSpPr/>
            <p:nvPr/>
          </p:nvCxnSpPr>
          <p:spPr>
            <a:xfrm>
              <a:off x="6884196" y="380991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15" name="Rectangle 16">
            <a:extLst>
              <a:ext uri="{FF2B5EF4-FFF2-40B4-BE49-F238E27FC236}">
                <a16:creationId xmlns:a16="http://schemas.microsoft.com/office/drawing/2014/main" id="{8F44E057-DB8D-40B0-BCD8-8850203C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function says: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nsolas"/>
                <a:cs typeface="Consolas"/>
              </a:rPr>
              <a:t>call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foo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35D744EC-0034-4E11-87B2-7224374D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868" y="2162918"/>
            <a:ext cx="3212831" cy="12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call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ARG</a:t>
            </a:r>
            <a:endParaRPr lang="en-US" sz="1200" b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Saves the caller’s frame</a:t>
            </a:r>
          </a:p>
        </p:txBody>
      </p:sp>
    </p:spTree>
    <p:extLst>
      <p:ext uri="{BB962C8B-B14F-4D97-AF65-F5344CB8AC3E}">
        <p14:creationId xmlns:p14="http://schemas.microsoft.com/office/powerpoint/2010/main" val="859942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868251F6-8BF8-4548-A9D6-E4518F17F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855" r="36321" b="58990"/>
          <a:stretch/>
        </p:blipFill>
        <p:spPr>
          <a:xfrm>
            <a:off x="1287232" y="2495607"/>
            <a:ext cx="3429743" cy="2238210"/>
          </a:xfrm>
          <a:prstGeom prst="rect">
            <a:avLst/>
          </a:prstGeom>
        </p:spPr>
      </p:pic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554B7D77-BFD9-6A4F-B188-6B95EA263A72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E8FA83-5301-2947-95B7-6FF51DD9E679}"/>
              </a:ext>
            </a:extLst>
          </p:cNvPr>
          <p:cNvGrpSpPr/>
          <p:nvPr/>
        </p:nvGrpSpPr>
        <p:grpSpPr>
          <a:xfrm>
            <a:off x="1246562" y="4680366"/>
            <a:ext cx="548852" cy="293150"/>
            <a:chOff x="6535705" y="3633082"/>
            <a:chExt cx="548852" cy="29315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848F11-4FB1-FE44-BAC3-6D0E99D15363}"/>
                </a:ext>
              </a:extLst>
            </p:cNvPr>
            <p:cNvSpPr/>
            <p:nvPr/>
          </p:nvSpPr>
          <p:spPr>
            <a:xfrm>
              <a:off x="6535705" y="3633082"/>
              <a:ext cx="440772" cy="29315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14" name="Straight Arrow Connector 14">
              <a:extLst>
                <a:ext uri="{FF2B5EF4-FFF2-40B4-BE49-F238E27FC236}">
                  <a16:creationId xmlns:a16="http://schemas.microsoft.com/office/drawing/2014/main" id="{16C7BFC2-200B-484F-A5AC-8A26796A55A4}"/>
                </a:ext>
              </a:extLst>
            </p:cNvPr>
            <p:cNvCxnSpPr/>
            <p:nvPr/>
          </p:nvCxnSpPr>
          <p:spPr>
            <a:xfrm>
              <a:off x="6884196" y="380991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15" name="Rectangle 18">
            <a:extLst>
              <a:ext uri="{FF2B5EF4-FFF2-40B4-BE49-F238E27FC236}">
                <a16:creationId xmlns:a16="http://schemas.microsoft.com/office/drawing/2014/main" id="{F9CE1E99-2E83-3841-B517-777B4BB5A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function says: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nsolas"/>
                <a:cs typeface="Consolas"/>
              </a:rPr>
              <a:t>call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foo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B97EC212-E5FE-E246-9943-D9EED730E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868" y="2162918"/>
            <a:ext cx="3212831" cy="12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call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ARG</a:t>
            </a:r>
            <a:endParaRPr lang="en-US" sz="1200" b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Saves the caller’s frame</a:t>
            </a:r>
          </a:p>
        </p:txBody>
      </p:sp>
    </p:spTree>
    <p:extLst>
      <p:ext uri="{BB962C8B-B14F-4D97-AF65-F5344CB8AC3E}">
        <p14:creationId xmlns:p14="http://schemas.microsoft.com/office/powerpoint/2010/main" val="142874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152EC5B9-8DF2-0F4B-9CEA-8C2018560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855" r="36321" b="58990"/>
          <a:stretch/>
        </p:blipFill>
        <p:spPr>
          <a:xfrm>
            <a:off x="1287232" y="2495607"/>
            <a:ext cx="3429743" cy="2238210"/>
          </a:xfrm>
          <a:prstGeom prst="rect">
            <a:avLst/>
          </a:prstGeom>
        </p:spPr>
      </p:pic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AF7C06CE-2BF9-8243-983C-C7A4B45D1E44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24599D-9686-9942-878D-0C9BF5BAFB2D}"/>
              </a:ext>
            </a:extLst>
          </p:cNvPr>
          <p:cNvGrpSpPr/>
          <p:nvPr/>
        </p:nvGrpSpPr>
        <p:grpSpPr>
          <a:xfrm>
            <a:off x="1246562" y="4680366"/>
            <a:ext cx="548852" cy="293150"/>
            <a:chOff x="6535705" y="3633082"/>
            <a:chExt cx="548852" cy="29315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4E9005-074D-B24C-9BBE-7B8406783DE3}"/>
                </a:ext>
              </a:extLst>
            </p:cNvPr>
            <p:cNvSpPr/>
            <p:nvPr/>
          </p:nvSpPr>
          <p:spPr>
            <a:xfrm>
              <a:off x="6535705" y="3633082"/>
              <a:ext cx="440772" cy="29315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14" name="Straight Arrow Connector 14">
              <a:extLst>
                <a:ext uri="{FF2B5EF4-FFF2-40B4-BE49-F238E27FC236}">
                  <a16:creationId xmlns:a16="http://schemas.microsoft.com/office/drawing/2014/main" id="{23C53770-561B-BA4F-B3B8-A847EF30720B}"/>
                </a:ext>
              </a:extLst>
            </p:cNvPr>
            <p:cNvCxnSpPr/>
            <p:nvPr/>
          </p:nvCxnSpPr>
          <p:spPr>
            <a:xfrm>
              <a:off x="6884196" y="380991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15" name="Rectangle 18">
            <a:extLst>
              <a:ext uri="{FF2B5EF4-FFF2-40B4-BE49-F238E27FC236}">
                <a16:creationId xmlns:a16="http://schemas.microsoft.com/office/drawing/2014/main" id="{B1610F31-A041-F645-9C3C-BE02230B0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function says: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nsolas"/>
                <a:cs typeface="Consolas"/>
              </a:rPr>
              <a:t>call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foo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nArgs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D1D8BDD1-1C5D-3547-88D9-77FDE4398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868" y="2162918"/>
            <a:ext cx="3212831" cy="12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call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ARG</a:t>
            </a:r>
            <a:endParaRPr lang="en-US" sz="1200" b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Saves the caller’s frame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Jumps to execute 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cs typeface="Times New Roman"/>
              </a:rPr>
              <a:t>foo</a:t>
            </a:r>
          </a:p>
        </p:txBody>
      </p:sp>
    </p:spTree>
    <p:extLst>
      <p:ext uri="{BB962C8B-B14F-4D97-AF65-F5344CB8AC3E}">
        <p14:creationId xmlns:p14="http://schemas.microsoft.com/office/powerpoint/2010/main" val="620855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F311CF00-12AB-914D-90AF-90993F7E0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855" r="36321" b="58990"/>
          <a:stretch/>
        </p:blipFill>
        <p:spPr>
          <a:xfrm>
            <a:off x="1287232" y="2495607"/>
            <a:ext cx="3429743" cy="2238210"/>
          </a:xfrm>
          <a:prstGeom prst="rect">
            <a:avLst/>
          </a:prstGeom>
        </p:spPr>
      </p:pic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6CB82D1A-378C-EC45-9779-BEBCC23CB2F0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07E34A-7B62-D04C-8CF7-D4BCC5E660D8}"/>
              </a:ext>
            </a:extLst>
          </p:cNvPr>
          <p:cNvGrpSpPr/>
          <p:nvPr/>
        </p:nvGrpSpPr>
        <p:grpSpPr>
          <a:xfrm>
            <a:off x="1246562" y="4680366"/>
            <a:ext cx="548852" cy="293150"/>
            <a:chOff x="6535705" y="3633082"/>
            <a:chExt cx="548852" cy="29315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B37D35-BDA0-1C4D-8071-8CF2D90C61D3}"/>
                </a:ext>
              </a:extLst>
            </p:cNvPr>
            <p:cNvSpPr/>
            <p:nvPr/>
          </p:nvSpPr>
          <p:spPr>
            <a:xfrm>
              <a:off x="6535705" y="3633082"/>
              <a:ext cx="440772" cy="29315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14" name="Straight Arrow Connector 14">
              <a:extLst>
                <a:ext uri="{FF2B5EF4-FFF2-40B4-BE49-F238E27FC236}">
                  <a16:creationId xmlns:a16="http://schemas.microsoft.com/office/drawing/2014/main" id="{64D7AAD4-336A-DF4A-B9CF-B43DDB69589B}"/>
                </a:ext>
              </a:extLst>
            </p:cNvPr>
            <p:cNvCxnSpPr/>
            <p:nvPr/>
          </p:nvCxnSpPr>
          <p:spPr>
            <a:xfrm>
              <a:off x="6884196" y="380991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15" name="Rectangle 16">
            <a:extLst>
              <a:ext uri="{FF2B5EF4-FFF2-40B4-BE49-F238E27FC236}">
                <a16:creationId xmlns:a16="http://schemas.microsoft.com/office/drawing/2014/main" id="{AD0C1B4B-CE47-C84A-BFBB-62F7DE0ED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called function is entered: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nsolas"/>
                <a:cs typeface="Consolas"/>
              </a:rPr>
              <a:t>function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foo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nVars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A7BD7862-1F82-9648-ACF9-82E1594E4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868" y="2162918"/>
            <a:ext cx="3212831" cy="12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call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ARG</a:t>
            </a:r>
            <a:endParaRPr lang="en-US" sz="1200" b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Saves the caller’s frame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Jumps to execute 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cs typeface="Times New Roman"/>
              </a:rPr>
              <a:t>foo</a:t>
            </a:r>
          </a:p>
        </p:txBody>
      </p:sp>
    </p:spTree>
    <p:extLst>
      <p:ext uri="{BB962C8B-B14F-4D97-AF65-F5344CB8AC3E}">
        <p14:creationId xmlns:p14="http://schemas.microsoft.com/office/powerpoint/2010/main" val="2869579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cxnSp>
        <p:nvCxnSpPr>
          <p:cNvPr id="12" name="Straight Connector 13">
            <a:extLst>
              <a:ext uri="{FF2B5EF4-FFF2-40B4-BE49-F238E27FC236}">
                <a16:creationId xmlns:a16="http://schemas.microsoft.com/office/drawing/2014/main" id="{D2E526ED-AFE3-3A4F-AA6D-0A2D6AFEAF7A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13" name="Picture 10">
            <a:extLst>
              <a:ext uri="{FF2B5EF4-FFF2-40B4-BE49-F238E27FC236}">
                <a16:creationId xmlns:a16="http://schemas.microsoft.com/office/drawing/2014/main" id="{7AF32F1A-E10B-2F46-A8D2-61EF58C6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855" r="36321" b="58990"/>
          <a:stretch/>
        </p:blipFill>
        <p:spPr>
          <a:xfrm>
            <a:off x="1287232" y="2495607"/>
            <a:ext cx="3429743" cy="2238210"/>
          </a:xfrm>
          <a:prstGeom prst="rect">
            <a:avLst/>
          </a:prstGeom>
        </p:spPr>
      </p:pic>
      <p:grpSp>
        <p:nvGrpSpPr>
          <p:cNvPr id="14" name="Group 17">
            <a:extLst>
              <a:ext uri="{FF2B5EF4-FFF2-40B4-BE49-F238E27FC236}">
                <a16:creationId xmlns:a16="http://schemas.microsoft.com/office/drawing/2014/main" id="{343E7B50-BD46-2841-9ECD-47FFCF614895}"/>
              </a:ext>
            </a:extLst>
          </p:cNvPr>
          <p:cNvGrpSpPr/>
          <p:nvPr/>
        </p:nvGrpSpPr>
        <p:grpSpPr>
          <a:xfrm>
            <a:off x="1246562" y="4680366"/>
            <a:ext cx="548852" cy="293150"/>
            <a:chOff x="6535705" y="3633082"/>
            <a:chExt cx="548852" cy="293150"/>
          </a:xfrm>
        </p:grpSpPr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A1D354A7-E795-F84C-B297-ED0DFC5AC484}"/>
                </a:ext>
              </a:extLst>
            </p:cNvPr>
            <p:cNvSpPr/>
            <p:nvPr/>
          </p:nvSpPr>
          <p:spPr>
            <a:xfrm>
              <a:off x="6535705" y="3633082"/>
              <a:ext cx="440772" cy="29315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16" name="Straight Arrow Connector 19">
              <a:extLst>
                <a:ext uri="{FF2B5EF4-FFF2-40B4-BE49-F238E27FC236}">
                  <a16:creationId xmlns:a16="http://schemas.microsoft.com/office/drawing/2014/main" id="{23072A65-0BAB-F74F-93FE-F315C913307C}"/>
                </a:ext>
              </a:extLst>
            </p:cNvPr>
            <p:cNvCxnSpPr/>
            <p:nvPr/>
          </p:nvCxnSpPr>
          <p:spPr>
            <a:xfrm>
              <a:off x="6884196" y="380991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17" name="Rectangle 14">
            <a:extLst>
              <a:ext uri="{FF2B5EF4-FFF2-40B4-BE49-F238E27FC236}">
                <a16:creationId xmlns:a16="http://schemas.microsoft.com/office/drawing/2014/main" id="{215ED054-D0B5-AD4C-B026-BC55E38D8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called function is entered: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nsolas"/>
                <a:cs typeface="Consolas"/>
              </a:rPr>
              <a:t>function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foo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nVars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3327F2D0-FE8F-A146-87EE-5660E82DC9EA}"/>
              </a:ext>
            </a:extLst>
          </p:cNvPr>
          <p:cNvSpPr/>
          <p:nvPr/>
        </p:nvSpPr>
        <p:spPr>
          <a:xfrm>
            <a:off x="5179432" y="29067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0DEDC863-4596-7B4B-8BC4-A06B6D16A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868" y="2162918"/>
            <a:ext cx="3212831" cy="12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call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ARG</a:t>
            </a:r>
            <a:endParaRPr lang="en-US" sz="1200" b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Saves the caller’s frame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Jumps to execute 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cs typeface="Times New Roman"/>
              </a:rPr>
              <a:t>foo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FBB9B2E-E63C-7040-85BE-48E9F15BE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425" y="3476198"/>
            <a:ext cx="3778181" cy="91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9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90"/>
                </a:solidFill>
                <a:latin typeface="Consolas"/>
                <a:cs typeface="Consolas"/>
              </a:rPr>
              <a:t>function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1335145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cxnSp>
        <p:nvCxnSpPr>
          <p:cNvPr id="12" name="Straight Connector 13">
            <a:extLst>
              <a:ext uri="{FF2B5EF4-FFF2-40B4-BE49-F238E27FC236}">
                <a16:creationId xmlns:a16="http://schemas.microsoft.com/office/drawing/2014/main" id="{F0CEE046-77F9-D141-B69E-B45015607E89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13" name="Picture 10">
            <a:extLst>
              <a:ext uri="{FF2B5EF4-FFF2-40B4-BE49-F238E27FC236}">
                <a16:creationId xmlns:a16="http://schemas.microsoft.com/office/drawing/2014/main" id="{DAE09DD6-1F4A-7E40-BBE8-9866BDED5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855" r="36321" b="58990"/>
          <a:stretch/>
        </p:blipFill>
        <p:spPr>
          <a:xfrm>
            <a:off x="1287232" y="2495607"/>
            <a:ext cx="3429743" cy="2238210"/>
          </a:xfrm>
          <a:prstGeom prst="rect">
            <a:avLst/>
          </a:prstGeom>
        </p:spPr>
      </p:pic>
      <p:grpSp>
        <p:nvGrpSpPr>
          <p:cNvPr id="14" name="Group 17">
            <a:extLst>
              <a:ext uri="{FF2B5EF4-FFF2-40B4-BE49-F238E27FC236}">
                <a16:creationId xmlns:a16="http://schemas.microsoft.com/office/drawing/2014/main" id="{3FA241F3-DF7A-E24F-9E75-25E34D1D9AD5}"/>
              </a:ext>
            </a:extLst>
          </p:cNvPr>
          <p:cNvGrpSpPr/>
          <p:nvPr/>
        </p:nvGrpSpPr>
        <p:grpSpPr>
          <a:xfrm>
            <a:off x="1246562" y="4680366"/>
            <a:ext cx="548852" cy="293150"/>
            <a:chOff x="6535705" y="3633082"/>
            <a:chExt cx="548852" cy="293150"/>
          </a:xfrm>
        </p:grpSpPr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0C509005-6A56-7D40-994E-0A660146860E}"/>
                </a:ext>
              </a:extLst>
            </p:cNvPr>
            <p:cNvSpPr/>
            <p:nvPr/>
          </p:nvSpPr>
          <p:spPr>
            <a:xfrm>
              <a:off x="6535705" y="3633082"/>
              <a:ext cx="440772" cy="29315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16" name="Straight Arrow Connector 19">
              <a:extLst>
                <a:ext uri="{FF2B5EF4-FFF2-40B4-BE49-F238E27FC236}">
                  <a16:creationId xmlns:a16="http://schemas.microsoft.com/office/drawing/2014/main" id="{4922DC63-B31C-FE4B-A8FD-BDB7427A1C32}"/>
                </a:ext>
              </a:extLst>
            </p:cNvPr>
            <p:cNvCxnSpPr/>
            <p:nvPr/>
          </p:nvCxnSpPr>
          <p:spPr>
            <a:xfrm>
              <a:off x="6884196" y="380991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17" name="Rectangle 14">
            <a:extLst>
              <a:ext uri="{FF2B5EF4-FFF2-40B4-BE49-F238E27FC236}">
                <a16:creationId xmlns:a16="http://schemas.microsoft.com/office/drawing/2014/main" id="{DC87890C-2909-7443-8648-6EC927786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called function is entered: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nsolas"/>
                <a:cs typeface="Consolas"/>
              </a:rPr>
              <a:t>function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foo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nVars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6B3E61E2-942E-0149-B744-052BB59A0893}"/>
              </a:ext>
            </a:extLst>
          </p:cNvPr>
          <p:cNvSpPr/>
          <p:nvPr/>
        </p:nvSpPr>
        <p:spPr>
          <a:xfrm>
            <a:off x="5179432" y="29067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53792DDA-1615-C346-A205-47F255E51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868" y="2162918"/>
            <a:ext cx="3212831" cy="12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call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ARG</a:t>
            </a:r>
            <a:endParaRPr lang="en-US" sz="1200" b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Saves the caller’s frame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Jumps to execute 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cs typeface="Times New Roman"/>
              </a:rPr>
              <a:t>foo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9C70AADD-DB79-EC41-85FF-5626AE1A7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425" y="3476198"/>
            <a:ext cx="3778181" cy="91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9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90"/>
                </a:solidFill>
                <a:latin typeface="Consolas"/>
                <a:cs typeface="Consolas"/>
              </a:rPr>
              <a:t>function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):</a:t>
            </a:r>
          </a:p>
          <a:p>
            <a:pPr marL="285750" indent="-285750" eaLnBrk="1" fontAlgn="auto" hangingPunct="1">
              <a:spcBef>
                <a:spcPts val="400"/>
              </a:spcBef>
              <a:spcAft>
                <a:spcPts val="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Sets up the </a:t>
            </a:r>
            <a:r>
              <a:rPr lang="en-US" sz="1200" b="0" dirty="0">
                <a:solidFill>
                  <a:srgbClr val="000090"/>
                </a:solidFill>
                <a:latin typeface="Consolas"/>
                <a:cs typeface="Consolas"/>
              </a:rPr>
              <a:t>local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 segment</a:t>
            </a:r>
            <a:b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of the called function</a:t>
            </a:r>
          </a:p>
        </p:txBody>
      </p:sp>
    </p:spTree>
    <p:extLst>
      <p:ext uri="{BB962C8B-B14F-4D97-AF65-F5344CB8AC3E}">
        <p14:creationId xmlns:p14="http://schemas.microsoft.com/office/powerpoint/2010/main" val="1613226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1061B93B-4318-B940-BA05-B8D5C829B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855" r="36321" b="52148"/>
          <a:stretch/>
        </p:blipFill>
        <p:spPr>
          <a:xfrm>
            <a:off x="1287232" y="2495607"/>
            <a:ext cx="3429743" cy="2846994"/>
          </a:xfrm>
          <a:prstGeom prst="rect">
            <a:avLst/>
          </a:prstGeom>
        </p:spPr>
      </p:pic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03A196E7-A1AE-CF4B-BA90-4D1807E1E93F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17" name="Group 11">
            <a:extLst>
              <a:ext uri="{FF2B5EF4-FFF2-40B4-BE49-F238E27FC236}">
                <a16:creationId xmlns:a16="http://schemas.microsoft.com/office/drawing/2014/main" id="{06D4451D-4C01-B140-B7F8-265371287BC6}"/>
              </a:ext>
            </a:extLst>
          </p:cNvPr>
          <p:cNvGrpSpPr/>
          <p:nvPr/>
        </p:nvGrpSpPr>
        <p:grpSpPr>
          <a:xfrm>
            <a:off x="1225570" y="5278653"/>
            <a:ext cx="548852" cy="293150"/>
            <a:chOff x="6535705" y="3633082"/>
            <a:chExt cx="548852" cy="293150"/>
          </a:xfrm>
        </p:grpSpPr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4A87BB14-78A0-1047-B25D-5F890E27C02F}"/>
                </a:ext>
              </a:extLst>
            </p:cNvPr>
            <p:cNvSpPr/>
            <p:nvPr/>
          </p:nvSpPr>
          <p:spPr>
            <a:xfrm>
              <a:off x="6535705" y="3633082"/>
              <a:ext cx="440772" cy="29315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19" name="Straight Arrow Connector 14">
              <a:extLst>
                <a:ext uri="{FF2B5EF4-FFF2-40B4-BE49-F238E27FC236}">
                  <a16:creationId xmlns:a16="http://schemas.microsoft.com/office/drawing/2014/main" id="{92B41B6C-5095-DF43-AC30-D515F87ACC24}"/>
                </a:ext>
              </a:extLst>
            </p:cNvPr>
            <p:cNvCxnSpPr/>
            <p:nvPr/>
          </p:nvCxnSpPr>
          <p:spPr>
            <a:xfrm>
              <a:off x="6884196" y="380991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A1FF4CF7-871D-F543-8714-582C3EF2391B}"/>
              </a:ext>
            </a:extLst>
          </p:cNvPr>
          <p:cNvSpPr/>
          <p:nvPr/>
        </p:nvSpPr>
        <p:spPr>
          <a:xfrm>
            <a:off x="3637280" y="4765040"/>
            <a:ext cx="629920" cy="53848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18">
            <a:extLst>
              <a:ext uri="{FF2B5EF4-FFF2-40B4-BE49-F238E27FC236}">
                <a16:creationId xmlns:a16="http://schemas.microsoft.com/office/drawing/2014/main" id="{6A945D85-12D2-754F-9ADC-15B1012FF934}"/>
              </a:ext>
            </a:extLst>
          </p:cNvPr>
          <p:cNvGrpSpPr/>
          <p:nvPr/>
        </p:nvGrpSpPr>
        <p:grpSpPr>
          <a:xfrm>
            <a:off x="3775890" y="4756078"/>
            <a:ext cx="1346348" cy="591791"/>
            <a:chOff x="7606210" y="2683438"/>
            <a:chExt cx="1346348" cy="591791"/>
          </a:xfrm>
        </p:grpSpPr>
        <p:sp>
          <p:nvSpPr>
            <p:cNvPr id="22" name="Right Brace 19">
              <a:extLst>
                <a:ext uri="{FF2B5EF4-FFF2-40B4-BE49-F238E27FC236}">
                  <a16:creationId xmlns:a16="http://schemas.microsoft.com/office/drawing/2014/main" id="{DD0BF34E-450E-C74A-905F-7CFCA19FDD20}"/>
                </a:ext>
              </a:extLst>
            </p:cNvPr>
            <p:cNvSpPr/>
            <p:nvPr/>
          </p:nvSpPr>
          <p:spPr>
            <a:xfrm>
              <a:off x="7606210" y="2683438"/>
              <a:ext cx="171789" cy="591791"/>
            </a:xfrm>
            <a:prstGeom prst="rightBrace">
              <a:avLst>
                <a:gd name="adj1" fmla="val 46889"/>
                <a:gd name="adj2" fmla="val 5000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634EA97E-421B-6B42-B535-F7E6B395C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0643" y="2815060"/>
              <a:ext cx="119191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nVars</a:t>
              </a:r>
            </a:p>
          </p:txBody>
        </p:sp>
      </p:grpSp>
      <p:sp>
        <p:nvSpPr>
          <p:cNvPr id="24" name="Rectangle 17">
            <a:extLst>
              <a:ext uri="{FF2B5EF4-FFF2-40B4-BE49-F238E27FC236}">
                <a16:creationId xmlns:a16="http://schemas.microsoft.com/office/drawing/2014/main" id="{8DA41206-6FD3-2549-B14F-22DFB1C6DBD5}"/>
              </a:ext>
            </a:extLst>
          </p:cNvPr>
          <p:cNvSpPr/>
          <p:nvPr/>
        </p:nvSpPr>
        <p:spPr>
          <a:xfrm>
            <a:off x="5179432" y="29067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B6F6DA36-6CFC-6C40-871A-FCF5E92A6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425" y="3476198"/>
            <a:ext cx="3778181" cy="91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9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90"/>
                </a:solidFill>
                <a:latin typeface="Consolas"/>
                <a:cs typeface="Consolas"/>
              </a:rPr>
              <a:t>function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):</a:t>
            </a:r>
          </a:p>
          <a:p>
            <a:pPr marL="285750" indent="-285750" eaLnBrk="1" fontAlgn="auto" hangingPunct="1">
              <a:spcBef>
                <a:spcPts val="400"/>
              </a:spcBef>
              <a:spcAft>
                <a:spcPts val="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Sets up the </a:t>
            </a:r>
            <a:r>
              <a:rPr lang="en-US" sz="1200" b="0" dirty="0">
                <a:solidFill>
                  <a:srgbClr val="000090"/>
                </a:solidFill>
                <a:latin typeface="Consolas"/>
                <a:cs typeface="Consolas"/>
              </a:rPr>
              <a:t>local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 segment</a:t>
            </a:r>
            <a:b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of the called function</a:t>
            </a: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7FD22046-9C94-6D4F-87AA-BFC774EE6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868" y="2162918"/>
            <a:ext cx="3212831" cy="12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call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ARG</a:t>
            </a:r>
            <a:endParaRPr lang="en-US" sz="1200" b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Saves the caller’s frame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Jumps to execute 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cs typeface="Times New Roman"/>
              </a:rPr>
              <a:t>foo</a:t>
            </a: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5B94E26D-06AD-0944-B951-8B1B99A05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called function is entered: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nsolas"/>
                <a:cs typeface="Consolas"/>
              </a:rPr>
              <a:t>function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foo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nVars</a:t>
            </a:r>
          </a:p>
        </p:txBody>
      </p:sp>
    </p:spTree>
    <p:extLst>
      <p:ext uri="{BB962C8B-B14F-4D97-AF65-F5344CB8AC3E}">
        <p14:creationId xmlns:p14="http://schemas.microsoft.com/office/powerpoint/2010/main" val="95937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8B26CCF3-E2F9-4F1F-A2B4-65250CBEB8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The VM language</a:t>
            </a:r>
          </a:p>
        </p:txBody>
      </p:sp>
      <p:sp>
        <p:nvSpPr>
          <p:cNvPr id="10242" name="Rectangle 8">
            <a:extLst>
              <a:ext uri="{FF2B5EF4-FFF2-40B4-BE49-F238E27FC236}">
                <a16:creationId xmlns:a16="http://schemas.microsoft.com/office/drawing/2014/main" id="{E5CDF0E1-200B-421A-8921-ED684F6F8F6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693738"/>
            <a:ext cx="9144000" cy="431800"/>
          </a:xfrm>
        </p:spPr>
        <p:txBody>
          <a:bodyPr/>
          <a:lstStyle/>
          <a:p>
            <a:pPr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Goal:</a:t>
            </a:r>
            <a:r>
              <a:rPr lang="en-US" altLang="zh-TW" sz="1800">
                <a:ea typeface="新細明體" panose="02020500000000000000" pitchFamily="18" charset="-120"/>
              </a:rPr>
              <a:t> Complete the specification and implementation of the VM model and language</a:t>
            </a:r>
          </a:p>
        </p:txBody>
      </p:sp>
      <p:sp>
        <p:nvSpPr>
          <p:cNvPr id="10243" name="Rectangle 9">
            <a:extLst>
              <a:ext uri="{FF2B5EF4-FFF2-40B4-BE49-F238E27FC236}">
                <a16:creationId xmlns:a16="http://schemas.microsoft.com/office/drawing/2014/main" id="{A4712029-C153-43FA-80A9-28D1EA6AF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734050"/>
            <a:ext cx="87487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zh-TW" sz="1800" b="0" u="sng">
                <a:ea typeface="新細明體" panose="02020500000000000000" pitchFamily="18" charset="-120"/>
              </a:rPr>
              <a:t>Method:</a:t>
            </a:r>
            <a:r>
              <a:rPr lang="en-US" altLang="zh-TW" sz="1800" b="0">
                <a:ea typeface="新細明體" panose="02020500000000000000" pitchFamily="18" charset="-120"/>
              </a:rPr>
              <a:t> (a) specify the abstraction (model’s constructs and commands)</a:t>
            </a:r>
            <a:br>
              <a:rPr lang="en-US" altLang="zh-TW" sz="1800" b="0">
                <a:ea typeface="新細明體" panose="02020500000000000000" pitchFamily="18" charset="-120"/>
              </a:rPr>
            </a:br>
            <a:r>
              <a:rPr lang="en-US" altLang="zh-TW" sz="1800" b="0">
                <a:ea typeface="新細明體" panose="02020500000000000000" pitchFamily="18" charset="-120"/>
              </a:rPr>
              <a:t>         (b) propose how to implement it over the Hack platform.</a:t>
            </a:r>
          </a:p>
        </p:txBody>
      </p:sp>
      <p:sp>
        <p:nvSpPr>
          <p:cNvPr id="10245" name="Text Box 3">
            <a:extLst>
              <a:ext uri="{FF2B5EF4-FFF2-40B4-BE49-F238E27FC236}">
                <a16:creationId xmlns:a16="http://schemas.microsoft.com/office/drawing/2014/main" id="{3EB7EC86-0AEC-4549-9C9E-367528033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1165225"/>
            <a:ext cx="3529013" cy="4321175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190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100000"/>
              </a:spcBef>
              <a:buClrTx/>
              <a:buSzTx/>
              <a:buFontTx/>
              <a:buNone/>
              <a:defRPr/>
            </a:pPr>
            <a:r>
              <a:rPr lang="en-US" altLang="zh-TW" b="0" u="sng">
                <a:ea typeface="新細明體" charset="0"/>
                <a:cs typeface="Arial" charset="0"/>
              </a:rPr>
              <a:t>Arithmetic / Boolean commands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	</a:t>
            </a:r>
            <a:r>
              <a:rPr lang="en-US" altLang="zh-TW" b="0">
                <a:latin typeface="Consolas" charset="0"/>
                <a:ea typeface="新細明體" charset="0"/>
                <a:cs typeface="Consolas" charset="0"/>
              </a:rPr>
              <a:t>add	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0">
                <a:latin typeface="Consolas" charset="0"/>
                <a:ea typeface="新細明體" charset="0"/>
                <a:cs typeface="Consolas" charset="0"/>
              </a:rPr>
              <a:t>	sub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0">
                <a:latin typeface="Consolas" charset="0"/>
                <a:ea typeface="新細明體" charset="0"/>
                <a:cs typeface="Consolas" charset="0"/>
              </a:rPr>
              <a:t>	neg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0">
                <a:latin typeface="Consolas" charset="0"/>
                <a:ea typeface="新細明體" charset="0"/>
                <a:cs typeface="Consolas" charset="0"/>
              </a:rPr>
              <a:t>	eq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0">
                <a:latin typeface="Consolas" charset="0"/>
                <a:ea typeface="新細明體" charset="0"/>
                <a:cs typeface="Consolas" charset="0"/>
              </a:rPr>
              <a:t>	gt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0">
                <a:latin typeface="Consolas" charset="0"/>
                <a:ea typeface="新細明體" charset="0"/>
                <a:cs typeface="Consolas" charset="0"/>
              </a:rPr>
              <a:t>	lt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0">
                <a:latin typeface="Consolas" charset="0"/>
                <a:ea typeface="新細明體" charset="0"/>
                <a:cs typeface="Consolas" charset="0"/>
              </a:rPr>
              <a:t>	and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0">
                <a:latin typeface="Consolas" charset="0"/>
                <a:ea typeface="新細明體" charset="0"/>
                <a:cs typeface="Consolas" charset="0"/>
              </a:rPr>
              <a:t>	or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 b="0">
                <a:latin typeface="Consolas" charset="0"/>
                <a:ea typeface="新細明體" charset="0"/>
                <a:cs typeface="Consolas" charset="0"/>
              </a:rPr>
              <a:t>	not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b="0" u="sng">
                <a:ea typeface="新細明體" charset="0"/>
                <a:cs typeface="Arial" charset="0"/>
              </a:rPr>
              <a:t>Memory access commands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 b="0">
                <a:latin typeface="Consolas" charset="0"/>
                <a:ea typeface="新細明體" charset="0"/>
                <a:cs typeface="Consolas" charset="0"/>
              </a:rPr>
              <a:t>pop x</a:t>
            </a: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 </a:t>
            </a:r>
            <a:r>
              <a:rPr lang="en-US" altLang="zh-TW" sz="1200" b="0">
                <a:latin typeface="Times New Roman" charset="0"/>
                <a:ea typeface="新細明體" charset="0"/>
                <a:cs typeface="Times New Roman" charset="0"/>
              </a:rPr>
              <a:t>(pop into x, which is a variable)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 b="0">
                <a:latin typeface="Consolas" charset="0"/>
                <a:ea typeface="新細明體" charset="0"/>
                <a:cs typeface="Consolas" charset="0"/>
              </a:rPr>
              <a:t>push y</a:t>
            </a: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 </a:t>
            </a:r>
            <a:r>
              <a:rPr lang="en-US" altLang="zh-TW" sz="1200" b="0">
                <a:latin typeface="Times New Roman" charset="0"/>
                <a:ea typeface="新細明體" charset="0"/>
                <a:cs typeface="Times New Roman" charset="0"/>
              </a:rPr>
              <a:t>(y being a variable or a constant)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lang="en-US" altLang="zh-TW" sz="1200" b="0"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10246" name="Text Box 4">
            <a:extLst>
              <a:ext uri="{FF2B5EF4-FFF2-40B4-BE49-F238E27FC236}">
                <a16:creationId xmlns:a16="http://schemas.microsoft.com/office/drawing/2014/main" id="{34C9FBB0-0DDA-46C3-AE49-C1205DD80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165225"/>
            <a:ext cx="3429000" cy="4321175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190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100000"/>
              </a:spcBef>
              <a:buClrTx/>
              <a:buSzTx/>
              <a:buFontTx/>
              <a:buNone/>
              <a:defRPr/>
            </a:pPr>
            <a:r>
              <a:rPr lang="en-US" altLang="zh-TW" b="0" u="sng">
                <a:ea typeface="新細明體" charset="0"/>
                <a:cs typeface="Arial" charset="0"/>
              </a:rPr>
              <a:t>Program flow commands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buClrTx/>
              <a:buSzTx/>
              <a:buFontTx/>
              <a:buNone/>
              <a:defRPr/>
            </a:pP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	</a:t>
            </a:r>
            <a:r>
              <a:rPr lang="en-US" altLang="zh-TW" sz="1400" b="0">
                <a:latin typeface="Consolas" charset="0"/>
                <a:ea typeface="新細明體" charset="0"/>
                <a:cs typeface="Consolas" charset="0"/>
              </a:rPr>
              <a:t>label     </a:t>
            </a:r>
            <a:r>
              <a:rPr lang="en-US" altLang="zh-TW" sz="1200" b="0">
                <a:ea typeface="新細明體" charset="0"/>
                <a:cs typeface="Arial" charset="0"/>
              </a:rPr>
              <a:t>(declaration)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buClrTx/>
              <a:buSzTx/>
              <a:buFontTx/>
              <a:buNone/>
              <a:defRPr/>
            </a:pP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	</a:t>
            </a:r>
            <a:r>
              <a:rPr lang="en-US" altLang="zh-TW" sz="1400" b="0">
                <a:latin typeface="Consolas" charset="0"/>
                <a:ea typeface="新細明體" charset="0"/>
                <a:cs typeface="Consolas" charset="0"/>
              </a:rPr>
              <a:t>goto      </a:t>
            </a:r>
            <a:r>
              <a:rPr lang="en-US" altLang="zh-TW" sz="1200" b="0">
                <a:ea typeface="新細明體" charset="0"/>
                <a:cs typeface="Arial" charset="0"/>
              </a:rPr>
              <a:t>(label)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	</a:t>
            </a:r>
            <a:r>
              <a:rPr lang="en-US" altLang="zh-TW" sz="1400" b="0">
                <a:latin typeface="Consolas" charset="0"/>
                <a:ea typeface="新細明體" charset="0"/>
                <a:cs typeface="Consolas" charset="0"/>
              </a:rPr>
              <a:t>if-goto   </a:t>
            </a:r>
            <a:r>
              <a:rPr lang="en-US" altLang="zh-TW" sz="1200" b="0">
                <a:ea typeface="新細明體" charset="0"/>
                <a:cs typeface="Arial" charset="0"/>
              </a:rPr>
              <a:t>(label)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lang="en-US" altLang="zh-TW" sz="1200" b="0">
              <a:ea typeface="新細明體" charset="0"/>
              <a:cs typeface="Arial" charset="0"/>
            </a:endParaRP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 b="0" u="sng">
                <a:ea typeface="新細明體" charset="0"/>
                <a:cs typeface="Arial" charset="0"/>
              </a:rPr>
              <a:t>Function calling commands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 b="0">
                <a:latin typeface="Consolas" charset="0"/>
                <a:ea typeface="新細明體" charset="0"/>
                <a:cs typeface="Consolas" charset="0"/>
              </a:rPr>
              <a:t>function  </a:t>
            </a:r>
            <a:r>
              <a:rPr lang="en-US" altLang="zh-TW" sz="1200" b="0">
                <a:ea typeface="新細明體" charset="0"/>
                <a:cs typeface="Arial" charset="0"/>
              </a:rPr>
              <a:t>(declaration)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 b="0">
                <a:latin typeface="Consolas" charset="0"/>
                <a:ea typeface="新細明體" charset="0"/>
                <a:cs typeface="Consolas" charset="0"/>
              </a:rPr>
              <a:t>call</a:t>
            </a: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     </a:t>
            </a:r>
            <a:r>
              <a:rPr lang="en-US" altLang="zh-TW" sz="1200" b="0">
                <a:ea typeface="新細明體" charset="0"/>
                <a:cs typeface="Arial" charset="0"/>
              </a:rPr>
              <a:t>(a function)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 b="0">
                <a:latin typeface="Consolas" charset="0"/>
                <a:ea typeface="新細明體" charset="0"/>
                <a:cs typeface="Consolas" charset="0"/>
              </a:rPr>
              <a:t>return</a:t>
            </a: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200" b="0">
                <a:ea typeface="新細明體" charset="0"/>
                <a:cs typeface="Arial" charset="0"/>
              </a:rPr>
              <a:t>(from a function)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lang="en-US" altLang="zh-TW" sz="1200" b="0">
              <a:ea typeface="新細明體" charset="0"/>
              <a:cs typeface="Arial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535F5BB2-1141-4696-80CE-C569444CE484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743200"/>
            <a:ext cx="5400675" cy="576263"/>
            <a:chOff x="1746" y="1570"/>
            <a:chExt cx="3402" cy="363"/>
          </a:xfrm>
        </p:grpSpPr>
        <p:sp>
          <p:nvSpPr>
            <p:cNvPr id="10247" name="Oval 6">
              <a:extLst>
                <a:ext uri="{FF2B5EF4-FFF2-40B4-BE49-F238E27FC236}">
                  <a16:creationId xmlns:a16="http://schemas.microsoft.com/office/drawing/2014/main" id="{05256E58-0E67-4D0C-B33E-81FCD5740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616"/>
              <a:ext cx="771" cy="317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400" b="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Chapter 7</a:t>
              </a:r>
            </a:p>
          </p:txBody>
        </p:sp>
        <p:sp>
          <p:nvSpPr>
            <p:cNvPr id="10248" name="Oval 7">
              <a:extLst>
                <a:ext uri="{FF2B5EF4-FFF2-40B4-BE49-F238E27FC236}">
                  <a16:creationId xmlns:a16="http://schemas.microsoft.com/office/drawing/2014/main" id="{587838B5-103D-47E2-8780-E9B219CDA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1570"/>
              <a:ext cx="771" cy="317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400" b="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Chapter 8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C56AA4B7-75EF-674C-8384-F220775B7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855" r="36321" b="52148"/>
          <a:stretch/>
        </p:blipFill>
        <p:spPr>
          <a:xfrm>
            <a:off x="1287232" y="2495607"/>
            <a:ext cx="3429743" cy="2846994"/>
          </a:xfrm>
          <a:prstGeom prst="rect">
            <a:avLst/>
          </a:prstGeom>
        </p:spPr>
      </p:pic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id="{FAF570FE-63EB-7F4A-ABE2-4D046A3BEB7B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14" name="Group 11">
            <a:extLst>
              <a:ext uri="{FF2B5EF4-FFF2-40B4-BE49-F238E27FC236}">
                <a16:creationId xmlns:a16="http://schemas.microsoft.com/office/drawing/2014/main" id="{BA7728BD-E2F0-484A-87F6-2D24D4BD3F7B}"/>
              </a:ext>
            </a:extLst>
          </p:cNvPr>
          <p:cNvGrpSpPr/>
          <p:nvPr/>
        </p:nvGrpSpPr>
        <p:grpSpPr>
          <a:xfrm>
            <a:off x="1225570" y="5278653"/>
            <a:ext cx="548852" cy="293150"/>
            <a:chOff x="6535705" y="3633082"/>
            <a:chExt cx="548852" cy="293150"/>
          </a:xfrm>
        </p:grpSpPr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889E8D52-D68F-C044-9488-F8860B13770B}"/>
                </a:ext>
              </a:extLst>
            </p:cNvPr>
            <p:cNvSpPr/>
            <p:nvPr/>
          </p:nvSpPr>
          <p:spPr>
            <a:xfrm>
              <a:off x="6535705" y="3633082"/>
              <a:ext cx="440772" cy="29315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16" name="Straight Arrow Connector 14">
              <a:extLst>
                <a:ext uri="{FF2B5EF4-FFF2-40B4-BE49-F238E27FC236}">
                  <a16:creationId xmlns:a16="http://schemas.microsoft.com/office/drawing/2014/main" id="{866DF3AF-6824-6F4B-9803-5ADBA9110727}"/>
                </a:ext>
              </a:extLst>
            </p:cNvPr>
            <p:cNvCxnSpPr/>
            <p:nvPr/>
          </p:nvCxnSpPr>
          <p:spPr>
            <a:xfrm>
              <a:off x="6884196" y="380991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76EA21A-2C01-924F-8236-596B6EF38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called function is entered: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nsolas"/>
                <a:cs typeface="Consolas"/>
              </a:rPr>
              <a:t>function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foo</a:t>
            </a:r>
            <a:r>
              <a:rPr lang="en-US" sz="1800" b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0" i="1" dirty="0">
                <a:solidFill>
                  <a:prstClr val="black"/>
                </a:solidFill>
                <a:latin typeface="Times New Roman"/>
                <a:cs typeface="Times New Roman"/>
              </a:rPr>
              <a:t>nVars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862FF1-D987-7E48-B8C4-E6D8A267F657}"/>
              </a:ext>
            </a:extLst>
          </p:cNvPr>
          <p:cNvSpPr/>
          <p:nvPr/>
        </p:nvSpPr>
        <p:spPr>
          <a:xfrm>
            <a:off x="5179432" y="29067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EB5A82-3AEE-DA40-BE9F-6312BE51F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426" y="3476198"/>
            <a:ext cx="4560726" cy="91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9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90"/>
                </a:solidFill>
                <a:latin typeface="Consolas"/>
                <a:cs typeface="Consolas"/>
              </a:rPr>
              <a:t>function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):</a:t>
            </a:r>
          </a:p>
          <a:p>
            <a:pPr marL="285750" indent="-285750" eaLnBrk="1" fontAlgn="auto" hangingPunct="1">
              <a:spcBef>
                <a:spcPts val="400"/>
              </a:spcBef>
              <a:spcAft>
                <a:spcPts val="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Sets up the </a:t>
            </a:r>
            <a:r>
              <a:rPr lang="en-US" sz="1200" b="0" dirty="0">
                <a:solidFill>
                  <a:srgbClr val="000090"/>
                </a:solidFill>
                <a:latin typeface="Consolas"/>
                <a:cs typeface="Consolas"/>
              </a:rPr>
              <a:t>local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 segment</a:t>
            </a:r>
            <a:b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of the called function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988A47-7538-DB4D-9F7E-49D79BE06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868" y="2162918"/>
            <a:ext cx="3212831" cy="12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call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ARG</a:t>
            </a:r>
            <a:endParaRPr lang="en-US" sz="1200" b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Saves the caller’s frame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Jumps to execute 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cs typeface="Times New Roman"/>
              </a:rPr>
              <a:t>foo</a:t>
            </a:r>
          </a:p>
        </p:txBody>
      </p:sp>
    </p:spTree>
    <p:extLst>
      <p:ext uri="{BB962C8B-B14F-4D97-AF65-F5344CB8AC3E}">
        <p14:creationId xmlns:p14="http://schemas.microsoft.com/office/powerpoint/2010/main" val="839434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F2AA5FA6-87CF-C841-8E21-11FD0D377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855" r="36321" b="52148"/>
          <a:stretch/>
        </p:blipFill>
        <p:spPr>
          <a:xfrm>
            <a:off x="1287232" y="2495607"/>
            <a:ext cx="3429743" cy="2846994"/>
          </a:xfrm>
          <a:prstGeom prst="rect">
            <a:avLst/>
          </a:prstGeom>
        </p:spPr>
      </p:pic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B3C46F26-F99C-7348-AB8D-9FA2AADC5549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11" name="Group 11">
            <a:extLst>
              <a:ext uri="{FF2B5EF4-FFF2-40B4-BE49-F238E27FC236}">
                <a16:creationId xmlns:a16="http://schemas.microsoft.com/office/drawing/2014/main" id="{177068EE-44C9-8340-915E-AC6AE5742933}"/>
              </a:ext>
            </a:extLst>
          </p:cNvPr>
          <p:cNvGrpSpPr/>
          <p:nvPr/>
        </p:nvGrpSpPr>
        <p:grpSpPr>
          <a:xfrm>
            <a:off x="1225570" y="5278653"/>
            <a:ext cx="548852" cy="293150"/>
            <a:chOff x="6535705" y="3633082"/>
            <a:chExt cx="548852" cy="293150"/>
          </a:xfrm>
        </p:grpSpPr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21DB95F3-E6F6-064E-9A5D-16D7FD14C204}"/>
                </a:ext>
              </a:extLst>
            </p:cNvPr>
            <p:cNvSpPr/>
            <p:nvPr/>
          </p:nvSpPr>
          <p:spPr>
            <a:xfrm>
              <a:off x="6535705" y="3633082"/>
              <a:ext cx="440772" cy="29315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13" name="Straight Arrow Connector 14">
              <a:extLst>
                <a:ext uri="{FF2B5EF4-FFF2-40B4-BE49-F238E27FC236}">
                  <a16:creationId xmlns:a16="http://schemas.microsoft.com/office/drawing/2014/main" id="{EA01A29E-8688-434F-A4F3-181F61E8F24F}"/>
                </a:ext>
              </a:extLst>
            </p:cNvPr>
            <p:cNvCxnSpPr/>
            <p:nvPr/>
          </p:nvCxnSpPr>
          <p:spPr>
            <a:xfrm>
              <a:off x="6884196" y="380991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14" name="Rectangle 10">
            <a:extLst>
              <a:ext uri="{FF2B5EF4-FFF2-40B4-BE49-F238E27FC236}">
                <a16:creationId xmlns:a16="http://schemas.microsoft.com/office/drawing/2014/main" id="{CA21ABD9-B2C5-274F-B27B-82DAC213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called function is running,</a:t>
            </a:r>
            <a:b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doing something</a:t>
            </a:r>
            <a:endParaRPr lang="en-US" sz="1800" b="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2944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B458C119-6EF9-EF4E-914A-8E16FDB76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855" r="36321" b="45188"/>
          <a:stretch/>
        </p:blipFill>
        <p:spPr>
          <a:xfrm>
            <a:off x="1287232" y="2495607"/>
            <a:ext cx="3429743" cy="3466274"/>
          </a:xfrm>
          <a:prstGeom prst="rect">
            <a:avLst/>
          </a:prstGeom>
        </p:spPr>
      </p:pic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0460BF5F-AC0F-AD4F-8169-A63E7816C400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2" name="Rectangle 10">
            <a:extLst>
              <a:ext uri="{FF2B5EF4-FFF2-40B4-BE49-F238E27FC236}">
                <a16:creationId xmlns:a16="http://schemas.microsoft.com/office/drawing/2014/main" id="{2510166A-7E83-A341-8241-75B4107992C1}"/>
              </a:ext>
            </a:extLst>
          </p:cNvPr>
          <p:cNvSpPr/>
          <p:nvPr/>
        </p:nvSpPr>
        <p:spPr>
          <a:xfrm>
            <a:off x="1012664" y="54363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id="{3AC06794-E1F6-8846-BEB0-988953C3290B}"/>
              </a:ext>
            </a:extLst>
          </p:cNvPr>
          <p:cNvGrpSpPr/>
          <p:nvPr/>
        </p:nvGrpSpPr>
        <p:grpSpPr>
          <a:xfrm>
            <a:off x="1246562" y="5897902"/>
            <a:ext cx="548852" cy="293150"/>
            <a:chOff x="6535705" y="3633082"/>
            <a:chExt cx="548852" cy="293150"/>
          </a:xfrm>
        </p:grpSpPr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9515919B-4CD2-B944-88C1-07784EA7E983}"/>
                </a:ext>
              </a:extLst>
            </p:cNvPr>
            <p:cNvSpPr/>
            <p:nvPr/>
          </p:nvSpPr>
          <p:spPr>
            <a:xfrm>
              <a:off x="6535705" y="3633082"/>
              <a:ext cx="440772" cy="29315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15" name="Straight Arrow Connector 19">
              <a:extLst>
                <a:ext uri="{FF2B5EF4-FFF2-40B4-BE49-F238E27FC236}">
                  <a16:creationId xmlns:a16="http://schemas.microsoft.com/office/drawing/2014/main" id="{CB7E7969-04C0-4E46-AFAD-E7FD9C68DE75}"/>
                </a:ext>
              </a:extLst>
            </p:cNvPr>
            <p:cNvCxnSpPr/>
            <p:nvPr/>
          </p:nvCxnSpPr>
          <p:spPr>
            <a:xfrm>
              <a:off x="6884196" y="380991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16" name="Rectangle 11">
            <a:extLst>
              <a:ext uri="{FF2B5EF4-FFF2-40B4-BE49-F238E27FC236}">
                <a16:creationId xmlns:a16="http://schemas.microsoft.com/office/drawing/2014/main" id="{5CBDA118-AC51-6D41-B9BF-C2F3A1FE3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called function is running,</a:t>
            </a:r>
            <a:b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doing something</a:t>
            </a:r>
            <a:endParaRPr lang="en-US" sz="1800" b="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86315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A658A937-34C9-444D-BF7E-240ACBA2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855" r="36321" b="45188"/>
          <a:stretch/>
        </p:blipFill>
        <p:spPr>
          <a:xfrm>
            <a:off x="1287232" y="2495607"/>
            <a:ext cx="3429743" cy="3466274"/>
          </a:xfrm>
          <a:prstGeom prst="rect">
            <a:avLst/>
          </a:prstGeom>
        </p:spPr>
      </p:pic>
      <p:cxnSp>
        <p:nvCxnSpPr>
          <p:cNvPr id="11" name="Straight Connector 14">
            <a:extLst>
              <a:ext uri="{FF2B5EF4-FFF2-40B4-BE49-F238E27FC236}">
                <a16:creationId xmlns:a16="http://schemas.microsoft.com/office/drawing/2014/main" id="{50195B1C-8142-814C-8052-CE7A9BBDDA75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2" name="Rectangle 17">
            <a:extLst>
              <a:ext uri="{FF2B5EF4-FFF2-40B4-BE49-F238E27FC236}">
                <a16:creationId xmlns:a16="http://schemas.microsoft.com/office/drawing/2014/main" id="{DF5A0056-704D-484C-ADC6-0BE4C50EE654}"/>
              </a:ext>
            </a:extLst>
          </p:cNvPr>
          <p:cNvSpPr/>
          <p:nvPr/>
        </p:nvSpPr>
        <p:spPr>
          <a:xfrm>
            <a:off x="1012664" y="54363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0FD87B53-6575-204A-85B2-D31D2A32E8E9}"/>
              </a:ext>
            </a:extLst>
          </p:cNvPr>
          <p:cNvGrpSpPr/>
          <p:nvPr/>
        </p:nvGrpSpPr>
        <p:grpSpPr>
          <a:xfrm>
            <a:off x="1246562" y="5897902"/>
            <a:ext cx="548852" cy="293150"/>
            <a:chOff x="6535705" y="3633082"/>
            <a:chExt cx="548852" cy="293150"/>
          </a:xfrm>
        </p:grpSpPr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1E21A9B6-DBA7-504B-B119-8A1DFDDFC711}"/>
                </a:ext>
              </a:extLst>
            </p:cNvPr>
            <p:cNvSpPr/>
            <p:nvPr/>
          </p:nvSpPr>
          <p:spPr>
            <a:xfrm>
              <a:off x="6535705" y="3633082"/>
              <a:ext cx="440772" cy="29315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15" name="Straight Arrow Connector 20">
              <a:extLst>
                <a:ext uri="{FF2B5EF4-FFF2-40B4-BE49-F238E27FC236}">
                  <a16:creationId xmlns:a16="http://schemas.microsoft.com/office/drawing/2014/main" id="{8FD51B65-2D38-704F-A916-802B7937C311}"/>
                </a:ext>
              </a:extLst>
            </p:cNvPr>
            <p:cNvCxnSpPr/>
            <p:nvPr/>
          </p:nvCxnSpPr>
          <p:spPr>
            <a:xfrm>
              <a:off x="6884196" y="380991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16" name="Rectangle 21">
            <a:extLst>
              <a:ext uri="{FF2B5EF4-FFF2-40B4-BE49-F238E27FC236}">
                <a16:creationId xmlns:a16="http://schemas.microsoft.com/office/drawing/2014/main" id="{618B9A3C-1281-6C4B-B690-0CA854560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called function prepares to return: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it pushes a </a:t>
            </a:r>
            <a:r>
              <a:rPr lang="en-US" sz="1800" b="0" i="1" dirty="0">
                <a:solidFill>
                  <a:srgbClr val="000090"/>
                </a:solidFill>
                <a:latin typeface="Times New Roman"/>
                <a:cs typeface="Times New Roman"/>
              </a:rPr>
              <a:t>return value</a:t>
            </a:r>
            <a:endParaRPr lang="en-US" sz="1800" b="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34399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E40A67FA-0FBB-CF4E-BAB1-113EB74AA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719" r="36321" b="42829"/>
          <a:stretch/>
        </p:blipFill>
        <p:spPr>
          <a:xfrm>
            <a:off x="1287232" y="2483510"/>
            <a:ext cx="3429743" cy="3688296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CEADA478-97D8-6E4E-A844-C4B8F9C2D43C}"/>
              </a:ext>
            </a:extLst>
          </p:cNvPr>
          <p:cNvSpPr/>
          <p:nvPr/>
        </p:nvSpPr>
        <p:spPr>
          <a:xfrm>
            <a:off x="1012664" y="54363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3">
            <a:extLst>
              <a:ext uri="{FF2B5EF4-FFF2-40B4-BE49-F238E27FC236}">
                <a16:creationId xmlns:a16="http://schemas.microsoft.com/office/drawing/2014/main" id="{15DF2E10-68B4-E64D-BA5E-E666DC35B20C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3" name="Rectangle 14">
            <a:extLst>
              <a:ext uri="{FF2B5EF4-FFF2-40B4-BE49-F238E27FC236}">
                <a16:creationId xmlns:a16="http://schemas.microsoft.com/office/drawing/2014/main" id="{0DAF9EF5-AE04-864A-92A5-7A5424C77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called function prepares to return: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3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it pushes a </a:t>
            </a:r>
            <a:r>
              <a:rPr lang="en-US" sz="1800" b="0" i="1" dirty="0">
                <a:solidFill>
                  <a:srgbClr val="000090"/>
                </a:solidFill>
                <a:latin typeface="Times New Roman"/>
                <a:cs typeface="Times New Roman"/>
              </a:rPr>
              <a:t>return value</a:t>
            </a:r>
            <a:endParaRPr lang="en-US" sz="1800" b="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4" name="Group 12">
            <a:extLst>
              <a:ext uri="{FF2B5EF4-FFF2-40B4-BE49-F238E27FC236}">
                <a16:creationId xmlns:a16="http://schemas.microsoft.com/office/drawing/2014/main" id="{328C8681-4292-F642-AD57-3D22B331983D}"/>
              </a:ext>
            </a:extLst>
          </p:cNvPr>
          <p:cNvGrpSpPr/>
          <p:nvPr/>
        </p:nvGrpSpPr>
        <p:grpSpPr>
          <a:xfrm>
            <a:off x="1204935" y="6139919"/>
            <a:ext cx="609325" cy="191379"/>
            <a:chOff x="6570261" y="3648452"/>
            <a:chExt cx="609325" cy="191379"/>
          </a:xfrm>
        </p:grpSpPr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AB7FCE77-0FFA-8140-A158-7CB653577F6F}"/>
                </a:ext>
              </a:extLst>
            </p:cNvPr>
            <p:cNvSpPr/>
            <p:nvPr/>
          </p:nvSpPr>
          <p:spPr>
            <a:xfrm>
              <a:off x="6570261" y="3648452"/>
              <a:ext cx="440772" cy="19137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16" name="Straight Arrow Connector 17">
              <a:extLst>
                <a:ext uri="{FF2B5EF4-FFF2-40B4-BE49-F238E27FC236}">
                  <a16:creationId xmlns:a16="http://schemas.microsoft.com/office/drawing/2014/main" id="{35F17962-A49D-4E45-A9BB-7BBA9EE38B2C}"/>
                </a:ext>
              </a:extLst>
            </p:cNvPr>
            <p:cNvCxnSpPr/>
            <p:nvPr/>
          </p:nvCxnSpPr>
          <p:spPr>
            <a:xfrm>
              <a:off x="6979225" y="377535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28659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8CA454AC-CA48-7040-954C-7078F18C7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719" r="36321" b="42829"/>
          <a:stretch/>
        </p:blipFill>
        <p:spPr>
          <a:xfrm>
            <a:off x="1287232" y="2483510"/>
            <a:ext cx="3429743" cy="3688296"/>
          </a:xfrm>
          <a:prstGeom prst="rect">
            <a:avLst/>
          </a:prstGeom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AE575E3E-FECF-1C4B-B3EF-2F17DA95D1EB}"/>
              </a:ext>
            </a:extLst>
          </p:cNvPr>
          <p:cNvSpPr/>
          <p:nvPr/>
        </p:nvSpPr>
        <p:spPr>
          <a:xfrm>
            <a:off x="1012664" y="54363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20">
            <a:extLst>
              <a:ext uri="{FF2B5EF4-FFF2-40B4-BE49-F238E27FC236}">
                <a16:creationId xmlns:a16="http://schemas.microsoft.com/office/drawing/2014/main" id="{26459FD8-65E7-D949-911A-04053DAF4C0C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3" name="Rectangle 21">
            <a:extLst>
              <a:ext uri="{FF2B5EF4-FFF2-40B4-BE49-F238E27FC236}">
                <a16:creationId xmlns:a16="http://schemas.microsoft.com/office/drawing/2014/main" id="{3A1E30E3-7136-6749-931C-1D5AC67B9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called function says: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nsolas"/>
                <a:cs typeface="Consolas"/>
              </a:rPr>
              <a:t>return</a:t>
            </a:r>
            <a:endParaRPr lang="en-US" sz="1800" b="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B407D6D2-9926-9841-9C73-B5E384C32634}"/>
              </a:ext>
            </a:extLst>
          </p:cNvPr>
          <p:cNvGrpSpPr/>
          <p:nvPr/>
        </p:nvGrpSpPr>
        <p:grpSpPr>
          <a:xfrm>
            <a:off x="1204935" y="6139919"/>
            <a:ext cx="609325" cy="191379"/>
            <a:chOff x="6570261" y="3648452"/>
            <a:chExt cx="609325" cy="191379"/>
          </a:xfrm>
        </p:grpSpPr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7A289031-C857-034C-9E1C-7FA5BF77C972}"/>
                </a:ext>
              </a:extLst>
            </p:cNvPr>
            <p:cNvSpPr/>
            <p:nvPr/>
          </p:nvSpPr>
          <p:spPr>
            <a:xfrm>
              <a:off x="6570261" y="3648452"/>
              <a:ext cx="440772" cy="19137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6D8380B-29AA-9041-9EA9-045570B20C1C}"/>
                </a:ext>
              </a:extLst>
            </p:cNvPr>
            <p:cNvCxnSpPr/>
            <p:nvPr/>
          </p:nvCxnSpPr>
          <p:spPr>
            <a:xfrm>
              <a:off x="6979225" y="377535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060096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14" name="Picture 18">
            <a:extLst>
              <a:ext uri="{FF2B5EF4-FFF2-40B4-BE49-F238E27FC236}">
                <a16:creationId xmlns:a16="http://schemas.microsoft.com/office/drawing/2014/main" id="{A6A570AC-82B7-E947-A450-6AE59262C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719" r="36321" b="42829"/>
          <a:stretch/>
        </p:blipFill>
        <p:spPr>
          <a:xfrm>
            <a:off x="1287232" y="2483510"/>
            <a:ext cx="3429743" cy="3688296"/>
          </a:xfrm>
          <a:prstGeom prst="rect">
            <a:avLst/>
          </a:prstGeom>
        </p:spPr>
      </p:pic>
      <p:sp>
        <p:nvSpPr>
          <p:cNvPr id="15" name="Rectangle 19">
            <a:extLst>
              <a:ext uri="{FF2B5EF4-FFF2-40B4-BE49-F238E27FC236}">
                <a16:creationId xmlns:a16="http://schemas.microsoft.com/office/drawing/2014/main" id="{18A51FFF-D997-0C49-9EAD-2E069A21B3AA}"/>
              </a:ext>
            </a:extLst>
          </p:cNvPr>
          <p:cNvSpPr/>
          <p:nvPr/>
        </p:nvSpPr>
        <p:spPr>
          <a:xfrm>
            <a:off x="1012664" y="54363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25">
            <a:extLst>
              <a:ext uri="{FF2B5EF4-FFF2-40B4-BE49-F238E27FC236}">
                <a16:creationId xmlns:a16="http://schemas.microsoft.com/office/drawing/2014/main" id="{13AD2893-3D6A-2D4B-8DD3-848CD9D55162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7" name="Rectangle 13">
            <a:extLst>
              <a:ext uri="{FF2B5EF4-FFF2-40B4-BE49-F238E27FC236}">
                <a16:creationId xmlns:a16="http://schemas.microsoft.com/office/drawing/2014/main" id="{0E366F5D-7D92-0A44-AC9E-F0783C162A73}"/>
              </a:ext>
            </a:extLst>
          </p:cNvPr>
          <p:cNvSpPr/>
          <p:nvPr/>
        </p:nvSpPr>
        <p:spPr>
          <a:xfrm>
            <a:off x="5179432" y="29067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41">
            <a:extLst>
              <a:ext uri="{FF2B5EF4-FFF2-40B4-BE49-F238E27FC236}">
                <a16:creationId xmlns:a16="http://schemas.microsoft.com/office/drawing/2014/main" id="{B98BB623-E701-C14F-91A2-958DFAB9B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656" y="4507083"/>
            <a:ext cx="4280944" cy="171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9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90"/>
                </a:solidFill>
                <a:latin typeface="Consolas"/>
                <a:cs typeface="Consolas"/>
              </a:rPr>
              <a:t>return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):</a:t>
            </a:r>
          </a:p>
        </p:txBody>
      </p:sp>
      <p:sp>
        <p:nvSpPr>
          <p:cNvPr id="19" name="Rectangle 26">
            <a:extLst>
              <a:ext uri="{FF2B5EF4-FFF2-40B4-BE49-F238E27FC236}">
                <a16:creationId xmlns:a16="http://schemas.microsoft.com/office/drawing/2014/main" id="{9377C5ED-8C96-4246-AEF4-DEFFE777C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called function says: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nsolas"/>
                <a:cs typeface="Consolas"/>
              </a:rPr>
              <a:t>return</a:t>
            </a:r>
            <a:endParaRPr lang="en-US" sz="1800" b="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0" name="Group 29">
            <a:extLst>
              <a:ext uri="{FF2B5EF4-FFF2-40B4-BE49-F238E27FC236}">
                <a16:creationId xmlns:a16="http://schemas.microsoft.com/office/drawing/2014/main" id="{FE1AB428-7159-9349-9AF5-7B2E4750EF1B}"/>
              </a:ext>
            </a:extLst>
          </p:cNvPr>
          <p:cNvGrpSpPr/>
          <p:nvPr/>
        </p:nvGrpSpPr>
        <p:grpSpPr>
          <a:xfrm>
            <a:off x="1204935" y="6139919"/>
            <a:ext cx="609325" cy="191379"/>
            <a:chOff x="6570261" y="3648452"/>
            <a:chExt cx="609325" cy="191379"/>
          </a:xfrm>
        </p:grpSpPr>
        <p:sp>
          <p:nvSpPr>
            <p:cNvPr id="21" name="Rectangle 30">
              <a:extLst>
                <a:ext uri="{FF2B5EF4-FFF2-40B4-BE49-F238E27FC236}">
                  <a16:creationId xmlns:a16="http://schemas.microsoft.com/office/drawing/2014/main" id="{D3F48D91-6CA9-1F46-89DF-955E016ABC5C}"/>
                </a:ext>
              </a:extLst>
            </p:cNvPr>
            <p:cNvSpPr/>
            <p:nvPr/>
          </p:nvSpPr>
          <p:spPr>
            <a:xfrm>
              <a:off x="6570261" y="3648452"/>
              <a:ext cx="440772" cy="19137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22" name="Straight Arrow Connector 31">
              <a:extLst>
                <a:ext uri="{FF2B5EF4-FFF2-40B4-BE49-F238E27FC236}">
                  <a16:creationId xmlns:a16="http://schemas.microsoft.com/office/drawing/2014/main" id="{80E1612F-24F4-ED48-9DE2-17BF24F6C015}"/>
                </a:ext>
              </a:extLst>
            </p:cNvPr>
            <p:cNvCxnSpPr/>
            <p:nvPr/>
          </p:nvCxnSpPr>
          <p:spPr>
            <a:xfrm>
              <a:off x="6979225" y="377535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id="{B226C217-6B66-1E49-B8C9-C03FC3319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425" y="3476198"/>
            <a:ext cx="4907099" cy="91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function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85750" indent="-285750" eaLnBrk="1" fontAlgn="auto" hangingPunct="1">
              <a:spcBef>
                <a:spcPts val="400"/>
              </a:spcBef>
              <a:spcAft>
                <a:spcPts val="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up the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local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segment</a:t>
            </a:r>
            <a:b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of the called function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39CB4F55-8D2B-CF43-A6EA-D36070035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868" y="2162918"/>
            <a:ext cx="3212831" cy="12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call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ARG</a:t>
            </a:r>
            <a:endParaRPr lang="en-US" sz="1200" b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Saves the caller’s frame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Jumps to execute 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cs typeface="Times New Roman"/>
              </a:rPr>
              <a:t>foo</a:t>
            </a:r>
          </a:p>
        </p:txBody>
      </p:sp>
    </p:spTree>
    <p:extLst>
      <p:ext uri="{BB962C8B-B14F-4D97-AF65-F5344CB8AC3E}">
        <p14:creationId xmlns:p14="http://schemas.microsoft.com/office/powerpoint/2010/main" val="13127167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20" name="Picture 18">
            <a:extLst>
              <a:ext uri="{FF2B5EF4-FFF2-40B4-BE49-F238E27FC236}">
                <a16:creationId xmlns:a16="http://schemas.microsoft.com/office/drawing/2014/main" id="{F18F33D8-1C34-6F4E-B9A4-93C148867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719" r="36321" b="42829"/>
          <a:stretch/>
        </p:blipFill>
        <p:spPr>
          <a:xfrm>
            <a:off x="1287232" y="2483510"/>
            <a:ext cx="3429743" cy="3688296"/>
          </a:xfrm>
          <a:prstGeom prst="rect">
            <a:avLst/>
          </a:prstGeom>
        </p:spPr>
      </p:pic>
      <p:sp>
        <p:nvSpPr>
          <p:cNvPr id="21" name="Rectangle 19">
            <a:extLst>
              <a:ext uri="{FF2B5EF4-FFF2-40B4-BE49-F238E27FC236}">
                <a16:creationId xmlns:a16="http://schemas.microsoft.com/office/drawing/2014/main" id="{952F7833-64A1-B74A-87DD-F6B905F22CAB}"/>
              </a:ext>
            </a:extLst>
          </p:cNvPr>
          <p:cNvSpPr/>
          <p:nvPr/>
        </p:nvSpPr>
        <p:spPr>
          <a:xfrm>
            <a:off x="1012664" y="54363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Connector 25">
            <a:extLst>
              <a:ext uri="{FF2B5EF4-FFF2-40B4-BE49-F238E27FC236}">
                <a16:creationId xmlns:a16="http://schemas.microsoft.com/office/drawing/2014/main" id="{B28D6573-1398-5B40-A772-7C980B2A962B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" name="Rectangle 13">
            <a:extLst>
              <a:ext uri="{FF2B5EF4-FFF2-40B4-BE49-F238E27FC236}">
                <a16:creationId xmlns:a16="http://schemas.microsoft.com/office/drawing/2014/main" id="{C0F77B79-AD27-0744-912F-B6B6C6B53022}"/>
              </a:ext>
            </a:extLst>
          </p:cNvPr>
          <p:cNvSpPr/>
          <p:nvPr/>
        </p:nvSpPr>
        <p:spPr>
          <a:xfrm>
            <a:off x="5179432" y="29067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41">
            <a:extLst>
              <a:ext uri="{FF2B5EF4-FFF2-40B4-BE49-F238E27FC236}">
                <a16:creationId xmlns:a16="http://schemas.microsoft.com/office/drawing/2014/main" id="{18E597C3-7BA4-6C45-8925-C3AA836C4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656" y="4507083"/>
            <a:ext cx="4280944" cy="171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9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90"/>
                </a:solidFill>
                <a:latin typeface="Consolas"/>
                <a:cs typeface="Consolas"/>
              </a:rPr>
              <a:t>return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Copies the return value onto </a:t>
            </a:r>
            <a:r>
              <a:rPr lang="en-US" sz="1200" b="0" dirty="0">
                <a:solidFill>
                  <a:srgbClr val="000090"/>
                </a:solidFill>
                <a:latin typeface="Consolas"/>
                <a:cs typeface="Consolas"/>
              </a:rPr>
              <a:t>argument</a:t>
            </a:r>
            <a:r>
              <a:rPr lang="en-US" sz="1200" b="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1200" b="0" dirty="0">
                <a:solidFill>
                  <a:srgbClr val="000090"/>
                </a:solidFill>
                <a:latin typeface="Consolas"/>
                <a:cs typeface="Consolas"/>
              </a:rPr>
              <a:t>0</a:t>
            </a:r>
          </a:p>
        </p:txBody>
      </p:sp>
      <p:sp>
        <p:nvSpPr>
          <p:cNvPr id="25" name="Rectangle 26">
            <a:extLst>
              <a:ext uri="{FF2B5EF4-FFF2-40B4-BE49-F238E27FC236}">
                <a16:creationId xmlns:a16="http://schemas.microsoft.com/office/drawing/2014/main" id="{F269D366-244B-9448-98C5-CAE27019B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called function says: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nsolas"/>
                <a:cs typeface="Consolas"/>
              </a:rPr>
              <a:t>return</a:t>
            </a:r>
            <a:endParaRPr lang="en-US" sz="1800" b="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6" name="Group 29">
            <a:extLst>
              <a:ext uri="{FF2B5EF4-FFF2-40B4-BE49-F238E27FC236}">
                <a16:creationId xmlns:a16="http://schemas.microsoft.com/office/drawing/2014/main" id="{CD70307B-BFA7-8742-95FA-3E97A623C5CE}"/>
              </a:ext>
            </a:extLst>
          </p:cNvPr>
          <p:cNvGrpSpPr/>
          <p:nvPr/>
        </p:nvGrpSpPr>
        <p:grpSpPr>
          <a:xfrm>
            <a:off x="1204935" y="6139919"/>
            <a:ext cx="609325" cy="191379"/>
            <a:chOff x="6570261" y="3648452"/>
            <a:chExt cx="609325" cy="191379"/>
          </a:xfrm>
        </p:grpSpPr>
        <p:sp>
          <p:nvSpPr>
            <p:cNvPr id="27" name="Rectangle 30">
              <a:extLst>
                <a:ext uri="{FF2B5EF4-FFF2-40B4-BE49-F238E27FC236}">
                  <a16:creationId xmlns:a16="http://schemas.microsoft.com/office/drawing/2014/main" id="{E3E2D1DB-A6A8-304D-9F08-2223C8001721}"/>
                </a:ext>
              </a:extLst>
            </p:cNvPr>
            <p:cNvSpPr/>
            <p:nvPr/>
          </p:nvSpPr>
          <p:spPr>
            <a:xfrm>
              <a:off x="6570261" y="3648452"/>
              <a:ext cx="440772" cy="19137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28" name="Straight Arrow Connector 31">
              <a:extLst>
                <a:ext uri="{FF2B5EF4-FFF2-40B4-BE49-F238E27FC236}">
                  <a16:creationId xmlns:a16="http://schemas.microsoft.com/office/drawing/2014/main" id="{E339A4EB-1C52-F94E-97AE-FA8B3CD8827C}"/>
                </a:ext>
              </a:extLst>
            </p:cNvPr>
            <p:cNvCxnSpPr/>
            <p:nvPr/>
          </p:nvCxnSpPr>
          <p:spPr>
            <a:xfrm>
              <a:off x="6979225" y="377535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grpSp>
        <p:nvGrpSpPr>
          <p:cNvPr id="29" name="Group 2">
            <a:extLst>
              <a:ext uri="{FF2B5EF4-FFF2-40B4-BE49-F238E27FC236}">
                <a16:creationId xmlns:a16="http://schemas.microsoft.com/office/drawing/2014/main" id="{06B9D0BD-DC7E-A240-A43D-2E6C1220624D}"/>
              </a:ext>
            </a:extLst>
          </p:cNvPr>
          <p:cNvGrpSpPr/>
          <p:nvPr/>
        </p:nvGrpSpPr>
        <p:grpSpPr>
          <a:xfrm>
            <a:off x="2159211" y="3119040"/>
            <a:ext cx="2756704" cy="2916869"/>
            <a:chOff x="2159211" y="3119040"/>
            <a:chExt cx="2756704" cy="2916869"/>
          </a:xfrm>
        </p:grpSpPr>
        <p:grpSp>
          <p:nvGrpSpPr>
            <p:cNvPr id="30" name="Group 37">
              <a:extLst>
                <a:ext uri="{FF2B5EF4-FFF2-40B4-BE49-F238E27FC236}">
                  <a16:creationId xmlns:a16="http://schemas.microsoft.com/office/drawing/2014/main" id="{5153ACE3-FFBC-BE49-BF06-1A57C4FF7C2C}"/>
                </a:ext>
              </a:extLst>
            </p:cNvPr>
            <p:cNvGrpSpPr/>
            <p:nvPr/>
          </p:nvGrpSpPr>
          <p:grpSpPr>
            <a:xfrm>
              <a:off x="3694607" y="3202701"/>
              <a:ext cx="1221308" cy="2833208"/>
              <a:chOff x="3694607" y="3202701"/>
              <a:chExt cx="1221308" cy="2833208"/>
            </a:xfrm>
          </p:grpSpPr>
          <p:cxnSp>
            <p:nvCxnSpPr>
              <p:cNvPr id="32" name="Straight Arrow Connector 21">
                <a:extLst>
                  <a:ext uri="{FF2B5EF4-FFF2-40B4-BE49-F238E27FC236}">
                    <a16:creationId xmlns:a16="http://schemas.microsoft.com/office/drawing/2014/main" id="{4F92B6DC-D3B5-4B40-902C-A4F422DD3D52}"/>
                  </a:ext>
                </a:extLst>
              </p:cNvPr>
              <p:cNvCxnSpPr/>
              <p:nvPr/>
            </p:nvCxnSpPr>
            <p:spPr>
              <a:xfrm flipV="1">
                <a:off x="3694607" y="6031080"/>
                <a:ext cx="1221308" cy="2075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FF"/>
                </a:solidFill>
                <a:prstDash val="dash"/>
                <a:miter lim="800000"/>
                <a:tailEnd type="none" w="med" len="med"/>
              </a:ln>
              <a:effectLst/>
            </p:spPr>
          </p:cxnSp>
          <p:cxnSp>
            <p:nvCxnSpPr>
              <p:cNvPr id="33" name="Straight Arrow Connector 24">
                <a:extLst>
                  <a:ext uri="{FF2B5EF4-FFF2-40B4-BE49-F238E27FC236}">
                    <a16:creationId xmlns:a16="http://schemas.microsoft.com/office/drawing/2014/main" id="{F7BB63AB-5784-AD4E-9CDB-FCD03E05F596}"/>
                  </a:ext>
                </a:extLst>
              </p:cNvPr>
              <p:cNvCxnSpPr/>
              <p:nvPr/>
            </p:nvCxnSpPr>
            <p:spPr>
              <a:xfrm flipH="1" flipV="1">
                <a:off x="4914268" y="3202701"/>
                <a:ext cx="1647" cy="283320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FF"/>
                </a:solidFill>
                <a:prstDash val="dash"/>
                <a:miter lim="800000"/>
                <a:tailEnd type="none" w="med" len="med"/>
              </a:ln>
              <a:effectLst/>
            </p:spPr>
          </p:cxnSp>
          <p:cxnSp>
            <p:nvCxnSpPr>
              <p:cNvPr id="34" name="Straight Arrow Connector 27">
                <a:extLst>
                  <a:ext uri="{FF2B5EF4-FFF2-40B4-BE49-F238E27FC236}">
                    <a16:creationId xmlns:a16="http://schemas.microsoft.com/office/drawing/2014/main" id="{FB504874-FA81-2C4E-9B28-A6582FFA6684}"/>
                  </a:ext>
                </a:extLst>
              </p:cNvPr>
              <p:cNvCxnSpPr/>
              <p:nvPr/>
            </p:nvCxnSpPr>
            <p:spPr>
              <a:xfrm flipH="1" flipV="1">
                <a:off x="4354216" y="3202702"/>
                <a:ext cx="556870" cy="3573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FF"/>
                </a:solidFill>
                <a:prstDash val="dash"/>
                <a:miter lim="800000"/>
                <a:tailEnd type="triangle" w="lg" len="lg"/>
              </a:ln>
              <a:effectLst/>
            </p:spPr>
          </p:cxnSp>
        </p:grp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BCDE15F4-BE87-0F46-A8A7-FB1FBAA4B19D}"/>
                </a:ext>
              </a:extLst>
            </p:cNvPr>
            <p:cNvSpPr/>
            <p:nvPr/>
          </p:nvSpPr>
          <p:spPr>
            <a:xfrm>
              <a:off x="2159211" y="3119040"/>
              <a:ext cx="1201418" cy="159772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returned value</a:t>
              </a:r>
            </a:p>
          </p:txBody>
        </p:sp>
      </p:grpSp>
      <p:sp>
        <p:nvSpPr>
          <p:cNvPr id="35" name="Rectangle 22">
            <a:extLst>
              <a:ext uri="{FF2B5EF4-FFF2-40B4-BE49-F238E27FC236}">
                <a16:creationId xmlns:a16="http://schemas.microsoft.com/office/drawing/2014/main" id="{BAAA9E27-C31E-7448-AF12-C8E41E46B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425" y="3476198"/>
            <a:ext cx="4907099" cy="91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altLang="zh-TW" sz="1400" b="0" dirty="0">
                <a:solidFill>
                  <a:srgbClr val="000000"/>
                </a:solidFill>
                <a:latin typeface="Consolas"/>
                <a:cs typeface="Consolas"/>
              </a:rPr>
              <a:t>function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85750" indent="-285750" eaLnBrk="1" fontAlgn="auto" hangingPunct="1">
              <a:spcBef>
                <a:spcPts val="400"/>
              </a:spcBef>
              <a:spcAft>
                <a:spcPts val="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up the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local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segment</a:t>
            </a:r>
            <a:b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of the called function</a:t>
            </a:r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D40222AE-A456-644C-B1A5-838AD8421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868" y="2162918"/>
            <a:ext cx="3212831" cy="12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call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ARG</a:t>
            </a:r>
            <a:endParaRPr lang="en-US" sz="1200" b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Saves the caller’s frame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Jumps to execute 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cs typeface="Times New Roman"/>
              </a:rPr>
              <a:t>foo</a:t>
            </a:r>
          </a:p>
        </p:txBody>
      </p:sp>
    </p:spTree>
    <p:extLst>
      <p:ext uri="{BB962C8B-B14F-4D97-AF65-F5344CB8AC3E}">
        <p14:creationId xmlns:p14="http://schemas.microsoft.com/office/powerpoint/2010/main" val="275588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20" name="Picture 18">
            <a:extLst>
              <a:ext uri="{FF2B5EF4-FFF2-40B4-BE49-F238E27FC236}">
                <a16:creationId xmlns:a16="http://schemas.microsoft.com/office/drawing/2014/main" id="{B707F3B4-2E12-6D4D-8108-4123135EF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719" r="36321" b="42829"/>
          <a:stretch/>
        </p:blipFill>
        <p:spPr>
          <a:xfrm>
            <a:off x="1287232" y="2483510"/>
            <a:ext cx="3429743" cy="3688296"/>
          </a:xfrm>
          <a:prstGeom prst="rect">
            <a:avLst/>
          </a:prstGeom>
        </p:spPr>
      </p:pic>
      <p:sp>
        <p:nvSpPr>
          <p:cNvPr id="21" name="Rectangle 19">
            <a:extLst>
              <a:ext uri="{FF2B5EF4-FFF2-40B4-BE49-F238E27FC236}">
                <a16:creationId xmlns:a16="http://schemas.microsoft.com/office/drawing/2014/main" id="{AA513362-25DF-6C4A-A744-F07CB01740C6}"/>
              </a:ext>
            </a:extLst>
          </p:cNvPr>
          <p:cNvSpPr/>
          <p:nvPr/>
        </p:nvSpPr>
        <p:spPr>
          <a:xfrm>
            <a:off x="1012664" y="54363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Connector 25">
            <a:extLst>
              <a:ext uri="{FF2B5EF4-FFF2-40B4-BE49-F238E27FC236}">
                <a16:creationId xmlns:a16="http://schemas.microsoft.com/office/drawing/2014/main" id="{CD40CAF9-0BBA-974B-9581-B80A511D665C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" name="TextBox 5">
            <a:extLst>
              <a:ext uri="{FF2B5EF4-FFF2-40B4-BE49-F238E27FC236}">
                <a16:creationId xmlns:a16="http://schemas.microsoft.com/office/drawing/2014/main" id="{4DA4A938-E9B2-FE44-BB5F-B0A47CD957FE}"/>
              </a:ext>
            </a:extLst>
          </p:cNvPr>
          <p:cNvSpPr txBox="1"/>
          <p:nvPr/>
        </p:nvSpPr>
        <p:spPr>
          <a:xfrm>
            <a:off x="10202836" y="42854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DE45D343-2043-7540-8F3F-C8EB2A05A386}"/>
              </a:ext>
            </a:extLst>
          </p:cNvPr>
          <p:cNvSpPr/>
          <p:nvPr/>
        </p:nvSpPr>
        <p:spPr>
          <a:xfrm>
            <a:off x="5179432" y="29067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37">
            <a:extLst>
              <a:ext uri="{FF2B5EF4-FFF2-40B4-BE49-F238E27FC236}">
                <a16:creationId xmlns:a16="http://schemas.microsoft.com/office/drawing/2014/main" id="{E39AEDC7-2A72-BE42-A80E-0A0F723060B8}"/>
              </a:ext>
            </a:extLst>
          </p:cNvPr>
          <p:cNvGrpSpPr/>
          <p:nvPr/>
        </p:nvGrpSpPr>
        <p:grpSpPr>
          <a:xfrm>
            <a:off x="3694607" y="3202701"/>
            <a:ext cx="1221308" cy="2833208"/>
            <a:chOff x="3694607" y="3202701"/>
            <a:chExt cx="1221308" cy="2833208"/>
          </a:xfrm>
        </p:grpSpPr>
        <p:cxnSp>
          <p:nvCxnSpPr>
            <p:cNvPr id="26" name="Straight Arrow Connector 21">
              <a:extLst>
                <a:ext uri="{FF2B5EF4-FFF2-40B4-BE49-F238E27FC236}">
                  <a16:creationId xmlns:a16="http://schemas.microsoft.com/office/drawing/2014/main" id="{55F2ADFC-1E75-394B-909B-D67617ED38E7}"/>
                </a:ext>
              </a:extLst>
            </p:cNvPr>
            <p:cNvCxnSpPr/>
            <p:nvPr/>
          </p:nvCxnSpPr>
          <p:spPr>
            <a:xfrm flipV="1">
              <a:off x="3694607" y="6031080"/>
              <a:ext cx="1221308" cy="2075"/>
            </a:xfrm>
            <a:prstGeom prst="straightConnector1">
              <a:avLst/>
            </a:prstGeom>
            <a:noFill/>
            <a:ln w="12700" cap="flat" cmpd="sng" algn="ctr">
              <a:solidFill>
                <a:srgbClr val="0000FF"/>
              </a:solidFill>
              <a:prstDash val="dash"/>
              <a:miter lim="800000"/>
              <a:tailEnd type="none" w="med" len="med"/>
            </a:ln>
            <a:effectLst/>
          </p:spPr>
        </p:cxnSp>
        <p:cxnSp>
          <p:nvCxnSpPr>
            <p:cNvPr id="27" name="Straight Arrow Connector 24">
              <a:extLst>
                <a:ext uri="{FF2B5EF4-FFF2-40B4-BE49-F238E27FC236}">
                  <a16:creationId xmlns:a16="http://schemas.microsoft.com/office/drawing/2014/main" id="{31AAFCF4-60E0-864F-ADF0-DCABA060F06A}"/>
                </a:ext>
              </a:extLst>
            </p:cNvPr>
            <p:cNvCxnSpPr/>
            <p:nvPr/>
          </p:nvCxnSpPr>
          <p:spPr>
            <a:xfrm flipH="1" flipV="1">
              <a:off x="4914268" y="3202701"/>
              <a:ext cx="1647" cy="2833208"/>
            </a:xfrm>
            <a:prstGeom prst="straightConnector1">
              <a:avLst/>
            </a:prstGeom>
            <a:noFill/>
            <a:ln w="12700" cap="flat" cmpd="sng" algn="ctr">
              <a:solidFill>
                <a:srgbClr val="0000FF"/>
              </a:solidFill>
              <a:prstDash val="dash"/>
              <a:miter lim="800000"/>
              <a:tailEnd type="none" w="med" len="med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B296FDB-FBCF-0143-96E4-CB902889EE60}"/>
                </a:ext>
              </a:extLst>
            </p:cNvPr>
            <p:cNvCxnSpPr/>
            <p:nvPr/>
          </p:nvCxnSpPr>
          <p:spPr>
            <a:xfrm flipH="1" flipV="1">
              <a:off x="4354216" y="3202702"/>
              <a:ext cx="556870" cy="3573"/>
            </a:xfrm>
            <a:prstGeom prst="straightConnector1">
              <a:avLst/>
            </a:prstGeom>
            <a:noFill/>
            <a:ln w="12700" cap="flat" cmpd="sng" algn="ctr">
              <a:solidFill>
                <a:srgbClr val="0000FF"/>
              </a:solidFill>
              <a:prstDash val="dash"/>
              <a:miter lim="800000"/>
              <a:tailEnd type="triangle" w="lg" len="lg"/>
            </a:ln>
            <a:effectLst/>
          </p:spPr>
        </p:cxnSp>
      </p:grpSp>
      <p:sp>
        <p:nvSpPr>
          <p:cNvPr id="29" name="Rectangle 41">
            <a:extLst>
              <a:ext uri="{FF2B5EF4-FFF2-40B4-BE49-F238E27FC236}">
                <a16:creationId xmlns:a16="http://schemas.microsoft.com/office/drawing/2014/main" id="{A083056D-EB50-314A-98BF-78B8351CB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656" y="4507083"/>
            <a:ext cx="4280944" cy="171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9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90"/>
                </a:solidFill>
                <a:latin typeface="Consolas"/>
                <a:cs typeface="Consolas"/>
              </a:rPr>
              <a:t>return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Copies the return value onto </a:t>
            </a:r>
            <a:r>
              <a:rPr lang="en-US" sz="1200" b="0" dirty="0">
                <a:solidFill>
                  <a:srgbClr val="000090"/>
                </a:solidFill>
                <a:latin typeface="Consolas"/>
                <a:cs typeface="Consolas"/>
              </a:rPr>
              <a:t>argument</a:t>
            </a:r>
            <a:r>
              <a:rPr lang="en-US" sz="1200" b="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1200" b="0" dirty="0">
                <a:solidFill>
                  <a:srgbClr val="000090"/>
                </a:solidFill>
                <a:latin typeface="Consolas"/>
                <a:cs typeface="Consolas"/>
              </a:rPr>
              <a:t>0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90"/>
                </a:solidFill>
                <a:latin typeface="Consolas"/>
                <a:cs typeface="Consolas"/>
              </a:rPr>
              <a:t>SP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 for the caller</a:t>
            </a: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56393A90-23C0-7A43-BD8A-B181CE198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called function says: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nsolas"/>
                <a:cs typeface="Consolas"/>
              </a:rPr>
              <a:t>return</a:t>
            </a:r>
            <a:endParaRPr lang="en-US" sz="1800" b="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E7C83699-398A-DA4D-9F80-0A338DC14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425" y="3476198"/>
            <a:ext cx="4907099" cy="91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altLang="zh-TW" sz="1400" b="0" dirty="0">
                <a:solidFill>
                  <a:srgbClr val="000000"/>
                </a:solidFill>
                <a:latin typeface="Consolas"/>
                <a:cs typeface="Consolas"/>
              </a:rPr>
              <a:t>function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85750" indent="-285750" eaLnBrk="1" fontAlgn="auto" hangingPunct="1">
              <a:spcBef>
                <a:spcPts val="400"/>
              </a:spcBef>
              <a:spcAft>
                <a:spcPts val="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up the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local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segment</a:t>
            </a:r>
            <a:b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of the called function</a:t>
            </a: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7416E83E-DBD3-D749-A51E-5A6BDE90F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868" y="2162918"/>
            <a:ext cx="3212831" cy="12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call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ARG</a:t>
            </a:r>
            <a:endParaRPr lang="en-US" sz="1200" b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Saves the caller’s frame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Jumps to execute 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cs typeface="Times New Roman"/>
              </a:rPr>
              <a:t>foo</a:t>
            </a:r>
          </a:p>
        </p:txBody>
      </p:sp>
      <p:grpSp>
        <p:nvGrpSpPr>
          <p:cNvPr id="33" name="Group 29">
            <a:extLst>
              <a:ext uri="{FF2B5EF4-FFF2-40B4-BE49-F238E27FC236}">
                <a16:creationId xmlns:a16="http://schemas.microsoft.com/office/drawing/2014/main" id="{8E340E8B-1E28-954F-91D2-3A6A18C34F2F}"/>
              </a:ext>
            </a:extLst>
          </p:cNvPr>
          <p:cNvGrpSpPr/>
          <p:nvPr/>
        </p:nvGrpSpPr>
        <p:grpSpPr>
          <a:xfrm>
            <a:off x="1204935" y="6139919"/>
            <a:ext cx="609325" cy="191379"/>
            <a:chOff x="6570261" y="3648452"/>
            <a:chExt cx="609325" cy="191379"/>
          </a:xfrm>
        </p:grpSpPr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id="{2C0A956C-1787-A749-A736-0C9A7C4CBA90}"/>
                </a:ext>
              </a:extLst>
            </p:cNvPr>
            <p:cNvSpPr/>
            <p:nvPr/>
          </p:nvSpPr>
          <p:spPr>
            <a:xfrm>
              <a:off x="6570261" y="3648452"/>
              <a:ext cx="440772" cy="19137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35" name="Straight Arrow Connector 31">
              <a:extLst>
                <a:ext uri="{FF2B5EF4-FFF2-40B4-BE49-F238E27FC236}">
                  <a16:creationId xmlns:a16="http://schemas.microsoft.com/office/drawing/2014/main" id="{63619A60-45DB-7B46-814F-0436CCCA1E1E}"/>
                </a:ext>
              </a:extLst>
            </p:cNvPr>
            <p:cNvCxnSpPr/>
            <p:nvPr/>
          </p:nvCxnSpPr>
          <p:spPr>
            <a:xfrm>
              <a:off x="6979225" y="377535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36" name="Rectangle 20">
            <a:extLst>
              <a:ext uri="{FF2B5EF4-FFF2-40B4-BE49-F238E27FC236}">
                <a16:creationId xmlns:a16="http://schemas.microsoft.com/office/drawing/2014/main" id="{1A8AC8E5-3047-DC4E-BA83-D2116BCA8108}"/>
              </a:ext>
            </a:extLst>
          </p:cNvPr>
          <p:cNvSpPr/>
          <p:nvPr/>
        </p:nvSpPr>
        <p:spPr>
          <a:xfrm>
            <a:off x="2159211" y="3119040"/>
            <a:ext cx="1201418" cy="15977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returned value</a:t>
            </a:r>
          </a:p>
        </p:txBody>
      </p:sp>
    </p:spTree>
    <p:extLst>
      <p:ext uri="{BB962C8B-B14F-4D97-AF65-F5344CB8AC3E}">
        <p14:creationId xmlns:p14="http://schemas.microsoft.com/office/powerpoint/2010/main" val="13400664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20" name="Picture 18">
            <a:extLst>
              <a:ext uri="{FF2B5EF4-FFF2-40B4-BE49-F238E27FC236}">
                <a16:creationId xmlns:a16="http://schemas.microsoft.com/office/drawing/2014/main" id="{9C8912F3-903A-8549-933B-4BA8706B4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719" r="36321" b="42829"/>
          <a:stretch/>
        </p:blipFill>
        <p:spPr>
          <a:xfrm>
            <a:off x="1287232" y="2483510"/>
            <a:ext cx="3429743" cy="3688296"/>
          </a:xfrm>
          <a:prstGeom prst="rect">
            <a:avLst/>
          </a:prstGeom>
        </p:spPr>
      </p:pic>
      <p:sp>
        <p:nvSpPr>
          <p:cNvPr id="21" name="Rectangle 19">
            <a:extLst>
              <a:ext uri="{FF2B5EF4-FFF2-40B4-BE49-F238E27FC236}">
                <a16:creationId xmlns:a16="http://schemas.microsoft.com/office/drawing/2014/main" id="{648C19E2-799A-AC42-B956-C8BFE7D3AC2A}"/>
              </a:ext>
            </a:extLst>
          </p:cNvPr>
          <p:cNvSpPr/>
          <p:nvPr/>
        </p:nvSpPr>
        <p:spPr>
          <a:xfrm>
            <a:off x="1012664" y="54363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Connector 25">
            <a:extLst>
              <a:ext uri="{FF2B5EF4-FFF2-40B4-BE49-F238E27FC236}">
                <a16:creationId xmlns:a16="http://schemas.microsoft.com/office/drawing/2014/main" id="{12F7298D-00F6-5249-94F6-C067821689CA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" name="TextBox 5">
            <a:extLst>
              <a:ext uri="{FF2B5EF4-FFF2-40B4-BE49-F238E27FC236}">
                <a16:creationId xmlns:a16="http://schemas.microsoft.com/office/drawing/2014/main" id="{068F557D-2694-8743-8823-97290E07776A}"/>
              </a:ext>
            </a:extLst>
          </p:cNvPr>
          <p:cNvSpPr txBox="1"/>
          <p:nvPr/>
        </p:nvSpPr>
        <p:spPr>
          <a:xfrm>
            <a:off x="10202836" y="42854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D1CC1AA5-3924-5447-A4A6-EEA03977063A}"/>
              </a:ext>
            </a:extLst>
          </p:cNvPr>
          <p:cNvSpPr/>
          <p:nvPr/>
        </p:nvSpPr>
        <p:spPr>
          <a:xfrm>
            <a:off x="5179432" y="29067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37">
            <a:extLst>
              <a:ext uri="{FF2B5EF4-FFF2-40B4-BE49-F238E27FC236}">
                <a16:creationId xmlns:a16="http://schemas.microsoft.com/office/drawing/2014/main" id="{5E763543-729B-574B-94A9-7844AA55E9D0}"/>
              </a:ext>
            </a:extLst>
          </p:cNvPr>
          <p:cNvGrpSpPr/>
          <p:nvPr/>
        </p:nvGrpSpPr>
        <p:grpSpPr>
          <a:xfrm>
            <a:off x="3694607" y="3202701"/>
            <a:ext cx="1221308" cy="2833208"/>
            <a:chOff x="3694607" y="3202701"/>
            <a:chExt cx="1221308" cy="2833208"/>
          </a:xfrm>
        </p:grpSpPr>
        <p:cxnSp>
          <p:nvCxnSpPr>
            <p:cNvPr id="26" name="Straight Arrow Connector 21">
              <a:extLst>
                <a:ext uri="{FF2B5EF4-FFF2-40B4-BE49-F238E27FC236}">
                  <a16:creationId xmlns:a16="http://schemas.microsoft.com/office/drawing/2014/main" id="{1A7E9230-1F96-4B43-8C44-B22DFB52D4A9}"/>
                </a:ext>
              </a:extLst>
            </p:cNvPr>
            <p:cNvCxnSpPr/>
            <p:nvPr/>
          </p:nvCxnSpPr>
          <p:spPr>
            <a:xfrm flipV="1">
              <a:off x="3694607" y="6031080"/>
              <a:ext cx="1221308" cy="2075"/>
            </a:xfrm>
            <a:prstGeom prst="straightConnector1">
              <a:avLst/>
            </a:prstGeom>
            <a:noFill/>
            <a:ln w="12700" cap="flat" cmpd="sng" algn="ctr">
              <a:solidFill>
                <a:srgbClr val="0000FF"/>
              </a:solidFill>
              <a:prstDash val="dash"/>
              <a:miter lim="800000"/>
              <a:tailEnd type="none" w="med" len="med"/>
            </a:ln>
            <a:effectLst/>
          </p:spPr>
        </p:cxnSp>
        <p:cxnSp>
          <p:nvCxnSpPr>
            <p:cNvPr id="27" name="Straight Arrow Connector 24">
              <a:extLst>
                <a:ext uri="{FF2B5EF4-FFF2-40B4-BE49-F238E27FC236}">
                  <a16:creationId xmlns:a16="http://schemas.microsoft.com/office/drawing/2014/main" id="{7359C285-1224-324C-B6E9-C7643B50B5A5}"/>
                </a:ext>
              </a:extLst>
            </p:cNvPr>
            <p:cNvCxnSpPr/>
            <p:nvPr/>
          </p:nvCxnSpPr>
          <p:spPr>
            <a:xfrm flipH="1" flipV="1">
              <a:off x="4914268" y="3202701"/>
              <a:ext cx="1647" cy="2833208"/>
            </a:xfrm>
            <a:prstGeom prst="straightConnector1">
              <a:avLst/>
            </a:prstGeom>
            <a:noFill/>
            <a:ln w="12700" cap="flat" cmpd="sng" algn="ctr">
              <a:solidFill>
                <a:srgbClr val="0000FF"/>
              </a:solidFill>
              <a:prstDash val="dash"/>
              <a:miter lim="800000"/>
              <a:tailEnd type="none" w="med" len="med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79FB781-1908-4F46-8588-57793090BFE6}"/>
                </a:ext>
              </a:extLst>
            </p:cNvPr>
            <p:cNvCxnSpPr/>
            <p:nvPr/>
          </p:nvCxnSpPr>
          <p:spPr>
            <a:xfrm flipH="1" flipV="1">
              <a:off x="4354216" y="3202702"/>
              <a:ext cx="556870" cy="3573"/>
            </a:xfrm>
            <a:prstGeom prst="straightConnector1">
              <a:avLst/>
            </a:prstGeom>
            <a:noFill/>
            <a:ln w="12700" cap="flat" cmpd="sng" algn="ctr">
              <a:solidFill>
                <a:srgbClr val="0000FF"/>
              </a:solidFill>
              <a:prstDash val="dash"/>
              <a:miter lim="800000"/>
              <a:tailEnd type="triangle" w="lg" len="lg"/>
            </a:ln>
            <a:effectLst/>
          </p:spPr>
        </p:cxnSp>
      </p:grpSp>
      <p:sp>
        <p:nvSpPr>
          <p:cNvPr id="29" name="Rectangle 41">
            <a:extLst>
              <a:ext uri="{FF2B5EF4-FFF2-40B4-BE49-F238E27FC236}">
                <a16:creationId xmlns:a16="http://schemas.microsoft.com/office/drawing/2014/main" id="{B1F0D6E3-E200-784A-A267-375BF5DD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656" y="4507083"/>
            <a:ext cx="4280944" cy="171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9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90"/>
                </a:solidFill>
                <a:latin typeface="Consolas"/>
                <a:cs typeface="Consolas"/>
              </a:rPr>
              <a:t>return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Copies the return value onto </a:t>
            </a:r>
            <a:r>
              <a:rPr lang="en-US" sz="1200" b="0" dirty="0">
                <a:solidFill>
                  <a:srgbClr val="000090"/>
                </a:solidFill>
                <a:latin typeface="Consolas"/>
                <a:cs typeface="Consolas"/>
              </a:rPr>
              <a:t>argument</a:t>
            </a:r>
            <a:r>
              <a:rPr lang="en-US" sz="1200" b="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1200" b="0" dirty="0">
                <a:solidFill>
                  <a:srgbClr val="000090"/>
                </a:solidFill>
                <a:latin typeface="Consolas"/>
                <a:cs typeface="Consolas"/>
              </a:rPr>
              <a:t>0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90"/>
                </a:solidFill>
                <a:latin typeface="Consolas"/>
                <a:cs typeface="Consolas"/>
              </a:rPr>
              <a:t>SP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 for the caller</a:t>
            </a: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660CD0DF-C692-BE46-806A-F7F1B0D51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called function says: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nsolas"/>
                <a:cs typeface="Consolas"/>
              </a:rPr>
              <a:t>return</a:t>
            </a:r>
            <a:endParaRPr lang="en-US" sz="1800" b="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31" name="Group 32">
            <a:extLst>
              <a:ext uri="{FF2B5EF4-FFF2-40B4-BE49-F238E27FC236}">
                <a16:creationId xmlns:a16="http://schemas.microsoft.com/office/drawing/2014/main" id="{191E0112-4F4E-4348-8B7F-2F8EC996B0CE}"/>
              </a:ext>
            </a:extLst>
          </p:cNvPr>
          <p:cNvGrpSpPr/>
          <p:nvPr/>
        </p:nvGrpSpPr>
        <p:grpSpPr>
          <a:xfrm>
            <a:off x="1251236" y="3291839"/>
            <a:ext cx="609325" cy="191379"/>
            <a:chOff x="6570261" y="3648452"/>
            <a:chExt cx="609325" cy="191379"/>
          </a:xfrm>
        </p:grpSpPr>
        <p:sp>
          <p:nvSpPr>
            <p:cNvPr id="32" name="Rectangle 33">
              <a:extLst>
                <a:ext uri="{FF2B5EF4-FFF2-40B4-BE49-F238E27FC236}">
                  <a16:creationId xmlns:a16="http://schemas.microsoft.com/office/drawing/2014/main" id="{D2F7A9F5-A769-B545-9890-7381B0437937}"/>
                </a:ext>
              </a:extLst>
            </p:cNvPr>
            <p:cNvSpPr/>
            <p:nvPr/>
          </p:nvSpPr>
          <p:spPr>
            <a:xfrm>
              <a:off x="6570261" y="3648452"/>
              <a:ext cx="440772" cy="19137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33" name="Straight Arrow Connector 34">
              <a:extLst>
                <a:ext uri="{FF2B5EF4-FFF2-40B4-BE49-F238E27FC236}">
                  <a16:creationId xmlns:a16="http://schemas.microsoft.com/office/drawing/2014/main" id="{117F0A5A-FF4C-DD49-A07E-F60422D4C78F}"/>
                </a:ext>
              </a:extLst>
            </p:cNvPr>
            <p:cNvCxnSpPr/>
            <p:nvPr/>
          </p:nvCxnSpPr>
          <p:spPr>
            <a:xfrm>
              <a:off x="6979225" y="377535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34" name="Rectangle 20">
            <a:extLst>
              <a:ext uri="{FF2B5EF4-FFF2-40B4-BE49-F238E27FC236}">
                <a16:creationId xmlns:a16="http://schemas.microsoft.com/office/drawing/2014/main" id="{3E014171-1FF4-FC43-AD57-1F885AAF7D1C}"/>
              </a:ext>
            </a:extLst>
          </p:cNvPr>
          <p:cNvSpPr/>
          <p:nvPr/>
        </p:nvSpPr>
        <p:spPr>
          <a:xfrm>
            <a:off x="2159211" y="3119040"/>
            <a:ext cx="1201418" cy="15977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returned value</a:t>
            </a: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84F5FA85-144B-1946-A78F-3ED391133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425" y="3476198"/>
            <a:ext cx="4907099" cy="91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altLang="zh-TW" sz="1400" b="0" dirty="0">
                <a:solidFill>
                  <a:srgbClr val="000000"/>
                </a:solidFill>
                <a:latin typeface="Consolas"/>
                <a:cs typeface="Consolas"/>
              </a:rPr>
              <a:t>function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85750" indent="-285750" eaLnBrk="1" fontAlgn="auto" hangingPunct="1">
              <a:spcBef>
                <a:spcPts val="400"/>
              </a:spcBef>
              <a:spcAft>
                <a:spcPts val="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up the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local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segment</a:t>
            </a:r>
            <a:b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of the called function</a:t>
            </a:r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D1554CF9-824F-8642-BD86-432FC5A91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868" y="2162918"/>
            <a:ext cx="3212831" cy="12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call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ARG</a:t>
            </a:r>
            <a:endParaRPr lang="en-US" sz="1200" b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Saves the caller’s frame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Jumps to execute 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cs typeface="Times New Roman"/>
              </a:rPr>
              <a:t>foo</a:t>
            </a:r>
          </a:p>
        </p:txBody>
      </p:sp>
    </p:spTree>
    <p:extLst>
      <p:ext uri="{BB962C8B-B14F-4D97-AF65-F5344CB8AC3E}">
        <p14:creationId xmlns:p14="http://schemas.microsoft.com/office/powerpoint/2010/main" val="105159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835C0D05-A990-419D-8953-A6E72B45850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The compilation challenge</a:t>
            </a:r>
          </a:p>
        </p:txBody>
      </p:sp>
      <p:grpSp>
        <p:nvGrpSpPr>
          <p:cNvPr id="116739" name="Group 3">
            <a:extLst>
              <a:ext uri="{FF2B5EF4-FFF2-40B4-BE49-F238E27FC236}">
                <a16:creationId xmlns:a16="http://schemas.microsoft.com/office/drawing/2014/main" id="{21FA5153-AAF3-4860-A1A3-584B0996271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762000"/>
            <a:ext cx="4267200" cy="5486400"/>
            <a:chOff x="192" y="480"/>
            <a:chExt cx="2688" cy="3456"/>
          </a:xfrm>
        </p:grpSpPr>
        <p:sp>
          <p:nvSpPr>
            <p:cNvPr id="12298" name="Text Box 3">
              <a:extLst>
                <a:ext uri="{FF2B5EF4-FFF2-40B4-BE49-F238E27FC236}">
                  <a16:creationId xmlns:a16="http://schemas.microsoft.com/office/drawing/2014/main" id="{38B70276-FD89-4101-9D29-874A97310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672"/>
              <a:ext cx="2640" cy="3264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93600" tIns="190800" rIns="93600" bIns="190800" anchor="ctr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just"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class Main {</a:t>
              </a:r>
            </a:p>
            <a:p>
              <a:pPr algn="just"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 static </a:t>
              </a:r>
              <a:r>
                <a:rPr lang="en-US" altLang="zh-TW" sz="1200" b="0" dirty="0" err="1">
                  <a:latin typeface="Consolas" charset="0"/>
                  <a:ea typeface="新細明體" charset="0"/>
                  <a:cs typeface="Consolas" charset="0"/>
                </a:rPr>
                <a:t>int</a:t>
              </a: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x;</a:t>
              </a:r>
            </a:p>
            <a:p>
              <a:pPr algn="just"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endParaRPr lang="en-US" altLang="zh-TW" sz="1200" b="0" dirty="0">
                <a:latin typeface="Consolas" charset="0"/>
                <a:ea typeface="新細明體" charset="0"/>
                <a:cs typeface="Consolas" charset="0"/>
              </a:endParaRPr>
            </a:p>
            <a:p>
              <a:pPr algn="just"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 function void main() {</a:t>
              </a:r>
              <a:endParaRPr lang="en-US" altLang="zh-TW" sz="1200" b="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endParaRPr>
            </a:p>
            <a:p>
              <a:pPr algn="just"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   // Inputs and multiplies two numbers</a:t>
              </a:r>
            </a:p>
            <a:p>
              <a:pPr algn="just"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   </a:t>
              </a:r>
              <a:r>
                <a:rPr lang="en-US" altLang="zh-TW" sz="1200" b="0" dirty="0" err="1">
                  <a:latin typeface="Consolas" charset="0"/>
                  <a:ea typeface="新細明體" charset="0"/>
                  <a:cs typeface="Consolas" charset="0"/>
                </a:rPr>
                <a:t>var</a:t>
              </a: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</a:t>
              </a:r>
              <a:r>
                <a:rPr lang="en-US" altLang="zh-TW" sz="1200" b="0" dirty="0" err="1">
                  <a:latin typeface="Consolas" charset="0"/>
                  <a:ea typeface="新細明體" charset="0"/>
                  <a:cs typeface="Consolas" charset="0"/>
                </a:rPr>
                <a:t>int</a:t>
              </a: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a, b, c;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   let a = </a:t>
              </a:r>
              <a:r>
                <a:rPr lang="en-US" altLang="zh-TW" sz="1200" b="0" dirty="0" err="1">
                  <a:latin typeface="Consolas" charset="0"/>
                  <a:ea typeface="新細明體" charset="0"/>
                  <a:cs typeface="Consolas" charset="0"/>
                </a:rPr>
                <a:t>Keyboard.readInt</a:t>
              </a: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(“Enter a number”); 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   let b = </a:t>
              </a:r>
              <a:r>
                <a:rPr lang="en-US" altLang="zh-TW" sz="1200" b="0" dirty="0" err="1">
                  <a:latin typeface="Consolas" charset="0"/>
                  <a:ea typeface="新細明體" charset="0"/>
                  <a:cs typeface="Consolas" charset="0"/>
                </a:rPr>
                <a:t>Keyboard.readInt</a:t>
              </a: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(“Enter a number”);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   let c = </a:t>
              </a:r>
              <a:r>
                <a:rPr lang="en-US" altLang="zh-TW" sz="1200" b="0" dirty="0" err="1">
                  <a:latin typeface="Consolas" charset="0"/>
                  <a:ea typeface="新細明體" charset="0"/>
                  <a:cs typeface="Consolas" charset="0"/>
                </a:rPr>
                <a:t>Keyboard.readInt</a:t>
              </a: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(“Enter a number”); 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   let x = solve(</a:t>
              </a:r>
              <a:r>
                <a:rPr lang="en-US" altLang="zh-TW" sz="1200" b="0" dirty="0" err="1">
                  <a:latin typeface="Consolas" charset="0"/>
                  <a:ea typeface="新細明體" charset="0"/>
                  <a:cs typeface="Consolas" charset="0"/>
                </a:rPr>
                <a:t>a,b,c</a:t>
              </a: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);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   return;</a:t>
              </a:r>
              <a:endParaRPr lang="en-US" altLang="zh-TW" sz="1200" b="0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 }</a:t>
              </a:r>
              <a:endParaRPr lang="en-US" altLang="zh-TW" sz="1200" b="0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}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endParaRPr lang="en-US" altLang="zh-TW" sz="1200" b="0" dirty="0"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 // Solves a quadratic equation (sort of)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 function </a:t>
              </a:r>
              <a:r>
                <a:rPr lang="en-US" altLang="zh-TW" sz="1200" b="0" dirty="0" err="1">
                  <a:latin typeface="Consolas" charset="0"/>
                  <a:ea typeface="新細明體" charset="0"/>
                  <a:cs typeface="Consolas" charset="0"/>
                </a:rPr>
                <a:t>int</a:t>
              </a: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solve(</a:t>
              </a:r>
              <a:r>
                <a:rPr lang="en-US" altLang="zh-TW" sz="1200" b="0" dirty="0" err="1">
                  <a:latin typeface="Consolas" charset="0"/>
                  <a:ea typeface="新細明體" charset="0"/>
                  <a:cs typeface="Consolas" charset="0"/>
                </a:rPr>
                <a:t>int</a:t>
              </a: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a, </a:t>
              </a:r>
              <a:r>
                <a:rPr lang="en-US" altLang="zh-TW" sz="1200" b="0" dirty="0" err="1">
                  <a:latin typeface="Consolas" charset="0"/>
                  <a:ea typeface="新細明體" charset="0"/>
                  <a:cs typeface="Consolas" charset="0"/>
                </a:rPr>
                <a:t>int</a:t>
              </a: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b, </a:t>
              </a:r>
              <a:r>
                <a:rPr lang="en-US" altLang="zh-TW" sz="1200" b="0" dirty="0" err="1">
                  <a:latin typeface="Consolas" charset="0"/>
                  <a:ea typeface="新細明體" charset="0"/>
                  <a:cs typeface="Consolas" charset="0"/>
                </a:rPr>
                <a:t>int</a:t>
              </a: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c) { 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    </a:t>
              </a:r>
              <a:r>
                <a:rPr lang="en-US" altLang="zh-TW" sz="1200" b="0" dirty="0" err="1">
                  <a:latin typeface="Consolas" charset="0"/>
                  <a:ea typeface="新細明體" charset="0"/>
                  <a:cs typeface="Consolas" charset="0"/>
                </a:rPr>
                <a:t>var</a:t>
              </a: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</a:t>
              </a:r>
              <a:r>
                <a:rPr lang="en-US" altLang="zh-TW" sz="1200" b="0" dirty="0" err="1">
                  <a:latin typeface="Consolas" charset="0"/>
                  <a:ea typeface="新細明體" charset="0"/>
                  <a:cs typeface="Consolas" charset="0"/>
                </a:rPr>
                <a:t>int</a:t>
              </a: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x;   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    if (~(a = 0))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       x=(-</a:t>
              </a:r>
              <a:r>
                <a:rPr lang="en-US" altLang="zh-TW" sz="1200" b="0" dirty="0" err="1">
                  <a:latin typeface="Consolas" charset="0"/>
                  <a:ea typeface="新細明體" charset="0"/>
                  <a:cs typeface="Consolas" charset="0"/>
                </a:rPr>
                <a:t>b+sqrt</a:t>
              </a: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(b*b–4*a*c))/(2*a);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    else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       x=-c/b;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    return x; 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  }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0" dirty="0">
                  <a:latin typeface="Consolas" charset="0"/>
                  <a:ea typeface="新細明體" charset="0"/>
                  <a:cs typeface="Consolas" charset="0"/>
                </a:rPr>
                <a:t>}</a:t>
              </a:r>
            </a:p>
          </p:txBody>
        </p:sp>
        <p:sp>
          <p:nvSpPr>
            <p:cNvPr id="2" name="Rectangle 10">
              <a:extLst>
                <a:ext uri="{FF2B5EF4-FFF2-40B4-BE49-F238E27FC236}">
                  <a16:creationId xmlns:a16="http://schemas.microsoft.com/office/drawing/2014/main" id="{C284E9F3-CBCC-4AB9-ADD8-7CE4F1213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480"/>
              <a:ext cx="20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Aft>
                  <a:spcPct val="70000"/>
                </a:spcAft>
                <a:buSzPct val="85000"/>
                <a:buFont typeface="Wingdings" panose="05000000000000000000" pitchFamily="2" charset="2"/>
                <a:buNone/>
              </a:pPr>
              <a:r>
                <a:rPr lang="en-US" altLang="zh-TW" b="0">
                  <a:ea typeface="新細明體" panose="02020500000000000000" pitchFamily="18" charset="-120"/>
                </a:rPr>
                <a:t>Source code </a:t>
              </a:r>
              <a:r>
                <a:rPr lang="en-US" altLang="zh-TW" sz="1400" b="0">
                  <a:ea typeface="新細明體" panose="02020500000000000000" pitchFamily="18" charset="-120"/>
                </a:rPr>
                <a:t>(high-level language)</a:t>
              </a:r>
            </a:p>
          </p:txBody>
        </p:sp>
      </p:grpSp>
      <p:grpSp>
        <p:nvGrpSpPr>
          <p:cNvPr id="116742" name="Group 6">
            <a:extLst>
              <a:ext uri="{FF2B5EF4-FFF2-40B4-BE49-F238E27FC236}">
                <a16:creationId xmlns:a16="http://schemas.microsoft.com/office/drawing/2014/main" id="{FCD81C86-806C-4A30-AF58-6E4CEC9A9F9E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762000"/>
            <a:ext cx="4038600" cy="5486400"/>
            <a:chOff x="3024" y="480"/>
            <a:chExt cx="2544" cy="3456"/>
          </a:xfrm>
        </p:grpSpPr>
        <p:sp>
          <p:nvSpPr>
            <p:cNvPr id="12293" name="Rectangle 7">
              <a:extLst>
                <a:ext uri="{FF2B5EF4-FFF2-40B4-BE49-F238E27FC236}">
                  <a16:creationId xmlns:a16="http://schemas.microsoft.com/office/drawing/2014/main" id="{8E13C34C-5482-4D0F-96DE-B307AE1DD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864"/>
              <a:ext cx="1497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70000"/>
                </a:spcBef>
                <a:buFont typeface="Wingdings" panose="05000000000000000000" pitchFamily="2" charset="2"/>
                <a:buNone/>
              </a:pPr>
              <a:r>
                <a:rPr lang="en-US" altLang="zh-TW" sz="1800" b="0" u="sng">
                  <a:ea typeface="新細明體" panose="02020500000000000000" pitchFamily="18" charset="-120"/>
                </a:rPr>
                <a:t>Our ultimate goal:</a:t>
              </a:r>
            </a:p>
            <a:p>
              <a:pPr>
                <a:spcBef>
                  <a:spcPct val="70000"/>
                </a:spcBef>
                <a:buFont typeface="Wingdings" panose="05000000000000000000" pitchFamily="2" charset="2"/>
                <a:buNone/>
              </a:pPr>
              <a:r>
                <a:rPr lang="en-US" altLang="zh-TW" b="0">
                  <a:ea typeface="新細明體" panose="02020500000000000000" pitchFamily="18" charset="-120"/>
                </a:rPr>
                <a:t>Translate high-level programs into executable code.</a:t>
              </a:r>
            </a:p>
            <a:p>
              <a:pPr>
                <a:spcBef>
                  <a:spcPct val="70000"/>
                </a:spcBef>
                <a:buFont typeface="Wingdings" panose="05000000000000000000" pitchFamily="2" charset="2"/>
                <a:buNone/>
              </a:pPr>
              <a:endParaRPr lang="en-US" altLang="zh-TW" b="0">
                <a:ea typeface="新細明體" panose="02020500000000000000" pitchFamily="18" charset="-120"/>
              </a:endParaRPr>
            </a:p>
          </p:txBody>
        </p:sp>
        <p:sp>
          <p:nvSpPr>
            <p:cNvPr id="12294" name="AutoShape 8">
              <a:extLst>
                <a:ext uri="{FF2B5EF4-FFF2-40B4-BE49-F238E27FC236}">
                  <a16:creationId xmlns:a16="http://schemas.microsoft.com/office/drawing/2014/main" id="{14EFD7A8-A9BA-4FDA-87F7-DBA5B2619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776"/>
              <a:ext cx="1104" cy="528"/>
            </a:xfrm>
            <a:prstGeom prst="rightArrow">
              <a:avLst>
                <a:gd name="adj1" fmla="val 50000"/>
                <a:gd name="adj2" fmla="val 5227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Compiler</a:t>
              </a:r>
            </a:p>
          </p:txBody>
        </p:sp>
        <p:sp>
          <p:nvSpPr>
            <p:cNvPr id="12296" name="Text Box 9">
              <a:extLst>
                <a:ext uri="{FF2B5EF4-FFF2-40B4-BE49-F238E27FC236}">
                  <a16:creationId xmlns:a16="http://schemas.microsoft.com/office/drawing/2014/main" id="{719FF0B6-D4D5-4576-A8C3-3BC0F9557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672"/>
              <a:ext cx="1104" cy="3264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57600" tIns="82800" rIns="57600" bIns="82800" anchor="ctr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1110111111001000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0000000000010001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1110101010001000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1111110000010000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0000000000000000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1111010011010000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0000000000010010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1110001100000001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1111110000010000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0000000000010001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1110111111001000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0000000000010001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1110101010001000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1111110000010000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0000000000000000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1111010011010000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0000000000010010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1110001100000001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1111110000010000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0000000000010001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  ...</a:t>
              </a:r>
            </a:p>
          </p:txBody>
        </p:sp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D30969C4-66C1-47EF-A46F-E12F81301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480"/>
              <a:ext cx="8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Aft>
                  <a:spcPct val="70000"/>
                </a:spcAft>
                <a:buSzPct val="85000"/>
                <a:buFont typeface="Wingdings" panose="05000000000000000000" pitchFamily="2" charset="2"/>
                <a:buNone/>
              </a:pPr>
              <a:r>
                <a:rPr lang="en-US" altLang="zh-TW" b="0">
                  <a:ea typeface="新細明體" panose="02020500000000000000" pitchFamily="18" charset="-120"/>
                </a:rPr>
                <a:t>Target code</a:t>
              </a:r>
              <a:endParaRPr lang="en-US" altLang="zh-TW" sz="1400" b="0">
                <a:ea typeface="新細明體" panose="02020500000000000000" pitchFamily="18" charset="-120"/>
              </a:endParaRPr>
            </a:p>
          </p:txBody>
        </p:sp>
      </p:grpSp>
      <p:sp>
        <p:nvSpPr>
          <p:cNvPr id="116747" name="Rectangle 11">
            <a:extLst>
              <a:ext uri="{FF2B5EF4-FFF2-40B4-BE49-F238E27FC236}">
                <a16:creationId xmlns:a16="http://schemas.microsoft.com/office/drawing/2014/main" id="{B4BE4323-D059-4AFC-89D9-90F4FECD0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48200"/>
            <a:ext cx="3276600" cy="11430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20" name="Picture 18">
            <a:extLst>
              <a:ext uri="{FF2B5EF4-FFF2-40B4-BE49-F238E27FC236}">
                <a16:creationId xmlns:a16="http://schemas.microsoft.com/office/drawing/2014/main" id="{4A6C9324-59C4-C148-A0C2-0349C4F564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719" r="36321" b="42829"/>
          <a:stretch/>
        </p:blipFill>
        <p:spPr>
          <a:xfrm>
            <a:off x="1287232" y="2483510"/>
            <a:ext cx="3429743" cy="3688296"/>
          </a:xfrm>
          <a:prstGeom prst="rect">
            <a:avLst/>
          </a:prstGeom>
        </p:spPr>
      </p:pic>
      <p:sp>
        <p:nvSpPr>
          <p:cNvPr id="21" name="Rectangle 19">
            <a:extLst>
              <a:ext uri="{FF2B5EF4-FFF2-40B4-BE49-F238E27FC236}">
                <a16:creationId xmlns:a16="http://schemas.microsoft.com/office/drawing/2014/main" id="{D4F76727-8C8A-6C4A-A72C-4A393A57F25B}"/>
              </a:ext>
            </a:extLst>
          </p:cNvPr>
          <p:cNvSpPr/>
          <p:nvPr/>
        </p:nvSpPr>
        <p:spPr>
          <a:xfrm>
            <a:off x="1012664" y="54363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Connector 25">
            <a:extLst>
              <a:ext uri="{FF2B5EF4-FFF2-40B4-BE49-F238E27FC236}">
                <a16:creationId xmlns:a16="http://schemas.microsoft.com/office/drawing/2014/main" id="{1CE52A9F-431D-A149-A2B7-2D542DD0EE3D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" name="TextBox 5">
            <a:extLst>
              <a:ext uri="{FF2B5EF4-FFF2-40B4-BE49-F238E27FC236}">
                <a16:creationId xmlns:a16="http://schemas.microsoft.com/office/drawing/2014/main" id="{CE461869-8EE3-8042-A58F-318DD5E40BDE}"/>
              </a:ext>
            </a:extLst>
          </p:cNvPr>
          <p:cNvSpPr txBox="1"/>
          <p:nvPr/>
        </p:nvSpPr>
        <p:spPr>
          <a:xfrm>
            <a:off x="10202836" y="42854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878DA520-59B8-1143-90B7-877370E753A2}"/>
              </a:ext>
            </a:extLst>
          </p:cNvPr>
          <p:cNvSpPr/>
          <p:nvPr/>
        </p:nvSpPr>
        <p:spPr>
          <a:xfrm>
            <a:off x="5179432" y="29067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37">
            <a:extLst>
              <a:ext uri="{FF2B5EF4-FFF2-40B4-BE49-F238E27FC236}">
                <a16:creationId xmlns:a16="http://schemas.microsoft.com/office/drawing/2014/main" id="{04947FC4-F0A0-2742-83FB-A3272B9ECC90}"/>
              </a:ext>
            </a:extLst>
          </p:cNvPr>
          <p:cNvGrpSpPr/>
          <p:nvPr/>
        </p:nvGrpSpPr>
        <p:grpSpPr>
          <a:xfrm>
            <a:off x="3694607" y="3202701"/>
            <a:ext cx="1221308" cy="2833208"/>
            <a:chOff x="3694607" y="3202701"/>
            <a:chExt cx="1221308" cy="2833208"/>
          </a:xfrm>
        </p:grpSpPr>
        <p:cxnSp>
          <p:nvCxnSpPr>
            <p:cNvPr id="26" name="Straight Arrow Connector 21">
              <a:extLst>
                <a:ext uri="{FF2B5EF4-FFF2-40B4-BE49-F238E27FC236}">
                  <a16:creationId xmlns:a16="http://schemas.microsoft.com/office/drawing/2014/main" id="{257D43E2-BD66-C74E-93FA-CEFF9811E365}"/>
                </a:ext>
              </a:extLst>
            </p:cNvPr>
            <p:cNvCxnSpPr/>
            <p:nvPr/>
          </p:nvCxnSpPr>
          <p:spPr>
            <a:xfrm flipV="1">
              <a:off x="3694607" y="6031080"/>
              <a:ext cx="1221308" cy="2075"/>
            </a:xfrm>
            <a:prstGeom prst="straightConnector1">
              <a:avLst/>
            </a:prstGeom>
            <a:noFill/>
            <a:ln w="12700" cap="flat" cmpd="sng" algn="ctr">
              <a:solidFill>
                <a:srgbClr val="0000FF"/>
              </a:solidFill>
              <a:prstDash val="dash"/>
              <a:miter lim="800000"/>
              <a:tailEnd type="none" w="med" len="med"/>
            </a:ln>
            <a:effectLst/>
          </p:spPr>
        </p:cxnSp>
        <p:cxnSp>
          <p:nvCxnSpPr>
            <p:cNvPr id="27" name="Straight Arrow Connector 24">
              <a:extLst>
                <a:ext uri="{FF2B5EF4-FFF2-40B4-BE49-F238E27FC236}">
                  <a16:creationId xmlns:a16="http://schemas.microsoft.com/office/drawing/2014/main" id="{26E94DBB-8B73-8549-837B-512790E3082E}"/>
                </a:ext>
              </a:extLst>
            </p:cNvPr>
            <p:cNvCxnSpPr/>
            <p:nvPr/>
          </p:nvCxnSpPr>
          <p:spPr>
            <a:xfrm flipH="1" flipV="1">
              <a:off x="4914268" y="3202701"/>
              <a:ext cx="1647" cy="2833208"/>
            </a:xfrm>
            <a:prstGeom prst="straightConnector1">
              <a:avLst/>
            </a:prstGeom>
            <a:noFill/>
            <a:ln w="12700" cap="flat" cmpd="sng" algn="ctr">
              <a:solidFill>
                <a:srgbClr val="0000FF"/>
              </a:solidFill>
              <a:prstDash val="dash"/>
              <a:miter lim="800000"/>
              <a:tailEnd type="none" w="med" len="med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B86ED52-A365-EE44-8F02-02E85F09F6C3}"/>
                </a:ext>
              </a:extLst>
            </p:cNvPr>
            <p:cNvCxnSpPr/>
            <p:nvPr/>
          </p:nvCxnSpPr>
          <p:spPr>
            <a:xfrm flipH="1" flipV="1">
              <a:off x="4354216" y="3202702"/>
              <a:ext cx="556870" cy="3573"/>
            </a:xfrm>
            <a:prstGeom prst="straightConnector1">
              <a:avLst/>
            </a:prstGeom>
            <a:noFill/>
            <a:ln w="12700" cap="flat" cmpd="sng" algn="ctr">
              <a:solidFill>
                <a:srgbClr val="0000FF"/>
              </a:solidFill>
              <a:prstDash val="dash"/>
              <a:miter lim="800000"/>
              <a:tailEnd type="triangle" w="lg" len="lg"/>
            </a:ln>
            <a:effectLst/>
          </p:spPr>
        </p:cxnSp>
      </p:grpSp>
      <p:sp>
        <p:nvSpPr>
          <p:cNvPr id="29" name="Rectangle 41">
            <a:extLst>
              <a:ext uri="{FF2B5EF4-FFF2-40B4-BE49-F238E27FC236}">
                <a16:creationId xmlns:a16="http://schemas.microsoft.com/office/drawing/2014/main" id="{55A65CF5-A158-124C-8226-B9CC7843A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656" y="4507083"/>
            <a:ext cx="4280944" cy="171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9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90"/>
                </a:solidFill>
                <a:latin typeface="Consolas"/>
                <a:cs typeface="Consolas"/>
              </a:rPr>
              <a:t>return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Copies the return value onto </a:t>
            </a:r>
            <a:r>
              <a:rPr lang="en-US" sz="1200" b="0" dirty="0">
                <a:solidFill>
                  <a:srgbClr val="000090"/>
                </a:solidFill>
                <a:latin typeface="Consolas"/>
                <a:cs typeface="Consolas"/>
              </a:rPr>
              <a:t>argument</a:t>
            </a:r>
            <a:r>
              <a:rPr lang="en-US" sz="1200" b="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1200" b="0" dirty="0">
                <a:solidFill>
                  <a:srgbClr val="000090"/>
                </a:solidFill>
                <a:latin typeface="Consolas"/>
                <a:cs typeface="Consolas"/>
              </a:rPr>
              <a:t>0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90"/>
                </a:solidFill>
                <a:latin typeface="Consolas"/>
                <a:cs typeface="Consolas"/>
              </a:rPr>
              <a:t>SP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 for the caller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Restores the segment pointers of the caller</a:t>
            </a: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DC34D9B6-69D7-EB4F-A6F4-FDC30116D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called function says: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nsolas"/>
                <a:cs typeface="Consolas"/>
              </a:rPr>
              <a:t>return</a:t>
            </a:r>
            <a:endParaRPr lang="en-US" sz="1800" b="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31" name="Group 32">
            <a:extLst>
              <a:ext uri="{FF2B5EF4-FFF2-40B4-BE49-F238E27FC236}">
                <a16:creationId xmlns:a16="http://schemas.microsoft.com/office/drawing/2014/main" id="{160E4B4E-2748-844E-83D1-9CD9D7B945DE}"/>
              </a:ext>
            </a:extLst>
          </p:cNvPr>
          <p:cNvGrpSpPr/>
          <p:nvPr/>
        </p:nvGrpSpPr>
        <p:grpSpPr>
          <a:xfrm>
            <a:off x="1251236" y="3291839"/>
            <a:ext cx="609325" cy="191379"/>
            <a:chOff x="6570261" y="3648452"/>
            <a:chExt cx="609325" cy="191379"/>
          </a:xfrm>
        </p:grpSpPr>
        <p:sp>
          <p:nvSpPr>
            <p:cNvPr id="32" name="Rectangle 33">
              <a:extLst>
                <a:ext uri="{FF2B5EF4-FFF2-40B4-BE49-F238E27FC236}">
                  <a16:creationId xmlns:a16="http://schemas.microsoft.com/office/drawing/2014/main" id="{45ADA78B-8F31-4D40-BA51-C46038D8A951}"/>
                </a:ext>
              </a:extLst>
            </p:cNvPr>
            <p:cNvSpPr/>
            <p:nvPr/>
          </p:nvSpPr>
          <p:spPr>
            <a:xfrm>
              <a:off x="6570261" y="3648452"/>
              <a:ext cx="440772" cy="19137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33" name="Straight Arrow Connector 34">
              <a:extLst>
                <a:ext uri="{FF2B5EF4-FFF2-40B4-BE49-F238E27FC236}">
                  <a16:creationId xmlns:a16="http://schemas.microsoft.com/office/drawing/2014/main" id="{2D9D1E9A-3D1D-8242-81A9-E065A65D9DC3}"/>
                </a:ext>
              </a:extLst>
            </p:cNvPr>
            <p:cNvCxnSpPr/>
            <p:nvPr/>
          </p:nvCxnSpPr>
          <p:spPr>
            <a:xfrm>
              <a:off x="6979225" y="377535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34" name="Rectangle 20">
            <a:extLst>
              <a:ext uri="{FF2B5EF4-FFF2-40B4-BE49-F238E27FC236}">
                <a16:creationId xmlns:a16="http://schemas.microsoft.com/office/drawing/2014/main" id="{B98AF6E6-954C-1E43-8313-ED5BB882F5CC}"/>
              </a:ext>
            </a:extLst>
          </p:cNvPr>
          <p:cNvSpPr/>
          <p:nvPr/>
        </p:nvSpPr>
        <p:spPr>
          <a:xfrm>
            <a:off x="2159211" y="3119040"/>
            <a:ext cx="1201418" cy="15977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returned value</a:t>
            </a: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5BCE42ED-4C6F-2E47-BF5D-DB3518B39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425" y="3476198"/>
            <a:ext cx="4907099" cy="91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altLang="zh-TW" sz="1400" b="0" dirty="0">
                <a:solidFill>
                  <a:srgbClr val="000000"/>
                </a:solidFill>
                <a:latin typeface="Consolas"/>
                <a:cs typeface="Consolas"/>
              </a:rPr>
              <a:t>function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85750" indent="-285750" eaLnBrk="1" fontAlgn="auto" hangingPunct="1">
              <a:spcBef>
                <a:spcPts val="400"/>
              </a:spcBef>
              <a:spcAft>
                <a:spcPts val="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up the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local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segment</a:t>
            </a:r>
            <a:b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of the called function</a:t>
            </a:r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AFD68A60-C39E-AE45-93B3-5A5E93153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868" y="2162918"/>
            <a:ext cx="3212831" cy="12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call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ARG</a:t>
            </a:r>
            <a:endParaRPr lang="en-US" sz="1200" b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Saves the caller’s frame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Jumps to execute 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cs typeface="Times New Roman"/>
              </a:rPr>
              <a:t>foo</a:t>
            </a:r>
          </a:p>
        </p:txBody>
      </p:sp>
    </p:spTree>
    <p:extLst>
      <p:ext uri="{BB962C8B-B14F-4D97-AF65-F5344CB8AC3E}">
        <p14:creationId xmlns:p14="http://schemas.microsoft.com/office/powerpoint/2010/main" val="770306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22" name="Picture 18">
            <a:extLst>
              <a:ext uri="{FF2B5EF4-FFF2-40B4-BE49-F238E27FC236}">
                <a16:creationId xmlns:a16="http://schemas.microsoft.com/office/drawing/2014/main" id="{E0EE74C6-0F30-3F45-8493-9BD532B8F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719" r="36321" b="42829"/>
          <a:stretch/>
        </p:blipFill>
        <p:spPr>
          <a:xfrm>
            <a:off x="1287232" y="2483510"/>
            <a:ext cx="3429743" cy="3688296"/>
          </a:xfrm>
          <a:prstGeom prst="rect">
            <a:avLst/>
          </a:prstGeom>
        </p:spPr>
      </p:pic>
      <p:sp>
        <p:nvSpPr>
          <p:cNvPr id="23" name="Rectangle 19">
            <a:extLst>
              <a:ext uri="{FF2B5EF4-FFF2-40B4-BE49-F238E27FC236}">
                <a16:creationId xmlns:a16="http://schemas.microsoft.com/office/drawing/2014/main" id="{2FB2C01B-FC60-2A41-BA00-B7EA406A989A}"/>
              </a:ext>
            </a:extLst>
          </p:cNvPr>
          <p:cNvSpPr/>
          <p:nvPr/>
        </p:nvSpPr>
        <p:spPr>
          <a:xfrm>
            <a:off x="1012664" y="54363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5">
            <a:extLst>
              <a:ext uri="{FF2B5EF4-FFF2-40B4-BE49-F238E27FC236}">
                <a16:creationId xmlns:a16="http://schemas.microsoft.com/office/drawing/2014/main" id="{51837C33-CD2F-2742-B893-F268850E5DF0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5" name="TextBox 5">
            <a:extLst>
              <a:ext uri="{FF2B5EF4-FFF2-40B4-BE49-F238E27FC236}">
                <a16:creationId xmlns:a16="http://schemas.microsoft.com/office/drawing/2014/main" id="{AD8BEFD9-6227-E549-B106-A1CF0712924E}"/>
              </a:ext>
            </a:extLst>
          </p:cNvPr>
          <p:cNvSpPr txBox="1"/>
          <p:nvPr/>
        </p:nvSpPr>
        <p:spPr>
          <a:xfrm>
            <a:off x="10202836" y="42854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9F5C1144-4066-C448-A87C-8E144E46F6B5}"/>
              </a:ext>
            </a:extLst>
          </p:cNvPr>
          <p:cNvSpPr/>
          <p:nvPr/>
        </p:nvSpPr>
        <p:spPr>
          <a:xfrm>
            <a:off x="5179432" y="29067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37">
            <a:extLst>
              <a:ext uri="{FF2B5EF4-FFF2-40B4-BE49-F238E27FC236}">
                <a16:creationId xmlns:a16="http://schemas.microsoft.com/office/drawing/2014/main" id="{84AC00D2-D4EE-4C42-933D-9CAD4D9BAEC4}"/>
              </a:ext>
            </a:extLst>
          </p:cNvPr>
          <p:cNvGrpSpPr/>
          <p:nvPr/>
        </p:nvGrpSpPr>
        <p:grpSpPr>
          <a:xfrm>
            <a:off x="3694607" y="3202701"/>
            <a:ext cx="1221308" cy="2833208"/>
            <a:chOff x="3694607" y="3202701"/>
            <a:chExt cx="1221308" cy="2833208"/>
          </a:xfrm>
        </p:grpSpPr>
        <p:cxnSp>
          <p:nvCxnSpPr>
            <p:cNvPr id="28" name="Straight Arrow Connector 21">
              <a:extLst>
                <a:ext uri="{FF2B5EF4-FFF2-40B4-BE49-F238E27FC236}">
                  <a16:creationId xmlns:a16="http://schemas.microsoft.com/office/drawing/2014/main" id="{EEE223C2-05D6-6246-BDE2-E3AF2184613A}"/>
                </a:ext>
              </a:extLst>
            </p:cNvPr>
            <p:cNvCxnSpPr/>
            <p:nvPr/>
          </p:nvCxnSpPr>
          <p:spPr>
            <a:xfrm flipV="1">
              <a:off x="3694607" y="6031080"/>
              <a:ext cx="1221308" cy="2075"/>
            </a:xfrm>
            <a:prstGeom prst="straightConnector1">
              <a:avLst/>
            </a:prstGeom>
            <a:noFill/>
            <a:ln w="12700" cap="flat" cmpd="sng" algn="ctr">
              <a:solidFill>
                <a:srgbClr val="0000FF"/>
              </a:solidFill>
              <a:prstDash val="dash"/>
              <a:miter lim="800000"/>
              <a:tailEnd type="none" w="med" len="med"/>
            </a:ln>
            <a:effectLst/>
          </p:spPr>
        </p:cxnSp>
        <p:cxnSp>
          <p:nvCxnSpPr>
            <p:cNvPr id="29" name="Straight Arrow Connector 24">
              <a:extLst>
                <a:ext uri="{FF2B5EF4-FFF2-40B4-BE49-F238E27FC236}">
                  <a16:creationId xmlns:a16="http://schemas.microsoft.com/office/drawing/2014/main" id="{23C9786C-D1D3-9A4E-A771-6E2DCA1D2D77}"/>
                </a:ext>
              </a:extLst>
            </p:cNvPr>
            <p:cNvCxnSpPr/>
            <p:nvPr/>
          </p:nvCxnSpPr>
          <p:spPr>
            <a:xfrm flipH="1" flipV="1">
              <a:off x="4914268" y="3202701"/>
              <a:ext cx="1647" cy="2833208"/>
            </a:xfrm>
            <a:prstGeom prst="straightConnector1">
              <a:avLst/>
            </a:prstGeom>
            <a:noFill/>
            <a:ln w="12700" cap="flat" cmpd="sng" algn="ctr">
              <a:solidFill>
                <a:srgbClr val="0000FF"/>
              </a:solidFill>
              <a:prstDash val="dash"/>
              <a:miter lim="800000"/>
              <a:tailEnd type="none" w="med" len="med"/>
            </a:ln>
            <a:effectLst/>
          </p:spPr>
        </p:cxnSp>
        <p:cxnSp>
          <p:nvCxnSpPr>
            <p:cNvPr id="30" name="Straight Arrow Connector 27">
              <a:extLst>
                <a:ext uri="{FF2B5EF4-FFF2-40B4-BE49-F238E27FC236}">
                  <a16:creationId xmlns:a16="http://schemas.microsoft.com/office/drawing/2014/main" id="{89DDCD40-2648-E84F-8930-DC9F948EA91C}"/>
                </a:ext>
              </a:extLst>
            </p:cNvPr>
            <p:cNvCxnSpPr/>
            <p:nvPr/>
          </p:nvCxnSpPr>
          <p:spPr>
            <a:xfrm flipH="1" flipV="1">
              <a:off x="4354216" y="3202702"/>
              <a:ext cx="556870" cy="3573"/>
            </a:xfrm>
            <a:prstGeom prst="straightConnector1">
              <a:avLst/>
            </a:prstGeom>
            <a:noFill/>
            <a:ln w="12700" cap="flat" cmpd="sng" algn="ctr">
              <a:solidFill>
                <a:srgbClr val="0000FF"/>
              </a:solidFill>
              <a:prstDash val="dash"/>
              <a:miter lim="800000"/>
              <a:tailEnd type="triangle" w="lg" len="lg"/>
            </a:ln>
            <a:effectLst/>
          </p:spPr>
        </p:cxnSp>
      </p:grpSp>
      <p:sp>
        <p:nvSpPr>
          <p:cNvPr id="31" name="Rectangle 41">
            <a:extLst>
              <a:ext uri="{FF2B5EF4-FFF2-40B4-BE49-F238E27FC236}">
                <a16:creationId xmlns:a16="http://schemas.microsoft.com/office/drawing/2014/main" id="{B59AD508-C45E-764E-A30E-4CCFA79C2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656" y="4507083"/>
            <a:ext cx="4280944" cy="171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9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90"/>
                </a:solidFill>
                <a:latin typeface="Consolas"/>
                <a:cs typeface="Consolas"/>
              </a:rPr>
              <a:t>return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Copies the return value onto </a:t>
            </a:r>
            <a:r>
              <a:rPr lang="en-US" sz="1200" b="0" dirty="0">
                <a:solidFill>
                  <a:srgbClr val="000090"/>
                </a:solidFill>
                <a:latin typeface="Consolas"/>
                <a:cs typeface="Consolas"/>
              </a:rPr>
              <a:t>argument</a:t>
            </a:r>
            <a:r>
              <a:rPr lang="en-US" sz="1200" b="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1200" b="0" dirty="0">
                <a:solidFill>
                  <a:srgbClr val="000090"/>
                </a:solidFill>
                <a:latin typeface="Consolas"/>
                <a:cs typeface="Consolas"/>
              </a:rPr>
              <a:t>0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90"/>
                </a:solidFill>
                <a:latin typeface="Consolas"/>
                <a:cs typeface="Consolas"/>
              </a:rPr>
              <a:t>SP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 for the caller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Restores the segment pointers of the caller</a:t>
            </a: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FC2C263D-3025-DB4B-B924-8D2E753D7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called function says: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nsolas"/>
                <a:cs typeface="Consolas"/>
              </a:rPr>
              <a:t>return</a:t>
            </a:r>
            <a:endParaRPr lang="en-US" sz="1800" b="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1BB78880-68E0-BC40-8BC6-DCF814F5D75D}"/>
              </a:ext>
            </a:extLst>
          </p:cNvPr>
          <p:cNvGrpSpPr/>
          <p:nvPr/>
        </p:nvGrpSpPr>
        <p:grpSpPr>
          <a:xfrm>
            <a:off x="1251236" y="3291839"/>
            <a:ext cx="609325" cy="191379"/>
            <a:chOff x="6570261" y="3648452"/>
            <a:chExt cx="609325" cy="191379"/>
          </a:xfrm>
        </p:grpSpPr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40A75654-37EE-A84D-BE8B-8ABF4F7481CD}"/>
                </a:ext>
              </a:extLst>
            </p:cNvPr>
            <p:cNvSpPr/>
            <p:nvPr/>
          </p:nvSpPr>
          <p:spPr>
            <a:xfrm>
              <a:off x="6570261" y="3648452"/>
              <a:ext cx="440772" cy="19137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35" name="Straight Arrow Connector 23">
              <a:extLst>
                <a:ext uri="{FF2B5EF4-FFF2-40B4-BE49-F238E27FC236}">
                  <a16:creationId xmlns:a16="http://schemas.microsoft.com/office/drawing/2014/main" id="{2E25DD34-E89A-5B4B-BCFA-4B6E00FC15AA}"/>
                </a:ext>
              </a:extLst>
            </p:cNvPr>
            <p:cNvCxnSpPr/>
            <p:nvPr/>
          </p:nvCxnSpPr>
          <p:spPr>
            <a:xfrm>
              <a:off x="6979225" y="377535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36" name="Rectangle 2">
            <a:extLst>
              <a:ext uri="{FF2B5EF4-FFF2-40B4-BE49-F238E27FC236}">
                <a16:creationId xmlns:a16="http://schemas.microsoft.com/office/drawing/2014/main" id="{3743C48A-DDBC-B442-8E7D-509A724F4B94}"/>
              </a:ext>
            </a:extLst>
          </p:cNvPr>
          <p:cNvSpPr/>
          <p:nvPr/>
        </p:nvSpPr>
        <p:spPr>
          <a:xfrm>
            <a:off x="976224" y="3084480"/>
            <a:ext cx="889832" cy="19008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D1448F32-593A-9143-95CF-9D67459CF573}"/>
              </a:ext>
            </a:extLst>
          </p:cNvPr>
          <p:cNvSpPr/>
          <p:nvPr/>
        </p:nvSpPr>
        <p:spPr>
          <a:xfrm>
            <a:off x="964476" y="4722960"/>
            <a:ext cx="889832" cy="19008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918CBC3E-A3BD-8A49-9CBF-DC505679DE95}"/>
              </a:ext>
            </a:extLst>
          </p:cNvPr>
          <p:cNvSpPr/>
          <p:nvPr/>
        </p:nvSpPr>
        <p:spPr>
          <a:xfrm>
            <a:off x="2159211" y="3119040"/>
            <a:ext cx="1201418" cy="15977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returned value</a:t>
            </a: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4409E7A3-680E-5741-A744-9F2ADDBCE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425" y="3476198"/>
            <a:ext cx="4907099" cy="91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altLang="zh-TW" sz="1400" b="0" dirty="0">
                <a:solidFill>
                  <a:srgbClr val="000000"/>
                </a:solidFill>
                <a:latin typeface="Consolas"/>
                <a:cs typeface="Consolas"/>
              </a:rPr>
              <a:t>function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85750" indent="-285750" eaLnBrk="1" fontAlgn="auto" hangingPunct="1">
              <a:spcBef>
                <a:spcPts val="400"/>
              </a:spcBef>
              <a:spcAft>
                <a:spcPts val="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up the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local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segment</a:t>
            </a:r>
            <a:b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of the called function</a:t>
            </a: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1AEBAF9A-F4B3-8B4D-ABE3-F5E513CF7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868" y="2162918"/>
            <a:ext cx="3212831" cy="12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call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ARG</a:t>
            </a:r>
            <a:endParaRPr lang="en-US" sz="1200" b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Saves the caller’s frame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Jumps to execute 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cs typeface="Times New Roman"/>
              </a:rPr>
              <a:t>foo</a:t>
            </a:r>
          </a:p>
        </p:txBody>
      </p:sp>
    </p:spTree>
    <p:extLst>
      <p:ext uri="{BB962C8B-B14F-4D97-AF65-F5344CB8AC3E}">
        <p14:creationId xmlns:p14="http://schemas.microsoft.com/office/powerpoint/2010/main" val="33135858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22" name="Picture 18">
            <a:extLst>
              <a:ext uri="{FF2B5EF4-FFF2-40B4-BE49-F238E27FC236}">
                <a16:creationId xmlns:a16="http://schemas.microsoft.com/office/drawing/2014/main" id="{285E3BBA-467E-3045-BADC-CB020A429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719" r="36321" b="42829"/>
          <a:stretch/>
        </p:blipFill>
        <p:spPr>
          <a:xfrm>
            <a:off x="1287232" y="2483510"/>
            <a:ext cx="3429743" cy="3688296"/>
          </a:xfrm>
          <a:prstGeom prst="rect">
            <a:avLst/>
          </a:prstGeom>
        </p:spPr>
      </p:pic>
      <p:sp>
        <p:nvSpPr>
          <p:cNvPr id="23" name="Rectangle 19">
            <a:extLst>
              <a:ext uri="{FF2B5EF4-FFF2-40B4-BE49-F238E27FC236}">
                <a16:creationId xmlns:a16="http://schemas.microsoft.com/office/drawing/2014/main" id="{CEBEAD2F-CF7D-7E4F-BF96-FEA5402BE324}"/>
              </a:ext>
            </a:extLst>
          </p:cNvPr>
          <p:cNvSpPr/>
          <p:nvPr/>
        </p:nvSpPr>
        <p:spPr>
          <a:xfrm>
            <a:off x="1012664" y="54363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5">
            <a:extLst>
              <a:ext uri="{FF2B5EF4-FFF2-40B4-BE49-F238E27FC236}">
                <a16:creationId xmlns:a16="http://schemas.microsoft.com/office/drawing/2014/main" id="{FAAFD893-FDBA-DB4F-B0A3-A29F75BA4FFF}"/>
              </a:ext>
            </a:extLst>
          </p:cNvPr>
          <p:cNvCxnSpPr/>
          <p:nvPr/>
        </p:nvCxnSpPr>
        <p:spPr>
          <a:xfrm flipV="1">
            <a:off x="1769340" y="24803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5" name="TextBox 5">
            <a:extLst>
              <a:ext uri="{FF2B5EF4-FFF2-40B4-BE49-F238E27FC236}">
                <a16:creationId xmlns:a16="http://schemas.microsoft.com/office/drawing/2014/main" id="{3292974F-AE97-F446-A533-682743F50526}"/>
              </a:ext>
            </a:extLst>
          </p:cNvPr>
          <p:cNvSpPr txBox="1"/>
          <p:nvPr/>
        </p:nvSpPr>
        <p:spPr>
          <a:xfrm>
            <a:off x="10202836" y="42854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6B23535E-3E6A-DB4E-86DD-73D31AB79567}"/>
              </a:ext>
            </a:extLst>
          </p:cNvPr>
          <p:cNvSpPr/>
          <p:nvPr/>
        </p:nvSpPr>
        <p:spPr>
          <a:xfrm>
            <a:off x="5179432" y="29067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37">
            <a:extLst>
              <a:ext uri="{FF2B5EF4-FFF2-40B4-BE49-F238E27FC236}">
                <a16:creationId xmlns:a16="http://schemas.microsoft.com/office/drawing/2014/main" id="{B164F611-306C-1346-9BD4-B9084D9706A3}"/>
              </a:ext>
            </a:extLst>
          </p:cNvPr>
          <p:cNvGrpSpPr/>
          <p:nvPr/>
        </p:nvGrpSpPr>
        <p:grpSpPr>
          <a:xfrm>
            <a:off x="3694607" y="3202701"/>
            <a:ext cx="1221308" cy="2833208"/>
            <a:chOff x="3694607" y="3202701"/>
            <a:chExt cx="1221308" cy="2833208"/>
          </a:xfrm>
        </p:grpSpPr>
        <p:cxnSp>
          <p:nvCxnSpPr>
            <p:cNvPr id="28" name="Straight Arrow Connector 21">
              <a:extLst>
                <a:ext uri="{FF2B5EF4-FFF2-40B4-BE49-F238E27FC236}">
                  <a16:creationId xmlns:a16="http://schemas.microsoft.com/office/drawing/2014/main" id="{A19D04FD-EC8F-534C-95E1-E2D7A95A2163}"/>
                </a:ext>
              </a:extLst>
            </p:cNvPr>
            <p:cNvCxnSpPr/>
            <p:nvPr/>
          </p:nvCxnSpPr>
          <p:spPr>
            <a:xfrm flipV="1">
              <a:off x="3694607" y="6031080"/>
              <a:ext cx="1221308" cy="2075"/>
            </a:xfrm>
            <a:prstGeom prst="straightConnector1">
              <a:avLst/>
            </a:prstGeom>
            <a:noFill/>
            <a:ln w="12700" cap="flat" cmpd="sng" algn="ctr">
              <a:solidFill>
                <a:srgbClr val="0000FF"/>
              </a:solidFill>
              <a:prstDash val="dash"/>
              <a:miter lim="800000"/>
              <a:tailEnd type="none" w="med" len="med"/>
            </a:ln>
            <a:effectLst/>
          </p:spPr>
        </p:cxnSp>
        <p:cxnSp>
          <p:nvCxnSpPr>
            <p:cNvPr id="29" name="Straight Arrow Connector 24">
              <a:extLst>
                <a:ext uri="{FF2B5EF4-FFF2-40B4-BE49-F238E27FC236}">
                  <a16:creationId xmlns:a16="http://schemas.microsoft.com/office/drawing/2014/main" id="{ACABC429-255D-664C-B7A3-02B2C68BC918}"/>
                </a:ext>
              </a:extLst>
            </p:cNvPr>
            <p:cNvCxnSpPr/>
            <p:nvPr/>
          </p:nvCxnSpPr>
          <p:spPr>
            <a:xfrm flipH="1" flipV="1">
              <a:off x="4914268" y="3202701"/>
              <a:ext cx="1647" cy="2833208"/>
            </a:xfrm>
            <a:prstGeom prst="straightConnector1">
              <a:avLst/>
            </a:prstGeom>
            <a:noFill/>
            <a:ln w="12700" cap="flat" cmpd="sng" algn="ctr">
              <a:solidFill>
                <a:srgbClr val="0000FF"/>
              </a:solidFill>
              <a:prstDash val="dash"/>
              <a:miter lim="800000"/>
              <a:tailEnd type="none" w="med" len="med"/>
            </a:ln>
            <a:effectLst/>
          </p:spPr>
        </p:cxnSp>
        <p:cxnSp>
          <p:nvCxnSpPr>
            <p:cNvPr id="30" name="Straight Arrow Connector 27">
              <a:extLst>
                <a:ext uri="{FF2B5EF4-FFF2-40B4-BE49-F238E27FC236}">
                  <a16:creationId xmlns:a16="http://schemas.microsoft.com/office/drawing/2014/main" id="{D7311500-C901-3A47-8334-DDDD30FAFA11}"/>
                </a:ext>
              </a:extLst>
            </p:cNvPr>
            <p:cNvCxnSpPr/>
            <p:nvPr/>
          </p:nvCxnSpPr>
          <p:spPr>
            <a:xfrm flipH="1" flipV="1">
              <a:off x="4354216" y="3202702"/>
              <a:ext cx="556870" cy="3573"/>
            </a:xfrm>
            <a:prstGeom prst="straightConnector1">
              <a:avLst/>
            </a:prstGeom>
            <a:noFill/>
            <a:ln w="12700" cap="flat" cmpd="sng" algn="ctr">
              <a:solidFill>
                <a:srgbClr val="0000FF"/>
              </a:solidFill>
              <a:prstDash val="dash"/>
              <a:miter lim="800000"/>
              <a:tailEnd type="triangle" w="lg" len="lg"/>
            </a:ln>
            <a:effectLst/>
          </p:spPr>
        </p:cxnSp>
      </p:grpSp>
      <p:sp>
        <p:nvSpPr>
          <p:cNvPr id="31" name="Rectangle 41">
            <a:extLst>
              <a:ext uri="{FF2B5EF4-FFF2-40B4-BE49-F238E27FC236}">
                <a16:creationId xmlns:a16="http://schemas.microsoft.com/office/drawing/2014/main" id="{FF7C0FE9-297F-C749-BD62-3075176C7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656" y="4507083"/>
            <a:ext cx="3518944" cy="171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9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90"/>
                </a:solidFill>
                <a:latin typeface="Consolas"/>
                <a:cs typeface="Consolas"/>
              </a:rPr>
              <a:t>return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Copies the return value onto </a:t>
            </a:r>
            <a:r>
              <a:rPr lang="en-US" sz="1200" b="0" dirty="0">
                <a:solidFill>
                  <a:srgbClr val="000090"/>
                </a:solidFill>
                <a:latin typeface="Consolas"/>
                <a:cs typeface="Consolas"/>
              </a:rPr>
              <a:t>argument</a:t>
            </a:r>
            <a:r>
              <a:rPr lang="en-US" sz="1200" b="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1200" b="0" dirty="0">
                <a:solidFill>
                  <a:srgbClr val="000090"/>
                </a:solidFill>
                <a:latin typeface="Consolas"/>
                <a:cs typeface="Consolas"/>
              </a:rPr>
              <a:t>0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90"/>
                </a:solidFill>
                <a:latin typeface="Consolas"/>
                <a:cs typeface="Consolas"/>
              </a:rPr>
              <a:t>SP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 for the caller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Restores the segment pointers of the caller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Jumps to the return address within the caller’s code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Clr>
                <a:prstClr val="white"/>
              </a:buClr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(note that the stack space below </a:t>
            </a:r>
            <a:r>
              <a:rPr lang="en-US" sz="1400" b="0" dirty="0">
                <a:solidFill>
                  <a:srgbClr val="000090"/>
                </a:solidFill>
                <a:latin typeface="Consolas"/>
                <a:cs typeface="Consolas"/>
              </a:rPr>
              <a:t>sp</a:t>
            </a:r>
            <a:r>
              <a:rPr lang="en-US" sz="1400" b="0" dirty="0">
                <a:solidFill>
                  <a:srgbClr val="000090"/>
                </a:solidFill>
                <a:latin typeface="Times New Roman"/>
                <a:cs typeface="Times New Roman"/>
              </a:rPr>
              <a:t> is recycled)</a:t>
            </a: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84FB30D1-FBE4-2943-9679-C2F7020FD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called function says:</a:t>
            </a:r>
          </a:p>
          <a:p>
            <a:pPr algn="ctr" eaLnBrk="1" fontAlgn="auto" hangingPunct="1">
              <a:lnSpc>
                <a:spcPts val="218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Consolas"/>
                <a:cs typeface="Consolas"/>
              </a:rPr>
              <a:t>return</a:t>
            </a:r>
            <a:endParaRPr lang="en-US" sz="1800" b="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33" name="Group 29">
            <a:extLst>
              <a:ext uri="{FF2B5EF4-FFF2-40B4-BE49-F238E27FC236}">
                <a16:creationId xmlns:a16="http://schemas.microsoft.com/office/drawing/2014/main" id="{3E38F693-4E3A-E24A-B692-992853D997CD}"/>
              </a:ext>
            </a:extLst>
          </p:cNvPr>
          <p:cNvGrpSpPr/>
          <p:nvPr/>
        </p:nvGrpSpPr>
        <p:grpSpPr>
          <a:xfrm>
            <a:off x="1251236" y="3291839"/>
            <a:ext cx="609325" cy="191379"/>
            <a:chOff x="6570261" y="3648452"/>
            <a:chExt cx="609325" cy="191379"/>
          </a:xfrm>
        </p:grpSpPr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id="{857D293A-FBBB-114F-B57B-78281E981923}"/>
                </a:ext>
              </a:extLst>
            </p:cNvPr>
            <p:cNvSpPr/>
            <p:nvPr/>
          </p:nvSpPr>
          <p:spPr>
            <a:xfrm>
              <a:off x="6570261" y="3648452"/>
              <a:ext cx="440772" cy="19137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35" name="Straight Arrow Connector 31">
              <a:extLst>
                <a:ext uri="{FF2B5EF4-FFF2-40B4-BE49-F238E27FC236}">
                  <a16:creationId xmlns:a16="http://schemas.microsoft.com/office/drawing/2014/main" id="{FA971DB9-93E3-BB4B-94B4-2A0AE6F2EBF4}"/>
                </a:ext>
              </a:extLst>
            </p:cNvPr>
            <p:cNvCxnSpPr/>
            <p:nvPr/>
          </p:nvCxnSpPr>
          <p:spPr>
            <a:xfrm>
              <a:off x="6979225" y="377535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EBF7838-03F7-0C4A-8042-19556768DDE8}"/>
              </a:ext>
            </a:extLst>
          </p:cNvPr>
          <p:cNvSpPr/>
          <p:nvPr/>
        </p:nvSpPr>
        <p:spPr>
          <a:xfrm>
            <a:off x="976224" y="3084480"/>
            <a:ext cx="889832" cy="19008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8DDB374-0A35-2446-BAA0-698B8F622005}"/>
              </a:ext>
            </a:extLst>
          </p:cNvPr>
          <p:cNvSpPr/>
          <p:nvPr/>
        </p:nvSpPr>
        <p:spPr>
          <a:xfrm>
            <a:off x="964476" y="4722960"/>
            <a:ext cx="889832" cy="19008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9AC8AC01-C007-2347-ACD5-7C1CA06BADFD}"/>
              </a:ext>
            </a:extLst>
          </p:cNvPr>
          <p:cNvSpPr/>
          <p:nvPr/>
        </p:nvSpPr>
        <p:spPr>
          <a:xfrm>
            <a:off x="2159211" y="3119040"/>
            <a:ext cx="1201418" cy="15977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returned value</a:t>
            </a:r>
          </a:p>
        </p:txBody>
      </p:sp>
      <p:sp>
        <p:nvSpPr>
          <p:cNvPr id="39" name="Rectangle 22">
            <a:extLst>
              <a:ext uri="{FF2B5EF4-FFF2-40B4-BE49-F238E27FC236}">
                <a16:creationId xmlns:a16="http://schemas.microsoft.com/office/drawing/2014/main" id="{5473216D-45D1-324F-B061-2CC7E225A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425" y="3476198"/>
            <a:ext cx="4907099" cy="91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altLang="zh-TW" sz="1400" b="0" dirty="0">
                <a:solidFill>
                  <a:srgbClr val="000000"/>
                </a:solidFill>
                <a:latin typeface="Consolas"/>
                <a:cs typeface="Consolas"/>
              </a:rPr>
              <a:t>function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85750" indent="-285750" eaLnBrk="1" fontAlgn="auto" hangingPunct="1">
              <a:spcBef>
                <a:spcPts val="400"/>
              </a:spcBef>
              <a:spcAft>
                <a:spcPts val="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up the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local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segment</a:t>
            </a:r>
            <a:b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of the called function</a:t>
            </a:r>
          </a:p>
        </p:txBody>
      </p:sp>
      <p:sp>
        <p:nvSpPr>
          <p:cNvPr id="40" name="Rectangle 23">
            <a:extLst>
              <a:ext uri="{FF2B5EF4-FFF2-40B4-BE49-F238E27FC236}">
                <a16:creationId xmlns:a16="http://schemas.microsoft.com/office/drawing/2014/main" id="{39F46B9D-F07E-C344-B869-075AB34EE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868" y="2162918"/>
            <a:ext cx="3212831" cy="12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call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ARG</a:t>
            </a:r>
            <a:endParaRPr lang="en-US" sz="1200" b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Saves the caller’s frame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Jumps to execute 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cs typeface="Times New Roman"/>
              </a:rPr>
              <a:t>foo</a:t>
            </a:r>
          </a:p>
        </p:txBody>
      </p:sp>
    </p:spTree>
    <p:extLst>
      <p:ext uri="{BB962C8B-B14F-4D97-AF65-F5344CB8AC3E}">
        <p14:creationId xmlns:p14="http://schemas.microsoft.com/office/powerpoint/2010/main" val="23745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r>
              <a:rPr lang="en-US" altLang="zh-TW" sz="2000" dirty="0"/>
              <a:t>: implementation</a:t>
            </a:r>
            <a:endParaRPr lang="zh-TW" altLang="en-US" dirty="0"/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6C0761FE-D9C6-034F-AC7B-53474FF5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53" t="15720" r="51143" b="74578"/>
          <a:stretch/>
        </p:blipFill>
        <p:spPr>
          <a:xfrm>
            <a:off x="1882588" y="2483510"/>
            <a:ext cx="1815353" cy="863314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DE75782C-548E-3743-A30B-7E2D79B45D14}"/>
              </a:ext>
            </a:extLst>
          </p:cNvPr>
          <p:cNvSpPr/>
          <p:nvPr/>
        </p:nvSpPr>
        <p:spPr>
          <a:xfrm>
            <a:off x="1012664" y="54363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26">
            <a:extLst>
              <a:ext uri="{FF2B5EF4-FFF2-40B4-BE49-F238E27FC236}">
                <a16:creationId xmlns:a16="http://schemas.microsoft.com/office/drawing/2014/main" id="{6F5027E2-4855-BA4F-B9F8-32379BE4B48D}"/>
              </a:ext>
            </a:extLst>
          </p:cNvPr>
          <p:cNvCxnSpPr/>
          <p:nvPr/>
        </p:nvCxnSpPr>
        <p:spPr>
          <a:xfrm flipV="1">
            <a:off x="1754134" y="2477472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6" name="Rectangle 16">
            <a:extLst>
              <a:ext uri="{FF2B5EF4-FFF2-40B4-BE49-F238E27FC236}">
                <a16:creationId xmlns:a16="http://schemas.microsoft.com/office/drawing/2014/main" id="{A619B15A-4379-F74B-AC80-44E7921C5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3" y="1513204"/>
            <a:ext cx="4206501" cy="8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The caller</a:t>
            </a:r>
            <a:b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1800" b="0" dirty="0">
                <a:solidFill>
                  <a:srgbClr val="000090"/>
                </a:solidFill>
                <a:latin typeface="Times New Roman"/>
                <a:cs typeface="Times New Roman"/>
              </a:rPr>
              <a:t>resumes its execution</a:t>
            </a:r>
            <a:endParaRPr lang="en-US" sz="1800" b="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F879C834-5562-5647-B52F-91C831177543}"/>
              </a:ext>
            </a:extLst>
          </p:cNvPr>
          <p:cNvGrpSpPr/>
          <p:nvPr/>
        </p:nvGrpSpPr>
        <p:grpSpPr>
          <a:xfrm>
            <a:off x="1251236" y="3291839"/>
            <a:ext cx="609325" cy="191379"/>
            <a:chOff x="6570261" y="3648452"/>
            <a:chExt cx="609325" cy="191379"/>
          </a:xfrm>
        </p:grpSpPr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74734A3A-4D04-974E-8795-52ED1B4AA70C}"/>
                </a:ext>
              </a:extLst>
            </p:cNvPr>
            <p:cNvSpPr/>
            <p:nvPr/>
          </p:nvSpPr>
          <p:spPr>
            <a:xfrm>
              <a:off x="6570261" y="3648452"/>
              <a:ext cx="440772" cy="19137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19" name="Straight Arrow Connector 14">
              <a:extLst>
                <a:ext uri="{FF2B5EF4-FFF2-40B4-BE49-F238E27FC236}">
                  <a16:creationId xmlns:a16="http://schemas.microsoft.com/office/drawing/2014/main" id="{0F719805-2787-0E4C-98EF-66611063977F}"/>
                </a:ext>
              </a:extLst>
            </p:cNvPr>
            <p:cNvCxnSpPr/>
            <p:nvPr/>
          </p:nvCxnSpPr>
          <p:spPr>
            <a:xfrm>
              <a:off x="6979225" y="377535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20" name="Rectangle 17">
            <a:extLst>
              <a:ext uri="{FF2B5EF4-FFF2-40B4-BE49-F238E27FC236}">
                <a16:creationId xmlns:a16="http://schemas.microsoft.com/office/drawing/2014/main" id="{D9CD4169-A70C-924F-9DFA-06B411386677}"/>
              </a:ext>
            </a:extLst>
          </p:cNvPr>
          <p:cNvSpPr/>
          <p:nvPr/>
        </p:nvSpPr>
        <p:spPr>
          <a:xfrm>
            <a:off x="2159211" y="3119040"/>
            <a:ext cx="1201418" cy="15977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returned value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0D6C1BD4-45A4-2F46-A54E-A393B7FA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656" y="4507083"/>
            <a:ext cx="3595144" cy="171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Copies the return value onto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argument</a:t>
            </a:r>
            <a:r>
              <a:rPr lang="en-US" sz="12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0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SP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for the caller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Restores the segment pointers of the caller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Jumps to the return address within the caller’s code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Clr>
                <a:prstClr val="white"/>
              </a:buClr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(note that the stack space below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sp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is recycled)</a:t>
            </a: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95E3915F-CB93-1345-A08E-BA27DB40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868" y="2162918"/>
            <a:ext cx="3212831" cy="12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sz="1400" b="0" dirty="0">
                <a:solidFill>
                  <a:srgbClr val="000000"/>
                </a:solidFill>
                <a:latin typeface="Consolas"/>
                <a:cs typeface="Consolas"/>
              </a:rPr>
              <a:t>call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ARG</a:t>
            </a:r>
            <a:endParaRPr lang="en-US" sz="1200" b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Saves the caller’s frame</a:t>
            </a:r>
          </a:p>
          <a:p>
            <a:pPr marL="268288" indent="-26828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Jumps to execute </a:t>
            </a:r>
            <a:r>
              <a:rPr lang="en-US" sz="1400" b="0" i="1" dirty="0">
                <a:solidFill>
                  <a:srgbClr val="000000"/>
                </a:solidFill>
                <a:latin typeface="Times New Roman"/>
                <a:cs typeface="Times New Roman"/>
              </a:rPr>
              <a:t>foo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FFA67B-C2C1-7543-82D3-671E98999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425" y="3476198"/>
            <a:ext cx="4907099" cy="91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ct val="85000"/>
            </a:pPr>
            <a:r>
              <a:rPr lang="en-US" sz="14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>VM implementation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(handling </a:t>
            </a:r>
            <a:r>
              <a:rPr lang="en-US" altLang="zh-TW" sz="1400" b="0" dirty="0">
                <a:solidFill>
                  <a:srgbClr val="000000"/>
                </a:solidFill>
                <a:latin typeface="Consolas"/>
                <a:cs typeface="Consolas"/>
              </a:rPr>
              <a:t>function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):</a:t>
            </a:r>
          </a:p>
          <a:p>
            <a:pPr marL="285750" indent="-285750" eaLnBrk="1" fontAlgn="auto" hangingPunct="1">
              <a:spcBef>
                <a:spcPts val="400"/>
              </a:spcBef>
              <a:spcAft>
                <a:spcPts val="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Sets up the </a:t>
            </a:r>
            <a:r>
              <a:rPr lang="en-US" sz="1200" b="0" dirty="0">
                <a:solidFill>
                  <a:srgbClr val="000000"/>
                </a:solidFill>
                <a:latin typeface="Consolas"/>
                <a:cs typeface="Consolas"/>
              </a:rPr>
              <a:t>local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 segment</a:t>
            </a:r>
            <a:b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of the called function</a:t>
            </a:r>
          </a:p>
        </p:txBody>
      </p:sp>
    </p:spTree>
    <p:extLst>
      <p:ext uri="{BB962C8B-B14F-4D97-AF65-F5344CB8AC3E}">
        <p14:creationId xmlns:p14="http://schemas.microsoft.com/office/powerpoint/2010/main" val="26998257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global stack</a:t>
            </a:r>
            <a:endParaRPr lang="zh-TW" altLang="en-US" dirty="0"/>
          </a:p>
        </p:txBody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7C43E296-B5BC-8A4E-884A-8265F77923C6}"/>
              </a:ext>
            </a:extLst>
          </p:cNvPr>
          <p:cNvSpPr txBox="1"/>
          <p:nvPr/>
        </p:nvSpPr>
        <p:spPr>
          <a:xfrm>
            <a:off x="10202836" y="42854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2" name="Picture 14">
            <a:extLst>
              <a:ext uri="{FF2B5EF4-FFF2-40B4-BE49-F238E27FC236}">
                <a16:creationId xmlns:a16="http://schemas.microsoft.com/office/drawing/2014/main" id="{4456A150-8022-734F-BADB-34DD3CE49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0693" r="36321" b="45188"/>
          <a:stretch/>
        </p:blipFill>
        <p:spPr>
          <a:xfrm>
            <a:off x="1287232" y="1639367"/>
            <a:ext cx="3429743" cy="3925605"/>
          </a:xfrm>
          <a:prstGeom prst="rect">
            <a:avLst/>
          </a:prstGeom>
        </p:spPr>
      </p:pic>
      <p:sp>
        <p:nvSpPr>
          <p:cNvPr id="33" name="Rectangle 16">
            <a:extLst>
              <a:ext uri="{FF2B5EF4-FFF2-40B4-BE49-F238E27FC236}">
                <a16:creationId xmlns:a16="http://schemas.microsoft.com/office/drawing/2014/main" id="{4319EA55-086C-574A-92EA-371CD0066296}"/>
              </a:ext>
            </a:extLst>
          </p:cNvPr>
          <p:cNvSpPr/>
          <p:nvPr/>
        </p:nvSpPr>
        <p:spPr>
          <a:xfrm>
            <a:off x="1012664" y="5039422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20">
            <a:extLst>
              <a:ext uri="{FF2B5EF4-FFF2-40B4-BE49-F238E27FC236}">
                <a16:creationId xmlns:a16="http://schemas.microsoft.com/office/drawing/2014/main" id="{11514268-57AD-5F48-B3F2-82D4C7347DB9}"/>
              </a:ext>
            </a:extLst>
          </p:cNvPr>
          <p:cNvGrpSpPr/>
          <p:nvPr/>
        </p:nvGrpSpPr>
        <p:grpSpPr>
          <a:xfrm>
            <a:off x="1246562" y="5500993"/>
            <a:ext cx="548852" cy="293150"/>
            <a:chOff x="6535705" y="3633082"/>
            <a:chExt cx="548852" cy="293150"/>
          </a:xfrm>
        </p:grpSpPr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EB03DAE1-8812-5847-9FDE-DAAAF9C1113C}"/>
                </a:ext>
              </a:extLst>
            </p:cNvPr>
            <p:cNvSpPr/>
            <p:nvPr/>
          </p:nvSpPr>
          <p:spPr>
            <a:xfrm>
              <a:off x="6535705" y="3633082"/>
              <a:ext cx="440772" cy="29315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36" name="Straight Arrow Connector 22">
              <a:extLst>
                <a:ext uri="{FF2B5EF4-FFF2-40B4-BE49-F238E27FC236}">
                  <a16:creationId xmlns:a16="http://schemas.microsoft.com/office/drawing/2014/main" id="{428B9C8F-32C1-F44F-B562-C5D6329F20DA}"/>
                </a:ext>
              </a:extLst>
            </p:cNvPr>
            <p:cNvCxnSpPr/>
            <p:nvPr/>
          </p:nvCxnSpPr>
          <p:spPr>
            <a:xfrm>
              <a:off x="6884196" y="380991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37" name="TextBox 26">
            <a:extLst>
              <a:ext uri="{FF2B5EF4-FFF2-40B4-BE49-F238E27FC236}">
                <a16:creationId xmlns:a16="http://schemas.microsoft.com/office/drawing/2014/main" id="{F3AE7382-DBB7-6145-9990-33F7D2190EA6}"/>
              </a:ext>
            </a:extLst>
          </p:cNvPr>
          <p:cNvSpPr txBox="1"/>
          <p:nvPr/>
        </p:nvSpPr>
        <p:spPr>
          <a:xfrm>
            <a:off x="1931457" y="1721897"/>
            <a:ext cx="164041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states of other functions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up the calling chain </a:t>
            </a:r>
          </a:p>
        </p:txBody>
      </p:sp>
      <p:grpSp>
        <p:nvGrpSpPr>
          <p:cNvPr id="38" name="Group 27">
            <a:extLst>
              <a:ext uri="{FF2B5EF4-FFF2-40B4-BE49-F238E27FC236}">
                <a16:creationId xmlns:a16="http://schemas.microsoft.com/office/drawing/2014/main" id="{9E455346-487F-D648-9890-57533B64EFA2}"/>
              </a:ext>
            </a:extLst>
          </p:cNvPr>
          <p:cNvGrpSpPr/>
          <p:nvPr/>
        </p:nvGrpSpPr>
        <p:grpSpPr>
          <a:xfrm>
            <a:off x="4791702" y="2789695"/>
            <a:ext cx="1621753" cy="2724157"/>
            <a:chOff x="5080000" y="3178803"/>
            <a:chExt cx="1621753" cy="2724157"/>
          </a:xfrm>
        </p:grpSpPr>
        <p:sp>
          <p:nvSpPr>
            <p:cNvPr id="39" name="Right Brace 28">
              <a:extLst>
                <a:ext uri="{FF2B5EF4-FFF2-40B4-BE49-F238E27FC236}">
                  <a16:creationId xmlns:a16="http://schemas.microsoft.com/office/drawing/2014/main" id="{3BCEAB58-FDD8-014A-879D-10B0033B412B}"/>
                </a:ext>
              </a:extLst>
            </p:cNvPr>
            <p:cNvSpPr/>
            <p:nvPr/>
          </p:nvSpPr>
          <p:spPr>
            <a:xfrm>
              <a:off x="5080000" y="3178803"/>
              <a:ext cx="325120" cy="2724157"/>
            </a:xfrm>
            <a:prstGeom prst="rightBrace">
              <a:avLst>
                <a:gd name="adj1" fmla="val 46889"/>
                <a:gd name="adj2" fmla="val 5000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10">
              <a:extLst>
                <a:ext uri="{FF2B5EF4-FFF2-40B4-BE49-F238E27FC236}">
                  <a16:creationId xmlns:a16="http://schemas.microsoft.com/office/drawing/2014/main" id="{4EACAD9A-DEFD-114C-AE08-B424E396B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838" y="4332235"/>
              <a:ext cx="119191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“block”</a:t>
              </a:r>
            </a:p>
          </p:txBody>
        </p:sp>
      </p:grpSp>
      <p:sp>
        <p:nvSpPr>
          <p:cNvPr id="41" name="Rectangle 13">
            <a:extLst>
              <a:ext uri="{FF2B5EF4-FFF2-40B4-BE49-F238E27FC236}">
                <a16:creationId xmlns:a16="http://schemas.microsoft.com/office/drawing/2014/main" id="{E2F9E160-A194-504D-B86B-76E53C98D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172" y="1271478"/>
            <a:ext cx="3174999" cy="63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fontAlgn="auto" hangingPunct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800" b="0" dirty="0">
                <a:solidFill>
                  <a:srgbClr val="3B3838"/>
                </a:solidFill>
                <a:latin typeface="Times New Roman"/>
                <a:cs typeface="Times New Roman"/>
              </a:rPr>
              <a:t>global stack</a:t>
            </a:r>
          </a:p>
        </p:txBody>
      </p:sp>
      <p:grpSp>
        <p:nvGrpSpPr>
          <p:cNvPr id="42" name="Group 2">
            <a:extLst>
              <a:ext uri="{FF2B5EF4-FFF2-40B4-BE49-F238E27FC236}">
                <a16:creationId xmlns:a16="http://schemas.microsoft.com/office/drawing/2014/main" id="{18A9CF96-6214-A844-A0FB-1BE2EF577AFA}"/>
              </a:ext>
            </a:extLst>
          </p:cNvPr>
          <p:cNvGrpSpPr/>
          <p:nvPr/>
        </p:nvGrpSpPr>
        <p:grpSpPr>
          <a:xfrm>
            <a:off x="4807631" y="1757736"/>
            <a:ext cx="4036600" cy="918558"/>
            <a:chOff x="4807631" y="1757736"/>
            <a:chExt cx="4036600" cy="918558"/>
          </a:xfrm>
        </p:grpSpPr>
        <p:sp>
          <p:nvSpPr>
            <p:cNvPr id="43" name="Right Brace 15">
              <a:extLst>
                <a:ext uri="{FF2B5EF4-FFF2-40B4-BE49-F238E27FC236}">
                  <a16:creationId xmlns:a16="http://schemas.microsoft.com/office/drawing/2014/main" id="{08FAF4FA-4BF1-E24F-B03C-4C6230C1E9FC}"/>
                </a:ext>
              </a:extLst>
            </p:cNvPr>
            <p:cNvSpPr/>
            <p:nvPr/>
          </p:nvSpPr>
          <p:spPr>
            <a:xfrm>
              <a:off x="4807631" y="1757736"/>
              <a:ext cx="257491" cy="918558"/>
            </a:xfrm>
            <a:prstGeom prst="rightBrace">
              <a:avLst>
                <a:gd name="adj1" fmla="val 46889"/>
                <a:gd name="adj2" fmla="val 5000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10">
              <a:extLst>
                <a:ext uri="{FF2B5EF4-FFF2-40B4-BE49-F238E27FC236}">
                  <a16:creationId xmlns:a16="http://schemas.microsoft.com/office/drawing/2014/main" id="{B1F92ED0-F862-4146-9FB3-4830E40BB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5825" y="1803096"/>
              <a:ext cx="3708406" cy="77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(possibly many) similar blocks, one for each function up the calling chain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52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Recap: function call and return</a:t>
            </a:r>
            <a:endParaRPr lang="zh-TW" altLang="en-US" dirty="0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C717264F-9469-C14E-9225-5FF345A96677}"/>
              </a:ext>
            </a:extLst>
          </p:cNvPr>
          <p:cNvSpPr/>
          <p:nvPr/>
        </p:nvSpPr>
        <p:spPr>
          <a:xfrm>
            <a:off x="5386774" y="263025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227098F3-408D-BC41-A241-7B9A14BAE45A}"/>
              </a:ext>
            </a:extLst>
          </p:cNvPr>
          <p:cNvSpPr txBox="1">
            <a:spLocks/>
          </p:cNvSpPr>
          <p:nvPr/>
        </p:nvSpPr>
        <p:spPr>
          <a:xfrm>
            <a:off x="2861324" y="4878461"/>
            <a:ext cx="568418" cy="307503"/>
          </a:xfrm>
          <a:prstGeom prst="rect">
            <a:avLst/>
          </a:prstGeom>
          <a:solidFill>
            <a:sysClr val="window" lastClr="FFFFFF"/>
          </a:solidFill>
        </p:spPr>
        <p:txBody>
          <a:bodyPr/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" name="Group 4">
            <a:extLst>
              <a:ext uri="{FF2B5EF4-FFF2-40B4-BE49-F238E27FC236}">
                <a16:creationId xmlns:a16="http://schemas.microsoft.com/office/drawing/2014/main" id="{FFF5BF9D-09EB-2A42-AC86-E2A978BAEC46}"/>
              </a:ext>
            </a:extLst>
          </p:cNvPr>
          <p:cNvGrpSpPr/>
          <p:nvPr/>
        </p:nvGrpSpPr>
        <p:grpSpPr>
          <a:xfrm>
            <a:off x="-624076" y="960244"/>
            <a:ext cx="4206501" cy="2210110"/>
            <a:chOff x="-624076" y="960244"/>
            <a:chExt cx="4206501" cy="2210110"/>
          </a:xfrm>
        </p:grpSpPr>
        <p:sp>
          <p:nvSpPr>
            <p:cNvPr id="45" name="Rectangle 34">
              <a:extLst>
                <a:ext uri="{FF2B5EF4-FFF2-40B4-BE49-F238E27FC236}">
                  <a16:creationId xmlns:a16="http://schemas.microsoft.com/office/drawing/2014/main" id="{B342FD8A-CBCF-E744-9691-535388A2E315}"/>
                </a:ext>
              </a:extLst>
            </p:cNvPr>
            <p:cNvSpPr/>
            <p:nvPr/>
          </p:nvSpPr>
          <p:spPr>
            <a:xfrm>
              <a:off x="2456025" y="2403248"/>
              <a:ext cx="844176" cy="687294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35">
              <a:extLst>
                <a:ext uri="{FF2B5EF4-FFF2-40B4-BE49-F238E27FC236}">
                  <a16:creationId xmlns:a16="http://schemas.microsoft.com/office/drawing/2014/main" id="{760B657C-9533-CB42-ADEA-1EE4F7081AB9}"/>
                </a:ext>
              </a:extLst>
            </p:cNvPr>
            <p:cNvSpPr/>
            <p:nvPr/>
          </p:nvSpPr>
          <p:spPr>
            <a:xfrm>
              <a:off x="51837" y="2294177"/>
              <a:ext cx="558652" cy="687294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7" name="Group 10">
              <a:extLst>
                <a:ext uri="{FF2B5EF4-FFF2-40B4-BE49-F238E27FC236}">
                  <a16:creationId xmlns:a16="http://schemas.microsoft.com/office/drawing/2014/main" id="{D83FB969-7672-E84B-A5B0-6BC15DF307B2}"/>
                </a:ext>
              </a:extLst>
            </p:cNvPr>
            <p:cNvGrpSpPr/>
            <p:nvPr/>
          </p:nvGrpSpPr>
          <p:grpSpPr>
            <a:xfrm>
              <a:off x="-16608" y="1737343"/>
              <a:ext cx="2485722" cy="1433011"/>
              <a:chOff x="-16608" y="1737343"/>
              <a:chExt cx="2485722" cy="1433011"/>
            </a:xfrm>
          </p:grpSpPr>
          <p:cxnSp>
            <p:nvCxnSpPr>
              <p:cNvPr id="50" name="Straight Connector 32">
                <a:extLst>
                  <a:ext uri="{FF2B5EF4-FFF2-40B4-BE49-F238E27FC236}">
                    <a16:creationId xmlns:a16="http://schemas.microsoft.com/office/drawing/2014/main" id="{D10D995B-8914-6C41-A4CE-4C6DC4EC78FF}"/>
                  </a:ext>
                </a:extLst>
              </p:cNvPr>
              <p:cNvCxnSpPr/>
              <p:nvPr/>
            </p:nvCxnSpPr>
            <p:spPr>
              <a:xfrm flipV="1">
                <a:off x="516666" y="1737343"/>
                <a:ext cx="1952448" cy="8640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pic>
            <p:nvPicPr>
              <p:cNvPr id="51" name="Picture 31">
                <a:extLst>
                  <a:ext uri="{FF2B5EF4-FFF2-40B4-BE49-F238E27FC236}">
                    <a16:creationId xmlns:a16="http://schemas.microsoft.com/office/drawing/2014/main" id="{208CC158-4444-5A4D-AE9D-BBF4E99B54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3794" t="15855" r="51686" b="70380"/>
              <a:stretch/>
            </p:blipFill>
            <p:spPr>
              <a:xfrm>
                <a:off x="34559" y="1752567"/>
                <a:ext cx="2373356" cy="1224745"/>
              </a:xfrm>
              <a:prstGeom prst="rect">
                <a:avLst/>
              </a:prstGeom>
            </p:spPr>
          </p:pic>
          <p:grpSp>
            <p:nvGrpSpPr>
              <p:cNvPr id="52" name="Group 36">
                <a:extLst>
                  <a:ext uri="{FF2B5EF4-FFF2-40B4-BE49-F238E27FC236}">
                    <a16:creationId xmlns:a16="http://schemas.microsoft.com/office/drawing/2014/main" id="{38484B76-3828-CB4D-B542-F91C21E34A72}"/>
                  </a:ext>
                </a:extLst>
              </p:cNvPr>
              <p:cNvGrpSpPr/>
              <p:nvPr/>
            </p:nvGrpSpPr>
            <p:grpSpPr>
              <a:xfrm>
                <a:off x="-16608" y="2877204"/>
                <a:ext cx="548852" cy="293150"/>
                <a:chOff x="6535705" y="3633082"/>
                <a:chExt cx="548852" cy="293150"/>
              </a:xfrm>
            </p:grpSpPr>
            <p:sp>
              <p:nvSpPr>
                <p:cNvPr id="53" name="Rectangle 38">
                  <a:extLst>
                    <a:ext uri="{FF2B5EF4-FFF2-40B4-BE49-F238E27FC236}">
                      <a16:creationId xmlns:a16="http://schemas.microsoft.com/office/drawing/2014/main" id="{F7991902-43FE-C745-BEF8-9E8B1093A2C0}"/>
                    </a:ext>
                  </a:extLst>
                </p:cNvPr>
                <p:cNvSpPr/>
                <p:nvPr/>
              </p:nvSpPr>
              <p:spPr>
                <a:xfrm>
                  <a:off x="6535705" y="3633082"/>
                  <a:ext cx="440772" cy="29315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7E6E6">
                          <a:lumMod val="25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sp</a:t>
                  </a:r>
                </a:p>
              </p:txBody>
            </p:sp>
            <p:cxnSp>
              <p:nvCxnSpPr>
                <p:cNvPr id="54" name="Straight Arrow Connector 39">
                  <a:extLst>
                    <a:ext uri="{FF2B5EF4-FFF2-40B4-BE49-F238E27FC236}">
                      <a16:creationId xmlns:a16="http://schemas.microsoft.com/office/drawing/2014/main" id="{B31F46A4-216C-C143-96AC-DC44749E21E7}"/>
                    </a:ext>
                  </a:extLst>
                </p:cNvPr>
                <p:cNvCxnSpPr/>
                <p:nvPr/>
              </p:nvCxnSpPr>
              <p:spPr>
                <a:xfrm>
                  <a:off x="6884196" y="3809918"/>
                  <a:ext cx="200361" cy="227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</p:cxnSp>
          </p:grpSp>
        </p:grpSp>
        <p:sp>
          <p:nvSpPr>
            <p:cNvPr id="48" name="Rectangle 40">
              <a:extLst>
                <a:ext uri="{FF2B5EF4-FFF2-40B4-BE49-F238E27FC236}">
                  <a16:creationId xmlns:a16="http://schemas.microsoft.com/office/drawing/2014/main" id="{A4277F72-86B0-9E4E-B7B7-7627EC5B4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24076" y="960244"/>
              <a:ext cx="4206501" cy="838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The caller says: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cs typeface="Consolas"/>
                </a:rPr>
                <a:t>call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foo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nArgs</a:t>
              </a:r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4DB4E85F-7E86-504F-AE73-BECA6517101E}"/>
                </a:ext>
              </a:extLst>
            </p:cNvPr>
            <p:cNvSpPr/>
            <p:nvPr/>
          </p:nvSpPr>
          <p:spPr>
            <a:xfrm>
              <a:off x="86391" y="2272320"/>
              <a:ext cx="535627" cy="52704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Group 9">
            <a:extLst>
              <a:ext uri="{FF2B5EF4-FFF2-40B4-BE49-F238E27FC236}">
                <a16:creationId xmlns:a16="http://schemas.microsoft.com/office/drawing/2014/main" id="{3B9143C3-B5D9-4648-B776-2C1EAD588B67}"/>
              </a:ext>
            </a:extLst>
          </p:cNvPr>
          <p:cNvGrpSpPr/>
          <p:nvPr/>
        </p:nvGrpSpPr>
        <p:grpSpPr>
          <a:xfrm>
            <a:off x="2954589" y="888004"/>
            <a:ext cx="7121370" cy="1780488"/>
            <a:chOff x="2954589" y="888004"/>
            <a:chExt cx="7121370" cy="1780488"/>
          </a:xfrm>
        </p:grpSpPr>
        <p:grpSp>
          <p:nvGrpSpPr>
            <p:cNvPr id="56" name="Group 6">
              <a:extLst>
                <a:ext uri="{FF2B5EF4-FFF2-40B4-BE49-F238E27FC236}">
                  <a16:creationId xmlns:a16="http://schemas.microsoft.com/office/drawing/2014/main" id="{075BB450-6996-524A-BF38-F2E92EACC73B}"/>
                </a:ext>
              </a:extLst>
            </p:cNvPr>
            <p:cNvGrpSpPr/>
            <p:nvPr/>
          </p:nvGrpSpPr>
          <p:grpSpPr>
            <a:xfrm>
              <a:off x="2954589" y="888004"/>
              <a:ext cx="7121370" cy="1780488"/>
              <a:chOff x="2954589" y="888004"/>
              <a:chExt cx="7121370" cy="1780488"/>
            </a:xfrm>
          </p:grpSpPr>
          <p:grpSp>
            <p:nvGrpSpPr>
              <p:cNvPr id="58" name="Group 20">
                <a:extLst>
                  <a:ext uri="{FF2B5EF4-FFF2-40B4-BE49-F238E27FC236}">
                    <a16:creationId xmlns:a16="http://schemas.microsoft.com/office/drawing/2014/main" id="{EF2F2598-095D-F341-B2C1-EFFB9D6F2C51}"/>
                  </a:ext>
                </a:extLst>
              </p:cNvPr>
              <p:cNvGrpSpPr/>
              <p:nvPr/>
            </p:nvGrpSpPr>
            <p:grpSpPr>
              <a:xfrm>
                <a:off x="6542363" y="2375342"/>
                <a:ext cx="548852" cy="293150"/>
                <a:chOff x="6535705" y="3633082"/>
                <a:chExt cx="548852" cy="293150"/>
              </a:xfrm>
            </p:grpSpPr>
            <p:sp>
              <p:nvSpPr>
                <p:cNvPr id="64" name="Rectangle 22">
                  <a:extLst>
                    <a:ext uri="{FF2B5EF4-FFF2-40B4-BE49-F238E27FC236}">
                      <a16:creationId xmlns:a16="http://schemas.microsoft.com/office/drawing/2014/main" id="{E7076151-6388-5B40-A0D6-6D60ABCD33BE}"/>
                    </a:ext>
                  </a:extLst>
                </p:cNvPr>
                <p:cNvSpPr/>
                <p:nvPr/>
              </p:nvSpPr>
              <p:spPr>
                <a:xfrm>
                  <a:off x="6535705" y="3633082"/>
                  <a:ext cx="440772" cy="29315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7E6E6">
                          <a:lumMod val="25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sp</a:t>
                  </a:r>
                </a:p>
              </p:txBody>
            </p:sp>
            <p:cxnSp>
              <p:nvCxnSpPr>
                <p:cNvPr id="65" name="Straight Arrow Connector 23">
                  <a:extLst>
                    <a:ext uri="{FF2B5EF4-FFF2-40B4-BE49-F238E27FC236}">
                      <a16:creationId xmlns:a16="http://schemas.microsoft.com/office/drawing/2014/main" id="{8CFEAEFF-0BB3-3D4E-84D9-479DF510CB23}"/>
                    </a:ext>
                  </a:extLst>
                </p:cNvPr>
                <p:cNvCxnSpPr/>
                <p:nvPr/>
              </p:nvCxnSpPr>
              <p:spPr>
                <a:xfrm>
                  <a:off x="6884196" y="3809918"/>
                  <a:ext cx="200361" cy="227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</p:cxnSp>
          </p:grpSp>
          <p:grpSp>
            <p:nvGrpSpPr>
              <p:cNvPr id="59" name="Group 2">
                <a:extLst>
                  <a:ext uri="{FF2B5EF4-FFF2-40B4-BE49-F238E27FC236}">
                    <a16:creationId xmlns:a16="http://schemas.microsoft.com/office/drawing/2014/main" id="{34986E4E-77B2-7B43-924D-D57368F2242F}"/>
                  </a:ext>
                </a:extLst>
              </p:cNvPr>
              <p:cNvGrpSpPr/>
              <p:nvPr/>
            </p:nvGrpSpPr>
            <p:grpSpPr>
              <a:xfrm>
                <a:off x="5869458" y="888004"/>
                <a:ext cx="4206501" cy="1600340"/>
                <a:chOff x="4599501" y="1786564"/>
                <a:chExt cx="4206501" cy="1600340"/>
              </a:xfrm>
            </p:grpSpPr>
            <p:pic>
              <p:nvPicPr>
                <p:cNvPr id="61" name="Picture 17">
                  <a:extLst>
                    <a:ext uri="{FF2B5EF4-FFF2-40B4-BE49-F238E27FC236}">
                      <a16:creationId xmlns:a16="http://schemas.microsoft.com/office/drawing/2014/main" id="{DD4A2EFB-5DD5-F74B-8ABE-6948768F4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2453" t="15720" r="51143" b="74578"/>
                <a:stretch/>
              </p:blipFill>
              <p:spPr>
                <a:xfrm>
                  <a:off x="5870771" y="2523590"/>
                  <a:ext cx="1815353" cy="863314"/>
                </a:xfrm>
                <a:prstGeom prst="rect">
                  <a:avLst/>
                </a:prstGeom>
              </p:spPr>
            </p:pic>
            <p:sp>
              <p:nvSpPr>
                <p:cNvPr id="62" name="Rectangle 28">
                  <a:extLst>
                    <a:ext uri="{FF2B5EF4-FFF2-40B4-BE49-F238E27FC236}">
                      <a16:creationId xmlns:a16="http://schemas.microsoft.com/office/drawing/2014/main" id="{F77064FA-35E6-EB47-9A14-4FF77A79C9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99501" y="1786564"/>
                  <a:ext cx="4206501" cy="838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/>
                <a:lstStyle/>
                <a:p>
                  <a:pPr marL="0" marR="0" lvl="0" indent="0" algn="ctr" defTabSz="914400" eaLnBrk="1" fontAlgn="auto" latinLnBrk="0" hangingPunct="1">
                    <a:lnSpc>
                      <a:spcPts val="218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rgbClr val="006600"/>
                    </a:buClr>
                    <a:buSzPct val="85000"/>
                    <a:buFont typeface="Wingdings" charset="0"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90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The caller resumes</a:t>
                  </a:r>
                  <a:b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90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</a:b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90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 its execution</a:t>
                  </a:r>
                  <a:endParaRPr kumimoji="0" lang="en-US" sz="1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63" name="Straight Connector 29">
                  <a:extLst>
                    <a:ext uri="{FF2B5EF4-FFF2-40B4-BE49-F238E27FC236}">
                      <a16:creationId xmlns:a16="http://schemas.microsoft.com/office/drawing/2014/main" id="{699BA9AC-7F73-0D4B-8FE8-EF7C7BEE3D8F}"/>
                    </a:ext>
                  </a:extLst>
                </p:cNvPr>
                <p:cNvCxnSpPr/>
                <p:nvPr/>
              </p:nvCxnSpPr>
              <p:spPr>
                <a:xfrm flipV="1">
                  <a:off x="5762700" y="2529312"/>
                  <a:ext cx="1952448" cy="8640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60" name="Right Arrow 43">
                <a:extLst>
                  <a:ext uri="{FF2B5EF4-FFF2-40B4-BE49-F238E27FC236}">
                    <a16:creationId xmlns:a16="http://schemas.microsoft.com/office/drawing/2014/main" id="{6779D1C9-19C0-7840-BA57-C6D4AFE72C39}"/>
                  </a:ext>
                </a:extLst>
              </p:cNvPr>
              <p:cNvSpPr/>
              <p:nvPr/>
            </p:nvSpPr>
            <p:spPr>
              <a:xfrm>
                <a:off x="2954589" y="1679400"/>
                <a:ext cx="3531182" cy="725760"/>
              </a:xfrm>
              <a:prstGeom prst="rightArrow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Rectangle 48">
              <a:extLst>
                <a:ext uri="{FF2B5EF4-FFF2-40B4-BE49-F238E27FC236}">
                  <a16:creationId xmlns:a16="http://schemas.microsoft.com/office/drawing/2014/main" id="{8FBC4174-F56D-B14E-9BB4-088E53C9E6AC}"/>
                </a:ext>
              </a:extLst>
            </p:cNvPr>
            <p:cNvSpPr/>
            <p:nvPr/>
          </p:nvSpPr>
          <p:spPr>
            <a:xfrm>
              <a:off x="7420452" y="2263680"/>
              <a:ext cx="1201418" cy="159772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return value of foo</a:t>
              </a:r>
            </a:p>
          </p:txBody>
        </p:sp>
      </p:grpSp>
      <p:sp>
        <p:nvSpPr>
          <p:cNvPr id="66" name="Rectangle 26">
            <a:extLst>
              <a:ext uri="{FF2B5EF4-FFF2-40B4-BE49-F238E27FC236}">
                <a16:creationId xmlns:a16="http://schemas.microsoft.com/office/drawing/2014/main" id="{766EAD18-A6D6-F043-89D9-66D25DD75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0061" y="1085765"/>
            <a:ext cx="4206501" cy="4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2000" b="0" dirty="0">
                <a:solidFill>
                  <a:prstClr val="black"/>
                </a:solidFill>
                <a:latin typeface="Times New Roman"/>
                <a:cs typeface="Times New Roman"/>
              </a:rPr>
              <a:t>Abstraction:</a:t>
            </a:r>
          </a:p>
        </p:txBody>
      </p:sp>
    </p:spTree>
    <p:extLst>
      <p:ext uri="{BB962C8B-B14F-4D97-AF65-F5344CB8AC3E}">
        <p14:creationId xmlns:p14="http://schemas.microsoft.com/office/powerpoint/2010/main" val="14029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Recap: function call and return</a:t>
            </a:r>
            <a:endParaRPr lang="zh-TW" altLang="en-US" dirty="0"/>
          </a:p>
        </p:txBody>
      </p: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227098F3-408D-BC41-A241-7B9A14BAE45A}"/>
              </a:ext>
            </a:extLst>
          </p:cNvPr>
          <p:cNvSpPr txBox="1">
            <a:spLocks/>
          </p:cNvSpPr>
          <p:nvPr/>
        </p:nvSpPr>
        <p:spPr>
          <a:xfrm>
            <a:off x="2861324" y="4878461"/>
            <a:ext cx="568418" cy="307503"/>
          </a:xfrm>
          <a:prstGeom prst="rect">
            <a:avLst/>
          </a:prstGeom>
          <a:solidFill>
            <a:sysClr val="window" lastClr="FFFFFF"/>
          </a:solidFill>
        </p:spPr>
        <p:txBody>
          <a:bodyPr/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Rectangle 13">
            <a:extLst>
              <a:ext uri="{FF2B5EF4-FFF2-40B4-BE49-F238E27FC236}">
                <a16:creationId xmlns:a16="http://schemas.microsoft.com/office/drawing/2014/main" id="{B75A5178-373A-434F-B2AF-21C9307E9F93}"/>
              </a:ext>
            </a:extLst>
          </p:cNvPr>
          <p:cNvSpPr/>
          <p:nvPr/>
        </p:nvSpPr>
        <p:spPr>
          <a:xfrm>
            <a:off x="5386774" y="263025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ectangle 34">
            <a:extLst>
              <a:ext uri="{FF2B5EF4-FFF2-40B4-BE49-F238E27FC236}">
                <a16:creationId xmlns:a16="http://schemas.microsoft.com/office/drawing/2014/main" id="{DBE55120-D169-9349-A890-70EEF30638BD}"/>
              </a:ext>
            </a:extLst>
          </p:cNvPr>
          <p:cNvSpPr/>
          <p:nvPr/>
        </p:nvSpPr>
        <p:spPr>
          <a:xfrm>
            <a:off x="2456025" y="2403248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Slide Number Placeholder 3">
            <a:extLst>
              <a:ext uri="{FF2B5EF4-FFF2-40B4-BE49-F238E27FC236}">
                <a16:creationId xmlns:a16="http://schemas.microsoft.com/office/drawing/2014/main" id="{28C7299E-35EC-0C45-93B2-6D9AF1C2C9FD}"/>
              </a:ext>
            </a:extLst>
          </p:cNvPr>
          <p:cNvSpPr txBox="1">
            <a:spLocks/>
          </p:cNvSpPr>
          <p:nvPr/>
        </p:nvSpPr>
        <p:spPr>
          <a:xfrm>
            <a:off x="2861324" y="4878461"/>
            <a:ext cx="568418" cy="307503"/>
          </a:xfrm>
          <a:prstGeom prst="rect">
            <a:avLst/>
          </a:prstGeom>
          <a:solidFill>
            <a:sysClr val="window" lastClr="FFFFFF"/>
          </a:solidFill>
        </p:spPr>
        <p:txBody>
          <a:bodyPr/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Rectangle 7">
            <a:extLst>
              <a:ext uri="{FF2B5EF4-FFF2-40B4-BE49-F238E27FC236}">
                <a16:creationId xmlns:a16="http://schemas.microsoft.com/office/drawing/2014/main" id="{FDC88D5C-0F5B-6D41-B4B0-4C95E89B453D}"/>
              </a:ext>
            </a:extLst>
          </p:cNvPr>
          <p:cNvSpPr/>
          <p:nvPr/>
        </p:nvSpPr>
        <p:spPr>
          <a:xfrm>
            <a:off x="2306653" y="4665600"/>
            <a:ext cx="1123089" cy="52704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0" name="Group 8">
            <a:extLst>
              <a:ext uri="{FF2B5EF4-FFF2-40B4-BE49-F238E27FC236}">
                <a16:creationId xmlns:a16="http://schemas.microsoft.com/office/drawing/2014/main" id="{428A8B45-E467-854E-99F9-F1489829F398}"/>
              </a:ext>
            </a:extLst>
          </p:cNvPr>
          <p:cNvGrpSpPr/>
          <p:nvPr/>
        </p:nvGrpSpPr>
        <p:grpSpPr>
          <a:xfrm>
            <a:off x="5869458" y="888004"/>
            <a:ext cx="4206501" cy="1780488"/>
            <a:chOff x="5869458" y="888004"/>
            <a:chExt cx="4206501" cy="1780488"/>
          </a:xfrm>
        </p:grpSpPr>
        <p:grpSp>
          <p:nvGrpSpPr>
            <p:cNvPr id="131" name="Group 4">
              <a:extLst>
                <a:ext uri="{FF2B5EF4-FFF2-40B4-BE49-F238E27FC236}">
                  <a16:creationId xmlns:a16="http://schemas.microsoft.com/office/drawing/2014/main" id="{BA386FE3-FD39-3E49-BC8F-B7C036AE91BD}"/>
                </a:ext>
              </a:extLst>
            </p:cNvPr>
            <p:cNvGrpSpPr/>
            <p:nvPr/>
          </p:nvGrpSpPr>
          <p:grpSpPr>
            <a:xfrm>
              <a:off x="5869458" y="888004"/>
              <a:ext cx="4206501" cy="1780488"/>
              <a:chOff x="5869458" y="888004"/>
              <a:chExt cx="4206501" cy="1780488"/>
            </a:xfrm>
          </p:grpSpPr>
          <p:grpSp>
            <p:nvGrpSpPr>
              <p:cNvPr id="133" name="Group 20">
                <a:extLst>
                  <a:ext uri="{FF2B5EF4-FFF2-40B4-BE49-F238E27FC236}">
                    <a16:creationId xmlns:a16="http://schemas.microsoft.com/office/drawing/2014/main" id="{0D0FAD7C-7145-B241-8D9A-B4B8A54ED363}"/>
                  </a:ext>
                </a:extLst>
              </p:cNvPr>
              <p:cNvGrpSpPr/>
              <p:nvPr/>
            </p:nvGrpSpPr>
            <p:grpSpPr>
              <a:xfrm>
                <a:off x="6542363" y="2375342"/>
                <a:ext cx="548852" cy="293150"/>
                <a:chOff x="6535705" y="3633082"/>
                <a:chExt cx="548852" cy="293150"/>
              </a:xfrm>
            </p:grpSpPr>
            <p:sp>
              <p:nvSpPr>
                <p:cNvPr id="139" name="Rectangle 22">
                  <a:extLst>
                    <a:ext uri="{FF2B5EF4-FFF2-40B4-BE49-F238E27FC236}">
                      <a16:creationId xmlns:a16="http://schemas.microsoft.com/office/drawing/2014/main" id="{A4E18446-EA7F-5E4A-934E-278171DFC0DA}"/>
                    </a:ext>
                  </a:extLst>
                </p:cNvPr>
                <p:cNvSpPr/>
                <p:nvPr/>
              </p:nvSpPr>
              <p:spPr>
                <a:xfrm>
                  <a:off x="6535705" y="3633082"/>
                  <a:ext cx="440772" cy="29315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7E6E6">
                          <a:lumMod val="25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sp</a:t>
                  </a:r>
                </a:p>
              </p:txBody>
            </p:sp>
            <p:cxnSp>
              <p:nvCxnSpPr>
                <p:cNvPr id="140" name="Straight Arrow Connector 23">
                  <a:extLst>
                    <a:ext uri="{FF2B5EF4-FFF2-40B4-BE49-F238E27FC236}">
                      <a16:creationId xmlns:a16="http://schemas.microsoft.com/office/drawing/2014/main" id="{CD850D33-A452-A849-9428-204C65465A80}"/>
                    </a:ext>
                  </a:extLst>
                </p:cNvPr>
                <p:cNvCxnSpPr/>
                <p:nvPr/>
              </p:nvCxnSpPr>
              <p:spPr>
                <a:xfrm>
                  <a:off x="6884196" y="3809918"/>
                  <a:ext cx="200361" cy="227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</p:cxnSp>
          </p:grpSp>
          <p:grpSp>
            <p:nvGrpSpPr>
              <p:cNvPr id="134" name="Group 2">
                <a:extLst>
                  <a:ext uri="{FF2B5EF4-FFF2-40B4-BE49-F238E27FC236}">
                    <a16:creationId xmlns:a16="http://schemas.microsoft.com/office/drawing/2014/main" id="{07146747-6718-B449-9036-D0BD92AB81F8}"/>
                  </a:ext>
                </a:extLst>
              </p:cNvPr>
              <p:cNvGrpSpPr/>
              <p:nvPr/>
            </p:nvGrpSpPr>
            <p:grpSpPr>
              <a:xfrm>
                <a:off x="5869458" y="888004"/>
                <a:ext cx="4206501" cy="1600340"/>
                <a:chOff x="4599501" y="1786564"/>
                <a:chExt cx="4206501" cy="1600340"/>
              </a:xfrm>
            </p:grpSpPr>
            <p:pic>
              <p:nvPicPr>
                <p:cNvPr id="135" name="Picture 17">
                  <a:extLst>
                    <a:ext uri="{FF2B5EF4-FFF2-40B4-BE49-F238E27FC236}">
                      <a16:creationId xmlns:a16="http://schemas.microsoft.com/office/drawing/2014/main" id="{F7E9AF07-70AF-F645-AA87-4945EBEFAE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2453" t="15720" r="51143" b="74578"/>
                <a:stretch/>
              </p:blipFill>
              <p:spPr>
                <a:xfrm>
                  <a:off x="5870771" y="2523590"/>
                  <a:ext cx="1815353" cy="863314"/>
                </a:xfrm>
                <a:prstGeom prst="rect">
                  <a:avLst/>
                </a:prstGeom>
              </p:spPr>
            </p:pic>
            <p:sp>
              <p:nvSpPr>
                <p:cNvPr id="136" name="Rectangle 28">
                  <a:extLst>
                    <a:ext uri="{FF2B5EF4-FFF2-40B4-BE49-F238E27FC236}">
                      <a16:creationId xmlns:a16="http://schemas.microsoft.com/office/drawing/2014/main" id="{53A4EC64-8584-384C-AB8B-92A4037C1D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99501" y="1786564"/>
                  <a:ext cx="4206501" cy="838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/>
                <a:lstStyle/>
                <a:p>
                  <a:pPr marL="0" marR="0" lvl="0" indent="0" algn="ctr" defTabSz="914400" eaLnBrk="1" fontAlgn="auto" latinLnBrk="0" hangingPunct="1">
                    <a:lnSpc>
                      <a:spcPts val="218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rgbClr val="006600"/>
                    </a:buClr>
                    <a:buSzPct val="85000"/>
                    <a:buFont typeface="Wingdings" charset="0"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90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The caller resumes</a:t>
                  </a:r>
                  <a:b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90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</a:b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90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 its execution</a:t>
                  </a:r>
                  <a:endParaRPr kumimoji="0" lang="en-US" sz="1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137" name="Straight Connector 29">
                  <a:extLst>
                    <a:ext uri="{FF2B5EF4-FFF2-40B4-BE49-F238E27FC236}">
                      <a16:creationId xmlns:a16="http://schemas.microsoft.com/office/drawing/2014/main" id="{61FB4BAF-5120-2C40-83C8-C7B0475459F2}"/>
                    </a:ext>
                  </a:extLst>
                </p:cNvPr>
                <p:cNvCxnSpPr/>
                <p:nvPr/>
              </p:nvCxnSpPr>
              <p:spPr>
                <a:xfrm flipV="1">
                  <a:off x="5762700" y="2529312"/>
                  <a:ext cx="1952448" cy="8640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8" name="Right Arrow 33">
                  <a:extLst>
                    <a:ext uri="{FF2B5EF4-FFF2-40B4-BE49-F238E27FC236}">
                      <a16:creationId xmlns:a16="http://schemas.microsoft.com/office/drawing/2014/main" id="{E911CA54-E143-2840-8D65-912B00A1D195}"/>
                    </a:ext>
                  </a:extLst>
                </p:cNvPr>
                <p:cNvSpPr/>
                <p:nvPr/>
              </p:nvSpPr>
              <p:spPr>
                <a:xfrm>
                  <a:off x="5166768" y="2589584"/>
                  <a:ext cx="569627" cy="477212"/>
                </a:xfrm>
                <a:prstGeom prst="rightArrow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2" name="Rectangle 47">
              <a:extLst>
                <a:ext uri="{FF2B5EF4-FFF2-40B4-BE49-F238E27FC236}">
                  <a16:creationId xmlns:a16="http://schemas.microsoft.com/office/drawing/2014/main" id="{7AE0640D-6328-A14D-955A-E053A05C0828}"/>
                </a:ext>
              </a:extLst>
            </p:cNvPr>
            <p:cNvSpPr/>
            <p:nvPr/>
          </p:nvSpPr>
          <p:spPr>
            <a:xfrm>
              <a:off x="7420452" y="2263680"/>
              <a:ext cx="1201418" cy="159772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return value of foo</a:t>
              </a:r>
            </a:p>
          </p:txBody>
        </p:sp>
      </p:grpSp>
      <p:sp>
        <p:nvSpPr>
          <p:cNvPr id="141" name="Rectangle 49">
            <a:extLst>
              <a:ext uri="{FF2B5EF4-FFF2-40B4-BE49-F238E27FC236}">
                <a16:creationId xmlns:a16="http://schemas.microsoft.com/office/drawing/2014/main" id="{E0E5E126-857A-DD4D-9380-291F07C5CDEC}"/>
              </a:ext>
            </a:extLst>
          </p:cNvPr>
          <p:cNvSpPr/>
          <p:nvPr/>
        </p:nvSpPr>
        <p:spPr>
          <a:xfrm>
            <a:off x="51837" y="2294177"/>
            <a:ext cx="558652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2" name="Group 50">
            <a:extLst>
              <a:ext uri="{FF2B5EF4-FFF2-40B4-BE49-F238E27FC236}">
                <a16:creationId xmlns:a16="http://schemas.microsoft.com/office/drawing/2014/main" id="{2790C3CE-6F44-6E42-B92F-88CCBE1ED067}"/>
              </a:ext>
            </a:extLst>
          </p:cNvPr>
          <p:cNvGrpSpPr/>
          <p:nvPr/>
        </p:nvGrpSpPr>
        <p:grpSpPr>
          <a:xfrm>
            <a:off x="-624076" y="960244"/>
            <a:ext cx="4206501" cy="2210110"/>
            <a:chOff x="-624076" y="968884"/>
            <a:chExt cx="4206501" cy="2210110"/>
          </a:xfrm>
        </p:grpSpPr>
        <p:cxnSp>
          <p:nvCxnSpPr>
            <p:cNvPr id="143" name="Straight Connector 51">
              <a:extLst>
                <a:ext uri="{FF2B5EF4-FFF2-40B4-BE49-F238E27FC236}">
                  <a16:creationId xmlns:a16="http://schemas.microsoft.com/office/drawing/2014/main" id="{470181A5-341E-5447-9911-5E5C9D94B5F4}"/>
                </a:ext>
              </a:extLst>
            </p:cNvPr>
            <p:cNvCxnSpPr/>
            <p:nvPr/>
          </p:nvCxnSpPr>
          <p:spPr>
            <a:xfrm flipV="1">
              <a:off x="516666" y="1745983"/>
              <a:ext cx="1952448" cy="86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144" name="Group 52">
              <a:extLst>
                <a:ext uri="{FF2B5EF4-FFF2-40B4-BE49-F238E27FC236}">
                  <a16:creationId xmlns:a16="http://schemas.microsoft.com/office/drawing/2014/main" id="{C5637C57-4076-1141-AD0F-A01DFF2137C1}"/>
                </a:ext>
              </a:extLst>
            </p:cNvPr>
            <p:cNvGrpSpPr/>
            <p:nvPr/>
          </p:nvGrpSpPr>
          <p:grpSpPr>
            <a:xfrm>
              <a:off x="-624076" y="968884"/>
              <a:ext cx="4206501" cy="2210110"/>
              <a:chOff x="-624076" y="968884"/>
              <a:chExt cx="4206501" cy="2210110"/>
            </a:xfrm>
          </p:grpSpPr>
          <p:pic>
            <p:nvPicPr>
              <p:cNvPr id="145" name="Picture 53">
                <a:extLst>
                  <a:ext uri="{FF2B5EF4-FFF2-40B4-BE49-F238E27FC236}">
                    <a16:creationId xmlns:a16="http://schemas.microsoft.com/office/drawing/2014/main" id="{EE4E9A06-17F8-D74E-BECE-10ED506A30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3794" t="15855" r="51686" b="70380"/>
              <a:stretch/>
            </p:blipFill>
            <p:spPr>
              <a:xfrm>
                <a:off x="34559" y="1761207"/>
                <a:ext cx="2373356" cy="1224745"/>
              </a:xfrm>
              <a:prstGeom prst="rect">
                <a:avLst/>
              </a:prstGeom>
            </p:spPr>
          </p:pic>
          <p:grpSp>
            <p:nvGrpSpPr>
              <p:cNvPr id="146" name="Group 54">
                <a:extLst>
                  <a:ext uri="{FF2B5EF4-FFF2-40B4-BE49-F238E27FC236}">
                    <a16:creationId xmlns:a16="http://schemas.microsoft.com/office/drawing/2014/main" id="{49769580-DF37-7544-86F1-F1C62FBC5562}"/>
                  </a:ext>
                </a:extLst>
              </p:cNvPr>
              <p:cNvGrpSpPr/>
              <p:nvPr/>
            </p:nvGrpSpPr>
            <p:grpSpPr>
              <a:xfrm>
                <a:off x="-16608" y="2885844"/>
                <a:ext cx="548852" cy="293150"/>
                <a:chOff x="6535705" y="3633082"/>
                <a:chExt cx="548852" cy="293150"/>
              </a:xfrm>
            </p:grpSpPr>
            <p:sp>
              <p:nvSpPr>
                <p:cNvPr id="148" name="Rectangle 56">
                  <a:extLst>
                    <a:ext uri="{FF2B5EF4-FFF2-40B4-BE49-F238E27FC236}">
                      <a16:creationId xmlns:a16="http://schemas.microsoft.com/office/drawing/2014/main" id="{8582308A-A0A3-6E41-B2BA-84AC1C0721F1}"/>
                    </a:ext>
                  </a:extLst>
                </p:cNvPr>
                <p:cNvSpPr/>
                <p:nvPr/>
              </p:nvSpPr>
              <p:spPr>
                <a:xfrm>
                  <a:off x="6535705" y="3633082"/>
                  <a:ext cx="440772" cy="29315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7E6E6">
                          <a:lumMod val="25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sp</a:t>
                  </a:r>
                </a:p>
              </p:txBody>
            </p:sp>
            <p:cxnSp>
              <p:nvCxnSpPr>
                <p:cNvPr id="149" name="Straight Arrow Connector 57">
                  <a:extLst>
                    <a:ext uri="{FF2B5EF4-FFF2-40B4-BE49-F238E27FC236}">
                      <a16:creationId xmlns:a16="http://schemas.microsoft.com/office/drawing/2014/main" id="{009811C0-2B2E-CF43-978E-11A5AA16EC79}"/>
                    </a:ext>
                  </a:extLst>
                </p:cNvPr>
                <p:cNvCxnSpPr/>
                <p:nvPr/>
              </p:nvCxnSpPr>
              <p:spPr>
                <a:xfrm>
                  <a:off x="6884196" y="3809918"/>
                  <a:ext cx="200361" cy="227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</p:cxnSp>
          </p:grpSp>
          <p:sp>
            <p:nvSpPr>
              <p:cNvPr id="147" name="Rectangle 55">
                <a:extLst>
                  <a:ext uri="{FF2B5EF4-FFF2-40B4-BE49-F238E27FC236}">
                    <a16:creationId xmlns:a16="http://schemas.microsoft.com/office/drawing/2014/main" id="{944A6AAE-78F8-7E4C-B0D7-1B02133E1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24076" y="968884"/>
                <a:ext cx="4206501" cy="838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rgbClr val="006600"/>
                  </a:buClr>
                  <a:buSzPct val="85000"/>
                  <a:buFont typeface="Wingdings" charset="0"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The caller says: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006600"/>
                  </a:buClr>
                  <a:buSzPct val="85000"/>
                  <a:buFont typeface="Wingdings" charset="0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cs typeface="Consolas"/>
                  </a:rPr>
                  <a:t>call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en-US" sz="1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foo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en-US" sz="1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cs typeface="Times New Roman"/>
                  </a:rPr>
                  <a:t>nArgs</a:t>
                </a:r>
              </a:p>
            </p:txBody>
          </p:sp>
        </p:grpSp>
      </p:grpSp>
      <p:sp>
        <p:nvSpPr>
          <p:cNvPr id="150" name="Rectangle 58">
            <a:extLst>
              <a:ext uri="{FF2B5EF4-FFF2-40B4-BE49-F238E27FC236}">
                <a16:creationId xmlns:a16="http://schemas.microsoft.com/office/drawing/2014/main" id="{8012C7AD-19FF-F14D-93D2-8D9980B34EBE}"/>
              </a:ext>
            </a:extLst>
          </p:cNvPr>
          <p:cNvSpPr/>
          <p:nvPr/>
        </p:nvSpPr>
        <p:spPr>
          <a:xfrm>
            <a:off x="86391" y="2272320"/>
            <a:ext cx="535627" cy="52704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1" name="Picture 71">
            <a:extLst>
              <a:ext uri="{FF2B5EF4-FFF2-40B4-BE49-F238E27FC236}">
                <a16:creationId xmlns:a16="http://schemas.microsoft.com/office/drawing/2014/main" id="{ABB184B9-F29F-C54A-8B02-53EBD8B692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15719" r="36321" b="42829"/>
          <a:stretch/>
        </p:blipFill>
        <p:spPr>
          <a:xfrm>
            <a:off x="2937309" y="1705910"/>
            <a:ext cx="3429743" cy="3688296"/>
          </a:xfrm>
          <a:prstGeom prst="rect">
            <a:avLst/>
          </a:prstGeom>
        </p:spPr>
      </p:pic>
      <p:sp>
        <p:nvSpPr>
          <p:cNvPr id="152" name="Rectangle 72">
            <a:extLst>
              <a:ext uri="{FF2B5EF4-FFF2-40B4-BE49-F238E27FC236}">
                <a16:creationId xmlns:a16="http://schemas.microsoft.com/office/drawing/2014/main" id="{0177F6FB-CA5F-E34B-BC0C-1745F9C1268C}"/>
              </a:ext>
            </a:extLst>
          </p:cNvPr>
          <p:cNvSpPr/>
          <p:nvPr/>
        </p:nvSpPr>
        <p:spPr>
          <a:xfrm>
            <a:off x="2662741" y="4658731"/>
            <a:ext cx="844176" cy="68729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3" name="Straight Connector 73">
            <a:extLst>
              <a:ext uri="{FF2B5EF4-FFF2-40B4-BE49-F238E27FC236}">
                <a16:creationId xmlns:a16="http://schemas.microsoft.com/office/drawing/2014/main" id="{7B669112-92D3-0043-B74C-B2CEE62A75A6}"/>
              </a:ext>
            </a:extLst>
          </p:cNvPr>
          <p:cNvCxnSpPr/>
          <p:nvPr/>
        </p:nvCxnSpPr>
        <p:spPr>
          <a:xfrm flipV="1">
            <a:off x="3419417" y="1702783"/>
            <a:ext cx="1952448" cy="864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54" name="Straight Arrow Connector 75">
            <a:extLst>
              <a:ext uri="{FF2B5EF4-FFF2-40B4-BE49-F238E27FC236}">
                <a16:creationId xmlns:a16="http://schemas.microsoft.com/office/drawing/2014/main" id="{A459657D-5D30-A54E-B8D2-CAD37C74DF2E}"/>
              </a:ext>
            </a:extLst>
          </p:cNvPr>
          <p:cNvCxnSpPr/>
          <p:nvPr/>
        </p:nvCxnSpPr>
        <p:spPr>
          <a:xfrm flipV="1">
            <a:off x="5344684" y="5250718"/>
            <a:ext cx="1074735" cy="4838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dash"/>
            <a:miter lim="800000"/>
            <a:tailEnd type="none" w="med" len="med"/>
          </a:ln>
          <a:effectLst/>
        </p:spPr>
      </p:cxnSp>
      <p:cxnSp>
        <p:nvCxnSpPr>
          <p:cNvPr id="155" name="Straight Arrow Connector 76">
            <a:extLst>
              <a:ext uri="{FF2B5EF4-FFF2-40B4-BE49-F238E27FC236}">
                <a16:creationId xmlns:a16="http://schemas.microsoft.com/office/drawing/2014/main" id="{23A923CC-3AE7-D545-AC15-DFEBCF991F29}"/>
              </a:ext>
            </a:extLst>
          </p:cNvPr>
          <p:cNvCxnSpPr/>
          <p:nvPr/>
        </p:nvCxnSpPr>
        <p:spPr>
          <a:xfrm flipH="1" flipV="1">
            <a:off x="6418889" y="2445121"/>
            <a:ext cx="8638" cy="2790719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dash"/>
            <a:miter lim="800000"/>
            <a:tailEnd type="none" w="med" len="med"/>
          </a:ln>
          <a:effectLst/>
        </p:spPr>
      </p:cxnSp>
      <p:cxnSp>
        <p:nvCxnSpPr>
          <p:cNvPr id="156" name="Straight Arrow Connector 77">
            <a:extLst>
              <a:ext uri="{FF2B5EF4-FFF2-40B4-BE49-F238E27FC236}">
                <a16:creationId xmlns:a16="http://schemas.microsoft.com/office/drawing/2014/main" id="{6E1D4302-04BD-E74B-A4E0-3600126D344D}"/>
              </a:ext>
            </a:extLst>
          </p:cNvPr>
          <p:cNvCxnSpPr/>
          <p:nvPr/>
        </p:nvCxnSpPr>
        <p:spPr>
          <a:xfrm flipH="1" flipV="1">
            <a:off x="6004293" y="2425103"/>
            <a:ext cx="414595" cy="2737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dash"/>
            <a:miter lim="800000"/>
            <a:tailEnd type="triangle" w="lg" len="lg"/>
          </a:ln>
          <a:effectLst/>
        </p:spPr>
      </p:cxnSp>
      <p:grpSp>
        <p:nvGrpSpPr>
          <p:cNvPr id="157" name="Group 78">
            <a:extLst>
              <a:ext uri="{FF2B5EF4-FFF2-40B4-BE49-F238E27FC236}">
                <a16:creationId xmlns:a16="http://schemas.microsoft.com/office/drawing/2014/main" id="{94000F8B-0B0C-3442-B563-1650DE925D49}"/>
              </a:ext>
            </a:extLst>
          </p:cNvPr>
          <p:cNvGrpSpPr/>
          <p:nvPr/>
        </p:nvGrpSpPr>
        <p:grpSpPr>
          <a:xfrm>
            <a:off x="2901313" y="2514239"/>
            <a:ext cx="609325" cy="191379"/>
            <a:chOff x="6570261" y="3648452"/>
            <a:chExt cx="609325" cy="191379"/>
          </a:xfrm>
        </p:grpSpPr>
        <p:sp>
          <p:nvSpPr>
            <p:cNvPr id="158" name="Rectangle 79">
              <a:extLst>
                <a:ext uri="{FF2B5EF4-FFF2-40B4-BE49-F238E27FC236}">
                  <a16:creationId xmlns:a16="http://schemas.microsoft.com/office/drawing/2014/main" id="{B63ECC33-5EFB-6F43-AD40-989F486AED51}"/>
                </a:ext>
              </a:extLst>
            </p:cNvPr>
            <p:cNvSpPr/>
            <p:nvPr/>
          </p:nvSpPr>
          <p:spPr>
            <a:xfrm>
              <a:off x="6570261" y="3648452"/>
              <a:ext cx="440772" cy="19137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</a:t>
              </a:r>
            </a:p>
          </p:txBody>
        </p:sp>
        <p:cxnSp>
          <p:nvCxnSpPr>
            <p:cNvPr id="159" name="Straight Arrow Connector 80">
              <a:extLst>
                <a:ext uri="{FF2B5EF4-FFF2-40B4-BE49-F238E27FC236}">
                  <a16:creationId xmlns:a16="http://schemas.microsoft.com/office/drawing/2014/main" id="{212FC978-DCE6-2948-8434-B2FA10483DAB}"/>
                </a:ext>
              </a:extLst>
            </p:cNvPr>
            <p:cNvCxnSpPr/>
            <p:nvPr/>
          </p:nvCxnSpPr>
          <p:spPr>
            <a:xfrm>
              <a:off x="6979225" y="3775358"/>
              <a:ext cx="200361" cy="2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160" name="Rectangle 81">
            <a:extLst>
              <a:ext uri="{FF2B5EF4-FFF2-40B4-BE49-F238E27FC236}">
                <a16:creationId xmlns:a16="http://schemas.microsoft.com/office/drawing/2014/main" id="{9421E182-00B2-8B46-9706-37F704659887}"/>
              </a:ext>
            </a:extLst>
          </p:cNvPr>
          <p:cNvSpPr/>
          <p:nvPr/>
        </p:nvSpPr>
        <p:spPr>
          <a:xfrm>
            <a:off x="2626301" y="2306880"/>
            <a:ext cx="889832" cy="19008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Rectangle 82">
            <a:extLst>
              <a:ext uri="{FF2B5EF4-FFF2-40B4-BE49-F238E27FC236}">
                <a16:creationId xmlns:a16="http://schemas.microsoft.com/office/drawing/2014/main" id="{875C55C4-63AD-654C-9450-064A9592816F}"/>
              </a:ext>
            </a:extLst>
          </p:cNvPr>
          <p:cNvSpPr/>
          <p:nvPr/>
        </p:nvSpPr>
        <p:spPr>
          <a:xfrm>
            <a:off x="2614553" y="3945360"/>
            <a:ext cx="889832" cy="19008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Rectangle 83">
            <a:extLst>
              <a:ext uri="{FF2B5EF4-FFF2-40B4-BE49-F238E27FC236}">
                <a16:creationId xmlns:a16="http://schemas.microsoft.com/office/drawing/2014/main" id="{3877056F-CC80-2341-AD32-A4EF9CA142D6}"/>
              </a:ext>
            </a:extLst>
          </p:cNvPr>
          <p:cNvSpPr/>
          <p:nvPr/>
        </p:nvSpPr>
        <p:spPr>
          <a:xfrm>
            <a:off x="3809288" y="2341440"/>
            <a:ext cx="1201418" cy="15977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returned value</a:t>
            </a:r>
          </a:p>
        </p:txBody>
      </p:sp>
      <p:sp>
        <p:nvSpPr>
          <p:cNvPr id="163" name="Right Arrow 84">
            <a:extLst>
              <a:ext uri="{FF2B5EF4-FFF2-40B4-BE49-F238E27FC236}">
                <a16:creationId xmlns:a16="http://schemas.microsoft.com/office/drawing/2014/main" id="{877F5744-3C46-464C-B012-50CB04E205F3}"/>
              </a:ext>
            </a:extLst>
          </p:cNvPr>
          <p:cNvSpPr/>
          <p:nvPr/>
        </p:nvSpPr>
        <p:spPr>
          <a:xfrm>
            <a:off x="2701508" y="1731104"/>
            <a:ext cx="569627" cy="477212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Rectangle 86">
            <a:extLst>
              <a:ext uri="{FF2B5EF4-FFF2-40B4-BE49-F238E27FC236}">
                <a16:creationId xmlns:a16="http://schemas.microsoft.com/office/drawing/2014/main" id="{4A3DF083-FCDF-E148-9EA4-996F783B8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0061" y="1085765"/>
            <a:ext cx="4206501" cy="4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1" fontAlgn="auto" hangingPunct="1">
              <a:lnSpc>
                <a:spcPts val="2180"/>
              </a:lnSpc>
              <a:spcBef>
                <a:spcPts val="9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2000" b="0" dirty="0">
                <a:solidFill>
                  <a:prstClr val="black"/>
                </a:solidFill>
                <a:latin typeface="Times New Roman"/>
                <a:cs typeface="Times New Roman"/>
              </a:rPr>
              <a:t>Implementation:</a:t>
            </a:r>
          </a:p>
        </p:txBody>
      </p:sp>
    </p:spTree>
    <p:extLst>
      <p:ext uri="{BB962C8B-B14F-4D97-AF65-F5344CB8AC3E}">
        <p14:creationId xmlns:p14="http://schemas.microsoft.com/office/powerpoint/2010/main" val="24383009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grpSp>
        <p:nvGrpSpPr>
          <p:cNvPr id="51" name="Group 12">
            <a:extLst>
              <a:ext uri="{FF2B5EF4-FFF2-40B4-BE49-F238E27FC236}">
                <a16:creationId xmlns:a16="http://schemas.microsoft.com/office/drawing/2014/main" id="{867AD28D-EB96-4274-9083-600E50D321EB}"/>
              </a:ext>
            </a:extLst>
          </p:cNvPr>
          <p:cNvGrpSpPr/>
          <p:nvPr/>
        </p:nvGrpSpPr>
        <p:grpSpPr>
          <a:xfrm>
            <a:off x="1486986" y="3996213"/>
            <a:ext cx="1542145" cy="1553611"/>
            <a:chOff x="827729" y="3538149"/>
            <a:chExt cx="1542145" cy="1553611"/>
          </a:xfrm>
        </p:grpSpPr>
        <p:sp>
          <p:nvSpPr>
            <p:cNvPr id="52" name="Bent-Up Arrow 13">
              <a:extLst>
                <a:ext uri="{FF2B5EF4-FFF2-40B4-BE49-F238E27FC236}">
                  <a16:creationId xmlns:a16="http://schemas.microsoft.com/office/drawing/2014/main" id="{EC45EC5B-8AB3-4780-9D84-31EDFFB0182D}"/>
                </a:ext>
              </a:extLst>
            </p:cNvPr>
            <p:cNvSpPr/>
            <p:nvPr/>
          </p:nvSpPr>
          <p:spPr>
            <a:xfrm rot="5400000">
              <a:off x="912712" y="3634597"/>
              <a:ext cx="1462888" cy="1451437"/>
            </a:xfrm>
            <a:prstGeom prst="bentUpArrow">
              <a:avLst/>
            </a:prstGeom>
            <a:solidFill>
              <a:srgbClr val="ED7D31">
                <a:lumMod val="7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14">
              <a:extLst>
                <a:ext uri="{FF2B5EF4-FFF2-40B4-BE49-F238E27FC236}">
                  <a16:creationId xmlns:a16="http://schemas.microsoft.com/office/drawing/2014/main" id="{53525BFF-B0FC-4082-BB5C-E1E70B64AF2F}"/>
                </a:ext>
              </a:extLst>
            </p:cNvPr>
            <p:cNvSpPr txBox="1"/>
            <p:nvPr/>
          </p:nvSpPr>
          <p:spPr>
            <a:xfrm>
              <a:off x="1065845" y="4502070"/>
              <a:ext cx="1054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compiler</a:t>
              </a:r>
            </a:p>
          </p:txBody>
        </p:sp>
        <p:sp>
          <p:nvSpPr>
            <p:cNvPr id="54" name="Rectangle 15">
              <a:extLst>
                <a:ext uri="{FF2B5EF4-FFF2-40B4-BE49-F238E27FC236}">
                  <a16:creationId xmlns:a16="http://schemas.microsoft.com/office/drawing/2014/main" id="{A0827E56-D2AD-4CF7-B824-7C9D0695A06B}"/>
                </a:ext>
              </a:extLst>
            </p:cNvPr>
            <p:cNvSpPr/>
            <p:nvPr/>
          </p:nvSpPr>
          <p:spPr>
            <a:xfrm>
              <a:off x="827729" y="3538149"/>
              <a:ext cx="578276" cy="493525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Group 2">
            <a:extLst>
              <a:ext uri="{FF2B5EF4-FFF2-40B4-BE49-F238E27FC236}">
                <a16:creationId xmlns:a16="http://schemas.microsoft.com/office/drawing/2014/main" id="{FAD597FF-4BF2-45B4-8EE7-864661CDEC49}"/>
              </a:ext>
            </a:extLst>
          </p:cNvPr>
          <p:cNvGrpSpPr/>
          <p:nvPr/>
        </p:nvGrpSpPr>
        <p:grpSpPr>
          <a:xfrm>
            <a:off x="161394" y="1052629"/>
            <a:ext cx="3346103" cy="3198251"/>
            <a:chOff x="161394" y="1052629"/>
            <a:chExt cx="3346103" cy="3198251"/>
          </a:xfrm>
        </p:grpSpPr>
        <p:sp>
          <p:nvSpPr>
            <p:cNvPr id="56" name="Rectangle 10">
              <a:extLst>
                <a:ext uri="{FF2B5EF4-FFF2-40B4-BE49-F238E27FC236}">
                  <a16:creationId xmlns:a16="http://schemas.microsoft.com/office/drawing/2014/main" id="{AA13ECF2-ED42-4739-9231-C86C712DB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94" y="1052629"/>
              <a:ext cx="3346103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High-level program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  <p:sp>
          <p:nvSpPr>
            <p:cNvPr id="57" name="Text Box 3">
              <a:extLst>
                <a:ext uri="{FF2B5EF4-FFF2-40B4-BE49-F238E27FC236}">
                  <a16:creationId xmlns:a16="http://schemas.microsoft.com/office/drawing/2014/main" id="{10BBD30E-66BA-415B-8F4E-4823C2B74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792" y="1451663"/>
              <a:ext cx="3028951" cy="2799217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216000" tIns="190800" rIns="93600" bIns="190800" anchor="ctr" anchorCtr="0"/>
            <a:lstStyle>
              <a:defPPr>
                <a:defRPr lang="en-US"/>
              </a:defPPr>
              <a:lvl1pPr marL="342900" indent="-342900">
                <a:defRPr sz="1200">
                  <a:latin typeface="Consolas"/>
                  <a:ea typeface="ＭＳ Ｐゴシック" charset="0"/>
                  <a:cs typeface="Consolas"/>
                </a:defRPr>
              </a:lvl1pPr>
              <a:lvl2pPr marL="742950" indent="-285750">
                <a:defRPr sz="2400"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9pPr>
            </a:lstStyle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// Tests the factorial function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int main()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{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return factorial(3);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}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 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// Returns n!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int factorial(int n)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{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if (n==1)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   return 1; 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else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   return n * factorial(n-1);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} </a:t>
              </a:r>
              <a:endParaRPr kumimoji="0" lang="he-I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endParaRP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987C638F-31D0-47FB-88C4-6E88BBDFAD03}"/>
              </a:ext>
            </a:extLst>
          </p:cNvPr>
          <p:cNvGrpSpPr/>
          <p:nvPr/>
        </p:nvGrpSpPr>
        <p:grpSpPr>
          <a:xfrm>
            <a:off x="3628571" y="1045220"/>
            <a:ext cx="2104275" cy="5319721"/>
            <a:chOff x="3628571" y="1045220"/>
            <a:chExt cx="2104275" cy="5319721"/>
          </a:xfrm>
        </p:grpSpPr>
        <p:sp>
          <p:nvSpPr>
            <p:cNvPr id="60" name="Text Box 3">
              <a:extLst>
                <a:ext uri="{FF2B5EF4-FFF2-40B4-BE49-F238E27FC236}">
                  <a16:creationId xmlns:a16="http://schemas.microsoft.com/office/drawing/2014/main" id="{8FF85FA5-4047-4E63-A4C8-48CEAFA07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571" y="1447329"/>
              <a:ext cx="2104275" cy="491761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216000" tIns="190800" rIns="93600" bIns="190800" anchor="t" anchorCtr="0"/>
            <a:lstStyle>
              <a:defPPr>
                <a:defRPr lang="en-US"/>
              </a:defPPr>
              <a:lvl1pPr marL="342900" indent="-342900">
                <a:defRPr sz="1200">
                  <a:latin typeface="Consolas"/>
                  <a:ea typeface="ＭＳ Ｐゴシック" charset="0"/>
                  <a:cs typeface="Consolas"/>
                </a:defRPr>
              </a:lvl1pPr>
              <a:lvl2pPr marL="742950" indent="-285750">
                <a:defRPr sz="2400"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9pPr>
            </a:lstStyle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function main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push 3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call factorial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return</a:t>
              </a:r>
            </a:p>
            <a:p>
              <a:pPr marL="342900" marR="0" lvl="0" indent="-342900" defTabSz="914400" eaLnBrk="1" fontAlgn="auto" latinLnBrk="0" hangingPunct="1">
                <a:lnSpc>
                  <a:spcPts val="64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function factorial(n)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push 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push 1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eq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if-goto BASECASE</a:t>
              </a:r>
            </a:p>
            <a:p>
              <a:pPr marL="342900" marR="0" lvl="0" indent="-342900" defTabSz="914400" eaLnBrk="1" fontAlgn="auto" latinLnBrk="0" hangingPunct="1">
                <a:lnSpc>
                  <a:spcPts val="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push 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push 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push 1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sub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call factorial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call mult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return</a:t>
              </a:r>
            </a:p>
            <a:p>
              <a:pPr marL="342900" marR="0" lvl="0" indent="-342900" defTabSz="914400" eaLnBrk="1" fontAlgn="auto" latinLnBrk="0" hangingPunct="1">
                <a:lnSpc>
                  <a:spcPts val="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label BASECASE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push 1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return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function mult(a,b)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// Code omitted</a:t>
              </a:r>
            </a:p>
          </p:txBody>
        </p:sp>
        <p:sp>
          <p:nvSpPr>
            <p:cNvPr id="61" name="Rectangle 10">
              <a:extLst>
                <a:ext uri="{FF2B5EF4-FFF2-40B4-BE49-F238E27FC236}">
                  <a16:creationId xmlns:a16="http://schemas.microsoft.com/office/drawing/2014/main" id="{AA1B6795-4B9C-4C0E-B861-F3A567B26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575" y="1045220"/>
              <a:ext cx="1689772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 eaLnBrk="1" fontAlgn="auto" hangingPunct="1"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</a:pPr>
              <a:r>
                <a:rPr lang="en-US" sz="1600" b="0" dirty="0">
                  <a:solidFill>
                    <a:prstClr val="black"/>
                  </a:solidFill>
                  <a:latin typeface="Times New Roman"/>
                  <a:cs typeface="Times New Roman"/>
                </a:rPr>
                <a:t>Pseudo VM code</a:t>
              </a:r>
              <a:endParaRPr lang="en-US" sz="1400" b="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65" name="Group 7">
            <a:extLst>
              <a:ext uri="{FF2B5EF4-FFF2-40B4-BE49-F238E27FC236}">
                <a16:creationId xmlns:a16="http://schemas.microsoft.com/office/drawing/2014/main" id="{E6E510BC-B56F-4D73-BC42-CB0577EA7A6B}"/>
              </a:ext>
            </a:extLst>
          </p:cNvPr>
          <p:cNvGrpSpPr/>
          <p:nvPr/>
        </p:nvGrpSpPr>
        <p:grpSpPr>
          <a:xfrm>
            <a:off x="5954233" y="1014949"/>
            <a:ext cx="2468931" cy="5372404"/>
            <a:chOff x="5954233" y="1014949"/>
            <a:chExt cx="2468931" cy="5164240"/>
          </a:xfrm>
        </p:grpSpPr>
        <p:sp>
          <p:nvSpPr>
            <p:cNvPr id="66" name="Text Box 3">
              <a:extLst>
                <a:ext uri="{FF2B5EF4-FFF2-40B4-BE49-F238E27FC236}">
                  <a16:creationId xmlns:a16="http://schemas.microsoft.com/office/drawing/2014/main" id="{FEAA9984-A4FF-4F4B-9467-9FD7E4837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4233" y="1436834"/>
              <a:ext cx="2133127" cy="4742355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216000" tIns="190800" rIns="93600" bIns="190800" anchor="ctr" anchorCtr="0"/>
            <a:lstStyle>
              <a:defPPr>
                <a:defRPr lang="en-US"/>
              </a:defPPr>
              <a:lvl1pPr marL="342900" indent="-342900">
                <a:defRPr sz="1200">
                  <a:latin typeface="Consolas"/>
                  <a:ea typeface="ＭＳ Ｐゴシック" charset="0"/>
                  <a:cs typeface="Consolas"/>
                </a:defRPr>
              </a:lvl1pPr>
              <a:lvl2pPr marL="742950" indent="-285750">
                <a:defRPr sz="2400"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9pPr>
            </a:lstStyle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function main 0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push constant 3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call factorial 1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return</a:t>
              </a:r>
            </a:p>
            <a:p>
              <a:pPr marL="342900" marR="0" lvl="0" indent="-342900" defTabSz="914400" eaLnBrk="1" fontAlgn="auto" latinLnBrk="0" hangingPunct="1">
                <a:lnSpc>
                  <a:spcPts val="64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 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function factorial 0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push argument 0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push constant 1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eq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if-goto BASECASE</a:t>
              </a:r>
            </a:p>
            <a:p>
              <a:pPr marL="342900" marR="0" lvl="0" indent="-342900" defTabSz="914400" eaLnBrk="1" fontAlgn="auto" latinLnBrk="0" hangingPunct="1">
                <a:lnSpc>
                  <a:spcPts val="64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push argument 0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push argument 0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push constant 1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sub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call factorial 1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call mult 2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return</a:t>
              </a:r>
            </a:p>
            <a:p>
              <a:pPr marL="342900" marR="0" lvl="0" indent="-342900" defTabSz="914400" eaLnBrk="1" fontAlgn="auto" latinLnBrk="0" hangingPunct="1">
                <a:lnSpc>
                  <a:spcPts val="64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label BASECASE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push constant 1           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return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 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function mult 2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// Code omitted</a:t>
              </a:r>
            </a:p>
          </p:txBody>
        </p:sp>
        <p:sp>
          <p:nvSpPr>
            <p:cNvPr id="67" name="Rectangle 10">
              <a:extLst>
                <a:ext uri="{FF2B5EF4-FFF2-40B4-BE49-F238E27FC236}">
                  <a16:creationId xmlns:a16="http://schemas.microsoft.com/office/drawing/2014/main" id="{B817E249-D5F3-4341-9997-BEC2B1459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5152" y="1014949"/>
              <a:ext cx="2468012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program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808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C59C34BC-F0AA-492E-A908-29081C48526C}"/>
              </a:ext>
            </a:extLst>
          </p:cNvPr>
          <p:cNvGrpSpPr/>
          <p:nvPr/>
        </p:nvGrpSpPr>
        <p:grpSpPr>
          <a:xfrm>
            <a:off x="812558" y="982152"/>
            <a:ext cx="2021083" cy="5038727"/>
            <a:chOff x="812558" y="982152"/>
            <a:chExt cx="2021083" cy="5038727"/>
          </a:xfrm>
        </p:grpSpPr>
        <p:sp>
          <p:nvSpPr>
            <p:cNvPr id="22" name="Text Box 3">
              <a:extLst>
                <a:ext uri="{FF2B5EF4-FFF2-40B4-BE49-F238E27FC236}">
                  <a16:creationId xmlns:a16="http://schemas.microsoft.com/office/drawing/2014/main" id="{35433F10-E31A-4723-9B0E-83826111D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558" y="1351982"/>
              <a:ext cx="2021083" cy="4668897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144000" tIns="190800" rIns="0" bIns="190800" anchor="ctr" anchorCtr="0"/>
            <a:lstStyle>
              <a:defPPr>
                <a:defRPr lang="en-US"/>
              </a:defPPr>
              <a:lvl1pPr marL="342900" indent="-342900">
                <a:defRPr sz="1200">
                  <a:latin typeface="Consolas"/>
                  <a:ea typeface="ＭＳ Ｐゴシック" charset="0"/>
                  <a:cs typeface="Consolas"/>
                </a:defRPr>
              </a:lvl1pPr>
              <a:lvl2pPr marL="742950" indent="-285750">
                <a:defRPr sz="2400"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9pPr>
            </a:lstStyle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function main 0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push constant 3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call factorial 1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return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 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function factorial 0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push argument 0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push constant 1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eq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if-goto BASECASE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push argument 0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push argument 0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push constant 1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sub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call factorial 1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call mult 2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return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label BASECASE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push constant 1           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return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 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function mult 2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ＭＳ Ｐゴシック" charset="0"/>
                </a:rPr>
                <a:t>   // Code omitted</a:t>
              </a:r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4F2D8FFE-7E86-4F7B-BB65-456149991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656" y="982152"/>
              <a:ext cx="1818309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60000"/>
                </a:spcBef>
                <a:spcAft>
                  <a:spcPct val="70000"/>
                </a:spcAft>
                <a:buClr>
                  <a:srgbClr val="006600"/>
                </a:buClr>
                <a:buSzPct val="85000"/>
                <a:buFont typeface="Wingdings" charset="0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VM program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sp>
        <p:nvSpPr>
          <p:cNvPr id="24" name="Rectangle 7">
            <a:extLst>
              <a:ext uri="{FF2B5EF4-FFF2-40B4-BE49-F238E27FC236}">
                <a16:creationId xmlns:a16="http://schemas.microsoft.com/office/drawing/2014/main" id="{6523DE13-4590-4C67-BDB3-9240C46052F2}"/>
              </a:ext>
            </a:extLst>
          </p:cNvPr>
          <p:cNvSpPr/>
          <p:nvPr/>
        </p:nvSpPr>
        <p:spPr>
          <a:xfrm>
            <a:off x="895762" y="1440209"/>
            <a:ext cx="1834209" cy="223996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14">
            <a:extLst>
              <a:ext uri="{FF2B5EF4-FFF2-40B4-BE49-F238E27FC236}">
                <a16:creationId xmlns:a16="http://schemas.microsoft.com/office/drawing/2014/main" id="{35F2466B-743A-43C4-84B9-EAD1E638D0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9"/>
            <a:ext cx="3593929" cy="5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0F13C85-C2F9-439C-A53E-7C729EDD8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32D03D0-987B-4FDF-AFFB-27CC06C3B2F5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8FD880CB-BCB1-48D7-BE10-00A0ADD0FD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9"/>
            <a:ext cx="3593929" cy="524917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665C1914-8567-48B3-9D45-11D0DA658B9B}"/>
              </a:ext>
            </a:extLst>
          </p:cNvPr>
          <p:cNvSpPr/>
          <p:nvPr/>
        </p:nvSpPr>
        <p:spPr>
          <a:xfrm>
            <a:off x="895762" y="1624041"/>
            <a:ext cx="1727701" cy="223996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11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075FC442-1704-4925-B30B-A62A1EDF02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The compilation challenge / two-tier setting</a:t>
            </a:r>
          </a:p>
        </p:txBody>
      </p:sp>
      <p:grpSp>
        <p:nvGrpSpPr>
          <p:cNvPr id="118787" name="Group 3">
            <a:extLst>
              <a:ext uri="{FF2B5EF4-FFF2-40B4-BE49-F238E27FC236}">
                <a16:creationId xmlns:a16="http://schemas.microsoft.com/office/drawing/2014/main" id="{86533BF5-E593-428B-8889-67914F3F1E54}"/>
              </a:ext>
            </a:extLst>
          </p:cNvPr>
          <p:cNvGrpSpPr>
            <a:grpSpLocks/>
          </p:cNvGrpSpPr>
          <p:nvPr/>
        </p:nvGrpSpPr>
        <p:grpSpPr bwMode="auto">
          <a:xfrm>
            <a:off x="77788" y="787400"/>
            <a:ext cx="3198812" cy="1346200"/>
            <a:chOff x="49" y="496"/>
            <a:chExt cx="2015" cy="848"/>
          </a:xfrm>
        </p:grpSpPr>
        <p:sp>
          <p:nvSpPr>
            <p:cNvPr id="14349" name="Text Box 5">
              <a:extLst>
                <a:ext uri="{FF2B5EF4-FFF2-40B4-BE49-F238E27FC236}">
                  <a16:creationId xmlns:a16="http://schemas.microsoft.com/office/drawing/2014/main" id="{F87C52FC-1EB7-4286-8FA3-8FCA33034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672"/>
              <a:ext cx="1968" cy="67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201600" tIns="190800" rIns="0" bIns="190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新細明體" charset="0"/>
                  <a:cs typeface="Consolas" charset="0"/>
                </a:rPr>
                <a:t>if (~(a = 0))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新細明體" charset="0"/>
                  <a:cs typeface="Consolas" charset="0"/>
                </a:rPr>
                <a:t>   x = (-b+sqrt(b*b–4*a*c))/(2*a)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新細明體" charset="0"/>
                  <a:cs typeface="Consolas" charset="0"/>
                </a:rPr>
                <a:t>else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新細明體" charset="0"/>
                  <a:cs typeface="Consolas" charset="0"/>
                </a:rPr>
                <a:t>   x = -c/b </a:t>
              </a:r>
            </a:p>
          </p:txBody>
        </p:sp>
        <p:sp>
          <p:nvSpPr>
            <p:cNvPr id="2" name="Rectangle 8">
              <a:extLst>
                <a:ext uri="{FF2B5EF4-FFF2-40B4-BE49-F238E27FC236}">
                  <a16:creationId xmlns:a16="http://schemas.microsoft.com/office/drawing/2014/main" id="{5B6A52C6-A8CF-464D-82F6-1CFF9AFDA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" y="496"/>
              <a:ext cx="105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0"/>
                </a:spcBef>
                <a:buFont typeface="Wingdings" panose="05000000000000000000" pitchFamily="2" charset="2"/>
                <a:buNone/>
              </a:pPr>
              <a:r>
                <a:rPr lang="en-US" altLang="zh-TW" sz="1400" b="0">
                  <a:ea typeface="新細明體" panose="02020500000000000000" pitchFamily="18" charset="-120"/>
                </a:rPr>
                <a:t>Jack source code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31140230-0818-4D2A-9066-A0209F1321E1}"/>
              </a:ext>
            </a:extLst>
          </p:cNvPr>
          <p:cNvGrpSpPr/>
          <p:nvPr/>
        </p:nvGrpSpPr>
        <p:grpSpPr>
          <a:xfrm>
            <a:off x="2895600" y="762000"/>
            <a:ext cx="3810000" cy="5697532"/>
            <a:chOff x="2895600" y="762000"/>
            <a:chExt cx="3810000" cy="5697532"/>
          </a:xfrm>
        </p:grpSpPr>
        <p:sp>
          <p:nvSpPr>
            <p:cNvPr id="17" name="Text Box 3">
              <a:extLst>
                <a:ext uri="{FF2B5EF4-FFF2-40B4-BE49-F238E27FC236}">
                  <a16:creationId xmlns:a16="http://schemas.microsoft.com/office/drawing/2014/main" id="{C31B0445-5812-494F-A9FB-D2DF90577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4613" y="1084267"/>
              <a:ext cx="2830987" cy="5375265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216000" tIns="190800" rIns="93600" bIns="190800" anchor="ctr" anchorCtr="0"/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Consolas"/>
                  <a:cs typeface="Consolas"/>
                </a:rPr>
                <a:t>   </a:t>
              </a:r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push a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push 0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eq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not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if-goto A_NEQ_ZERO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</a:t>
              </a:r>
              <a:r>
                <a:rPr lang="en-US" sz="1200" dirty="0">
                  <a:solidFill>
                    <a:srgbClr val="008000"/>
                  </a:solidFill>
                  <a:latin typeface="Consolas"/>
                  <a:cs typeface="Consolas"/>
                </a:rPr>
                <a:t>// We get here if a==0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push c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neg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push b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call div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pop x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goto CONTINUE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label A_NEQ_ZERO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</a:t>
              </a:r>
              <a:r>
                <a:rPr lang="en-US" sz="1200" dirty="0">
                  <a:solidFill>
                    <a:srgbClr val="008000"/>
                  </a:solidFill>
                  <a:latin typeface="Consolas"/>
                  <a:cs typeface="Consolas"/>
                </a:rPr>
                <a:t>// We get here if !(a==0)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push b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neg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push a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push b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push c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call disc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call sqrt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add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push 2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push a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call mult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call div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   pop x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/>
                  <a:cs typeface="Consolas"/>
                </a:rPr>
                <a:t>label CONTINUE</a:t>
              </a:r>
            </a:p>
            <a:p>
              <a:r>
                <a:rPr lang="en-US" sz="1200" dirty="0">
                  <a:solidFill>
                    <a:srgbClr val="008000"/>
                  </a:solidFill>
                  <a:latin typeface="Consolas"/>
                  <a:cs typeface="Consolas"/>
                </a:rPr>
                <a:t>// code continues</a:t>
              </a:r>
            </a:p>
          </p:txBody>
        </p:sp>
        <p:grpSp>
          <p:nvGrpSpPr>
            <p:cNvPr id="118790" name="Group 6">
              <a:extLst>
                <a:ext uri="{FF2B5EF4-FFF2-40B4-BE49-F238E27FC236}">
                  <a16:creationId xmlns:a16="http://schemas.microsoft.com/office/drawing/2014/main" id="{10598C88-E660-4895-A8C5-F3339710B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762000"/>
              <a:ext cx="2970213" cy="1447800"/>
              <a:chOff x="1824" y="480"/>
              <a:chExt cx="1871" cy="912"/>
            </a:xfrm>
          </p:grpSpPr>
          <p:sp>
            <p:nvSpPr>
              <p:cNvPr id="3" name="AutoShape 8">
                <a:extLst>
                  <a:ext uri="{FF2B5EF4-FFF2-40B4-BE49-F238E27FC236}">
                    <a16:creationId xmlns:a16="http://schemas.microsoft.com/office/drawing/2014/main" id="{E4814FF2-A66F-4E74-A90A-D71EA290A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008"/>
                <a:ext cx="864" cy="384"/>
              </a:xfrm>
              <a:prstGeom prst="rightArrow">
                <a:avLst>
                  <a:gd name="adj1" fmla="val 50000"/>
                  <a:gd name="adj2" fmla="val 5625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4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Compiler</a:t>
                </a:r>
              </a:p>
            </p:txBody>
          </p:sp>
          <p:sp>
            <p:nvSpPr>
              <p:cNvPr id="14347" name="Rectangle 8">
                <a:extLst>
                  <a:ext uri="{FF2B5EF4-FFF2-40B4-BE49-F238E27FC236}">
                    <a16:creationId xmlns:a16="http://schemas.microsoft.com/office/drawing/2014/main" id="{605949AA-C72E-498E-8C96-C02587D24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480"/>
                <a:ext cx="1055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>
                <a:lvl1pPr marL="342900" indent="-342900"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100000"/>
                  </a:spcBef>
                  <a:buFont typeface="Wingdings" panose="05000000000000000000" pitchFamily="2" charset="2"/>
                  <a:buNone/>
                </a:pPr>
                <a:r>
                  <a:rPr lang="en-US" altLang="zh-TW" sz="1400" b="0">
                    <a:ea typeface="新細明體" panose="02020500000000000000" pitchFamily="18" charset="-120"/>
                  </a:rPr>
                  <a:t>VM (pseudo) code</a:t>
                </a:r>
              </a:p>
            </p:txBody>
          </p:sp>
        </p:grpSp>
      </p:grpSp>
      <p:grpSp>
        <p:nvGrpSpPr>
          <p:cNvPr id="118794" name="Group 10">
            <a:extLst>
              <a:ext uri="{FF2B5EF4-FFF2-40B4-BE49-F238E27FC236}">
                <a16:creationId xmlns:a16="http://schemas.microsoft.com/office/drawing/2014/main" id="{0A120475-8776-4895-8066-97FEFFBE4A53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762000"/>
            <a:ext cx="3124200" cy="5715000"/>
            <a:chOff x="3696" y="480"/>
            <a:chExt cx="1968" cy="3600"/>
          </a:xfrm>
        </p:grpSpPr>
        <p:sp>
          <p:nvSpPr>
            <p:cNvPr id="14343" name="Text Box 9">
              <a:extLst>
                <a:ext uri="{FF2B5EF4-FFF2-40B4-BE49-F238E27FC236}">
                  <a16:creationId xmlns:a16="http://schemas.microsoft.com/office/drawing/2014/main" id="{69E79A10-576F-43C2-98A2-68199BC43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672"/>
              <a:ext cx="1104" cy="3408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201600" tIns="82800" rIns="0" bIns="82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1110111111001000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0000000000010001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1110101010001000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1111110000010000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0000000000000000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1111010011010000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0000000000010010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1110001100000001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1111110000010000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0000000000010001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1110111111001000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0000000000010001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1110101010001000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1111110000010000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0000000000000000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1111010011010000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0000000000010010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1110001100000001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1111110000010000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0000000000010001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0000000000010010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1110001100000001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...</a:t>
              </a:r>
            </a:p>
          </p:txBody>
        </p:sp>
        <p:sp>
          <p:nvSpPr>
            <p:cNvPr id="4" name="AutoShape 8">
              <a:extLst>
                <a:ext uri="{FF2B5EF4-FFF2-40B4-BE49-F238E27FC236}">
                  <a16:creationId xmlns:a16="http://schemas.microsoft.com/office/drawing/2014/main" id="{96339912-BA1C-4DD6-B8EE-A4C82860F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632"/>
              <a:ext cx="864" cy="43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4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VM translator</a:t>
              </a:r>
            </a:p>
          </p:txBody>
        </p:sp>
        <p:sp>
          <p:nvSpPr>
            <p:cNvPr id="14344" name="Rectangle 8">
              <a:extLst>
                <a:ext uri="{FF2B5EF4-FFF2-40B4-BE49-F238E27FC236}">
                  <a16:creationId xmlns:a16="http://schemas.microsoft.com/office/drawing/2014/main" id="{08DA275F-0A7C-45EB-8F1D-2B73659F9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480"/>
              <a:ext cx="105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0"/>
                </a:spcBef>
                <a:buFont typeface="Wingdings" panose="05000000000000000000" pitchFamily="2" charset="2"/>
                <a:buNone/>
              </a:pPr>
              <a:r>
                <a:rPr lang="en-US" altLang="zh-TW" sz="1400" b="0">
                  <a:ea typeface="新細明體" panose="02020500000000000000" pitchFamily="18" charset="-120"/>
                </a:rPr>
                <a:t>Machine code</a:t>
              </a:r>
            </a:p>
          </p:txBody>
        </p:sp>
      </p:grpSp>
      <p:sp>
        <p:nvSpPr>
          <p:cNvPr id="517123" name="Rectangle 3">
            <a:extLst>
              <a:ext uri="{FF2B5EF4-FFF2-40B4-BE49-F238E27FC236}">
                <a16:creationId xmlns:a16="http://schemas.microsoft.com/office/drawing/2014/main" id="{CD9F46F4-92D7-4D8E-BE2E-939FBAF7E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3581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68288" indent="-268288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8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 b="0" dirty="0">
                <a:solidFill>
                  <a:srgbClr val="000000"/>
                </a:solidFill>
                <a:ea typeface="Arial Unicode MS" pitchFamily="34" charset="-128"/>
              </a:rPr>
              <a:t>We’ll develop the compiler later in the course</a:t>
            </a:r>
          </a:p>
          <a:p>
            <a:pPr>
              <a:spcBef>
                <a:spcPct val="8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 b="0" dirty="0">
                <a:solidFill>
                  <a:srgbClr val="000000"/>
                </a:solidFill>
                <a:ea typeface="Arial Unicode MS" pitchFamily="34" charset="-128"/>
              </a:rPr>
              <a:t>We now turn to describe how to complete the implementation of the VM language</a:t>
            </a:r>
          </a:p>
          <a:p>
            <a:pPr>
              <a:spcBef>
                <a:spcPct val="8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 b="0" dirty="0">
                <a:solidFill>
                  <a:srgbClr val="000000"/>
                </a:solidFill>
                <a:ea typeface="Arial Unicode MS" pitchFamily="34" charset="-128"/>
              </a:rPr>
              <a:t>That is -- how to translate each VM command into assembly commands that perform the desired semantics.</a:t>
            </a:r>
            <a:endParaRPr lang="en-US" altLang="zh-TW" sz="2000" b="0" dirty="0">
              <a:ea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433B32F-62BF-4F03-820A-83DAD2925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A77481E-67AB-46BC-A827-3FA0C2F21DCD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9A5A29E7-C59B-4E2B-A7F8-ECF57A376C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9"/>
            <a:ext cx="2480139" cy="8090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1A9969-434B-4130-97C1-78835F6279E5}"/>
              </a:ext>
            </a:extLst>
          </p:cNvPr>
          <p:cNvSpPr/>
          <p:nvPr/>
        </p:nvSpPr>
        <p:spPr>
          <a:xfrm>
            <a:off x="895762" y="1624041"/>
            <a:ext cx="1727701" cy="223996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2348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5959DB4-2926-467B-9C33-B4EC16274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25825B3-85F6-4223-87E0-8ECF5D907880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5A9E9940-4F7D-4F38-A75E-AE66ED1A28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9"/>
            <a:ext cx="2480139" cy="8090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8E24CA-BC12-4E94-B280-C7E54FE14937}"/>
              </a:ext>
            </a:extLst>
          </p:cNvPr>
          <p:cNvSpPr/>
          <p:nvPr/>
        </p:nvSpPr>
        <p:spPr>
          <a:xfrm>
            <a:off x="895762" y="1807873"/>
            <a:ext cx="1727701" cy="223996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4304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990AE60-2461-461B-A895-EC9E5596B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7028C9A-538F-42D9-A918-583C866FFDCE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E3F8B822-0E5F-4C33-81C4-A3B3879A55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9"/>
            <a:ext cx="3340702" cy="809013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D0B8B8BE-ED34-4EA9-B877-AA5708B414AF}"/>
              </a:ext>
            </a:extLst>
          </p:cNvPr>
          <p:cNvSpPr/>
          <p:nvPr/>
        </p:nvSpPr>
        <p:spPr>
          <a:xfrm>
            <a:off x="895762" y="1807873"/>
            <a:ext cx="1727701" cy="223996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2778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61D5966-1A8E-4D2B-9D93-EFA9DA199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E69D6FD-C3CB-4A4D-B528-8C777D48BCE0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33BE395F-39D8-47BA-B67A-1FA0AA669F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9"/>
            <a:ext cx="3340702" cy="1510898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D9CAC707-5ED4-46B2-99FA-6EE99B5AB819}"/>
              </a:ext>
            </a:extLst>
          </p:cNvPr>
          <p:cNvSpPr/>
          <p:nvPr/>
        </p:nvSpPr>
        <p:spPr>
          <a:xfrm>
            <a:off x="895762" y="1807873"/>
            <a:ext cx="1727701" cy="223996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71EFE428-534A-4226-9C81-AF9A4C2141B7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0EFCB2ED-E9FD-45A3-A9F5-BFD31B12CC06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150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A6658F43-450D-4CF9-8B4E-23F250006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C391E85-1170-450C-ACED-80E431A68AF1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13E74328-01C6-4ECC-AFFC-5D734E736B28}"/>
              </a:ext>
            </a:extLst>
          </p:cNvPr>
          <p:cNvSpPr/>
          <p:nvPr/>
        </p:nvSpPr>
        <p:spPr>
          <a:xfrm>
            <a:off x="895762" y="2417861"/>
            <a:ext cx="1727701" cy="223996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990AF3F8-1EC3-4E01-BA37-2CAA67196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9"/>
            <a:ext cx="3340702" cy="151089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521E724-216E-4E8C-97A8-8DAF40C3871C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3EE8935-D5C3-4216-8720-D96DAB4E0ADD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1591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33B26AE-2A1F-4DD4-BB88-8E8265E70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E49CFB1-0BAD-45E3-90B4-98DA06D7A096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47D1D7BB-4052-4BDD-A4E9-5D83743C8F56}"/>
              </a:ext>
            </a:extLst>
          </p:cNvPr>
          <p:cNvSpPr/>
          <p:nvPr/>
        </p:nvSpPr>
        <p:spPr>
          <a:xfrm>
            <a:off x="895762" y="2618405"/>
            <a:ext cx="1727701" cy="790750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396ACCA9-5C7B-4AAC-8431-8D7A762F86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9"/>
            <a:ext cx="3340702" cy="1510898"/>
          </a:xfrm>
          <a:prstGeom prst="rect">
            <a:avLst/>
          </a:prstGeom>
        </p:spPr>
      </p:pic>
      <p:sp>
        <p:nvSpPr>
          <p:cNvPr id="14" name="Oval 11">
            <a:extLst>
              <a:ext uri="{FF2B5EF4-FFF2-40B4-BE49-F238E27FC236}">
                <a16:creationId xmlns:a16="http://schemas.microsoft.com/office/drawing/2014/main" id="{7684057A-BF2D-443E-A5B4-2468033A9C57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B5EB466A-F409-4CE0-BF4C-CD78D4CB3229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663E6E21-4AF7-4C68-9576-57A0D89C4B1F}"/>
              </a:ext>
            </a:extLst>
          </p:cNvPr>
          <p:cNvSpPr/>
          <p:nvPr/>
        </p:nvSpPr>
        <p:spPr>
          <a:xfrm>
            <a:off x="2789334" y="2935198"/>
            <a:ext cx="1349313" cy="795736"/>
          </a:xfrm>
          <a:prstGeom prst="wedgeRoundRectCallout">
            <a:avLst>
              <a:gd name="adj1" fmla="val -86629"/>
              <a:gd name="adj2" fmla="val -31737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 on the global stack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not shown</a:t>
            </a:r>
          </a:p>
        </p:txBody>
      </p:sp>
    </p:spTree>
    <p:extLst>
      <p:ext uri="{BB962C8B-B14F-4D97-AF65-F5344CB8AC3E}">
        <p14:creationId xmlns:p14="http://schemas.microsoft.com/office/powerpoint/2010/main" val="69518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6032024E-33EB-41DA-AC61-99BDF88F0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EDED230-C38D-404E-BBE2-291C3D5B7339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D8FB5E8-5C2D-410E-A30E-CDC9FCF755D1}"/>
              </a:ext>
            </a:extLst>
          </p:cNvPr>
          <p:cNvSpPr/>
          <p:nvPr/>
        </p:nvSpPr>
        <p:spPr>
          <a:xfrm>
            <a:off x="895762" y="3403869"/>
            <a:ext cx="1727701" cy="790750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3D9CFB2C-F162-464E-B4B6-FF4794B0F8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9"/>
            <a:ext cx="3340702" cy="1510898"/>
          </a:xfrm>
          <a:prstGeom prst="rect">
            <a:avLst/>
          </a:prstGeom>
        </p:spPr>
      </p:pic>
      <p:sp>
        <p:nvSpPr>
          <p:cNvPr id="13" name="Oval 11">
            <a:extLst>
              <a:ext uri="{FF2B5EF4-FFF2-40B4-BE49-F238E27FC236}">
                <a16:creationId xmlns:a16="http://schemas.microsoft.com/office/drawing/2014/main" id="{9803F1B0-E61E-417C-A348-09558F2F9EAF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460B5D25-8143-42EB-99E4-741FA3C9D79A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4201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B471961-D5AD-4755-86AC-6C3FE6C7D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15A0BE2-9709-4971-A933-B21D2D0DD89B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3C1830C-3C50-453E-AD88-64D9182CC132}"/>
              </a:ext>
            </a:extLst>
          </p:cNvPr>
          <p:cNvSpPr/>
          <p:nvPr/>
        </p:nvSpPr>
        <p:spPr>
          <a:xfrm>
            <a:off x="895762" y="3403869"/>
            <a:ext cx="1727701" cy="790750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9B07BAB4-514B-4A67-B856-6AD84FAFAB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9"/>
            <a:ext cx="3340702" cy="2254562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5EC5AC0C-0930-4F41-B749-052AC85D0B93}"/>
              </a:ext>
            </a:extLst>
          </p:cNvPr>
          <p:cNvSpPr/>
          <p:nvPr/>
        </p:nvSpPr>
        <p:spPr>
          <a:xfrm>
            <a:off x="6019374" y="2904518"/>
            <a:ext cx="1358072" cy="437791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896DC84A-9275-4231-B78C-ECE87A619A47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80D1E47D-E1BA-4779-BEB5-D4761287B0C1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069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041A92CB-E060-43B3-8218-AA91FCB25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AFB2D8B-4AEA-4624-AD93-26D97E0FAFF1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4C8386E3-DF5B-42B1-83A9-CBD60FA6C505}"/>
              </a:ext>
            </a:extLst>
          </p:cNvPr>
          <p:cNvSpPr/>
          <p:nvPr/>
        </p:nvSpPr>
        <p:spPr>
          <a:xfrm>
            <a:off x="895762" y="4161175"/>
            <a:ext cx="1727701" cy="225632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2B2E374-896E-45AB-8F80-ECDB370871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9"/>
            <a:ext cx="3340702" cy="2254562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0399CC46-1917-48AD-BDF6-DEFB7271B3E6}"/>
              </a:ext>
            </a:extLst>
          </p:cNvPr>
          <p:cNvSpPr/>
          <p:nvPr/>
        </p:nvSpPr>
        <p:spPr>
          <a:xfrm>
            <a:off x="6019374" y="2904518"/>
            <a:ext cx="1358072" cy="437791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C31524DD-F803-43CB-AC76-35F9CEAD997A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688D3EBC-3F7F-4DCC-83E7-AF8B1C0BD36A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534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651D4B6E-2047-4795-B5B7-6F9710860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1F13F47-C434-470E-BCD5-DE401E52642A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D63624E-E895-4264-82FC-49998FCE2CF0}"/>
              </a:ext>
            </a:extLst>
          </p:cNvPr>
          <p:cNvSpPr/>
          <p:nvPr/>
        </p:nvSpPr>
        <p:spPr>
          <a:xfrm>
            <a:off x="895762" y="4161175"/>
            <a:ext cx="1727701" cy="225632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A17198D1-362C-4BA4-8CAA-25279DA172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9"/>
            <a:ext cx="3340702" cy="2254562"/>
          </a:xfrm>
          <a:prstGeom prst="rect">
            <a:avLst/>
          </a:prstGeom>
        </p:spPr>
      </p:pic>
      <p:sp>
        <p:nvSpPr>
          <p:cNvPr id="13" name="Oval 11">
            <a:extLst>
              <a:ext uri="{FF2B5EF4-FFF2-40B4-BE49-F238E27FC236}">
                <a16:creationId xmlns:a16="http://schemas.microsoft.com/office/drawing/2014/main" id="{7F5FE0BB-B9E2-4336-88AA-277E826DA362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5E224FBA-F91D-4510-8FE5-CF9959403C39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5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>
            <a:extLst>
              <a:ext uri="{FF2B5EF4-FFF2-40B4-BE49-F238E27FC236}">
                <a16:creationId xmlns:a16="http://schemas.microsoft.com/office/drawing/2014/main" id="{BEFB7FCB-927F-4B34-91D7-430E1B844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600" y="1083600"/>
            <a:ext cx="2830987" cy="5375265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190800" rIns="93600" bIns="190800" anchor="ctr" anchorCtr="0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Consolas"/>
                <a:cs typeface="Consolas"/>
              </a:rPr>
              <a:t>   push a</a:t>
            </a:r>
          </a:p>
          <a:p>
            <a:r>
              <a:rPr lang="en-US" sz="1200" dirty="0">
                <a:latin typeface="Consolas"/>
                <a:cs typeface="Consolas"/>
              </a:rPr>
              <a:t>   push 0</a:t>
            </a:r>
          </a:p>
          <a:p>
            <a:r>
              <a:rPr lang="en-US" sz="1200" dirty="0">
                <a:latin typeface="Consolas"/>
                <a:cs typeface="Consolas"/>
              </a:rPr>
              <a:t>   eq</a:t>
            </a:r>
          </a:p>
          <a:p>
            <a:r>
              <a:rPr lang="en-US" sz="1200" dirty="0">
                <a:latin typeface="Consolas"/>
                <a:cs typeface="Consolas"/>
              </a:rPr>
              <a:t>   not</a:t>
            </a:r>
          </a:p>
          <a:p>
            <a:r>
              <a:rPr lang="en-US" sz="1200" dirty="0">
                <a:latin typeface="Consolas"/>
                <a:cs typeface="Consolas"/>
              </a:rPr>
              <a:t>   </a:t>
            </a:r>
            <a:r>
              <a:rPr lang="en-US" sz="1200" dirty="0">
                <a:solidFill>
                  <a:srgbClr val="0000FF"/>
                </a:solidFill>
                <a:latin typeface="Consolas"/>
                <a:cs typeface="Consolas"/>
              </a:rPr>
              <a:t>if-goto A_NEQ_ZERO</a:t>
            </a:r>
          </a:p>
          <a:p>
            <a:r>
              <a:rPr lang="en-US" sz="1200" dirty="0">
                <a:latin typeface="Consolas"/>
                <a:cs typeface="Consolas"/>
              </a:rPr>
              <a:t>   </a:t>
            </a:r>
            <a:r>
              <a:rPr lang="en-US" sz="1200" dirty="0">
                <a:solidFill>
                  <a:srgbClr val="008000"/>
                </a:solidFill>
                <a:latin typeface="Consolas"/>
                <a:cs typeface="Consolas"/>
              </a:rPr>
              <a:t>// We get here if a==0</a:t>
            </a:r>
          </a:p>
          <a:p>
            <a:r>
              <a:rPr lang="en-US" sz="1200" dirty="0">
                <a:latin typeface="Consolas"/>
                <a:cs typeface="Consolas"/>
              </a:rPr>
              <a:t>   push c</a:t>
            </a:r>
          </a:p>
          <a:p>
            <a:r>
              <a:rPr lang="en-US" sz="1200" dirty="0">
                <a:latin typeface="Consolas"/>
                <a:cs typeface="Consolas"/>
              </a:rPr>
              <a:t>   neg</a:t>
            </a:r>
          </a:p>
          <a:p>
            <a:r>
              <a:rPr lang="en-US" sz="1200" dirty="0">
                <a:latin typeface="Consolas"/>
                <a:cs typeface="Consolas"/>
              </a:rPr>
              <a:t>   push b</a:t>
            </a:r>
          </a:p>
          <a:p>
            <a:r>
              <a:rPr lang="en-US" sz="1200" dirty="0">
                <a:latin typeface="Consolas"/>
                <a:cs typeface="Consolas"/>
              </a:rPr>
              <a:t>   </a:t>
            </a:r>
            <a:r>
              <a:rPr lang="en-US" sz="1200" dirty="0">
                <a:solidFill>
                  <a:srgbClr val="0000FF"/>
                </a:solidFill>
                <a:latin typeface="Consolas"/>
                <a:cs typeface="Consolas"/>
              </a:rPr>
              <a:t>call div</a:t>
            </a:r>
          </a:p>
          <a:p>
            <a:r>
              <a:rPr lang="en-US" sz="1200" dirty="0">
                <a:latin typeface="Consolas"/>
                <a:cs typeface="Consolas"/>
              </a:rPr>
              <a:t>   pop x</a:t>
            </a:r>
          </a:p>
          <a:p>
            <a:r>
              <a:rPr lang="en-US" sz="1200" dirty="0">
                <a:latin typeface="Consolas"/>
                <a:cs typeface="Consolas"/>
              </a:rPr>
              <a:t>   </a:t>
            </a:r>
            <a:r>
              <a:rPr lang="en-US" sz="1200" dirty="0">
                <a:solidFill>
                  <a:srgbClr val="0000FF"/>
                </a:solidFill>
                <a:latin typeface="Consolas"/>
                <a:cs typeface="Consolas"/>
              </a:rPr>
              <a:t>goto CONTINUE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/>
                <a:cs typeface="Consolas"/>
              </a:rPr>
              <a:t>label A_NEQ_ZERO</a:t>
            </a:r>
          </a:p>
          <a:p>
            <a:r>
              <a:rPr lang="en-US" sz="1200" dirty="0">
                <a:latin typeface="Consolas"/>
                <a:cs typeface="Consolas"/>
              </a:rPr>
              <a:t>   </a:t>
            </a:r>
            <a:r>
              <a:rPr lang="en-US" sz="1200" dirty="0">
                <a:solidFill>
                  <a:srgbClr val="008000"/>
                </a:solidFill>
                <a:latin typeface="Consolas"/>
                <a:cs typeface="Consolas"/>
              </a:rPr>
              <a:t>// We get here if !(a==0)</a:t>
            </a:r>
          </a:p>
          <a:p>
            <a:r>
              <a:rPr lang="en-US" sz="1200" dirty="0">
                <a:latin typeface="Consolas"/>
                <a:cs typeface="Consolas"/>
              </a:rPr>
              <a:t>   push b</a:t>
            </a:r>
          </a:p>
          <a:p>
            <a:r>
              <a:rPr lang="en-US" sz="1200" dirty="0">
                <a:latin typeface="Consolas"/>
                <a:cs typeface="Consolas"/>
              </a:rPr>
              <a:t>   neg</a:t>
            </a:r>
          </a:p>
          <a:p>
            <a:r>
              <a:rPr lang="en-US" sz="1200" dirty="0">
                <a:latin typeface="Consolas"/>
                <a:cs typeface="Consolas"/>
              </a:rPr>
              <a:t>   push a</a:t>
            </a:r>
          </a:p>
          <a:p>
            <a:r>
              <a:rPr lang="en-US" sz="1200" dirty="0">
                <a:latin typeface="Consolas"/>
                <a:cs typeface="Consolas"/>
              </a:rPr>
              <a:t>   push b</a:t>
            </a:r>
          </a:p>
          <a:p>
            <a:r>
              <a:rPr lang="en-US" sz="1200" dirty="0">
                <a:latin typeface="Consolas"/>
                <a:cs typeface="Consolas"/>
              </a:rPr>
              <a:t>   push c</a:t>
            </a:r>
          </a:p>
          <a:p>
            <a:r>
              <a:rPr lang="en-US" sz="1200" dirty="0">
                <a:latin typeface="Consolas"/>
                <a:cs typeface="Consolas"/>
              </a:rPr>
              <a:t>   </a:t>
            </a:r>
            <a:r>
              <a:rPr lang="en-US" sz="1200" dirty="0">
                <a:solidFill>
                  <a:srgbClr val="0000FF"/>
                </a:solidFill>
                <a:latin typeface="Consolas"/>
                <a:cs typeface="Consolas"/>
              </a:rPr>
              <a:t>call disc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/>
                <a:cs typeface="Consolas"/>
              </a:rPr>
              <a:t>   call sqrt</a:t>
            </a:r>
          </a:p>
          <a:p>
            <a:r>
              <a:rPr lang="en-US" sz="1200" dirty="0">
                <a:latin typeface="Consolas"/>
                <a:cs typeface="Consolas"/>
              </a:rPr>
              <a:t>   add</a:t>
            </a:r>
          </a:p>
          <a:p>
            <a:r>
              <a:rPr lang="en-US" sz="1200" dirty="0">
                <a:latin typeface="Consolas"/>
                <a:cs typeface="Consolas"/>
              </a:rPr>
              <a:t>   push 2</a:t>
            </a:r>
          </a:p>
          <a:p>
            <a:r>
              <a:rPr lang="en-US" sz="1200" dirty="0">
                <a:latin typeface="Consolas"/>
                <a:cs typeface="Consolas"/>
              </a:rPr>
              <a:t>   push a</a:t>
            </a:r>
          </a:p>
          <a:p>
            <a:r>
              <a:rPr lang="en-US" sz="1200" dirty="0">
                <a:latin typeface="Consolas"/>
                <a:cs typeface="Consolas"/>
              </a:rPr>
              <a:t>   </a:t>
            </a:r>
            <a:r>
              <a:rPr lang="en-US" sz="1200" dirty="0">
                <a:solidFill>
                  <a:srgbClr val="0000FF"/>
                </a:solidFill>
                <a:latin typeface="Consolas"/>
                <a:cs typeface="Consolas"/>
              </a:rPr>
              <a:t>call mult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/>
                <a:cs typeface="Consolas"/>
              </a:rPr>
              <a:t>   call div</a:t>
            </a:r>
          </a:p>
          <a:p>
            <a:r>
              <a:rPr lang="en-US" sz="1200" dirty="0">
                <a:latin typeface="Consolas"/>
                <a:cs typeface="Consolas"/>
              </a:rPr>
              <a:t>   pop x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/>
                <a:cs typeface="Consolas"/>
              </a:rPr>
              <a:t>label CONTINUE</a:t>
            </a:r>
          </a:p>
          <a:p>
            <a:r>
              <a:rPr lang="en-US" sz="1200" dirty="0">
                <a:solidFill>
                  <a:srgbClr val="008000"/>
                </a:solidFill>
                <a:latin typeface="Consolas"/>
                <a:cs typeface="Consolas"/>
              </a:rPr>
              <a:t>// code continues</a:t>
            </a:r>
          </a:p>
        </p:txBody>
      </p:sp>
      <p:sp>
        <p:nvSpPr>
          <p:cNvPr id="14337" name="Rectangle 2">
            <a:extLst>
              <a:ext uri="{FF2B5EF4-FFF2-40B4-BE49-F238E27FC236}">
                <a16:creationId xmlns:a16="http://schemas.microsoft.com/office/drawing/2014/main" id="{075FC442-1704-4925-B30B-A62A1EDF02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The compilation challenge / two-tier setting</a:t>
            </a:r>
          </a:p>
        </p:txBody>
      </p:sp>
      <p:grpSp>
        <p:nvGrpSpPr>
          <p:cNvPr id="118787" name="Group 3">
            <a:extLst>
              <a:ext uri="{FF2B5EF4-FFF2-40B4-BE49-F238E27FC236}">
                <a16:creationId xmlns:a16="http://schemas.microsoft.com/office/drawing/2014/main" id="{86533BF5-E593-428B-8889-67914F3F1E54}"/>
              </a:ext>
            </a:extLst>
          </p:cNvPr>
          <p:cNvGrpSpPr>
            <a:grpSpLocks/>
          </p:cNvGrpSpPr>
          <p:nvPr/>
        </p:nvGrpSpPr>
        <p:grpSpPr bwMode="auto">
          <a:xfrm>
            <a:off x="77788" y="787400"/>
            <a:ext cx="3198812" cy="1346200"/>
            <a:chOff x="49" y="496"/>
            <a:chExt cx="2015" cy="848"/>
          </a:xfrm>
        </p:grpSpPr>
        <p:sp>
          <p:nvSpPr>
            <p:cNvPr id="14349" name="Text Box 5">
              <a:extLst>
                <a:ext uri="{FF2B5EF4-FFF2-40B4-BE49-F238E27FC236}">
                  <a16:creationId xmlns:a16="http://schemas.microsoft.com/office/drawing/2014/main" id="{F87C52FC-1EB7-4286-8FA3-8FCA33034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672"/>
              <a:ext cx="1968" cy="67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201600" tIns="190800" rIns="0" bIns="190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新細明體" charset="0"/>
                  <a:cs typeface="Consolas" charset="0"/>
                </a:rPr>
                <a:t>if (~(a = 0))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新細明體" charset="0"/>
                  <a:cs typeface="Consolas" charset="0"/>
                </a:rPr>
                <a:t>   x = (-b+sqrt(b*b–4*a*c))/(2*a)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新細明體" charset="0"/>
                  <a:cs typeface="Consolas" charset="0"/>
                </a:rPr>
                <a:t>else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新細明體" charset="0"/>
                  <a:cs typeface="Consolas" charset="0"/>
                </a:rPr>
                <a:t>   x = -c/b </a:t>
              </a:r>
            </a:p>
          </p:txBody>
        </p:sp>
        <p:sp>
          <p:nvSpPr>
            <p:cNvPr id="2" name="Rectangle 8">
              <a:extLst>
                <a:ext uri="{FF2B5EF4-FFF2-40B4-BE49-F238E27FC236}">
                  <a16:creationId xmlns:a16="http://schemas.microsoft.com/office/drawing/2014/main" id="{5B6A52C6-A8CF-464D-82F6-1CFF9AFDA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" y="496"/>
              <a:ext cx="105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0"/>
                </a:spcBef>
                <a:buFont typeface="Wingdings" panose="05000000000000000000" pitchFamily="2" charset="2"/>
                <a:buNone/>
              </a:pPr>
              <a:r>
                <a:rPr lang="en-US" altLang="zh-TW" sz="1400" b="0">
                  <a:ea typeface="新細明體" panose="02020500000000000000" pitchFamily="18" charset="-120"/>
                </a:rPr>
                <a:t>Jack source code</a:t>
              </a:r>
            </a:p>
          </p:txBody>
        </p:sp>
      </p:grpSp>
      <p:grpSp>
        <p:nvGrpSpPr>
          <p:cNvPr id="118790" name="Group 6">
            <a:extLst>
              <a:ext uri="{FF2B5EF4-FFF2-40B4-BE49-F238E27FC236}">
                <a16:creationId xmlns:a16="http://schemas.microsoft.com/office/drawing/2014/main" id="{10598C88-E660-4895-A8C5-F3339710B2AA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762000"/>
            <a:ext cx="2970213" cy="1447800"/>
            <a:chOff x="1824" y="480"/>
            <a:chExt cx="1871" cy="912"/>
          </a:xfrm>
        </p:grpSpPr>
        <p:sp>
          <p:nvSpPr>
            <p:cNvPr id="3" name="AutoShape 8">
              <a:extLst>
                <a:ext uri="{FF2B5EF4-FFF2-40B4-BE49-F238E27FC236}">
                  <a16:creationId xmlns:a16="http://schemas.microsoft.com/office/drawing/2014/main" id="{E4814FF2-A66F-4E74-A90A-D71EA290A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008"/>
              <a:ext cx="864" cy="384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4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Compiler</a:t>
              </a:r>
            </a:p>
          </p:txBody>
        </p:sp>
        <p:sp>
          <p:nvSpPr>
            <p:cNvPr id="14347" name="Rectangle 8">
              <a:extLst>
                <a:ext uri="{FF2B5EF4-FFF2-40B4-BE49-F238E27FC236}">
                  <a16:creationId xmlns:a16="http://schemas.microsoft.com/office/drawing/2014/main" id="{605949AA-C72E-498E-8C96-C02587D24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480"/>
              <a:ext cx="105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0"/>
                </a:spcBef>
                <a:buFont typeface="Wingdings" panose="05000000000000000000" pitchFamily="2" charset="2"/>
                <a:buNone/>
              </a:pPr>
              <a:r>
                <a:rPr lang="en-US" altLang="zh-TW" sz="1400" b="0">
                  <a:ea typeface="新細明體" panose="02020500000000000000" pitchFamily="18" charset="-120"/>
                </a:rPr>
                <a:t>VM (pseudo) code</a:t>
              </a:r>
            </a:p>
          </p:txBody>
        </p:sp>
      </p:grpSp>
      <p:grpSp>
        <p:nvGrpSpPr>
          <p:cNvPr id="118794" name="Group 10">
            <a:extLst>
              <a:ext uri="{FF2B5EF4-FFF2-40B4-BE49-F238E27FC236}">
                <a16:creationId xmlns:a16="http://schemas.microsoft.com/office/drawing/2014/main" id="{0A120475-8776-4895-8066-97FEFFBE4A53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762000"/>
            <a:ext cx="3124200" cy="5715000"/>
            <a:chOff x="3696" y="480"/>
            <a:chExt cx="1968" cy="3600"/>
          </a:xfrm>
        </p:grpSpPr>
        <p:sp>
          <p:nvSpPr>
            <p:cNvPr id="14343" name="Text Box 9">
              <a:extLst>
                <a:ext uri="{FF2B5EF4-FFF2-40B4-BE49-F238E27FC236}">
                  <a16:creationId xmlns:a16="http://schemas.microsoft.com/office/drawing/2014/main" id="{69E79A10-576F-43C2-98A2-68199BC43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672"/>
              <a:ext cx="1104" cy="3408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201600" tIns="82800" rIns="0" bIns="82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1110111111001000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0000000000010001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1110101010001000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1111110000010000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0000000000000000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1111010011010000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0000000000010010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1110001100000001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1111110000010000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0000000000010001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1110111111001000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0000000000010001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1110101010001000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1111110000010000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0000000000000000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1111010011010000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0000000000010010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1110001100000001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1111110000010000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0000000000010001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0000000000010010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1110001100000001</a:t>
              </a:r>
            </a:p>
            <a:p>
              <a:pPr>
                <a:lnSpc>
                  <a:spcPct val="65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0">
                  <a:latin typeface="Consolas" charset="0"/>
                  <a:ea typeface="Arial Unicode MS" charset="0"/>
                  <a:cs typeface="Consolas" charset="0"/>
                </a:rPr>
                <a:t>...</a:t>
              </a:r>
            </a:p>
          </p:txBody>
        </p:sp>
        <p:sp>
          <p:nvSpPr>
            <p:cNvPr id="4" name="AutoShape 8">
              <a:extLst>
                <a:ext uri="{FF2B5EF4-FFF2-40B4-BE49-F238E27FC236}">
                  <a16:creationId xmlns:a16="http://schemas.microsoft.com/office/drawing/2014/main" id="{96339912-BA1C-4DD6-B8EE-A4C82860F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632"/>
              <a:ext cx="864" cy="43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4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VM translator</a:t>
              </a:r>
            </a:p>
          </p:txBody>
        </p:sp>
        <p:sp>
          <p:nvSpPr>
            <p:cNvPr id="14344" name="Rectangle 8">
              <a:extLst>
                <a:ext uri="{FF2B5EF4-FFF2-40B4-BE49-F238E27FC236}">
                  <a16:creationId xmlns:a16="http://schemas.microsoft.com/office/drawing/2014/main" id="{08DA275F-0A7C-45EB-8F1D-2B73659F9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480"/>
              <a:ext cx="105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0"/>
                </a:spcBef>
                <a:buFont typeface="Wingdings" panose="05000000000000000000" pitchFamily="2" charset="2"/>
                <a:buNone/>
              </a:pPr>
              <a:r>
                <a:rPr lang="en-US" altLang="zh-TW" sz="1400" b="0">
                  <a:ea typeface="新細明體" panose="02020500000000000000" pitchFamily="18" charset="-120"/>
                </a:rPr>
                <a:t>Machine code</a:t>
              </a:r>
            </a:p>
          </p:txBody>
        </p:sp>
      </p:grpSp>
      <p:sp>
        <p:nvSpPr>
          <p:cNvPr id="517123" name="Rectangle 3">
            <a:extLst>
              <a:ext uri="{FF2B5EF4-FFF2-40B4-BE49-F238E27FC236}">
                <a16:creationId xmlns:a16="http://schemas.microsoft.com/office/drawing/2014/main" id="{CD9F46F4-92D7-4D8E-BE2E-939FBAF7E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3581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68288" indent="-268288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8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 b="0" dirty="0">
                <a:solidFill>
                  <a:srgbClr val="000000"/>
                </a:solidFill>
                <a:ea typeface="Arial Unicode MS" pitchFamily="34" charset="-128"/>
              </a:rPr>
              <a:t>We’ll develop the compiler later in the course</a:t>
            </a:r>
          </a:p>
          <a:p>
            <a:pPr>
              <a:spcBef>
                <a:spcPct val="8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 b="0" dirty="0">
                <a:solidFill>
                  <a:srgbClr val="000000"/>
                </a:solidFill>
                <a:ea typeface="Arial Unicode MS" pitchFamily="34" charset="-128"/>
              </a:rPr>
              <a:t>We now turn to describe how to complete the implementation of the VM language</a:t>
            </a:r>
          </a:p>
          <a:p>
            <a:pPr>
              <a:spcBef>
                <a:spcPct val="8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 b="0" dirty="0">
                <a:solidFill>
                  <a:srgbClr val="000000"/>
                </a:solidFill>
                <a:ea typeface="Arial Unicode MS" pitchFamily="34" charset="-128"/>
              </a:rPr>
              <a:t>That is -- how to translate each VM command into assembly commands that perform the desired semantics.</a:t>
            </a:r>
            <a:endParaRPr lang="en-US" altLang="zh-TW" sz="2000" b="0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10958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BFD34BF2-28D9-41D2-B3E1-2770DDC5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2CC9B12-C59B-4BCA-8849-EF2F45EDCB7A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E07636FB-F87C-481B-9855-91B35748C359}"/>
              </a:ext>
            </a:extLst>
          </p:cNvPr>
          <p:cNvSpPr/>
          <p:nvPr/>
        </p:nvSpPr>
        <p:spPr>
          <a:xfrm>
            <a:off x="895762" y="4161175"/>
            <a:ext cx="1727701" cy="225632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7BC93E02-7C42-404F-900F-AFE4F6949A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8"/>
            <a:ext cx="3340702" cy="2956447"/>
          </a:xfrm>
          <a:prstGeom prst="rect">
            <a:avLst/>
          </a:prstGeom>
        </p:spPr>
      </p:pic>
      <p:sp>
        <p:nvSpPr>
          <p:cNvPr id="15" name="Oval 10">
            <a:extLst>
              <a:ext uri="{FF2B5EF4-FFF2-40B4-BE49-F238E27FC236}">
                <a16:creationId xmlns:a16="http://schemas.microsoft.com/office/drawing/2014/main" id="{A4BAA485-55F3-4558-80C0-3F2174AE760D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AEE161DF-BECA-4F3A-92EA-9AC8C4466CD0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9FDE82B3-7977-452B-8951-A0D8C8AE2B4A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4E276A89-0D43-48D5-8FFC-D00B240F7662}"/>
              </a:ext>
            </a:extLst>
          </p:cNvPr>
          <p:cNvSpPr/>
          <p:nvPr/>
        </p:nvSpPr>
        <p:spPr>
          <a:xfrm>
            <a:off x="4903942" y="363432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2527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5BEF6005-40E9-49B5-89C3-751EADEE4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D254590-2E3C-4B4D-A18D-9A89D2E68F51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12F6A93-5B56-4A58-BE0B-56FAF843B866}"/>
              </a:ext>
            </a:extLst>
          </p:cNvPr>
          <p:cNvSpPr/>
          <p:nvPr/>
        </p:nvSpPr>
        <p:spPr>
          <a:xfrm>
            <a:off x="895762" y="2423127"/>
            <a:ext cx="1727701" cy="225632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4C45710-1199-44A7-B4DE-65B048D8FA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8"/>
            <a:ext cx="3340702" cy="2956447"/>
          </a:xfrm>
          <a:prstGeom prst="rect">
            <a:avLst/>
          </a:prstGeom>
        </p:spPr>
      </p:pic>
      <p:sp>
        <p:nvSpPr>
          <p:cNvPr id="15" name="Oval 10">
            <a:extLst>
              <a:ext uri="{FF2B5EF4-FFF2-40B4-BE49-F238E27FC236}">
                <a16:creationId xmlns:a16="http://schemas.microsoft.com/office/drawing/2014/main" id="{3D0A23D7-2472-4B7B-A51E-376D09FA296B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D6D1F83C-B597-4A12-B907-2A275C10D251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7C8FB646-0FC0-4E2C-9B58-20F07EFC6BAD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483C45D3-C4AA-42EC-8624-3A6335E25EFB}"/>
              </a:ext>
            </a:extLst>
          </p:cNvPr>
          <p:cNvSpPr/>
          <p:nvPr/>
        </p:nvSpPr>
        <p:spPr>
          <a:xfrm>
            <a:off x="4903942" y="363432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4862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9D94AF67-8C0C-4C47-9E4D-CB5DA4671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D60768F-B311-430B-B457-EE62B4BC754F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08869765-5B5F-4781-85DE-34F932ECE161}"/>
              </a:ext>
            </a:extLst>
          </p:cNvPr>
          <p:cNvSpPr/>
          <p:nvPr/>
        </p:nvSpPr>
        <p:spPr>
          <a:xfrm>
            <a:off x="895762" y="2606959"/>
            <a:ext cx="1727701" cy="818908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1E8EFE3F-CA0D-4418-AC97-58469D066F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8"/>
            <a:ext cx="3340702" cy="2956447"/>
          </a:xfrm>
          <a:prstGeom prst="rect">
            <a:avLst/>
          </a:prstGeom>
        </p:spPr>
      </p:pic>
      <p:sp>
        <p:nvSpPr>
          <p:cNvPr id="16" name="Oval 10">
            <a:extLst>
              <a:ext uri="{FF2B5EF4-FFF2-40B4-BE49-F238E27FC236}">
                <a16:creationId xmlns:a16="http://schemas.microsoft.com/office/drawing/2014/main" id="{0D4615FB-D4E9-4EAA-AE33-005485ABD82C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84559EF-2F3B-408F-9272-B38EEF41D5C7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F7A28D0A-A52F-4139-8696-284F258CD431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4">
            <a:extLst>
              <a:ext uri="{FF2B5EF4-FFF2-40B4-BE49-F238E27FC236}">
                <a16:creationId xmlns:a16="http://schemas.microsoft.com/office/drawing/2014/main" id="{49EEFDC8-FB8D-4338-9248-EB335E85D4C8}"/>
              </a:ext>
            </a:extLst>
          </p:cNvPr>
          <p:cNvSpPr/>
          <p:nvPr/>
        </p:nvSpPr>
        <p:spPr>
          <a:xfrm>
            <a:off x="4903942" y="363432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ular Callout 15">
            <a:extLst>
              <a:ext uri="{FF2B5EF4-FFF2-40B4-BE49-F238E27FC236}">
                <a16:creationId xmlns:a16="http://schemas.microsoft.com/office/drawing/2014/main" id="{8EAF6259-B0E0-49EF-9B75-C56BD16821A0}"/>
              </a:ext>
            </a:extLst>
          </p:cNvPr>
          <p:cNvSpPr/>
          <p:nvPr/>
        </p:nvSpPr>
        <p:spPr>
          <a:xfrm>
            <a:off x="2789334" y="2935198"/>
            <a:ext cx="1349313" cy="795736"/>
          </a:xfrm>
          <a:prstGeom prst="wedgeRoundRectCallout">
            <a:avLst>
              <a:gd name="adj1" fmla="val -86629"/>
              <a:gd name="adj2" fmla="val -31737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 on the global stack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not shown</a:t>
            </a:r>
          </a:p>
        </p:txBody>
      </p:sp>
    </p:spTree>
    <p:extLst>
      <p:ext uri="{BB962C8B-B14F-4D97-AF65-F5344CB8AC3E}">
        <p14:creationId xmlns:p14="http://schemas.microsoft.com/office/powerpoint/2010/main" val="15905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2D29050-AD71-47D8-9779-9CBCD2DCB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3E58D10-EFCE-4DE8-9B7D-CA1BCD704C08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6C56EF11-7292-46D9-ADA4-458E71EC73EB}"/>
              </a:ext>
            </a:extLst>
          </p:cNvPr>
          <p:cNvSpPr/>
          <p:nvPr/>
        </p:nvSpPr>
        <p:spPr>
          <a:xfrm>
            <a:off x="895762" y="3384067"/>
            <a:ext cx="1727701" cy="818908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95BFCFCB-74C8-446F-A20B-37F3CC3876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8"/>
            <a:ext cx="3340702" cy="2956447"/>
          </a:xfrm>
          <a:prstGeom prst="rect">
            <a:avLst/>
          </a:prstGeom>
        </p:spPr>
      </p:pic>
      <p:sp>
        <p:nvSpPr>
          <p:cNvPr id="15" name="Oval 10">
            <a:extLst>
              <a:ext uri="{FF2B5EF4-FFF2-40B4-BE49-F238E27FC236}">
                <a16:creationId xmlns:a16="http://schemas.microsoft.com/office/drawing/2014/main" id="{BC3841A5-9CC0-4449-AD41-CA3B6D92BB41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753CC171-F8D8-4677-B475-0AFBAB3D64BE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47A87A80-45DD-4995-89B9-FDAE7DE0C0DF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5AB1C876-5902-41DD-8163-7F4F53C3897B}"/>
              </a:ext>
            </a:extLst>
          </p:cNvPr>
          <p:cNvSpPr/>
          <p:nvPr/>
        </p:nvSpPr>
        <p:spPr>
          <a:xfrm>
            <a:off x="4903942" y="363432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588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18D44DAC-D34C-4FCE-A876-39137C5AC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91E83A5-2148-40AC-B8C4-BA70E769395D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9C1A052-EFB2-4F91-94B9-60FB5091CACD}"/>
              </a:ext>
            </a:extLst>
          </p:cNvPr>
          <p:cNvSpPr/>
          <p:nvPr/>
        </p:nvSpPr>
        <p:spPr>
          <a:xfrm>
            <a:off x="895762" y="3384067"/>
            <a:ext cx="1727701" cy="818908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63A49C50-CB3F-45FA-9956-8DDDE2F4D8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8"/>
            <a:ext cx="3340702" cy="3666688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9BFC0FDD-266C-408D-B48E-525829BEA7EA}"/>
              </a:ext>
            </a:extLst>
          </p:cNvPr>
          <p:cNvSpPr/>
          <p:nvPr/>
        </p:nvSpPr>
        <p:spPr>
          <a:xfrm>
            <a:off x="5726949" y="4283220"/>
            <a:ext cx="1358072" cy="437791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1">
            <a:extLst>
              <a:ext uri="{FF2B5EF4-FFF2-40B4-BE49-F238E27FC236}">
                <a16:creationId xmlns:a16="http://schemas.microsoft.com/office/drawing/2014/main" id="{72664838-A1E2-4F00-892C-FF52326CFEA4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CE7F725B-9DAA-44DB-B6F3-7FACA53F1EE3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4">
            <a:extLst>
              <a:ext uri="{FF2B5EF4-FFF2-40B4-BE49-F238E27FC236}">
                <a16:creationId xmlns:a16="http://schemas.microsoft.com/office/drawing/2014/main" id="{54389FB4-A7A4-4FCC-BB73-A639C6725D65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5">
            <a:extLst>
              <a:ext uri="{FF2B5EF4-FFF2-40B4-BE49-F238E27FC236}">
                <a16:creationId xmlns:a16="http://schemas.microsoft.com/office/drawing/2014/main" id="{670B6AE6-3124-4F24-B9ED-41754F5349FC}"/>
              </a:ext>
            </a:extLst>
          </p:cNvPr>
          <p:cNvSpPr/>
          <p:nvPr/>
        </p:nvSpPr>
        <p:spPr>
          <a:xfrm>
            <a:off x="4903942" y="363432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8367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5A993EFA-FE7E-40B7-A277-87DB4C513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2BFDADD-8A16-4148-9E6F-FA9AE98F42D9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56A1A112-DB35-469D-9E01-1EC4208A2275}"/>
              </a:ext>
            </a:extLst>
          </p:cNvPr>
          <p:cNvSpPr/>
          <p:nvPr/>
        </p:nvSpPr>
        <p:spPr>
          <a:xfrm>
            <a:off x="895762" y="4186241"/>
            <a:ext cx="1727701" cy="200565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6540848B-5EB0-48C4-847F-1D55DB2505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8"/>
            <a:ext cx="3340702" cy="3666688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E67E7182-CB80-4C2D-9F07-FD00C629D335}"/>
              </a:ext>
            </a:extLst>
          </p:cNvPr>
          <p:cNvSpPr/>
          <p:nvPr/>
        </p:nvSpPr>
        <p:spPr>
          <a:xfrm>
            <a:off x="5726949" y="4283220"/>
            <a:ext cx="1358072" cy="437791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1">
            <a:extLst>
              <a:ext uri="{FF2B5EF4-FFF2-40B4-BE49-F238E27FC236}">
                <a16:creationId xmlns:a16="http://schemas.microsoft.com/office/drawing/2014/main" id="{A8C6C8AB-AFFB-4D67-A875-406A1A66A514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3220CD3C-F7D3-4C3C-88AF-EEB612C83A10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4">
            <a:extLst>
              <a:ext uri="{FF2B5EF4-FFF2-40B4-BE49-F238E27FC236}">
                <a16:creationId xmlns:a16="http://schemas.microsoft.com/office/drawing/2014/main" id="{3375EF36-5A9C-477C-A1C5-075A163F3B7C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5">
            <a:extLst>
              <a:ext uri="{FF2B5EF4-FFF2-40B4-BE49-F238E27FC236}">
                <a16:creationId xmlns:a16="http://schemas.microsoft.com/office/drawing/2014/main" id="{9507B507-5CF5-463D-831E-C74D184B1801}"/>
              </a:ext>
            </a:extLst>
          </p:cNvPr>
          <p:cNvSpPr/>
          <p:nvPr/>
        </p:nvSpPr>
        <p:spPr>
          <a:xfrm>
            <a:off x="4903942" y="363432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1026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C4FA17C8-8E94-465D-9A95-7AC5C8683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35014CA-04A3-4221-82CD-6C615EC63003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58F656F0-AD8A-44D1-A834-BF2A484CFF4F}"/>
              </a:ext>
            </a:extLst>
          </p:cNvPr>
          <p:cNvSpPr/>
          <p:nvPr/>
        </p:nvSpPr>
        <p:spPr>
          <a:xfrm>
            <a:off x="895762" y="4186241"/>
            <a:ext cx="1727701" cy="200565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BC82D4A3-7EBE-43B6-8731-9FAC5118A4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8"/>
            <a:ext cx="3340702" cy="3666688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03789746-AD9F-4819-A303-A6BA9941F84A}"/>
              </a:ext>
            </a:extLst>
          </p:cNvPr>
          <p:cNvSpPr/>
          <p:nvPr/>
        </p:nvSpPr>
        <p:spPr>
          <a:xfrm>
            <a:off x="5726949" y="4283220"/>
            <a:ext cx="363829" cy="437791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1">
            <a:extLst>
              <a:ext uri="{FF2B5EF4-FFF2-40B4-BE49-F238E27FC236}">
                <a16:creationId xmlns:a16="http://schemas.microsoft.com/office/drawing/2014/main" id="{B9AB13D8-E982-492B-917E-2D4C9C2A94F3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3001ACFD-9EF8-4736-B7BC-A29CBB0C9880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4">
            <a:extLst>
              <a:ext uri="{FF2B5EF4-FFF2-40B4-BE49-F238E27FC236}">
                <a16:creationId xmlns:a16="http://schemas.microsoft.com/office/drawing/2014/main" id="{E7026C64-5190-44AF-85C8-7D0C28E585FF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5">
            <a:extLst>
              <a:ext uri="{FF2B5EF4-FFF2-40B4-BE49-F238E27FC236}">
                <a16:creationId xmlns:a16="http://schemas.microsoft.com/office/drawing/2014/main" id="{2CB324F5-051E-4E19-83B8-29C961342754}"/>
              </a:ext>
            </a:extLst>
          </p:cNvPr>
          <p:cNvSpPr/>
          <p:nvPr/>
        </p:nvSpPr>
        <p:spPr>
          <a:xfrm>
            <a:off x="4903942" y="363432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4561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E8DAB0F8-4C98-4918-A4E0-F16E7C588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FFB14D2-3467-4662-B507-BB90585E0998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A1F037A9-3F74-4CA0-8129-1E09BA9E9A9F}"/>
              </a:ext>
            </a:extLst>
          </p:cNvPr>
          <p:cNvSpPr/>
          <p:nvPr/>
        </p:nvSpPr>
        <p:spPr>
          <a:xfrm>
            <a:off x="895762" y="4186241"/>
            <a:ext cx="1727701" cy="200565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ECAB4F40-D265-4E0E-B477-AC3E708CE3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7"/>
            <a:ext cx="3340702" cy="4385285"/>
          </a:xfrm>
          <a:prstGeom prst="rect">
            <a:avLst/>
          </a:prstGeom>
        </p:spPr>
      </p:pic>
      <p:sp>
        <p:nvSpPr>
          <p:cNvPr id="19" name="Rectangle 9">
            <a:extLst>
              <a:ext uri="{FF2B5EF4-FFF2-40B4-BE49-F238E27FC236}">
                <a16:creationId xmlns:a16="http://schemas.microsoft.com/office/drawing/2014/main" id="{75CB65FD-4842-40D9-A7E5-7690D9CB1327}"/>
              </a:ext>
            </a:extLst>
          </p:cNvPr>
          <p:cNvSpPr/>
          <p:nvPr/>
        </p:nvSpPr>
        <p:spPr>
          <a:xfrm>
            <a:off x="5726949" y="4283220"/>
            <a:ext cx="363829" cy="437791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9D8A21D-3102-486D-9726-3FD187A0A861}"/>
              </a:ext>
            </a:extLst>
          </p:cNvPr>
          <p:cNvSpPr/>
          <p:nvPr/>
        </p:nvSpPr>
        <p:spPr>
          <a:xfrm>
            <a:off x="5806709" y="4503761"/>
            <a:ext cx="436470" cy="894068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12">
            <a:extLst>
              <a:ext uri="{FF2B5EF4-FFF2-40B4-BE49-F238E27FC236}">
                <a16:creationId xmlns:a16="http://schemas.microsoft.com/office/drawing/2014/main" id="{526C1F3E-3C6E-4887-A20C-2AFF2A73325F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706D4E8B-4481-4AA1-AA6B-BB8E763D1813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16">
            <a:extLst>
              <a:ext uri="{FF2B5EF4-FFF2-40B4-BE49-F238E27FC236}">
                <a16:creationId xmlns:a16="http://schemas.microsoft.com/office/drawing/2014/main" id="{81A87D77-B6A1-4B7B-91D0-11896C971B02}"/>
              </a:ext>
            </a:extLst>
          </p:cNvPr>
          <p:cNvSpPr/>
          <p:nvPr/>
        </p:nvSpPr>
        <p:spPr>
          <a:xfrm>
            <a:off x="310337" y="438840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601AA958-2226-4F29-9E32-50A4D4A9A347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18">
            <a:extLst>
              <a:ext uri="{FF2B5EF4-FFF2-40B4-BE49-F238E27FC236}">
                <a16:creationId xmlns:a16="http://schemas.microsoft.com/office/drawing/2014/main" id="{906A841B-6962-4A3B-A526-FBC5558F1197}"/>
              </a:ext>
            </a:extLst>
          </p:cNvPr>
          <p:cNvSpPr/>
          <p:nvPr/>
        </p:nvSpPr>
        <p:spPr>
          <a:xfrm>
            <a:off x="4903942" y="363432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19">
            <a:extLst>
              <a:ext uri="{FF2B5EF4-FFF2-40B4-BE49-F238E27FC236}">
                <a16:creationId xmlns:a16="http://schemas.microsoft.com/office/drawing/2014/main" id="{8F08F59E-7512-4438-B8D7-780BD545A2CF}"/>
              </a:ext>
            </a:extLst>
          </p:cNvPr>
          <p:cNvSpPr/>
          <p:nvPr/>
        </p:nvSpPr>
        <p:spPr>
          <a:xfrm>
            <a:off x="4909477" y="506544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4892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7B84E336-CF5C-4E13-A0F0-5F7301311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C73C089-F77B-4F39-A229-CAFF66EB245C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7E64A81A-8976-4645-A862-00FA7E516F03}"/>
              </a:ext>
            </a:extLst>
          </p:cNvPr>
          <p:cNvSpPr/>
          <p:nvPr/>
        </p:nvSpPr>
        <p:spPr>
          <a:xfrm>
            <a:off x="895762" y="2439837"/>
            <a:ext cx="1727701" cy="200565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725C904E-D717-44BC-A355-18A68FE4FF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7"/>
            <a:ext cx="3340702" cy="4385285"/>
          </a:xfrm>
          <a:prstGeom prst="rect">
            <a:avLst/>
          </a:prstGeom>
        </p:spPr>
      </p:pic>
      <p:sp>
        <p:nvSpPr>
          <p:cNvPr id="19" name="Rectangle 9">
            <a:extLst>
              <a:ext uri="{FF2B5EF4-FFF2-40B4-BE49-F238E27FC236}">
                <a16:creationId xmlns:a16="http://schemas.microsoft.com/office/drawing/2014/main" id="{5A6DB584-972C-4AB7-B070-2F4AEE33B429}"/>
              </a:ext>
            </a:extLst>
          </p:cNvPr>
          <p:cNvSpPr/>
          <p:nvPr/>
        </p:nvSpPr>
        <p:spPr>
          <a:xfrm>
            <a:off x="5726949" y="4283220"/>
            <a:ext cx="363829" cy="437791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E050CE01-0B75-4CB1-A2D7-C2014C3CE0FC}"/>
              </a:ext>
            </a:extLst>
          </p:cNvPr>
          <p:cNvSpPr/>
          <p:nvPr/>
        </p:nvSpPr>
        <p:spPr>
          <a:xfrm>
            <a:off x="5806709" y="4503761"/>
            <a:ext cx="436470" cy="894068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12">
            <a:extLst>
              <a:ext uri="{FF2B5EF4-FFF2-40B4-BE49-F238E27FC236}">
                <a16:creationId xmlns:a16="http://schemas.microsoft.com/office/drawing/2014/main" id="{893D1151-C42E-4AE1-87F0-C225B4959DDD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24F099F7-293C-4ACA-8284-A9711C11C98B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18">
            <a:extLst>
              <a:ext uri="{FF2B5EF4-FFF2-40B4-BE49-F238E27FC236}">
                <a16:creationId xmlns:a16="http://schemas.microsoft.com/office/drawing/2014/main" id="{AADF9189-3784-4FF6-B81B-25EDC75184EA}"/>
              </a:ext>
            </a:extLst>
          </p:cNvPr>
          <p:cNvSpPr/>
          <p:nvPr/>
        </p:nvSpPr>
        <p:spPr>
          <a:xfrm>
            <a:off x="310337" y="438840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19">
            <a:extLst>
              <a:ext uri="{FF2B5EF4-FFF2-40B4-BE49-F238E27FC236}">
                <a16:creationId xmlns:a16="http://schemas.microsoft.com/office/drawing/2014/main" id="{A7D8D2D2-1360-42C4-A47B-D240B12888CC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0">
            <a:extLst>
              <a:ext uri="{FF2B5EF4-FFF2-40B4-BE49-F238E27FC236}">
                <a16:creationId xmlns:a16="http://schemas.microsoft.com/office/drawing/2014/main" id="{93F5ABF4-AB7E-4055-BED2-FFD19A76F803}"/>
              </a:ext>
            </a:extLst>
          </p:cNvPr>
          <p:cNvSpPr/>
          <p:nvPr/>
        </p:nvSpPr>
        <p:spPr>
          <a:xfrm>
            <a:off x="4903942" y="363432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D33B0C9A-B07E-461A-B9DE-50465358D999}"/>
              </a:ext>
            </a:extLst>
          </p:cNvPr>
          <p:cNvSpPr/>
          <p:nvPr/>
        </p:nvSpPr>
        <p:spPr>
          <a:xfrm>
            <a:off x="4909477" y="506544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9716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5C96CC7B-7A09-4DB6-8E4A-5A20C1F1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513C04E3-0F3C-453A-BE6D-3035595A3082}"/>
              </a:ext>
            </a:extLst>
          </p:cNvPr>
          <p:cNvSpPr/>
          <p:nvPr/>
        </p:nvSpPr>
        <p:spPr>
          <a:xfrm>
            <a:off x="895762" y="2623669"/>
            <a:ext cx="1727701" cy="802198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42E39B28-4FCE-49EE-8EFB-D384F4C1B4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7"/>
            <a:ext cx="3340702" cy="4385285"/>
          </a:xfrm>
          <a:prstGeom prst="rect">
            <a:avLst/>
          </a:prstGeom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A4DDA643-D49E-41B0-8BC3-0C0477D8A4BD}"/>
              </a:ext>
            </a:extLst>
          </p:cNvPr>
          <p:cNvSpPr/>
          <p:nvPr/>
        </p:nvSpPr>
        <p:spPr>
          <a:xfrm>
            <a:off x="5726949" y="4283220"/>
            <a:ext cx="363829" cy="437791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8A48F08-1391-40C0-B2F8-201CC4CF8255}"/>
              </a:ext>
            </a:extLst>
          </p:cNvPr>
          <p:cNvSpPr/>
          <p:nvPr/>
        </p:nvSpPr>
        <p:spPr>
          <a:xfrm>
            <a:off x="5806709" y="4503761"/>
            <a:ext cx="436470" cy="894068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5A766A3F-9F51-42A5-8A71-3EF4021C6ACE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14">
            <a:extLst>
              <a:ext uri="{FF2B5EF4-FFF2-40B4-BE49-F238E27FC236}">
                <a16:creationId xmlns:a16="http://schemas.microsoft.com/office/drawing/2014/main" id="{61DDAC99-0559-4C7F-87EC-BB528109A7BD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18">
            <a:extLst>
              <a:ext uri="{FF2B5EF4-FFF2-40B4-BE49-F238E27FC236}">
                <a16:creationId xmlns:a16="http://schemas.microsoft.com/office/drawing/2014/main" id="{E153CCF6-34F3-4AEC-AA9F-9DE100B4CC25}"/>
              </a:ext>
            </a:extLst>
          </p:cNvPr>
          <p:cNvSpPr/>
          <p:nvPr/>
        </p:nvSpPr>
        <p:spPr>
          <a:xfrm>
            <a:off x="310337" y="438840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19">
            <a:extLst>
              <a:ext uri="{FF2B5EF4-FFF2-40B4-BE49-F238E27FC236}">
                <a16:creationId xmlns:a16="http://schemas.microsoft.com/office/drawing/2014/main" id="{7BAB9D87-2777-48FB-BA36-2CF40B87AFB5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0">
            <a:extLst>
              <a:ext uri="{FF2B5EF4-FFF2-40B4-BE49-F238E27FC236}">
                <a16:creationId xmlns:a16="http://schemas.microsoft.com/office/drawing/2014/main" id="{1A7E67AF-5180-4D7B-B265-B1416836C6BB}"/>
              </a:ext>
            </a:extLst>
          </p:cNvPr>
          <p:cNvSpPr/>
          <p:nvPr/>
        </p:nvSpPr>
        <p:spPr>
          <a:xfrm>
            <a:off x="4903942" y="363432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CD89AFE1-9C8C-42A7-A60E-1ECF8C5BAB33}"/>
              </a:ext>
            </a:extLst>
          </p:cNvPr>
          <p:cNvSpPr/>
          <p:nvPr/>
        </p:nvSpPr>
        <p:spPr>
          <a:xfrm>
            <a:off x="4909477" y="506544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ular Callout 16">
            <a:extLst>
              <a:ext uri="{FF2B5EF4-FFF2-40B4-BE49-F238E27FC236}">
                <a16:creationId xmlns:a16="http://schemas.microsoft.com/office/drawing/2014/main" id="{ECB9ADB7-CACD-451E-8D3D-F5AF1EF70A1D}"/>
              </a:ext>
            </a:extLst>
          </p:cNvPr>
          <p:cNvSpPr/>
          <p:nvPr/>
        </p:nvSpPr>
        <p:spPr>
          <a:xfrm>
            <a:off x="2789334" y="2935198"/>
            <a:ext cx="1349313" cy="795736"/>
          </a:xfrm>
          <a:prstGeom prst="wedgeRoundRectCallout">
            <a:avLst>
              <a:gd name="adj1" fmla="val -86629"/>
              <a:gd name="adj2" fmla="val -31737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 on the global stack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not shown</a:t>
            </a:r>
          </a:p>
        </p:txBody>
      </p:sp>
    </p:spTree>
    <p:extLst>
      <p:ext uri="{BB962C8B-B14F-4D97-AF65-F5344CB8AC3E}">
        <p14:creationId xmlns:p14="http://schemas.microsoft.com/office/powerpoint/2010/main" val="223473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>
            <a:extLst>
              <a:ext uri="{FF2B5EF4-FFF2-40B4-BE49-F238E27FC236}">
                <a16:creationId xmlns:a16="http://schemas.microsoft.com/office/drawing/2014/main" id="{1C75A1A3-146B-4337-8247-71A5379CF0C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609600"/>
            <a:ext cx="5791200" cy="2133600"/>
            <a:chOff x="1009" y="528"/>
            <a:chExt cx="3648" cy="1344"/>
          </a:xfrm>
        </p:grpSpPr>
        <p:sp>
          <p:nvSpPr>
            <p:cNvPr id="16412" name="Text Box 5">
              <a:extLst>
                <a:ext uri="{FF2B5EF4-FFF2-40B4-BE49-F238E27FC236}">
                  <a16:creationId xmlns:a16="http://schemas.microsoft.com/office/drawing/2014/main" id="{8A97FCB4-B4C3-40F0-8241-C96E60DBD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720"/>
              <a:ext cx="3553" cy="115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201600" tIns="190800" rIns="0" bIns="190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// Computes x = (-b + </a:t>
              </a:r>
              <a:r>
                <a:rPr lang="en-US" altLang="zh-TW" b="0" dirty="0" err="1">
                  <a:latin typeface="Consolas" charset="0"/>
                  <a:ea typeface="新細明體" charset="0"/>
                  <a:cs typeface="Consolas" charset="0"/>
                </a:rPr>
                <a:t>sqrt</a:t>
              </a: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(b^2 -4*a*c)) / 2*a</a:t>
              </a:r>
            </a:p>
            <a:p>
              <a:pPr>
                <a:lnSpc>
                  <a:spcPct val="90000"/>
                </a:lnSpc>
                <a:spcBef>
                  <a:spcPct val="7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if (~(a = 0))</a:t>
              </a:r>
            </a:p>
            <a:p>
              <a:pPr>
                <a:lnSpc>
                  <a:spcPct val="90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   x = (-b + </a:t>
              </a:r>
              <a:r>
                <a:rPr lang="en-US" altLang="zh-TW" b="0" dirty="0" err="1">
                  <a:latin typeface="Consolas" charset="0"/>
                  <a:ea typeface="新細明體" charset="0"/>
                  <a:cs typeface="Consolas" charset="0"/>
                </a:rPr>
                <a:t>sqrt</a:t>
              </a: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(b * b – 4 * a * c)) / (2 * a)</a:t>
              </a:r>
            </a:p>
            <a:p>
              <a:pPr>
                <a:lnSpc>
                  <a:spcPct val="90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else</a:t>
              </a:r>
            </a:p>
            <a:p>
              <a:pPr>
                <a:lnSpc>
                  <a:spcPct val="90000"/>
                </a:lnSpc>
                <a:spcBef>
                  <a:spcPct val="3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b="0" dirty="0">
                  <a:latin typeface="Consolas" charset="0"/>
                  <a:ea typeface="新細明體" charset="0"/>
                  <a:cs typeface="Consolas" charset="0"/>
                </a:rPr>
                <a:t>   x = - c / b</a:t>
              </a:r>
              <a:r>
                <a:rPr lang="en-US" altLang="zh-TW" b="0" dirty="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 </a:t>
              </a:r>
            </a:p>
          </p:txBody>
        </p:sp>
        <p:sp>
          <p:nvSpPr>
            <p:cNvPr id="2" name="Rectangle 8">
              <a:extLst>
                <a:ext uri="{FF2B5EF4-FFF2-40B4-BE49-F238E27FC236}">
                  <a16:creationId xmlns:a16="http://schemas.microsoft.com/office/drawing/2014/main" id="{916BA2CE-33E5-419D-AD1C-226464A1F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" y="528"/>
              <a:ext cx="230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0"/>
                </a:spcBef>
                <a:buFont typeface="Wingdings" panose="05000000000000000000" pitchFamily="2" charset="2"/>
                <a:buNone/>
              </a:pPr>
              <a:r>
                <a:rPr lang="en-US" altLang="zh-TW" sz="1400" b="0">
                  <a:ea typeface="新細明體" panose="02020500000000000000" pitchFamily="18" charset="-120"/>
                </a:rPr>
                <a:t>Typical compiler’s source code input:</a:t>
              </a:r>
            </a:p>
          </p:txBody>
        </p:sp>
      </p:grp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3122AC7-51B3-47E8-9708-0F742512FE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The compilation challenge</a:t>
            </a:r>
          </a:p>
        </p:txBody>
      </p:sp>
      <p:grpSp>
        <p:nvGrpSpPr>
          <p:cNvPr id="120838" name="Group 6">
            <a:extLst>
              <a:ext uri="{FF2B5EF4-FFF2-40B4-BE49-F238E27FC236}">
                <a16:creationId xmlns:a16="http://schemas.microsoft.com/office/drawing/2014/main" id="{63BE399C-2B65-4C56-A52D-760E6365E4C5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752600"/>
            <a:ext cx="2454275" cy="1905000"/>
            <a:chOff x="3158" y="1248"/>
            <a:chExt cx="1546" cy="1200"/>
          </a:xfrm>
        </p:grpSpPr>
        <p:sp>
          <p:nvSpPr>
            <p:cNvPr id="16408" name="AutoShape 7">
              <a:extLst>
                <a:ext uri="{FF2B5EF4-FFF2-40B4-BE49-F238E27FC236}">
                  <a16:creationId xmlns:a16="http://schemas.microsoft.com/office/drawing/2014/main" id="{6514F72A-76AF-4F7F-B3AF-38A65386F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064"/>
              <a:ext cx="816" cy="384"/>
            </a:xfrm>
            <a:prstGeom prst="roundRect">
              <a:avLst>
                <a:gd name="adj" fmla="val 1666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18800" rIns="54000" bIns="118800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100000"/>
                </a:spcBef>
                <a:buFont typeface="Wingdings" panose="05000000000000000000" pitchFamily="2" charset="2"/>
                <a:buNone/>
              </a:pPr>
              <a:r>
                <a:rPr lang="en-US" altLang="zh-TW" sz="1200" b="0">
                  <a:ea typeface="新細明體" panose="02020500000000000000" pitchFamily="18" charset="-120"/>
                </a:rPr>
                <a:t>arithmetic expressions</a:t>
              </a:r>
            </a:p>
          </p:txBody>
        </p:sp>
        <p:cxnSp>
          <p:nvCxnSpPr>
            <p:cNvPr id="16409" name="AutoShape 8">
              <a:extLst>
                <a:ext uri="{FF2B5EF4-FFF2-40B4-BE49-F238E27FC236}">
                  <a16:creationId xmlns:a16="http://schemas.microsoft.com/office/drawing/2014/main" id="{DEAD840F-D896-4E75-9D40-9E5316070CBA}"/>
                </a:ext>
              </a:extLst>
            </p:cNvPr>
            <p:cNvCxnSpPr>
              <a:cxnSpLocks noChangeShapeType="1"/>
              <a:stCxn id="16408" idx="0"/>
              <a:endCxn id="16410" idx="2"/>
            </p:cNvCxnSpPr>
            <p:nvPr/>
          </p:nvCxnSpPr>
          <p:spPr bwMode="auto">
            <a:xfrm flipH="1" flipV="1">
              <a:off x="3259" y="1392"/>
              <a:ext cx="1037" cy="672"/>
            </a:xfrm>
            <a:prstGeom prst="straightConnector1">
              <a:avLst/>
            </a:prstGeom>
            <a:noFill/>
            <a:ln w="19050">
              <a:solidFill>
                <a:srgbClr val="BD520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10" name="Rectangle 9">
              <a:extLst>
                <a:ext uri="{FF2B5EF4-FFF2-40B4-BE49-F238E27FC236}">
                  <a16:creationId xmlns:a16="http://schemas.microsoft.com/office/drawing/2014/main" id="{5118E911-0954-4FFA-8161-3DE79BAA2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1248"/>
              <a:ext cx="20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TW" sz="2000" b="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20842" name="Group 10">
            <a:extLst>
              <a:ext uri="{FF2B5EF4-FFF2-40B4-BE49-F238E27FC236}">
                <a16:creationId xmlns:a16="http://schemas.microsoft.com/office/drawing/2014/main" id="{74BD06F5-5719-4ED3-AEC7-F75EB7AA95AD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1752600"/>
            <a:ext cx="2438400" cy="1905000"/>
            <a:chOff x="2112" y="1248"/>
            <a:chExt cx="1536" cy="1200"/>
          </a:xfrm>
        </p:grpSpPr>
        <p:sp>
          <p:nvSpPr>
            <p:cNvPr id="16405" name="AutoShape 11">
              <a:extLst>
                <a:ext uri="{FF2B5EF4-FFF2-40B4-BE49-F238E27FC236}">
                  <a16:creationId xmlns:a16="http://schemas.microsoft.com/office/drawing/2014/main" id="{7750221C-086B-440D-9F06-C4ED76560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064"/>
              <a:ext cx="912" cy="384"/>
            </a:xfrm>
            <a:prstGeom prst="roundRect">
              <a:avLst>
                <a:gd name="adj" fmla="val 1666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18800" rIns="54000" bIns="118800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100000"/>
                </a:spcBef>
                <a:buFont typeface="Wingdings" panose="05000000000000000000" pitchFamily="2" charset="2"/>
                <a:buNone/>
              </a:pPr>
              <a:r>
                <a:rPr lang="en-US" altLang="zh-TW" sz="1200" b="0">
                  <a:ea typeface="新細明體" panose="02020500000000000000" pitchFamily="18" charset="-120"/>
                </a:rPr>
                <a:t>function call and return logic</a:t>
              </a:r>
            </a:p>
          </p:txBody>
        </p:sp>
        <p:cxnSp>
          <p:nvCxnSpPr>
            <p:cNvPr id="16406" name="AutoShape 12">
              <a:extLst>
                <a:ext uri="{FF2B5EF4-FFF2-40B4-BE49-F238E27FC236}">
                  <a16:creationId xmlns:a16="http://schemas.microsoft.com/office/drawing/2014/main" id="{65748E39-E54C-4653-8D7E-EA657A81CE14}"/>
                </a:ext>
              </a:extLst>
            </p:cNvPr>
            <p:cNvCxnSpPr>
              <a:cxnSpLocks noChangeShapeType="1"/>
              <a:stCxn id="16405" idx="0"/>
            </p:cNvCxnSpPr>
            <p:nvPr/>
          </p:nvCxnSpPr>
          <p:spPr bwMode="auto">
            <a:xfrm flipH="1" flipV="1">
              <a:off x="2327" y="1440"/>
              <a:ext cx="865" cy="624"/>
            </a:xfrm>
            <a:prstGeom prst="straightConnector1">
              <a:avLst/>
            </a:prstGeom>
            <a:noFill/>
            <a:ln w="19050">
              <a:solidFill>
                <a:srgbClr val="BD520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7" name="Rectangle 13">
              <a:extLst>
                <a:ext uri="{FF2B5EF4-FFF2-40B4-BE49-F238E27FC236}">
                  <a16:creationId xmlns:a16="http://schemas.microsoft.com/office/drawing/2014/main" id="{C24A861F-0F33-42F0-875E-3CAA3E965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248"/>
              <a:ext cx="20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TW" sz="2000" b="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20846" name="Group 14">
            <a:extLst>
              <a:ext uri="{FF2B5EF4-FFF2-40B4-BE49-F238E27FC236}">
                <a16:creationId xmlns:a16="http://schemas.microsoft.com/office/drawing/2014/main" id="{E7A40965-0E05-4702-98A9-D2CB1C5D5225}"/>
              </a:ext>
            </a:extLst>
          </p:cNvPr>
          <p:cNvGrpSpPr>
            <a:grpSpLocks/>
          </p:cNvGrpSpPr>
          <p:nvPr/>
        </p:nvGrpSpPr>
        <p:grpSpPr bwMode="auto">
          <a:xfrm>
            <a:off x="2879725" y="1447800"/>
            <a:ext cx="1387475" cy="2209800"/>
            <a:chOff x="1574" y="1056"/>
            <a:chExt cx="874" cy="1392"/>
          </a:xfrm>
        </p:grpSpPr>
        <p:sp>
          <p:nvSpPr>
            <p:cNvPr id="16402" name="AutoShape 15">
              <a:extLst>
                <a:ext uri="{FF2B5EF4-FFF2-40B4-BE49-F238E27FC236}">
                  <a16:creationId xmlns:a16="http://schemas.microsoft.com/office/drawing/2014/main" id="{12915E34-B110-4D26-AD85-16DCEBED1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064"/>
              <a:ext cx="816" cy="384"/>
            </a:xfrm>
            <a:prstGeom prst="roundRect">
              <a:avLst>
                <a:gd name="adj" fmla="val 1666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18800" rIns="54000" bIns="118800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100000"/>
                </a:spcBef>
                <a:buFont typeface="Wingdings" panose="05000000000000000000" pitchFamily="2" charset="2"/>
                <a:buNone/>
              </a:pPr>
              <a:r>
                <a:rPr lang="en-US" altLang="zh-TW" sz="1200" b="0">
                  <a:ea typeface="新細明體" panose="02020500000000000000" pitchFamily="18" charset="-120"/>
                </a:rPr>
                <a:t>Boolean expressions</a:t>
              </a:r>
            </a:p>
          </p:txBody>
        </p:sp>
        <p:cxnSp>
          <p:nvCxnSpPr>
            <p:cNvPr id="16403" name="AutoShape 16">
              <a:extLst>
                <a:ext uri="{FF2B5EF4-FFF2-40B4-BE49-F238E27FC236}">
                  <a16:creationId xmlns:a16="http://schemas.microsoft.com/office/drawing/2014/main" id="{C237C5B3-2901-4246-8584-2C880C3015A7}"/>
                </a:ext>
              </a:extLst>
            </p:cNvPr>
            <p:cNvCxnSpPr>
              <a:cxnSpLocks noChangeShapeType="1"/>
              <a:stCxn id="16402" idx="0"/>
              <a:endCxn id="16404" idx="2"/>
            </p:cNvCxnSpPr>
            <p:nvPr/>
          </p:nvCxnSpPr>
          <p:spPr bwMode="auto">
            <a:xfrm flipH="1" flipV="1">
              <a:off x="1675" y="1200"/>
              <a:ext cx="365" cy="864"/>
            </a:xfrm>
            <a:prstGeom prst="straightConnector1">
              <a:avLst/>
            </a:prstGeom>
            <a:noFill/>
            <a:ln w="19050">
              <a:solidFill>
                <a:srgbClr val="BD520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4" name="Rectangle 17">
              <a:extLst>
                <a:ext uri="{FF2B5EF4-FFF2-40B4-BE49-F238E27FC236}">
                  <a16:creationId xmlns:a16="http://schemas.microsoft.com/office/drawing/2014/main" id="{678A3E3C-F7D9-46B7-8EC1-F1ECCA4AC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1056"/>
              <a:ext cx="20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TW" sz="2000" b="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20850" name="Group 18">
            <a:extLst>
              <a:ext uri="{FF2B5EF4-FFF2-40B4-BE49-F238E27FC236}">
                <a16:creationId xmlns:a16="http://schemas.microsoft.com/office/drawing/2014/main" id="{7DD7EE57-4D8A-474B-99C0-ECB26F303342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447800"/>
            <a:ext cx="1524000" cy="2209800"/>
            <a:chOff x="432" y="1056"/>
            <a:chExt cx="960" cy="1392"/>
          </a:xfrm>
        </p:grpSpPr>
        <p:sp>
          <p:nvSpPr>
            <p:cNvPr id="16397" name="AutoShape 19">
              <a:extLst>
                <a:ext uri="{FF2B5EF4-FFF2-40B4-BE49-F238E27FC236}">
                  <a16:creationId xmlns:a16="http://schemas.microsoft.com/office/drawing/2014/main" id="{9D4C9D37-E310-479E-B61B-150BE729C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064"/>
              <a:ext cx="960" cy="384"/>
            </a:xfrm>
            <a:prstGeom prst="roundRect">
              <a:avLst>
                <a:gd name="adj" fmla="val 1666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18800" rIns="54000" bIns="118800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100000"/>
                </a:spcBef>
                <a:buFont typeface="Wingdings" panose="05000000000000000000" pitchFamily="2" charset="2"/>
                <a:buNone/>
              </a:pPr>
              <a:r>
                <a:rPr lang="en-US" altLang="zh-TW" sz="1200" b="0">
                  <a:ea typeface="新細明體" panose="02020500000000000000" pitchFamily="18" charset="-120"/>
                </a:rPr>
                <a:t>program flow logic (branching)</a:t>
              </a:r>
            </a:p>
          </p:txBody>
        </p:sp>
        <p:cxnSp>
          <p:nvCxnSpPr>
            <p:cNvPr id="16398" name="AutoShape 20">
              <a:extLst>
                <a:ext uri="{FF2B5EF4-FFF2-40B4-BE49-F238E27FC236}">
                  <a16:creationId xmlns:a16="http://schemas.microsoft.com/office/drawing/2014/main" id="{7B834BF5-31FA-410A-A7F1-0A9AB0AC432A}"/>
                </a:ext>
              </a:extLst>
            </p:cNvPr>
            <p:cNvCxnSpPr>
              <a:cxnSpLocks noChangeShapeType="1"/>
              <a:stCxn id="16397" idx="0"/>
              <a:endCxn id="16399" idx="2"/>
            </p:cNvCxnSpPr>
            <p:nvPr/>
          </p:nvCxnSpPr>
          <p:spPr bwMode="auto">
            <a:xfrm flipV="1">
              <a:off x="912" y="1200"/>
              <a:ext cx="293" cy="864"/>
            </a:xfrm>
            <a:prstGeom prst="straightConnector1">
              <a:avLst/>
            </a:prstGeom>
            <a:noFill/>
            <a:ln w="19050">
              <a:solidFill>
                <a:srgbClr val="BD520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99" name="Rectangle 21">
              <a:extLst>
                <a:ext uri="{FF2B5EF4-FFF2-40B4-BE49-F238E27FC236}">
                  <a16:creationId xmlns:a16="http://schemas.microsoft.com/office/drawing/2014/main" id="{4869C34B-1356-46D6-BD29-904670783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056"/>
              <a:ext cx="20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TW" sz="2000" b="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cxnSp>
          <p:nvCxnSpPr>
            <p:cNvPr id="16400" name="AutoShape 22">
              <a:extLst>
                <a:ext uri="{FF2B5EF4-FFF2-40B4-BE49-F238E27FC236}">
                  <a16:creationId xmlns:a16="http://schemas.microsoft.com/office/drawing/2014/main" id="{47D8A686-9D09-41AE-9B3E-9C6B5006212D}"/>
                </a:ext>
              </a:extLst>
            </p:cNvPr>
            <p:cNvCxnSpPr>
              <a:cxnSpLocks noChangeShapeType="1"/>
              <a:stCxn id="16397" idx="0"/>
              <a:endCxn id="16401" idx="2"/>
            </p:cNvCxnSpPr>
            <p:nvPr/>
          </p:nvCxnSpPr>
          <p:spPr bwMode="auto">
            <a:xfrm flipV="1">
              <a:off x="912" y="1536"/>
              <a:ext cx="293" cy="528"/>
            </a:xfrm>
            <a:prstGeom prst="straightConnector1">
              <a:avLst/>
            </a:prstGeom>
            <a:noFill/>
            <a:ln w="19050">
              <a:solidFill>
                <a:srgbClr val="BD520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1" name="Rectangle 23">
              <a:extLst>
                <a:ext uri="{FF2B5EF4-FFF2-40B4-BE49-F238E27FC236}">
                  <a16:creationId xmlns:a16="http://schemas.microsoft.com/office/drawing/2014/main" id="{19228F28-9635-4A2B-8DA1-ADF888234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392"/>
              <a:ext cx="20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TW" sz="2000" b="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</p:grpSp>
      <p:sp>
        <p:nvSpPr>
          <p:cNvPr id="517123" name="Rectangle 3">
            <a:extLst>
              <a:ext uri="{FF2B5EF4-FFF2-40B4-BE49-F238E27FC236}">
                <a16:creationId xmlns:a16="http://schemas.microsoft.com/office/drawing/2014/main" id="{373F9FF5-2E9C-49C4-BE6D-B28F1F5E8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038600"/>
            <a:ext cx="88392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68288" indent="-268288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80000"/>
              </a:spcBef>
              <a:buFont typeface="Wingdings" panose="05000000000000000000" pitchFamily="2" charset="2"/>
              <a:buNone/>
            </a:pPr>
            <a:r>
              <a:rPr lang="en-US" altLang="zh-TW" sz="2000" b="0" u="sng">
                <a:solidFill>
                  <a:srgbClr val="000000"/>
                </a:solidFill>
                <a:ea typeface="Arial Unicode MS" pitchFamily="34" charset="-128"/>
              </a:rPr>
              <a:t>How to translate such high-level code into machine language?</a:t>
            </a:r>
          </a:p>
          <a:p>
            <a:pPr>
              <a:spcBef>
                <a:spcPct val="50000"/>
              </a:spcBef>
              <a:buSzPct val="80000"/>
            </a:pPr>
            <a:r>
              <a:rPr lang="en-US" altLang="zh-TW" sz="2000" b="0">
                <a:solidFill>
                  <a:srgbClr val="000000"/>
                </a:solidFill>
                <a:ea typeface="Arial Unicode MS" pitchFamily="34" charset="-128"/>
              </a:rPr>
              <a:t>In a two-tier compilation model, the overall translation challenge is broken between a </a:t>
            </a:r>
            <a:r>
              <a:rPr lang="en-US" altLang="zh-TW" sz="2000" b="0" i="1">
                <a:solidFill>
                  <a:srgbClr val="000000"/>
                </a:solidFill>
                <a:ea typeface="Arial Unicode MS" pitchFamily="34" charset="-128"/>
              </a:rPr>
              <a:t>front-end</a:t>
            </a:r>
            <a:r>
              <a:rPr lang="en-US" altLang="zh-TW" sz="2000" b="0">
                <a:solidFill>
                  <a:srgbClr val="000000"/>
                </a:solidFill>
                <a:ea typeface="Arial Unicode MS" pitchFamily="34" charset="-128"/>
              </a:rPr>
              <a:t> compilation stage and a subsequent </a:t>
            </a:r>
            <a:r>
              <a:rPr lang="en-US" altLang="zh-TW" sz="2000" b="0" i="1">
                <a:solidFill>
                  <a:srgbClr val="000000"/>
                </a:solidFill>
                <a:ea typeface="Arial Unicode MS" pitchFamily="34" charset="-128"/>
              </a:rPr>
              <a:t>back-end</a:t>
            </a:r>
            <a:r>
              <a:rPr lang="en-US" altLang="zh-TW" sz="2000" b="0">
                <a:solidFill>
                  <a:srgbClr val="000000"/>
                </a:solidFill>
                <a:ea typeface="Arial Unicode MS" pitchFamily="34" charset="-128"/>
              </a:rPr>
              <a:t> translation stage</a:t>
            </a:r>
          </a:p>
          <a:p>
            <a:pPr>
              <a:spcBef>
                <a:spcPct val="50000"/>
              </a:spcBef>
              <a:buSzPct val="80000"/>
            </a:pPr>
            <a:r>
              <a:rPr lang="en-US" altLang="zh-TW" sz="2000" b="0">
                <a:solidFill>
                  <a:srgbClr val="000000"/>
                </a:solidFill>
                <a:ea typeface="Arial Unicode MS" pitchFamily="34" charset="-128"/>
              </a:rPr>
              <a:t>In our Hack-Jack platform, all the above sub-tasks (handling arithmetic / Boolean expressions and program flow / function calling commands) are done by the back-end, i.e. by the VM translator.</a:t>
            </a:r>
            <a:endParaRPr lang="en-US" altLang="zh-TW" sz="2000" b="0">
              <a:ea typeface="Arial Unicode MS" pitchFamily="34" charset="-128"/>
            </a:endParaRPr>
          </a:p>
        </p:txBody>
      </p:sp>
      <p:grpSp>
        <p:nvGrpSpPr>
          <p:cNvPr id="120857" name="Group 25">
            <a:extLst>
              <a:ext uri="{FF2B5EF4-FFF2-40B4-BE49-F238E27FC236}">
                <a16:creationId xmlns:a16="http://schemas.microsoft.com/office/drawing/2014/main" id="{1F49F51C-2657-461C-9E3D-EBE56E689BBE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733800"/>
            <a:ext cx="6781800" cy="279400"/>
            <a:chOff x="528" y="2496"/>
            <a:chExt cx="4272" cy="176"/>
          </a:xfrm>
        </p:grpSpPr>
        <p:sp>
          <p:nvSpPr>
            <p:cNvPr id="16393" name="Rectangle 8">
              <a:extLst>
                <a:ext uri="{FF2B5EF4-FFF2-40B4-BE49-F238E27FC236}">
                  <a16:creationId xmlns:a16="http://schemas.microsoft.com/office/drawing/2014/main" id="{C135EC1E-3A44-4E97-B3DA-D5D53D76F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96"/>
              <a:ext cx="105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0"/>
                </a:spcBef>
                <a:buFont typeface="Wingdings" panose="05000000000000000000" pitchFamily="2" charset="2"/>
                <a:buNone/>
              </a:pPr>
              <a:r>
                <a:rPr lang="en-US" altLang="zh-TW" sz="1400" b="0">
                  <a:ea typeface="新細明體" panose="02020500000000000000" pitchFamily="18" charset="-120"/>
                </a:rPr>
                <a:t>(previous lecture)</a:t>
              </a:r>
            </a:p>
          </p:txBody>
        </p:sp>
        <p:sp>
          <p:nvSpPr>
            <p:cNvPr id="16394" name="Rectangle 8">
              <a:extLst>
                <a:ext uri="{FF2B5EF4-FFF2-40B4-BE49-F238E27FC236}">
                  <a16:creationId xmlns:a16="http://schemas.microsoft.com/office/drawing/2014/main" id="{9303482D-8533-462A-915B-C7C337EAB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496"/>
              <a:ext cx="105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0"/>
                </a:spcBef>
                <a:buFont typeface="Wingdings" panose="05000000000000000000" pitchFamily="2" charset="2"/>
                <a:buNone/>
              </a:pPr>
              <a:r>
                <a:rPr lang="en-US" altLang="zh-TW" sz="1400" b="0">
                  <a:ea typeface="新細明體" panose="02020500000000000000" pitchFamily="18" charset="-120"/>
                </a:rPr>
                <a:t>(previous lecture)</a:t>
              </a:r>
            </a:p>
          </p:txBody>
        </p:sp>
        <p:sp>
          <p:nvSpPr>
            <p:cNvPr id="16395" name="Rectangle 8">
              <a:extLst>
                <a:ext uri="{FF2B5EF4-FFF2-40B4-BE49-F238E27FC236}">
                  <a16:creationId xmlns:a16="http://schemas.microsoft.com/office/drawing/2014/main" id="{C2525A7E-C3EA-43F7-9D63-3154CAC13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96"/>
              <a:ext cx="105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0"/>
                </a:spcBef>
                <a:buFont typeface="Wingdings" panose="05000000000000000000" pitchFamily="2" charset="2"/>
                <a:buNone/>
              </a:pPr>
              <a:r>
                <a:rPr lang="en-US" altLang="zh-TW" sz="1400">
                  <a:solidFill>
                    <a:srgbClr val="000099"/>
                  </a:solidFill>
                  <a:ea typeface="新細明體" panose="02020500000000000000" pitchFamily="18" charset="-120"/>
                </a:rPr>
                <a:t>(this lecture)</a:t>
              </a:r>
            </a:p>
          </p:txBody>
        </p:sp>
        <p:sp>
          <p:nvSpPr>
            <p:cNvPr id="16396" name="Rectangle 8">
              <a:extLst>
                <a:ext uri="{FF2B5EF4-FFF2-40B4-BE49-F238E27FC236}">
                  <a16:creationId xmlns:a16="http://schemas.microsoft.com/office/drawing/2014/main" id="{E8B9B9FA-FAEC-44E9-82AE-265193F8E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496"/>
              <a:ext cx="105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0"/>
                </a:spcBef>
                <a:buFont typeface="Wingdings" panose="05000000000000000000" pitchFamily="2" charset="2"/>
                <a:buNone/>
              </a:pPr>
              <a:r>
                <a:rPr lang="en-US" altLang="zh-TW" sz="1400">
                  <a:solidFill>
                    <a:srgbClr val="000099"/>
                  </a:solidFill>
                  <a:ea typeface="新細明體" panose="02020500000000000000" pitchFamily="18" charset="-120"/>
                </a:rPr>
                <a:t>(this lecture)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9A2F99BB-331C-4D3E-80BF-75C8BF4E7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A98EA27-6F5A-4A2C-8DD9-568ECC6B493E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47D5D7C2-E89A-4770-9C7B-BAC0E52D5B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7"/>
            <a:ext cx="3340702" cy="4385285"/>
          </a:xfrm>
          <a:prstGeom prst="rect">
            <a:avLst/>
          </a:prstGeom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A31DA812-A61E-4084-B3A8-9A60726481B5}"/>
              </a:ext>
            </a:extLst>
          </p:cNvPr>
          <p:cNvSpPr/>
          <p:nvPr/>
        </p:nvSpPr>
        <p:spPr>
          <a:xfrm>
            <a:off x="5726949" y="4283220"/>
            <a:ext cx="363829" cy="437791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6C901BA3-B342-4214-AE48-3581EC60A4AC}"/>
              </a:ext>
            </a:extLst>
          </p:cNvPr>
          <p:cNvSpPr/>
          <p:nvPr/>
        </p:nvSpPr>
        <p:spPr>
          <a:xfrm>
            <a:off x="5806709" y="4503761"/>
            <a:ext cx="436470" cy="894068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F3E8630D-9383-4A5D-84DE-3AE91DBC4D76}"/>
              </a:ext>
            </a:extLst>
          </p:cNvPr>
          <p:cNvSpPr/>
          <p:nvPr/>
        </p:nvSpPr>
        <p:spPr>
          <a:xfrm>
            <a:off x="895762" y="4762805"/>
            <a:ext cx="1727701" cy="200565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C23FBF7B-A4CC-4A8F-A42D-77BFD210AC4D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55382A99-A0A1-43F8-AD63-4118941B3BEF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19">
            <a:extLst>
              <a:ext uri="{FF2B5EF4-FFF2-40B4-BE49-F238E27FC236}">
                <a16:creationId xmlns:a16="http://schemas.microsoft.com/office/drawing/2014/main" id="{1152A340-6B74-46F1-8AEA-44AFBCA81AC3}"/>
              </a:ext>
            </a:extLst>
          </p:cNvPr>
          <p:cNvSpPr/>
          <p:nvPr/>
        </p:nvSpPr>
        <p:spPr>
          <a:xfrm>
            <a:off x="310337" y="438840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0">
            <a:extLst>
              <a:ext uri="{FF2B5EF4-FFF2-40B4-BE49-F238E27FC236}">
                <a16:creationId xmlns:a16="http://schemas.microsoft.com/office/drawing/2014/main" id="{02362E68-428E-4B11-865E-AB1542B62C84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6688B3BF-4D63-4FCD-8421-8B59B55AD0ED}"/>
              </a:ext>
            </a:extLst>
          </p:cNvPr>
          <p:cNvSpPr/>
          <p:nvPr/>
        </p:nvSpPr>
        <p:spPr>
          <a:xfrm>
            <a:off x="4903942" y="363432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3">
            <a:extLst>
              <a:ext uri="{FF2B5EF4-FFF2-40B4-BE49-F238E27FC236}">
                <a16:creationId xmlns:a16="http://schemas.microsoft.com/office/drawing/2014/main" id="{30F4CA9D-CDDD-4C54-911D-817DF6A56D56}"/>
              </a:ext>
            </a:extLst>
          </p:cNvPr>
          <p:cNvSpPr/>
          <p:nvPr/>
        </p:nvSpPr>
        <p:spPr>
          <a:xfrm>
            <a:off x="4909477" y="506544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0607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93D970D1-0E54-46BF-BE53-4C04F7934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D06AB02-CA1D-4F8E-9B21-49A47FAE4A95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E90B7F42-7316-4A77-992E-F6AE6617F1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7"/>
            <a:ext cx="3340702" cy="4385285"/>
          </a:xfrm>
          <a:prstGeom prst="rect">
            <a:avLst/>
          </a:prstGeom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A7D5CE85-1EA7-46DF-98B7-19541849784B}"/>
              </a:ext>
            </a:extLst>
          </p:cNvPr>
          <p:cNvSpPr/>
          <p:nvPr/>
        </p:nvSpPr>
        <p:spPr>
          <a:xfrm>
            <a:off x="5726949" y="4283220"/>
            <a:ext cx="363829" cy="437791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A1770963-4FA0-4C01-872A-BEAA7A8A6B7D}"/>
              </a:ext>
            </a:extLst>
          </p:cNvPr>
          <p:cNvSpPr/>
          <p:nvPr/>
        </p:nvSpPr>
        <p:spPr>
          <a:xfrm>
            <a:off x="5806709" y="4503761"/>
            <a:ext cx="436470" cy="894068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926722B3-07F0-4E9A-9946-9077AC8FD6DC}"/>
              </a:ext>
            </a:extLst>
          </p:cNvPr>
          <p:cNvSpPr/>
          <p:nvPr/>
        </p:nvSpPr>
        <p:spPr>
          <a:xfrm>
            <a:off x="895762" y="4980061"/>
            <a:ext cx="1727701" cy="200565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865576CF-8946-4260-A81F-D05E8BB9000A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D815EBC1-39BE-4C4F-8DCF-50B55BE05F1F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19">
            <a:extLst>
              <a:ext uri="{FF2B5EF4-FFF2-40B4-BE49-F238E27FC236}">
                <a16:creationId xmlns:a16="http://schemas.microsoft.com/office/drawing/2014/main" id="{DDBA4EA6-AA0A-4C8D-9A88-F6D6BC3565AF}"/>
              </a:ext>
            </a:extLst>
          </p:cNvPr>
          <p:cNvSpPr/>
          <p:nvPr/>
        </p:nvSpPr>
        <p:spPr>
          <a:xfrm>
            <a:off x="310337" y="438840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0">
            <a:extLst>
              <a:ext uri="{FF2B5EF4-FFF2-40B4-BE49-F238E27FC236}">
                <a16:creationId xmlns:a16="http://schemas.microsoft.com/office/drawing/2014/main" id="{35869559-FD84-4656-85F9-C3948FD150AD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737FB720-14AA-43F8-8973-C22F37E445C8}"/>
              </a:ext>
            </a:extLst>
          </p:cNvPr>
          <p:cNvSpPr/>
          <p:nvPr/>
        </p:nvSpPr>
        <p:spPr>
          <a:xfrm>
            <a:off x="4903942" y="363432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3">
            <a:extLst>
              <a:ext uri="{FF2B5EF4-FFF2-40B4-BE49-F238E27FC236}">
                <a16:creationId xmlns:a16="http://schemas.microsoft.com/office/drawing/2014/main" id="{1F4D691E-3400-4CC5-9323-8503455C435B}"/>
              </a:ext>
            </a:extLst>
          </p:cNvPr>
          <p:cNvSpPr/>
          <p:nvPr/>
        </p:nvSpPr>
        <p:spPr>
          <a:xfrm>
            <a:off x="4909477" y="506544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8580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A7442D76-6711-4623-AD5E-AD5723607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E159579-2F12-42A0-87EF-C429552FEF49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387D422A-C80B-4BA5-BFAE-1818691AB9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8"/>
            <a:ext cx="3340702" cy="4736228"/>
          </a:xfrm>
          <a:prstGeom prst="rect">
            <a:avLst/>
          </a:prstGeom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C5CCF19C-9252-43C0-BE97-4D00819B470D}"/>
              </a:ext>
            </a:extLst>
          </p:cNvPr>
          <p:cNvSpPr/>
          <p:nvPr/>
        </p:nvSpPr>
        <p:spPr>
          <a:xfrm>
            <a:off x="5726949" y="4283220"/>
            <a:ext cx="363829" cy="437791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518023FD-7741-4876-9079-2C24AC89D223}"/>
              </a:ext>
            </a:extLst>
          </p:cNvPr>
          <p:cNvSpPr/>
          <p:nvPr/>
        </p:nvSpPr>
        <p:spPr>
          <a:xfrm>
            <a:off x="5723159" y="4503760"/>
            <a:ext cx="444825" cy="1144741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96A0EBD8-15D4-4422-A0F5-1E002BCB590D}"/>
              </a:ext>
            </a:extLst>
          </p:cNvPr>
          <p:cNvSpPr/>
          <p:nvPr/>
        </p:nvSpPr>
        <p:spPr>
          <a:xfrm>
            <a:off x="895762" y="4980061"/>
            <a:ext cx="1727701" cy="200565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736CC5D3-2DFD-4CE2-9A60-2B0939ABE26C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0878721E-02A3-48AC-BB0C-F4A9D42F6316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19">
            <a:extLst>
              <a:ext uri="{FF2B5EF4-FFF2-40B4-BE49-F238E27FC236}">
                <a16:creationId xmlns:a16="http://schemas.microsoft.com/office/drawing/2014/main" id="{D777E81C-17C0-4CCF-A07E-AAFB99D613CA}"/>
              </a:ext>
            </a:extLst>
          </p:cNvPr>
          <p:cNvSpPr/>
          <p:nvPr/>
        </p:nvSpPr>
        <p:spPr>
          <a:xfrm>
            <a:off x="310337" y="438840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0">
            <a:extLst>
              <a:ext uri="{FF2B5EF4-FFF2-40B4-BE49-F238E27FC236}">
                <a16:creationId xmlns:a16="http://schemas.microsoft.com/office/drawing/2014/main" id="{628FF890-D862-44F7-B089-B5E3A045048B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A73E8982-8ED1-416B-9CDF-DB74C7D62067}"/>
              </a:ext>
            </a:extLst>
          </p:cNvPr>
          <p:cNvSpPr/>
          <p:nvPr/>
        </p:nvSpPr>
        <p:spPr>
          <a:xfrm>
            <a:off x="4903942" y="363432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3">
            <a:extLst>
              <a:ext uri="{FF2B5EF4-FFF2-40B4-BE49-F238E27FC236}">
                <a16:creationId xmlns:a16="http://schemas.microsoft.com/office/drawing/2014/main" id="{32C49E4D-1F30-4EB2-972F-644BB54E3FBA}"/>
              </a:ext>
            </a:extLst>
          </p:cNvPr>
          <p:cNvSpPr/>
          <p:nvPr/>
        </p:nvSpPr>
        <p:spPr>
          <a:xfrm>
            <a:off x="4909477" y="506544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8978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6F0792E3-3398-4F8C-9F02-649382F11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1E14029E-C51B-4292-BBF2-ED803F4FECEA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B8E51F6F-5349-4E44-9916-4E72E72483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8"/>
            <a:ext cx="3340702" cy="4736228"/>
          </a:xfrm>
          <a:prstGeom prst="rect">
            <a:avLst/>
          </a:prstGeom>
        </p:spPr>
      </p:pic>
      <p:sp>
        <p:nvSpPr>
          <p:cNvPr id="20" name="Rectangle 9">
            <a:extLst>
              <a:ext uri="{FF2B5EF4-FFF2-40B4-BE49-F238E27FC236}">
                <a16:creationId xmlns:a16="http://schemas.microsoft.com/office/drawing/2014/main" id="{499F1544-3256-4D1A-BBE1-7A41E71BE722}"/>
              </a:ext>
            </a:extLst>
          </p:cNvPr>
          <p:cNvSpPr/>
          <p:nvPr/>
        </p:nvSpPr>
        <p:spPr>
          <a:xfrm>
            <a:off x="5726949" y="4283220"/>
            <a:ext cx="363829" cy="437791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DBAC8AEB-B29F-4B02-AB37-4147852080CA}"/>
              </a:ext>
            </a:extLst>
          </p:cNvPr>
          <p:cNvSpPr/>
          <p:nvPr/>
        </p:nvSpPr>
        <p:spPr>
          <a:xfrm>
            <a:off x="5723159" y="4503760"/>
            <a:ext cx="444825" cy="1144741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28A63A26-0712-47A1-A223-2F8D1DBB1AFB}"/>
              </a:ext>
            </a:extLst>
          </p:cNvPr>
          <p:cNvSpPr/>
          <p:nvPr/>
        </p:nvSpPr>
        <p:spPr>
          <a:xfrm>
            <a:off x="895762" y="5163893"/>
            <a:ext cx="1727701" cy="200565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ular Callout 12">
            <a:extLst>
              <a:ext uri="{FF2B5EF4-FFF2-40B4-BE49-F238E27FC236}">
                <a16:creationId xmlns:a16="http://schemas.microsoft.com/office/drawing/2014/main" id="{77AB5244-36F2-48C4-AE33-379DC8EC49DA}"/>
              </a:ext>
            </a:extLst>
          </p:cNvPr>
          <p:cNvSpPr/>
          <p:nvPr/>
        </p:nvSpPr>
        <p:spPr>
          <a:xfrm>
            <a:off x="6275929" y="5046058"/>
            <a:ext cx="1436281" cy="579822"/>
          </a:xfrm>
          <a:prstGeom prst="wedgeRoundRectCallout">
            <a:avLst>
              <a:gd name="adj1" fmla="val -110999"/>
              <a:gd name="adj2" fmla="val -43138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 the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 address</a:t>
            </a:r>
          </a:p>
        </p:txBody>
      </p:sp>
      <p:sp>
        <p:nvSpPr>
          <p:cNvPr id="24" name="Right Arrow 5">
            <a:extLst>
              <a:ext uri="{FF2B5EF4-FFF2-40B4-BE49-F238E27FC236}">
                <a16:creationId xmlns:a16="http://schemas.microsoft.com/office/drawing/2014/main" id="{CAF21E34-806F-4231-BFB6-8A917D99F728}"/>
              </a:ext>
            </a:extLst>
          </p:cNvPr>
          <p:cNvSpPr/>
          <p:nvPr/>
        </p:nvSpPr>
        <p:spPr>
          <a:xfrm>
            <a:off x="843853" y="4347844"/>
            <a:ext cx="317489" cy="242318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72285AA2-46C6-428A-B79B-E9330A5949D8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14">
            <a:extLst>
              <a:ext uri="{FF2B5EF4-FFF2-40B4-BE49-F238E27FC236}">
                <a16:creationId xmlns:a16="http://schemas.microsoft.com/office/drawing/2014/main" id="{F5CC8343-B72D-4861-9F25-8212B552638E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15">
            <a:extLst>
              <a:ext uri="{FF2B5EF4-FFF2-40B4-BE49-F238E27FC236}">
                <a16:creationId xmlns:a16="http://schemas.microsoft.com/office/drawing/2014/main" id="{2C0E8B4D-9579-45BD-8042-309E7176AE9F}"/>
              </a:ext>
            </a:extLst>
          </p:cNvPr>
          <p:cNvSpPr/>
          <p:nvPr/>
        </p:nvSpPr>
        <p:spPr>
          <a:xfrm>
            <a:off x="4903942" y="363432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16">
            <a:extLst>
              <a:ext uri="{FF2B5EF4-FFF2-40B4-BE49-F238E27FC236}">
                <a16:creationId xmlns:a16="http://schemas.microsoft.com/office/drawing/2014/main" id="{7651A45E-AD4C-4B8A-8870-B58C3804E914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19">
            <a:extLst>
              <a:ext uri="{FF2B5EF4-FFF2-40B4-BE49-F238E27FC236}">
                <a16:creationId xmlns:a16="http://schemas.microsoft.com/office/drawing/2014/main" id="{385801DF-B852-4983-ADA4-FA49D5AF6725}"/>
              </a:ext>
            </a:extLst>
          </p:cNvPr>
          <p:cNvSpPr/>
          <p:nvPr/>
        </p:nvSpPr>
        <p:spPr>
          <a:xfrm>
            <a:off x="4909477" y="506544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0">
            <a:extLst>
              <a:ext uri="{FF2B5EF4-FFF2-40B4-BE49-F238E27FC236}">
                <a16:creationId xmlns:a16="http://schemas.microsoft.com/office/drawing/2014/main" id="{17D732A0-315E-4765-A0A4-558F5947BEB3}"/>
              </a:ext>
            </a:extLst>
          </p:cNvPr>
          <p:cNvSpPr/>
          <p:nvPr/>
        </p:nvSpPr>
        <p:spPr>
          <a:xfrm>
            <a:off x="310337" y="438840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4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1DBE65C7-E9E2-42F4-99B9-430DC3F8F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39621A3-7EB4-46B4-918E-74FA19123331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1EDED348-D335-4590-A349-6E6CA714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8"/>
            <a:ext cx="3340702" cy="4736228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E3692E3E-06EF-4EFD-BBE5-2EE7CC46D4D2}"/>
              </a:ext>
            </a:extLst>
          </p:cNvPr>
          <p:cNvSpPr/>
          <p:nvPr/>
        </p:nvSpPr>
        <p:spPr>
          <a:xfrm>
            <a:off x="895762" y="5163893"/>
            <a:ext cx="1727701" cy="200565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4">
            <a:extLst>
              <a:ext uri="{FF2B5EF4-FFF2-40B4-BE49-F238E27FC236}">
                <a16:creationId xmlns:a16="http://schemas.microsoft.com/office/drawing/2014/main" id="{CCEF471E-7336-4D20-8D3D-D08AA6562841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6">
            <a:extLst>
              <a:ext uri="{FF2B5EF4-FFF2-40B4-BE49-F238E27FC236}">
                <a16:creationId xmlns:a16="http://schemas.microsoft.com/office/drawing/2014/main" id="{549C5E24-174C-4073-9F60-276FE240DF22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18">
            <a:extLst>
              <a:ext uri="{FF2B5EF4-FFF2-40B4-BE49-F238E27FC236}">
                <a16:creationId xmlns:a16="http://schemas.microsoft.com/office/drawing/2014/main" id="{1FDC72B9-F742-4D5C-9085-2B9D7B278E27}"/>
              </a:ext>
            </a:extLst>
          </p:cNvPr>
          <p:cNvSpPr/>
          <p:nvPr/>
        </p:nvSpPr>
        <p:spPr>
          <a:xfrm>
            <a:off x="310337" y="438840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19">
            <a:extLst>
              <a:ext uri="{FF2B5EF4-FFF2-40B4-BE49-F238E27FC236}">
                <a16:creationId xmlns:a16="http://schemas.microsoft.com/office/drawing/2014/main" id="{8B3FE2D4-6575-4FFA-9FD0-24E70F7303B3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0">
            <a:extLst>
              <a:ext uri="{FF2B5EF4-FFF2-40B4-BE49-F238E27FC236}">
                <a16:creationId xmlns:a16="http://schemas.microsoft.com/office/drawing/2014/main" id="{598A4ED7-6C75-41B3-8CA3-780E19C1A528}"/>
              </a:ext>
            </a:extLst>
          </p:cNvPr>
          <p:cNvSpPr/>
          <p:nvPr/>
        </p:nvSpPr>
        <p:spPr>
          <a:xfrm>
            <a:off x="4903942" y="363432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3B34C29F-398C-4284-8739-0F0C27156732}"/>
              </a:ext>
            </a:extLst>
          </p:cNvPr>
          <p:cNvSpPr/>
          <p:nvPr/>
        </p:nvSpPr>
        <p:spPr>
          <a:xfrm>
            <a:off x="4909477" y="506544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ight Arrow 23">
            <a:extLst>
              <a:ext uri="{FF2B5EF4-FFF2-40B4-BE49-F238E27FC236}">
                <a16:creationId xmlns:a16="http://schemas.microsoft.com/office/drawing/2014/main" id="{A1B9E10A-E1FC-4041-A02F-9358F9F5E81C}"/>
              </a:ext>
            </a:extLst>
          </p:cNvPr>
          <p:cNvSpPr/>
          <p:nvPr/>
        </p:nvSpPr>
        <p:spPr>
          <a:xfrm>
            <a:off x="843853" y="4347844"/>
            <a:ext cx="317489" cy="242318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ular Callout 17">
            <a:extLst>
              <a:ext uri="{FF2B5EF4-FFF2-40B4-BE49-F238E27FC236}">
                <a16:creationId xmlns:a16="http://schemas.microsoft.com/office/drawing/2014/main" id="{078BF270-9537-4B5C-8EF9-A4A251EAA751}"/>
              </a:ext>
            </a:extLst>
          </p:cNvPr>
          <p:cNvSpPr/>
          <p:nvPr/>
        </p:nvSpPr>
        <p:spPr>
          <a:xfrm>
            <a:off x="6899561" y="4909975"/>
            <a:ext cx="1436281" cy="579822"/>
          </a:xfrm>
          <a:prstGeom prst="wedgeRoundRectCallout">
            <a:avLst>
              <a:gd name="adj1" fmla="val -110999"/>
              <a:gd name="adj2" fmla="val -43138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handle the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 value</a:t>
            </a:r>
          </a:p>
        </p:txBody>
      </p:sp>
    </p:spTree>
    <p:extLst>
      <p:ext uri="{BB962C8B-B14F-4D97-AF65-F5344CB8AC3E}">
        <p14:creationId xmlns:p14="http://schemas.microsoft.com/office/powerpoint/2010/main" val="13595857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882D6A4E-3358-46EB-9FC5-AB7A89499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2407E7F-894F-43E3-8E62-F3FF281C2A82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2CCADDDA-B914-40E9-B1F8-28A6613FD0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8"/>
            <a:ext cx="3340702" cy="3675044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38045895-5170-4BB6-8364-04C5A1B29588}"/>
              </a:ext>
            </a:extLst>
          </p:cNvPr>
          <p:cNvSpPr/>
          <p:nvPr/>
        </p:nvSpPr>
        <p:spPr>
          <a:xfrm>
            <a:off x="895762" y="5163893"/>
            <a:ext cx="1727701" cy="200565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DFAE8C65-17E4-457F-A57C-288A31C9E805}"/>
              </a:ext>
            </a:extLst>
          </p:cNvPr>
          <p:cNvSpPr/>
          <p:nvPr/>
        </p:nvSpPr>
        <p:spPr>
          <a:xfrm>
            <a:off x="5723159" y="4311578"/>
            <a:ext cx="367619" cy="1336923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435A59AA-6E2D-4F81-8EDE-3B532950D402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9040ECEF-47DB-4ADC-A25D-BE624E661B9A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15">
            <a:extLst>
              <a:ext uri="{FF2B5EF4-FFF2-40B4-BE49-F238E27FC236}">
                <a16:creationId xmlns:a16="http://schemas.microsoft.com/office/drawing/2014/main" id="{16ACD637-1D22-4077-8187-7191D7D16A35}"/>
              </a:ext>
            </a:extLst>
          </p:cNvPr>
          <p:cNvSpPr/>
          <p:nvPr/>
        </p:nvSpPr>
        <p:spPr>
          <a:xfrm>
            <a:off x="310337" y="438840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16">
            <a:extLst>
              <a:ext uri="{FF2B5EF4-FFF2-40B4-BE49-F238E27FC236}">
                <a16:creationId xmlns:a16="http://schemas.microsoft.com/office/drawing/2014/main" id="{54BBCBE7-C631-4DBB-9AEB-102E428371B6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084395E6-D446-4143-9A1D-1F1D4F0E1930}"/>
              </a:ext>
            </a:extLst>
          </p:cNvPr>
          <p:cNvSpPr/>
          <p:nvPr/>
        </p:nvSpPr>
        <p:spPr>
          <a:xfrm>
            <a:off x="4903942" y="363432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ight Arrow 19">
            <a:extLst>
              <a:ext uri="{FF2B5EF4-FFF2-40B4-BE49-F238E27FC236}">
                <a16:creationId xmlns:a16="http://schemas.microsoft.com/office/drawing/2014/main" id="{31F74FC6-AFE0-4C3B-B768-5C257AC04E19}"/>
              </a:ext>
            </a:extLst>
          </p:cNvPr>
          <p:cNvSpPr/>
          <p:nvPr/>
        </p:nvSpPr>
        <p:spPr>
          <a:xfrm>
            <a:off x="843853" y="4347844"/>
            <a:ext cx="317489" cy="242318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2155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C92E463B-361F-4E48-88F5-2D8175C66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12E9182-4510-44E4-B7A7-A1E742C92098}"/>
              </a:ext>
            </a:extLst>
          </p:cNvPr>
          <p:cNvSpPr/>
          <p:nvPr/>
        </p:nvSpPr>
        <p:spPr>
          <a:xfrm>
            <a:off x="3344090" y="223841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0812156A-3A9F-4D5D-AC10-67C53F09FF24}"/>
              </a:ext>
            </a:extLst>
          </p:cNvPr>
          <p:cNvSpPr/>
          <p:nvPr/>
        </p:nvSpPr>
        <p:spPr>
          <a:xfrm>
            <a:off x="895762" y="4378429"/>
            <a:ext cx="1727701" cy="200565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7B65C095-DB08-4F45-A18B-8AEA2EAEA8A6}"/>
              </a:ext>
            </a:extLst>
          </p:cNvPr>
          <p:cNvSpPr/>
          <p:nvPr/>
        </p:nvSpPr>
        <p:spPr>
          <a:xfrm>
            <a:off x="5723159" y="4311578"/>
            <a:ext cx="367619" cy="1336923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38B07C73-C94B-41CC-BE74-D4E9B75352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929" y="945698"/>
            <a:ext cx="3340702" cy="3675044"/>
          </a:xfrm>
          <a:prstGeom prst="rect">
            <a:avLst/>
          </a:prstGeom>
        </p:spPr>
      </p:pic>
      <p:sp>
        <p:nvSpPr>
          <p:cNvPr id="20" name="Rectangle 13">
            <a:extLst>
              <a:ext uri="{FF2B5EF4-FFF2-40B4-BE49-F238E27FC236}">
                <a16:creationId xmlns:a16="http://schemas.microsoft.com/office/drawing/2014/main" id="{649A33F8-3D1B-44BE-A11F-0EE94AD02F35}"/>
              </a:ext>
            </a:extLst>
          </p:cNvPr>
          <p:cNvSpPr/>
          <p:nvPr/>
        </p:nvSpPr>
        <p:spPr>
          <a:xfrm>
            <a:off x="5728814" y="4275830"/>
            <a:ext cx="365474" cy="1525072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14">
            <a:extLst>
              <a:ext uri="{FF2B5EF4-FFF2-40B4-BE49-F238E27FC236}">
                <a16:creationId xmlns:a16="http://schemas.microsoft.com/office/drawing/2014/main" id="{F8229AD9-D715-4A94-A0E6-A804D44A36D0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8F38AA56-48EF-4F7E-9B1F-93E7F2E4356F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16">
            <a:extLst>
              <a:ext uri="{FF2B5EF4-FFF2-40B4-BE49-F238E27FC236}">
                <a16:creationId xmlns:a16="http://schemas.microsoft.com/office/drawing/2014/main" id="{C6E883F9-E5E2-4075-AC5C-C7999533C113}"/>
              </a:ext>
            </a:extLst>
          </p:cNvPr>
          <p:cNvSpPr/>
          <p:nvPr/>
        </p:nvSpPr>
        <p:spPr>
          <a:xfrm>
            <a:off x="310337" y="438840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C51FF842-E0EB-4012-946F-BE72509D261D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18">
            <a:extLst>
              <a:ext uri="{FF2B5EF4-FFF2-40B4-BE49-F238E27FC236}">
                <a16:creationId xmlns:a16="http://schemas.microsoft.com/office/drawing/2014/main" id="{40EE489C-BF6A-4F71-A6B7-9E49D5A18EFE}"/>
              </a:ext>
            </a:extLst>
          </p:cNvPr>
          <p:cNvSpPr/>
          <p:nvPr/>
        </p:nvSpPr>
        <p:spPr>
          <a:xfrm>
            <a:off x="4903942" y="363432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ular Callout 20">
            <a:extLst>
              <a:ext uri="{FF2B5EF4-FFF2-40B4-BE49-F238E27FC236}">
                <a16:creationId xmlns:a16="http://schemas.microsoft.com/office/drawing/2014/main" id="{5BB98179-C967-4570-8E03-CD625A5403A8}"/>
              </a:ext>
            </a:extLst>
          </p:cNvPr>
          <p:cNvSpPr/>
          <p:nvPr/>
        </p:nvSpPr>
        <p:spPr>
          <a:xfrm>
            <a:off x="3398551" y="4796914"/>
            <a:ext cx="2236811" cy="827835"/>
          </a:xfrm>
          <a:prstGeom prst="wedgeRoundRectCallout">
            <a:avLst>
              <a:gd name="adj1" fmla="val -106171"/>
              <a:gd name="adj2" fmla="val -87755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 on the global stack not shown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(except for end result)</a:t>
            </a:r>
          </a:p>
        </p:txBody>
      </p:sp>
    </p:spTree>
    <p:extLst>
      <p:ext uri="{BB962C8B-B14F-4D97-AF65-F5344CB8AC3E}">
        <p14:creationId xmlns:p14="http://schemas.microsoft.com/office/powerpoint/2010/main" val="277097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6EA29A0A-B255-4FAC-B0A8-968B4DE50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675AB8C-795E-4F54-AAAB-1846600A45F7}"/>
              </a:ext>
            </a:extLst>
          </p:cNvPr>
          <p:cNvSpPr/>
          <p:nvPr/>
        </p:nvSpPr>
        <p:spPr>
          <a:xfrm>
            <a:off x="3344090" y="234789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9639B25-C73F-4C21-B326-D8C297470510}"/>
              </a:ext>
            </a:extLst>
          </p:cNvPr>
          <p:cNvSpPr/>
          <p:nvPr/>
        </p:nvSpPr>
        <p:spPr>
          <a:xfrm>
            <a:off x="895762" y="4378429"/>
            <a:ext cx="1727701" cy="200565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1E984AB1-E05F-4042-91AE-D7C265DE5E62}"/>
              </a:ext>
            </a:extLst>
          </p:cNvPr>
          <p:cNvSpPr/>
          <p:nvPr/>
        </p:nvSpPr>
        <p:spPr>
          <a:xfrm>
            <a:off x="5723159" y="4311578"/>
            <a:ext cx="367619" cy="1336923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A0AC4328-9B42-4416-8013-D0F4A4FC4CB8}"/>
              </a:ext>
            </a:extLst>
          </p:cNvPr>
          <p:cNvSpPr/>
          <p:nvPr/>
        </p:nvSpPr>
        <p:spPr>
          <a:xfrm>
            <a:off x="5728814" y="2887098"/>
            <a:ext cx="365474" cy="2913804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242F4593-D211-4A89-9682-30A86A527420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14">
            <a:extLst>
              <a:ext uri="{FF2B5EF4-FFF2-40B4-BE49-F238E27FC236}">
                <a16:creationId xmlns:a16="http://schemas.microsoft.com/office/drawing/2014/main" id="{6D938464-9EA1-4D9A-8345-5177B1E8BA5B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15">
            <a:extLst>
              <a:ext uri="{FF2B5EF4-FFF2-40B4-BE49-F238E27FC236}">
                <a16:creationId xmlns:a16="http://schemas.microsoft.com/office/drawing/2014/main" id="{A275091C-8F45-42F6-8198-E705FC0F4651}"/>
              </a:ext>
            </a:extLst>
          </p:cNvPr>
          <p:cNvSpPr/>
          <p:nvPr/>
        </p:nvSpPr>
        <p:spPr>
          <a:xfrm>
            <a:off x="310337" y="438840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B9463173-EA64-4921-9917-0D84007F0737}"/>
              </a:ext>
            </a:extLst>
          </p:cNvPr>
          <p:cNvSpPr/>
          <p:nvPr/>
        </p:nvSpPr>
        <p:spPr>
          <a:xfrm>
            <a:off x="5723159" y="4311578"/>
            <a:ext cx="367619" cy="1336923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377A794F-A8C0-4C6F-B6A9-110E85DC7414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2">
            <a:extLst>
              <a:ext uri="{FF2B5EF4-FFF2-40B4-BE49-F238E27FC236}">
                <a16:creationId xmlns:a16="http://schemas.microsoft.com/office/drawing/2014/main" id="{748C0916-1172-4D00-8D40-B2F873FA80A2}"/>
              </a:ext>
            </a:extLst>
          </p:cNvPr>
          <p:cNvSpPr/>
          <p:nvPr/>
        </p:nvSpPr>
        <p:spPr>
          <a:xfrm>
            <a:off x="4903942" y="363432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E9C41A15-7A60-4A0A-8C2F-A3B7FE38B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11" t="11212" r="43331" b="57795"/>
          <a:stretch/>
        </p:blipFill>
        <p:spPr>
          <a:xfrm>
            <a:off x="3920039" y="1010348"/>
            <a:ext cx="3049621" cy="3247968"/>
          </a:xfrm>
          <a:prstGeom prst="rect">
            <a:avLst/>
          </a:prstGeom>
        </p:spPr>
      </p:pic>
      <p:grpSp>
        <p:nvGrpSpPr>
          <p:cNvPr id="32" name="Group 7">
            <a:extLst>
              <a:ext uri="{FF2B5EF4-FFF2-40B4-BE49-F238E27FC236}">
                <a16:creationId xmlns:a16="http://schemas.microsoft.com/office/drawing/2014/main" id="{55E0DE7A-B650-45A8-98F1-6DC9FABE876E}"/>
              </a:ext>
            </a:extLst>
          </p:cNvPr>
          <p:cNvGrpSpPr/>
          <p:nvPr/>
        </p:nvGrpSpPr>
        <p:grpSpPr>
          <a:xfrm>
            <a:off x="4875478" y="2190076"/>
            <a:ext cx="186956" cy="1595280"/>
            <a:chOff x="4882949" y="2219960"/>
            <a:chExt cx="186956" cy="1595280"/>
          </a:xfrm>
        </p:grpSpPr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355A97C0-57DE-47E4-B42D-64E8CB297838}"/>
                </a:ext>
              </a:extLst>
            </p:cNvPr>
            <p:cNvSpPr/>
            <p:nvPr/>
          </p:nvSpPr>
          <p:spPr>
            <a:xfrm>
              <a:off x="4882949" y="2219960"/>
              <a:ext cx="155504" cy="155520"/>
            </a:xfrm>
            <a:prstGeom prst="ellipse">
              <a:avLst/>
            </a:prstGeom>
            <a:gradFill rotWithShape="1">
              <a:gsLst>
                <a:gs pos="0">
                  <a:srgbClr val="5B9BD5">
                    <a:satMod val="103000"/>
                    <a:lumMod val="102000"/>
                    <a:tint val="94000"/>
                  </a:srgbClr>
                </a:gs>
                <a:gs pos="50000">
                  <a:srgbClr val="5B9BD5">
                    <a:satMod val="110000"/>
                    <a:lumMod val="100000"/>
                    <a:shade val="100000"/>
                  </a:srgbClr>
                </a:gs>
                <a:gs pos="100000">
                  <a:srgbClr val="5B9BD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0A07EEE7-B1CD-435D-AD72-5C65B015D165}"/>
                </a:ext>
              </a:extLst>
            </p:cNvPr>
            <p:cNvSpPr/>
            <p:nvPr/>
          </p:nvSpPr>
          <p:spPr>
            <a:xfrm>
              <a:off x="4914401" y="3659720"/>
              <a:ext cx="155504" cy="155520"/>
            </a:xfrm>
            <a:prstGeom prst="ellipse">
              <a:avLst/>
            </a:prstGeom>
            <a:solidFill>
              <a:srgbClr val="008000"/>
            </a:soli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Rectangle 8">
            <a:extLst>
              <a:ext uri="{FF2B5EF4-FFF2-40B4-BE49-F238E27FC236}">
                <a16:creationId xmlns:a16="http://schemas.microsoft.com/office/drawing/2014/main" id="{27CC8BE8-29B7-4598-AECC-39316181CC79}"/>
              </a:ext>
            </a:extLst>
          </p:cNvPr>
          <p:cNvSpPr/>
          <p:nvPr/>
        </p:nvSpPr>
        <p:spPr>
          <a:xfrm>
            <a:off x="5729940" y="2883647"/>
            <a:ext cx="358590" cy="12924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7479FB0-F015-4D0F-A393-37E30BD88215}"/>
              </a:ext>
            </a:extLst>
          </p:cNvPr>
          <p:cNvSpPr/>
          <p:nvPr/>
        </p:nvSpPr>
        <p:spPr>
          <a:xfrm>
            <a:off x="6054163" y="3384176"/>
            <a:ext cx="358590" cy="45122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8332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BDD8E278-F825-47D0-AD10-28E86CBEB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E3C97FE4-8A57-4578-A890-CBC4B845598C}"/>
              </a:ext>
            </a:extLst>
          </p:cNvPr>
          <p:cNvSpPr/>
          <p:nvPr/>
        </p:nvSpPr>
        <p:spPr>
          <a:xfrm>
            <a:off x="3344090" y="234789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6E44701-1867-4D9A-9294-ED36132172FA}"/>
              </a:ext>
            </a:extLst>
          </p:cNvPr>
          <p:cNvSpPr/>
          <p:nvPr/>
        </p:nvSpPr>
        <p:spPr>
          <a:xfrm>
            <a:off x="895762" y="4579421"/>
            <a:ext cx="1727701" cy="200565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7C443E74-1C5D-4E74-A718-CAAF1BDD57DE}"/>
              </a:ext>
            </a:extLst>
          </p:cNvPr>
          <p:cNvSpPr/>
          <p:nvPr/>
        </p:nvSpPr>
        <p:spPr>
          <a:xfrm>
            <a:off x="5723159" y="4311578"/>
            <a:ext cx="367619" cy="1336923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73B6B9A7-E215-4B75-83EC-2F1B741536E1}"/>
              </a:ext>
            </a:extLst>
          </p:cNvPr>
          <p:cNvSpPr/>
          <p:nvPr/>
        </p:nvSpPr>
        <p:spPr>
          <a:xfrm>
            <a:off x="5728814" y="2887098"/>
            <a:ext cx="365474" cy="2913804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15">
            <a:extLst>
              <a:ext uri="{FF2B5EF4-FFF2-40B4-BE49-F238E27FC236}">
                <a16:creationId xmlns:a16="http://schemas.microsoft.com/office/drawing/2014/main" id="{856A2CBE-1F10-4547-BB8F-27C04CDEDD1A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16">
            <a:extLst>
              <a:ext uri="{FF2B5EF4-FFF2-40B4-BE49-F238E27FC236}">
                <a16:creationId xmlns:a16="http://schemas.microsoft.com/office/drawing/2014/main" id="{FB9ED87B-278D-4102-96ED-BA8D729DD54C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17">
            <a:extLst>
              <a:ext uri="{FF2B5EF4-FFF2-40B4-BE49-F238E27FC236}">
                <a16:creationId xmlns:a16="http://schemas.microsoft.com/office/drawing/2014/main" id="{FFE8C10C-0ABD-4C6C-8F62-7E8BA110D908}"/>
              </a:ext>
            </a:extLst>
          </p:cNvPr>
          <p:cNvSpPr/>
          <p:nvPr/>
        </p:nvSpPr>
        <p:spPr>
          <a:xfrm>
            <a:off x="310337" y="438840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C671A312-8A3F-405E-9EC1-FF2E0DBDD96E}"/>
              </a:ext>
            </a:extLst>
          </p:cNvPr>
          <p:cNvSpPr/>
          <p:nvPr/>
        </p:nvSpPr>
        <p:spPr>
          <a:xfrm>
            <a:off x="3344090" y="234789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19">
            <a:extLst>
              <a:ext uri="{FF2B5EF4-FFF2-40B4-BE49-F238E27FC236}">
                <a16:creationId xmlns:a16="http://schemas.microsoft.com/office/drawing/2014/main" id="{C36B1363-7792-4BE1-8C17-929E68DF624F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24">
            <a:extLst>
              <a:ext uri="{FF2B5EF4-FFF2-40B4-BE49-F238E27FC236}">
                <a16:creationId xmlns:a16="http://schemas.microsoft.com/office/drawing/2014/main" id="{C9BB1A62-881E-46FE-ADF1-8426B073C5A7}"/>
              </a:ext>
            </a:extLst>
          </p:cNvPr>
          <p:cNvSpPr/>
          <p:nvPr/>
        </p:nvSpPr>
        <p:spPr>
          <a:xfrm>
            <a:off x="4903942" y="363432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25">
            <a:extLst>
              <a:ext uri="{FF2B5EF4-FFF2-40B4-BE49-F238E27FC236}">
                <a16:creationId xmlns:a16="http://schemas.microsoft.com/office/drawing/2014/main" id="{A4130585-F3C3-48AD-9CDC-E6EE0990C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11" t="11212" r="43331" b="57795"/>
          <a:stretch/>
        </p:blipFill>
        <p:spPr>
          <a:xfrm>
            <a:off x="3920039" y="1010348"/>
            <a:ext cx="3049621" cy="3247968"/>
          </a:xfrm>
          <a:prstGeom prst="rect">
            <a:avLst/>
          </a:prstGeom>
        </p:spPr>
      </p:pic>
      <p:grpSp>
        <p:nvGrpSpPr>
          <p:cNvPr id="34" name="Group 26">
            <a:extLst>
              <a:ext uri="{FF2B5EF4-FFF2-40B4-BE49-F238E27FC236}">
                <a16:creationId xmlns:a16="http://schemas.microsoft.com/office/drawing/2014/main" id="{E4562138-42D4-4A26-A46D-AF581B2B1C95}"/>
              </a:ext>
            </a:extLst>
          </p:cNvPr>
          <p:cNvGrpSpPr/>
          <p:nvPr/>
        </p:nvGrpSpPr>
        <p:grpSpPr>
          <a:xfrm>
            <a:off x="4875478" y="2190076"/>
            <a:ext cx="186956" cy="1595280"/>
            <a:chOff x="4882949" y="2219960"/>
            <a:chExt cx="186956" cy="1595280"/>
          </a:xfrm>
        </p:grpSpPr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FFB7ABB2-A00A-42E4-9FBB-9A41EEF1914E}"/>
                </a:ext>
              </a:extLst>
            </p:cNvPr>
            <p:cNvSpPr/>
            <p:nvPr/>
          </p:nvSpPr>
          <p:spPr>
            <a:xfrm>
              <a:off x="4882949" y="2219960"/>
              <a:ext cx="155504" cy="155520"/>
            </a:xfrm>
            <a:prstGeom prst="ellipse">
              <a:avLst/>
            </a:prstGeom>
            <a:gradFill rotWithShape="1">
              <a:gsLst>
                <a:gs pos="0">
                  <a:srgbClr val="5B9BD5">
                    <a:satMod val="103000"/>
                    <a:lumMod val="102000"/>
                    <a:tint val="94000"/>
                  </a:srgbClr>
                </a:gs>
                <a:gs pos="50000">
                  <a:srgbClr val="5B9BD5">
                    <a:satMod val="110000"/>
                    <a:lumMod val="100000"/>
                    <a:shade val="100000"/>
                  </a:srgbClr>
                </a:gs>
                <a:gs pos="100000">
                  <a:srgbClr val="5B9BD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370F2603-5869-4490-8D11-57C94125F5A4}"/>
                </a:ext>
              </a:extLst>
            </p:cNvPr>
            <p:cNvSpPr/>
            <p:nvPr/>
          </p:nvSpPr>
          <p:spPr>
            <a:xfrm>
              <a:off x="4914401" y="3659720"/>
              <a:ext cx="155504" cy="155520"/>
            </a:xfrm>
            <a:prstGeom prst="ellipse">
              <a:avLst/>
            </a:prstGeom>
            <a:solidFill>
              <a:srgbClr val="008000"/>
            </a:soli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ectangle 29">
            <a:extLst>
              <a:ext uri="{FF2B5EF4-FFF2-40B4-BE49-F238E27FC236}">
                <a16:creationId xmlns:a16="http://schemas.microsoft.com/office/drawing/2014/main" id="{670243B2-784F-4A6A-A2B7-5EA29E1307F2}"/>
              </a:ext>
            </a:extLst>
          </p:cNvPr>
          <p:cNvSpPr/>
          <p:nvPr/>
        </p:nvSpPr>
        <p:spPr>
          <a:xfrm>
            <a:off x="5729940" y="2883647"/>
            <a:ext cx="358590" cy="12924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F849314B-5BC2-4389-9A26-5872DF344BBC}"/>
              </a:ext>
            </a:extLst>
          </p:cNvPr>
          <p:cNvSpPr/>
          <p:nvPr/>
        </p:nvSpPr>
        <p:spPr>
          <a:xfrm>
            <a:off x="6054163" y="3384176"/>
            <a:ext cx="358590" cy="45122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ular Callout 13">
            <a:extLst>
              <a:ext uri="{FF2B5EF4-FFF2-40B4-BE49-F238E27FC236}">
                <a16:creationId xmlns:a16="http://schemas.microsoft.com/office/drawing/2014/main" id="{BBD2BBE2-F49C-4695-A692-1E64CD7D8095}"/>
              </a:ext>
            </a:extLst>
          </p:cNvPr>
          <p:cNvSpPr/>
          <p:nvPr/>
        </p:nvSpPr>
        <p:spPr>
          <a:xfrm>
            <a:off x="6384576" y="3580064"/>
            <a:ext cx="1436281" cy="579822"/>
          </a:xfrm>
          <a:prstGeom prst="wedgeRoundRectCallout">
            <a:avLst>
              <a:gd name="adj1" fmla="val -110999"/>
              <a:gd name="adj2" fmla="val -43138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 return address</a:t>
            </a:r>
          </a:p>
        </p:txBody>
      </p:sp>
      <p:sp>
        <p:nvSpPr>
          <p:cNvPr id="40" name="Right Arrow 23">
            <a:extLst>
              <a:ext uri="{FF2B5EF4-FFF2-40B4-BE49-F238E27FC236}">
                <a16:creationId xmlns:a16="http://schemas.microsoft.com/office/drawing/2014/main" id="{6CC43653-0326-4A31-8D77-3A784F168C73}"/>
              </a:ext>
            </a:extLst>
          </p:cNvPr>
          <p:cNvSpPr/>
          <p:nvPr/>
        </p:nvSpPr>
        <p:spPr>
          <a:xfrm>
            <a:off x="843853" y="4347844"/>
            <a:ext cx="317489" cy="242318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8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A78783EB-D4D8-4B97-B765-79BC2CF9D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D97F8821-775C-492B-812D-20B4261EB5E4}"/>
              </a:ext>
            </a:extLst>
          </p:cNvPr>
          <p:cNvSpPr/>
          <p:nvPr/>
        </p:nvSpPr>
        <p:spPr>
          <a:xfrm>
            <a:off x="895762" y="4579421"/>
            <a:ext cx="1727701" cy="200565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5">
            <a:extLst>
              <a:ext uri="{FF2B5EF4-FFF2-40B4-BE49-F238E27FC236}">
                <a16:creationId xmlns:a16="http://schemas.microsoft.com/office/drawing/2014/main" id="{64F4A632-FDBE-4C49-80EC-30CE0BE9CE9E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6">
            <a:extLst>
              <a:ext uri="{FF2B5EF4-FFF2-40B4-BE49-F238E27FC236}">
                <a16:creationId xmlns:a16="http://schemas.microsoft.com/office/drawing/2014/main" id="{717DF158-7CCF-46C7-AE24-20AE74F4EA33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97FE148D-E478-4C27-8743-CCD248BBE97B}"/>
              </a:ext>
            </a:extLst>
          </p:cNvPr>
          <p:cNvSpPr/>
          <p:nvPr/>
        </p:nvSpPr>
        <p:spPr>
          <a:xfrm>
            <a:off x="310337" y="438840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6950F7BB-9ED4-4215-BE70-7D7FC412F13B}"/>
              </a:ext>
            </a:extLst>
          </p:cNvPr>
          <p:cNvSpPr/>
          <p:nvPr/>
        </p:nvSpPr>
        <p:spPr>
          <a:xfrm>
            <a:off x="3344090" y="234789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3E63A78-A1D7-4E88-913A-1B53472C62E7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3DC0EB1-CC71-49BF-BFAC-2C308229B9B2}"/>
              </a:ext>
            </a:extLst>
          </p:cNvPr>
          <p:cNvSpPr/>
          <p:nvPr/>
        </p:nvSpPr>
        <p:spPr>
          <a:xfrm>
            <a:off x="4903942" y="363432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7BFB9A-15B7-4694-A2BE-57477D0FE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11" t="11212" r="43331" b="57795"/>
          <a:stretch/>
        </p:blipFill>
        <p:spPr>
          <a:xfrm>
            <a:off x="3920039" y="1010348"/>
            <a:ext cx="3049621" cy="324796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3AD895A-99A3-413E-B129-1F09125DA68E}"/>
              </a:ext>
            </a:extLst>
          </p:cNvPr>
          <p:cNvGrpSpPr/>
          <p:nvPr/>
        </p:nvGrpSpPr>
        <p:grpSpPr>
          <a:xfrm>
            <a:off x="4875478" y="2190076"/>
            <a:ext cx="186956" cy="1595280"/>
            <a:chOff x="4882949" y="2219960"/>
            <a:chExt cx="186956" cy="159528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0F941E4-9CA1-49F4-B157-8231D22A4E8A}"/>
                </a:ext>
              </a:extLst>
            </p:cNvPr>
            <p:cNvSpPr/>
            <p:nvPr/>
          </p:nvSpPr>
          <p:spPr>
            <a:xfrm>
              <a:off x="4882949" y="2219960"/>
              <a:ext cx="155504" cy="155520"/>
            </a:xfrm>
            <a:prstGeom prst="ellipse">
              <a:avLst/>
            </a:prstGeom>
            <a:gradFill rotWithShape="1">
              <a:gsLst>
                <a:gs pos="0">
                  <a:srgbClr val="5B9BD5">
                    <a:satMod val="103000"/>
                    <a:lumMod val="102000"/>
                    <a:tint val="94000"/>
                  </a:srgbClr>
                </a:gs>
                <a:gs pos="50000">
                  <a:srgbClr val="5B9BD5">
                    <a:satMod val="110000"/>
                    <a:lumMod val="100000"/>
                    <a:shade val="100000"/>
                  </a:srgbClr>
                </a:gs>
                <a:gs pos="100000">
                  <a:srgbClr val="5B9BD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CF95C3A-6691-45BD-B14E-6AC78CC24126}"/>
                </a:ext>
              </a:extLst>
            </p:cNvPr>
            <p:cNvSpPr/>
            <p:nvPr/>
          </p:nvSpPr>
          <p:spPr>
            <a:xfrm>
              <a:off x="4914401" y="3659720"/>
              <a:ext cx="155504" cy="155520"/>
            </a:xfrm>
            <a:prstGeom prst="ellipse">
              <a:avLst/>
            </a:prstGeom>
            <a:solidFill>
              <a:srgbClr val="008000"/>
            </a:soli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Right Arrow 19">
            <a:extLst>
              <a:ext uri="{FF2B5EF4-FFF2-40B4-BE49-F238E27FC236}">
                <a16:creationId xmlns:a16="http://schemas.microsoft.com/office/drawing/2014/main" id="{85312989-8D9A-4194-AA75-1A23492B86BA}"/>
              </a:ext>
            </a:extLst>
          </p:cNvPr>
          <p:cNvSpPr/>
          <p:nvPr/>
        </p:nvSpPr>
        <p:spPr>
          <a:xfrm>
            <a:off x="843853" y="4347844"/>
            <a:ext cx="317489" cy="242318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ular Callout 20">
            <a:extLst>
              <a:ext uri="{FF2B5EF4-FFF2-40B4-BE49-F238E27FC236}">
                <a16:creationId xmlns:a16="http://schemas.microsoft.com/office/drawing/2014/main" id="{D3080DFE-9692-4225-BA7B-1C64EFED90E4}"/>
              </a:ext>
            </a:extLst>
          </p:cNvPr>
          <p:cNvSpPr/>
          <p:nvPr/>
        </p:nvSpPr>
        <p:spPr>
          <a:xfrm>
            <a:off x="7012949" y="3719252"/>
            <a:ext cx="1436281" cy="579822"/>
          </a:xfrm>
          <a:prstGeom prst="wedgeRoundRectCallout">
            <a:avLst>
              <a:gd name="adj1" fmla="val -110999"/>
              <a:gd name="adj2" fmla="val -43138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handle the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 value</a:t>
            </a:r>
          </a:p>
        </p:txBody>
      </p:sp>
    </p:spTree>
    <p:extLst>
      <p:ext uri="{BB962C8B-B14F-4D97-AF65-F5344CB8AC3E}">
        <p14:creationId xmlns:p14="http://schemas.microsoft.com/office/powerpoint/2010/main" val="310911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A92C0806-FD4B-45E3-BC05-181FCA1F524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Lecture plan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F0C6797C-613F-436A-93EE-60F1B50F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3529013" cy="4321175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190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100000"/>
              </a:spcBef>
              <a:buClrTx/>
              <a:buSzTx/>
              <a:buFontTx/>
              <a:buNone/>
              <a:defRPr/>
            </a:pPr>
            <a:r>
              <a:rPr lang="en-US" altLang="zh-TW" b="0" u="sng">
                <a:solidFill>
                  <a:srgbClr val="808080"/>
                </a:solidFill>
                <a:ea typeface="新細明體" charset="0"/>
                <a:cs typeface="Arial" charset="0"/>
              </a:rPr>
              <a:t>Arithmetic / Boolean commands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>
                <a:solidFill>
                  <a:srgbClr val="808080"/>
                </a:solidFill>
                <a:latin typeface="Courier New" charset="0"/>
                <a:ea typeface="新細明體" charset="0"/>
                <a:cs typeface="Times New Roman" charset="0"/>
              </a:rPr>
              <a:t>	</a:t>
            </a:r>
            <a:r>
              <a:rPr lang="en-US" altLang="zh-TW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add	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	sub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	neg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	eq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	gt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	lt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	and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	or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	not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b="0" u="sng">
                <a:solidFill>
                  <a:srgbClr val="808080"/>
                </a:solidFill>
                <a:ea typeface="新細明體" charset="0"/>
                <a:cs typeface="Arial" charset="0"/>
              </a:rPr>
              <a:t>Memory access commands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>
                <a:solidFill>
                  <a:srgbClr val="808080"/>
                </a:solidFill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pop x</a:t>
            </a:r>
            <a:r>
              <a:rPr lang="en-US" altLang="zh-TW">
                <a:solidFill>
                  <a:srgbClr val="808080"/>
                </a:solidFill>
                <a:latin typeface="Courier New" charset="0"/>
                <a:ea typeface="新細明體" charset="0"/>
                <a:cs typeface="Times New Roman" charset="0"/>
              </a:rPr>
              <a:t> </a:t>
            </a:r>
            <a:r>
              <a:rPr lang="en-US" altLang="zh-TW" sz="1200" b="0">
                <a:solidFill>
                  <a:srgbClr val="808080"/>
                </a:solidFill>
                <a:latin typeface="Times New Roman" charset="0"/>
                <a:ea typeface="新細明體" charset="0"/>
                <a:cs typeface="Times New Roman" charset="0"/>
              </a:rPr>
              <a:t>(pop into x, which is a variable)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>
                <a:solidFill>
                  <a:srgbClr val="808080"/>
                </a:solidFill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 b="0">
                <a:solidFill>
                  <a:srgbClr val="808080"/>
                </a:solidFill>
                <a:latin typeface="Consolas" charset="0"/>
                <a:ea typeface="新細明體" charset="0"/>
                <a:cs typeface="Consolas" charset="0"/>
              </a:rPr>
              <a:t>push y</a:t>
            </a:r>
            <a:r>
              <a:rPr lang="en-US" altLang="zh-TW">
                <a:solidFill>
                  <a:srgbClr val="808080"/>
                </a:solidFill>
                <a:latin typeface="Courier New" charset="0"/>
                <a:ea typeface="新細明體" charset="0"/>
                <a:cs typeface="Times New Roman" charset="0"/>
              </a:rPr>
              <a:t> </a:t>
            </a:r>
            <a:r>
              <a:rPr lang="en-US" altLang="zh-TW" sz="1200" b="0">
                <a:solidFill>
                  <a:srgbClr val="808080"/>
                </a:solidFill>
                <a:latin typeface="Times New Roman" charset="0"/>
                <a:ea typeface="新細明體" charset="0"/>
                <a:cs typeface="Times New Roman" charset="0"/>
              </a:rPr>
              <a:t>(y being a variable or a constant)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lang="en-US" altLang="zh-TW" sz="1200" b="0">
              <a:solidFill>
                <a:srgbClr val="808080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FE480508-356F-4C26-9DC3-7039C3CF7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143000"/>
            <a:ext cx="3124200" cy="4321175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190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100000"/>
              </a:spcBef>
              <a:buClrTx/>
              <a:buSzTx/>
              <a:buFontTx/>
              <a:buNone/>
              <a:defRPr/>
            </a:pPr>
            <a:r>
              <a:rPr lang="en-US" altLang="zh-TW" b="0" u="sng">
                <a:ea typeface="新細明體" charset="0"/>
                <a:cs typeface="Arial" charset="0"/>
              </a:rPr>
              <a:t>Program flow commands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buClrTx/>
              <a:buSzTx/>
              <a:buFontTx/>
              <a:buNone/>
              <a:defRPr/>
            </a:pP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	</a:t>
            </a:r>
            <a:r>
              <a:rPr lang="en-US" altLang="zh-TW" sz="1400" b="0">
                <a:latin typeface="Consolas" charset="0"/>
                <a:ea typeface="新細明體" charset="0"/>
                <a:cs typeface="Consolas" charset="0"/>
              </a:rPr>
              <a:t>label     </a:t>
            </a:r>
            <a:r>
              <a:rPr lang="en-US" altLang="zh-TW" sz="1200" b="0">
                <a:ea typeface="新細明體" charset="0"/>
                <a:cs typeface="Arial" charset="0"/>
              </a:rPr>
              <a:t>(declaration)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buClrTx/>
              <a:buSzTx/>
              <a:buFontTx/>
              <a:buNone/>
              <a:defRPr/>
            </a:pP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	</a:t>
            </a:r>
            <a:r>
              <a:rPr lang="en-US" altLang="zh-TW" sz="1400" b="0">
                <a:latin typeface="Consolas" charset="0"/>
                <a:ea typeface="新細明體" charset="0"/>
                <a:cs typeface="Consolas" charset="0"/>
              </a:rPr>
              <a:t>goto      </a:t>
            </a:r>
            <a:r>
              <a:rPr lang="en-US" altLang="zh-TW" sz="1200" b="0">
                <a:ea typeface="新細明體" charset="0"/>
                <a:cs typeface="Arial" charset="0"/>
              </a:rPr>
              <a:t>(label)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	</a:t>
            </a:r>
            <a:r>
              <a:rPr lang="en-US" altLang="zh-TW" sz="1400" b="0">
                <a:latin typeface="Consolas" charset="0"/>
                <a:ea typeface="新細明體" charset="0"/>
                <a:cs typeface="Consolas" charset="0"/>
              </a:rPr>
              <a:t>if-goto   </a:t>
            </a:r>
            <a:r>
              <a:rPr lang="en-US" altLang="zh-TW" sz="1200" b="0">
                <a:ea typeface="新細明體" charset="0"/>
                <a:cs typeface="Arial" charset="0"/>
              </a:rPr>
              <a:t>(label)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lang="en-US" altLang="zh-TW" sz="1200" b="0">
              <a:ea typeface="新細明體" charset="0"/>
              <a:cs typeface="Arial" charset="0"/>
            </a:endParaRP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 b="0" u="sng">
                <a:ea typeface="新細明體" charset="0"/>
                <a:cs typeface="Arial" charset="0"/>
              </a:rPr>
              <a:t>Function calling commands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 b="0">
                <a:latin typeface="Consolas" charset="0"/>
                <a:ea typeface="新細明體" charset="0"/>
                <a:cs typeface="Consolas" charset="0"/>
              </a:rPr>
              <a:t>function  </a:t>
            </a:r>
            <a:r>
              <a:rPr lang="en-US" altLang="zh-TW" sz="1200" b="0">
                <a:ea typeface="新細明體" charset="0"/>
                <a:cs typeface="Arial" charset="0"/>
              </a:rPr>
              <a:t>(declaration)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 b="0">
                <a:latin typeface="Consolas" charset="0"/>
                <a:ea typeface="新細明體" charset="0"/>
                <a:cs typeface="Consolas" charset="0"/>
              </a:rPr>
              <a:t>call</a:t>
            </a: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     </a:t>
            </a:r>
            <a:r>
              <a:rPr lang="en-US" altLang="zh-TW" sz="1200" b="0">
                <a:ea typeface="新細明體" charset="0"/>
                <a:cs typeface="Arial" charset="0"/>
              </a:rPr>
              <a:t>(a function)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 b="0">
                <a:latin typeface="Consolas" charset="0"/>
                <a:ea typeface="新細明體" charset="0"/>
                <a:cs typeface="Consolas" charset="0"/>
              </a:rPr>
              <a:t>return</a:t>
            </a:r>
            <a:r>
              <a:rPr lang="en-US" altLang="zh-TW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200" b="0">
                <a:ea typeface="新細明體" charset="0"/>
                <a:cs typeface="Arial" charset="0"/>
              </a:rPr>
              <a:t>(from a function)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lang="en-US" altLang="zh-TW" sz="1200" b="0">
              <a:ea typeface="新細明體" charset="0"/>
              <a:cs typeface="Arial" charset="0"/>
            </a:endParaRPr>
          </a:p>
        </p:txBody>
      </p:sp>
      <p:sp>
        <p:nvSpPr>
          <p:cNvPr id="122885" name="AutoShape 8">
            <a:extLst>
              <a:ext uri="{FF2B5EF4-FFF2-40B4-BE49-F238E27FC236}">
                <a16:creationId xmlns:a16="http://schemas.microsoft.com/office/drawing/2014/main" id="{4C5DA7B3-A540-4909-AB87-0C6308E3F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2192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zh-TW" sz="2000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437" name="Oval 6">
            <a:extLst>
              <a:ext uri="{FF2B5EF4-FFF2-40B4-BE49-F238E27FC236}">
                <a16:creationId xmlns:a16="http://schemas.microsoft.com/office/drawing/2014/main" id="{DD39D0EF-7FF2-4BD9-9274-DB127C9E0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19400"/>
            <a:ext cx="1223963" cy="503238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Chapter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814F25D4-8819-4D7A-9CEA-3E6BBC66E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2698AB8-5415-42B2-B5F3-9C919251FE00}"/>
              </a:ext>
            </a:extLst>
          </p:cNvPr>
          <p:cNvSpPr/>
          <p:nvPr/>
        </p:nvSpPr>
        <p:spPr>
          <a:xfrm>
            <a:off x="3344090" y="234789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DC0F82C-4108-4F10-ADF4-B3EE51EAF38D}"/>
              </a:ext>
            </a:extLst>
          </p:cNvPr>
          <p:cNvSpPr/>
          <p:nvPr/>
        </p:nvSpPr>
        <p:spPr>
          <a:xfrm>
            <a:off x="895762" y="4579421"/>
            <a:ext cx="1727701" cy="200565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C6ECCC1C-F43B-4137-9620-A68B0704C4CD}"/>
              </a:ext>
            </a:extLst>
          </p:cNvPr>
          <p:cNvSpPr/>
          <p:nvPr/>
        </p:nvSpPr>
        <p:spPr>
          <a:xfrm>
            <a:off x="5723159" y="4311578"/>
            <a:ext cx="367619" cy="1336923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FD479D8C-66C3-4BBD-A6EA-D3E806984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9" t="10905" r="43256" b="68048"/>
          <a:stretch/>
        </p:blipFill>
        <p:spPr>
          <a:xfrm>
            <a:off x="4098284" y="977583"/>
            <a:ext cx="2870140" cy="2201879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51C43274-795C-4DF0-8015-C9392D095010}"/>
              </a:ext>
            </a:extLst>
          </p:cNvPr>
          <p:cNvSpPr/>
          <p:nvPr/>
        </p:nvSpPr>
        <p:spPr>
          <a:xfrm>
            <a:off x="5728814" y="2887098"/>
            <a:ext cx="365474" cy="2913804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C6A4EEAD-F72A-435C-AC59-FDD9EC463841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A7E434D9-04D0-4377-88BB-5AB1111B417D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16">
            <a:extLst>
              <a:ext uri="{FF2B5EF4-FFF2-40B4-BE49-F238E27FC236}">
                <a16:creationId xmlns:a16="http://schemas.microsoft.com/office/drawing/2014/main" id="{AB49F67F-5157-4309-B774-3C2490CF0FF6}"/>
              </a:ext>
            </a:extLst>
          </p:cNvPr>
          <p:cNvSpPr/>
          <p:nvPr/>
        </p:nvSpPr>
        <p:spPr>
          <a:xfrm>
            <a:off x="310337" y="438840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B92B019E-3689-4531-8A5D-0B8DF4FB3CEE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B6297BEE-456B-4DFC-94B0-5B2268786DA1}"/>
              </a:ext>
            </a:extLst>
          </p:cNvPr>
          <p:cNvSpPr/>
          <p:nvPr/>
        </p:nvSpPr>
        <p:spPr>
          <a:xfrm>
            <a:off x="5729940" y="2883647"/>
            <a:ext cx="358590" cy="12924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ight Arrow 22">
            <a:extLst>
              <a:ext uri="{FF2B5EF4-FFF2-40B4-BE49-F238E27FC236}">
                <a16:creationId xmlns:a16="http://schemas.microsoft.com/office/drawing/2014/main" id="{40DA733A-F914-4552-937F-D23D114DE9B7}"/>
              </a:ext>
            </a:extLst>
          </p:cNvPr>
          <p:cNvSpPr/>
          <p:nvPr/>
        </p:nvSpPr>
        <p:spPr>
          <a:xfrm>
            <a:off x="843853" y="4347844"/>
            <a:ext cx="317489" cy="242318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6296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9AD8A23C-90C1-448C-9CA1-99AF798F7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4589CF5E-F679-498B-B6AF-800E6DCD8A7C}"/>
              </a:ext>
            </a:extLst>
          </p:cNvPr>
          <p:cNvSpPr/>
          <p:nvPr/>
        </p:nvSpPr>
        <p:spPr>
          <a:xfrm>
            <a:off x="3344090" y="234789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7BDB172-0A44-40C0-9AAA-C419E3FAFFF3}"/>
              </a:ext>
            </a:extLst>
          </p:cNvPr>
          <p:cNvSpPr/>
          <p:nvPr/>
        </p:nvSpPr>
        <p:spPr>
          <a:xfrm>
            <a:off x="895762" y="4369293"/>
            <a:ext cx="1727701" cy="200565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6EF765DE-4235-4E37-9EF0-8B47EAB86BEC}"/>
              </a:ext>
            </a:extLst>
          </p:cNvPr>
          <p:cNvSpPr/>
          <p:nvPr/>
        </p:nvSpPr>
        <p:spPr>
          <a:xfrm>
            <a:off x="5723159" y="4311578"/>
            <a:ext cx="367619" cy="1336923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84D35E75-3B48-4820-BDB5-A1776B492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9" t="10905" r="43256" b="68048"/>
          <a:stretch/>
        </p:blipFill>
        <p:spPr>
          <a:xfrm>
            <a:off x="4098284" y="977583"/>
            <a:ext cx="2870140" cy="2201879"/>
          </a:xfrm>
          <a:prstGeom prst="rect">
            <a:avLst/>
          </a:prstGeom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9A0D3717-1CE8-4CD0-B8BA-964F794B268C}"/>
              </a:ext>
            </a:extLst>
          </p:cNvPr>
          <p:cNvSpPr/>
          <p:nvPr/>
        </p:nvSpPr>
        <p:spPr>
          <a:xfrm>
            <a:off x="5728814" y="2887098"/>
            <a:ext cx="365474" cy="2913804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85968677-797B-4DB5-9223-EFE5BCE7AA36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15">
            <a:extLst>
              <a:ext uri="{FF2B5EF4-FFF2-40B4-BE49-F238E27FC236}">
                <a16:creationId xmlns:a16="http://schemas.microsoft.com/office/drawing/2014/main" id="{89057E5F-578A-4D36-954A-475F5DEAFF25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16">
            <a:extLst>
              <a:ext uri="{FF2B5EF4-FFF2-40B4-BE49-F238E27FC236}">
                <a16:creationId xmlns:a16="http://schemas.microsoft.com/office/drawing/2014/main" id="{7D7B55BC-594B-48AB-BC3B-855B7D77DD2F}"/>
              </a:ext>
            </a:extLst>
          </p:cNvPr>
          <p:cNvSpPr/>
          <p:nvPr/>
        </p:nvSpPr>
        <p:spPr>
          <a:xfrm>
            <a:off x="310337" y="438840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72312063-8175-42BB-BE5B-CA1F670A06BF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ular Callout 18">
            <a:extLst>
              <a:ext uri="{FF2B5EF4-FFF2-40B4-BE49-F238E27FC236}">
                <a16:creationId xmlns:a16="http://schemas.microsoft.com/office/drawing/2014/main" id="{E6455803-AD82-40E7-8D8D-D14E0E9225AB}"/>
              </a:ext>
            </a:extLst>
          </p:cNvPr>
          <p:cNvSpPr/>
          <p:nvPr/>
        </p:nvSpPr>
        <p:spPr>
          <a:xfrm>
            <a:off x="3568636" y="4796914"/>
            <a:ext cx="2236811" cy="827835"/>
          </a:xfrm>
          <a:prstGeom prst="wedgeRoundRectCallout">
            <a:avLst>
              <a:gd name="adj1" fmla="val -106171"/>
              <a:gd name="adj2" fmla="val -87755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 on the global stack not shown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(except for end result)</a:t>
            </a:r>
          </a:p>
        </p:txBody>
      </p:sp>
    </p:spTree>
    <p:extLst>
      <p:ext uri="{BB962C8B-B14F-4D97-AF65-F5344CB8AC3E}">
        <p14:creationId xmlns:p14="http://schemas.microsoft.com/office/powerpoint/2010/main" val="190050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C54427F9-6C9F-4EDD-BA7B-47B84E8EF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B9D1D06-1F30-4A4E-8268-E34DE8951C50}"/>
              </a:ext>
            </a:extLst>
          </p:cNvPr>
          <p:cNvSpPr/>
          <p:nvPr/>
        </p:nvSpPr>
        <p:spPr>
          <a:xfrm>
            <a:off x="3344090" y="234789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9B60B0D-BB29-4982-8962-0C6365DB2FC2}"/>
              </a:ext>
            </a:extLst>
          </p:cNvPr>
          <p:cNvSpPr/>
          <p:nvPr/>
        </p:nvSpPr>
        <p:spPr>
          <a:xfrm>
            <a:off x="895762" y="4369293"/>
            <a:ext cx="1727701" cy="200565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9AF1D170-F2C4-4EB7-AD6A-CAD2B837B345}"/>
              </a:ext>
            </a:extLst>
          </p:cNvPr>
          <p:cNvSpPr/>
          <p:nvPr/>
        </p:nvSpPr>
        <p:spPr>
          <a:xfrm>
            <a:off x="5723159" y="4311578"/>
            <a:ext cx="367619" cy="1336923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C7001564-D305-4490-9719-30D7ECF27650}"/>
              </a:ext>
            </a:extLst>
          </p:cNvPr>
          <p:cNvSpPr/>
          <p:nvPr/>
        </p:nvSpPr>
        <p:spPr>
          <a:xfrm>
            <a:off x="5728814" y="2887098"/>
            <a:ext cx="365474" cy="2913804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9DE4BEC5-0EFB-43A6-AA4C-5CEA09A9D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59" t="10947" r="4314" b="71585"/>
          <a:stretch/>
        </p:blipFill>
        <p:spPr>
          <a:xfrm>
            <a:off x="4104302" y="982101"/>
            <a:ext cx="2874895" cy="1834312"/>
          </a:xfrm>
          <a:prstGeom prst="rect">
            <a:avLst/>
          </a:prstGeom>
        </p:spPr>
      </p:pic>
      <p:sp>
        <p:nvSpPr>
          <p:cNvPr id="22" name="Rectangle 13">
            <a:extLst>
              <a:ext uri="{FF2B5EF4-FFF2-40B4-BE49-F238E27FC236}">
                <a16:creationId xmlns:a16="http://schemas.microsoft.com/office/drawing/2014/main" id="{BD8AAA38-1CA7-4E46-AB6A-C8CFF6B63601}"/>
              </a:ext>
            </a:extLst>
          </p:cNvPr>
          <p:cNvSpPr/>
          <p:nvPr/>
        </p:nvSpPr>
        <p:spPr>
          <a:xfrm>
            <a:off x="5723046" y="1451951"/>
            <a:ext cx="366340" cy="2913804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id="{4F785B64-F468-4562-B9A2-5AD155349219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15">
            <a:extLst>
              <a:ext uri="{FF2B5EF4-FFF2-40B4-BE49-F238E27FC236}">
                <a16:creationId xmlns:a16="http://schemas.microsoft.com/office/drawing/2014/main" id="{61E15F2D-407C-4BBB-B8A1-661714606231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16">
            <a:extLst>
              <a:ext uri="{FF2B5EF4-FFF2-40B4-BE49-F238E27FC236}">
                <a16:creationId xmlns:a16="http://schemas.microsoft.com/office/drawing/2014/main" id="{C87E79D4-5304-467D-89B5-9A59A81055C8}"/>
              </a:ext>
            </a:extLst>
          </p:cNvPr>
          <p:cNvSpPr/>
          <p:nvPr/>
        </p:nvSpPr>
        <p:spPr>
          <a:xfrm>
            <a:off x="310337" y="438840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31B21C2A-00F6-4CA1-8010-A50E32541E52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id="{C1FA3696-E769-45FA-BAC1-F1D5D6C5537E}"/>
              </a:ext>
            </a:extLst>
          </p:cNvPr>
          <p:cNvSpPr txBox="1"/>
          <p:nvPr/>
        </p:nvSpPr>
        <p:spPr>
          <a:xfrm>
            <a:off x="4830372" y="2511046"/>
            <a:ext cx="317495" cy="21544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t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cs typeface="Consolas"/>
              </a:rPr>
              <a:t>6</a:t>
            </a:r>
          </a:p>
        </p:txBody>
      </p:sp>
      <p:sp>
        <p:nvSpPr>
          <p:cNvPr id="28" name="Rounded Rectangular Callout 22">
            <a:extLst>
              <a:ext uri="{FF2B5EF4-FFF2-40B4-BE49-F238E27FC236}">
                <a16:creationId xmlns:a16="http://schemas.microsoft.com/office/drawing/2014/main" id="{C3C3858A-4A4E-4E91-9A41-69ED3890C9E2}"/>
              </a:ext>
            </a:extLst>
          </p:cNvPr>
          <p:cNvSpPr/>
          <p:nvPr/>
        </p:nvSpPr>
        <p:spPr>
          <a:xfrm>
            <a:off x="3568636" y="4796914"/>
            <a:ext cx="2236811" cy="827835"/>
          </a:xfrm>
          <a:prstGeom prst="wedgeRoundRectCallout">
            <a:avLst>
              <a:gd name="adj1" fmla="val -106171"/>
              <a:gd name="adj2" fmla="val -87755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 on the global stack not shown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(except for end result)</a:t>
            </a:r>
          </a:p>
        </p:txBody>
      </p:sp>
    </p:spTree>
    <p:extLst>
      <p:ext uri="{BB962C8B-B14F-4D97-AF65-F5344CB8AC3E}">
        <p14:creationId xmlns:p14="http://schemas.microsoft.com/office/powerpoint/2010/main" val="35542708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D868383D-20A7-42EB-A36A-0477F1955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2448FFBC-AE68-4E39-8070-9DAF20736009}"/>
              </a:ext>
            </a:extLst>
          </p:cNvPr>
          <p:cNvSpPr/>
          <p:nvPr/>
        </p:nvSpPr>
        <p:spPr>
          <a:xfrm>
            <a:off x="3344090" y="234789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1FAF8C89-B24E-44A8-9DCD-BBD92AB23CDC}"/>
              </a:ext>
            </a:extLst>
          </p:cNvPr>
          <p:cNvSpPr/>
          <p:nvPr/>
        </p:nvSpPr>
        <p:spPr>
          <a:xfrm>
            <a:off x="895762" y="4572818"/>
            <a:ext cx="1727701" cy="200565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37439249-664B-40A7-990D-A1AFB896334B}"/>
              </a:ext>
            </a:extLst>
          </p:cNvPr>
          <p:cNvSpPr/>
          <p:nvPr/>
        </p:nvSpPr>
        <p:spPr>
          <a:xfrm>
            <a:off x="5723159" y="4311578"/>
            <a:ext cx="367619" cy="1336923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341D534E-20CE-4326-9245-EB59F37220B8}"/>
              </a:ext>
            </a:extLst>
          </p:cNvPr>
          <p:cNvSpPr/>
          <p:nvPr/>
        </p:nvSpPr>
        <p:spPr>
          <a:xfrm>
            <a:off x="5728814" y="2887098"/>
            <a:ext cx="365474" cy="2913804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E162EAA3-8472-42CC-A8A1-481B067343B7}"/>
              </a:ext>
            </a:extLst>
          </p:cNvPr>
          <p:cNvSpPr/>
          <p:nvPr/>
        </p:nvSpPr>
        <p:spPr>
          <a:xfrm>
            <a:off x="5723046" y="1451951"/>
            <a:ext cx="366340" cy="2913804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16">
            <a:extLst>
              <a:ext uri="{FF2B5EF4-FFF2-40B4-BE49-F238E27FC236}">
                <a16:creationId xmlns:a16="http://schemas.microsoft.com/office/drawing/2014/main" id="{CD1741B2-C197-4F09-8C6D-14581759A1C8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5EB3BD2E-8AD3-409A-B3DD-8D8A41194F7C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18">
            <a:extLst>
              <a:ext uri="{FF2B5EF4-FFF2-40B4-BE49-F238E27FC236}">
                <a16:creationId xmlns:a16="http://schemas.microsoft.com/office/drawing/2014/main" id="{88604167-F69A-45A9-B2D3-E1ACD5FA2447}"/>
              </a:ext>
            </a:extLst>
          </p:cNvPr>
          <p:cNvSpPr/>
          <p:nvPr/>
        </p:nvSpPr>
        <p:spPr>
          <a:xfrm>
            <a:off x="310337" y="438840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19">
            <a:extLst>
              <a:ext uri="{FF2B5EF4-FFF2-40B4-BE49-F238E27FC236}">
                <a16:creationId xmlns:a16="http://schemas.microsoft.com/office/drawing/2014/main" id="{9E9E4B66-6DBD-4C14-9828-2936A9640CF7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1">
            <a:extLst>
              <a:ext uri="{FF2B5EF4-FFF2-40B4-BE49-F238E27FC236}">
                <a16:creationId xmlns:a16="http://schemas.microsoft.com/office/drawing/2014/main" id="{04E5E820-3F7D-4EFB-B2DB-A0B6FCC8B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59" t="10947" r="4314" b="71585"/>
          <a:stretch/>
        </p:blipFill>
        <p:spPr>
          <a:xfrm>
            <a:off x="4104302" y="982101"/>
            <a:ext cx="2874895" cy="1834312"/>
          </a:xfrm>
          <a:prstGeom prst="rect">
            <a:avLst/>
          </a:prstGeom>
        </p:spPr>
      </p:pic>
      <p:sp>
        <p:nvSpPr>
          <p:cNvPr id="30" name="Oval 22">
            <a:extLst>
              <a:ext uri="{FF2B5EF4-FFF2-40B4-BE49-F238E27FC236}">
                <a16:creationId xmlns:a16="http://schemas.microsoft.com/office/drawing/2014/main" id="{B192ED89-95E7-47B4-873F-20A94CE68DB9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A088FD4E-FC76-41E3-8214-2A3E207E76C9}"/>
              </a:ext>
            </a:extLst>
          </p:cNvPr>
          <p:cNvSpPr txBox="1"/>
          <p:nvPr/>
        </p:nvSpPr>
        <p:spPr>
          <a:xfrm>
            <a:off x="4830372" y="2511046"/>
            <a:ext cx="317495" cy="21544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t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cs typeface="Consolas"/>
              </a:rPr>
              <a:t>6</a:t>
            </a: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8C04F065-9F5C-4B93-8860-15FA6EF948C9}"/>
              </a:ext>
            </a:extLst>
          </p:cNvPr>
          <p:cNvSpPr/>
          <p:nvPr/>
        </p:nvSpPr>
        <p:spPr>
          <a:xfrm>
            <a:off x="5729938" y="1501586"/>
            <a:ext cx="358590" cy="13970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ular Callout 14">
            <a:extLst>
              <a:ext uri="{FF2B5EF4-FFF2-40B4-BE49-F238E27FC236}">
                <a16:creationId xmlns:a16="http://schemas.microsoft.com/office/drawing/2014/main" id="{412CA28D-B9D9-4F03-8B1A-32E8B5D0A433}"/>
              </a:ext>
            </a:extLst>
          </p:cNvPr>
          <p:cNvSpPr/>
          <p:nvPr/>
        </p:nvSpPr>
        <p:spPr>
          <a:xfrm>
            <a:off x="6333738" y="2190225"/>
            <a:ext cx="1436281" cy="579822"/>
          </a:xfrm>
          <a:prstGeom prst="wedgeRoundRectCallout">
            <a:avLst>
              <a:gd name="adj1" fmla="val -110999"/>
              <a:gd name="adj2" fmla="val -43138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 return address</a:t>
            </a:r>
          </a:p>
        </p:txBody>
      </p:sp>
      <p:sp>
        <p:nvSpPr>
          <p:cNvPr id="34" name="Right Arrow 26">
            <a:extLst>
              <a:ext uri="{FF2B5EF4-FFF2-40B4-BE49-F238E27FC236}">
                <a16:creationId xmlns:a16="http://schemas.microsoft.com/office/drawing/2014/main" id="{41807D6B-29B6-43AE-B6F0-D96AF8F6858E}"/>
              </a:ext>
            </a:extLst>
          </p:cNvPr>
          <p:cNvSpPr/>
          <p:nvPr/>
        </p:nvSpPr>
        <p:spPr>
          <a:xfrm>
            <a:off x="869770" y="1997764"/>
            <a:ext cx="317489" cy="242318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8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E2E34C2F-2D7D-4C17-855D-889D69D64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F34513F0-AB36-4A6C-B714-307FB21E750E}"/>
              </a:ext>
            </a:extLst>
          </p:cNvPr>
          <p:cNvSpPr/>
          <p:nvPr/>
        </p:nvSpPr>
        <p:spPr>
          <a:xfrm>
            <a:off x="3344090" y="234789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D83B493E-E6D5-48C9-8B90-D04F77866C32}"/>
              </a:ext>
            </a:extLst>
          </p:cNvPr>
          <p:cNvSpPr/>
          <p:nvPr/>
        </p:nvSpPr>
        <p:spPr>
          <a:xfrm>
            <a:off x="895762" y="4572818"/>
            <a:ext cx="1727701" cy="200565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CEE4560F-B586-4340-97CD-4B341A681CDD}"/>
              </a:ext>
            </a:extLst>
          </p:cNvPr>
          <p:cNvSpPr/>
          <p:nvPr/>
        </p:nvSpPr>
        <p:spPr>
          <a:xfrm>
            <a:off x="5723159" y="4311578"/>
            <a:ext cx="367619" cy="1336923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A8DA0182-A71E-4DF2-A96F-26E67A1428E1}"/>
              </a:ext>
            </a:extLst>
          </p:cNvPr>
          <p:cNvSpPr/>
          <p:nvPr/>
        </p:nvSpPr>
        <p:spPr>
          <a:xfrm>
            <a:off x="5728814" y="2887098"/>
            <a:ext cx="365474" cy="2913804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90A34F6B-4438-4458-A814-082DE80040C9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18">
            <a:extLst>
              <a:ext uri="{FF2B5EF4-FFF2-40B4-BE49-F238E27FC236}">
                <a16:creationId xmlns:a16="http://schemas.microsoft.com/office/drawing/2014/main" id="{75481832-4034-4039-95FD-F99D8A9F43D1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19">
            <a:extLst>
              <a:ext uri="{FF2B5EF4-FFF2-40B4-BE49-F238E27FC236}">
                <a16:creationId xmlns:a16="http://schemas.microsoft.com/office/drawing/2014/main" id="{6F84FBD9-81D0-46A2-A489-C8A16488222B}"/>
              </a:ext>
            </a:extLst>
          </p:cNvPr>
          <p:cNvSpPr/>
          <p:nvPr/>
        </p:nvSpPr>
        <p:spPr>
          <a:xfrm>
            <a:off x="310337" y="438840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15">
            <a:extLst>
              <a:ext uri="{FF2B5EF4-FFF2-40B4-BE49-F238E27FC236}">
                <a16:creationId xmlns:a16="http://schemas.microsoft.com/office/drawing/2014/main" id="{2B381657-7418-432C-9F70-C84CE37A5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59" t="10947" r="4314" b="71585"/>
          <a:stretch/>
        </p:blipFill>
        <p:spPr>
          <a:xfrm>
            <a:off x="4104302" y="982101"/>
            <a:ext cx="2874895" cy="1834312"/>
          </a:xfrm>
          <a:prstGeom prst="rect">
            <a:avLst/>
          </a:prstGeom>
        </p:spPr>
      </p:pic>
      <p:sp>
        <p:nvSpPr>
          <p:cNvPr id="28" name="Oval 22">
            <a:extLst>
              <a:ext uri="{FF2B5EF4-FFF2-40B4-BE49-F238E27FC236}">
                <a16:creationId xmlns:a16="http://schemas.microsoft.com/office/drawing/2014/main" id="{EB7497C4-755D-43CD-B975-A329FE4FB5A1}"/>
              </a:ext>
            </a:extLst>
          </p:cNvPr>
          <p:cNvSpPr/>
          <p:nvPr/>
        </p:nvSpPr>
        <p:spPr>
          <a:xfrm>
            <a:off x="4872490" y="219456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3">
            <a:extLst>
              <a:ext uri="{FF2B5EF4-FFF2-40B4-BE49-F238E27FC236}">
                <a16:creationId xmlns:a16="http://schemas.microsoft.com/office/drawing/2014/main" id="{8F8B765E-28F5-433F-9E81-80BE68BC561B}"/>
              </a:ext>
            </a:extLst>
          </p:cNvPr>
          <p:cNvSpPr txBox="1"/>
          <p:nvPr/>
        </p:nvSpPr>
        <p:spPr>
          <a:xfrm>
            <a:off x="4830372" y="2511046"/>
            <a:ext cx="317495" cy="21544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t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cs typeface="Consolas"/>
              </a:rPr>
              <a:t>6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1D555569-D507-4CA8-A594-50C68914BB62}"/>
              </a:ext>
            </a:extLst>
          </p:cNvPr>
          <p:cNvSpPr/>
          <p:nvPr/>
        </p:nvSpPr>
        <p:spPr>
          <a:xfrm>
            <a:off x="5729938" y="1501586"/>
            <a:ext cx="358590" cy="13970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5">
            <a:extLst>
              <a:ext uri="{FF2B5EF4-FFF2-40B4-BE49-F238E27FC236}">
                <a16:creationId xmlns:a16="http://schemas.microsoft.com/office/drawing/2014/main" id="{A7663067-578F-4243-A4AE-D03C13C24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921" t="15829" r="15006" b="71839"/>
          <a:stretch/>
        </p:blipFill>
        <p:spPr>
          <a:xfrm>
            <a:off x="5700057" y="1464235"/>
            <a:ext cx="410882" cy="1292413"/>
          </a:xfrm>
          <a:prstGeom prst="rect">
            <a:avLst/>
          </a:prstGeom>
        </p:spPr>
      </p:pic>
      <p:sp>
        <p:nvSpPr>
          <p:cNvPr id="32" name="TextBox 26">
            <a:extLst>
              <a:ext uri="{FF2B5EF4-FFF2-40B4-BE49-F238E27FC236}">
                <a16:creationId xmlns:a16="http://schemas.microsoft.com/office/drawing/2014/main" id="{F244F6D1-E945-4D0C-A21C-4E772344A74A}"/>
              </a:ext>
            </a:extLst>
          </p:cNvPr>
          <p:cNvSpPr txBox="1"/>
          <p:nvPr/>
        </p:nvSpPr>
        <p:spPr>
          <a:xfrm>
            <a:off x="4818419" y="1445741"/>
            <a:ext cx="317495" cy="21544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t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cs typeface="Consolas"/>
              </a:rPr>
              <a:t>6</a:t>
            </a:r>
          </a:p>
        </p:txBody>
      </p:sp>
      <p:sp>
        <p:nvSpPr>
          <p:cNvPr id="33" name="Right Arrow 27">
            <a:extLst>
              <a:ext uri="{FF2B5EF4-FFF2-40B4-BE49-F238E27FC236}">
                <a16:creationId xmlns:a16="http://schemas.microsoft.com/office/drawing/2014/main" id="{37CB4592-86AD-4E3E-BA6E-E93F72A9F481}"/>
              </a:ext>
            </a:extLst>
          </p:cNvPr>
          <p:cNvSpPr/>
          <p:nvPr/>
        </p:nvSpPr>
        <p:spPr>
          <a:xfrm>
            <a:off x="869770" y="1997764"/>
            <a:ext cx="317489" cy="242318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ular Callout 21">
            <a:extLst>
              <a:ext uri="{FF2B5EF4-FFF2-40B4-BE49-F238E27FC236}">
                <a16:creationId xmlns:a16="http://schemas.microsoft.com/office/drawing/2014/main" id="{DDA66A83-2A17-4BCD-A5D5-7AB8814ED409}"/>
              </a:ext>
            </a:extLst>
          </p:cNvPr>
          <p:cNvSpPr/>
          <p:nvPr/>
        </p:nvSpPr>
        <p:spPr>
          <a:xfrm>
            <a:off x="6808852" y="2335745"/>
            <a:ext cx="1436281" cy="579822"/>
          </a:xfrm>
          <a:prstGeom prst="wedgeRoundRectCallout">
            <a:avLst>
              <a:gd name="adj1" fmla="val -110999"/>
              <a:gd name="adj2" fmla="val -43138"/>
              <a:gd name="adj3" fmla="val 16667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handle the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 value</a:t>
            </a:r>
          </a:p>
        </p:txBody>
      </p:sp>
    </p:spTree>
    <p:extLst>
      <p:ext uri="{BB962C8B-B14F-4D97-AF65-F5344CB8AC3E}">
        <p14:creationId xmlns:p14="http://schemas.microsoft.com/office/powerpoint/2010/main" val="7991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1BA0870C-70ED-45C2-9547-191A0DBEF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02A02B71-884E-4700-8D0F-0DB9700CEF1E}"/>
              </a:ext>
            </a:extLst>
          </p:cNvPr>
          <p:cNvSpPr/>
          <p:nvPr/>
        </p:nvSpPr>
        <p:spPr>
          <a:xfrm>
            <a:off x="3344090" y="234789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4D9CE46-FE5A-4D20-905F-5AAF1A17824E}"/>
              </a:ext>
            </a:extLst>
          </p:cNvPr>
          <p:cNvSpPr/>
          <p:nvPr/>
        </p:nvSpPr>
        <p:spPr>
          <a:xfrm>
            <a:off x="895762" y="4572818"/>
            <a:ext cx="1727701" cy="200565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CB1CD39C-45D2-471F-B32B-ED8430BBA786}"/>
              </a:ext>
            </a:extLst>
          </p:cNvPr>
          <p:cNvSpPr/>
          <p:nvPr/>
        </p:nvSpPr>
        <p:spPr>
          <a:xfrm>
            <a:off x="5723159" y="4311578"/>
            <a:ext cx="367619" cy="1336923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E7485CA1-6C4E-4007-9FCD-21BFCC5CE42B}"/>
              </a:ext>
            </a:extLst>
          </p:cNvPr>
          <p:cNvSpPr/>
          <p:nvPr/>
        </p:nvSpPr>
        <p:spPr>
          <a:xfrm>
            <a:off x="5728814" y="2887098"/>
            <a:ext cx="365474" cy="2913804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943CD1E5-EC64-41B6-8668-3D311D44E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59" t="10947" r="15179" b="81582"/>
          <a:stretch/>
        </p:blipFill>
        <p:spPr>
          <a:xfrm>
            <a:off x="4104303" y="982100"/>
            <a:ext cx="1993224" cy="784555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5B3B7369-2FAF-4225-ACE5-726BE719925E}"/>
              </a:ext>
            </a:extLst>
          </p:cNvPr>
          <p:cNvSpPr/>
          <p:nvPr/>
        </p:nvSpPr>
        <p:spPr>
          <a:xfrm>
            <a:off x="5723046" y="1451951"/>
            <a:ext cx="366340" cy="2913804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1C0FE942-C8C3-4C07-B4AD-3F986FCF056E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18">
            <a:extLst>
              <a:ext uri="{FF2B5EF4-FFF2-40B4-BE49-F238E27FC236}">
                <a16:creationId xmlns:a16="http://schemas.microsoft.com/office/drawing/2014/main" id="{EE740322-098B-43AC-B044-E1A7E5B4CB62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19">
            <a:extLst>
              <a:ext uri="{FF2B5EF4-FFF2-40B4-BE49-F238E27FC236}">
                <a16:creationId xmlns:a16="http://schemas.microsoft.com/office/drawing/2014/main" id="{BCEDC4F0-DFDD-47FB-B347-8A2F1EFD0707}"/>
              </a:ext>
            </a:extLst>
          </p:cNvPr>
          <p:cNvSpPr/>
          <p:nvPr/>
        </p:nvSpPr>
        <p:spPr>
          <a:xfrm>
            <a:off x="310337" y="438840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92619181-C1EA-4336-B2B1-884F714A70FF}"/>
              </a:ext>
            </a:extLst>
          </p:cNvPr>
          <p:cNvSpPr txBox="1"/>
          <p:nvPr/>
        </p:nvSpPr>
        <p:spPr>
          <a:xfrm>
            <a:off x="4818419" y="1445741"/>
            <a:ext cx="317495" cy="21544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t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cs typeface="Consolas"/>
              </a:rPr>
              <a:t>6</a:t>
            </a:r>
          </a:p>
        </p:txBody>
      </p:sp>
      <p:sp>
        <p:nvSpPr>
          <p:cNvPr id="26" name="Right Arrow 22">
            <a:extLst>
              <a:ext uri="{FF2B5EF4-FFF2-40B4-BE49-F238E27FC236}">
                <a16:creationId xmlns:a16="http://schemas.microsoft.com/office/drawing/2014/main" id="{B194E148-E5BE-4509-ACD5-395C726A93EF}"/>
              </a:ext>
            </a:extLst>
          </p:cNvPr>
          <p:cNvSpPr/>
          <p:nvPr/>
        </p:nvSpPr>
        <p:spPr>
          <a:xfrm>
            <a:off x="869770" y="1997764"/>
            <a:ext cx="317489" cy="242318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4545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38" name="Text Box 3">
            <a:extLst>
              <a:ext uri="{FF2B5EF4-FFF2-40B4-BE49-F238E27FC236}">
                <a16:creationId xmlns:a16="http://schemas.microsoft.com/office/drawing/2014/main" id="{F8F650CB-9D66-4554-B34B-B8D32CE67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0B1636D9-F749-4ED1-99D7-8761316D5EC4}"/>
              </a:ext>
            </a:extLst>
          </p:cNvPr>
          <p:cNvSpPr/>
          <p:nvPr/>
        </p:nvSpPr>
        <p:spPr>
          <a:xfrm>
            <a:off x="3344090" y="234789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11">
            <a:extLst>
              <a:ext uri="{FF2B5EF4-FFF2-40B4-BE49-F238E27FC236}">
                <a16:creationId xmlns:a16="http://schemas.microsoft.com/office/drawing/2014/main" id="{1BB83814-BC84-40F7-A19C-B0453F273F3A}"/>
              </a:ext>
            </a:extLst>
          </p:cNvPr>
          <p:cNvSpPr/>
          <p:nvPr/>
        </p:nvSpPr>
        <p:spPr>
          <a:xfrm>
            <a:off x="879480" y="2040884"/>
            <a:ext cx="1727701" cy="200565"/>
          </a:xfrm>
          <a:prstGeom prst="rect">
            <a:avLst/>
          </a:prstGeom>
          <a:noFill/>
          <a:ln w="22225" cap="flat" cmpd="sng" algn="ctr">
            <a:solidFill>
              <a:srgbClr val="0000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433C4909-2D2D-4701-B743-19E41656C9B2}"/>
              </a:ext>
            </a:extLst>
          </p:cNvPr>
          <p:cNvSpPr/>
          <p:nvPr/>
        </p:nvSpPr>
        <p:spPr>
          <a:xfrm>
            <a:off x="5723159" y="4311578"/>
            <a:ext cx="367619" cy="1336923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E064CE0E-CD97-4F8D-A1E1-4592FE53B1DE}"/>
              </a:ext>
            </a:extLst>
          </p:cNvPr>
          <p:cNvSpPr/>
          <p:nvPr/>
        </p:nvSpPr>
        <p:spPr>
          <a:xfrm>
            <a:off x="5728814" y="2887098"/>
            <a:ext cx="365474" cy="2913804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" name="Picture 5">
            <a:extLst>
              <a:ext uri="{FF2B5EF4-FFF2-40B4-BE49-F238E27FC236}">
                <a16:creationId xmlns:a16="http://schemas.microsoft.com/office/drawing/2014/main" id="{88237C8A-02DE-4B8C-86CE-3A1D8A417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59" t="10947" r="15179" b="81582"/>
          <a:stretch/>
        </p:blipFill>
        <p:spPr>
          <a:xfrm>
            <a:off x="4104303" y="982100"/>
            <a:ext cx="1993224" cy="784555"/>
          </a:xfrm>
          <a:prstGeom prst="rect">
            <a:avLst/>
          </a:prstGeom>
        </p:spPr>
      </p:pic>
      <p:sp>
        <p:nvSpPr>
          <p:cNvPr id="44" name="Rectangle 13">
            <a:extLst>
              <a:ext uri="{FF2B5EF4-FFF2-40B4-BE49-F238E27FC236}">
                <a16:creationId xmlns:a16="http://schemas.microsoft.com/office/drawing/2014/main" id="{610AD9D7-7046-401A-AAD4-EE016DB971B6}"/>
              </a:ext>
            </a:extLst>
          </p:cNvPr>
          <p:cNvSpPr/>
          <p:nvPr/>
        </p:nvSpPr>
        <p:spPr>
          <a:xfrm>
            <a:off x="5723046" y="1451951"/>
            <a:ext cx="366340" cy="2913804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val 16">
            <a:extLst>
              <a:ext uri="{FF2B5EF4-FFF2-40B4-BE49-F238E27FC236}">
                <a16:creationId xmlns:a16="http://schemas.microsoft.com/office/drawing/2014/main" id="{492F0ADC-C41E-4086-9FFE-905814BB25FD}"/>
              </a:ext>
            </a:extLst>
          </p:cNvPr>
          <p:cNvSpPr/>
          <p:nvPr/>
        </p:nvSpPr>
        <p:spPr>
          <a:xfrm>
            <a:off x="558442" y="2070480"/>
            <a:ext cx="155504" cy="155520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val 17">
            <a:extLst>
              <a:ext uri="{FF2B5EF4-FFF2-40B4-BE49-F238E27FC236}">
                <a16:creationId xmlns:a16="http://schemas.microsoft.com/office/drawing/2014/main" id="{C7CD253C-483E-4676-923B-5A5955608B9C}"/>
              </a:ext>
            </a:extLst>
          </p:cNvPr>
          <p:cNvSpPr/>
          <p:nvPr/>
        </p:nvSpPr>
        <p:spPr>
          <a:xfrm>
            <a:off x="572616" y="4382880"/>
            <a:ext cx="155504" cy="155520"/>
          </a:xfrm>
          <a:prstGeom prst="ellipse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al 18">
            <a:extLst>
              <a:ext uri="{FF2B5EF4-FFF2-40B4-BE49-F238E27FC236}">
                <a16:creationId xmlns:a16="http://schemas.microsoft.com/office/drawing/2014/main" id="{70F5943C-0D52-4BD3-A59B-3061171B5EB6}"/>
              </a:ext>
            </a:extLst>
          </p:cNvPr>
          <p:cNvSpPr/>
          <p:nvPr/>
        </p:nvSpPr>
        <p:spPr>
          <a:xfrm>
            <a:off x="310337" y="4388400"/>
            <a:ext cx="155504" cy="155520"/>
          </a:xfrm>
          <a:prstGeom prst="ellipse">
            <a:avLst/>
          </a:prstGeom>
          <a:solidFill>
            <a:srgbClr val="66006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15">
            <a:extLst>
              <a:ext uri="{FF2B5EF4-FFF2-40B4-BE49-F238E27FC236}">
                <a16:creationId xmlns:a16="http://schemas.microsoft.com/office/drawing/2014/main" id="{5880E4B7-8F50-45F2-A528-9634DD03EF61}"/>
              </a:ext>
            </a:extLst>
          </p:cNvPr>
          <p:cNvSpPr txBox="1"/>
          <p:nvPr/>
        </p:nvSpPr>
        <p:spPr>
          <a:xfrm>
            <a:off x="4818419" y="1445741"/>
            <a:ext cx="317495" cy="21544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t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cs typeface="Consola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1279117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81A7E-3814-43F9-867A-3E72C16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sz="2000" dirty="0">
                <a:latin typeface="Consolas"/>
                <a:cs typeface="Consolas"/>
              </a:rPr>
              <a:t>factorial</a:t>
            </a:r>
            <a:endParaRPr lang="zh-TW" altLang="en-US" sz="2000" dirty="0"/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CB362F3F-B676-4D78-87CE-302924A4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8" y="1351982"/>
            <a:ext cx="2021083" cy="466889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44000" tIns="190800" rIns="0" bIns="190800" anchor="ctr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main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factorial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eq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if-goto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argument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sub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factorial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call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label BASECASE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push constant 1   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return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 // Code omitted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A43ED275-702B-45BE-B983-AA80E5C4BBEE}"/>
              </a:ext>
            </a:extLst>
          </p:cNvPr>
          <p:cNvSpPr/>
          <p:nvPr/>
        </p:nvSpPr>
        <p:spPr>
          <a:xfrm>
            <a:off x="3344090" y="2347894"/>
            <a:ext cx="347201" cy="32891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722BAD57-8649-4D09-A0B0-FCAFD5A3C6C8}"/>
              </a:ext>
            </a:extLst>
          </p:cNvPr>
          <p:cNvSpPr/>
          <p:nvPr/>
        </p:nvSpPr>
        <p:spPr>
          <a:xfrm>
            <a:off x="5723159" y="4311578"/>
            <a:ext cx="367619" cy="1336923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B57D5A0A-2175-4EF2-8463-81B1BB93832F}"/>
              </a:ext>
            </a:extLst>
          </p:cNvPr>
          <p:cNvSpPr/>
          <p:nvPr/>
        </p:nvSpPr>
        <p:spPr>
          <a:xfrm>
            <a:off x="5728814" y="2887098"/>
            <a:ext cx="365474" cy="2913804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" name="Picture 5">
            <a:extLst>
              <a:ext uri="{FF2B5EF4-FFF2-40B4-BE49-F238E27FC236}">
                <a16:creationId xmlns:a16="http://schemas.microsoft.com/office/drawing/2014/main" id="{DB3D26BE-0093-425C-8408-23180D0EB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59" t="10947" r="15179" b="81582"/>
          <a:stretch/>
        </p:blipFill>
        <p:spPr>
          <a:xfrm>
            <a:off x="4104303" y="982100"/>
            <a:ext cx="1993224" cy="784555"/>
          </a:xfrm>
          <a:prstGeom prst="rect">
            <a:avLst/>
          </a:prstGeom>
        </p:spPr>
      </p:pic>
      <p:sp>
        <p:nvSpPr>
          <p:cNvPr id="44" name="Rectangle 13">
            <a:extLst>
              <a:ext uri="{FF2B5EF4-FFF2-40B4-BE49-F238E27FC236}">
                <a16:creationId xmlns:a16="http://schemas.microsoft.com/office/drawing/2014/main" id="{D83D16F5-9851-4DD2-AFB1-70E04CE2CB68}"/>
              </a:ext>
            </a:extLst>
          </p:cNvPr>
          <p:cNvSpPr/>
          <p:nvPr/>
        </p:nvSpPr>
        <p:spPr>
          <a:xfrm>
            <a:off x="5723046" y="1451951"/>
            <a:ext cx="366340" cy="2913804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15">
            <a:extLst>
              <a:ext uri="{FF2B5EF4-FFF2-40B4-BE49-F238E27FC236}">
                <a16:creationId xmlns:a16="http://schemas.microsoft.com/office/drawing/2014/main" id="{B72ABA43-E73F-4B98-89EF-7B87E92FB770}"/>
              </a:ext>
            </a:extLst>
          </p:cNvPr>
          <p:cNvSpPr txBox="1"/>
          <p:nvPr/>
        </p:nvSpPr>
        <p:spPr>
          <a:xfrm>
            <a:off x="4818419" y="1445741"/>
            <a:ext cx="317495" cy="21544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t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cs typeface="Consolas"/>
              </a:rPr>
              <a:t>6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867E6C5-4CE4-4012-92E6-B85AFAD16683}"/>
              </a:ext>
            </a:extLst>
          </p:cNvPr>
          <p:cNvSpPr txBox="1">
            <a:spLocks/>
          </p:cNvSpPr>
          <p:nvPr/>
        </p:nvSpPr>
        <p:spPr>
          <a:xfrm>
            <a:off x="3365386" y="1980838"/>
            <a:ext cx="5702637" cy="2005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caller (</a:t>
            </a: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main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function) wanted to compute 3!</a:t>
            </a:r>
          </a:p>
          <a:p>
            <a:pPr marL="468312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50000"/>
              <a:buFont typeface="Wingdings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it pushed 3, called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factorial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and got 6</a:t>
            </a:r>
          </a:p>
          <a:p>
            <a:pPr marL="468312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50000"/>
              <a:buFont typeface="Wingdings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from the caller’s view, nothing exciting happenned...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7" name="Picture 17">
            <a:extLst>
              <a:ext uri="{FF2B5EF4-FFF2-40B4-BE49-F238E27FC236}">
                <a16:creationId xmlns:a16="http://schemas.microsoft.com/office/drawing/2014/main" id="{622C8FD3-BC27-40A4-A711-AFF461D8E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50" t="6283" r="24533" b="7896"/>
          <a:stretch/>
        </p:blipFill>
        <p:spPr>
          <a:xfrm>
            <a:off x="3710167" y="3308887"/>
            <a:ext cx="2354929" cy="3183245"/>
          </a:xfrm>
          <a:prstGeom prst="rect">
            <a:avLst/>
          </a:prstGeom>
        </p:spPr>
      </p:pic>
      <p:grpSp>
        <p:nvGrpSpPr>
          <p:cNvPr id="48" name="Group 18">
            <a:extLst>
              <a:ext uri="{FF2B5EF4-FFF2-40B4-BE49-F238E27FC236}">
                <a16:creationId xmlns:a16="http://schemas.microsoft.com/office/drawing/2014/main" id="{8FE98350-D9D5-470A-ACEB-2FDCB78B527C}"/>
              </a:ext>
            </a:extLst>
          </p:cNvPr>
          <p:cNvGrpSpPr/>
          <p:nvPr/>
        </p:nvGrpSpPr>
        <p:grpSpPr>
          <a:xfrm>
            <a:off x="6219227" y="3450934"/>
            <a:ext cx="1438291" cy="1075741"/>
            <a:chOff x="6503296" y="2464953"/>
            <a:chExt cx="1438291" cy="1075741"/>
          </a:xfrm>
        </p:grpSpPr>
        <p:sp>
          <p:nvSpPr>
            <p:cNvPr id="49" name="Rounded Rectangular Callout 19">
              <a:extLst>
                <a:ext uri="{FF2B5EF4-FFF2-40B4-BE49-F238E27FC236}">
                  <a16:creationId xmlns:a16="http://schemas.microsoft.com/office/drawing/2014/main" id="{8FE71E45-00F4-4EAC-AD80-F7E8979AC054}"/>
                </a:ext>
              </a:extLst>
            </p:cNvPr>
            <p:cNvSpPr/>
            <p:nvPr/>
          </p:nvSpPr>
          <p:spPr>
            <a:xfrm>
              <a:off x="6503296" y="2464953"/>
              <a:ext cx="1216703" cy="405283"/>
            </a:xfrm>
            <a:prstGeom prst="wedgeRoundRectCallout">
              <a:avLst>
                <a:gd name="adj1" fmla="val -112162"/>
                <a:gd name="adj2" fmla="val 46210"/>
                <a:gd name="adj3" fmla="val 1666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abstraction</a:t>
              </a:r>
            </a:p>
          </p:txBody>
        </p:sp>
        <p:sp>
          <p:nvSpPr>
            <p:cNvPr id="50" name="Rounded Rectangular Callout 20">
              <a:extLst>
                <a:ext uri="{FF2B5EF4-FFF2-40B4-BE49-F238E27FC236}">
                  <a16:creationId xmlns:a16="http://schemas.microsoft.com/office/drawing/2014/main" id="{4546FA62-5134-4890-BE6C-3F7A2DDEBCC8}"/>
                </a:ext>
              </a:extLst>
            </p:cNvPr>
            <p:cNvSpPr/>
            <p:nvPr/>
          </p:nvSpPr>
          <p:spPr>
            <a:xfrm>
              <a:off x="6505306" y="3099991"/>
              <a:ext cx="1436281" cy="440703"/>
            </a:xfrm>
            <a:prstGeom prst="wedgeRoundRectCallout">
              <a:avLst>
                <a:gd name="adj1" fmla="val -95875"/>
                <a:gd name="adj2" fmla="val 47651"/>
                <a:gd name="adj3" fmla="val 1666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implementation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24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Function commands in the VM language</a:t>
            </a:r>
          </a:p>
        </p:txBody>
      </p:sp>
      <p:sp>
        <p:nvSpPr>
          <p:cNvPr id="525315" name="Rectangle 3">
            <a:extLst>
              <a:ext uri="{FF2B5EF4-FFF2-40B4-BE49-F238E27FC236}">
                <a16:creationId xmlns:a16="http://schemas.microsoft.com/office/drawing/2014/main" id="{1BC125C4-33FA-4C13-96E3-9D6119C3FD7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657600"/>
            <a:ext cx="7643813" cy="1658938"/>
          </a:xfrm>
        </p:spPr>
        <p:txBody>
          <a:bodyPr/>
          <a:lstStyle/>
          <a:p>
            <a:pPr>
              <a:spcBef>
                <a:spcPts val="2400"/>
              </a:spcBef>
              <a:buFont typeface="Wingdings" panose="05000000000000000000" pitchFamily="2" charset="2"/>
              <a:buNone/>
            </a:pPr>
            <a:r>
              <a:rPr lang="en-US" altLang="zh-TW" sz="2000" u="sng" dirty="0">
                <a:ea typeface="新細明體" panose="02020500000000000000" pitchFamily="18" charset="-120"/>
              </a:rPr>
              <a:t>Q:</a:t>
            </a:r>
            <a:r>
              <a:rPr lang="en-US" altLang="zh-TW" sz="2000" dirty="0">
                <a:ea typeface="新細明體" panose="02020500000000000000" pitchFamily="18" charset="-120"/>
              </a:rPr>
              <a:t> Why this particular syntax?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None/>
            </a:pPr>
            <a:r>
              <a:rPr lang="en-US" altLang="zh-TW" sz="2000" u="sng" dirty="0">
                <a:ea typeface="新細明體" panose="02020500000000000000" pitchFamily="18" charset="-120"/>
              </a:rPr>
              <a:t>A:</a:t>
            </a:r>
            <a:r>
              <a:rPr lang="en-US" altLang="zh-TW" sz="2000" dirty="0">
                <a:ea typeface="新細明體" panose="02020500000000000000" pitchFamily="18" charset="-120"/>
              </a:rPr>
              <a:t> Because it simplifies the VM implementation.</a:t>
            </a:r>
          </a:p>
        </p:txBody>
      </p:sp>
      <p:sp>
        <p:nvSpPr>
          <p:cNvPr id="133124" name="Text Box 4">
            <a:extLst>
              <a:ext uri="{FF2B5EF4-FFF2-40B4-BE49-F238E27FC236}">
                <a16:creationId xmlns:a16="http://schemas.microsoft.com/office/drawing/2014/main" id="{44A7F07A-50EB-49FA-8F62-BDA97F366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863600"/>
            <a:ext cx="7948613" cy="2590800"/>
          </a:xfrm>
          <a:prstGeom prst="rect">
            <a:avLst/>
          </a:prstGeom>
          <a:solidFill>
            <a:srgbClr val="FFE4C9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190800" rIns="0" bIns="190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100000"/>
              </a:spcBef>
              <a:buFont typeface="Wingdings" charset="2"/>
              <a:buNone/>
              <a:defRPr/>
            </a:pPr>
            <a:r>
              <a:rPr lang="en-US" altLang="zh-TW" sz="1800" dirty="0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function </a:t>
            </a:r>
            <a:r>
              <a:rPr lang="en-US" altLang="zh-TW" sz="1800" b="0" i="1" dirty="0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g </a:t>
            </a:r>
            <a:r>
              <a:rPr lang="en-US" altLang="zh-TW" sz="1800" b="0" i="1" dirty="0" err="1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nVars</a:t>
            </a:r>
            <a:r>
              <a:rPr lang="en-US" altLang="zh-TW" sz="1800" b="0" i="1" dirty="0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  </a:t>
            </a:r>
            <a:r>
              <a:rPr lang="en-US" altLang="zh-TW" sz="1800" b="0" dirty="0">
                <a:ea typeface="新細明體" charset="0"/>
                <a:cs typeface="Arial" charset="0"/>
              </a:rPr>
              <a:t>// here starts a function called </a:t>
            </a:r>
            <a:r>
              <a:rPr lang="en-US" altLang="zh-TW" sz="1800" b="0" i="1" dirty="0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g</a:t>
            </a:r>
            <a:r>
              <a:rPr lang="en-US" altLang="zh-TW" sz="1800" b="0" dirty="0">
                <a:ea typeface="新細明體" charset="0"/>
                <a:cs typeface="Arial" charset="0"/>
              </a:rPr>
              <a:t>,</a:t>
            </a:r>
            <a:br>
              <a:rPr lang="en-US" altLang="zh-TW" sz="1800" b="0" dirty="0">
                <a:ea typeface="新細明體" charset="0"/>
                <a:cs typeface="Arial" charset="0"/>
              </a:rPr>
            </a:br>
            <a:r>
              <a:rPr lang="en-US" altLang="zh-TW" sz="1800" b="0" dirty="0">
                <a:ea typeface="新細明體" charset="0"/>
                <a:cs typeface="Arial" charset="0"/>
              </a:rPr>
              <a:t>                            // which has </a:t>
            </a:r>
            <a:r>
              <a:rPr lang="en-US" altLang="zh-TW" sz="1800" b="0" i="1" dirty="0" err="1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nVars</a:t>
            </a:r>
            <a:r>
              <a:rPr lang="en-US" altLang="zh-TW" sz="1800" b="0" dirty="0">
                <a:ea typeface="新細明體" charset="0"/>
                <a:cs typeface="Arial" charset="0"/>
              </a:rPr>
              <a:t> local variables</a:t>
            </a:r>
          </a:p>
          <a:p>
            <a:pPr>
              <a:spcBef>
                <a:spcPct val="100000"/>
              </a:spcBef>
              <a:buFont typeface="Wingdings" charset="2"/>
              <a:buNone/>
              <a:defRPr/>
            </a:pPr>
            <a:r>
              <a:rPr lang="en-US" altLang="zh-TW" sz="1800" dirty="0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call </a:t>
            </a:r>
            <a:r>
              <a:rPr lang="en-US" altLang="zh-TW" sz="1800" b="0" i="1" dirty="0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g</a:t>
            </a:r>
            <a:r>
              <a:rPr lang="en-US" altLang="zh-TW" sz="1800" b="0" dirty="0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sz="1800" b="0" i="1" dirty="0" err="1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nArgs</a:t>
            </a:r>
            <a:r>
              <a:rPr lang="en-US" altLang="zh-TW" sz="1800" b="0" i="1" dirty="0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      </a:t>
            </a:r>
            <a:r>
              <a:rPr lang="en-US" altLang="zh-TW" sz="1800" b="0" dirty="0">
                <a:ea typeface="新細明體" charset="0"/>
                <a:cs typeface="Arial" charset="0"/>
              </a:rPr>
              <a:t>// invoke function </a:t>
            </a:r>
            <a:r>
              <a:rPr lang="en-US" altLang="zh-TW" sz="1800" b="0" i="1" dirty="0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g</a:t>
            </a:r>
            <a:r>
              <a:rPr lang="en-US" altLang="zh-TW" sz="1800" b="0" dirty="0">
                <a:ea typeface="新細明體" charset="0"/>
                <a:cs typeface="Arial" charset="0"/>
              </a:rPr>
              <a:t> for its effect;                             </a:t>
            </a:r>
            <a:br>
              <a:rPr lang="en-US" altLang="zh-TW" sz="1800" b="0" dirty="0">
                <a:ea typeface="新細明體" charset="0"/>
                <a:cs typeface="Arial" charset="0"/>
              </a:rPr>
            </a:br>
            <a:r>
              <a:rPr lang="en-US" altLang="zh-TW" sz="1800" b="0" dirty="0">
                <a:ea typeface="新細明體" charset="0"/>
                <a:cs typeface="Arial" charset="0"/>
              </a:rPr>
              <a:t>                           // </a:t>
            </a:r>
            <a:r>
              <a:rPr lang="en-US" altLang="zh-TW" sz="1800" b="0" i="1" dirty="0" err="1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nArgs</a:t>
            </a:r>
            <a:r>
              <a:rPr lang="en-US" altLang="zh-TW" sz="1800" b="0" dirty="0">
                <a:ea typeface="新細明體" charset="0"/>
                <a:cs typeface="Arial" charset="0"/>
              </a:rPr>
              <a:t> arguments have already been pushed </a:t>
            </a:r>
          </a:p>
          <a:p>
            <a:pPr>
              <a:spcBef>
                <a:spcPts val="0"/>
              </a:spcBef>
              <a:buFont typeface="Wingdings" charset="2"/>
              <a:buNone/>
              <a:defRPr/>
            </a:pPr>
            <a:r>
              <a:rPr lang="en-US" altLang="zh-TW" sz="1800" b="0" dirty="0">
                <a:ea typeface="新細明體" charset="0"/>
                <a:cs typeface="Arial" charset="0"/>
              </a:rPr>
              <a:t>                                // onto the stack</a:t>
            </a:r>
          </a:p>
          <a:p>
            <a:pPr>
              <a:spcBef>
                <a:spcPct val="100000"/>
              </a:spcBef>
              <a:buFont typeface="Wingdings" charset="2"/>
              <a:buNone/>
              <a:defRPr/>
            </a:pPr>
            <a:r>
              <a:rPr lang="en-US" altLang="zh-TW" sz="1800" dirty="0">
                <a:solidFill>
                  <a:srgbClr val="663300"/>
                </a:solidFill>
                <a:latin typeface="Consolas" charset="0"/>
                <a:ea typeface="新細明體" charset="0"/>
                <a:cs typeface="Consolas" charset="0"/>
              </a:rPr>
              <a:t>return</a:t>
            </a:r>
            <a:r>
              <a:rPr lang="en-US" altLang="zh-TW" sz="1800" dirty="0">
                <a:solidFill>
                  <a:srgbClr val="663300"/>
                </a:solidFill>
                <a:latin typeface="Courier New" charset="0"/>
                <a:ea typeface="新細明體" charset="0"/>
                <a:cs typeface="Courier New" charset="0"/>
              </a:rPr>
              <a:t>           </a:t>
            </a:r>
            <a:r>
              <a:rPr lang="en-US" altLang="zh-TW" sz="1800" b="0" dirty="0">
                <a:ea typeface="新細明體" charset="0"/>
                <a:cs typeface="Arial" charset="0"/>
              </a:rPr>
              <a:t>// terminate execution and return control </a:t>
            </a:r>
          </a:p>
          <a:p>
            <a:pPr>
              <a:spcBef>
                <a:spcPts val="0"/>
              </a:spcBef>
              <a:buFont typeface="Wingdings" charset="2"/>
              <a:buNone/>
              <a:defRPr/>
            </a:pPr>
            <a:r>
              <a:rPr lang="en-US" altLang="zh-TW" sz="1800" b="0" dirty="0">
                <a:ea typeface="新細明體" charset="0"/>
                <a:cs typeface="Arial" charset="0"/>
              </a:rPr>
              <a:t>                                 // to the caller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5" grpId="0" build="p"/>
      <p:bldP spid="133124" grpId="0" build="p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E384571-583A-4E06-91FD-308B353C96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/>
              <a:t>Function call and return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D9AA18A-F46A-4932-8495-C46903910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21" y="1342119"/>
            <a:ext cx="3138808" cy="3420671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16000" tIns="97200" rIns="93600" bIns="3600" anchor="t" anchorCtr="0"/>
          <a:lstStyle>
            <a:defPPr>
              <a:defRPr lang="en-US"/>
            </a:defPPr>
            <a:lvl1pPr marL="342900" indent="-342900">
              <a:defRPr sz="1200">
                <a:latin typeface="Consolas"/>
                <a:ea typeface="ＭＳ Ｐゴシック" charset="0"/>
                <a:cs typeface="Consolas"/>
              </a:defRPr>
            </a:lvl1pPr>
            <a:lvl2pPr marL="742950" indent="-285750">
              <a:defRPr sz="2400"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Foo.main 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// computes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–(19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*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3))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0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constant 19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push local 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call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neg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function Bar.mult 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Computes the product of the first two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arguments and puts the result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...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push local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1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// return value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ＭＳ Ｐゴシック" charset="0"/>
              </a:rPr>
              <a:t>  return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2D9CAB54-A950-4A43-A76F-353819017EAA}"/>
              </a:ext>
            </a:extLst>
          </p:cNvPr>
          <p:cNvSpPr txBox="1"/>
          <p:nvPr/>
        </p:nvSpPr>
        <p:spPr>
          <a:xfrm>
            <a:off x="4375816" y="2090551"/>
            <a:ext cx="4806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1800" b="0" u="sng" dirty="0">
                <a:solidFill>
                  <a:prstClr val="black"/>
                </a:solidFill>
                <a:latin typeface="Times New Roman"/>
                <a:cs typeface="Times New Roman"/>
              </a:rPr>
              <a:t>We focus on the VM function commands:</a:t>
            </a:r>
          </a:p>
          <a:p>
            <a:pPr marL="180975" indent="-180975" eaLnBrk="1" fontAlgn="auto" hangingPunct="1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b="0" dirty="0">
                <a:solidFill>
                  <a:prstClr val="black"/>
                </a:solidFill>
                <a:latin typeface="Consolas"/>
                <a:cs typeface="Consolas"/>
              </a:rPr>
              <a:t>call</a:t>
            </a: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1400" b="0" i="1" dirty="0">
                <a:solidFill>
                  <a:prstClr val="black"/>
                </a:solidFill>
                <a:latin typeface="Times New Roman"/>
                <a:cs typeface="Times New Roman"/>
              </a:rPr>
              <a:t>functionName  nArgs</a:t>
            </a:r>
          </a:p>
          <a:p>
            <a:pPr marL="180975" indent="-180975" eaLnBrk="1" fontAlgn="auto" hangingPunct="1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b="0" dirty="0">
                <a:solidFill>
                  <a:prstClr val="black"/>
                </a:solidFill>
                <a:latin typeface="Consolas"/>
                <a:cs typeface="Consolas"/>
              </a:rPr>
              <a:t>function</a:t>
            </a:r>
            <a:r>
              <a:rPr lang="en-US" sz="1400" b="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1400" b="0" i="1" dirty="0">
                <a:solidFill>
                  <a:prstClr val="black"/>
                </a:solidFill>
                <a:latin typeface="Times New Roman"/>
                <a:cs typeface="Times New Roman"/>
              </a:rPr>
              <a:t>functionName  nVars</a:t>
            </a:r>
          </a:p>
          <a:p>
            <a:pPr marL="180975" indent="-180975" eaLnBrk="1" fontAlgn="auto" hangingPunct="1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b="0" dirty="0">
                <a:solidFill>
                  <a:prstClr val="black"/>
                </a:solidFill>
                <a:latin typeface="Consolas"/>
                <a:cs typeface="Consolas"/>
              </a:rPr>
              <a:t>return</a:t>
            </a: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29627C58-AAE4-4280-9F90-1D7D3D06233B}"/>
              </a:ext>
            </a:extLst>
          </p:cNvPr>
          <p:cNvGrpSpPr/>
          <p:nvPr/>
        </p:nvGrpSpPr>
        <p:grpSpPr>
          <a:xfrm>
            <a:off x="171713" y="1898996"/>
            <a:ext cx="787386" cy="2353974"/>
            <a:chOff x="372233" y="2308429"/>
            <a:chExt cx="787386" cy="2353974"/>
          </a:xfrm>
        </p:grpSpPr>
        <p:sp>
          <p:nvSpPr>
            <p:cNvPr id="14" name="Rounded Rectangular Callout 18">
              <a:extLst>
                <a:ext uri="{FF2B5EF4-FFF2-40B4-BE49-F238E27FC236}">
                  <a16:creationId xmlns:a16="http://schemas.microsoft.com/office/drawing/2014/main" id="{6572EB67-1220-49AC-B5FA-629BD38CC7DC}"/>
                </a:ext>
              </a:extLst>
            </p:cNvPr>
            <p:cNvSpPr/>
            <p:nvPr/>
          </p:nvSpPr>
          <p:spPr>
            <a:xfrm>
              <a:off x="372233" y="2308429"/>
              <a:ext cx="733518" cy="405983"/>
            </a:xfrm>
            <a:prstGeom prst="wedgeRoundRectCallout">
              <a:avLst>
                <a:gd name="adj1" fmla="val 54298"/>
                <a:gd name="adj2" fmla="val -116650"/>
                <a:gd name="adj3" fmla="val 1666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caller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5" name="Rounded Rectangular Callout 19">
              <a:extLst>
                <a:ext uri="{FF2B5EF4-FFF2-40B4-BE49-F238E27FC236}">
                  <a16:creationId xmlns:a16="http://schemas.microsoft.com/office/drawing/2014/main" id="{FCBADA8E-E2B0-4805-BB4F-AF1FBB850127}"/>
                </a:ext>
              </a:extLst>
            </p:cNvPr>
            <p:cNvSpPr/>
            <p:nvPr/>
          </p:nvSpPr>
          <p:spPr>
            <a:xfrm>
              <a:off x="426101" y="4256420"/>
              <a:ext cx="733518" cy="405983"/>
            </a:xfrm>
            <a:prstGeom prst="wedgeRoundRectCallout">
              <a:avLst>
                <a:gd name="adj1" fmla="val 54298"/>
                <a:gd name="adj2" fmla="val -116650"/>
                <a:gd name="adj3" fmla="val 1666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callee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16" name="Rectangle 10">
            <a:extLst>
              <a:ext uri="{FF2B5EF4-FFF2-40B4-BE49-F238E27FC236}">
                <a16:creationId xmlns:a16="http://schemas.microsoft.com/office/drawing/2014/main" id="{762BD3B8-8D46-4B61-A3A3-DC44BE749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04" y="1009072"/>
            <a:ext cx="29256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fontAlgn="auto" hangingPunct="1">
              <a:spcBef>
                <a:spcPct val="60000"/>
              </a:spcBef>
              <a:spcAft>
                <a:spcPct val="70000"/>
              </a:spcAft>
              <a:buClr>
                <a:srgbClr val="006600"/>
              </a:buClr>
              <a:buSzPct val="85000"/>
              <a:buFont typeface="Wingdings" charset="0"/>
              <a:buNone/>
            </a:pPr>
            <a:r>
              <a:rPr lang="en-US" sz="1600" b="0" dirty="0">
                <a:solidFill>
                  <a:prstClr val="black"/>
                </a:solidFill>
                <a:latin typeface="Times New Roman"/>
                <a:cs typeface="Times New Roman"/>
              </a:rPr>
              <a:t>VM code (arbitrary example)</a:t>
            </a:r>
            <a:endParaRPr lang="en-US" sz="12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577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0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barb">
  <a:themeElements>
    <a:clrScheme name="sidebarb 8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000099"/>
      </a:hlink>
      <a:folHlink>
        <a:srgbClr val="000099"/>
      </a:folHlink>
    </a:clrScheme>
    <a:fontScheme name="sidebarb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idebar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8">
        <a:dk1>
          <a:srgbClr val="000000"/>
        </a:dk1>
        <a:lt1>
          <a:srgbClr val="FFFFFF"/>
        </a:lt1>
        <a:dk2>
          <a:srgbClr val="000000"/>
        </a:dk2>
        <a:lt2>
          <a:srgbClr val="CECECE"/>
        </a:lt2>
        <a:accent1>
          <a:srgbClr val="DADADA"/>
        </a:accent1>
        <a:accent2>
          <a:srgbClr val="474747"/>
        </a:accent2>
        <a:accent3>
          <a:srgbClr val="FFFFFF"/>
        </a:accent3>
        <a:accent4>
          <a:srgbClr val="000000"/>
        </a:accent4>
        <a:accent5>
          <a:srgbClr val="EAEAEA"/>
        </a:accent5>
        <a:accent6>
          <a:srgbClr val="3F3F3F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c:\msoffice\powerpnt\template\bwovrhd\sidebarb.ppt</Template>
  <TotalTime>616</TotalTime>
  <Pages>24</Pages>
  <Words>14235</Words>
  <Application>Microsoft Office PowerPoint</Application>
  <PresentationFormat>Letter 紙張 (8.5x11 英吋)</PresentationFormat>
  <Paragraphs>3222</Paragraphs>
  <Slides>157</Slides>
  <Notes>74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157</vt:i4>
      </vt:variant>
    </vt:vector>
  </HeadingPairs>
  <TitlesOfParts>
    <vt:vector size="170" baseType="lpstr">
      <vt:lpstr>Arial Unicode MS</vt:lpstr>
      <vt:lpstr>ＭＳ Ｐゴシック</vt:lpstr>
      <vt:lpstr>Nixie One</vt:lpstr>
      <vt:lpstr>新細明體</vt:lpstr>
      <vt:lpstr>Arial</vt:lpstr>
      <vt:lpstr>Calibri</vt:lpstr>
      <vt:lpstr>Comic Sans MS</vt:lpstr>
      <vt:lpstr>Consolas</vt:lpstr>
      <vt:lpstr>Courier New</vt:lpstr>
      <vt:lpstr>Times New Roman</vt:lpstr>
      <vt:lpstr>Wingdings</vt:lpstr>
      <vt:lpstr>sidebarb</vt:lpstr>
      <vt:lpstr>VISIO</vt:lpstr>
      <vt:lpstr>Virtual Machine Part II: Program Control</vt:lpstr>
      <vt:lpstr>Where we are at:</vt:lpstr>
      <vt:lpstr>The big picture</vt:lpstr>
      <vt:lpstr>The VM language</vt:lpstr>
      <vt:lpstr>The compilation challenge</vt:lpstr>
      <vt:lpstr>The compilation challenge / two-tier setting</vt:lpstr>
      <vt:lpstr>The compilation challenge / two-tier setting</vt:lpstr>
      <vt:lpstr>The compilation challenge</vt:lpstr>
      <vt:lpstr>Lecture plan</vt:lpstr>
      <vt:lpstr>Program flow commands in the VM language</vt:lpstr>
      <vt:lpstr>Flow of control</vt:lpstr>
      <vt:lpstr>Flow of control</vt:lpstr>
      <vt:lpstr>Branching</vt:lpstr>
      <vt:lpstr>Branching</vt:lpstr>
      <vt:lpstr>Branching</vt:lpstr>
      <vt:lpstr>Lecture plan</vt:lpstr>
      <vt:lpstr>Subroutines</vt:lpstr>
      <vt:lpstr>Subroutines in the VM language</vt:lpstr>
      <vt:lpstr>Subroutines in the VM language</vt:lpstr>
      <vt:lpstr>What behind subroutines</vt:lpstr>
      <vt:lpstr>Memory Segments</vt:lpstr>
      <vt:lpstr>Function call and return: abstraction</vt:lpstr>
      <vt:lpstr>Function call and return: abstraction</vt:lpstr>
      <vt:lpstr>Function call and return: abstraction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Function call and return: implementation</vt:lpstr>
      <vt:lpstr>The global stack</vt:lpstr>
      <vt:lpstr>Recap: function call and return</vt:lpstr>
      <vt:lpstr>Recap: function call and return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Example: factorial</vt:lpstr>
      <vt:lpstr>Function commands in the VM language</vt:lpstr>
      <vt:lpstr>Function call and return</vt:lpstr>
      <vt:lpstr>Contract: the caller’s view</vt:lpstr>
      <vt:lpstr>Contract: the caller’s view</vt:lpstr>
      <vt:lpstr>Contract: the callee’s view</vt:lpstr>
      <vt:lpstr>Contract: the callee’s view</vt:lpstr>
      <vt:lpstr>The VM implementation view</vt:lpstr>
      <vt:lpstr>The VM implementation view</vt:lpstr>
      <vt:lpstr>The VM implementation view</vt:lpstr>
      <vt:lpstr>The VM implementation view</vt:lpstr>
      <vt:lpstr>The VM implementation view</vt:lpstr>
      <vt:lpstr>The VM implementation view</vt:lpstr>
      <vt:lpstr>The VM implementation view</vt:lpstr>
      <vt:lpstr>The VM implementation view</vt:lpstr>
      <vt:lpstr>The VM implementation view</vt:lpstr>
      <vt:lpstr>The VM implementation view</vt:lpstr>
      <vt:lpstr>Handling call</vt:lpstr>
      <vt:lpstr>Handling call</vt:lpstr>
      <vt:lpstr>Handling call</vt:lpstr>
      <vt:lpstr>Handling call</vt:lpstr>
      <vt:lpstr>Handling call</vt:lpstr>
      <vt:lpstr>Handling call</vt:lpstr>
      <vt:lpstr>Handling call</vt:lpstr>
      <vt:lpstr>Handling call</vt:lpstr>
      <vt:lpstr>Handling call</vt:lpstr>
      <vt:lpstr>Handling call</vt:lpstr>
      <vt:lpstr>Handling call</vt:lpstr>
      <vt:lpstr>Handling call</vt:lpstr>
      <vt:lpstr>Handling call</vt:lpstr>
      <vt:lpstr>Handling call</vt:lpstr>
      <vt:lpstr>Handling call</vt:lpstr>
      <vt:lpstr>Handling call</vt:lpstr>
      <vt:lpstr>Handling call</vt:lpstr>
      <vt:lpstr>Handling call</vt:lpstr>
      <vt:lpstr>Handling call</vt:lpstr>
      <vt:lpstr>Handling call</vt:lpstr>
      <vt:lpstr>Handling function</vt:lpstr>
      <vt:lpstr>Handling function</vt:lpstr>
      <vt:lpstr>Handling function</vt:lpstr>
      <vt:lpstr>Handling function</vt:lpstr>
      <vt:lpstr>Handling function</vt:lpstr>
      <vt:lpstr>Handling function</vt:lpstr>
      <vt:lpstr>Handling function</vt:lpstr>
      <vt:lpstr>Handling return</vt:lpstr>
      <vt:lpstr>Handling return</vt:lpstr>
      <vt:lpstr>Handling return</vt:lpstr>
      <vt:lpstr>Handling return</vt:lpstr>
      <vt:lpstr>Handling return</vt:lpstr>
      <vt:lpstr>Handling return</vt:lpstr>
      <vt:lpstr>Handling return</vt:lpstr>
      <vt:lpstr>Handling return</vt:lpstr>
      <vt:lpstr>Handling return</vt:lpstr>
      <vt:lpstr>Handling return</vt:lpstr>
      <vt:lpstr>Handling return</vt:lpstr>
      <vt:lpstr>Handling return</vt:lpstr>
      <vt:lpstr>Handling return</vt:lpstr>
      <vt:lpstr>Handling return</vt:lpstr>
      <vt:lpstr>Recap</vt:lpstr>
      <vt:lpstr>The big picture: program compilation and translation</vt:lpstr>
      <vt:lpstr>Booting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Machine Part II: Program Control</dc:title>
  <dc:subject/>
  <dc:creator>Microsoft Office 使用者</dc:creator>
  <cp:keywords/>
  <dc:description/>
  <cp:lastModifiedBy>cyy</cp:lastModifiedBy>
  <cp:revision>48</cp:revision>
  <cp:lastPrinted>1999-02-19T08:49:27Z</cp:lastPrinted>
  <dcterms:created xsi:type="dcterms:W3CDTF">2015-12-08T07:29:00Z</dcterms:created>
  <dcterms:modified xsi:type="dcterms:W3CDTF">2021-12-13T14:13:09Z</dcterms:modified>
</cp:coreProperties>
</file>