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386800" cy="30243463"/>
  <p:notesSz cx="6858000" cy="9144000"/>
  <p:defaultTextStyle>
    <a:defPPr>
      <a:defRPr lang="zh-TW"/>
    </a:defPPr>
    <a:lvl1pPr marL="0" algn="l" defTabSz="29502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5110" algn="l" defTabSz="29502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0220" algn="l" defTabSz="29502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5330" algn="l" defTabSz="29502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0440" algn="l" defTabSz="29502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75550" algn="l" defTabSz="29502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0660" algn="l" defTabSz="29502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25771" algn="l" defTabSz="29502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0881" algn="l" defTabSz="29502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485" autoAdjust="0"/>
  </p:normalViewPr>
  <p:slideViewPr>
    <p:cSldViewPr>
      <p:cViewPr>
        <p:scale>
          <a:sx n="20" d="100"/>
          <a:sy n="20" d="100"/>
        </p:scale>
        <p:origin x="-1037" y="178"/>
      </p:cViewPr>
      <p:guideLst>
        <p:guide orient="horz" pos="9526"/>
        <p:guide pos="67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04010" y="9395082"/>
            <a:ext cx="18178780" cy="648274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08020" y="17137962"/>
            <a:ext cx="14970760" cy="772888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5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0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5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75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0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2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CBE6-99D7-4428-9CF7-35F520F9CE02}" type="datetimeFigureOut">
              <a:rPr lang="zh-TW" altLang="en-US" smtClean="0"/>
              <a:pPr/>
              <a:t>2012/11/7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62769-0B15-4BDF-9FD0-1A2531C399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CBE6-99D7-4428-9CF7-35F520F9CE02}" type="datetimeFigureOut">
              <a:rPr lang="zh-TW" altLang="en-US" smtClean="0"/>
              <a:pPr/>
              <a:t>2012/11/7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62769-0B15-4BDF-9FD0-1A2531C399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1629071" y="1617189"/>
            <a:ext cx="3609024" cy="34401939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02007" y="1617189"/>
            <a:ext cx="10470622" cy="3440193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CBE6-99D7-4428-9CF7-35F520F9CE02}" type="datetimeFigureOut">
              <a:rPr lang="zh-TW" altLang="en-US" smtClean="0"/>
              <a:pPr/>
              <a:t>2012/11/7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62769-0B15-4BDF-9FD0-1A2531C399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CBE6-99D7-4428-9CF7-35F520F9CE02}" type="datetimeFigureOut">
              <a:rPr lang="zh-TW" altLang="en-US" smtClean="0"/>
              <a:pPr/>
              <a:t>2012/11/7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62769-0B15-4BDF-9FD0-1A2531C399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89411" y="19434226"/>
            <a:ext cx="18178780" cy="6006688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89411" y="12818474"/>
            <a:ext cx="18178780" cy="6615754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511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0220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533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044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7555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066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2577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088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CBE6-99D7-4428-9CF7-35F520F9CE02}" type="datetimeFigureOut">
              <a:rPr lang="zh-TW" altLang="en-US" smtClean="0"/>
              <a:pPr/>
              <a:t>2012/11/7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62769-0B15-4BDF-9FD0-1A2531C399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02006" y="9409079"/>
            <a:ext cx="7039822" cy="26610050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198275" y="9409079"/>
            <a:ext cx="7039822" cy="26610050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CBE6-99D7-4428-9CF7-35F520F9CE02}" type="datetimeFigureOut">
              <a:rPr lang="zh-TW" altLang="en-US" smtClean="0"/>
              <a:pPr/>
              <a:t>2012/11/7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62769-0B15-4BDF-9FD0-1A2531C399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9340" y="1211141"/>
            <a:ext cx="19248120" cy="504057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341" y="6769776"/>
            <a:ext cx="9449551" cy="2821321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5110" indent="0">
              <a:buNone/>
              <a:defRPr sz="6500" b="1"/>
            </a:lvl2pPr>
            <a:lvl3pPr marL="2950220" indent="0">
              <a:buNone/>
              <a:defRPr sz="5800" b="1"/>
            </a:lvl3pPr>
            <a:lvl4pPr marL="4425330" indent="0">
              <a:buNone/>
              <a:defRPr sz="5200" b="1"/>
            </a:lvl4pPr>
            <a:lvl5pPr marL="5900440" indent="0">
              <a:buNone/>
              <a:defRPr sz="5200" b="1"/>
            </a:lvl5pPr>
            <a:lvl6pPr marL="7375550" indent="0">
              <a:buNone/>
              <a:defRPr sz="5200" b="1"/>
            </a:lvl6pPr>
            <a:lvl7pPr marL="8850660" indent="0">
              <a:buNone/>
              <a:defRPr sz="5200" b="1"/>
            </a:lvl7pPr>
            <a:lvl8pPr marL="10325771" indent="0">
              <a:buNone/>
              <a:defRPr sz="5200" b="1"/>
            </a:lvl8pPr>
            <a:lvl9pPr marL="11800881" indent="0">
              <a:buNone/>
              <a:defRPr sz="5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69341" y="9591097"/>
            <a:ext cx="9449551" cy="17424997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0864200" y="6769776"/>
            <a:ext cx="9453262" cy="2821321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5110" indent="0">
              <a:buNone/>
              <a:defRPr sz="6500" b="1"/>
            </a:lvl2pPr>
            <a:lvl3pPr marL="2950220" indent="0">
              <a:buNone/>
              <a:defRPr sz="5800" b="1"/>
            </a:lvl3pPr>
            <a:lvl4pPr marL="4425330" indent="0">
              <a:buNone/>
              <a:defRPr sz="5200" b="1"/>
            </a:lvl4pPr>
            <a:lvl5pPr marL="5900440" indent="0">
              <a:buNone/>
              <a:defRPr sz="5200" b="1"/>
            </a:lvl5pPr>
            <a:lvl6pPr marL="7375550" indent="0">
              <a:buNone/>
              <a:defRPr sz="5200" b="1"/>
            </a:lvl6pPr>
            <a:lvl7pPr marL="8850660" indent="0">
              <a:buNone/>
              <a:defRPr sz="5200" b="1"/>
            </a:lvl7pPr>
            <a:lvl8pPr marL="10325771" indent="0">
              <a:buNone/>
              <a:defRPr sz="5200" b="1"/>
            </a:lvl8pPr>
            <a:lvl9pPr marL="11800881" indent="0">
              <a:buNone/>
              <a:defRPr sz="5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0864200" y="9591097"/>
            <a:ext cx="9453262" cy="17424997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CBE6-99D7-4428-9CF7-35F520F9CE02}" type="datetimeFigureOut">
              <a:rPr lang="zh-TW" altLang="en-US" smtClean="0"/>
              <a:pPr/>
              <a:t>2012/11/7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62769-0B15-4BDF-9FD0-1A2531C399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CBE6-99D7-4428-9CF7-35F520F9CE02}" type="datetimeFigureOut">
              <a:rPr lang="zh-TW" altLang="en-US" smtClean="0"/>
              <a:pPr/>
              <a:t>2012/11/7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62769-0B15-4BDF-9FD0-1A2531C399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CBE6-99D7-4428-9CF7-35F520F9CE02}" type="datetimeFigureOut">
              <a:rPr lang="zh-TW" altLang="en-US" smtClean="0"/>
              <a:pPr/>
              <a:t>2012/11/7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62769-0B15-4BDF-9FD0-1A2531C399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9341" y="1204139"/>
            <a:ext cx="7036111" cy="5124587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61645" y="1204141"/>
            <a:ext cx="11955817" cy="25811959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69341" y="6328727"/>
            <a:ext cx="7036111" cy="20687372"/>
          </a:xfrm>
        </p:spPr>
        <p:txBody>
          <a:bodyPr/>
          <a:lstStyle>
            <a:lvl1pPr marL="0" indent="0">
              <a:buNone/>
              <a:defRPr sz="4500"/>
            </a:lvl1pPr>
            <a:lvl2pPr marL="1475110" indent="0">
              <a:buNone/>
              <a:defRPr sz="3900"/>
            </a:lvl2pPr>
            <a:lvl3pPr marL="2950220" indent="0">
              <a:buNone/>
              <a:defRPr sz="3200"/>
            </a:lvl3pPr>
            <a:lvl4pPr marL="4425330" indent="0">
              <a:buNone/>
              <a:defRPr sz="2900"/>
            </a:lvl4pPr>
            <a:lvl5pPr marL="5900440" indent="0">
              <a:buNone/>
              <a:defRPr sz="2900"/>
            </a:lvl5pPr>
            <a:lvl6pPr marL="7375550" indent="0">
              <a:buNone/>
              <a:defRPr sz="2900"/>
            </a:lvl6pPr>
            <a:lvl7pPr marL="8850660" indent="0">
              <a:buNone/>
              <a:defRPr sz="2900"/>
            </a:lvl7pPr>
            <a:lvl8pPr marL="10325771" indent="0">
              <a:buNone/>
              <a:defRPr sz="2900"/>
            </a:lvl8pPr>
            <a:lvl9pPr marL="11800881" indent="0">
              <a:buNone/>
              <a:defRPr sz="2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CBE6-99D7-4428-9CF7-35F520F9CE02}" type="datetimeFigureOut">
              <a:rPr lang="zh-TW" altLang="en-US" smtClean="0"/>
              <a:pPr/>
              <a:t>2012/11/7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62769-0B15-4BDF-9FD0-1A2531C399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91962" y="21170426"/>
            <a:ext cx="12832080" cy="2499289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191962" y="2702308"/>
            <a:ext cx="12832080" cy="18146078"/>
          </a:xfrm>
        </p:spPr>
        <p:txBody>
          <a:bodyPr/>
          <a:lstStyle>
            <a:lvl1pPr marL="0" indent="0">
              <a:buNone/>
              <a:defRPr sz="10300"/>
            </a:lvl1pPr>
            <a:lvl2pPr marL="1475110" indent="0">
              <a:buNone/>
              <a:defRPr sz="9000"/>
            </a:lvl2pPr>
            <a:lvl3pPr marL="2950220" indent="0">
              <a:buNone/>
              <a:defRPr sz="7700"/>
            </a:lvl3pPr>
            <a:lvl4pPr marL="4425330" indent="0">
              <a:buNone/>
              <a:defRPr sz="6500"/>
            </a:lvl4pPr>
            <a:lvl5pPr marL="5900440" indent="0">
              <a:buNone/>
              <a:defRPr sz="6500"/>
            </a:lvl5pPr>
            <a:lvl6pPr marL="7375550" indent="0">
              <a:buNone/>
              <a:defRPr sz="6500"/>
            </a:lvl6pPr>
            <a:lvl7pPr marL="8850660" indent="0">
              <a:buNone/>
              <a:defRPr sz="6500"/>
            </a:lvl7pPr>
            <a:lvl8pPr marL="10325771" indent="0">
              <a:buNone/>
              <a:defRPr sz="6500"/>
            </a:lvl8pPr>
            <a:lvl9pPr marL="11800881" indent="0">
              <a:buNone/>
              <a:defRPr sz="6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191962" y="23669715"/>
            <a:ext cx="12832080" cy="3549403"/>
          </a:xfrm>
        </p:spPr>
        <p:txBody>
          <a:bodyPr/>
          <a:lstStyle>
            <a:lvl1pPr marL="0" indent="0">
              <a:buNone/>
              <a:defRPr sz="4500"/>
            </a:lvl1pPr>
            <a:lvl2pPr marL="1475110" indent="0">
              <a:buNone/>
              <a:defRPr sz="3900"/>
            </a:lvl2pPr>
            <a:lvl3pPr marL="2950220" indent="0">
              <a:buNone/>
              <a:defRPr sz="3200"/>
            </a:lvl3pPr>
            <a:lvl4pPr marL="4425330" indent="0">
              <a:buNone/>
              <a:defRPr sz="2900"/>
            </a:lvl4pPr>
            <a:lvl5pPr marL="5900440" indent="0">
              <a:buNone/>
              <a:defRPr sz="2900"/>
            </a:lvl5pPr>
            <a:lvl6pPr marL="7375550" indent="0">
              <a:buNone/>
              <a:defRPr sz="2900"/>
            </a:lvl6pPr>
            <a:lvl7pPr marL="8850660" indent="0">
              <a:buNone/>
              <a:defRPr sz="2900"/>
            </a:lvl7pPr>
            <a:lvl8pPr marL="10325771" indent="0">
              <a:buNone/>
              <a:defRPr sz="2900"/>
            </a:lvl8pPr>
            <a:lvl9pPr marL="11800881" indent="0">
              <a:buNone/>
              <a:defRPr sz="2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CBE6-99D7-4428-9CF7-35F520F9CE02}" type="datetimeFigureOut">
              <a:rPr lang="zh-TW" altLang="en-US" smtClean="0"/>
              <a:pPr/>
              <a:t>2012/11/7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62769-0B15-4BDF-9FD0-1A2531C399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69340" y="1211141"/>
            <a:ext cx="19248120" cy="5040577"/>
          </a:xfrm>
          <a:prstGeom prst="rect">
            <a:avLst/>
          </a:prstGeom>
        </p:spPr>
        <p:txBody>
          <a:bodyPr vert="horz" lIns="295022" tIns="147511" rIns="295022" bIns="147511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340" y="7056813"/>
            <a:ext cx="19248120" cy="19959287"/>
          </a:xfrm>
          <a:prstGeom prst="rect">
            <a:avLst/>
          </a:prstGeom>
        </p:spPr>
        <p:txBody>
          <a:bodyPr vert="horz" lIns="295022" tIns="147511" rIns="295022" bIns="147511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69340" y="28031214"/>
            <a:ext cx="4990253" cy="1610183"/>
          </a:xfrm>
          <a:prstGeom prst="rect">
            <a:avLst/>
          </a:prstGeom>
        </p:spPr>
        <p:txBody>
          <a:bodyPr vert="horz" lIns="295022" tIns="147511" rIns="295022" bIns="147511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ACBE6-99D7-4428-9CF7-35F520F9CE02}" type="datetimeFigureOut">
              <a:rPr lang="zh-TW" altLang="en-US" smtClean="0"/>
              <a:pPr/>
              <a:t>2012/11/7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7307157" y="28031214"/>
            <a:ext cx="6772487" cy="1610183"/>
          </a:xfrm>
          <a:prstGeom prst="rect">
            <a:avLst/>
          </a:prstGeom>
        </p:spPr>
        <p:txBody>
          <a:bodyPr vert="horz" lIns="295022" tIns="147511" rIns="295022" bIns="147511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5327207" y="28031214"/>
            <a:ext cx="4990253" cy="1610183"/>
          </a:xfrm>
          <a:prstGeom prst="rect">
            <a:avLst/>
          </a:prstGeom>
        </p:spPr>
        <p:txBody>
          <a:bodyPr vert="horz" lIns="295022" tIns="147511" rIns="295022" bIns="147511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62769-0B15-4BDF-9FD0-1A2531C399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0220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6333" indent="-1106333" algn="l" defTabSz="2950220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7054" indent="-921944" algn="l" defTabSz="2950220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87775" indent="-737555" algn="l" defTabSz="295022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2885" indent="-737555" algn="l" defTabSz="2950220" rtl="0" eaLnBrk="1" latinLnBrk="0" hangingPunct="1">
        <a:spcBef>
          <a:spcPct val="20000"/>
        </a:spcBef>
        <a:buFont typeface="Arial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37995" indent="-737555" algn="l" defTabSz="2950220" rtl="0" eaLnBrk="1" latinLnBrk="0" hangingPunct="1">
        <a:spcBef>
          <a:spcPct val="20000"/>
        </a:spcBef>
        <a:buFont typeface="Arial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3105" indent="-737555" algn="l" defTabSz="295022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88216" indent="-737555" algn="l" defTabSz="295022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63326" indent="-737555" algn="l" defTabSz="295022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38436" indent="-737555" algn="l" defTabSz="295022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295022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5110" algn="l" defTabSz="295022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0220" algn="l" defTabSz="295022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5330" algn="l" defTabSz="295022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0440" algn="l" defTabSz="295022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75550" algn="l" defTabSz="295022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0660" algn="l" defTabSz="295022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25771" algn="l" defTabSz="295022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0881" algn="l" defTabSz="295022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Ibm-nas100\產銷發稿區\1116 2012 MSR Asia Taiwan\1106\海報外框設計(59.4x84)-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7" y="4763"/>
            <a:ext cx="21386800" cy="30238700"/>
          </a:xfrm>
          <a:prstGeom prst="rect">
            <a:avLst/>
          </a:prstGeom>
          <a:noFill/>
        </p:spPr>
      </p:pic>
      <p:sp>
        <p:nvSpPr>
          <p:cNvPr id="2" name="文字方塊 1"/>
          <p:cNvSpPr txBox="1"/>
          <p:nvPr/>
        </p:nvSpPr>
        <p:spPr>
          <a:xfrm>
            <a:off x="1428223" y="3096395"/>
            <a:ext cx="183411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600" dirty="0" smtClean="0">
                <a:solidFill>
                  <a:srgbClr val="FFFF99"/>
                </a:solidFill>
              </a:rPr>
              <a:t>Auto-encoder for </a:t>
            </a:r>
            <a:r>
              <a:rPr lang="en-US" altLang="zh-TW" sz="9600" dirty="0" err="1" smtClean="0">
                <a:solidFill>
                  <a:srgbClr val="FFFF99"/>
                </a:solidFill>
              </a:rPr>
              <a:t>Polysemous</a:t>
            </a:r>
            <a:r>
              <a:rPr lang="en-US" altLang="zh-TW" sz="9600" dirty="0" smtClean="0">
                <a:solidFill>
                  <a:srgbClr val="FFFF99"/>
                </a:solidFill>
              </a:rPr>
              <a:t> Word</a:t>
            </a:r>
            <a:endParaRPr lang="zh-TW" altLang="en-US" sz="9600" dirty="0">
              <a:solidFill>
                <a:srgbClr val="FFFF99"/>
              </a:solidFill>
            </a:endParaRPr>
          </a:p>
        </p:txBody>
      </p:sp>
      <p:pic>
        <p:nvPicPr>
          <p:cNvPr id="7" name="Picture 2" descr="M:\papers\Elman\polysemous\Chinese camera ready version\Fig8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1461" y="15490437"/>
            <a:ext cx="8382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1587508" y="6666966"/>
            <a:ext cx="8545953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dirty="0" smtClean="0"/>
              <a:t>Authorship and stylish analysis</a:t>
            </a:r>
            <a:endParaRPr lang="zh-TW" altLang="en-US" sz="4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11626897" y="8375718"/>
            <a:ext cx="738664" cy="15649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紅樓夢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1626897" y="11291379"/>
            <a:ext cx="738664" cy="21056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三國演義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" name="Picture 3" descr="M:\papers\Elman\program\ploysemous_figures\blot_DRC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552" y="7734253"/>
            <a:ext cx="75501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M:\papers\Elman\program\ploysemous_figures\blot_TK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552" y="11156549"/>
            <a:ext cx="73501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M:\papers\Elman\polysemous\SRN2.t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663" y="13741863"/>
            <a:ext cx="8839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字方塊 14"/>
          <p:cNvSpPr txBox="1"/>
          <p:nvPr/>
        </p:nvSpPr>
        <p:spPr>
          <a:xfrm>
            <a:off x="2317458" y="12753751"/>
            <a:ext cx="7295822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dirty="0"/>
              <a:t>Elman </a:t>
            </a:r>
            <a:r>
              <a:rPr lang="en-US" altLang="zh-TW" sz="4800" dirty="0" smtClean="0"/>
              <a:t>network</a:t>
            </a:r>
            <a:endParaRPr lang="zh-TW" altLang="en-US" sz="48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11626897" y="14460715"/>
            <a:ext cx="8545953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dirty="0"/>
              <a:t>N</a:t>
            </a:r>
            <a:r>
              <a:rPr lang="en-US" altLang="zh-TW" sz="4800" dirty="0" smtClean="0"/>
              <a:t>ame </a:t>
            </a:r>
            <a:r>
              <a:rPr lang="en-US" altLang="zh-TW" sz="4800" dirty="0"/>
              <a:t>having multiple </a:t>
            </a:r>
            <a:r>
              <a:rPr lang="en-US" altLang="zh-TW" sz="4800" dirty="0" smtClean="0"/>
              <a:t>codes</a:t>
            </a:r>
            <a:endParaRPr lang="en-US" altLang="zh-TW" sz="48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2273752" y="19870934"/>
            <a:ext cx="7295822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dirty="0" smtClean="0"/>
              <a:t>Renewed </a:t>
            </a:r>
            <a:r>
              <a:rPr lang="en-US" altLang="zh-TW" sz="4800" dirty="0" smtClean="0"/>
              <a:t>attributes</a:t>
            </a:r>
            <a:endParaRPr lang="zh-TW" altLang="en-US" sz="48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1226937" y="21035258"/>
            <a:ext cx="90967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3600" dirty="0" smtClean="0"/>
              <a:t>Updating </a:t>
            </a:r>
            <a:r>
              <a:rPr lang="en-US" altLang="zh-TW" sz="3600" dirty="0"/>
              <a:t>network’s weights after </a:t>
            </a:r>
            <a:r>
              <a:rPr lang="en-US" altLang="zh-TW" sz="3600" dirty="0" smtClean="0"/>
              <a:t>presentation </a:t>
            </a:r>
            <a:endParaRPr lang="en-US" altLang="zh-TW" sz="3600" dirty="0" smtClean="0"/>
          </a:p>
          <a:p>
            <a:pPr algn="just"/>
            <a:r>
              <a:rPr lang="en-US" altLang="zh-TW" sz="3600" dirty="0" smtClean="0"/>
              <a:t>of </a:t>
            </a:r>
            <a:r>
              <a:rPr lang="en-US" altLang="zh-TW" sz="3600" dirty="0"/>
              <a:t>each word to reduce the prediction </a:t>
            </a:r>
            <a:r>
              <a:rPr lang="en-US" altLang="zh-TW" sz="3600" dirty="0" smtClean="0"/>
              <a:t>error.</a:t>
            </a:r>
          </a:p>
          <a:p>
            <a:pPr algn="just"/>
            <a:r>
              <a:rPr lang="en-US" altLang="zh-TW" sz="3600" dirty="0" smtClean="0"/>
              <a:t>Averaged </a:t>
            </a:r>
            <a:r>
              <a:rPr lang="en-US" altLang="zh-TW" sz="3600" dirty="0"/>
              <a:t>prediction for a specific </a:t>
            </a:r>
            <a:r>
              <a:rPr lang="en-US" altLang="zh-TW" sz="3600" dirty="0" smtClean="0"/>
              <a:t>meaning of </a:t>
            </a:r>
            <a:r>
              <a:rPr lang="en-US" altLang="zh-TW" sz="3600" dirty="0"/>
              <a:t>the next word is used as the renewed attributes of that meaning  after each training pass. </a:t>
            </a:r>
          </a:p>
        </p:txBody>
      </p:sp>
      <p:sp>
        <p:nvSpPr>
          <p:cNvPr id="23" name="Rectangle 2"/>
          <p:cNvSpPr>
            <a:spLocks noGrp="1"/>
          </p:cNvSpPr>
          <p:nvPr/>
        </p:nvSpPr>
        <p:spPr bwMode="auto">
          <a:xfrm>
            <a:off x="2325436" y="6629044"/>
            <a:ext cx="7295822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TW" sz="4800" dirty="0" err="1"/>
              <a:t>P</a:t>
            </a:r>
            <a:r>
              <a:rPr lang="en-US" altLang="zh-TW" sz="4800" dirty="0" err="1" smtClean="0"/>
              <a:t>olysemous</a:t>
            </a:r>
            <a:r>
              <a:rPr lang="en-US" altLang="zh-TW" sz="4800" dirty="0" smtClean="0"/>
              <a:t> </a:t>
            </a:r>
            <a:r>
              <a:rPr lang="en-US" altLang="zh-TW" sz="4800" dirty="0" smtClean="0"/>
              <a:t>word  ‘bank’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9176611"/>
                  </p:ext>
                </p:extLst>
              </p:nvPr>
            </p:nvGraphicFramePr>
            <p:xfrm>
              <a:off x="1800020" y="7572628"/>
              <a:ext cx="7943487" cy="278033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10763"/>
                    <a:gridCol w="3484894"/>
                    <a:gridCol w="2647830"/>
                  </a:tblGrid>
                  <a:tr h="667626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3600" dirty="0" smtClean="0"/>
                            <a:t>money</a:t>
                          </a:r>
                          <a:endParaRPr lang="zh-TW" alt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3600" dirty="0" smtClean="0"/>
                            <a:t>river</a:t>
                          </a:r>
                          <a:endParaRPr lang="zh-TW" altLang="en-US" sz="3600" dirty="0"/>
                        </a:p>
                      </a:txBody>
                      <a:tcPr anchor="ctr"/>
                    </a:tc>
                  </a:tr>
                  <a:tr h="667626">
                    <a:tc>
                      <a:txBody>
                        <a:bodyPr/>
                        <a:lstStyle/>
                        <a:p>
                          <a:pPr marL="0" marR="0" indent="0" algn="ctr" defTabSz="295022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3600" dirty="0" smtClean="0"/>
                            <a:t>bank  =</a:t>
                          </a:r>
                          <a:endParaRPr lang="zh-TW" altLang="en-US" sz="3600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TW" sz="36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3600" i="1" smtClean="0"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altLang="zh-TW" sz="3600" i="1" smtClean="0">
                                                  <a:latin typeface="Cambria Math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altLang="zh-TW" sz="3600" i="1" smtClean="0"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altLang="zh-TW" sz="3600" b="0" i="1" smtClean="0">
                                                        <a:latin typeface="Cambria Math"/>
                                                      </a:rPr>
                                                      <m:t>𝐴</m:t>
                                                    </m:r>
                                                    <m:r>
                                                      <a:rPr lang="en-US" altLang="zh-TW" sz="3600" b="0" i="1" smtClean="0">
                                                        <a:latin typeface="Cambria Math"/>
                                                      </a:rPr>
                                                      <m:t>𝑡𝑡𝑟𝑖𝑏𝑢𝑡𝑒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TW" sz="3600" b="0" i="1" smtClean="0">
                                                        <a:latin typeface="Cambria Math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altLang="zh-TW" sz="3600" i="1" smtClean="0"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altLang="zh-TW" sz="3600" b="0" i="1" smtClean="0">
                                                        <a:latin typeface="Cambria Math"/>
                                                      </a:rPr>
                                                      <m:t>𝐴</m:t>
                                                    </m:r>
                                                    <m:r>
                                                      <a:rPr lang="en-US" altLang="zh-TW" sz="3600" b="0" i="1" smtClean="0">
                                                        <a:latin typeface="Cambria Math"/>
                                                      </a:rPr>
                                                      <m:t>𝑡𝑡𝑟𝑖𝑏𝑢𝑡𝑒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TW" sz="3600" b="0" i="1" smtClean="0">
                                                        <a:latin typeface="Cambria Math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3600" i="1" smtClean="0">
                                              <a:latin typeface="Cambria Math"/>
                                            </a:rPr>
                                            <m:t>⋯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360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zh-TW" sz="3600" b="0" i="1" smtClean="0">
                                                  <a:latin typeface="Cambria Math"/>
                                                </a:rPr>
                                                <m:t>𝐴</m:t>
                                              </m:r>
                                              <m:r>
                                                <a:rPr lang="en-US" altLang="zh-TW" sz="3600" b="0" i="1" smtClean="0">
                                                  <a:latin typeface="Cambria Math"/>
                                                </a:rPr>
                                                <m:t>𝑡𝑡𝑟𝑖𝑏𝑢𝑡𝑒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3600" b="0" i="1" smtClean="0">
                                                  <a:latin typeface="Cambria Math"/>
                                                </a:rPr>
                                                <m:t>𝑅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a:rPr lang="en-US" altLang="zh-TW" sz="3600" b="0" i="0" smtClean="0">
                                    <a:latin typeface="Cambria Math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zh-TW" alt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TW" sz="36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3600" i="1" smtClean="0"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altLang="zh-TW" sz="3600" i="1" smtClean="0">
                                                  <a:latin typeface="Cambria Math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altLang="zh-TW" sz="3600" i="1" smtClean="0"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altLang="zh-TW" sz="3600" b="0" i="1" smtClean="0">
                                                        <a:latin typeface="Cambria Math"/>
                                                      </a:rPr>
                                                      <m:t>𝐴</m:t>
                                                    </m:r>
                                                    <m:r>
                                                      <a:rPr lang="en-US" altLang="zh-TW" sz="3600" b="0" i="1" smtClean="0">
                                                        <a:latin typeface="Cambria Math"/>
                                                      </a:rPr>
                                                      <m:t>𝑡𝑡𝑟𝑖𝑏𝑢𝑡𝑒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TW" sz="3600" b="0" i="1" smtClean="0">
                                                        <a:latin typeface="Cambria Math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altLang="zh-TW" sz="3600" i="1" smtClean="0"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altLang="zh-TW" sz="3600" b="0" i="1" smtClean="0">
                                                        <a:latin typeface="Cambria Math"/>
                                                      </a:rPr>
                                                      <m:t>𝐴</m:t>
                                                    </m:r>
                                                    <m:r>
                                                      <a:rPr lang="en-US" altLang="zh-TW" sz="3600" b="0" i="1" smtClean="0">
                                                        <a:latin typeface="Cambria Math"/>
                                                      </a:rPr>
                                                      <m:t>𝑡𝑡𝑟𝑖𝑏𝑢𝑡𝑒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TW" sz="3600" b="0" i="1" smtClean="0">
                                                        <a:latin typeface="Cambria Math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3600" i="1" smtClean="0">
                                              <a:latin typeface="Cambria Math"/>
                                            </a:rPr>
                                            <m:t>⋯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360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zh-TW" sz="3600" b="0" i="1" smtClean="0">
                                                  <a:latin typeface="Cambria Math"/>
                                                </a:rPr>
                                                <m:t>𝐴</m:t>
                                              </m:r>
                                              <m:r>
                                                <a:rPr lang="en-US" altLang="zh-TW" sz="3600" b="0" i="1" smtClean="0">
                                                  <a:latin typeface="Cambria Math"/>
                                                </a:rPr>
                                                <m:t>𝑡𝑡𝑟𝑖𝑏𝑢𝑡𝑒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3600" b="0" i="1" smtClean="0">
                                                  <a:latin typeface="Cambria Math"/>
                                                </a:rPr>
                                                <m:t>𝑅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zh-TW" altLang="en-US" sz="36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9176611"/>
                  </p:ext>
                </p:extLst>
              </p:nvPr>
            </p:nvGraphicFramePr>
            <p:xfrm>
              <a:off x="1800020" y="7572628"/>
              <a:ext cx="7943487" cy="278033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10763"/>
                    <a:gridCol w="3484894"/>
                    <a:gridCol w="2647830"/>
                  </a:tblGrid>
                  <a:tr h="667626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3600" dirty="0" smtClean="0"/>
                            <a:t>money</a:t>
                          </a:r>
                          <a:endParaRPr lang="zh-TW" alt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3600" dirty="0" smtClean="0"/>
                            <a:t>river</a:t>
                          </a:r>
                          <a:endParaRPr lang="zh-TW" altLang="en-US" sz="3600" dirty="0"/>
                        </a:p>
                      </a:txBody>
                      <a:tcPr anchor="ctr"/>
                    </a:tc>
                  </a:tr>
                  <a:tr h="2112709">
                    <a:tc>
                      <a:txBody>
                        <a:bodyPr/>
                        <a:lstStyle/>
                        <a:p>
                          <a:pPr marL="0" marR="0" indent="0" algn="ctr" defTabSz="295022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3600" dirty="0" smtClean="0"/>
                            <a:t>bank  =</a:t>
                          </a:r>
                          <a:endParaRPr lang="zh-TW" altLang="en-US" sz="3600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1">
                          <a:blip r:embed="rId7"/>
                          <a:stretch>
                            <a:fillRect l="-51923" t="-35159" r="-76049" b="-2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1">
                          <a:blip r:embed="rId7"/>
                          <a:stretch>
                            <a:fillRect l="-200230" t="-35159" r="-230" b="-28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0" name="TextBox 2"/>
          <p:cNvSpPr txBox="1"/>
          <p:nvPr/>
        </p:nvSpPr>
        <p:spPr>
          <a:xfrm>
            <a:off x="1692400" y="5112619"/>
            <a:ext cx="174700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2C5161"/>
                </a:solidFill>
              </a:rPr>
              <a:t>Cheng-Yuan </a:t>
            </a:r>
            <a:r>
              <a:rPr lang="en-US" sz="3600" dirty="0" err="1">
                <a:solidFill>
                  <a:srgbClr val="2C5161"/>
                </a:solidFill>
              </a:rPr>
              <a:t>Liou</a:t>
            </a:r>
            <a:r>
              <a:rPr lang="en-US" sz="3600" dirty="0">
                <a:solidFill>
                  <a:srgbClr val="2C5161"/>
                </a:solidFill>
              </a:rPr>
              <a:t>, Wei-Chen Cheng, </a:t>
            </a:r>
            <a:r>
              <a:rPr lang="en-US" sz="3600" dirty="0" err="1">
                <a:solidFill>
                  <a:srgbClr val="2C5161"/>
                </a:solidFill>
              </a:rPr>
              <a:t>Jiun</a:t>
            </a:r>
            <a:r>
              <a:rPr lang="en-US" sz="3600" dirty="0">
                <a:solidFill>
                  <a:srgbClr val="2C5161"/>
                </a:solidFill>
              </a:rPr>
              <a:t>-Wei </a:t>
            </a:r>
            <a:r>
              <a:rPr lang="en-US" sz="3600" dirty="0" err="1">
                <a:solidFill>
                  <a:srgbClr val="2C5161"/>
                </a:solidFill>
              </a:rPr>
              <a:t>Liou</a:t>
            </a:r>
            <a:r>
              <a:rPr lang="en-US" sz="3600" dirty="0">
                <a:solidFill>
                  <a:srgbClr val="2C5161"/>
                </a:solidFill>
              </a:rPr>
              <a:t>, </a:t>
            </a:r>
            <a:r>
              <a:rPr lang="en-US" sz="3600" dirty="0" err="1" smtClean="0">
                <a:solidFill>
                  <a:srgbClr val="2C5161"/>
                </a:solidFill>
              </a:rPr>
              <a:t>Daw</a:t>
            </a:r>
            <a:r>
              <a:rPr lang="en-US" sz="3600" dirty="0" smtClean="0">
                <a:solidFill>
                  <a:srgbClr val="2C5161"/>
                </a:solidFill>
              </a:rPr>
              <a:t>-Ran </a:t>
            </a:r>
            <a:r>
              <a:rPr lang="en-US" sz="3600" dirty="0" err="1" smtClean="0">
                <a:solidFill>
                  <a:srgbClr val="2C5161"/>
                </a:solidFill>
              </a:rPr>
              <a:t>Liou</a:t>
            </a:r>
            <a:endParaRPr lang="en-US" sz="3600" dirty="0" smtClean="0">
              <a:solidFill>
                <a:srgbClr val="2C5161"/>
              </a:solidFill>
            </a:endParaRPr>
          </a:p>
          <a:p>
            <a:r>
              <a:rPr lang="en-US" sz="3600" dirty="0" smtClean="0">
                <a:solidFill>
                  <a:srgbClr val="2C5161"/>
                </a:solidFill>
              </a:rPr>
              <a:t>Department </a:t>
            </a:r>
            <a:r>
              <a:rPr lang="en-US" sz="3600" dirty="0">
                <a:solidFill>
                  <a:srgbClr val="2C5161"/>
                </a:solidFill>
              </a:rPr>
              <a:t>of Computer Science and Information  Engineering, National Taiwan University </a:t>
            </a:r>
          </a:p>
        </p:txBody>
      </p:sp>
      <p:sp>
        <p:nvSpPr>
          <p:cNvPr id="31" name="TextBox 7"/>
          <p:cNvSpPr txBox="1"/>
          <p:nvPr/>
        </p:nvSpPr>
        <p:spPr>
          <a:xfrm>
            <a:off x="1362591" y="11730338"/>
            <a:ext cx="91341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Generating </a:t>
            </a:r>
            <a:r>
              <a:rPr lang="en-US" sz="3600" b="1" dirty="0" smtClean="0">
                <a:solidFill>
                  <a:srgbClr val="00B050"/>
                </a:solidFill>
              </a:rPr>
              <a:t>attributes for </a:t>
            </a:r>
            <a:r>
              <a:rPr lang="en-US" sz="3600" b="1" dirty="0" smtClean="0">
                <a:solidFill>
                  <a:srgbClr val="00B050"/>
                </a:solidFill>
              </a:rPr>
              <a:t>words </a:t>
            </a:r>
            <a:r>
              <a:rPr lang="en-US" sz="3600" b="1" dirty="0" smtClean="0">
                <a:solidFill>
                  <a:srgbClr val="00B050"/>
                </a:solidFill>
              </a:rPr>
              <a:t>automatically </a:t>
            </a:r>
            <a:r>
              <a:rPr lang="en-US" sz="3600" b="1" dirty="0">
                <a:solidFill>
                  <a:srgbClr val="00B050"/>
                </a:solidFill>
              </a:rPr>
              <a:t>!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1436201" y="10514912"/>
            <a:ext cx="8678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3600" dirty="0" smtClean="0">
                <a:solidFill>
                  <a:srgbClr val="FF0000"/>
                </a:solidFill>
              </a:rPr>
              <a:t>Cost and controversy for the manually assigned attributes by linguistic experts 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pic>
        <p:nvPicPr>
          <p:cNvPr id="34" name="Picture 2" descr="M:\papers\Elman\polysemous\Chinese camera ready version\Fig7.t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998" y="24213176"/>
            <a:ext cx="8534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2"/>
          <p:cNvSpPr>
            <a:spLocks noGrp="1"/>
          </p:cNvSpPr>
          <p:nvPr/>
        </p:nvSpPr>
        <p:spPr bwMode="auto">
          <a:xfrm>
            <a:off x="11626897" y="21382674"/>
            <a:ext cx="8506564" cy="7451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TW" sz="4800" dirty="0" smtClean="0"/>
              <a:t>Applications</a:t>
            </a:r>
            <a:endParaRPr lang="en-US" altLang="zh-TW" sz="4800" dirty="0" smtClean="0"/>
          </a:p>
        </p:txBody>
      </p:sp>
      <p:sp>
        <p:nvSpPr>
          <p:cNvPr id="36" name="Rectangle 3"/>
          <p:cNvSpPr>
            <a:spLocks noGrp="1"/>
          </p:cNvSpPr>
          <p:nvPr/>
        </p:nvSpPr>
        <p:spPr bwMode="auto">
          <a:xfrm>
            <a:off x="11413480" y="22466419"/>
            <a:ext cx="9217024" cy="577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dirty="0" smtClean="0"/>
              <a:t>Context-based method (Changing scenario)</a:t>
            </a:r>
          </a:p>
          <a:p>
            <a:r>
              <a:rPr lang="en-US" altLang="zh-TW" sz="3600" dirty="0" smtClean="0"/>
              <a:t>Symbol–free sequence</a:t>
            </a:r>
          </a:p>
          <a:p>
            <a:r>
              <a:rPr lang="en-US" altLang="zh-TW" sz="3600" dirty="0" smtClean="0"/>
              <a:t>A</a:t>
            </a:r>
            <a:r>
              <a:rPr lang="en-US" altLang="zh-TW" sz="3600" dirty="0" smtClean="0"/>
              <a:t>ttributes </a:t>
            </a:r>
            <a:r>
              <a:rPr lang="en-US" altLang="zh-TW" sz="3600" dirty="0" smtClean="0"/>
              <a:t>can be calibrated </a:t>
            </a:r>
            <a:r>
              <a:rPr lang="en-US" altLang="zh-TW" sz="3600" dirty="0" smtClean="0"/>
              <a:t>by</a:t>
            </a:r>
            <a:r>
              <a:rPr lang="en-US" altLang="zh-TW" sz="3600" dirty="0" smtClean="0"/>
              <a:t> </a:t>
            </a:r>
            <a:r>
              <a:rPr lang="en-US" altLang="zh-TW" sz="3600" dirty="0" smtClean="0"/>
              <a:t>similar words</a:t>
            </a:r>
            <a:r>
              <a:rPr lang="en-US" altLang="zh-TW" sz="36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n-US" altLang="zh-TW" sz="3600" dirty="0"/>
              <a:t>Stylish analysis</a:t>
            </a:r>
          </a:p>
          <a:p>
            <a:pPr>
              <a:lnSpc>
                <a:spcPct val="80000"/>
              </a:lnSpc>
            </a:pPr>
            <a:r>
              <a:rPr lang="en-US" altLang="zh-TW" sz="3600" dirty="0"/>
              <a:t>Authorship</a:t>
            </a:r>
          </a:p>
          <a:p>
            <a:pPr>
              <a:lnSpc>
                <a:spcPct val="80000"/>
              </a:lnSpc>
            </a:pPr>
            <a:r>
              <a:rPr lang="en-US" altLang="zh-TW" sz="3600" dirty="0"/>
              <a:t>Semantic </a:t>
            </a:r>
            <a:r>
              <a:rPr lang="en-US" altLang="zh-TW" sz="3600" dirty="0" smtClean="0"/>
              <a:t>indexing, ranking</a:t>
            </a:r>
            <a:r>
              <a:rPr lang="en-US" altLang="zh-TW" sz="3600" dirty="0"/>
              <a:t>, </a:t>
            </a:r>
            <a:r>
              <a:rPr lang="en-US" altLang="zh-TW" sz="3600" dirty="0" smtClean="0"/>
              <a:t>and categorization</a:t>
            </a:r>
            <a:endParaRPr lang="en-US" altLang="zh-TW" sz="3600" dirty="0"/>
          </a:p>
          <a:p>
            <a:pPr>
              <a:lnSpc>
                <a:spcPct val="80000"/>
              </a:lnSpc>
            </a:pPr>
            <a:r>
              <a:rPr lang="en-US" altLang="zh-TW" sz="3600" dirty="0"/>
              <a:t>Internet</a:t>
            </a:r>
          </a:p>
          <a:p>
            <a:pPr>
              <a:lnSpc>
                <a:spcPct val="80000"/>
              </a:lnSpc>
            </a:pPr>
            <a:r>
              <a:rPr lang="en-US" altLang="zh-TW" sz="3600" dirty="0"/>
              <a:t>DNA, gene, or protein</a:t>
            </a:r>
          </a:p>
          <a:p>
            <a:pPr>
              <a:lnSpc>
                <a:spcPct val="80000"/>
              </a:lnSpc>
            </a:pPr>
            <a:r>
              <a:rPr lang="en-US" altLang="zh-TW" sz="3600" dirty="0"/>
              <a:t>Cryptography </a:t>
            </a:r>
          </a:p>
          <a:p>
            <a:pPr>
              <a:lnSpc>
                <a:spcPct val="80000"/>
              </a:lnSpc>
            </a:pPr>
            <a:r>
              <a:rPr lang="en-US" altLang="zh-TW" sz="3600" dirty="0"/>
              <a:t>Ancient language, machine translation</a:t>
            </a:r>
          </a:p>
          <a:p>
            <a:endParaRPr lang="en-US" altLang="zh-TW" sz="3600" dirty="0" smtClean="0"/>
          </a:p>
        </p:txBody>
      </p:sp>
      <p:cxnSp>
        <p:nvCxnSpPr>
          <p:cNvPr id="10" name="直線接點 9"/>
          <p:cNvCxnSpPr/>
          <p:nvPr/>
        </p:nvCxnSpPr>
        <p:spPr>
          <a:xfrm>
            <a:off x="10835370" y="7006619"/>
            <a:ext cx="0" cy="220846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174</Words>
  <Application>Microsoft Office PowerPoint</Application>
  <PresentationFormat>自訂</PresentationFormat>
  <Paragraphs>31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2472</dc:creator>
  <cp:lastModifiedBy>lab344</cp:lastModifiedBy>
  <cp:revision>29</cp:revision>
  <dcterms:created xsi:type="dcterms:W3CDTF">2012-10-24T08:32:04Z</dcterms:created>
  <dcterms:modified xsi:type="dcterms:W3CDTF">2012-11-07T08:34:42Z</dcterms:modified>
</cp:coreProperties>
</file>