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43463"/>
  <p:notesSz cx="20929600" cy="29819600"/>
  <p:defaultTextStyle>
    <a:defPPr>
      <a:defRPr lang="zh-TW"/>
    </a:defPPr>
    <a:lvl1pPr marL="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511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022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533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044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555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066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5771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0881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CC66"/>
    <a:srgbClr val="FFFF00"/>
    <a:srgbClr val="FFFF66"/>
    <a:srgbClr val="FFFF99"/>
    <a:srgbClr val="CC9900"/>
    <a:srgbClr val="C5A68A"/>
    <a:srgbClr val="2C51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464" autoAdjust="0"/>
  </p:normalViewPr>
  <p:slideViewPr>
    <p:cSldViewPr>
      <p:cViewPr>
        <p:scale>
          <a:sx n="25" d="100"/>
          <a:sy n="25" d="100"/>
        </p:scale>
        <p:origin x="-196" y="956"/>
      </p:cViewPr>
      <p:guideLst>
        <p:guide orient="horz" pos="9526"/>
        <p:guide pos="6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32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11855450" y="0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86D5-990F-48B4-9301-A30B0E5D248D}" type="datetimeFigureOut">
              <a:rPr lang="zh-TW" altLang="en-US" smtClean="0"/>
              <a:t>2012/11/7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510338" y="2236788"/>
            <a:ext cx="7908925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2092325" y="14163675"/>
            <a:ext cx="16744950" cy="13419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28324175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11855450" y="28324175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0A959-30E9-4F10-B169-18CCE52113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0A959-30E9-4F10-B169-18CCE521135F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010" y="9395082"/>
            <a:ext cx="18178780" cy="648274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8020" y="17137962"/>
            <a:ext cx="14970760" cy="7728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629071" y="1617189"/>
            <a:ext cx="3609024" cy="3440193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2007" y="1617189"/>
            <a:ext cx="10470622" cy="3440193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411" y="19434226"/>
            <a:ext cx="18178780" cy="6006688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411" y="12818474"/>
            <a:ext cx="18178780" cy="661575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11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022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533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044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555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066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577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08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2006" y="9409079"/>
            <a:ext cx="7039822" cy="2661005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198275" y="9409079"/>
            <a:ext cx="7039822" cy="2661005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0" y="1211141"/>
            <a:ext cx="19248120" cy="504057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1" y="6769776"/>
            <a:ext cx="9449551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110" indent="0">
              <a:buNone/>
              <a:defRPr sz="6500" b="1"/>
            </a:lvl2pPr>
            <a:lvl3pPr marL="2950220" indent="0">
              <a:buNone/>
              <a:defRPr sz="5800" b="1"/>
            </a:lvl3pPr>
            <a:lvl4pPr marL="4425330" indent="0">
              <a:buNone/>
              <a:defRPr sz="5200" b="1"/>
            </a:lvl4pPr>
            <a:lvl5pPr marL="5900440" indent="0">
              <a:buNone/>
              <a:defRPr sz="5200" b="1"/>
            </a:lvl5pPr>
            <a:lvl6pPr marL="7375550" indent="0">
              <a:buNone/>
              <a:defRPr sz="5200" b="1"/>
            </a:lvl6pPr>
            <a:lvl7pPr marL="8850660" indent="0">
              <a:buNone/>
              <a:defRPr sz="5200" b="1"/>
            </a:lvl7pPr>
            <a:lvl8pPr marL="10325771" indent="0">
              <a:buNone/>
              <a:defRPr sz="5200" b="1"/>
            </a:lvl8pPr>
            <a:lvl9pPr marL="11800881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341" y="9591097"/>
            <a:ext cx="9449551" cy="1742499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4200" y="6769776"/>
            <a:ext cx="9453262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110" indent="0">
              <a:buNone/>
              <a:defRPr sz="6500" b="1"/>
            </a:lvl2pPr>
            <a:lvl3pPr marL="2950220" indent="0">
              <a:buNone/>
              <a:defRPr sz="5800" b="1"/>
            </a:lvl3pPr>
            <a:lvl4pPr marL="4425330" indent="0">
              <a:buNone/>
              <a:defRPr sz="5200" b="1"/>
            </a:lvl4pPr>
            <a:lvl5pPr marL="5900440" indent="0">
              <a:buNone/>
              <a:defRPr sz="5200" b="1"/>
            </a:lvl5pPr>
            <a:lvl6pPr marL="7375550" indent="0">
              <a:buNone/>
              <a:defRPr sz="5200" b="1"/>
            </a:lvl6pPr>
            <a:lvl7pPr marL="8850660" indent="0">
              <a:buNone/>
              <a:defRPr sz="5200" b="1"/>
            </a:lvl7pPr>
            <a:lvl8pPr marL="10325771" indent="0">
              <a:buNone/>
              <a:defRPr sz="5200" b="1"/>
            </a:lvl8pPr>
            <a:lvl9pPr marL="11800881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4200" y="9591097"/>
            <a:ext cx="9453262" cy="1742499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1" y="1204139"/>
            <a:ext cx="7036111" cy="512458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1645" y="1204141"/>
            <a:ext cx="11955817" cy="25811959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341" y="6328727"/>
            <a:ext cx="7036111" cy="20687372"/>
          </a:xfrm>
        </p:spPr>
        <p:txBody>
          <a:bodyPr/>
          <a:lstStyle>
            <a:lvl1pPr marL="0" indent="0">
              <a:buNone/>
              <a:defRPr sz="4500"/>
            </a:lvl1pPr>
            <a:lvl2pPr marL="1475110" indent="0">
              <a:buNone/>
              <a:defRPr sz="3900"/>
            </a:lvl2pPr>
            <a:lvl3pPr marL="2950220" indent="0">
              <a:buNone/>
              <a:defRPr sz="3200"/>
            </a:lvl3pPr>
            <a:lvl4pPr marL="4425330" indent="0">
              <a:buNone/>
              <a:defRPr sz="2900"/>
            </a:lvl4pPr>
            <a:lvl5pPr marL="5900440" indent="0">
              <a:buNone/>
              <a:defRPr sz="2900"/>
            </a:lvl5pPr>
            <a:lvl6pPr marL="7375550" indent="0">
              <a:buNone/>
              <a:defRPr sz="2900"/>
            </a:lvl6pPr>
            <a:lvl7pPr marL="8850660" indent="0">
              <a:buNone/>
              <a:defRPr sz="2900"/>
            </a:lvl7pPr>
            <a:lvl8pPr marL="10325771" indent="0">
              <a:buNone/>
              <a:defRPr sz="2900"/>
            </a:lvl8pPr>
            <a:lvl9pPr marL="11800881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962" y="21170426"/>
            <a:ext cx="12832080" cy="2499289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962" y="2702308"/>
            <a:ext cx="12832080" cy="18146078"/>
          </a:xfrm>
        </p:spPr>
        <p:txBody>
          <a:bodyPr/>
          <a:lstStyle>
            <a:lvl1pPr marL="0" indent="0">
              <a:buNone/>
              <a:defRPr sz="10300"/>
            </a:lvl1pPr>
            <a:lvl2pPr marL="1475110" indent="0">
              <a:buNone/>
              <a:defRPr sz="9000"/>
            </a:lvl2pPr>
            <a:lvl3pPr marL="2950220" indent="0">
              <a:buNone/>
              <a:defRPr sz="7700"/>
            </a:lvl3pPr>
            <a:lvl4pPr marL="4425330" indent="0">
              <a:buNone/>
              <a:defRPr sz="6500"/>
            </a:lvl4pPr>
            <a:lvl5pPr marL="5900440" indent="0">
              <a:buNone/>
              <a:defRPr sz="6500"/>
            </a:lvl5pPr>
            <a:lvl6pPr marL="7375550" indent="0">
              <a:buNone/>
              <a:defRPr sz="6500"/>
            </a:lvl6pPr>
            <a:lvl7pPr marL="8850660" indent="0">
              <a:buNone/>
              <a:defRPr sz="6500"/>
            </a:lvl7pPr>
            <a:lvl8pPr marL="10325771" indent="0">
              <a:buNone/>
              <a:defRPr sz="6500"/>
            </a:lvl8pPr>
            <a:lvl9pPr marL="11800881" indent="0">
              <a:buNone/>
              <a:defRPr sz="6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962" y="23669715"/>
            <a:ext cx="12832080" cy="3549403"/>
          </a:xfrm>
        </p:spPr>
        <p:txBody>
          <a:bodyPr/>
          <a:lstStyle>
            <a:lvl1pPr marL="0" indent="0">
              <a:buNone/>
              <a:defRPr sz="4500"/>
            </a:lvl1pPr>
            <a:lvl2pPr marL="1475110" indent="0">
              <a:buNone/>
              <a:defRPr sz="3900"/>
            </a:lvl2pPr>
            <a:lvl3pPr marL="2950220" indent="0">
              <a:buNone/>
              <a:defRPr sz="3200"/>
            </a:lvl3pPr>
            <a:lvl4pPr marL="4425330" indent="0">
              <a:buNone/>
              <a:defRPr sz="2900"/>
            </a:lvl4pPr>
            <a:lvl5pPr marL="5900440" indent="0">
              <a:buNone/>
              <a:defRPr sz="2900"/>
            </a:lvl5pPr>
            <a:lvl6pPr marL="7375550" indent="0">
              <a:buNone/>
              <a:defRPr sz="2900"/>
            </a:lvl6pPr>
            <a:lvl7pPr marL="8850660" indent="0">
              <a:buNone/>
              <a:defRPr sz="2900"/>
            </a:lvl7pPr>
            <a:lvl8pPr marL="10325771" indent="0">
              <a:buNone/>
              <a:defRPr sz="2900"/>
            </a:lvl8pPr>
            <a:lvl9pPr marL="11800881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340" y="1211141"/>
            <a:ext cx="19248120" cy="5040577"/>
          </a:xfrm>
          <a:prstGeom prst="rect">
            <a:avLst/>
          </a:prstGeom>
        </p:spPr>
        <p:txBody>
          <a:bodyPr vert="horz" lIns="295022" tIns="147511" rIns="295022" bIns="14751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0" y="7056813"/>
            <a:ext cx="19248120" cy="19959287"/>
          </a:xfrm>
          <a:prstGeom prst="rect">
            <a:avLst/>
          </a:prstGeom>
        </p:spPr>
        <p:txBody>
          <a:bodyPr vert="horz" lIns="295022" tIns="147511" rIns="295022" bIns="14751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340" y="28031214"/>
            <a:ext cx="4990253" cy="1610183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CBE6-99D7-4428-9CF7-35F520F9CE02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157" y="28031214"/>
            <a:ext cx="6772487" cy="1610183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7207" y="28031214"/>
            <a:ext cx="4990253" cy="1610183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2769-0B15-4BDF-9FD0-1A2531C399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022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333" indent="-1106333" algn="l" defTabSz="295022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054" indent="-921944" algn="l" defTabSz="295022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7775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2885" indent="-737555" algn="l" defTabSz="295022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37995" indent="-737555" algn="l" defTabSz="295022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3105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821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332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43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11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022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533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044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555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066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5771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0881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Ibm-nas100\產銷發稿區\1116 2012 MSR Asia Taiwan\1106\海報外框設計(59.4x84)-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386800" cy="30238700"/>
          </a:xfrm>
          <a:prstGeom prst="rect">
            <a:avLst/>
          </a:prstGeom>
          <a:noFill/>
          <a:effectLst/>
        </p:spPr>
      </p:pic>
      <p:sp>
        <p:nvSpPr>
          <p:cNvPr id="2" name="TextBox 1"/>
          <p:cNvSpPr txBox="1"/>
          <p:nvPr/>
        </p:nvSpPr>
        <p:spPr>
          <a:xfrm>
            <a:off x="1692400" y="3096395"/>
            <a:ext cx="166560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FFCC"/>
                </a:solidFill>
              </a:rPr>
              <a:t>Auto-encoder for Semantic indexing</a:t>
            </a:r>
            <a:endParaRPr lang="en-US" sz="8800" dirty="0">
              <a:solidFill>
                <a:srgbClr val="FF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400" y="5112619"/>
            <a:ext cx="17470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2C5161"/>
                </a:solidFill>
              </a:rPr>
              <a:t>Cheng-Yuan </a:t>
            </a:r>
            <a:r>
              <a:rPr lang="en-US" sz="3600" dirty="0" err="1">
                <a:solidFill>
                  <a:srgbClr val="2C5161"/>
                </a:solidFill>
              </a:rPr>
              <a:t>Liou</a:t>
            </a:r>
            <a:r>
              <a:rPr lang="en-US" sz="3600" dirty="0">
                <a:solidFill>
                  <a:srgbClr val="2C5161"/>
                </a:solidFill>
              </a:rPr>
              <a:t>, Wei-Chen Cheng, </a:t>
            </a:r>
            <a:r>
              <a:rPr lang="en-US" sz="3600" dirty="0" err="1">
                <a:solidFill>
                  <a:srgbClr val="2C5161"/>
                </a:solidFill>
              </a:rPr>
              <a:t>Jiun</a:t>
            </a:r>
            <a:r>
              <a:rPr lang="en-US" sz="3600" dirty="0">
                <a:solidFill>
                  <a:srgbClr val="2C5161"/>
                </a:solidFill>
              </a:rPr>
              <a:t>-Wei </a:t>
            </a:r>
            <a:r>
              <a:rPr lang="en-US" sz="3600" dirty="0" err="1">
                <a:solidFill>
                  <a:srgbClr val="2C5161"/>
                </a:solidFill>
              </a:rPr>
              <a:t>Liou</a:t>
            </a:r>
            <a:r>
              <a:rPr lang="en-US" sz="3600" dirty="0">
                <a:solidFill>
                  <a:srgbClr val="2C5161"/>
                </a:solidFill>
              </a:rPr>
              <a:t>, </a:t>
            </a:r>
            <a:r>
              <a:rPr lang="en-US" sz="3600" dirty="0" err="1" smtClean="0">
                <a:solidFill>
                  <a:srgbClr val="2C5161"/>
                </a:solidFill>
              </a:rPr>
              <a:t>Daw</a:t>
            </a:r>
            <a:r>
              <a:rPr lang="en-US" sz="3600" dirty="0" smtClean="0">
                <a:solidFill>
                  <a:srgbClr val="2C5161"/>
                </a:solidFill>
              </a:rPr>
              <a:t>-Ran </a:t>
            </a:r>
            <a:r>
              <a:rPr lang="en-US" sz="3600" dirty="0" err="1" smtClean="0">
                <a:solidFill>
                  <a:srgbClr val="2C5161"/>
                </a:solidFill>
              </a:rPr>
              <a:t>Liou</a:t>
            </a:r>
            <a:endParaRPr lang="en-US" sz="3600" dirty="0" smtClean="0">
              <a:solidFill>
                <a:srgbClr val="2C5161"/>
              </a:solidFill>
            </a:endParaRPr>
          </a:p>
          <a:p>
            <a:r>
              <a:rPr lang="en-US" sz="3600" dirty="0" smtClean="0">
                <a:solidFill>
                  <a:srgbClr val="2C5161"/>
                </a:solidFill>
              </a:rPr>
              <a:t>Department </a:t>
            </a:r>
            <a:r>
              <a:rPr lang="en-US" sz="3600" dirty="0">
                <a:solidFill>
                  <a:srgbClr val="2C5161"/>
                </a:solidFill>
              </a:rPr>
              <a:t>of Computer Science and Information  Engineering, National Taiwan University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4328" y="9289083"/>
            <a:ext cx="9001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Generating </a:t>
            </a:r>
            <a:r>
              <a:rPr lang="en-US" sz="3200" b="1" dirty="0" smtClean="0">
                <a:solidFill>
                  <a:srgbClr val="00B050"/>
                </a:solidFill>
              </a:rPr>
              <a:t>attributes for each word automatically </a:t>
            </a:r>
            <a:r>
              <a:rPr lang="en-US" sz="3200" b="1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25448" y="25202851"/>
            <a:ext cx="9217025" cy="646331"/>
          </a:xfrm>
          <a:prstGeom prst="rect">
            <a:avLst/>
          </a:prstGeom>
          <a:solidFill>
            <a:srgbClr val="C5A68A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C5161"/>
                </a:solidFill>
              </a:rPr>
              <a:t>Applications</a:t>
            </a:r>
            <a:endParaRPr lang="en-US" sz="3600" dirty="0">
              <a:solidFill>
                <a:srgbClr val="2C516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312" y="14905707"/>
            <a:ext cx="914501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800" dirty="0" smtClean="0"/>
              <a:t>Updating </a:t>
            </a:r>
            <a:r>
              <a:rPr lang="en-US" altLang="zh-TW" sz="2800" dirty="0"/>
              <a:t>network’s weights after presentation of each word to reduce the prediction error.</a:t>
            </a:r>
          </a:p>
          <a:p>
            <a:pPr marL="857250" indent="-85725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800" dirty="0" smtClean="0"/>
              <a:t>Averaged </a:t>
            </a:r>
            <a:r>
              <a:rPr lang="en-US" altLang="zh-TW" sz="2800" dirty="0"/>
              <a:t>prediction for each word is used as the renewed attributes after each training pass.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842" y="22322531"/>
            <a:ext cx="7005017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4942654"/>
              </p:ext>
            </p:extLst>
          </p:nvPr>
        </p:nvGraphicFramePr>
        <p:xfrm>
          <a:off x="11125448" y="7920931"/>
          <a:ext cx="9217024" cy="6272784"/>
        </p:xfrm>
        <a:graphic>
          <a:graphicData uri="http://schemas.openxmlformats.org/drawingml/2006/table">
            <a:tbl>
              <a:tblPr/>
              <a:tblGrid>
                <a:gridCol w="2711473"/>
                <a:gridCol w="6505551"/>
              </a:tblGrid>
              <a:tr h="390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Query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query result in 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Shakespeare plays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4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she loves kiss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BENVOLIO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: Tut, you saw her fair, none else being by herself poised with herself in either eye; but in that crystal scales let there be </a:t>
                      </a:r>
                      <a:r>
                        <a:rPr kumimoji="0" lang="en-US" altLang="zh-TW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weigh.d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. Your </a:t>
                      </a:r>
                      <a:r>
                        <a:rPr kumimoji="0" lang="en-US" altLang="zh-TW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lady.s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love against some other maid that I will show you shining at this feast, and she shall scant show well that now shows best.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-Romeo and Juliet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5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armies die in blood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MARCUS AND RONICUS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: Which of your hands hath not defended Rome, and </a:t>
                      </a:r>
                      <a:r>
                        <a:rPr kumimoji="0" lang="en-US" altLang="zh-TW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rear.d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aloft the bloody battle-axe, writing destruction on the </a:t>
                      </a:r>
                      <a:r>
                        <a:rPr kumimoji="0" lang="en-US" altLang="zh-TW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enemy.s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 castle? O, none of both but are of high desert my hand hath been but idle; let it serve. To ransom my two nephews from their death; then have I kept it to a worthy end.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-Titus Andronicus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1125448" y="23474659"/>
            <a:ext cx="921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altLang="zh-TW" sz="2400" dirty="0" smtClean="0"/>
              <a:t>Context-based </a:t>
            </a:r>
            <a:r>
              <a:rPr lang="en-US" altLang="zh-TW" sz="2400" dirty="0"/>
              <a:t>method (Changing scenario)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TW" sz="2400" dirty="0"/>
              <a:t>Symbol–free sequence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TW" sz="2400" dirty="0"/>
              <a:t>Meaning of a learned attribute can be calibrated by its similar words.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TW" sz="2400" dirty="0"/>
              <a:t>Predicating the next word (symbol) of a given word sequence</a:t>
            </a:r>
            <a:r>
              <a:rPr lang="en-US" altLang="zh-TW" sz="2400" dirty="0" smtClean="0"/>
              <a:t>.</a:t>
            </a:r>
            <a:endParaRPr lang="en-US" altLang="zh-TW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1125448" y="26066947"/>
            <a:ext cx="921702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Stylish </a:t>
            </a:r>
            <a:r>
              <a:rPr lang="en-US" altLang="zh-TW" sz="2400" dirty="0"/>
              <a:t>analysis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/>
              <a:t>Authorship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/>
              <a:t>Semantic indexing, </a:t>
            </a:r>
            <a:r>
              <a:rPr lang="en-US" altLang="zh-TW" sz="2400" dirty="0" smtClean="0"/>
              <a:t>ranking</a:t>
            </a:r>
            <a:r>
              <a:rPr lang="en-US" altLang="zh-TW" sz="2400" dirty="0"/>
              <a:t>, and categorization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/>
              <a:t>Internet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/>
              <a:t>DNA, gene, </a:t>
            </a:r>
            <a:r>
              <a:rPr lang="en-US" altLang="zh-TW" sz="2400" dirty="0" smtClean="0"/>
              <a:t>and protein</a:t>
            </a:r>
            <a:endParaRPr lang="en-US" altLang="zh-TW" sz="2400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/>
              <a:t>Cryptography 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/>
              <a:t>Ancient language, machine translation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0312" y="14185627"/>
            <a:ext cx="9119590" cy="646331"/>
          </a:xfrm>
          <a:prstGeom prst="rect">
            <a:avLst/>
          </a:prstGeom>
          <a:solidFill>
            <a:srgbClr val="C5A68A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2C5161"/>
                </a:solidFill>
              </a:rPr>
              <a:t>Renewed attributes </a:t>
            </a:r>
            <a:r>
              <a:rPr lang="en-US" sz="3600" dirty="0" smtClean="0">
                <a:solidFill>
                  <a:srgbClr val="2C5161"/>
                </a:solidFill>
              </a:rPr>
              <a:t>in each iteration pass</a:t>
            </a:r>
            <a:endParaRPr lang="en-US" sz="3600" dirty="0">
              <a:solidFill>
                <a:srgbClr val="2C516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2320" y="9865147"/>
            <a:ext cx="9012306" cy="646331"/>
          </a:xfrm>
          <a:prstGeom prst="rect">
            <a:avLst/>
          </a:prstGeom>
          <a:solidFill>
            <a:srgbClr val="C5A68A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2C5161"/>
                </a:solidFill>
                <a:latin typeface="Arial" charset="0"/>
              </a:rPr>
              <a:t> </a:t>
            </a:r>
            <a:r>
              <a:rPr lang="en-US" altLang="zh-TW" sz="3600" dirty="0">
                <a:solidFill>
                  <a:srgbClr val="2C5161"/>
                </a:solidFill>
              </a:rPr>
              <a:t>Predicting next word’s attributes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53388" y="10767934"/>
            <a:ext cx="4934999" cy="3214800"/>
          </a:xfrm>
          <a:prstGeom prst="rect">
            <a:avLst/>
          </a:prstGeom>
          <a:gradFill flip="none" rotWithShape="1">
            <a:gsLst>
              <a:gs pos="0">
                <a:srgbClr val="C5A68A">
                  <a:tint val="66000"/>
                  <a:satMod val="160000"/>
                </a:srgbClr>
              </a:gs>
              <a:gs pos="50000">
                <a:srgbClr val="C5A68A">
                  <a:tint val="44500"/>
                  <a:satMod val="160000"/>
                </a:srgbClr>
              </a:gs>
              <a:gs pos="100000">
                <a:srgbClr val="C5A68A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552" y="10801251"/>
            <a:ext cx="4934999" cy="32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125448" y="14617675"/>
            <a:ext cx="9217025" cy="646331"/>
          </a:xfrm>
          <a:prstGeom prst="rect">
            <a:avLst/>
          </a:prstGeom>
          <a:solidFill>
            <a:srgbClr val="C5A68A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rgbClr val="2C5161"/>
                </a:solidFill>
                <a:latin typeface="Arial" charset="0"/>
              </a:rPr>
              <a:t>Stylish similarity between four authors</a:t>
            </a:r>
            <a:endParaRPr lang="en-US" altLang="zh-TW" sz="3600" dirty="0">
              <a:solidFill>
                <a:srgbClr val="2C5161"/>
              </a:solidFill>
              <a:latin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0693400" y="6312948"/>
            <a:ext cx="0" cy="228187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53440" y="15697795"/>
            <a:ext cx="9344294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35"/>
          <p:cNvSpPr txBox="1"/>
          <p:nvPr/>
        </p:nvSpPr>
        <p:spPr>
          <a:xfrm>
            <a:off x="925738" y="21530443"/>
            <a:ext cx="9119590" cy="646331"/>
          </a:xfrm>
          <a:prstGeom prst="rect">
            <a:avLst/>
          </a:prstGeom>
          <a:solidFill>
            <a:srgbClr val="C5A68A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C5161"/>
                </a:solidFill>
              </a:rPr>
              <a:t>Categorization of Shakespeare's 36 plays</a:t>
            </a:r>
            <a:endParaRPr lang="en-US" sz="3600" dirty="0">
              <a:solidFill>
                <a:srgbClr val="2C5161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5004768" y="7416875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200" dirty="0" smtClean="0">
                <a:solidFill>
                  <a:srgbClr val="FF0000"/>
                </a:solidFill>
              </a:rPr>
              <a:t>Cost </a:t>
            </a:r>
            <a:r>
              <a:rPr lang="en-US" altLang="zh-TW" sz="3200" dirty="0" smtClean="0">
                <a:solidFill>
                  <a:srgbClr val="FF0000"/>
                </a:solidFill>
              </a:rPr>
              <a:t>and controversy </a:t>
            </a:r>
            <a:r>
              <a:rPr lang="en-US" altLang="zh-TW" sz="3200" dirty="0" smtClean="0">
                <a:solidFill>
                  <a:srgbClr val="FF0000"/>
                </a:solidFill>
              </a:rPr>
              <a:t>for the </a:t>
            </a:r>
            <a:r>
              <a:rPr lang="en-US" altLang="zh-TW" sz="3200" dirty="0" smtClean="0">
                <a:solidFill>
                  <a:srgbClr val="FF0000"/>
                </a:solidFill>
              </a:rPr>
              <a:t>man</a:t>
            </a:r>
            <a:r>
              <a:rPr lang="en-US" altLang="zh-TW" sz="3200" dirty="0" smtClean="0">
                <a:solidFill>
                  <a:srgbClr val="FF0000"/>
                </a:solidFill>
              </a:rPr>
              <a:t>ually assigned attributes by linguistic experts 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6" name="物件 45"/>
          <p:cNvGraphicFramePr>
            <a:graphicFrameLocks noChangeAspect="1"/>
          </p:cNvGraphicFramePr>
          <p:nvPr/>
        </p:nvGraphicFramePr>
        <p:xfrm>
          <a:off x="972320" y="7272859"/>
          <a:ext cx="2679865" cy="1944216"/>
        </p:xfrm>
        <a:graphic>
          <a:graphicData uri="http://schemas.openxmlformats.org/presentationml/2006/ole">
            <p:oleObj spid="_x0000_s1026" name="方程式" r:id="rId8" imgW="1295280" imgH="939600" progId="Equation.3">
              <p:embed/>
            </p:oleObj>
          </a:graphicData>
        </a:graphic>
      </p:graphicFrame>
      <p:sp>
        <p:nvSpPr>
          <p:cNvPr id="47" name="TextBox 35"/>
          <p:cNvSpPr txBox="1"/>
          <p:nvPr/>
        </p:nvSpPr>
        <p:spPr>
          <a:xfrm>
            <a:off x="900312" y="16633899"/>
            <a:ext cx="9119590" cy="646331"/>
          </a:xfrm>
          <a:prstGeom prst="rect">
            <a:avLst/>
          </a:prstGeom>
          <a:solidFill>
            <a:srgbClr val="C5A68A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C5161"/>
                </a:solidFill>
              </a:rPr>
              <a:t>Ranking Shakespeare's 36 plays</a:t>
            </a:r>
            <a:endParaRPr lang="en-US" sz="3600" dirty="0">
              <a:solidFill>
                <a:srgbClr val="2C5161"/>
              </a:solidFill>
            </a:endParaRPr>
          </a:p>
        </p:txBody>
      </p:sp>
      <p:grpSp>
        <p:nvGrpSpPr>
          <p:cNvPr id="53" name="群組 52"/>
          <p:cNvGrpSpPr/>
          <p:nvPr/>
        </p:nvGrpSpPr>
        <p:grpSpPr>
          <a:xfrm>
            <a:off x="2124448" y="17353979"/>
            <a:ext cx="6554089" cy="4159698"/>
            <a:chOff x="2124448" y="25202851"/>
            <a:chExt cx="6554089" cy="415969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456" y="25202851"/>
              <a:ext cx="6482081" cy="415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圓角矩形 47"/>
            <p:cNvSpPr/>
            <p:nvPr/>
          </p:nvSpPr>
          <p:spPr>
            <a:xfrm>
              <a:off x="2124448" y="26498995"/>
              <a:ext cx="1368152" cy="2592288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9" name="TextBox 34"/>
          <p:cNvSpPr txBox="1"/>
          <p:nvPr/>
        </p:nvSpPr>
        <p:spPr>
          <a:xfrm>
            <a:off x="993056" y="6488516"/>
            <a:ext cx="9012306" cy="646331"/>
          </a:xfrm>
          <a:prstGeom prst="rect">
            <a:avLst/>
          </a:prstGeom>
          <a:solidFill>
            <a:srgbClr val="C5A68A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rgbClr val="2C5161"/>
                </a:solidFill>
                <a:latin typeface="Arial" charset="0"/>
              </a:rPr>
              <a:t>Idea</a:t>
            </a:r>
            <a:endParaRPr lang="en-US" altLang="zh-TW" sz="3600" dirty="0">
              <a:solidFill>
                <a:srgbClr val="2C5161"/>
              </a:solidFill>
            </a:endParaRPr>
          </a:p>
        </p:txBody>
      </p:sp>
      <p:sp>
        <p:nvSpPr>
          <p:cNvPr id="50" name="TextBox 42"/>
          <p:cNvSpPr txBox="1"/>
          <p:nvPr/>
        </p:nvSpPr>
        <p:spPr>
          <a:xfrm>
            <a:off x="11125448" y="22682571"/>
            <a:ext cx="9217025" cy="646331"/>
          </a:xfrm>
          <a:prstGeom prst="rect">
            <a:avLst/>
          </a:prstGeom>
          <a:solidFill>
            <a:srgbClr val="C5A68A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C5161"/>
                </a:solidFill>
              </a:rPr>
              <a:t>Summary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11125448" y="7272859"/>
            <a:ext cx="7307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http://red.csie.ntu.edu.tw/demo/literal/SAS.htm</a:t>
            </a:r>
            <a:endParaRPr lang="zh-TW" altLang="en-US" sz="2800" dirty="0"/>
          </a:p>
        </p:txBody>
      </p:sp>
      <p:sp>
        <p:nvSpPr>
          <p:cNvPr id="52" name="TextBox 42"/>
          <p:cNvSpPr txBox="1"/>
          <p:nvPr/>
        </p:nvSpPr>
        <p:spPr>
          <a:xfrm>
            <a:off x="11125448" y="6480771"/>
            <a:ext cx="9217025" cy="646331"/>
          </a:xfrm>
          <a:prstGeom prst="rect">
            <a:avLst/>
          </a:prstGeom>
          <a:solidFill>
            <a:srgbClr val="C5A68A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C5161"/>
                </a:solidFill>
              </a:rPr>
              <a:t>Query </a:t>
            </a:r>
            <a:r>
              <a:rPr lang="en-US" sz="3600" dirty="0" smtClean="0">
                <a:solidFill>
                  <a:srgbClr val="2C5161"/>
                </a:solidFill>
              </a:rPr>
              <a:t>result without keywords</a:t>
            </a:r>
            <a:endParaRPr lang="en-US" sz="3600" dirty="0">
              <a:solidFill>
                <a:srgbClr val="2C51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313</Words>
  <Application>Microsoft Office PowerPoint</Application>
  <PresentationFormat>自訂</PresentationFormat>
  <Paragraphs>37</Paragraphs>
  <Slides>1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3" baseType="lpstr">
      <vt:lpstr>Office 佈景主題</vt:lpstr>
      <vt:lpstr>Microsoft 方程式編輯器 3.0</vt:lpstr>
      <vt:lpstr>投影片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2472</dc:creator>
  <cp:lastModifiedBy>Yellow</cp:lastModifiedBy>
  <cp:revision>72</cp:revision>
  <cp:lastPrinted>2012-11-07T02:50:52Z</cp:lastPrinted>
  <dcterms:created xsi:type="dcterms:W3CDTF">2012-10-24T08:32:04Z</dcterms:created>
  <dcterms:modified xsi:type="dcterms:W3CDTF">2012-11-07T07:41:29Z</dcterms:modified>
</cp:coreProperties>
</file>