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81" r:id="rId5"/>
    <p:sldId id="259" r:id="rId6"/>
    <p:sldId id="295" r:id="rId7"/>
    <p:sldId id="260" r:id="rId8"/>
    <p:sldId id="269" r:id="rId9"/>
    <p:sldId id="282" r:id="rId10"/>
    <p:sldId id="283" r:id="rId11"/>
    <p:sldId id="285" r:id="rId12"/>
    <p:sldId id="286" r:id="rId13"/>
    <p:sldId id="294" r:id="rId14"/>
    <p:sldId id="288" r:id="rId15"/>
    <p:sldId id="287" r:id="rId16"/>
    <p:sldId id="271" r:id="rId17"/>
    <p:sldId id="273" r:id="rId18"/>
    <p:sldId id="274" r:id="rId19"/>
    <p:sldId id="290" r:id="rId20"/>
    <p:sldId id="275" r:id="rId21"/>
    <p:sldId id="291" r:id="rId22"/>
    <p:sldId id="278" r:id="rId23"/>
    <p:sldId id="292" r:id="rId24"/>
    <p:sldId id="276" r:id="rId25"/>
    <p:sldId id="279" r:id="rId26"/>
    <p:sldId id="280" r:id="rId27"/>
    <p:sldId id="264" r:id="rId28"/>
    <p:sldId id="266" r:id="rId29"/>
    <p:sldId id="298" r:id="rId30"/>
    <p:sldId id="267" r:id="rId31"/>
    <p:sldId id="299" r:id="rId32"/>
    <p:sldId id="293" r:id="rId33"/>
    <p:sldId id="262" r:id="rId34"/>
    <p:sldId id="297" r:id="rId3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A1E4FE5-70EE-4B63-A07B-985F1B49E5CE}" type="datetime1">
              <a:rPr lang="en-US" smtClean="0"/>
              <a:pPr eaLnBrk="1" latinLnBrk="0" hangingPunct="1"/>
              <a:t>12/13/2016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121721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A1E4FE5-70EE-4B63-A07B-985F1B49E5CE}" type="datetime1">
              <a:rPr lang="en-US" smtClean="0"/>
              <a:pPr eaLnBrk="1" latinLnBrk="0" hangingPunct="1"/>
              <a:t>12/13/2016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99248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A1E4FE5-70EE-4B63-A07B-985F1B49E5CE}" type="datetime1">
              <a:rPr lang="en-US" smtClean="0"/>
              <a:pPr eaLnBrk="1" latinLnBrk="0" hangingPunct="1"/>
              <a:t>12/13/2016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27983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A1E4FE5-70EE-4B63-A07B-985F1B49E5CE}" type="datetime1">
              <a:rPr lang="en-US" smtClean="0"/>
              <a:pPr eaLnBrk="1" latinLnBrk="0" hangingPunct="1"/>
              <a:t>12/13/2016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85023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A1E4FE5-70EE-4B63-A07B-985F1B49E5CE}" type="datetime1">
              <a:rPr lang="en-US" smtClean="0"/>
              <a:pPr eaLnBrk="1" latinLnBrk="0" hangingPunct="1"/>
              <a:t>12/13/2016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70231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A1E4FE5-70EE-4B63-A07B-985F1B49E5CE}" type="datetime1">
              <a:rPr lang="en-US" smtClean="0"/>
              <a:pPr eaLnBrk="1" latinLnBrk="0" hangingPunct="1"/>
              <a:t>12/13/2016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95194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A1E4FE5-70EE-4B63-A07B-985F1B49E5CE}" type="datetime1">
              <a:rPr lang="en-US" smtClean="0"/>
              <a:pPr eaLnBrk="1" latinLnBrk="0" hangingPunct="1"/>
              <a:t>12/13/2016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15541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A1E4FE5-70EE-4B63-A07B-985F1B49E5CE}" type="datetime1">
              <a:rPr lang="en-US" smtClean="0"/>
              <a:pPr eaLnBrk="1" latinLnBrk="0" hangingPunct="1"/>
              <a:t>12/13/2016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75474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A1E4FE5-70EE-4B63-A07B-985F1B49E5CE}" type="datetime1">
              <a:rPr lang="en-US" smtClean="0"/>
              <a:pPr eaLnBrk="1" latinLnBrk="0" hangingPunct="1"/>
              <a:t>12/13/2016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36646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A1E4FE5-70EE-4B63-A07B-985F1B49E5CE}" type="datetime1">
              <a:rPr lang="en-US" smtClean="0"/>
              <a:pPr eaLnBrk="1" latinLnBrk="0" hangingPunct="1"/>
              <a:t>12/13/2016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95225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A1E4FE5-70EE-4B63-A07B-985F1B49E5CE}" type="datetime1">
              <a:rPr lang="en-US" smtClean="0"/>
              <a:pPr eaLnBrk="1" latinLnBrk="0" hangingPunct="1"/>
              <a:t>12/13/2016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2947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EA1E4FE5-70EE-4B63-A07B-985F1B49E5CE}" type="datetime1">
              <a:rPr lang="en-US" smtClean="0"/>
              <a:pPr algn="l" eaLnBrk="1" latinLnBrk="0" hangingPunct="1"/>
              <a:t>12/13/2016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B181F-CDAB-404C-A660-15C015D83A29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61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682081"/>
            <a:ext cx="7772400" cy="1470025"/>
          </a:xfrm>
        </p:spPr>
        <p:txBody>
          <a:bodyPr/>
          <a:lstStyle/>
          <a:p>
            <a:pPr algn="l"/>
            <a:r>
              <a:rPr lang="en-US" altLang="zh-TW" dirty="0" smtClean="0"/>
              <a:t>CSCI 2016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3344" y="3692624"/>
            <a:ext cx="6400800" cy="1752600"/>
          </a:xfrm>
        </p:spPr>
        <p:txBody>
          <a:bodyPr/>
          <a:lstStyle/>
          <a:p>
            <a:pPr algn="l"/>
            <a:r>
              <a:rPr lang="en-US" altLang="zh-TW" dirty="0" smtClean="0"/>
              <a:t>Las Vegas</a:t>
            </a:r>
          </a:p>
          <a:p>
            <a:pPr algn="l"/>
            <a:r>
              <a:rPr lang="en-US" altLang="zh-TW" dirty="0" smtClean="0"/>
              <a:t>Dec. 15</a:t>
            </a:r>
            <a:endParaRPr lang="zh-TW" altLang="en-US" dirty="0" smtClean="0"/>
          </a:p>
          <a:p>
            <a:pPr algn="l"/>
            <a:r>
              <a:rPr lang="en-US" altLang="zh-TW" dirty="0" smtClean="0"/>
              <a:t>16:20</a:t>
            </a:r>
            <a:endParaRPr lang="zh-TW" altLang="en-US" dirty="0"/>
          </a:p>
        </p:txBody>
      </p:sp>
      <p:pic>
        <p:nvPicPr>
          <p:cNvPr id="1028" name="Picture 4" descr="C:\Users\Chen\Desktop\NTU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28700"/>
            <a:ext cx="5445870" cy="54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62414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Building </a:t>
            </a:r>
            <a:r>
              <a:rPr lang="en-US" altLang="zh-TW" dirty="0"/>
              <a:t>a </a:t>
            </a:r>
            <a:r>
              <a:rPr lang="en-US" altLang="zh-TW" dirty="0" smtClean="0"/>
              <a:t>strip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zh-TW" dirty="0" smtClean="0"/>
              <a:t>“Expand” </a:t>
            </a:r>
            <a:r>
              <a:rPr lang="en-US" altLang="zh-TW" dirty="0"/>
              <a:t>the hyperplane into two parallel </a:t>
            </a:r>
            <a:r>
              <a:rPr lang="en-US" altLang="zh-TW" dirty="0" err="1" smtClean="0"/>
              <a:t>perceptrons</a:t>
            </a:r>
            <a:r>
              <a:rPr lang="en-US" altLang="zh-TW" dirty="0" smtClean="0"/>
              <a:t>.</a:t>
            </a:r>
          </a:p>
          <a:p>
            <a:pPr marL="514350" indent="-514350">
              <a:buFont typeface="+mj-lt"/>
              <a:buAutoNum type="arabicPeriod" startAt="4"/>
            </a:pPr>
            <a:endParaRPr lang="en-US" altLang="zh-TW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altLang="zh-TW" dirty="0" smtClean="0"/>
              <a:t>Stop the expanding before they touch an “non-Target” class point.</a:t>
            </a:r>
          </a:p>
          <a:p>
            <a:pPr marL="514350" indent="-514350">
              <a:buFont typeface="+mj-lt"/>
              <a:buAutoNum type="arabicPeriod" startAt="4"/>
            </a:pPr>
            <a:endParaRPr lang="en-US" altLang="zh-TW" dirty="0" smtClean="0"/>
          </a:p>
          <a:p>
            <a:pPr marL="514350" lvl="1" indent="-514350">
              <a:buNone/>
            </a:pPr>
            <a:r>
              <a:rPr lang="en-US" altLang="zh-TW" smtClean="0"/>
              <a:t>       Note that  </a:t>
            </a:r>
            <a:r>
              <a:rPr lang="en-US" altLang="zh-TW" dirty="0" smtClean="0"/>
              <a:t>s</a:t>
            </a:r>
            <a:r>
              <a:rPr lang="en-US" altLang="zh-TW" smtClean="0"/>
              <a:t>trips </a:t>
            </a:r>
            <a:r>
              <a:rPr lang="en-US" altLang="zh-TW" dirty="0" smtClean="0"/>
              <a:t>resemble radial basis </a:t>
            </a:r>
            <a:r>
              <a:rPr lang="en-US" altLang="zh-TW" dirty="0" err="1" smtClean="0"/>
              <a:t>fctns</a:t>
            </a:r>
            <a:r>
              <a:rPr lang="en-US" altLang="zh-TW" dirty="0" smtClean="0"/>
              <a:t> and elongated distributions.</a:t>
            </a:r>
          </a:p>
          <a:p>
            <a:pPr marL="514350" indent="-514350">
              <a:buFont typeface="+mj-lt"/>
              <a:buAutoNum type="arabicPeriod" startAt="4"/>
            </a:pPr>
            <a:endParaRPr lang="en-US" altLang="zh-TW" dirty="0" smtClean="0"/>
          </a:p>
          <a:p>
            <a:pPr marL="514350" indent="-514350">
              <a:buFont typeface="+mj-lt"/>
              <a:buAutoNum type="arabicPeriod" startAt="4"/>
            </a:pPr>
            <a:endParaRPr lang="en-US" altLang="zh-TW" dirty="0" smtClean="0"/>
          </a:p>
          <a:p>
            <a:pPr marL="514350" indent="-514350">
              <a:buFont typeface="+mj-lt"/>
              <a:buAutoNum type="arabicPeriod" startAt="4"/>
            </a:pP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71211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Bi-</a:t>
            </a:r>
            <a:r>
              <a:rPr lang="en-US" altLang="zh-TW" dirty="0" err="1" smtClean="0"/>
              <a:t>perceptron</a:t>
            </a:r>
            <a:r>
              <a:rPr lang="en-US" altLang="zh-TW" dirty="0" smtClean="0"/>
              <a:t> </a:t>
            </a:r>
            <a:r>
              <a:rPr lang="en-US" altLang="zh-TW" dirty="0"/>
              <a:t>network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en-US" altLang="zh-TW" dirty="0" smtClean="0"/>
              <a:t>Randomly generate </a:t>
            </a:r>
            <a:r>
              <a:rPr lang="en-US" altLang="zh-TW" dirty="0"/>
              <a:t>many strips, e.g. </a:t>
            </a:r>
            <a:r>
              <a:rPr lang="en-US" altLang="zh-TW" dirty="0" smtClean="0"/>
              <a:t>1000.</a:t>
            </a:r>
          </a:p>
          <a:p>
            <a:pPr marL="914400" lvl="1" indent="-514350">
              <a:buFont typeface="+mj-lt"/>
              <a:buAutoNum type="arabicPeriod"/>
            </a:pPr>
            <a:endParaRPr lang="en-US" altLang="zh-TW" dirty="0"/>
          </a:p>
          <a:p>
            <a:pPr marL="914400" lvl="1" indent="-514350">
              <a:buFont typeface="+mj-lt"/>
              <a:buAutoNum type="arabicPeriod"/>
            </a:pPr>
            <a:r>
              <a:rPr lang="en-US" altLang="zh-TW" dirty="0"/>
              <a:t>Keep the most significant </a:t>
            </a:r>
            <a:r>
              <a:rPr lang="en-US" altLang="zh-TW" dirty="0" smtClean="0"/>
              <a:t>ones,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significant: e.g. with </a:t>
            </a:r>
            <a:r>
              <a:rPr lang="en-US" altLang="zh-TW" dirty="0" smtClean="0"/>
              <a:t>large </a:t>
            </a:r>
            <a:r>
              <a:rPr lang="en-US" altLang="zh-TW" dirty="0"/>
              <a:t>strip </a:t>
            </a:r>
            <a:r>
              <a:rPr lang="en-US" altLang="zh-TW" dirty="0" smtClean="0"/>
              <a:t>width.</a:t>
            </a:r>
          </a:p>
          <a:p>
            <a:pPr marL="914400" lvl="1" indent="-514350">
              <a:buFont typeface="+mj-lt"/>
              <a:buAutoNum type="arabicPeriod"/>
            </a:pPr>
            <a:endParaRPr lang="en-US" altLang="zh-TW" dirty="0"/>
          </a:p>
          <a:p>
            <a:pPr marL="914400" lvl="1" indent="-514350">
              <a:buFont typeface="+mj-lt"/>
              <a:buAutoNum type="arabicPeriod"/>
            </a:pPr>
            <a:r>
              <a:rPr lang="en-US" altLang="zh-TW" dirty="0"/>
              <a:t>Remove the data </a:t>
            </a:r>
            <a:r>
              <a:rPr lang="en-US" altLang="zh-TW" dirty="0" smtClean="0"/>
              <a:t>points </a:t>
            </a:r>
            <a:r>
              <a:rPr lang="en-US" altLang="zh-TW" dirty="0"/>
              <a:t>in </a:t>
            </a:r>
            <a:r>
              <a:rPr lang="en-US" altLang="zh-TW" dirty="0" smtClean="0"/>
              <a:t>the </a:t>
            </a:r>
            <a:r>
              <a:rPr lang="en-US" altLang="zh-TW" dirty="0"/>
              <a:t>kept </a:t>
            </a:r>
            <a:r>
              <a:rPr lang="en-US" altLang="zh-TW" dirty="0" smtClean="0"/>
              <a:t>strips from the rest strips.</a:t>
            </a:r>
          </a:p>
          <a:p>
            <a:pPr marL="914400" lvl="1" indent="-514350">
              <a:buFont typeface="+mj-lt"/>
              <a:buAutoNum type="arabicPeriod"/>
            </a:pPr>
            <a:endParaRPr lang="en-US" altLang="zh-TW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altLang="zh-TW" dirty="0" smtClean="0"/>
              <a:t>Strips resemble radial basis </a:t>
            </a:r>
            <a:r>
              <a:rPr lang="en-US" altLang="zh-TW" dirty="0" err="1" smtClean="0"/>
              <a:t>fctns</a:t>
            </a:r>
            <a:r>
              <a:rPr lang="en-US" altLang="zh-TW" dirty="0" smtClean="0"/>
              <a:t> and elongated distributions.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88479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Bi-</a:t>
            </a:r>
            <a:r>
              <a:rPr lang="en-US" altLang="zh-TW" dirty="0" err="1" smtClean="0"/>
              <a:t>perceptron</a:t>
            </a:r>
            <a:r>
              <a:rPr lang="en-US" altLang="zh-TW" dirty="0" smtClean="0"/>
              <a:t> </a:t>
            </a:r>
            <a:r>
              <a:rPr lang="en-US" altLang="zh-TW" dirty="0"/>
              <a:t>network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altLang="zh-TW" dirty="0" smtClean="0"/>
              <a:t>Convert each edge of each kept strip into a </a:t>
            </a:r>
            <a:r>
              <a:rPr lang="en-US" altLang="zh-TW" dirty="0" err="1" smtClean="0"/>
              <a:t>perceptron</a:t>
            </a:r>
            <a:r>
              <a:rPr lang="en-US" altLang="zh-TW" dirty="0" smtClean="0"/>
              <a:t>.</a:t>
            </a:r>
          </a:p>
          <a:p>
            <a:pPr marL="514350" indent="-514350">
              <a:buFont typeface="+mj-lt"/>
              <a:buAutoNum type="arabicPeriod" startAt="3"/>
            </a:pPr>
            <a:endParaRPr lang="en-US" altLang="zh-TW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altLang="zh-TW" dirty="0" smtClean="0"/>
              <a:t>Feed </a:t>
            </a:r>
            <a:r>
              <a:rPr lang="en-US" altLang="zh-TW" dirty="0"/>
              <a:t>every two </a:t>
            </a:r>
            <a:r>
              <a:rPr lang="en-US" altLang="zh-TW" dirty="0" err="1" smtClean="0"/>
              <a:t>perceptrons</a:t>
            </a:r>
            <a:r>
              <a:rPr lang="en-US" altLang="zh-TW" dirty="0" smtClean="0"/>
              <a:t> of each strip into an “AND” neuron.</a:t>
            </a:r>
          </a:p>
          <a:p>
            <a:pPr marL="514350" indent="-514350">
              <a:buFont typeface="+mj-lt"/>
              <a:buAutoNum type="arabicPeriod" startAt="3"/>
            </a:pPr>
            <a:endParaRPr lang="en-US" altLang="zh-TW" dirty="0"/>
          </a:p>
          <a:p>
            <a:pPr marL="514350" indent="-514350">
              <a:buFont typeface="+mj-lt"/>
              <a:buAutoNum type="arabicPeriod" startAt="3"/>
            </a:pPr>
            <a:r>
              <a:rPr lang="en-US" altLang="zh-TW" dirty="0" smtClean="0"/>
              <a:t>Connect all </a:t>
            </a:r>
            <a:r>
              <a:rPr lang="en-US" altLang="zh-TW" dirty="0"/>
              <a:t>“</a:t>
            </a:r>
            <a:r>
              <a:rPr lang="en-US" altLang="zh-TW" dirty="0" smtClean="0"/>
              <a:t>AND” neurons to </a:t>
            </a:r>
            <a:r>
              <a:rPr lang="en-US" altLang="zh-TW" dirty="0"/>
              <a:t>an </a:t>
            </a:r>
            <a:r>
              <a:rPr lang="en-US" altLang="zh-TW" dirty="0" smtClean="0"/>
              <a:t>“OR” neuron.</a:t>
            </a:r>
            <a:endParaRPr lang="en-US" altLang="zh-TW" dirty="0"/>
          </a:p>
          <a:p>
            <a:pPr marL="514350" indent="-514350">
              <a:buFont typeface="+mj-lt"/>
              <a:buAutoNum type="arabicPeriod" startAt="3"/>
            </a:pPr>
            <a:endParaRPr lang="en-US" altLang="zh-TW" dirty="0" smtClean="0"/>
          </a:p>
          <a:p>
            <a:pPr marL="514350" indent="-514350">
              <a:buFont typeface="+mj-lt"/>
              <a:buAutoNum type="arabicPeriod" startAt="3"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2929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 descr="C:\Users\Chen\Desktop\CSCI\colorfu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900" t="52291"/>
          <a:stretch/>
        </p:blipFill>
        <p:spPr bwMode="auto">
          <a:xfrm>
            <a:off x="1834586" y="44625"/>
            <a:ext cx="5474828" cy="67103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11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Six Datasets for Performance Testing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“Cross” and “Circle” were </a:t>
            </a:r>
            <a:r>
              <a:rPr lang="en-US" altLang="zh-TW" dirty="0"/>
              <a:t>manually generated in a 2D space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“Sonar”, “Wine”, “Ionosphere”, </a:t>
            </a:r>
            <a:r>
              <a:rPr lang="en-US" altLang="zh-TW" dirty="0"/>
              <a:t>and </a:t>
            </a:r>
            <a:r>
              <a:rPr lang="en-US" altLang="zh-TW" dirty="0" smtClean="0"/>
              <a:t>“Promoters” </a:t>
            </a:r>
            <a:r>
              <a:rPr lang="en-US" altLang="zh-TW" dirty="0"/>
              <a:t>are real </a:t>
            </a:r>
            <a:r>
              <a:rPr lang="en-US" altLang="zh-TW" dirty="0" smtClean="0"/>
              <a:t>datasets from websites [see references].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81617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Table I </a:t>
            </a:r>
            <a:r>
              <a:rPr lang="en-US" altLang="zh-TW" dirty="0" smtClean="0"/>
              <a:t>: number </a:t>
            </a:r>
            <a:r>
              <a:rPr lang="en-US" altLang="zh-TW" dirty="0"/>
              <a:t>of patterns in each class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r>
              <a:rPr lang="en-US" altLang="zh-TW" dirty="0"/>
              <a:t>Table II </a:t>
            </a:r>
            <a:r>
              <a:rPr lang="en-US" altLang="zh-TW" dirty="0" smtClean="0"/>
              <a:t>: average testing accuracies </a:t>
            </a:r>
            <a:r>
              <a:rPr lang="en-US" altLang="zh-TW" dirty="0"/>
              <a:t>of </a:t>
            </a:r>
            <a:r>
              <a:rPr lang="en-US" altLang="zh-TW" dirty="0" smtClean="0"/>
              <a:t>50 networks, cross validations (1/5 vs. 4/5).</a:t>
            </a:r>
          </a:p>
          <a:p>
            <a:endParaRPr lang="en-US" altLang="zh-TW" dirty="0" smtClean="0"/>
          </a:p>
          <a:p>
            <a:r>
              <a:rPr lang="en-US" altLang="zh-TW" dirty="0"/>
              <a:t>Table III </a:t>
            </a:r>
            <a:r>
              <a:rPr lang="en-US" altLang="zh-TW" dirty="0" smtClean="0"/>
              <a:t>: testing accuracies </a:t>
            </a:r>
            <a:r>
              <a:rPr lang="en-US" altLang="zh-TW" dirty="0"/>
              <a:t>of various </a:t>
            </a:r>
            <a:r>
              <a:rPr lang="en-US" altLang="zh-TW" dirty="0" smtClean="0"/>
              <a:t>methods .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11129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Table I.  Number </a:t>
            </a:r>
            <a:r>
              <a:rPr lang="en-US" altLang="zh-TW" dirty="0"/>
              <a:t>of </a:t>
            </a:r>
            <a:r>
              <a:rPr lang="en-US" altLang="zh-TW" dirty="0" smtClean="0"/>
              <a:t>patterns </a:t>
            </a:r>
            <a:r>
              <a:rPr lang="en-US" altLang="zh-TW" dirty="0"/>
              <a:t>in </a:t>
            </a:r>
            <a:r>
              <a:rPr lang="en-US" altLang="zh-TW" dirty="0" smtClean="0"/>
              <a:t>six </a:t>
            </a:r>
            <a:r>
              <a:rPr lang="en-US" altLang="zh-TW" dirty="0"/>
              <a:t>t</a:t>
            </a:r>
            <a:r>
              <a:rPr lang="en-US" altLang="zh-TW" dirty="0" smtClean="0"/>
              <a:t>esting datasets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99228213"/>
              </p:ext>
            </p:extLst>
          </p:nvPr>
        </p:nvGraphicFramePr>
        <p:xfrm>
          <a:off x="395536" y="1556792"/>
          <a:ext cx="8229599" cy="4392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8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36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5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919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7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(#)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Class 1</a:t>
                      </a:r>
                      <a:endParaRPr lang="zh-TW" sz="2400" b="1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Class 2</a:t>
                      </a:r>
                      <a:endParaRPr lang="zh-TW" sz="2400" b="1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Class 3</a:t>
                      </a:r>
                      <a:endParaRPr lang="zh-TW" sz="2400" b="1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7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Cross Dataset</a:t>
                      </a:r>
                      <a:endParaRPr lang="zh-TW" sz="2400" b="1" i="1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138</a:t>
                      </a:r>
                      <a:endParaRPr lang="zh-TW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165</a:t>
                      </a:r>
                      <a:endParaRPr lang="zh-TW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7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Circle Dataset</a:t>
                      </a:r>
                      <a:endParaRPr lang="zh-TW" sz="2400" b="1" i="1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140</a:t>
                      </a:r>
                      <a:endParaRPr lang="zh-TW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97</a:t>
                      </a:r>
                      <a:endParaRPr lang="zh-TW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7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Sonar</a:t>
                      </a:r>
                      <a:endParaRPr lang="zh-TW" sz="2400" b="1" i="1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97</a:t>
                      </a:r>
                      <a:endParaRPr lang="zh-TW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111</a:t>
                      </a:r>
                      <a:endParaRPr lang="zh-TW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7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Wine</a:t>
                      </a:r>
                      <a:endParaRPr lang="zh-TW" sz="2400" b="1" i="1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59</a:t>
                      </a:r>
                      <a:endParaRPr lang="zh-TW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71</a:t>
                      </a:r>
                      <a:endParaRPr lang="zh-TW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48</a:t>
                      </a:r>
                      <a:endParaRPr lang="zh-TW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7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Ionosphere</a:t>
                      </a:r>
                      <a:endParaRPr lang="zh-TW" sz="2400" b="1" i="1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225</a:t>
                      </a:r>
                      <a:endParaRPr lang="zh-TW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126</a:t>
                      </a:r>
                      <a:endParaRPr lang="zh-TW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-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7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Promoters</a:t>
                      </a:r>
                      <a:endParaRPr lang="zh-TW" sz="2400" b="1" i="1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53</a:t>
                      </a:r>
                      <a:endParaRPr lang="zh-TW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53</a:t>
                      </a:r>
                      <a:endParaRPr lang="zh-TW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-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56001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Table II.  Average testing accuracies </a:t>
            </a:r>
            <a:r>
              <a:rPr lang="en-US" altLang="zh-TW" dirty="0"/>
              <a:t>of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bi-perception </a:t>
            </a:r>
            <a:r>
              <a:rPr lang="en-US" altLang="zh-TW" dirty="0"/>
              <a:t>for </a:t>
            </a:r>
            <a:r>
              <a:rPr lang="en-US" altLang="zh-TW" dirty="0" smtClean="0"/>
              <a:t>different classes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427339"/>
              </p:ext>
            </p:extLst>
          </p:nvPr>
        </p:nvGraphicFramePr>
        <p:xfrm>
          <a:off x="395536" y="1556792"/>
          <a:ext cx="8229599" cy="4392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8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36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5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919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7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(%)</a:t>
                      </a:r>
                      <a:endParaRPr lang="zh-TW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Class 1</a:t>
                      </a:r>
                      <a:endParaRPr lang="zh-TW" sz="2400" b="1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Class 2</a:t>
                      </a:r>
                      <a:endParaRPr lang="zh-TW" sz="2400" b="1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Class 3</a:t>
                      </a:r>
                      <a:endParaRPr lang="zh-TW" sz="2400" b="1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7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Cross Dataset</a:t>
                      </a:r>
                      <a:endParaRPr lang="zh-TW" sz="2400" b="1" i="1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94.6</a:t>
                      </a:r>
                      <a:endParaRPr lang="zh-TW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73.9</a:t>
                      </a:r>
                      <a:endParaRPr lang="zh-TW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-</a:t>
                      </a:r>
                      <a:endParaRPr lang="zh-TW" sz="240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7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Circle Dataset</a:t>
                      </a:r>
                      <a:endParaRPr lang="zh-TW" sz="2400" b="1" i="1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96.9</a:t>
                      </a:r>
                      <a:endParaRPr lang="zh-TW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69.4</a:t>
                      </a:r>
                      <a:endParaRPr lang="zh-TW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-</a:t>
                      </a:r>
                      <a:endParaRPr lang="zh-TW" sz="240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7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Sonar</a:t>
                      </a:r>
                      <a:endParaRPr lang="zh-TW" sz="2400" b="1" i="1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53.4</a:t>
                      </a:r>
                      <a:endParaRPr lang="zh-TW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51.8</a:t>
                      </a:r>
                      <a:endParaRPr lang="zh-TW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-</a:t>
                      </a:r>
                      <a:endParaRPr lang="zh-TW" sz="240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7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Wine</a:t>
                      </a:r>
                      <a:endParaRPr lang="zh-TW" sz="2400" b="1" i="1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87.3</a:t>
                      </a:r>
                      <a:endParaRPr lang="zh-TW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92.2</a:t>
                      </a:r>
                      <a:endParaRPr lang="zh-TW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94.2</a:t>
                      </a:r>
                      <a:endParaRPr lang="zh-TW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7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Ionosphere</a:t>
                      </a:r>
                      <a:endParaRPr lang="zh-TW" sz="2400" b="1" i="1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79.4</a:t>
                      </a:r>
                      <a:endParaRPr lang="zh-TW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71.4</a:t>
                      </a:r>
                      <a:endParaRPr lang="zh-TW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-</a:t>
                      </a:r>
                      <a:endParaRPr lang="zh-TW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7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Promoters</a:t>
                      </a:r>
                      <a:endParaRPr lang="zh-TW" sz="2400" b="1" i="1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53.3</a:t>
                      </a:r>
                      <a:endParaRPr lang="zh-TW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50.9</a:t>
                      </a:r>
                      <a:endParaRPr lang="zh-TW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-</a:t>
                      </a:r>
                      <a:endParaRPr lang="zh-TW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22906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Table III. Testing accuracies </a:t>
            </a:r>
            <a:r>
              <a:rPr lang="en-US" altLang="zh-TW" dirty="0"/>
              <a:t>of </a:t>
            </a:r>
            <a:r>
              <a:rPr lang="en-US" altLang="zh-TW" dirty="0" smtClean="0"/>
              <a:t>different methods 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52283043"/>
              </p:ext>
            </p:extLst>
          </p:nvPr>
        </p:nvGraphicFramePr>
        <p:xfrm>
          <a:off x="395536" y="1556792"/>
          <a:ext cx="8229599" cy="4496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8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36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5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919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7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(%)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Bi-perceptron</a:t>
                      </a:r>
                      <a:endParaRPr lang="zh-TW" sz="2400" b="1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Gaussian SVM </a:t>
                      </a:r>
                      <a:endParaRPr lang="zh-TW" sz="2400" b="1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Cubic SVM</a:t>
                      </a:r>
                      <a:endParaRPr lang="zh-TW" sz="2400" b="1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7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Cross Dataset</a:t>
                      </a:r>
                      <a:endParaRPr lang="zh-TW" sz="2400" b="1" i="1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94.6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(50 overlap )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95.0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(5 non overlap)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77.9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effectLst/>
                        </a:rPr>
                        <a:t>(5 non overlap)</a:t>
                      </a:r>
                      <a:endParaRPr lang="zh-TW" altLang="zh-TW" sz="2400" dirty="0" smtClean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7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Circle Dataset</a:t>
                      </a:r>
                      <a:endParaRPr lang="zh-TW" sz="2400" b="1" i="1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96.9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97.0</a:t>
                      </a:r>
                      <a:r>
                        <a:rPr lang="en-US" altLang="zh-TW" sz="2400" baseline="30000" dirty="0" smtClean="0">
                          <a:effectLst/>
                        </a:rPr>
                        <a:t>a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97.9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7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Sonar</a:t>
                      </a:r>
                      <a:endParaRPr lang="zh-TW" sz="2400" b="1" i="1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53.4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59.6</a:t>
                      </a:r>
                      <a:r>
                        <a:rPr lang="en-US" altLang="zh-TW" sz="2400" baseline="30000" dirty="0" smtClean="0">
                          <a:effectLst/>
                        </a:rPr>
                        <a:t>a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88.9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7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Wine</a:t>
                      </a:r>
                      <a:endParaRPr lang="zh-TW" sz="2400" b="1" i="1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94.2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42.7</a:t>
                      </a:r>
                      <a:r>
                        <a:rPr lang="en-US" altLang="zh-TW" sz="2400" baseline="30000" dirty="0" smtClean="0">
                          <a:effectLst/>
                        </a:rPr>
                        <a:t>a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98.3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7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Ionosphere</a:t>
                      </a:r>
                      <a:endParaRPr lang="zh-TW" sz="2400" b="1" i="1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79.4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93.7 </a:t>
                      </a:r>
                      <a:r>
                        <a:rPr lang="en-US" sz="2400" baseline="30000" dirty="0" smtClean="0">
                          <a:effectLst/>
                        </a:rPr>
                        <a:t>a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90.3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7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Promoters</a:t>
                      </a:r>
                      <a:endParaRPr lang="zh-TW" sz="2400" b="1" i="1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53.3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89.6 </a:t>
                      </a:r>
                      <a:r>
                        <a:rPr lang="en-US" sz="2400" baseline="30000" dirty="0" smtClean="0">
                          <a:effectLst/>
                        </a:rPr>
                        <a:t>b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88.7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4788024" y="6165304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baseline="30000" dirty="0" smtClean="0"/>
              <a:t>a.  Kernel </a:t>
            </a:r>
            <a:r>
              <a:rPr lang="en-US" altLang="zh-TW" baseline="30000" dirty="0"/>
              <a:t>scale = 5.7</a:t>
            </a:r>
            <a:endParaRPr lang="zh-TW" altLang="zh-TW" baseline="30000" dirty="0"/>
          </a:p>
          <a:p>
            <a:pPr lvl="0"/>
            <a:r>
              <a:rPr lang="en-US" altLang="zh-TW" baseline="30000" dirty="0" smtClean="0"/>
              <a:t>b.  Kernel </a:t>
            </a:r>
            <a:r>
              <a:rPr lang="en-US" altLang="zh-TW" baseline="30000" dirty="0"/>
              <a:t>scale = 7.5</a:t>
            </a:r>
            <a:endParaRPr lang="zh-TW" altLang="zh-TW" baseline="30000" dirty="0"/>
          </a:p>
        </p:txBody>
      </p:sp>
    </p:spTree>
    <p:extLst>
      <p:ext uri="{BB962C8B-B14F-4D97-AF65-F5344CB8AC3E}">
        <p14:creationId xmlns="" xmlns:p14="http://schemas.microsoft.com/office/powerpoint/2010/main" val="1677084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Comparisons with k-NN and </a:t>
            </a:r>
            <a:br>
              <a:rPr lang="en-US" altLang="zh-TW" dirty="0" smtClean="0"/>
            </a:br>
            <a:r>
              <a:rPr lang="en-US" altLang="zh-TW" dirty="0" smtClean="0"/>
              <a:t>SOM </a:t>
            </a:r>
            <a:r>
              <a:rPr lang="en-US" altLang="zh-TW" dirty="0" err="1" smtClean="0"/>
              <a:t>perceptron</a:t>
            </a:r>
            <a:endParaRPr lang="zh-TW" alt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85016" y="1417638"/>
                <a:ext cx="8229600" cy="5140573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Table IV and Table V listed all their parameters. </a:t>
                </a:r>
              </a:p>
              <a:p>
                <a:r>
                  <a:rPr lang="en-US" altLang="zh-TW" dirty="0" smtClean="0"/>
                  <a:t>3 of 1000 strips are kept in </a:t>
                </a:r>
                <a:r>
                  <a:rPr lang="en-US" altLang="zh-TW" dirty="0"/>
                  <a:t>each iteration of building the </a:t>
                </a:r>
                <a:r>
                  <a:rPr lang="en-US" altLang="zh-TW" dirty="0" smtClean="0"/>
                  <a:t>bi-</a:t>
                </a:r>
                <a:r>
                  <a:rPr lang="en-US" altLang="zh-TW" dirty="0" err="1" smtClean="0"/>
                  <a:t>perceptrons</a:t>
                </a:r>
                <a:r>
                  <a:rPr lang="en-US" altLang="zh-TW" dirty="0" smtClean="0"/>
                  <a:t>. (Table IV)</a:t>
                </a:r>
              </a:p>
              <a:p>
                <a:r>
                  <a:rPr lang="en-US" altLang="zh-TW" dirty="0"/>
                  <a:t>k-NN :</a:t>
                </a:r>
              </a:p>
              <a:p>
                <a:pPr lvl="1"/>
                <a:r>
                  <a:rPr lang="en-US" altLang="zh-TW" dirty="0"/>
                  <a:t>k: the number of neighboring cells in the. </a:t>
                </a:r>
                <a:endParaRPr lang="en-US" altLang="zh-TW" dirty="0" smtClean="0"/>
              </a:p>
              <a:p>
                <a:r>
                  <a:rPr lang="en-US" altLang="zh-TW" dirty="0" smtClean="0"/>
                  <a:t>SOM Perceptron: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altLang="zh-TW" dirty="0" smtClean="0">
                    <a:latin typeface="Cambria Math" panose="02040503050406030204" pitchFamily="18" charset="0"/>
                  </a:rPr>
                  <a:t> : number of layers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bSup>
                  </m:oMath>
                </a14:m>
                <a:r>
                  <a:rPr lang="en-US" altLang="zh-TW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zh-TW" dirty="0" smtClean="0">
                    <a:latin typeface="Cambria Math" panose="02040503050406030204" pitchFamily="18" charset="0"/>
                  </a:rPr>
                  <a:t>: number of neurons in neuron layers</a:t>
                </a:r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bSup>
                  </m:oMath>
                </a14:m>
                <a:r>
                  <a:rPr lang="en-US" altLang="zh-TW" dirty="0" smtClean="0"/>
                  <a:t> :</a:t>
                </a:r>
                <a:r>
                  <a:rPr lang="en-US" altLang="zh-TW" dirty="0">
                    <a:latin typeface="Cambria Math" panose="02040503050406030204" pitchFamily="18" charset="0"/>
                  </a:rPr>
                  <a:t> number of neurons in </a:t>
                </a:r>
                <a:r>
                  <a:rPr lang="en-US" altLang="zh-TW" dirty="0" smtClean="0">
                    <a:latin typeface="Cambria Math" panose="02040503050406030204" pitchFamily="18" charset="0"/>
                  </a:rPr>
                  <a:t>labeling sector</a:t>
                </a:r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016" y="1417638"/>
                <a:ext cx="8229600" cy="5140573"/>
              </a:xfrm>
              <a:blipFill rotWithShape="0">
                <a:blip r:embed="rId2" cstate="print"/>
                <a:stretch>
                  <a:fillRect l="-1704" t="-1542" r="-3185"/>
                </a:stretch>
              </a:blipFill>
            </p:spPr>
            <p:txBody>
              <a:bodyPr/>
              <a:lstStyle/>
              <a:p>
                <a:r>
                  <a:rPr lang="zh-TW" altLang="en-US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494932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354162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A Parallel Bi-perceptron </a:t>
            </a:r>
            <a:r>
              <a:rPr lang="en-US" altLang="zh-TW" dirty="0" smtClean="0"/>
              <a:t>Approach and</a:t>
            </a:r>
            <a:br>
              <a:rPr lang="en-US" altLang="zh-TW" dirty="0" smtClean="0"/>
            </a:br>
            <a:r>
              <a:rPr lang="en-US" altLang="zh-TW" dirty="0" smtClean="0"/>
              <a:t>its Application </a:t>
            </a:r>
            <a:r>
              <a:rPr lang="en-US" altLang="zh-TW" dirty="0"/>
              <a:t>to Data </a:t>
            </a:r>
            <a:r>
              <a:rPr lang="en-US" altLang="zh-TW" dirty="0" smtClean="0"/>
              <a:t>Classification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r>
              <a:rPr lang="en-US" altLang="zh-TW" dirty="0" smtClean="0"/>
              <a:t> </a:t>
            </a:r>
            <a:r>
              <a:rPr lang="en-US" altLang="zh-TW" dirty="0" err="1" smtClean="0"/>
              <a:t>Daw</a:t>
            </a:r>
            <a:r>
              <a:rPr lang="en-US" altLang="zh-TW" dirty="0" smtClean="0"/>
              <a:t>-Ran </a:t>
            </a:r>
            <a:r>
              <a:rPr lang="en-US" altLang="zh-TW" dirty="0" err="1" smtClean="0"/>
              <a:t>Liou</a:t>
            </a:r>
            <a:r>
              <a:rPr lang="en-US" altLang="zh-TW" dirty="0"/>
              <a:t> </a:t>
            </a:r>
            <a:r>
              <a:rPr lang="en-US" altLang="zh-TW" dirty="0" smtClean="0"/>
              <a:t> </a:t>
            </a:r>
            <a:br>
              <a:rPr lang="en-US" altLang="zh-TW" dirty="0" smtClean="0"/>
            </a:br>
            <a:r>
              <a:rPr lang="en-US" altLang="zh-TW" dirty="0"/>
              <a:t>Yang-En </a:t>
            </a:r>
            <a:r>
              <a:rPr lang="en-US" altLang="zh-TW" dirty="0" smtClean="0"/>
              <a:t>Chen </a:t>
            </a:r>
            <a:br>
              <a:rPr lang="en-US" altLang="zh-TW" dirty="0" smtClean="0"/>
            </a:br>
            <a:r>
              <a:rPr lang="en-US" altLang="zh-TW" dirty="0"/>
              <a:t>Cheng-Yuan </a:t>
            </a:r>
            <a:r>
              <a:rPr lang="en-US" altLang="zh-TW" dirty="0" err="1" smtClean="0"/>
              <a:t>Liou</a:t>
            </a: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en-US" altLang="zh-TW" dirty="0" smtClean="0"/>
              <a:t>Dept of </a:t>
            </a:r>
            <a:r>
              <a:rPr lang="en-US" altLang="zh-TW" dirty="0"/>
              <a:t>Computer </a:t>
            </a:r>
            <a:r>
              <a:rPr lang="en-US" altLang="zh-TW" dirty="0" err="1" smtClean="0"/>
              <a:t>Sci</a:t>
            </a:r>
            <a:r>
              <a:rPr lang="en-US" altLang="zh-TW" dirty="0" smtClean="0"/>
              <a:t> and </a:t>
            </a:r>
            <a:r>
              <a:rPr lang="en-US" altLang="zh-TW" dirty="0"/>
              <a:t>Information </a:t>
            </a:r>
            <a:r>
              <a:rPr lang="en-US" altLang="zh-TW" dirty="0" smtClean="0"/>
              <a:t>Eng</a:t>
            </a:r>
            <a:br>
              <a:rPr lang="en-US" altLang="zh-TW" dirty="0" smtClean="0"/>
            </a:br>
            <a:r>
              <a:rPr lang="en-US" altLang="zh-TW" dirty="0" smtClean="0"/>
              <a:t>National </a:t>
            </a:r>
            <a:r>
              <a:rPr lang="en-US" altLang="zh-TW" dirty="0"/>
              <a:t>Taiwan University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6144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Table IV.  Parameters </a:t>
            </a:r>
            <a:r>
              <a:rPr lang="en-US" altLang="zh-TW" dirty="0"/>
              <a:t>in k-NN, </a:t>
            </a:r>
            <a:r>
              <a:rPr lang="en-US" altLang="zh-TW" dirty="0" smtClean="0"/>
              <a:t>SOM </a:t>
            </a:r>
            <a:r>
              <a:rPr lang="en-US" altLang="zh-TW" dirty="0"/>
              <a:t>perceptron, and Bi-perceptron</a:t>
            </a:r>
            <a:endParaRPr lang="zh-TW" alt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4" name="內容版面配置區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03854919"/>
                  </p:ext>
                </p:extLst>
              </p:nvPr>
            </p:nvGraphicFramePr>
            <p:xfrm>
              <a:off x="251519" y="1628802"/>
              <a:ext cx="8629406" cy="475205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5600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652925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025511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229497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50405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 </a:t>
                          </a:r>
                          <a:endParaRPr lang="zh-TW" sz="2400" b="1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k-NN</a:t>
                          </a:r>
                          <a:endParaRPr lang="zh-TW" sz="2400" b="1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SOMP</a:t>
                          </a:r>
                          <a:endParaRPr lang="zh-TW" sz="2400" b="1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Bi-perceptron</a:t>
                          </a:r>
                          <a:endParaRPr lang="zh-TW" sz="2400" b="1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 </a:t>
                          </a:r>
                          <a:endParaRPr lang="zh-TW" sz="2400" b="1" i="1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 </a:t>
                          </a:r>
                          <a:endParaRPr lang="zh-TW" sz="2400" b="1" i="1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TW" sz="24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Sup>
                                  <m:sSubSupPr>
                                    <m:ctrlPr>
                                      <a:rPr lang="zh-TW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p>
                                </m:sSubSup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zh-TW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p>
                                </m:sSubSup>
                                <m:r>
                                  <a:rPr lang="en-US" sz="24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sz="2400" b="1" i="1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kept ratio</a:t>
                          </a:r>
                          <a:endParaRPr lang="zh-TW" sz="2400" b="1" i="1" dirty="0">
                            <a:effectLst/>
                            <a:latin typeface="Times New Roman" pitchFamily="18" charset="0"/>
                            <a:ea typeface="SimSu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936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Sonar</a:t>
                          </a:r>
                          <a:endParaRPr lang="zh-TW" sz="2400" b="1" i="1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 Unicode MS" pitchFamily="34" charset="-120"/>
                              <a:ea typeface="Arial Unicode MS" pitchFamily="34" charset="-120"/>
                              <a:cs typeface="Arial Unicode MS" pitchFamily="34" charset="-120"/>
                            </a:rPr>
                            <a:t>(3,1,1,3,3)</a:t>
                          </a:r>
                          <a:endParaRPr lang="zh-TW" sz="2400" dirty="0">
                            <a:effectLst/>
                            <a:latin typeface="Arial Unicode MS" pitchFamily="34" charset="-120"/>
                            <a:ea typeface="Arial Unicode MS" pitchFamily="34" charset="-120"/>
                            <a:cs typeface="Arial Unicode MS" pitchFamily="34" charset="-12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 Unicode MS" pitchFamily="34" charset="-120"/>
                              <a:ea typeface="Arial Unicode MS" pitchFamily="34" charset="-120"/>
                              <a:cs typeface="Arial Unicode MS" pitchFamily="34" charset="-120"/>
                            </a:rPr>
                            <a:t>(3,1,1,1,1)</a:t>
                          </a:r>
                          <a:endParaRPr lang="zh-TW" sz="2400" dirty="0">
                            <a:effectLst/>
                            <a:latin typeface="Arial Unicode MS" pitchFamily="34" charset="-120"/>
                            <a:ea typeface="Arial Unicode MS" pitchFamily="34" charset="-120"/>
                            <a:cs typeface="Arial Unicode MS" pitchFamily="34" charset="-12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 Unicode MS" pitchFamily="34" charset="-120"/>
                              <a:ea typeface="Arial Unicode MS" pitchFamily="34" charset="-120"/>
                              <a:cs typeface="Arial Unicode MS" pitchFamily="34" charset="-120"/>
                            </a:rPr>
                            <a:t>(35,5,1)</a:t>
                          </a:r>
                          <a:endParaRPr lang="zh-TW" sz="2400" dirty="0">
                            <a:effectLst/>
                            <a:latin typeface="Arial Unicode MS" pitchFamily="34" charset="-120"/>
                            <a:ea typeface="Arial Unicode MS" pitchFamily="34" charset="-120"/>
                            <a:cs typeface="Arial Unicode MS" pitchFamily="34" charset="-12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 Unicode MS" pitchFamily="34" charset="-120"/>
                              <a:ea typeface="Arial Unicode MS" pitchFamily="34" charset="-120"/>
                              <a:cs typeface="Arial Unicode MS" pitchFamily="34" charset="-120"/>
                            </a:rPr>
                            <a:t>3 of 1000</a:t>
                          </a:r>
                          <a:endParaRPr lang="zh-TW" sz="2400" dirty="0">
                            <a:effectLst/>
                            <a:latin typeface="Arial Unicode MS" pitchFamily="34" charset="-120"/>
                            <a:ea typeface="Arial Unicode MS" pitchFamily="34" charset="-120"/>
                            <a:cs typeface="Arial Unicode MS" pitchFamily="34" charset="-12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936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Wine</a:t>
                          </a:r>
                          <a:endParaRPr lang="zh-TW" sz="2400" b="1" i="1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 Unicode MS" pitchFamily="34" charset="-120"/>
                              <a:ea typeface="Arial Unicode MS" pitchFamily="34" charset="-120"/>
                              <a:cs typeface="Arial Unicode MS" pitchFamily="34" charset="-120"/>
                            </a:rPr>
                            <a:t>(3,15,13,11,19)</a:t>
                          </a:r>
                          <a:endParaRPr lang="zh-TW" sz="2400" dirty="0">
                            <a:effectLst/>
                            <a:latin typeface="Arial Unicode MS" pitchFamily="34" charset="-120"/>
                            <a:ea typeface="Arial Unicode MS" pitchFamily="34" charset="-120"/>
                            <a:cs typeface="Arial Unicode MS" pitchFamily="34" charset="-12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 Unicode MS" pitchFamily="34" charset="-120"/>
                              <a:ea typeface="Arial Unicode MS" pitchFamily="34" charset="-120"/>
                              <a:cs typeface="Arial Unicode MS" pitchFamily="34" charset="-120"/>
                            </a:rPr>
                            <a:t>(15,19,13,15,11)</a:t>
                          </a:r>
                          <a:endParaRPr lang="zh-TW" sz="2400" dirty="0">
                            <a:effectLst/>
                            <a:latin typeface="Arial Unicode MS" pitchFamily="34" charset="-120"/>
                            <a:ea typeface="Arial Unicode MS" pitchFamily="34" charset="-120"/>
                            <a:cs typeface="Arial Unicode MS" pitchFamily="34" charset="-12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 Unicode MS" pitchFamily="34" charset="-120"/>
                              <a:ea typeface="Arial Unicode MS" pitchFamily="34" charset="-120"/>
                              <a:cs typeface="Arial Unicode MS" pitchFamily="34" charset="-120"/>
                            </a:rPr>
                            <a:t>(10,5,3)</a:t>
                          </a:r>
                          <a:endParaRPr lang="zh-TW" sz="2400" dirty="0">
                            <a:effectLst/>
                            <a:latin typeface="Arial Unicode MS" pitchFamily="34" charset="-120"/>
                            <a:ea typeface="Arial Unicode MS" pitchFamily="34" charset="-120"/>
                            <a:cs typeface="Arial Unicode MS" pitchFamily="34" charset="-12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 Unicode MS" pitchFamily="34" charset="-120"/>
                              <a:ea typeface="Arial Unicode MS" pitchFamily="34" charset="-120"/>
                              <a:cs typeface="Arial Unicode MS" pitchFamily="34" charset="-120"/>
                            </a:rPr>
                            <a:t>3 of 1000</a:t>
                          </a:r>
                          <a:endParaRPr lang="zh-TW" sz="2400" dirty="0">
                            <a:effectLst/>
                            <a:latin typeface="Arial Unicode MS" pitchFamily="34" charset="-120"/>
                            <a:ea typeface="Arial Unicode MS" pitchFamily="34" charset="-120"/>
                            <a:cs typeface="Arial Unicode MS" pitchFamily="34" charset="-12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936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Ionosphere</a:t>
                          </a:r>
                          <a:endParaRPr lang="zh-TW" sz="2400" b="1" i="1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 Unicode MS" pitchFamily="34" charset="-120"/>
                              <a:ea typeface="Arial Unicode MS" pitchFamily="34" charset="-120"/>
                              <a:cs typeface="Arial Unicode MS" pitchFamily="34" charset="-120"/>
                            </a:rPr>
                            <a:t>(1,3,1,1,1)</a:t>
                          </a:r>
                          <a:endParaRPr lang="zh-TW" sz="2400" dirty="0">
                            <a:effectLst/>
                            <a:latin typeface="Arial Unicode MS" pitchFamily="34" charset="-120"/>
                            <a:ea typeface="Arial Unicode MS" pitchFamily="34" charset="-120"/>
                            <a:cs typeface="Arial Unicode MS" pitchFamily="34" charset="-12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 Unicode MS" pitchFamily="34" charset="-120"/>
                              <a:ea typeface="Arial Unicode MS" pitchFamily="34" charset="-120"/>
                              <a:cs typeface="Arial Unicode MS" pitchFamily="34" charset="-120"/>
                            </a:rPr>
                            <a:t>(1,11,1,1,1)</a:t>
                          </a:r>
                          <a:endParaRPr lang="zh-TW" sz="2400" dirty="0">
                            <a:effectLst/>
                            <a:latin typeface="Arial Unicode MS" pitchFamily="34" charset="-120"/>
                            <a:ea typeface="Arial Unicode MS" pitchFamily="34" charset="-120"/>
                            <a:cs typeface="Arial Unicode MS" pitchFamily="34" charset="-12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 Unicode MS" pitchFamily="34" charset="-120"/>
                              <a:ea typeface="Arial Unicode MS" pitchFamily="34" charset="-120"/>
                              <a:cs typeface="Arial Unicode MS" pitchFamily="34" charset="-120"/>
                            </a:rPr>
                            <a:t>(10,5,1)</a:t>
                          </a:r>
                          <a:endParaRPr lang="zh-TW" sz="2400" dirty="0">
                            <a:effectLst/>
                            <a:latin typeface="Arial Unicode MS" pitchFamily="34" charset="-120"/>
                            <a:ea typeface="Arial Unicode MS" pitchFamily="34" charset="-120"/>
                            <a:cs typeface="Arial Unicode MS" pitchFamily="34" charset="-12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 Unicode MS" pitchFamily="34" charset="-120"/>
                              <a:ea typeface="Arial Unicode MS" pitchFamily="34" charset="-120"/>
                              <a:cs typeface="Arial Unicode MS" pitchFamily="34" charset="-120"/>
                            </a:rPr>
                            <a:t>3 of 1000</a:t>
                          </a:r>
                          <a:endParaRPr lang="zh-TW" sz="2400" dirty="0">
                            <a:effectLst/>
                            <a:latin typeface="Arial Unicode MS" pitchFamily="34" charset="-120"/>
                            <a:ea typeface="Arial Unicode MS" pitchFamily="34" charset="-120"/>
                            <a:cs typeface="Arial Unicode MS" pitchFamily="34" charset="-12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936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Promoters</a:t>
                          </a:r>
                          <a:endParaRPr lang="zh-TW" sz="2400" b="1" i="1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 Unicode MS" pitchFamily="34" charset="-120"/>
                              <a:ea typeface="Arial Unicode MS" pitchFamily="34" charset="-120"/>
                              <a:cs typeface="Arial Unicode MS" pitchFamily="34" charset="-120"/>
                            </a:rPr>
                            <a:t>(3,5,1,3,1)</a:t>
                          </a:r>
                          <a:endParaRPr lang="zh-TW" sz="2400" dirty="0">
                            <a:effectLst/>
                            <a:latin typeface="Arial Unicode MS" pitchFamily="34" charset="-120"/>
                            <a:ea typeface="Arial Unicode MS" pitchFamily="34" charset="-120"/>
                            <a:cs typeface="Arial Unicode MS" pitchFamily="34" charset="-12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 Unicode MS" pitchFamily="34" charset="-120"/>
                              <a:ea typeface="Arial Unicode MS" pitchFamily="34" charset="-120"/>
                              <a:cs typeface="Arial Unicode MS" pitchFamily="34" charset="-120"/>
                            </a:rPr>
                            <a:t>(3,3,3,3,3)</a:t>
                          </a:r>
                          <a:endParaRPr lang="zh-TW" sz="2400" dirty="0">
                            <a:effectLst/>
                            <a:latin typeface="Arial Unicode MS" pitchFamily="34" charset="-120"/>
                            <a:ea typeface="Arial Unicode MS" pitchFamily="34" charset="-120"/>
                            <a:cs typeface="Arial Unicode MS" pitchFamily="34" charset="-12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 Unicode MS" pitchFamily="34" charset="-120"/>
                              <a:ea typeface="Arial Unicode MS" pitchFamily="34" charset="-120"/>
                              <a:cs typeface="Arial Unicode MS" pitchFamily="34" charset="-120"/>
                            </a:rPr>
                            <a:t>(100,40,1)</a:t>
                          </a:r>
                          <a:endParaRPr lang="zh-TW" sz="2400" dirty="0">
                            <a:effectLst/>
                            <a:latin typeface="Arial Unicode MS" pitchFamily="34" charset="-120"/>
                            <a:ea typeface="Arial Unicode MS" pitchFamily="34" charset="-120"/>
                            <a:cs typeface="Arial Unicode MS" pitchFamily="34" charset="-12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 Unicode MS" pitchFamily="34" charset="-120"/>
                              <a:ea typeface="Arial Unicode MS" pitchFamily="34" charset="-120"/>
                              <a:cs typeface="Arial Unicode MS" pitchFamily="34" charset="-120"/>
                            </a:rPr>
                            <a:t>3 of 1000</a:t>
                          </a:r>
                          <a:endParaRPr lang="zh-TW" sz="2400" dirty="0">
                            <a:effectLst/>
                            <a:latin typeface="Arial Unicode MS" pitchFamily="34" charset="-120"/>
                            <a:ea typeface="Arial Unicode MS" pitchFamily="34" charset="-120"/>
                            <a:cs typeface="Arial Unicode MS" pitchFamily="34" charset="-12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內容版面配置區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1703854919"/>
                  </p:ext>
                </p:extLst>
              </p:nvPr>
            </p:nvGraphicFramePr>
            <p:xfrm>
              <a:off x="251519" y="1628802"/>
              <a:ext cx="8629406" cy="475205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56000"/>
                    <a:gridCol w="2652925"/>
                    <a:gridCol w="2025511"/>
                    <a:gridCol w="2294970"/>
                  </a:tblGrid>
                  <a:tr h="50405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 </a:t>
                          </a:r>
                          <a:endParaRPr lang="zh-TW" sz="2400" b="1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k-NN</a:t>
                          </a:r>
                          <a:endParaRPr lang="zh-TW" sz="2400" b="1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SOMP</a:t>
                          </a:r>
                          <a:endParaRPr lang="zh-TW" sz="2400" b="1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Bi-perceptron</a:t>
                          </a:r>
                          <a:endParaRPr lang="zh-TW" sz="2400" b="1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04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 </a:t>
                          </a:r>
                          <a:endParaRPr lang="zh-TW" sz="2400" b="1" i="1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 </a:t>
                          </a:r>
                          <a:endParaRPr lang="zh-TW" sz="2400" b="1" i="1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12952" t="-106098" r="-113554" b="-7670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kept ratio</a:t>
                          </a:r>
                          <a:endParaRPr lang="zh-TW" sz="2400" b="1" i="1" dirty="0">
                            <a:effectLst/>
                            <a:latin typeface="Times New Roman" pitchFamily="18" charset="0"/>
                            <a:ea typeface="SimSun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936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Sonar</a:t>
                          </a:r>
                          <a:endParaRPr lang="zh-TW" sz="2400" b="1" i="1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 Unicode MS" pitchFamily="34" charset="-120"/>
                              <a:ea typeface="Arial Unicode MS" pitchFamily="34" charset="-120"/>
                              <a:cs typeface="Arial Unicode MS" pitchFamily="34" charset="-120"/>
                            </a:rPr>
                            <a:t>(3,1,1,3,3)</a:t>
                          </a:r>
                          <a:endParaRPr lang="zh-TW" sz="2400" dirty="0">
                            <a:effectLst/>
                            <a:latin typeface="Arial Unicode MS" pitchFamily="34" charset="-120"/>
                            <a:ea typeface="Arial Unicode MS" pitchFamily="34" charset="-120"/>
                            <a:cs typeface="Arial Unicode MS" pitchFamily="34" charset="-12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 Unicode MS" pitchFamily="34" charset="-120"/>
                              <a:ea typeface="Arial Unicode MS" pitchFamily="34" charset="-120"/>
                              <a:cs typeface="Arial Unicode MS" pitchFamily="34" charset="-120"/>
                            </a:rPr>
                            <a:t>(3,1,1,1,1)</a:t>
                          </a:r>
                          <a:endParaRPr lang="zh-TW" sz="2400" dirty="0">
                            <a:effectLst/>
                            <a:latin typeface="Arial Unicode MS" pitchFamily="34" charset="-120"/>
                            <a:ea typeface="Arial Unicode MS" pitchFamily="34" charset="-120"/>
                            <a:cs typeface="Arial Unicode MS" pitchFamily="34" charset="-12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 Unicode MS" pitchFamily="34" charset="-120"/>
                              <a:ea typeface="Arial Unicode MS" pitchFamily="34" charset="-120"/>
                              <a:cs typeface="Arial Unicode MS" pitchFamily="34" charset="-120"/>
                            </a:rPr>
                            <a:t>(35,5,1)</a:t>
                          </a:r>
                          <a:endParaRPr lang="zh-TW" sz="2400" dirty="0">
                            <a:effectLst/>
                            <a:latin typeface="Arial Unicode MS" pitchFamily="34" charset="-120"/>
                            <a:ea typeface="Arial Unicode MS" pitchFamily="34" charset="-120"/>
                            <a:cs typeface="Arial Unicode MS" pitchFamily="34" charset="-12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 Unicode MS" pitchFamily="34" charset="-120"/>
                              <a:ea typeface="Arial Unicode MS" pitchFamily="34" charset="-120"/>
                              <a:cs typeface="Arial Unicode MS" pitchFamily="34" charset="-120"/>
                            </a:rPr>
                            <a:t>3 of 1000</a:t>
                          </a:r>
                          <a:endParaRPr lang="zh-TW" sz="2400" dirty="0">
                            <a:effectLst/>
                            <a:latin typeface="Arial Unicode MS" pitchFamily="34" charset="-120"/>
                            <a:ea typeface="Arial Unicode MS" pitchFamily="34" charset="-120"/>
                            <a:cs typeface="Arial Unicode MS" pitchFamily="34" charset="-12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936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Wine</a:t>
                          </a:r>
                          <a:endParaRPr lang="zh-TW" sz="2400" b="1" i="1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 Unicode MS" pitchFamily="34" charset="-120"/>
                              <a:ea typeface="Arial Unicode MS" pitchFamily="34" charset="-120"/>
                              <a:cs typeface="Arial Unicode MS" pitchFamily="34" charset="-120"/>
                            </a:rPr>
                            <a:t>(3,15,13,11,19)</a:t>
                          </a:r>
                          <a:endParaRPr lang="zh-TW" sz="2400" dirty="0">
                            <a:effectLst/>
                            <a:latin typeface="Arial Unicode MS" pitchFamily="34" charset="-120"/>
                            <a:ea typeface="Arial Unicode MS" pitchFamily="34" charset="-120"/>
                            <a:cs typeface="Arial Unicode MS" pitchFamily="34" charset="-12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 Unicode MS" pitchFamily="34" charset="-120"/>
                              <a:ea typeface="Arial Unicode MS" pitchFamily="34" charset="-120"/>
                              <a:cs typeface="Arial Unicode MS" pitchFamily="34" charset="-120"/>
                            </a:rPr>
                            <a:t>(15,19,13,15,11)</a:t>
                          </a:r>
                          <a:endParaRPr lang="zh-TW" sz="2400" dirty="0">
                            <a:effectLst/>
                            <a:latin typeface="Arial Unicode MS" pitchFamily="34" charset="-120"/>
                            <a:ea typeface="Arial Unicode MS" pitchFamily="34" charset="-120"/>
                            <a:cs typeface="Arial Unicode MS" pitchFamily="34" charset="-12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 Unicode MS" pitchFamily="34" charset="-120"/>
                              <a:ea typeface="Arial Unicode MS" pitchFamily="34" charset="-120"/>
                              <a:cs typeface="Arial Unicode MS" pitchFamily="34" charset="-120"/>
                            </a:rPr>
                            <a:t>(10,5,3)</a:t>
                          </a:r>
                          <a:endParaRPr lang="zh-TW" sz="2400" dirty="0">
                            <a:effectLst/>
                            <a:latin typeface="Arial Unicode MS" pitchFamily="34" charset="-120"/>
                            <a:ea typeface="Arial Unicode MS" pitchFamily="34" charset="-120"/>
                            <a:cs typeface="Arial Unicode MS" pitchFamily="34" charset="-12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 Unicode MS" pitchFamily="34" charset="-120"/>
                              <a:ea typeface="Arial Unicode MS" pitchFamily="34" charset="-120"/>
                              <a:cs typeface="Arial Unicode MS" pitchFamily="34" charset="-120"/>
                            </a:rPr>
                            <a:t>3 of 1000</a:t>
                          </a:r>
                          <a:endParaRPr lang="zh-TW" sz="2400" dirty="0">
                            <a:effectLst/>
                            <a:latin typeface="Arial Unicode MS" pitchFamily="34" charset="-120"/>
                            <a:ea typeface="Arial Unicode MS" pitchFamily="34" charset="-120"/>
                            <a:cs typeface="Arial Unicode MS" pitchFamily="34" charset="-12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936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Ionosphere</a:t>
                          </a:r>
                          <a:endParaRPr lang="zh-TW" sz="2400" b="1" i="1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 Unicode MS" pitchFamily="34" charset="-120"/>
                              <a:ea typeface="Arial Unicode MS" pitchFamily="34" charset="-120"/>
                              <a:cs typeface="Arial Unicode MS" pitchFamily="34" charset="-120"/>
                            </a:rPr>
                            <a:t>(1,3,1,1,1)</a:t>
                          </a:r>
                          <a:endParaRPr lang="zh-TW" sz="2400" dirty="0">
                            <a:effectLst/>
                            <a:latin typeface="Arial Unicode MS" pitchFamily="34" charset="-120"/>
                            <a:ea typeface="Arial Unicode MS" pitchFamily="34" charset="-120"/>
                            <a:cs typeface="Arial Unicode MS" pitchFamily="34" charset="-12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 Unicode MS" pitchFamily="34" charset="-120"/>
                              <a:ea typeface="Arial Unicode MS" pitchFamily="34" charset="-120"/>
                              <a:cs typeface="Arial Unicode MS" pitchFamily="34" charset="-120"/>
                            </a:rPr>
                            <a:t>(1,11,1,1,1)</a:t>
                          </a:r>
                          <a:endParaRPr lang="zh-TW" sz="2400" dirty="0">
                            <a:effectLst/>
                            <a:latin typeface="Arial Unicode MS" pitchFamily="34" charset="-120"/>
                            <a:ea typeface="Arial Unicode MS" pitchFamily="34" charset="-120"/>
                            <a:cs typeface="Arial Unicode MS" pitchFamily="34" charset="-12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 Unicode MS" pitchFamily="34" charset="-120"/>
                              <a:ea typeface="Arial Unicode MS" pitchFamily="34" charset="-120"/>
                              <a:cs typeface="Arial Unicode MS" pitchFamily="34" charset="-120"/>
                            </a:rPr>
                            <a:t>(10,5,1)</a:t>
                          </a:r>
                          <a:endParaRPr lang="zh-TW" sz="2400" dirty="0">
                            <a:effectLst/>
                            <a:latin typeface="Arial Unicode MS" pitchFamily="34" charset="-120"/>
                            <a:ea typeface="Arial Unicode MS" pitchFamily="34" charset="-120"/>
                            <a:cs typeface="Arial Unicode MS" pitchFamily="34" charset="-12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 Unicode MS" pitchFamily="34" charset="-120"/>
                              <a:ea typeface="Arial Unicode MS" pitchFamily="34" charset="-120"/>
                              <a:cs typeface="Arial Unicode MS" pitchFamily="34" charset="-120"/>
                            </a:rPr>
                            <a:t>3 of 1000</a:t>
                          </a:r>
                          <a:endParaRPr lang="zh-TW" sz="2400" dirty="0">
                            <a:effectLst/>
                            <a:latin typeface="Arial Unicode MS" pitchFamily="34" charset="-120"/>
                            <a:ea typeface="Arial Unicode MS" pitchFamily="34" charset="-120"/>
                            <a:cs typeface="Arial Unicode MS" pitchFamily="34" charset="-12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936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Promoters</a:t>
                          </a:r>
                          <a:endParaRPr lang="zh-TW" sz="2400" b="1" i="1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 Unicode MS" pitchFamily="34" charset="-120"/>
                              <a:ea typeface="Arial Unicode MS" pitchFamily="34" charset="-120"/>
                              <a:cs typeface="Arial Unicode MS" pitchFamily="34" charset="-120"/>
                            </a:rPr>
                            <a:t>(3,5,1,3,1)</a:t>
                          </a:r>
                          <a:endParaRPr lang="zh-TW" sz="2400" dirty="0">
                            <a:effectLst/>
                            <a:latin typeface="Arial Unicode MS" pitchFamily="34" charset="-120"/>
                            <a:ea typeface="Arial Unicode MS" pitchFamily="34" charset="-120"/>
                            <a:cs typeface="Arial Unicode MS" pitchFamily="34" charset="-12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 Unicode MS" pitchFamily="34" charset="-120"/>
                              <a:ea typeface="Arial Unicode MS" pitchFamily="34" charset="-120"/>
                              <a:cs typeface="Arial Unicode MS" pitchFamily="34" charset="-120"/>
                            </a:rPr>
                            <a:t>(3,3,3,3,3)</a:t>
                          </a:r>
                          <a:endParaRPr lang="zh-TW" sz="2400" dirty="0">
                            <a:effectLst/>
                            <a:latin typeface="Arial Unicode MS" pitchFamily="34" charset="-120"/>
                            <a:ea typeface="Arial Unicode MS" pitchFamily="34" charset="-120"/>
                            <a:cs typeface="Arial Unicode MS" pitchFamily="34" charset="-12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 Unicode MS" pitchFamily="34" charset="-120"/>
                              <a:ea typeface="Arial Unicode MS" pitchFamily="34" charset="-120"/>
                              <a:cs typeface="Arial Unicode MS" pitchFamily="34" charset="-120"/>
                            </a:rPr>
                            <a:t>(100,40,1)</a:t>
                          </a:r>
                          <a:endParaRPr lang="zh-TW" sz="2400" dirty="0">
                            <a:effectLst/>
                            <a:latin typeface="Arial Unicode MS" pitchFamily="34" charset="-120"/>
                            <a:ea typeface="Arial Unicode MS" pitchFamily="34" charset="-120"/>
                            <a:cs typeface="Arial Unicode MS" pitchFamily="34" charset="-12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  <a:latin typeface="Arial Unicode MS" pitchFamily="34" charset="-120"/>
                              <a:ea typeface="Arial Unicode MS" pitchFamily="34" charset="-120"/>
                              <a:cs typeface="Arial Unicode MS" pitchFamily="34" charset="-120"/>
                            </a:rPr>
                            <a:t>3 of 1000</a:t>
                          </a:r>
                          <a:endParaRPr lang="zh-TW" sz="2400" dirty="0">
                            <a:effectLst/>
                            <a:latin typeface="Arial Unicode MS" pitchFamily="34" charset="-120"/>
                            <a:ea typeface="Arial Unicode MS" pitchFamily="34" charset="-120"/>
                            <a:cs typeface="Arial Unicode MS" pitchFamily="34" charset="-12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="" xmlns:p14="http://schemas.microsoft.com/office/powerpoint/2010/main" val="1564846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Comparisons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SVM</a:t>
            </a:r>
          </a:p>
          <a:p>
            <a:pPr lvl="1"/>
            <a:r>
              <a:rPr lang="en-US" altLang="zh-TW" dirty="0" smtClean="0"/>
              <a:t>C: cost </a:t>
            </a:r>
            <a:r>
              <a:rPr lang="en-US" altLang="zh-TW" dirty="0"/>
              <a:t>for the error </a:t>
            </a:r>
            <a:r>
              <a:rPr lang="en-US" altLang="zh-TW" dirty="0" smtClean="0"/>
              <a:t>tolerance</a:t>
            </a:r>
          </a:p>
          <a:p>
            <a:pPr lvl="1"/>
            <a:r>
              <a:rPr lang="en-US" altLang="zh-TW" dirty="0" smtClean="0"/>
              <a:t>γ: gamma </a:t>
            </a:r>
            <a:r>
              <a:rPr lang="en-US" altLang="zh-TW" dirty="0"/>
              <a:t>in the Gaussian kernel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The above are </a:t>
            </a:r>
            <a:r>
              <a:rPr lang="en-US" altLang="zh-TW" dirty="0"/>
              <a:t>optimized using an inner </a:t>
            </a:r>
            <a:r>
              <a:rPr lang="en-US" altLang="zh-TW" dirty="0" smtClean="0"/>
              <a:t>5-fold (</a:t>
            </a:r>
            <a:r>
              <a:rPr lang="en-US" altLang="zh-TW" dirty="0" err="1" smtClean="0"/>
              <a:t>nonoverlap</a:t>
            </a:r>
            <a:r>
              <a:rPr lang="en-US" altLang="zh-TW" dirty="0" smtClean="0"/>
              <a:t>) </a:t>
            </a:r>
            <a:r>
              <a:rPr lang="en-US" altLang="zh-TW" dirty="0"/>
              <a:t>cross-validation </a:t>
            </a:r>
            <a:r>
              <a:rPr lang="en-US" altLang="zh-TW" dirty="0" smtClean="0"/>
              <a:t>procedure.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MLP: </a:t>
            </a:r>
            <a:r>
              <a:rPr lang="en-US" altLang="zh-TW" dirty="0"/>
              <a:t>two hidden layers.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21740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3077286"/>
                  </p:ext>
                </p:extLst>
              </p:nvPr>
            </p:nvGraphicFramePr>
            <p:xfrm>
              <a:off x="251519" y="1628800"/>
              <a:ext cx="8640962" cy="475252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5618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44827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73630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864097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50405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 </a:t>
                          </a:r>
                          <a:endParaRPr lang="zh-TW" sz="24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SVM</a:t>
                          </a:r>
                          <a:endParaRPr lang="zh-TW" sz="2400" b="1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MLP</a:t>
                          </a:r>
                          <a:endParaRPr lang="zh-TW" sz="2400" b="1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50405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 </a:t>
                          </a:r>
                          <a:endParaRPr lang="zh-TW" sz="2400" b="1" i="1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C</a:t>
                          </a:r>
                          <a:endParaRPr lang="zh-TW" sz="2400" b="1" i="1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gamma</a:t>
                          </a:r>
                          <a:endParaRPr lang="zh-TW" sz="2400" b="1" i="1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zh-TW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𝑴𝑳𝑷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sz="2400" b="1" i="1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zh-TW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𝑴𝑳𝑷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sz="2400" b="1" i="1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93610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Sonar</a:t>
                          </a:r>
                          <a:endParaRPr lang="zh-TW" sz="2400" b="1" i="1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(2</a:t>
                          </a:r>
                          <a:r>
                            <a:rPr lang="en-US" sz="2400" baseline="30000" dirty="0">
                              <a:effectLst/>
                            </a:rPr>
                            <a:t>5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1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5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3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7</a:t>
                          </a:r>
                          <a:r>
                            <a:rPr lang="en-US" sz="2400" dirty="0">
                              <a:effectLst/>
                            </a:rPr>
                            <a:t>)</a:t>
                          </a:r>
                          <a:endParaRPr lang="zh-TW" sz="24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(2</a:t>
                          </a:r>
                          <a:r>
                            <a:rPr lang="en-US" sz="2400" baseline="30000" dirty="0">
                              <a:effectLst/>
                            </a:rPr>
                            <a:t>7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7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3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3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5</a:t>
                          </a:r>
                          <a:r>
                            <a:rPr lang="en-US" sz="2400" dirty="0">
                              <a:effectLst/>
                            </a:rPr>
                            <a:t>)</a:t>
                          </a:r>
                          <a:endParaRPr lang="zh-TW" sz="24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(2</a:t>
                          </a:r>
                          <a:r>
                            <a:rPr lang="en-US" sz="2400" baseline="30000" dirty="0">
                              <a:effectLst/>
                            </a:rPr>
                            <a:t>−3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−1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−3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−3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−5</a:t>
                          </a:r>
                          <a:r>
                            <a:rPr lang="en-US" sz="2400" dirty="0">
                              <a:effectLst/>
                            </a:rPr>
                            <a:t>)</a:t>
                          </a:r>
                          <a:endParaRPr lang="zh-TW" sz="24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(2</a:t>
                          </a:r>
                          <a:r>
                            <a:rPr lang="en-US" sz="2400" baseline="30000" dirty="0">
                              <a:effectLst/>
                            </a:rPr>
                            <a:t>−5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−5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−1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−3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−3</a:t>
                          </a:r>
                          <a:r>
                            <a:rPr lang="en-US" sz="2400" dirty="0">
                              <a:effectLst/>
                            </a:rPr>
                            <a:t>)</a:t>
                          </a:r>
                          <a:endParaRPr lang="zh-TW" sz="24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30</a:t>
                          </a:r>
                          <a:endParaRPr lang="zh-TW" sz="24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10</a:t>
                          </a:r>
                          <a:endParaRPr lang="zh-TW" sz="24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93610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Wine</a:t>
                          </a:r>
                          <a:endParaRPr lang="zh-TW" sz="2400" b="1" i="1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(2</a:t>
                          </a:r>
                          <a:r>
                            <a:rPr lang="en-US" sz="2400" baseline="30000" dirty="0">
                              <a:effectLst/>
                            </a:rPr>
                            <a:t>−1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1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−1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3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1</a:t>
                          </a:r>
                          <a:r>
                            <a:rPr lang="en-US" sz="2400" dirty="0">
                              <a:effectLst/>
                            </a:rPr>
                            <a:t>)</a:t>
                          </a:r>
                          <a:endParaRPr lang="zh-TW" sz="24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(2</a:t>
                          </a:r>
                          <a:r>
                            <a:rPr lang="en-US" sz="2400" baseline="30000" dirty="0">
                              <a:effectLst/>
                            </a:rPr>
                            <a:t>5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−1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1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−1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1</a:t>
                          </a:r>
                          <a:r>
                            <a:rPr lang="en-US" sz="2400" dirty="0">
                              <a:effectLst/>
                            </a:rPr>
                            <a:t>)</a:t>
                          </a:r>
                          <a:endParaRPr lang="zh-TW" sz="24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(2</a:t>
                          </a:r>
                          <a:r>
                            <a:rPr lang="en-US" sz="2400" baseline="30000">
                              <a:effectLst/>
                            </a:rPr>
                            <a:t>−1</a:t>
                          </a:r>
                          <a:r>
                            <a:rPr lang="en-US" sz="2400">
                              <a:effectLst/>
                            </a:rPr>
                            <a:t>,2</a:t>
                          </a:r>
                          <a:r>
                            <a:rPr lang="en-US" sz="2400" baseline="30000">
                              <a:effectLst/>
                            </a:rPr>
                            <a:t>−1</a:t>
                          </a:r>
                          <a:r>
                            <a:rPr lang="en-US" sz="2400">
                              <a:effectLst/>
                            </a:rPr>
                            <a:t>,2</a:t>
                          </a:r>
                          <a:r>
                            <a:rPr lang="en-US" sz="2400" baseline="30000">
                              <a:effectLst/>
                            </a:rPr>
                            <a:t>−1</a:t>
                          </a:r>
                          <a:r>
                            <a:rPr lang="en-US" sz="2400">
                              <a:effectLst/>
                            </a:rPr>
                            <a:t>,2</a:t>
                          </a:r>
                          <a:r>
                            <a:rPr lang="en-US" sz="2400" baseline="30000">
                              <a:effectLst/>
                            </a:rPr>
                            <a:t>−9</a:t>
                          </a:r>
                          <a:r>
                            <a:rPr lang="en-US" sz="2400">
                              <a:effectLst/>
                            </a:rPr>
                            <a:t>,2</a:t>
                          </a:r>
                          <a:r>
                            <a:rPr lang="en-US" sz="2400" baseline="30000">
                              <a:effectLst/>
                            </a:rPr>
                            <a:t>−3</a:t>
                          </a:r>
                          <a:r>
                            <a:rPr lang="en-US" sz="2400">
                              <a:effectLst/>
                            </a:rPr>
                            <a:t>)</a:t>
                          </a:r>
                          <a:endParaRPr lang="zh-TW" sz="240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(2</a:t>
                          </a:r>
                          <a:r>
                            <a:rPr lang="en-US" sz="2400" baseline="30000">
                              <a:effectLst/>
                            </a:rPr>
                            <a:t>−5</a:t>
                          </a:r>
                          <a:r>
                            <a:rPr lang="en-US" sz="2400">
                              <a:effectLst/>
                            </a:rPr>
                            <a:t>,2</a:t>
                          </a:r>
                          <a:r>
                            <a:rPr lang="en-US" sz="2400" baseline="30000">
                              <a:effectLst/>
                            </a:rPr>
                            <a:t>−1</a:t>
                          </a:r>
                          <a:r>
                            <a:rPr lang="en-US" sz="2400">
                              <a:effectLst/>
                            </a:rPr>
                            <a:t>,2</a:t>
                          </a:r>
                          <a:r>
                            <a:rPr lang="en-US" sz="2400" baseline="30000">
                              <a:effectLst/>
                            </a:rPr>
                            <a:t>−1</a:t>
                          </a:r>
                          <a:r>
                            <a:rPr lang="en-US" sz="2400">
                              <a:effectLst/>
                            </a:rPr>
                            <a:t>,2</a:t>
                          </a:r>
                          <a:r>
                            <a:rPr lang="en-US" sz="2400" baseline="30000">
                              <a:effectLst/>
                            </a:rPr>
                            <a:t>−1</a:t>
                          </a:r>
                          <a:r>
                            <a:rPr lang="en-US" sz="2400">
                              <a:effectLst/>
                            </a:rPr>
                            <a:t>,2</a:t>
                          </a:r>
                          <a:r>
                            <a:rPr lang="en-US" sz="2400" baseline="30000">
                              <a:effectLst/>
                            </a:rPr>
                            <a:t>−3</a:t>
                          </a:r>
                          <a:r>
                            <a:rPr lang="en-US" sz="2400">
                              <a:effectLst/>
                            </a:rPr>
                            <a:t>)</a:t>
                          </a:r>
                          <a:endParaRPr lang="zh-TW" sz="24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20</a:t>
                          </a:r>
                          <a:endParaRPr lang="zh-TW" sz="24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5</a:t>
                          </a:r>
                          <a:endParaRPr lang="zh-TW" sz="24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93610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Ionosphere</a:t>
                          </a:r>
                          <a:endParaRPr lang="zh-TW" sz="2400" b="1" i="1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(2</a:t>
                          </a:r>
                          <a:r>
                            <a:rPr lang="en-US" sz="2400" baseline="30000" dirty="0">
                              <a:effectLst/>
                            </a:rPr>
                            <a:t>3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3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3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3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1</a:t>
                          </a:r>
                          <a:r>
                            <a:rPr lang="en-US" sz="2400" dirty="0">
                              <a:effectLst/>
                            </a:rPr>
                            <a:t>)</a:t>
                          </a:r>
                          <a:endParaRPr lang="zh-TW" sz="24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(2</a:t>
                          </a:r>
                          <a:r>
                            <a:rPr lang="en-US" sz="2400" baseline="30000" dirty="0">
                              <a:effectLst/>
                            </a:rPr>
                            <a:t>5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−1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1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−1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1</a:t>
                          </a:r>
                          <a:r>
                            <a:rPr lang="en-US" sz="2400" dirty="0">
                              <a:effectLst/>
                            </a:rPr>
                            <a:t>)</a:t>
                          </a:r>
                          <a:endParaRPr lang="zh-TW" sz="24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(2</a:t>
                          </a:r>
                          <a:r>
                            <a:rPr lang="en-US" sz="2400" baseline="30000" dirty="0">
                              <a:effectLst/>
                            </a:rPr>
                            <a:t>−1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−1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−1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−1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−5</a:t>
                          </a:r>
                          <a:r>
                            <a:rPr lang="en-US" sz="2400" dirty="0">
                              <a:effectLst/>
                            </a:rPr>
                            <a:t>)</a:t>
                          </a:r>
                          <a:endParaRPr lang="zh-TW" sz="24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(2</a:t>
                          </a:r>
                          <a:r>
                            <a:rPr lang="en-US" sz="2400" baseline="30000" dirty="0">
                              <a:effectLst/>
                            </a:rPr>
                            <a:t>−3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−5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−1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−3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−1</a:t>
                          </a:r>
                          <a:r>
                            <a:rPr lang="en-US" sz="2400" dirty="0">
                              <a:effectLst/>
                            </a:rPr>
                            <a:t>)</a:t>
                          </a:r>
                          <a:endParaRPr lang="zh-TW" sz="24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20</a:t>
                          </a:r>
                          <a:endParaRPr lang="zh-TW" sz="24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5</a:t>
                          </a:r>
                          <a:endParaRPr lang="zh-TW" sz="24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93610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Promoters</a:t>
                          </a:r>
                          <a:endParaRPr lang="zh-TW" sz="2400" b="1" i="1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(2</a:t>
                          </a:r>
                          <a:r>
                            <a:rPr lang="en-US" sz="2400" baseline="30000">
                              <a:effectLst/>
                            </a:rPr>
                            <a:t>1</a:t>
                          </a:r>
                          <a:r>
                            <a:rPr lang="en-US" sz="2400">
                              <a:effectLst/>
                            </a:rPr>
                            <a:t>, 2</a:t>
                          </a:r>
                          <a:r>
                            <a:rPr lang="en-US" sz="2400" baseline="30000">
                              <a:effectLst/>
                            </a:rPr>
                            <a:t>1</a:t>
                          </a:r>
                          <a:r>
                            <a:rPr lang="en-US" sz="2400">
                              <a:effectLst/>
                            </a:rPr>
                            <a:t>, 2</a:t>
                          </a:r>
                          <a:r>
                            <a:rPr lang="en-US" sz="2400" baseline="30000">
                              <a:effectLst/>
                            </a:rPr>
                            <a:t>1</a:t>
                          </a:r>
                          <a:r>
                            <a:rPr lang="en-US" sz="2400">
                              <a:effectLst/>
                            </a:rPr>
                            <a:t>, 2</a:t>
                          </a:r>
                          <a:r>
                            <a:rPr lang="en-US" sz="2400" baseline="30000">
                              <a:effectLst/>
                            </a:rPr>
                            <a:t>3</a:t>
                          </a:r>
                          <a:r>
                            <a:rPr lang="en-US" sz="2400">
                              <a:effectLst/>
                            </a:rPr>
                            <a:t>, 2</a:t>
                          </a:r>
                          <a:r>
                            <a:rPr lang="en-US" sz="2400" baseline="30000">
                              <a:effectLst/>
                            </a:rPr>
                            <a:t>1</a:t>
                          </a:r>
                          <a:r>
                            <a:rPr lang="en-US" sz="2400">
                              <a:effectLst/>
                            </a:rPr>
                            <a:t>)</a:t>
                          </a:r>
                          <a:endParaRPr lang="zh-TW" sz="240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(2</a:t>
                          </a:r>
                          <a:r>
                            <a:rPr lang="en-US" sz="2400" baseline="30000">
                              <a:effectLst/>
                            </a:rPr>
                            <a:t>5</a:t>
                          </a:r>
                          <a:r>
                            <a:rPr lang="en-US" sz="2400">
                              <a:effectLst/>
                            </a:rPr>
                            <a:t>, 2</a:t>
                          </a:r>
                          <a:r>
                            <a:rPr lang="en-US" sz="2400" baseline="30000">
                              <a:effectLst/>
                            </a:rPr>
                            <a:t>1</a:t>
                          </a:r>
                          <a:r>
                            <a:rPr lang="en-US" sz="2400">
                              <a:effectLst/>
                            </a:rPr>
                            <a:t>, 2</a:t>
                          </a:r>
                          <a:r>
                            <a:rPr lang="en-US" sz="2400" baseline="30000">
                              <a:effectLst/>
                            </a:rPr>
                            <a:t>3</a:t>
                          </a:r>
                          <a:r>
                            <a:rPr lang="en-US" sz="2400">
                              <a:effectLst/>
                            </a:rPr>
                            <a:t>, 2</a:t>
                          </a:r>
                          <a:r>
                            <a:rPr lang="en-US" sz="2400" baseline="30000">
                              <a:effectLst/>
                            </a:rPr>
                            <a:t>1</a:t>
                          </a:r>
                          <a:r>
                            <a:rPr lang="en-US" sz="2400">
                              <a:effectLst/>
                            </a:rPr>
                            <a:t>, 2</a:t>
                          </a:r>
                          <a:r>
                            <a:rPr lang="en-US" sz="2400" baseline="30000">
                              <a:effectLst/>
                            </a:rPr>
                            <a:t>5</a:t>
                          </a:r>
                          <a:r>
                            <a:rPr lang="en-US" sz="2400">
                              <a:effectLst/>
                            </a:rPr>
                            <a:t>)</a:t>
                          </a:r>
                          <a:endParaRPr lang="zh-TW" sz="24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(2</a:t>
                          </a:r>
                          <a:r>
                            <a:rPr lang="en-US" sz="2400" baseline="30000" dirty="0">
                              <a:effectLst/>
                            </a:rPr>
                            <a:t>−9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−11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−7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−13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−7</a:t>
                          </a:r>
                          <a:r>
                            <a:rPr lang="en-US" sz="2400" dirty="0">
                              <a:effectLst/>
                            </a:rPr>
                            <a:t>)</a:t>
                          </a:r>
                          <a:endParaRPr lang="zh-TW" sz="24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(2</a:t>
                          </a:r>
                          <a:r>
                            <a:rPr lang="en-US" sz="2400" baseline="30000" dirty="0">
                              <a:effectLst/>
                            </a:rPr>
                            <a:t>−15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−9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−11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−9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−11</a:t>
                          </a:r>
                          <a:r>
                            <a:rPr lang="en-US" sz="2400" dirty="0">
                              <a:effectLst/>
                            </a:rPr>
                            <a:t>)</a:t>
                          </a:r>
                          <a:endParaRPr lang="zh-TW" sz="24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20</a:t>
                          </a:r>
                          <a:endParaRPr lang="zh-TW" sz="24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5</a:t>
                          </a:r>
                          <a:endParaRPr lang="zh-TW" sz="24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903077286"/>
                  </p:ext>
                </p:extLst>
              </p:nvPr>
            </p:nvGraphicFramePr>
            <p:xfrm>
              <a:off x="251519" y="1628800"/>
              <a:ext cx="8640962" cy="475252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56185"/>
                    <a:gridCol w="2448272"/>
                    <a:gridCol w="2736304"/>
                    <a:gridCol w="936104"/>
                    <a:gridCol w="864097"/>
                  </a:tblGrid>
                  <a:tr h="50405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 </a:t>
                          </a:r>
                          <a:endParaRPr lang="zh-TW" sz="24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SVM</a:t>
                          </a:r>
                          <a:endParaRPr lang="zh-TW" sz="2400" b="1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MLP</a:t>
                          </a:r>
                          <a:endParaRPr lang="zh-TW" sz="2400" b="1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</a:tr>
                  <a:tr h="50405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 </a:t>
                          </a:r>
                          <a:endParaRPr lang="zh-TW" sz="2400" b="1" i="1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C</a:t>
                          </a:r>
                          <a:endParaRPr lang="zh-TW" sz="2400" b="1" i="1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gamma</a:t>
                          </a:r>
                          <a:endParaRPr lang="zh-TW" sz="2400" b="1" i="1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733987" t="-106098" r="-92810" b="-7670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898592" t="-106098" b="-767073"/>
                          </a:stretch>
                        </a:blipFill>
                      </a:tcPr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Sonar</a:t>
                          </a:r>
                          <a:endParaRPr lang="zh-TW" sz="2400" b="1" i="1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(2</a:t>
                          </a:r>
                          <a:r>
                            <a:rPr lang="en-US" sz="2400" baseline="30000" dirty="0">
                              <a:effectLst/>
                            </a:rPr>
                            <a:t>5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1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5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3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7</a:t>
                          </a:r>
                          <a:r>
                            <a:rPr lang="en-US" sz="2400" dirty="0">
                              <a:effectLst/>
                            </a:rPr>
                            <a:t>)</a:t>
                          </a:r>
                          <a:endParaRPr lang="zh-TW" sz="24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(2</a:t>
                          </a:r>
                          <a:r>
                            <a:rPr lang="en-US" sz="2400" baseline="30000" dirty="0">
                              <a:effectLst/>
                            </a:rPr>
                            <a:t>7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7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3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3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5</a:t>
                          </a:r>
                          <a:r>
                            <a:rPr lang="en-US" sz="2400" dirty="0">
                              <a:effectLst/>
                            </a:rPr>
                            <a:t>)</a:t>
                          </a:r>
                          <a:endParaRPr lang="zh-TW" sz="24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(2</a:t>
                          </a:r>
                          <a:r>
                            <a:rPr lang="en-US" sz="2400" baseline="30000" dirty="0">
                              <a:effectLst/>
                            </a:rPr>
                            <a:t>−3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−1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−3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−3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−5</a:t>
                          </a:r>
                          <a:r>
                            <a:rPr lang="en-US" sz="2400" dirty="0">
                              <a:effectLst/>
                            </a:rPr>
                            <a:t>)</a:t>
                          </a:r>
                          <a:endParaRPr lang="zh-TW" sz="24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(2</a:t>
                          </a:r>
                          <a:r>
                            <a:rPr lang="en-US" sz="2400" baseline="30000" dirty="0">
                              <a:effectLst/>
                            </a:rPr>
                            <a:t>−5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−5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−1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−3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−3</a:t>
                          </a:r>
                          <a:r>
                            <a:rPr lang="en-US" sz="2400" dirty="0">
                              <a:effectLst/>
                            </a:rPr>
                            <a:t>)</a:t>
                          </a:r>
                          <a:endParaRPr lang="zh-TW" sz="24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30</a:t>
                          </a:r>
                          <a:endParaRPr lang="zh-TW" sz="24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10</a:t>
                          </a:r>
                          <a:endParaRPr lang="zh-TW" sz="24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Wine</a:t>
                          </a:r>
                          <a:endParaRPr lang="zh-TW" sz="2400" b="1" i="1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(2</a:t>
                          </a:r>
                          <a:r>
                            <a:rPr lang="en-US" sz="2400" baseline="30000" dirty="0">
                              <a:effectLst/>
                            </a:rPr>
                            <a:t>−1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1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−1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3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1</a:t>
                          </a:r>
                          <a:r>
                            <a:rPr lang="en-US" sz="2400" dirty="0">
                              <a:effectLst/>
                            </a:rPr>
                            <a:t>)</a:t>
                          </a:r>
                          <a:endParaRPr lang="zh-TW" sz="24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(2</a:t>
                          </a:r>
                          <a:r>
                            <a:rPr lang="en-US" sz="2400" baseline="30000" dirty="0">
                              <a:effectLst/>
                            </a:rPr>
                            <a:t>5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−1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1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−1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1</a:t>
                          </a:r>
                          <a:r>
                            <a:rPr lang="en-US" sz="2400" dirty="0">
                              <a:effectLst/>
                            </a:rPr>
                            <a:t>)</a:t>
                          </a:r>
                          <a:endParaRPr lang="zh-TW" sz="24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(2</a:t>
                          </a:r>
                          <a:r>
                            <a:rPr lang="en-US" sz="2400" baseline="30000">
                              <a:effectLst/>
                            </a:rPr>
                            <a:t>−1</a:t>
                          </a:r>
                          <a:r>
                            <a:rPr lang="en-US" sz="2400">
                              <a:effectLst/>
                            </a:rPr>
                            <a:t>,2</a:t>
                          </a:r>
                          <a:r>
                            <a:rPr lang="en-US" sz="2400" baseline="30000">
                              <a:effectLst/>
                            </a:rPr>
                            <a:t>−1</a:t>
                          </a:r>
                          <a:r>
                            <a:rPr lang="en-US" sz="2400">
                              <a:effectLst/>
                            </a:rPr>
                            <a:t>,2</a:t>
                          </a:r>
                          <a:r>
                            <a:rPr lang="en-US" sz="2400" baseline="30000">
                              <a:effectLst/>
                            </a:rPr>
                            <a:t>−1</a:t>
                          </a:r>
                          <a:r>
                            <a:rPr lang="en-US" sz="2400">
                              <a:effectLst/>
                            </a:rPr>
                            <a:t>,2</a:t>
                          </a:r>
                          <a:r>
                            <a:rPr lang="en-US" sz="2400" baseline="30000">
                              <a:effectLst/>
                            </a:rPr>
                            <a:t>−9</a:t>
                          </a:r>
                          <a:r>
                            <a:rPr lang="en-US" sz="2400">
                              <a:effectLst/>
                            </a:rPr>
                            <a:t>,2</a:t>
                          </a:r>
                          <a:r>
                            <a:rPr lang="en-US" sz="2400" baseline="30000">
                              <a:effectLst/>
                            </a:rPr>
                            <a:t>−3</a:t>
                          </a:r>
                          <a:r>
                            <a:rPr lang="en-US" sz="2400">
                              <a:effectLst/>
                            </a:rPr>
                            <a:t>)</a:t>
                          </a:r>
                          <a:endParaRPr lang="zh-TW" sz="240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(2</a:t>
                          </a:r>
                          <a:r>
                            <a:rPr lang="en-US" sz="2400" baseline="30000">
                              <a:effectLst/>
                            </a:rPr>
                            <a:t>−5</a:t>
                          </a:r>
                          <a:r>
                            <a:rPr lang="en-US" sz="2400">
                              <a:effectLst/>
                            </a:rPr>
                            <a:t>,2</a:t>
                          </a:r>
                          <a:r>
                            <a:rPr lang="en-US" sz="2400" baseline="30000">
                              <a:effectLst/>
                            </a:rPr>
                            <a:t>−1</a:t>
                          </a:r>
                          <a:r>
                            <a:rPr lang="en-US" sz="2400">
                              <a:effectLst/>
                            </a:rPr>
                            <a:t>,2</a:t>
                          </a:r>
                          <a:r>
                            <a:rPr lang="en-US" sz="2400" baseline="30000">
                              <a:effectLst/>
                            </a:rPr>
                            <a:t>−1</a:t>
                          </a:r>
                          <a:r>
                            <a:rPr lang="en-US" sz="2400">
                              <a:effectLst/>
                            </a:rPr>
                            <a:t>,2</a:t>
                          </a:r>
                          <a:r>
                            <a:rPr lang="en-US" sz="2400" baseline="30000">
                              <a:effectLst/>
                            </a:rPr>
                            <a:t>−1</a:t>
                          </a:r>
                          <a:r>
                            <a:rPr lang="en-US" sz="2400">
                              <a:effectLst/>
                            </a:rPr>
                            <a:t>,2</a:t>
                          </a:r>
                          <a:r>
                            <a:rPr lang="en-US" sz="2400" baseline="30000">
                              <a:effectLst/>
                            </a:rPr>
                            <a:t>−3</a:t>
                          </a:r>
                          <a:r>
                            <a:rPr lang="en-US" sz="2400">
                              <a:effectLst/>
                            </a:rPr>
                            <a:t>)</a:t>
                          </a:r>
                          <a:endParaRPr lang="zh-TW" sz="24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20</a:t>
                          </a:r>
                          <a:endParaRPr lang="zh-TW" sz="24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5</a:t>
                          </a:r>
                          <a:endParaRPr lang="zh-TW" sz="24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Ionosphere</a:t>
                          </a:r>
                          <a:endParaRPr lang="zh-TW" sz="2400" b="1" i="1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(2</a:t>
                          </a:r>
                          <a:r>
                            <a:rPr lang="en-US" sz="2400" baseline="30000" dirty="0">
                              <a:effectLst/>
                            </a:rPr>
                            <a:t>3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3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3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3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1</a:t>
                          </a:r>
                          <a:r>
                            <a:rPr lang="en-US" sz="2400" dirty="0">
                              <a:effectLst/>
                            </a:rPr>
                            <a:t>)</a:t>
                          </a:r>
                          <a:endParaRPr lang="zh-TW" sz="24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(2</a:t>
                          </a:r>
                          <a:r>
                            <a:rPr lang="en-US" sz="2400" baseline="30000" dirty="0">
                              <a:effectLst/>
                            </a:rPr>
                            <a:t>5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−1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1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−1</a:t>
                          </a:r>
                          <a:r>
                            <a:rPr lang="en-US" sz="2400" dirty="0">
                              <a:effectLst/>
                            </a:rPr>
                            <a:t>, 2</a:t>
                          </a:r>
                          <a:r>
                            <a:rPr lang="en-US" sz="2400" baseline="30000" dirty="0">
                              <a:effectLst/>
                            </a:rPr>
                            <a:t>1</a:t>
                          </a:r>
                          <a:r>
                            <a:rPr lang="en-US" sz="2400" dirty="0">
                              <a:effectLst/>
                            </a:rPr>
                            <a:t>)</a:t>
                          </a:r>
                          <a:endParaRPr lang="zh-TW" sz="24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(2</a:t>
                          </a:r>
                          <a:r>
                            <a:rPr lang="en-US" sz="2400" baseline="30000" dirty="0">
                              <a:effectLst/>
                            </a:rPr>
                            <a:t>−1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−1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−1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−1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−5</a:t>
                          </a:r>
                          <a:r>
                            <a:rPr lang="en-US" sz="2400" dirty="0">
                              <a:effectLst/>
                            </a:rPr>
                            <a:t>)</a:t>
                          </a:r>
                          <a:endParaRPr lang="zh-TW" sz="24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(2</a:t>
                          </a:r>
                          <a:r>
                            <a:rPr lang="en-US" sz="2400" baseline="30000" dirty="0">
                              <a:effectLst/>
                            </a:rPr>
                            <a:t>−3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−5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−1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−3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−1</a:t>
                          </a:r>
                          <a:r>
                            <a:rPr lang="en-US" sz="2400" dirty="0">
                              <a:effectLst/>
                            </a:rPr>
                            <a:t>)</a:t>
                          </a:r>
                          <a:endParaRPr lang="zh-TW" sz="24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20</a:t>
                          </a:r>
                          <a:endParaRPr lang="zh-TW" sz="24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5</a:t>
                          </a:r>
                          <a:endParaRPr lang="zh-TW" sz="24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Promoters</a:t>
                          </a:r>
                          <a:endParaRPr lang="zh-TW" sz="2400" b="1" i="1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(2</a:t>
                          </a:r>
                          <a:r>
                            <a:rPr lang="en-US" sz="2400" baseline="30000">
                              <a:effectLst/>
                            </a:rPr>
                            <a:t>1</a:t>
                          </a:r>
                          <a:r>
                            <a:rPr lang="en-US" sz="2400">
                              <a:effectLst/>
                            </a:rPr>
                            <a:t>, 2</a:t>
                          </a:r>
                          <a:r>
                            <a:rPr lang="en-US" sz="2400" baseline="30000">
                              <a:effectLst/>
                            </a:rPr>
                            <a:t>1</a:t>
                          </a:r>
                          <a:r>
                            <a:rPr lang="en-US" sz="2400">
                              <a:effectLst/>
                            </a:rPr>
                            <a:t>, 2</a:t>
                          </a:r>
                          <a:r>
                            <a:rPr lang="en-US" sz="2400" baseline="30000">
                              <a:effectLst/>
                            </a:rPr>
                            <a:t>1</a:t>
                          </a:r>
                          <a:r>
                            <a:rPr lang="en-US" sz="2400">
                              <a:effectLst/>
                            </a:rPr>
                            <a:t>, 2</a:t>
                          </a:r>
                          <a:r>
                            <a:rPr lang="en-US" sz="2400" baseline="30000">
                              <a:effectLst/>
                            </a:rPr>
                            <a:t>3</a:t>
                          </a:r>
                          <a:r>
                            <a:rPr lang="en-US" sz="2400">
                              <a:effectLst/>
                            </a:rPr>
                            <a:t>, 2</a:t>
                          </a:r>
                          <a:r>
                            <a:rPr lang="en-US" sz="2400" baseline="30000">
                              <a:effectLst/>
                            </a:rPr>
                            <a:t>1</a:t>
                          </a:r>
                          <a:r>
                            <a:rPr lang="en-US" sz="2400">
                              <a:effectLst/>
                            </a:rPr>
                            <a:t>)</a:t>
                          </a:r>
                          <a:endParaRPr lang="zh-TW" sz="240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(2</a:t>
                          </a:r>
                          <a:r>
                            <a:rPr lang="en-US" sz="2400" baseline="30000">
                              <a:effectLst/>
                            </a:rPr>
                            <a:t>5</a:t>
                          </a:r>
                          <a:r>
                            <a:rPr lang="en-US" sz="2400">
                              <a:effectLst/>
                            </a:rPr>
                            <a:t>, 2</a:t>
                          </a:r>
                          <a:r>
                            <a:rPr lang="en-US" sz="2400" baseline="30000">
                              <a:effectLst/>
                            </a:rPr>
                            <a:t>1</a:t>
                          </a:r>
                          <a:r>
                            <a:rPr lang="en-US" sz="2400">
                              <a:effectLst/>
                            </a:rPr>
                            <a:t>, 2</a:t>
                          </a:r>
                          <a:r>
                            <a:rPr lang="en-US" sz="2400" baseline="30000">
                              <a:effectLst/>
                            </a:rPr>
                            <a:t>3</a:t>
                          </a:r>
                          <a:r>
                            <a:rPr lang="en-US" sz="2400">
                              <a:effectLst/>
                            </a:rPr>
                            <a:t>, 2</a:t>
                          </a:r>
                          <a:r>
                            <a:rPr lang="en-US" sz="2400" baseline="30000">
                              <a:effectLst/>
                            </a:rPr>
                            <a:t>1</a:t>
                          </a:r>
                          <a:r>
                            <a:rPr lang="en-US" sz="2400">
                              <a:effectLst/>
                            </a:rPr>
                            <a:t>, 2</a:t>
                          </a:r>
                          <a:r>
                            <a:rPr lang="en-US" sz="2400" baseline="30000">
                              <a:effectLst/>
                            </a:rPr>
                            <a:t>5</a:t>
                          </a:r>
                          <a:r>
                            <a:rPr lang="en-US" sz="2400">
                              <a:effectLst/>
                            </a:rPr>
                            <a:t>)</a:t>
                          </a:r>
                          <a:endParaRPr lang="zh-TW" sz="240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(2</a:t>
                          </a:r>
                          <a:r>
                            <a:rPr lang="en-US" sz="2400" baseline="30000" dirty="0">
                              <a:effectLst/>
                            </a:rPr>
                            <a:t>−9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−11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−7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−13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−7</a:t>
                          </a:r>
                          <a:r>
                            <a:rPr lang="en-US" sz="2400" dirty="0">
                              <a:effectLst/>
                            </a:rPr>
                            <a:t>)</a:t>
                          </a:r>
                          <a:endParaRPr lang="zh-TW" sz="24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(2</a:t>
                          </a:r>
                          <a:r>
                            <a:rPr lang="en-US" sz="2400" baseline="30000" dirty="0">
                              <a:effectLst/>
                            </a:rPr>
                            <a:t>−15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−9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−11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−9</a:t>
                          </a:r>
                          <a:r>
                            <a:rPr lang="en-US" sz="2400" dirty="0">
                              <a:effectLst/>
                            </a:rPr>
                            <a:t>,2</a:t>
                          </a:r>
                          <a:r>
                            <a:rPr lang="en-US" sz="2400" baseline="30000" dirty="0">
                              <a:effectLst/>
                            </a:rPr>
                            <a:t>−11</a:t>
                          </a:r>
                          <a:r>
                            <a:rPr lang="en-US" sz="2400" dirty="0">
                              <a:effectLst/>
                            </a:rPr>
                            <a:t>)</a:t>
                          </a:r>
                          <a:endParaRPr lang="zh-TW" sz="24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20</a:t>
                          </a:r>
                          <a:endParaRPr lang="zh-TW" sz="24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5</a:t>
                          </a:r>
                          <a:endParaRPr lang="zh-TW" sz="2400" dirty="0">
                            <a:effectLst/>
                            <a:latin typeface="Times New Roman"/>
                            <a:ea typeface="SimSu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Table V. </a:t>
            </a:r>
            <a:r>
              <a:rPr lang="en-US" altLang="zh-TW" dirty="0"/>
              <a:t>Parameters in SVM and MLP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603461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Table VI : training accuracies </a:t>
            </a:r>
            <a:endParaRPr lang="en-US" altLang="zh-TW" dirty="0" smtClean="0"/>
          </a:p>
          <a:p>
            <a:r>
              <a:rPr lang="en-US" altLang="zh-TW" dirty="0" smtClean="0"/>
              <a:t>Table </a:t>
            </a:r>
            <a:r>
              <a:rPr lang="en-US" altLang="zh-TW" dirty="0"/>
              <a:t>VII </a:t>
            </a:r>
            <a:r>
              <a:rPr lang="en-US" altLang="zh-TW" dirty="0" smtClean="0"/>
              <a:t>: testing accuracies </a:t>
            </a:r>
          </a:p>
          <a:p>
            <a:r>
              <a:rPr lang="en-US" altLang="zh-TW" dirty="0" smtClean="0"/>
              <a:t>The results are </a:t>
            </a:r>
            <a:r>
              <a:rPr lang="en-US" altLang="zh-TW" dirty="0"/>
              <a:t>the average of the 5-fold </a:t>
            </a:r>
            <a:r>
              <a:rPr lang="en-US" altLang="zh-TW" dirty="0" smtClean="0"/>
              <a:t>cross-validation (</a:t>
            </a:r>
            <a:r>
              <a:rPr lang="en-US" altLang="zh-TW" dirty="0" err="1" smtClean="0"/>
              <a:t>nonoverlap</a:t>
            </a:r>
            <a:r>
              <a:rPr lang="en-US" altLang="zh-TW" dirty="0" smtClean="0"/>
              <a:t>). </a:t>
            </a:r>
            <a:endParaRPr lang="en-US" altLang="zh-TW" dirty="0"/>
          </a:p>
          <a:p>
            <a:r>
              <a:rPr lang="en-US" altLang="zh-TW" dirty="0" smtClean="0"/>
              <a:t>The bi-perceptron</a:t>
            </a:r>
          </a:p>
          <a:p>
            <a:pPr lvl="1"/>
            <a:r>
              <a:rPr lang="en-US" altLang="zh-TW" dirty="0"/>
              <a:t>training accuracy </a:t>
            </a:r>
            <a:r>
              <a:rPr lang="en-US" altLang="zh-TW" dirty="0" smtClean="0"/>
              <a:t>: 100%</a:t>
            </a:r>
          </a:p>
          <a:p>
            <a:pPr lvl="1"/>
            <a:r>
              <a:rPr lang="en-US" altLang="zh-TW" dirty="0" smtClean="0"/>
              <a:t>testing </a:t>
            </a:r>
            <a:r>
              <a:rPr lang="en-US" altLang="zh-TW" dirty="0"/>
              <a:t>accuracies </a:t>
            </a:r>
            <a:r>
              <a:rPr lang="en-US" altLang="zh-TW" dirty="0" smtClean="0"/>
              <a:t>: comparable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60696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Table VI. </a:t>
            </a:r>
            <a:r>
              <a:rPr lang="en-US" altLang="zh-TW" dirty="0"/>
              <a:t>Training </a:t>
            </a:r>
            <a:r>
              <a:rPr lang="en-US" altLang="zh-TW" dirty="0" smtClean="0"/>
              <a:t>accuracies</a:t>
            </a:r>
            <a:br>
              <a:rPr lang="en-US" altLang="zh-TW" dirty="0" smtClean="0"/>
            </a:br>
            <a:r>
              <a:rPr lang="en-US" altLang="zh-TW" dirty="0" smtClean="0"/>
              <a:t>on </a:t>
            </a:r>
            <a:r>
              <a:rPr lang="en-US" altLang="zh-TW" dirty="0"/>
              <a:t>r</a:t>
            </a:r>
            <a:r>
              <a:rPr lang="en-US" altLang="zh-TW" dirty="0" smtClean="0"/>
              <a:t>eal </a:t>
            </a:r>
            <a:r>
              <a:rPr lang="en-US" altLang="zh-TW" dirty="0"/>
              <a:t>d</a:t>
            </a:r>
            <a:r>
              <a:rPr lang="en-US" altLang="zh-TW" dirty="0" smtClean="0"/>
              <a:t>atasets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64767586"/>
              </p:ext>
            </p:extLst>
          </p:nvPr>
        </p:nvGraphicFramePr>
        <p:xfrm>
          <a:off x="457200" y="1628800"/>
          <a:ext cx="8229599" cy="4464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4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825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65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(%)</a:t>
                      </a:r>
                      <a:r>
                        <a:rPr lang="en-US" sz="2400" dirty="0">
                          <a:effectLst/>
                        </a:rPr>
                        <a:t> </a:t>
                      </a:r>
                      <a:endParaRPr lang="zh-TW" sz="2400" b="1" i="1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k-NN</a:t>
                      </a:r>
                      <a:endParaRPr lang="zh-TW" sz="2400" b="1" i="1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SOMP</a:t>
                      </a:r>
                      <a:endParaRPr lang="zh-TW" sz="2400" b="1" i="1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MLP</a:t>
                      </a:r>
                      <a:endParaRPr lang="zh-TW" sz="2400" b="1" i="1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SVM</a:t>
                      </a:r>
                      <a:endParaRPr lang="zh-TW" sz="2400" b="1" i="1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Bi-perceptron</a:t>
                      </a:r>
                      <a:endParaRPr lang="zh-TW" sz="2400" b="1" i="1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4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Sonar</a:t>
                      </a:r>
                      <a:endParaRPr lang="zh-TW" sz="2400" b="1" i="1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95.46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100.0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98.24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100.00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100.0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4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Wine</a:t>
                      </a:r>
                      <a:endParaRPr lang="zh-TW" sz="2400" b="1" i="1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97.88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100.0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100.00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99.56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100.0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4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Ionosphere</a:t>
                      </a:r>
                      <a:endParaRPr lang="zh-TW" sz="2400" b="1" i="1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97.69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100.0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99.46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99.05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100.0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4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Promoters</a:t>
                      </a:r>
                      <a:endParaRPr lang="zh-TW" sz="2400" b="1" i="1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93.72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100.0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100.00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100.00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100.0</a:t>
                      </a:r>
                      <a:endParaRPr lang="zh-TW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67666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Table VII. </a:t>
            </a:r>
            <a:r>
              <a:rPr lang="en-US" altLang="zh-TW" dirty="0"/>
              <a:t>Testing </a:t>
            </a:r>
            <a:r>
              <a:rPr lang="en-US" altLang="zh-TW" dirty="0" smtClean="0"/>
              <a:t>accuracies </a:t>
            </a:r>
            <a:br>
              <a:rPr lang="en-US" altLang="zh-TW" dirty="0" smtClean="0"/>
            </a:br>
            <a:r>
              <a:rPr lang="en-US" altLang="zh-TW" dirty="0" smtClean="0"/>
              <a:t>on real datasets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55727907"/>
              </p:ext>
            </p:extLst>
          </p:nvPr>
        </p:nvGraphicFramePr>
        <p:xfrm>
          <a:off x="457200" y="1628800"/>
          <a:ext cx="8229599" cy="5029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4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825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65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(%)</a:t>
                      </a:r>
                      <a:r>
                        <a:rPr lang="en-US" sz="2400" dirty="0">
                          <a:effectLst/>
                        </a:rPr>
                        <a:t> </a:t>
                      </a:r>
                      <a:endParaRPr lang="zh-TW" sz="2400" b="1" i="1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k-NN</a:t>
                      </a:r>
                      <a:endParaRPr lang="zh-TW" sz="2400" b="1" i="1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SOMP</a:t>
                      </a:r>
                      <a:endParaRPr lang="zh-TW" sz="2400" b="1" i="1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MLP</a:t>
                      </a:r>
                      <a:endParaRPr lang="zh-TW" sz="2400" b="1" i="1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SVM</a:t>
                      </a:r>
                      <a:endParaRPr lang="zh-TW" sz="2400" b="1" i="1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Bi-perceptron</a:t>
                      </a:r>
                      <a:endParaRPr lang="zh-TW" sz="2400" b="1" i="1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4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Sonar</a:t>
                      </a:r>
                      <a:endParaRPr lang="zh-TW" sz="2400" b="1" i="1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82.74</a:t>
                      </a:r>
                      <a:endParaRPr lang="zh-TW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86.60</a:t>
                      </a:r>
                      <a:endParaRPr lang="zh-TW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84.14</a:t>
                      </a:r>
                      <a:endParaRPr lang="zh-TW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  <a:ea typeface="新細明體"/>
                          <a:cs typeface="Times New Roman"/>
                        </a:rPr>
                        <a:t>88.00</a:t>
                      </a:r>
                      <a:endParaRPr lang="zh-TW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  <a:ea typeface="新細明體"/>
                          <a:cs typeface="Times New Roman"/>
                        </a:rPr>
                        <a:t>53.4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  <a:ea typeface="新細明體"/>
                          <a:cs typeface="Times New Roman"/>
                        </a:rPr>
                        <a:t>(50 overlap)</a:t>
                      </a:r>
                      <a:endParaRPr lang="zh-TW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4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Wine</a:t>
                      </a:r>
                      <a:endParaRPr lang="zh-TW" sz="2400" b="1" i="1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97.78</a:t>
                      </a:r>
                      <a:endParaRPr lang="zh-TW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98.33</a:t>
                      </a:r>
                      <a:endParaRPr lang="zh-TW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97.78</a:t>
                      </a:r>
                      <a:endParaRPr lang="zh-TW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  <a:ea typeface="新細明體"/>
                          <a:cs typeface="Times New Roman"/>
                        </a:rPr>
                        <a:t>98.30</a:t>
                      </a:r>
                      <a:endParaRPr lang="zh-TW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  <a:ea typeface="新細明體"/>
                          <a:cs typeface="Times New Roman"/>
                        </a:rPr>
                        <a:t>87.3</a:t>
                      </a:r>
                      <a:endParaRPr lang="zh-TW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89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Ionosphere</a:t>
                      </a:r>
                      <a:endParaRPr lang="zh-TW" sz="2400" b="1" i="1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85.17</a:t>
                      </a:r>
                      <a:endParaRPr lang="zh-TW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90.60</a:t>
                      </a:r>
                      <a:endParaRPr lang="zh-TW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88.32</a:t>
                      </a:r>
                      <a:endParaRPr lang="zh-TW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  <a:ea typeface="新細明體"/>
                          <a:cs typeface="Times New Roman"/>
                        </a:rPr>
                        <a:t>94.87</a:t>
                      </a:r>
                      <a:endParaRPr lang="zh-TW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  <a:ea typeface="新細明體"/>
                          <a:cs typeface="Times New Roman"/>
                        </a:rPr>
                        <a:t>79.4</a:t>
                      </a:r>
                      <a:endParaRPr lang="zh-TW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4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Promoters</a:t>
                      </a:r>
                      <a:endParaRPr lang="zh-TW" sz="2400" b="1" i="1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72.64</a:t>
                      </a:r>
                      <a:endParaRPr lang="zh-TW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86.55</a:t>
                      </a:r>
                      <a:endParaRPr lang="zh-TW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新細明體"/>
                          <a:cs typeface="Times New Roman"/>
                        </a:rPr>
                        <a:t>85.73</a:t>
                      </a:r>
                      <a:endParaRPr lang="zh-TW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  <a:ea typeface="新細明體"/>
                          <a:cs typeface="Times New Roman"/>
                        </a:rPr>
                        <a:t>89.36</a:t>
                      </a:r>
                      <a:endParaRPr lang="zh-TW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  <a:ea typeface="新細明體"/>
                          <a:cs typeface="Times New Roman"/>
                        </a:rPr>
                        <a:t>53.3</a:t>
                      </a:r>
                      <a:endParaRPr lang="zh-TW" sz="2400" dirty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87791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Examples of constructed Bi-</a:t>
            </a:r>
            <a:r>
              <a:rPr lang="en-US" altLang="zh-TW" dirty="0" err="1" smtClean="0"/>
              <a:t>perceptron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Fig. 2 and Fig. 3 </a:t>
            </a:r>
            <a:endParaRPr lang="en-US" altLang="zh-TW" dirty="0" smtClean="0"/>
          </a:p>
          <a:p>
            <a:pPr lvl="1"/>
            <a:r>
              <a:rPr lang="en-US" altLang="zh-TW" dirty="0"/>
              <a:t> </a:t>
            </a:r>
            <a:r>
              <a:rPr lang="en-US" altLang="zh-TW" dirty="0" smtClean="0"/>
              <a:t>(a): networks </a:t>
            </a:r>
            <a:r>
              <a:rPr lang="en-US" altLang="zh-TW" dirty="0"/>
              <a:t>constructed for </a:t>
            </a:r>
            <a:r>
              <a:rPr lang="en-US" altLang="zh-TW" dirty="0" smtClean="0"/>
              <a:t>datasets.</a:t>
            </a:r>
          </a:p>
          <a:p>
            <a:pPr lvl="1"/>
            <a:r>
              <a:rPr lang="en-US" altLang="zh-TW" dirty="0"/>
              <a:t> </a:t>
            </a:r>
            <a:r>
              <a:rPr lang="en-US" altLang="zh-TW" dirty="0" smtClean="0"/>
              <a:t>(</a:t>
            </a:r>
            <a:r>
              <a:rPr lang="en-US" altLang="zh-TW" dirty="0"/>
              <a:t>b</a:t>
            </a:r>
            <a:r>
              <a:rPr lang="en-US" altLang="zh-TW" dirty="0" smtClean="0"/>
              <a:t>): all </a:t>
            </a:r>
            <a:r>
              <a:rPr lang="en-US" altLang="zh-TW" dirty="0"/>
              <a:t>strips in the networks. </a:t>
            </a:r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dirty="0"/>
              <a:t>locations and directions of the </a:t>
            </a:r>
            <a:r>
              <a:rPr lang="en-US" altLang="zh-TW" dirty="0" smtClean="0"/>
              <a:t>3 kept </a:t>
            </a:r>
            <a:r>
              <a:rPr lang="en-US" altLang="zh-TW" dirty="0"/>
              <a:t>strips in an iteration are very similar. </a:t>
            </a:r>
            <a:endParaRPr lang="en-US" altLang="zh-TW" dirty="0" smtClean="0"/>
          </a:p>
          <a:p>
            <a:r>
              <a:rPr lang="en-US" altLang="zh-TW" dirty="0" smtClean="0"/>
              <a:t>This suggests that there is no </a:t>
            </a:r>
            <a:r>
              <a:rPr lang="en-US" altLang="zh-TW" dirty="0"/>
              <a:t>need to keep more than </a:t>
            </a:r>
            <a:r>
              <a:rPr lang="en-US" altLang="zh-TW" dirty="0" smtClean="0"/>
              <a:t>3 </a:t>
            </a:r>
            <a:r>
              <a:rPr lang="en-US" altLang="zh-TW" dirty="0"/>
              <a:t>strips in each iteration</a:t>
            </a:r>
            <a:r>
              <a:rPr lang="en-US" altLang="zh-TW" dirty="0" smtClean="0"/>
              <a:t>.</a:t>
            </a:r>
          </a:p>
          <a:p>
            <a:pPr>
              <a:buNone/>
            </a:pPr>
            <a:r>
              <a:rPr lang="en-US" altLang="zh-TW" dirty="0" smtClean="0"/>
              <a:t>    One should keep only one of those heavily overlapped  strips and delete the rest. 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25083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For “Cross” dataset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9" name="Picture 3" descr="D:\School\Patter Recognition\StripClassifier\result pics\cross_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959226" cy="3959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School\Patter Recognition\StripClassifier\result pics\cross_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3959225" cy="2651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945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 </a:t>
            </a:r>
            <a:r>
              <a:rPr lang="en-US" altLang="zh-TW" dirty="0" smtClean="0"/>
              <a:t>“Circle” </a:t>
            </a:r>
            <a:r>
              <a:rPr lang="en-US" altLang="zh-TW" dirty="0"/>
              <a:t>dataset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D:\School\Patter Recognition\StripClassifier\result pics\circle_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959226" cy="3959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School\Patter Recognition\StripClassifier\result pics\circle_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929" y="1592610"/>
            <a:ext cx="3959225" cy="3959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07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Summary and Suggestions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b="1" dirty="0" smtClean="0"/>
              <a:t>Works in real physical space.</a:t>
            </a:r>
          </a:p>
          <a:p>
            <a:endParaRPr lang="en-US" altLang="zh-TW" b="1" dirty="0" smtClean="0"/>
          </a:p>
          <a:p>
            <a:r>
              <a:rPr lang="en-US" altLang="zh-TW" b="1" dirty="0" smtClean="0"/>
              <a:t>Effective constructive way without training.</a:t>
            </a:r>
          </a:p>
          <a:p>
            <a:endParaRPr lang="en-US" altLang="zh-TW" b="1" dirty="0" smtClean="0"/>
          </a:p>
          <a:p>
            <a:r>
              <a:rPr lang="en-US" altLang="zh-TW" b="1" dirty="0" smtClean="0"/>
              <a:t>Divide and-conquer way with 100% correction on training dataset.</a:t>
            </a:r>
          </a:p>
          <a:p>
            <a:endParaRPr lang="en-US" altLang="zh-TW" b="1" dirty="0" smtClean="0"/>
          </a:p>
          <a:p>
            <a:pPr>
              <a:lnSpc>
                <a:spcPct val="90000"/>
              </a:lnSpc>
            </a:pPr>
            <a:r>
              <a:rPr lang="en-US" altLang="zh-TW" b="1" dirty="0" smtClean="0"/>
              <a:t>Satisfies the faithful condition in ‘Theorem for convergence’ in tiling algorithm (1989) effectively.</a:t>
            </a:r>
          </a:p>
          <a:p>
            <a:pPr lvl="1">
              <a:lnSpc>
                <a:spcPct val="90000"/>
              </a:lnSpc>
            </a:pPr>
            <a:r>
              <a:rPr lang="en-US" altLang="zh-TW" dirty="0" smtClean="0"/>
              <a:t>two input patterns having different output should have different internal representations.</a:t>
            </a:r>
          </a:p>
          <a:p>
            <a:endParaRPr lang="en-US" altLang="zh-TW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088019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The kernel function in support vector machine (1995) is arbitrary, it carries no physical meaning in practical  applications. </a:t>
            </a:r>
          </a:p>
          <a:p>
            <a:endParaRPr lang="en-US" altLang="zh-TW" b="1" dirty="0" smtClean="0"/>
          </a:p>
          <a:p>
            <a:r>
              <a:rPr lang="en-US" altLang="zh-TW" b="1" dirty="0" smtClean="0"/>
              <a:t>No effective BP training algorithm (1986) that gives 100% correction on training dataset</a:t>
            </a:r>
          </a:p>
          <a:p>
            <a:pPr>
              <a:buNone/>
            </a:pPr>
            <a:r>
              <a:rPr lang="en-US" altLang="zh-TW" b="1" dirty="0" smtClean="0"/>
              <a:t>    (such as, radial basis functions NN and Gaussian mixture model).</a:t>
            </a:r>
          </a:p>
          <a:p>
            <a:pPr>
              <a:buNone/>
            </a:pPr>
            <a:endParaRPr lang="en-US" altLang="zh-TW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261535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Finite polygonal </a:t>
            </a:r>
            <a:r>
              <a:rPr lang="en-US" altLang="zh-TW" dirty="0" smtClean="0"/>
              <a:t>approach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When the class patterns scattered over isolated regions,  it’s hard to do prediction using infinitive strips.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Instead of infinitive strips, finite polygonal regions for isolated clusters will give much better performance on testing datasets.</a:t>
            </a:r>
          </a:p>
          <a:p>
            <a:endParaRPr lang="en-US" altLang="zh-TW" dirty="0" smtClean="0"/>
          </a:p>
          <a:p>
            <a:endParaRPr lang="en-US" altLang="zh-TW" dirty="0"/>
          </a:p>
        </p:txBody>
      </p:sp>
    </p:spTree>
    <p:extLst>
      <p:ext uri="{BB962C8B-B14F-4D97-AF65-F5344CB8AC3E}">
        <p14:creationId xmlns="" xmlns:p14="http://schemas.microsoft.com/office/powerpoint/2010/main" val="2117402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Polygonal regions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The construction of finite polygonal regions is similar to that of strips.</a:t>
            </a:r>
          </a:p>
          <a:p>
            <a:r>
              <a:rPr lang="en-US" altLang="zh-TW" dirty="0" smtClean="0"/>
              <a:t>Pick </a:t>
            </a:r>
            <a:r>
              <a:rPr lang="en-US" altLang="zh-TW" i="1" dirty="0" smtClean="0"/>
              <a:t>D+1 </a:t>
            </a:r>
            <a:r>
              <a:rPr lang="en-US" altLang="zh-TW" dirty="0" smtClean="0"/>
              <a:t>nearest neighbors (data points) from the other class ‘X’ as cornels of a polygon.</a:t>
            </a:r>
          </a:p>
          <a:p>
            <a:r>
              <a:rPr lang="en-US" altLang="zh-TW" dirty="0" smtClean="0"/>
              <a:t>Pick the nearest internal class point ‘0’ of each polygon boundary (</a:t>
            </a:r>
            <a:r>
              <a:rPr lang="en-US" altLang="zh-TW" dirty="0" err="1" smtClean="0"/>
              <a:t>perceptron</a:t>
            </a:r>
            <a:r>
              <a:rPr lang="en-US" altLang="zh-TW" dirty="0" smtClean="0"/>
              <a:t>).</a:t>
            </a:r>
          </a:p>
          <a:p>
            <a:r>
              <a:rPr lang="en-US" altLang="zh-TW" dirty="0" smtClean="0"/>
              <a:t>Set a new boundary right in between this point and its polygon boundary.</a:t>
            </a:r>
          </a:p>
          <a:p>
            <a:r>
              <a:rPr lang="en-US" altLang="zh-TW" dirty="0" smtClean="0"/>
              <a:t>Based on these</a:t>
            </a:r>
            <a:r>
              <a:rPr lang="en-US" altLang="zh-TW" i="1" dirty="0" smtClean="0"/>
              <a:t> D+1</a:t>
            </a:r>
            <a:r>
              <a:rPr lang="en-US" altLang="zh-TW" dirty="0" smtClean="0"/>
              <a:t> new boundaries, construct a new polygon region. </a:t>
            </a:r>
          </a:p>
          <a:p>
            <a:r>
              <a:rPr lang="en-US" altLang="zh-TW" dirty="0" smtClean="0"/>
              <a:t>Each new polygon contains class patterns ‘0’ in its internal region.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</p:txBody>
      </p:sp>
    </p:spTree>
    <p:extLst>
      <p:ext uri="{BB962C8B-B14F-4D97-AF65-F5344CB8AC3E}">
        <p14:creationId xmlns="" xmlns:p14="http://schemas.microsoft.com/office/powerpoint/2010/main" val="2117402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“Polygonal” region</a:t>
            </a:r>
            <a:endParaRPr lang="zh-TW" alt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zh-TW" dirty="0"/>
                  <a:t> , or more, neurons to enclose an isolated polyhedral </a:t>
                </a:r>
                <a:r>
                  <a:rPr lang="en-US" altLang="zh-TW" dirty="0"/>
                  <a:t>region.</a:t>
                </a:r>
                <a:endParaRPr lang="zh-TW" altLang="en-US" dirty="0"/>
              </a:p>
              <a:p>
                <a:r>
                  <a:rPr lang="en-US" altLang="zh-TW" dirty="0"/>
                  <a:t>Using polyhedrons will increase the flexibility of the network, but it also increases the complexity drastically</a:t>
                </a:r>
                <a:r>
                  <a:rPr lang="en-US" altLang="zh-TW" dirty="0" smtClean="0"/>
                  <a:t>.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 cstate="print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zh-TW" altLang="en-US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894615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Polygonal regions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C:\Users\Chen\Desktop\CSCI\fig4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3" y="1772816"/>
            <a:ext cx="8992854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2784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Have a nice day.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675450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Bi-</a:t>
            </a:r>
            <a:r>
              <a:rPr lang="en-US" altLang="zh-TW" b="1" dirty="0" err="1" smtClean="0"/>
              <a:t>Perceptron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b="1" dirty="0" smtClean="0"/>
              <a:t>Works in real physical space.</a:t>
            </a:r>
          </a:p>
          <a:p>
            <a:endParaRPr lang="en-US" altLang="zh-TW" b="1" dirty="0" smtClean="0"/>
          </a:p>
          <a:p>
            <a:r>
              <a:rPr lang="en-US" altLang="zh-TW" b="1" dirty="0" smtClean="0"/>
              <a:t>All network parameters can be obtained in a constructive way without training.</a:t>
            </a:r>
          </a:p>
          <a:p>
            <a:endParaRPr lang="en-US" altLang="zh-TW" b="1" dirty="0" smtClean="0"/>
          </a:p>
          <a:p>
            <a:r>
              <a:rPr lang="en-US" altLang="zh-TW" b="1" dirty="0" smtClean="0"/>
              <a:t>Divide and-conquer way with 100% correction on training dataset.</a:t>
            </a:r>
          </a:p>
          <a:p>
            <a:endParaRPr lang="en-US" altLang="zh-TW" b="1" dirty="0" smtClean="0"/>
          </a:p>
          <a:p>
            <a:pPr>
              <a:lnSpc>
                <a:spcPct val="90000"/>
              </a:lnSpc>
            </a:pPr>
            <a:r>
              <a:rPr lang="en-US" altLang="zh-TW" b="1" dirty="0" smtClean="0"/>
              <a:t>Satisfies the faithful condition in ‘Theorem for convergence’ in tiling algorithm (1989) effectively.</a:t>
            </a:r>
          </a:p>
          <a:p>
            <a:pPr lvl="1">
              <a:lnSpc>
                <a:spcPct val="90000"/>
              </a:lnSpc>
            </a:pPr>
            <a:r>
              <a:rPr lang="en-US" altLang="zh-TW" dirty="0" smtClean="0"/>
              <a:t>two input patterns having different output should have different internal representations.</a:t>
            </a:r>
          </a:p>
          <a:p>
            <a:endParaRPr lang="en-US" altLang="zh-TW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088019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Bi-Perceptron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Fixed </a:t>
            </a:r>
            <a:r>
              <a:rPr lang="en-US" altLang="zh-TW" dirty="0"/>
              <a:t>feed-forward </a:t>
            </a:r>
            <a:r>
              <a:rPr lang="en-US" altLang="zh-TW" dirty="0" smtClean="0"/>
              <a:t>network.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Three </a:t>
            </a:r>
            <a:r>
              <a:rPr lang="en-US" altLang="zh-TW" dirty="0"/>
              <a:t>hidden </a:t>
            </a:r>
            <a:r>
              <a:rPr lang="en-US" altLang="zh-TW" dirty="0" smtClean="0"/>
              <a:t>layers, OR, ANDs, </a:t>
            </a:r>
            <a:r>
              <a:rPr lang="en-US" altLang="zh-TW" dirty="0" err="1" smtClean="0"/>
              <a:t>perceptrons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Each AND neuron receives from its 2 </a:t>
            </a:r>
            <a:r>
              <a:rPr lang="en-US" altLang="zh-TW" dirty="0" err="1" smtClean="0"/>
              <a:t>perceptrons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One AND </a:t>
            </a:r>
            <a:r>
              <a:rPr lang="en-US" altLang="zh-TW" dirty="0" err="1" smtClean="0"/>
              <a:t>and</a:t>
            </a:r>
            <a:r>
              <a:rPr lang="en-US" altLang="zh-TW" dirty="0" smtClean="0"/>
              <a:t> its 2 perceptrons form a strip.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252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600" dirty="0" smtClean="0"/>
              <a:t>2D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zh-TW" altLang="en-US" dirty="0"/>
          </a:p>
        </p:txBody>
      </p:sp>
      <p:pic>
        <p:nvPicPr>
          <p:cNvPr id="2050" name="Picture 2" descr="C:\Users\Chen\Desktop\CSCI\colorfu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900" t="52291"/>
          <a:stretch/>
        </p:blipFill>
        <p:spPr bwMode="auto">
          <a:xfrm>
            <a:off x="1115616" y="44625"/>
            <a:ext cx="6912768" cy="67103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3218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00201"/>
                <a:ext cx="3240360" cy="4349080"/>
              </a:xfrm>
            </p:spPr>
            <p:txBody>
              <a:bodyPr>
                <a:normAutofit fontScale="92500"/>
              </a:bodyPr>
              <a:lstStyle/>
              <a:p>
                <a:pPr marL="0" indent="0" algn="just">
                  <a:buNone/>
                </a:pPr>
                <a:r>
                  <a:rPr lang="en-US" altLang="zh-TW" dirty="0" smtClean="0"/>
                  <a:t>A </a:t>
                </a:r>
                <a:r>
                  <a:rPr lang="en-US" altLang="zh-TW" dirty="0"/>
                  <a:t>network for a two-class problem,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TW">
                        <a:latin typeface="Cambria Math" panose="02040503050406030204" pitchFamily="18" charset="0"/>
                      </a:rPr>
                      <m:t>∈{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TW" dirty="0"/>
                  <a:t>, in a two dimensional space,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TW" dirty="0"/>
                  <a:t>.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00201"/>
                <a:ext cx="3240360" cy="4349080"/>
              </a:xfrm>
              <a:blipFill>
                <a:blip r:embed="rId2" cstate="print"/>
                <a:stretch>
                  <a:fillRect l="-4323" t="-1683" r="-43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Chen\Desktop\CSCI\colorfu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024" t="-117" r="18457" b="47422"/>
          <a:stretch/>
        </p:blipFill>
        <p:spPr bwMode="auto">
          <a:xfrm>
            <a:off x="3635896" y="87748"/>
            <a:ext cx="5372050" cy="6770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99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 descr="C:\Users\Chen\Desktop\CSCI\colorfu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720" r="47287"/>
          <a:stretch/>
        </p:blipFill>
        <p:spPr bwMode="auto">
          <a:xfrm>
            <a:off x="1413411" y="44624"/>
            <a:ext cx="6317178" cy="6710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3218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Building a strip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Pick one class as “Target”.</a:t>
            </a:r>
          </a:p>
          <a:p>
            <a:pPr marL="514350" indent="-514350">
              <a:buFont typeface="+mj-lt"/>
              <a:buAutoNum type="arabicPeriod"/>
            </a:pP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For input with 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 attributes, randomly pick 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 data points from the “</a:t>
            </a:r>
            <a:r>
              <a:rPr lang="en-US" altLang="zh-TW" dirty="0"/>
              <a:t>Target</a:t>
            </a:r>
            <a:r>
              <a:rPr lang="en-US" altLang="zh-TW" dirty="0" smtClean="0"/>
              <a:t>” class.</a:t>
            </a:r>
          </a:p>
          <a:p>
            <a:pPr marL="514350" indent="-514350">
              <a:buFont typeface="+mj-lt"/>
              <a:buAutoNum type="arabicPeriod"/>
            </a:pP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Form a 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-dimensional hyper-plane.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05756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</TotalTime>
  <Words>1249</Words>
  <Application>Microsoft Office PowerPoint</Application>
  <PresentationFormat>如螢幕大小 (4:3)</PresentationFormat>
  <Paragraphs>339</Paragraphs>
  <Slides>34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Office 佈景主題</vt:lpstr>
      <vt:lpstr>CSCI 2016</vt:lpstr>
      <vt:lpstr>A Parallel Bi-perceptron Approach and its Application to Data Classification</vt:lpstr>
      <vt:lpstr>INTRODUCTION</vt:lpstr>
      <vt:lpstr>Bi-Perceptron</vt:lpstr>
      <vt:lpstr>Bi-Perceptron</vt:lpstr>
      <vt:lpstr>2D</vt:lpstr>
      <vt:lpstr>投影片 7</vt:lpstr>
      <vt:lpstr>投影片 8</vt:lpstr>
      <vt:lpstr>Building a strip</vt:lpstr>
      <vt:lpstr>Building a strip</vt:lpstr>
      <vt:lpstr>Bi-perceptron network</vt:lpstr>
      <vt:lpstr>Bi-perceptron network</vt:lpstr>
      <vt:lpstr>投影片 13</vt:lpstr>
      <vt:lpstr>Six Datasets for Performance Testing</vt:lpstr>
      <vt:lpstr>Results</vt:lpstr>
      <vt:lpstr>Table I.  Number of patterns in six testing datasets</vt:lpstr>
      <vt:lpstr>Table II.  Average testing accuracies of  bi-perception for different classes</vt:lpstr>
      <vt:lpstr>Table III. Testing accuracies of different methods </vt:lpstr>
      <vt:lpstr>Comparisons with k-NN and  SOM perceptron</vt:lpstr>
      <vt:lpstr>Table IV.  Parameters in k-NN, SOM perceptron, and Bi-perceptron</vt:lpstr>
      <vt:lpstr>Comparisons</vt:lpstr>
      <vt:lpstr>Table V. Parameters in SVM and MLP</vt:lpstr>
      <vt:lpstr>投影片 23</vt:lpstr>
      <vt:lpstr>Table VI. Training accuracies on real datasets</vt:lpstr>
      <vt:lpstr>Table VII. Testing accuracies  on real datasets</vt:lpstr>
      <vt:lpstr>Examples of constructed Bi-perceptron</vt:lpstr>
      <vt:lpstr>For “Cross” dataset</vt:lpstr>
      <vt:lpstr>For “Circle” dataset</vt:lpstr>
      <vt:lpstr>Summary and Suggestions</vt:lpstr>
      <vt:lpstr>Finite polygonal approach</vt:lpstr>
      <vt:lpstr>Polygonal regions</vt:lpstr>
      <vt:lpstr>“Polygonal” region</vt:lpstr>
      <vt:lpstr>Polygonal regions</vt:lpstr>
      <vt:lpstr>投影片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 2016</dc:title>
  <dc:creator>TCPN</dc:creator>
  <cp:lastModifiedBy>Yellow</cp:lastModifiedBy>
  <cp:revision>48</cp:revision>
  <dcterms:created xsi:type="dcterms:W3CDTF">2016-11-28T05:42:38Z</dcterms:created>
  <dcterms:modified xsi:type="dcterms:W3CDTF">2016-12-13T03:00:52Z</dcterms:modified>
</cp:coreProperties>
</file>