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7"/>
  </p:notesMasterIdLst>
  <p:handoutMasterIdLst>
    <p:handoutMasterId r:id="rId18"/>
  </p:handoutMasterIdLst>
  <p:sldIdLst>
    <p:sldId id="333" r:id="rId2"/>
    <p:sldId id="286" r:id="rId3"/>
    <p:sldId id="465" r:id="rId4"/>
    <p:sldId id="442" r:id="rId5"/>
    <p:sldId id="447" r:id="rId6"/>
    <p:sldId id="472" r:id="rId7"/>
    <p:sldId id="448" r:id="rId8"/>
    <p:sldId id="450" r:id="rId9"/>
    <p:sldId id="449" r:id="rId10"/>
    <p:sldId id="473" r:id="rId11"/>
    <p:sldId id="451" r:id="rId12"/>
    <p:sldId id="460" r:id="rId13"/>
    <p:sldId id="475" r:id="rId14"/>
    <p:sldId id="477" r:id="rId15"/>
    <p:sldId id="476" r:id="rId16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CC"/>
    <a:srgbClr val="FF0066"/>
    <a:srgbClr val="800000"/>
    <a:srgbClr val="006600"/>
    <a:srgbClr val="990033"/>
    <a:srgbClr val="FF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 autoAdjust="0"/>
    <p:restoredTop sz="94665"/>
  </p:normalViewPr>
  <p:slideViewPr>
    <p:cSldViewPr>
      <p:cViewPr varScale="1">
        <p:scale>
          <a:sx n="108" d="100"/>
          <a:sy n="108" d="100"/>
        </p:scale>
        <p:origin x="172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45" cy="49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911" y="0"/>
            <a:ext cx="2946144" cy="49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309"/>
            <a:ext cx="2946145" cy="49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911" y="9428309"/>
            <a:ext cx="2946144" cy="49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D227781-DECE-4A7A-B794-1751AD150BB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4048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45" cy="49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911" y="0"/>
            <a:ext cx="2946144" cy="49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54" y="4714953"/>
            <a:ext cx="5437168" cy="446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309"/>
            <a:ext cx="2946145" cy="49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911" y="9428309"/>
            <a:ext cx="2946144" cy="49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515" tIns="46257" rIns="92515" bIns="4625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C1B0C54-EB0F-4EE3-BE0B-5990CD8C83F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754814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849911" y="9428309"/>
            <a:ext cx="2946144" cy="49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5" tIns="46257" rIns="92515" bIns="46257" anchor="b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 eaLnBrk="1" hangingPunct="1"/>
            <a:fld id="{21B51BC8-C736-4AD4-878A-D11780E056A9}" type="slidenum">
              <a:rPr lang="en-US" altLang="zh-TW" sz="1200"/>
              <a:pPr algn="r" eaLnBrk="1" hangingPunct="1"/>
              <a:t>1</a:t>
            </a:fld>
            <a:endParaRPr lang="en-US" altLang="zh-TW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114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1815525" y="2655767"/>
            <a:ext cx="5585400" cy="15464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000" b="0"/>
            </a:lvl1pPr>
            <a:lvl2pPr lvl="1">
              <a:spcBef>
                <a:spcPts val="0"/>
              </a:spcBef>
              <a:buSzPct val="100000"/>
              <a:defRPr sz="6000" b="0"/>
            </a:lvl2pPr>
            <a:lvl3pPr lvl="2">
              <a:spcBef>
                <a:spcPts val="0"/>
              </a:spcBef>
              <a:buSzPct val="100000"/>
              <a:defRPr sz="6000" b="0"/>
            </a:lvl3pPr>
            <a:lvl4pPr lvl="3">
              <a:spcBef>
                <a:spcPts val="0"/>
              </a:spcBef>
              <a:buSzPct val="100000"/>
              <a:defRPr sz="6000" b="0"/>
            </a:lvl4pPr>
            <a:lvl5pPr lvl="4">
              <a:spcBef>
                <a:spcPts val="0"/>
              </a:spcBef>
              <a:buSzPct val="100000"/>
              <a:defRPr sz="6000" b="0"/>
            </a:lvl5pPr>
            <a:lvl6pPr lvl="5">
              <a:spcBef>
                <a:spcPts val="0"/>
              </a:spcBef>
              <a:buSzPct val="100000"/>
              <a:defRPr sz="6000" b="0"/>
            </a:lvl6pPr>
            <a:lvl7pPr lvl="6">
              <a:spcBef>
                <a:spcPts val="0"/>
              </a:spcBef>
              <a:buSzPct val="100000"/>
              <a:defRPr sz="6000" b="0"/>
            </a:lvl7pPr>
            <a:lvl8pPr lvl="7">
              <a:spcBef>
                <a:spcPts val="0"/>
              </a:spcBef>
              <a:buSzPct val="100000"/>
              <a:defRPr sz="6000" b="0"/>
            </a:lvl8pPr>
            <a:lvl9pPr lvl="8">
              <a:spcBef>
                <a:spcPts val="0"/>
              </a:spcBef>
              <a:buSzPct val="100000"/>
              <a:defRPr sz="6000" b="0"/>
            </a:lvl9pPr>
          </a:lstStyle>
          <a:p>
            <a:r>
              <a:rPr lang="zh-TW" altLang="en-US"/>
              <a:t>按一下以編輯母片標題樣式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34459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1821550" y="2009533"/>
            <a:ext cx="5500800" cy="15464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4800" b="0"/>
            </a:lvl1pPr>
            <a:lvl2pPr lvl="1" rtl="0">
              <a:spcBef>
                <a:spcPts val="0"/>
              </a:spcBef>
              <a:buSzPct val="100000"/>
              <a:defRPr sz="4800" b="0"/>
            </a:lvl2pPr>
            <a:lvl3pPr lvl="2" rtl="0">
              <a:spcBef>
                <a:spcPts val="0"/>
              </a:spcBef>
              <a:buSzPct val="100000"/>
              <a:defRPr sz="4800" b="0"/>
            </a:lvl3pPr>
            <a:lvl4pPr lvl="3" rtl="0">
              <a:spcBef>
                <a:spcPts val="0"/>
              </a:spcBef>
              <a:buSzPct val="100000"/>
              <a:defRPr sz="4800" b="0"/>
            </a:lvl4pPr>
            <a:lvl5pPr lvl="4" rtl="0">
              <a:spcBef>
                <a:spcPts val="0"/>
              </a:spcBef>
              <a:buSzPct val="100000"/>
              <a:defRPr sz="4800" b="0"/>
            </a:lvl5pPr>
            <a:lvl6pPr lvl="5" rtl="0">
              <a:spcBef>
                <a:spcPts val="0"/>
              </a:spcBef>
              <a:buSzPct val="100000"/>
              <a:defRPr sz="4800" b="0"/>
            </a:lvl6pPr>
            <a:lvl7pPr lvl="6" rtl="0">
              <a:spcBef>
                <a:spcPts val="0"/>
              </a:spcBef>
              <a:buSzPct val="100000"/>
              <a:defRPr sz="4800" b="0"/>
            </a:lvl7pPr>
            <a:lvl8pPr lvl="7" rtl="0">
              <a:spcBef>
                <a:spcPts val="0"/>
              </a:spcBef>
              <a:buSzPct val="100000"/>
              <a:defRPr sz="4800" b="0"/>
            </a:lvl8pPr>
            <a:lvl9pPr lvl="8" rtl="0">
              <a:spcBef>
                <a:spcPts val="0"/>
              </a:spcBef>
              <a:buSzPct val="100000"/>
              <a:defRPr sz="4800" b="0"/>
            </a:lvl9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1821550" y="3380339"/>
            <a:ext cx="5500800" cy="104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6864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1441675" y="2171200"/>
            <a:ext cx="6260700" cy="1093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buSzPct val="100000"/>
              <a:defRPr sz="2600"/>
            </a:lvl1pPr>
            <a:lvl2pPr lvl="1" algn="ctr" rtl="0">
              <a:spcBef>
                <a:spcPts val="0"/>
              </a:spcBef>
              <a:buSzPct val="100000"/>
              <a:defRPr sz="2600"/>
            </a:lvl2pPr>
            <a:lvl3pPr lvl="2" algn="ctr" rtl="0">
              <a:spcBef>
                <a:spcPts val="0"/>
              </a:spcBef>
              <a:buSzPct val="100000"/>
              <a:defRPr sz="2600"/>
            </a:lvl3pPr>
            <a:lvl4pPr lvl="3" algn="ctr" rtl="0">
              <a:spcBef>
                <a:spcPts val="0"/>
              </a:spcBef>
              <a:buSzPct val="100000"/>
              <a:defRPr sz="2600"/>
            </a:lvl4pPr>
            <a:lvl5pPr lvl="4" algn="ctr" rtl="0">
              <a:spcBef>
                <a:spcPts val="0"/>
              </a:spcBef>
              <a:buSzPct val="100000"/>
              <a:defRPr sz="2600"/>
            </a:lvl5pPr>
            <a:lvl6pPr lvl="5" algn="ctr" rtl="0">
              <a:spcBef>
                <a:spcPts val="0"/>
              </a:spcBef>
              <a:buSzPct val="100000"/>
              <a:defRPr sz="2600"/>
            </a:lvl6pPr>
            <a:lvl7pPr lvl="6" algn="ctr" rtl="0">
              <a:spcBef>
                <a:spcPts val="0"/>
              </a:spcBef>
              <a:buSzPct val="100000"/>
              <a:defRPr sz="2600"/>
            </a:lvl7pPr>
            <a:lvl8pPr lvl="7" algn="ctr" rtl="0">
              <a:spcBef>
                <a:spcPts val="0"/>
              </a:spcBef>
              <a:buSzPct val="100000"/>
              <a:defRPr sz="2600"/>
            </a:lvl8pPr>
            <a:lvl9pPr lvl="8" algn="ctr">
              <a:spcBef>
                <a:spcPts val="0"/>
              </a:spcBef>
              <a:buSzPct val="100000"/>
              <a:defRPr sz="26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5" name="Shape 15"/>
          <p:cNvSpPr txBox="1"/>
          <p:nvPr/>
        </p:nvSpPr>
        <p:spPr>
          <a:xfrm>
            <a:off x="3593400" y="1245025"/>
            <a:ext cx="1957200" cy="87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9600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060401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1049500" y="1061567"/>
            <a:ext cx="7020900" cy="1000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1049500" y="1946200"/>
            <a:ext cx="3417900" cy="3667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676725" y="1946200"/>
            <a:ext cx="3393600" cy="3667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9773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1049500" y="1061567"/>
            <a:ext cx="7020900" cy="1000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1081850" y="1914033"/>
            <a:ext cx="2229300" cy="3796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3425300" y="1914033"/>
            <a:ext cx="2229300" cy="3796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body" idx="3"/>
          </p:nvPr>
        </p:nvSpPr>
        <p:spPr>
          <a:xfrm>
            <a:off x="5768751" y="1914033"/>
            <a:ext cx="2229300" cy="3796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098653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1049500" y="1061567"/>
            <a:ext cx="7020900" cy="1000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zh-TW" altLang="en-US"/>
              <a:t>按一下以編輯母片標題樣式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8293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1604425" y="4960667"/>
            <a:ext cx="5935200" cy="692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360"/>
              </a:spcBef>
              <a:buSzPct val="100000"/>
              <a:buNone/>
              <a:defRPr sz="1800">
                <a:solidFill>
                  <a:srgbClr val="2A95B7"/>
                </a:solidFill>
              </a:defRPr>
            </a:lvl1pPr>
          </a:lstStyle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2052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737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Image">
    <p:bg>
      <p:bgPr>
        <a:solidFill>
          <a:srgbClr val="2A95B7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hape 34" descr="scene_trans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895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ED89B-7E98-40F0-A6CE-30AE3F91B994}" type="datetime1">
              <a:rPr lang="zh-TW" altLang="en-US"/>
              <a:pPr>
                <a:defRPr/>
              </a:pPr>
              <a:t>2025/9/8</a:t>
            </a:fld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CBBFF-B9F2-4CD8-9743-8DE1253036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76014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522AC-94EF-4770-A869-4917C619587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214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049500" y="1061567"/>
            <a:ext cx="7020900" cy="1000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>
              <a:spcBef>
                <a:spcPts val="0"/>
              </a:spcBef>
              <a:buClr>
                <a:srgbClr val="2A95B7"/>
              </a:buClr>
              <a:buSzPct val="100000"/>
              <a:buFont typeface="Patrick Hand SC"/>
              <a:buNone/>
              <a:defRPr sz="3000" b="1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049500" y="1916568"/>
            <a:ext cx="7020900" cy="360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2A95B7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480"/>
              </a:spcBef>
              <a:buClr>
                <a:srgbClr val="2A95B7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480"/>
              </a:spcBef>
              <a:buClr>
                <a:srgbClr val="2A95B7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360"/>
              </a:spcBef>
              <a:buClr>
                <a:srgbClr val="2A95B7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360"/>
              </a:spcBef>
              <a:buClr>
                <a:srgbClr val="2A95B7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360"/>
              </a:spcBef>
              <a:buClr>
                <a:srgbClr val="2A95B7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360"/>
              </a:spcBef>
              <a:buClr>
                <a:srgbClr val="2A95B7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360"/>
              </a:spcBef>
              <a:buClr>
                <a:srgbClr val="434343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360"/>
              </a:spcBef>
              <a:buClr>
                <a:srgbClr val="434343"/>
              </a:buClr>
              <a:buSzPct val="1000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59847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2" r:id="rId11"/>
  </p:sldLayoutIdLst>
  <p:transition>
    <p:fade thruBlk="1"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aseda.jp/inst/cie/en/to-waseda/ddp" TargetMode="Externa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erinepai@csie.ntu.edu.tw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187624" y="1628800"/>
            <a:ext cx="6758806" cy="1470025"/>
          </a:xfrm>
        </p:spPr>
        <p:txBody>
          <a:bodyPr anchor="ctr"/>
          <a:lstStyle/>
          <a:p>
            <a:r>
              <a:rPr lang="zh-TW" altLang="en-US" sz="3200" dirty="0"/>
              <a:t>國立台灣大學資訊學群與</a:t>
            </a:r>
            <a:br>
              <a:rPr lang="en-US" altLang="zh-TW" sz="3200" dirty="0"/>
            </a:br>
            <a:r>
              <a:rPr lang="zh-TW" altLang="en-US" sz="3200" dirty="0"/>
              <a:t>早稻田大學情報理工・情報通信專攻</a:t>
            </a:r>
            <a:br>
              <a:rPr lang="en-US" altLang="zh-TW" sz="3200" dirty="0"/>
            </a:br>
            <a:r>
              <a:rPr lang="zh-TW" altLang="en-US" sz="3200" dirty="0"/>
              <a:t>跨國雙學位計畫</a:t>
            </a:r>
            <a:endParaRPr lang="zh-TW" altLang="en-US" sz="3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日期版面配置區 3"/>
          <p:cNvSpPr>
            <a:spLocks noGrp="1"/>
          </p:cNvSpPr>
          <p:nvPr>
            <p:ph type="dt" sz="quarter" idx="4294967295"/>
          </p:nvPr>
        </p:nvSpPr>
        <p:spPr>
          <a:xfrm>
            <a:off x="0" y="6524625"/>
            <a:ext cx="2133600" cy="1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261DA88A-0E51-4222-851F-1040F921571A}" type="datetime1">
              <a:rPr lang="zh-TW" altLang="en-US" sz="1200" smtClean="0"/>
              <a:pPr eaLnBrk="1" hangingPunct="1"/>
              <a:t>2025/9/8</a:t>
            </a:fld>
            <a:endParaRPr lang="en-US" altLang="zh-TW" sz="120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91680" y="976313"/>
            <a:ext cx="6948488" cy="723900"/>
          </a:xfrm>
        </p:spPr>
        <p:txBody>
          <a:bodyPr anchor="ctr"/>
          <a:lstStyle/>
          <a:p>
            <a:pPr>
              <a:defRPr/>
            </a:pPr>
            <a:r>
              <a:rPr lang="zh-TW" altLang="en-US" sz="3600" dirty="0"/>
              <a:t>為什麼要出國交換學習</a:t>
            </a:r>
            <a:endParaRPr lang="zh-TW" altLang="en-US" sz="36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31640" y="1914786"/>
            <a:ext cx="7056438" cy="4465637"/>
          </a:xfrm>
        </p:spPr>
        <p:txBody>
          <a:bodyPr/>
          <a:lstStyle/>
          <a:p>
            <a:pPr marL="457200" indent="-381000">
              <a:spcBef>
                <a:spcPts val="0"/>
              </a:spcBef>
            </a:pPr>
            <a:r>
              <a:rPr lang="zh-TW" altLang="en-US" dirty="0">
                <a:latin typeface="+mn-ea"/>
                <a:ea typeface="+mn-ea"/>
              </a:rPr>
              <a:t>增加競爭力</a:t>
            </a:r>
          </a:p>
          <a:p>
            <a:pPr marL="457200" indent="-381000" eaLnBrk="1" hangingPunct="1">
              <a:spcBef>
                <a:spcPts val="0"/>
              </a:spcBef>
            </a:pPr>
            <a:r>
              <a:rPr lang="zh-TW" altLang="en-US" dirty="0">
                <a:latin typeface="+mn-ea"/>
                <a:ea typeface="+mn-ea"/>
              </a:rPr>
              <a:t>擴大國際視野</a:t>
            </a:r>
          </a:p>
          <a:p>
            <a:pPr marL="457200" indent="-381000" eaLnBrk="1" hangingPunct="1">
              <a:spcBef>
                <a:spcPts val="0"/>
              </a:spcBef>
            </a:pPr>
            <a:r>
              <a:rPr lang="zh-TW" altLang="en-US" dirty="0">
                <a:latin typeface="+mn-ea"/>
                <a:ea typeface="+mn-ea"/>
              </a:rPr>
              <a:t>吸取海外大學知識及經驗</a:t>
            </a:r>
          </a:p>
          <a:p>
            <a:pPr marL="457200" indent="-381000" eaLnBrk="1" hangingPunct="1">
              <a:spcBef>
                <a:spcPts val="0"/>
              </a:spcBef>
            </a:pPr>
            <a:r>
              <a:rPr lang="zh-TW" altLang="en-US" dirty="0">
                <a:latin typeface="+mn-ea"/>
                <a:ea typeface="+mn-ea"/>
              </a:rPr>
              <a:t>加強外語能力</a:t>
            </a:r>
          </a:p>
          <a:p>
            <a:pPr marL="457200" indent="-381000" eaLnBrk="1" hangingPunct="1">
              <a:spcBef>
                <a:spcPts val="0"/>
              </a:spcBef>
            </a:pPr>
            <a:r>
              <a:rPr lang="zh-TW" altLang="en-US" dirty="0">
                <a:latin typeface="+mn-ea"/>
                <a:ea typeface="+mn-ea"/>
              </a:rPr>
              <a:t>結識外國友人</a:t>
            </a:r>
          </a:p>
          <a:p>
            <a:pPr marL="457200" indent="-381000" eaLnBrk="1" hangingPunct="1">
              <a:spcBef>
                <a:spcPts val="0"/>
              </a:spcBef>
            </a:pPr>
            <a:r>
              <a:rPr lang="zh-TW" altLang="en-US" dirty="0">
                <a:latin typeface="+mn-ea"/>
                <a:ea typeface="+mn-ea"/>
              </a:rPr>
              <a:t>認清自我興趣</a:t>
            </a:r>
          </a:p>
          <a:p>
            <a:pPr eaLnBrk="1" hangingPunct="1"/>
            <a:endParaRPr lang="zh-TW" altLang="en-US" dirty="0">
              <a:solidFill>
                <a:srgbClr val="0000FF"/>
              </a:solidFill>
              <a:ea typeface="標楷體" pitchFamily="65" charset="-120"/>
            </a:endParaRPr>
          </a:p>
          <a:p>
            <a:pPr eaLnBrk="1" hangingPunct="1"/>
            <a:endParaRPr lang="zh-TW" altLang="en-US" b="1" dirty="0">
              <a:solidFill>
                <a:srgbClr val="0000FF"/>
              </a:solidFill>
              <a:ea typeface="標楷體" pitchFamily="65" charset="-120"/>
            </a:endParaRPr>
          </a:p>
          <a:p>
            <a:pPr eaLnBrk="1" hangingPunct="1"/>
            <a:endParaRPr lang="en-US" altLang="zh-TW" b="1" dirty="0"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日期版面配置區 3"/>
          <p:cNvSpPr>
            <a:spLocks noGrp="1"/>
          </p:cNvSpPr>
          <p:nvPr>
            <p:ph type="dt" sz="quarter" idx="4294967295"/>
          </p:nvPr>
        </p:nvSpPr>
        <p:spPr>
          <a:xfrm>
            <a:off x="0" y="6524625"/>
            <a:ext cx="2133600" cy="1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261DA88A-0E51-4222-851F-1040F921571A}" type="datetime1">
              <a:rPr lang="zh-TW" altLang="en-US" sz="1200" smtClean="0"/>
              <a:pPr eaLnBrk="1" hangingPunct="1"/>
              <a:t>2025/9/8</a:t>
            </a:fld>
            <a:endParaRPr lang="en-US" altLang="zh-TW" sz="120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1640" y="979488"/>
            <a:ext cx="6948488" cy="723900"/>
          </a:xfrm>
        </p:spPr>
        <p:txBody>
          <a:bodyPr anchor="ctr"/>
          <a:lstStyle/>
          <a:p>
            <a:pPr>
              <a:defRPr/>
            </a:pPr>
            <a:r>
              <a:rPr lang="zh-TW" altLang="en-US" sz="3600" dirty="0"/>
              <a:t>交換期間及費用</a:t>
            </a:r>
            <a:endParaRPr lang="zh-TW" altLang="en-US" sz="36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23690" y="2340853"/>
            <a:ext cx="7056438" cy="4465637"/>
          </a:xfrm>
        </p:spPr>
        <p:txBody>
          <a:bodyPr/>
          <a:lstStyle/>
          <a:p>
            <a:pPr marL="342900" indent="-342900">
              <a:spcBef>
                <a:spcPts val="0"/>
              </a:spcBef>
            </a:pPr>
            <a:r>
              <a:rPr lang="zh-TW" altLang="en-US" dirty="0">
                <a:sym typeface="Arial"/>
              </a:rPr>
              <a:t>需註冊為本校學生，僅需付台大學費。</a:t>
            </a:r>
            <a:endParaRPr lang="en-US" altLang="zh-TW" dirty="0">
              <a:sym typeface="Arial"/>
            </a:endParaRPr>
          </a:p>
          <a:p>
            <a:pPr marL="342900" indent="-342900">
              <a:spcBef>
                <a:spcPts val="0"/>
              </a:spcBef>
            </a:pPr>
            <a:r>
              <a:rPr lang="zh-TW" altLang="en-US" dirty="0">
                <a:sym typeface="Arial"/>
              </a:rPr>
              <a:t>個人需負擔生活費、保險費、書籍費、個人花費等。</a:t>
            </a:r>
          </a:p>
          <a:p>
            <a:pPr eaLnBrk="1" hangingPunct="1"/>
            <a:endParaRPr lang="zh-TW" altLang="en-US" dirty="0">
              <a:solidFill>
                <a:srgbClr val="0000FF"/>
              </a:solidFill>
              <a:ea typeface="標楷體" pitchFamily="65" charset="-120"/>
            </a:endParaRPr>
          </a:p>
          <a:p>
            <a:pPr eaLnBrk="1" hangingPunct="1"/>
            <a:endParaRPr lang="zh-TW" altLang="en-US" b="1" dirty="0">
              <a:solidFill>
                <a:srgbClr val="0000FF"/>
              </a:solidFill>
              <a:ea typeface="標楷體" pitchFamily="65" charset="-120"/>
            </a:endParaRPr>
          </a:p>
          <a:p>
            <a:pPr eaLnBrk="1" hangingPunct="1"/>
            <a:endParaRPr lang="en-US" altLang="zh-TW" b="1" dirty="0"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771602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早稻田大學 </a:t>
            </a:r>
            <a:r>
              <a:rPr lang="en-US" altLang="zh-TW" dirty="0"/>
              <a:t>- CS</a:t>
            </a:r>
            <a:br>
              <a:rPr lang="zh-TW" altLang="en-US" dirty="0"/>
            </a:br>
            <a:r>
              <a:rPr lang="en-US" altLang="zh-TW" dirty="0"/>
              <a:t>(</a:t>
            </a:r>
            <a:r>
              <a:rPr lang="en-US" altLang="zh-TW" dirty="0" err="1"/>
              <a:t>Waseda</a:t>
            </a:r>
            <a:r>
              <a:rPr lang="en-US" altLang="zh-TW" dirty="0"/>
              <a:t> University - CS)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>
          <a:xfrm>
            <a:off x="1049500" y="1916568"/>
            <a:ext cx="7020900" cy="4176728"/>
          </a:xfrm>
        </p:spPr>
        <p:txBody>
          <a:bodyPr>
            <a:normAutofit fontScale="47500" lnSpcReduction="20000"/>
          </a:bodyPr>
          <a:lstStyle/>
          <a:p>
            <a:endParaRPr lang="en-US" altLang="zh-TW" dirty="0"/>
          </a:p>
          <a:p>
            <a:r>
              <a:rPr lang="zh-TW" altLang="en-US" sz="4200" dirty="0"/>
              <a:t>早稻田大學情報理工・情報通信專攻</a:t>
            </a:r>
            <a:endParaRPr lang="en-US" altLang="zh-TW" sz="4200" dirty="0"/>
          </a:p>
          <a:p>
            <a:r>
              <a:rPr lang="en-US" altLang="zh-TW" sz="4200" dirty="0"/>
              <a:t> Department of Computer Science and Communications Engineering</a:t>
            </a:r>
          </a:p>
          <a:p>
            <a:endParaRPr lang="en-US" altLang="zh-TW" sz="4200" dirty="0"/>
          </a:p>
          <a:p>
            <a:r>
              <a:rPr lang="zh-TW" altLang="en-US" sz="4200" dirty="0"/>
              <a:t>本部設立於在日本東京都新宿區的私立大學，為日本全國前</a:t>
            </a:r>
            <a:r>
              <a:rPr lang="en-US" altLang="zh-TW" sz="4200" dirty="0"/>
              <a:t>10</a:t>
            </a:r>
            <a:r>
              <a:rPr lang="zh-TW" altLang="en-US" sz="4200" dirty="0"/>
              <a:t>大名校。</a:t>
            </a:r>
          </a:p>
          <a:p>
            <a:endParaRPr lang="zh-TW" altLang="en-US" sz="4200" dirty="0"/>
          </a:p>
          <a:p>
            <a:r>
              <a:rPr lang="zh-TW" altLang="en-US" sz="4200" dirty="0"/>
              <a:t>早稻田大學共有</a:t>
            </a:r>
            <a:r>
              <a:rPr lang="en-US" altLang="zh-TW" sz="4200" dirty="0"/>
              <a:t>4</a:t>
            </a:r>
            <a:r>
              <a:rPr lang="zh-TW" altLang="en-US" sz="4200" dirty="0"/>
              <a:t>處校園。由地處東京市中心西北部新宿附近的西早稻田校園、戶山校園、大久保校園和</a:t>
            </a:r>
            <a:r>
              <a:rPr lang="en-US" altLang="zh-TW" sz="4200" dirty="0"/>
              <a:t>30</a:t>
            </a:r>
            <a:r>
              <a:rPr lang="zh-TW" altLang="en-US" sz="4200" dirty="0"/>
              <a:t>公里以外的所澤校園構成，全校建築面積</a:t>
            </a:r>
            <a:r>
              <a:rPr lang="en-US" altLang="zh-TW" sz="4200" dirty="0"/>
              <a:t>195</a:t>
            </a:r>
            <a:r>
              <a:rPr lang="zh-TW" altLang="en-US" sz="4200" dirty="0"/>
              <a:t>萬多平方米。各校區除了有關部的教學、科研設施外，在本部校區還有大隈講堂、戲劇博物館等反映早稻田大學歷史和特色的建築。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9219" name="Picture 3" descr="早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345" y="908720"/>
            <a:ext cx="2664296" cy="145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it-IT" dirty="0"/>
              <a:t>早稻田大學 </a:t>
            </a:r>
            <a:r>
              <a:rPr kumimoji="1" lang="it-IT" altLang="ja-JP" dirty="0"/>
              <a:t>- CS</a:t>
            </a:r>
            <a:br>
              <a:rPr kumimoji="1" lang="it-IT" altLang="ja-JP" dirty="0"/>
            </a:br>
            <a:r>
              <a:rPr kumimoji="1" lang="it-IT" altLang="ja-JP" dirty="0"/>
              <a:t>(</a:t>
            </a:r>
            <a:r>
              <a:rPr kumimoji="1" lang="it-IT" altLang="ja-JP" dirty="0" err="1"/>
              <a:t>Waseda</a:t>
            </a:r>
            <a:r>
              <a:rPr kumimoji="1" lang="it-IT" altLang="ja-JP" dirty="0"/>
              <a:t> </a:t>
            </a:r>
            <a:r>
              <a:rPr kumimoji="1" lang="it-IT" altLang="ja-JP" dirty="0" err="1"/>
              <a:t>University</a:t>
            </a:r>
            <a:r>
              <a:rPr kumimoji="1" lang="it-IT" altLang="ja-JP" dirty="0"/>
              <a:t> - CS)</a:t>
            </a:r>
            <a:br>
              <a:rPr kumimoji="1" lang="it-IT" altLang="ja-JP" dirty="0"/>
            </a:br>
            <a:endParaRPr kumimoji="1" lang="ja-JP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  <a:p>
            <a:pPr>
              <a:buNone/>
            </a:pPr>
            <a:r>
              <a:rPr lang="zh-TW" altLang="en-US" sz="2200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一、留學期間</a:t>
            </a:r>
            <a:endParaRPr lang="en-US" altLang="zh-TW" sz="2200" dirty="0">
              <a:solidFill>
                <a:srgbClr val="0000FF"/>
              </a:solidFill>
              <a:latin typeface="Heiti TC Light" charset="-120"/>
              <a:ea typeface="Heiti TC Light" charset="-120"/>
              <a:cs typeface="Heiti TC Light" charset="-120"/>
            </a:endParaRPr>
          </a:p>
          <a:p>
            <a:endParaRPr lang="zh-TW" altLang="en-US" dirty="0"/>
          </a:p>
          <a:p>
            <a:r>
              <a:rPr lang="zh-TW" altLang="en-US" sz="2200" dirty="0"/>
              <a:t>台大學生於每年四月或九月前往早大就讀。</a:t>
            </a:r>
            <a:endParaRPr lang="en-US" altLang="zh-TW" sz="2200" dirty="0"/>
          </a:p>
          <a:p>
            <a:r>
              <a:rPr lang="zh-TW" altLang="en-US" sz="2200" dirty="0"/>
              <a:t>留學期間設定為一年</a:t>
            </a:r>
            <a:r>
              <a:rPr lang="en-US" altLang="zh-TW" sz="2200" dirty="0"/>
              <a:t>(</a:t>
            </a:r>
            <a:r>
              <a:rPr lang="zh-TW" altLang="en-US" sz="2200" dirty="0"/>
              <a:t>連續兩學期</a:t>
            </a:r>
            <a:r>
              <a:rPr lang="en-US" altLang="zh-TW" sz="2200" dirty="0"/>
              <a:t>)</a:t>
            </a:r>
            <a:r>
              <a:rPr lang="zh-TW" altLang="en-US" sz="2200" dirty="0"/>
              <a:t>，不得延長。</a:t>
            </a:r>
            <a:endParaRPr lang="en-US" altLang="zh-TW" sz="2200" dirty="0"/>
          </a:p>
          <a:p>
            <a:r>
              <a:rPr lang="zh-TW" altLang="en-US" sz="2200" dirty="0"/>
              <a:t>返國後，需於台大就讀一年</a:t>
            </a:r>
            <a:r>
              <a:rPr lang="en-US" altLang="zh-TW" sz="2200" dirty="0"/>
              <a:t>(</a:t>
            </a:r>
            <a:r>
              <a:rPr lang="zh-TW" altLang="en-US" sz="2200" dirty="0"/>
              <a:t>兩學期</a:t>
            </a:r>
            <a:r>
              <a:rPr lang="en-US" altLang="zh-TW" sz="2200" dirty="0"/>
              <a:t>)</a:t>
            </a:r>
            <a:r>
              <a:rPr lang="zh-TW" altLang="en-US" sz="2200" dirty="0"/>
              <a:t>後方可畢業。</a:t>
            </a:r>
            <a:endParaRPr lang="en-US" altLang="zh-TW" sz="2200" dirty="0"/>
          </a:p>
          <a:p>
            <a:r>
              <a:rPr lang="zh-TW" altLang="en-US" sz="2200" dirty="0"/>
              <a:t>但經早大基幹理工學研究科營運委員會認定表現優異者，則在留學一年後，回台大復學半年即可。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早稻田大學 </a:t>
            </a:r>
            <a:r>
              <a:rPr lang="en-US" altLang="zh-TW"/>
              <a:t>- CS</a:t>
            </a:r>
            <a:br>
              <a:rPr lang="zh-TW" altLang="en-US"/>
            </a:br>
            <a:r>
              <a:rPr lang="en-US" altLang="zh-TW"/>
              <a:t>(Waseda University - CS)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1916568"/>
            <a:ext cx="7020900" cy="3609200"/>
          </a:xfrm>
        </p:spPr>
        <p:txBody>
          <a:bodyPr>
            <a:normAutofit lnSpcReduction="10000"/>
          </a:bodyPr>
          <a:lstStyle/>
          <a:p>
            <a:endParaRPr lang="en-US" altLang="zh-TW" dirty="0"/>
          </a:p>
          <a:p>
            <a:pPr>
              <a:buNone/>
            </a:pPr>
            <a:r>
              <a:rPr lang="zh-TW" altLang="en-US" sz="2200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二、參加規定</a:t>
            </a:r>
            <a:endParaRPr lang="en-US" altLang="zh-TW" sz="2200" dirty="0">
              <a:solidFill>
                <a:srgbClr val="0000FF"/>
              </a:solidFill>
              <a:latin typeface="Heiti TC Light" charset="-120"/>
              <a:ea typeface="Heiti TC Light" charset="-120"/>
              <a:cs typeface="Heiti TC Light" charset="-120"/>
            </a:endParaRPr>
          </a:p>
          <a:p>
            <a:endParaRPr lang="zh-TW" altLang="en-US" dirty="0"/>
          </a:p>
          <a:p>
            <a:r>
              <a:rPr lang="zh-TW" altLang="en-US" sz="2200" dirty="0"/>
              <a:t>經台大指導教授同意後，由台大主管審定其資格。</a:t>
            </a:r>
          </a:p>
          <a:p>
            <a:r>
              <a:rPr lang="zh-TW" altLang="en-US" sz="2200" dirty="0"/>
              <a:t>於台大就讀至少滿一學期後方得前往早大留學。</a:t>
            </a:r>
          </a:p>
          <a:p>
            <a:r>
              <a:rPr lang="zh-TW" altLang="en-US" sz="2200" dirty="0"/>
              <a:t>前往早大就讀前須修畢不含「專題討論、專題研究、碩士論文」之二分之一以上之畢業學分（</a:t>
            </a:r>
            <a:r>
              <a:rPr lang="en-US" altLang="zh-TW" sz="2200" dirty="0"/>
              <a:t>4</a:t>
            </a:r>
            <a:r>
              <a:rPr lang="zh-TW" altLang="en-US" sz="2200" dirty="0"/>
              <a:t>門課</a:t>
            </a:r>
            <a:r>
              <a:rPr lang="en-US" altLang="zh-TW" sz="2200" dirty="0"/>
              <a:t>12</a:t>
            </a:r>
            <a:r>
              <a:rPr lang="zh-TW" altLang="en-US" sz="2200" dirty="0"/>
              <a:t>學分）。</a:t>
            </a:r>
          </a:p>
          <a:p>
            <a:r>
              <a:rPr lang="zh-TW" altLang="en-US" sz="2200" dirty="0"/>
              <a:t>應向早大提出入學申請並通過相關審查。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7005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早稻田大學 </a:t>
            </a:r>
            <a:r>
              <a:rPr lang="en-US" altLang="zh-TW" dirty="0"/>
              <a:t>- CS</a:t>
            </a:r>
            <a:br>
              <a:rPr lang="zh-TW" altLang="en-US" dirty="0"/>
            </a:br>
            <a:r>
              <a:rPr lang="en-US" altLang="zh-TW" dirty="0"/>
              <a:t>(</a:t>
            </a:r>
            <a:r>
              <a:rPr lang="en-US" altLang="zh-TW" dirty="0" err="1"/>
              <a:t>Waseda</a:t>
            </a:r>
            <a:r>
              <a:rPr lang="en-US" altLang="zh-TW" dirty="0"/>
              <a:t> University - CS)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altLang="zh-TW" dirty="0"/>
          </a:p>
          <a:p>
            <a:pPr>
              <a:buNone/>
            </a:pPr>
            <a:r>
              <a:rPr lang="zh-TW" altLang="en-US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三、語言規定</a:t>
            </a:r>
          </a:p>
          <a:p>
            <a:r>
              <a:rPr lang="zh-TW" altLang="en-US" dirty="0"/>
              <a:t>台大學生欲申請至早大就讀者，需具備基本之日文或英文能力</a:t>
            </a:r>
            <a:r>
              <a:rPr lang="en-US" altLang="zh-TW" dirty="0"/>
              <a:t>(</a:t>
            </a:r>
            <a:r>
              <a:rPr lang="zh-TW" altLang="en-US" dirty="0"/>
              <a:t>詳情請參見</a:t>
            </a:r>
            <a:r>
              <a:rPr lang="en-US" altLang="zh-TW" dirty="0"/>
              <a:t>2025</a:t>
            </a:r>
            <a:r>
              <a:rPr lang="zh-TW" altLang="en-US" dirty="0"/>
              <a:t>早稻田大學國際教育中心雙學位計畫申請書</a:t>
            </a:r>
            <a:r>
              <a:rPr lang="en-US" altLang="zh-TW" dirty="0"/>
              <a:t>)</a:t>
            </a:r>
            <a:r>
              <a:rPr lang="zh-TW" altLang="en-US" dirty="0"/>
              <a:t>。</a:t>
            </a:r>
            <a:r>
              <a:rPr lang="zh-TW" altLang="en-US" dirty="0">
                <a:solidFill>
                  <a:srgbClr val="FF0000"/>
                </a:solidFill>
              </a:rPr>
              <a:t>申請者需提交日文或英文檢定成績供早大判斷其語言能力。</a:t>
            </a:r>
          </a:p>
          <a:p>
            <a:pPr>
              <a:buNone/>
            </a:pPr>
            <a:endParaRPr lang="en-US" altLang="zh-TW" dirty="0">
              <a:ea typeface="Heiti TC Light" charset="-120"/>
              <a:cs typeface="Heiti TC Light" charset="-120"/>
            </a:endParaRPr>
          </a:p>
          <a:p>
            <a:pPr>
              <a:buNone/>
            </a:pPr>
            <a:r>
              <a:rPr lang="zh-TW" altLang="en-US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四、授予學位</a:t>
            </a:r>
          </a:p>
          <a:p>
            <a:r>
              <a:rPr lang="zh-TW" altLang="en-US" dirty="0"/>
              <a:t>早大授與學位名稱：</a:t>
            </a:r>
            <a:r>
              <a:rPr lang="ja-JP" altLang="en-US" dirty="0"/>
              <a:t>修士</a:t>
            </a:r>
            <a:r>
              <a:rPr lang="zh-TW" altLang="en-US" dirty="0"/>
              <a:t>（工學</a:t>
            </a:r>
            <a:r>
              <a:rPr lang="ja-JP" altLang="en-US" dirty="0"/>
              <a:t>）</a:t>
            </a:r>
            <a:endParaRPr lang="en-US" altLang="ja-JP" dirty="0"/>
          </a:p>
          <a:p>
            <a:pPr>
              <a:buNone/>
            </a:pPr>
            <a:r>
              <a:rPr lang="zh-TW" altLang="en-US" dirty="0"/>
              <a:t>   </a:t>
            </a:r>
            <a:r>
              <a:rPr lang="en-US" altLang="zh-TW" dirty="0"/>
              <a:t>(</a:t>
            </a:r>
            <a:r>
              <a:rPr lang="en-US" altLang="ja-JP" dirty="0"/>
              <a:t>Master of  Engineering</a:t>
            </a:r>
            <a:r>
              <a:rPr lang="en-US" altLang="zh-TW" dirty="0"/>
              <a:t>)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it-IT" dirty="0"/>
              <a:t>早稻田大學 </a:t>
            </a:r>
            <a:r>
              <a:rPr kumimoji="1" lang="it-IT" altLang="ja-JP" dirty="0"/>
              <a:t>- CS</a:t>
            </a:r>
            <a:br>
              <a:rPr kumimoji="1" lang="it-IT" altLang="ja-JP" dirty="0"/>
            </a:br>
            <a:r>
              <a:rPr kumimoji="1" lang="it-IT" altLang="ja-JP" dirty="0"/>
              <a:t>(</a:t>
            </a:r>
            <a:r>
              <a:rPr kumimoji="1" lang="it-IT" altLang="ja-JP" dirty="0" err="1"/>
              <a:t>Waseda</a:t>
            </a:r>
            <a:r>
              <a:rPr kumimoji="1" lang="it-IT" altLang="ja-JP" dirty="0"/>
              <a:t> </a:t>
            </a:r>
            <a:r>
              <a:rPr kumimoji="1" lang="it-IT" altLang="ja-JP" dirty="0" err="1"/>
              <a:t>University</a:t>
            </a:r>
            <a:r>
              <a:rPr kumimoji="1" lang="it-IT" altLang="ja-JP" dirty="0"/>
              <a:t> - CS)</a:t>
            </a:r>
            <a:endParaRPr kumimoji="1" lang="ja-JP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altLang="zh-TW" dirty="0"/>
          </a:p>
          <a:p>
            <a:pPr>
              <a:buNone/>
            </a:pPr>
            <a:r>
              <a:rPr lang="zh-TW" altLang="en-US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四、授予學位 </a:t>
            </a:r>
            <a:r>
              <a:rPr lang="en-US" altLang="zh-TW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(cont.)</a:t>
            </a:r>
            <a:endParaRPr lang="zh-TW" altLang="en-US" dirty="0">
              <a:solidFill>
                <a:srgbClr val="0000FF"/>
              </a:solidFill>
              <a:latin typeface="Heiti TC Light" charset="-120"/>
              <a:ea typeface="Heiti TC Light" charset="-120"/>
              <a:cs typeface="Heiti TC Light" charset="-120"/>
            </a:endParaRPr>
          </a:p>
          <a:p>
            <a:endParaRPr lang="zh-TW" altLang="en-US" dirty="0"/>
          </a:p>
          <a:p>
            <a:r>
              <a:rPr lang="zh-TW" altLang="en-US" dirty="0"/>
              <a:t>早大畢業條件：修畢早大畢業所需之</a:t>
            </a:r>
            <a:r>
              <a:rPr lang="en-US" altLang="zh-TW" dirty="0"/>
              <a:t>30</a:t>
            </a:r>
            <a:r>
              <a:rPr lang="zh-TW" altLang="en-US" dirty="0"/>
              <a:t>學分（</a:t>
            </a:r>
            <a:r>
              <a:rPr lang="zh-TW" altLang="en-US" dirty="0">
                <a:solidFill>
                  <a:srgbClr val="FF0000"/>
                </a:solidFill>
              </a:rPr>
              <a:t>其中包含於台大修畢之學分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最高可抵免</a:t>
            </a:r>
            <a:r>
              <a:rPr lang="en-US" altLang="zh-TW" dirty="0">
                <a:solidFill>
                  <a:srgbClr val="FF0000"/>
                </a:solidFill>
              </a:rPr>
              <a:t>15</a:t>
            </a:r>
            <a:r>
              <a:rPr lang="zh-TW" altLang="en-US" dirty="0">
                <a:solidFill>
                  <a:srgbClr val="FF0000"/>
                </a:solidFill>
              </a:rPr>
              <a:t>學分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r>
              <a:rPr lang="zh-TW" altLang="en-US" dirty="0">
                <a:solidFill>
                  <a:srgbClr val="FF0000"/>
                </a:solidFill>
              </a:rPr>
              <a:t>，於早大留學修畢課程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學分、特別實驗</a:t>
            </a:r>
            <a:r>
              <a:rPr lang="en-US" altLang="zh-TW" dirty="0">
                <a:solidFill>
                  <a:srgbClr val="FF0000"/>
                </a:solidFill>
              </a:rPr>
              <a:t>1-2</a:t>
            </a:r>
            <a:r>
              <a:rPr lang="zh-TW" altLang="en-US" dirty="0">
                <a:solidFill>
                  <a:srgbClr val="FF0000"/>
                </a:solidFill>
              </a:rPr>
              <a:t>學分、演習</a:t>
            </a:r>
            <a:r>
              <a:rPr lang="en-US" altLang="zh-TW" dirty="0">
                <a:solidFill>
                  <a:srgbClr val="FF0000"/>
                </a:solidFill>
              </a:rPr>
              <a:t>12</a:t>
            </a:r>
            <a:r>
              <a:rPr lang="zh-TW" altLang="en-US" dirty="0">
                <a:solidFill>
                  <a:srgbClr val="FF0000"/>
                </a:solidFill>
              </a:rPr>
              <a:t>學分</a:t>
            </a:r>
            <a:r>
              <a:rPr lang="zh-TW" altLang="en-US" dirty="0"/>
              <a:t>；日文選修並不包含於本計畫之中）、提出碩士論文並且通過碩士論文審查。</a:t>
            </a:r>
          </a:p>
          <a:p>
            <a:endParaRPr lang="zh-TW" altLang="en-US" dirty="0"/>
          </a:p>
          <a:p>
            <a:r>
              <a:rPr lang="zh-TW" altLang="en-US" dirty="0"/>
              <a:t>除了滿足早大畢業要求之外，必須取得台大學位後方能獲得早大碩士學位。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早稻田大學 </a:t>
            </a:r>
            <a:r>
              <a:rPr lang="en-US" altLang="zh-TW"/>
              <a:t>- CS</a:t>
            </a:r>
            <a:br>
              <a:rPr lang="zh-TW" altLang="en-US"/>
            </a:br>
            <a:r>
              <a:rPr lang="en-US" altLang="zh-TW"/>
              <a:t>(Waseda University - CS)</a:t>
            </a:r>
            <a:endParaRPr lang="en-US" altLang="zh-TW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  <a:p>
            <a:pPr>
              <a:buNone/>
            </a:pPr>
            <a:r>
              <a:rPr lang="zh-TW" altLang="en-US" sz="2200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五、碩士論文</a:t>
            </a:r>
            <a:endParaRPr lang="en-US" altLang="zh-TW" sz="2200" dirty="0">
              <a:solidFill>
                <a:srgbClr val="0000FF"/>
              </a:solidFill>
              <a:latin typeface="Heiti TC Light" charset="-120"/>
              <a:ea typeface="Heiti TC Light" charset="-120"/>
              <a:cs typeface="Heiti TC Light" charset="-120"/>
            </a:endParaRPr>
          </a:p>
          <a:p>
            <a:endParaRPr lang="zh-TW" altLang="en-US" dirty="0"/>
          </a:p>
          <a:p>
            <a:r>
              <a:rPr lang="zh-TW" altLang="en-US" sz="2200" dirty="0"/>
              <a:t>參加學生原則上必須分別向台大及早大提出兩份</a:t>
            </a:r>
            <a:r>
              <a:rPr lang="zh-TW" altLang="en-US" sz="2200" dirty="0">
                <a:solidFill>
                  <a:srgbClr val="FF0000"/>
                </a:solidFill>
              </a:rPr>
              <a:t>內容不同的</a:t>
            </a:r>
            <a:r>
              <a:rPr lang="zh-TW" altLang="en-US" sz="2200" dirty="0"/>
              <a:t>碩士論文，並應遵守雙方之規定。台大學生向早大提出之論文</a:t>
            </a:r>
            <a:r>
              <a:rPr lang="zh-TW" altLang="en-US" sz="2200" dirty="0">
                <a:solidFill>
                  <a:schemeClr val="tx1"/>
                </a:solidFill>
              </a:rPr>
              <a:t>，</a:t>
            </a:r>
            <a:r>
              <a:rPr lang="zh-TW" altLang="en-US" sz="2200" dirty="0"/>
              <a:t>以英文撰寫。</a:t>
            </a:r>
            <a:endParaRPr lang="en-US" altLang="zh-TW" sz="2200" dirty="0"/>
          </a:p>
          <a:p>
            <a:r>
              <a:rPr lang="zh-TW" altLang="en-US" sz="2200" dirty="0"/>
              <a:t>此外，為審查碩士論文，雙方應設立聯合學位考試委員會，且兩校之指導教授均應以論文審查委員身分參與之。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早稻田大學 </a:t>
            </a:r>
            <a:r>
              <a:rPr lang="en-US" altLang="zh-TW"/>
              <a:t>- CS</a:t>
            </a:r>
            <a:br>
              <a:rPr lang="zh-TW" altLang="en-US"/>
            </a:br>
            <a:r>
              <a:rPr lang="en-US" altLang="zh-TW"/>
              <a:t>(Waseda University - CS)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pPr>
              <a:buNone/>
            </a:pPr>
            <a:r>
              <a:rPr lang="zh-TW" altLang="en-US" sz="2200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六、其他費用</a:t>
            </a:r>
            <a:endParaRPr lang="en-US" altLang="zh-TW" sz="2200" dirty="0">
              <a:solidFill>
                <a:srgbClr val="0000FF"/>
              </a:solidFill>
              <a:latin typeface="Heiti TC Light" charset="-120"/>
              <a:ea typeface="Heiti TC Light" charset="-120"/>
              <a:cs typeface="Heiti TC Light" charset="-120"/>
            </a:endParaRPr>
          </a:p>
          <a:p>
            <a:endParaRPr lang="zh-TW" altLang="en-US" dirty="0"/>
          </a:p>
          <a:p>
            <a:r>
              <a:rPr lang="zh-TW" altLang="en-US" sz="2200" dirty="0"/>
              <a:t>參加學生應自行負擔食宿費、旅費、書籍費、交通費、護照、簽證申請費、保險費及其他個人支出費用。再者，參加學生於對方大學修習語言課程所產生的各項費用亦應自行負擔。</a:t>
            </a:r>
            <a:endParaRPr lang="en-US" altLang="zh-TW" sz="22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58454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it-IT" dirty="0"/>
              <a:t>早稻田大學 </a:t>
            </a:r>
            <a:r>
              <a:rPr kumimoji="1" lang="it-IT" altLang="ja-JP" dirty="0"/>
              <a:t>- CS</a:t>
            </a:r>
            <a:br>
              <a:rPr kumimoji="1" lang="it-IT" altLang="ja-JP" dirty="0"/>
            </a:br>
            <a:r>
              <a:rPr kumimoji="1" lang="it-IT" altLang="ja-JP" dirty="0"/>
              <a:t>(</a:t>
            </a:r>
            <a:r>
              <a:rPr kumimoji="1" lang="it-IT" altLang="ja-JP" dirty="0" err="1"/>
              <a:t>Waseda</a:t>
            </a:r>
            <a:r>
              <a:rPr kumimoji="1" lang="it-IT" altLang="ja-JP" dirty="0"/>
              <a:t> </a:t>
            </a:r>
            <a:r>
              <a:rPr kumimoji="1" lang="it-IT" altLang="ja-JP" dirty="0" err="1"/>
              <a:t>University</a:t>
            </a:r>
            <a:r>
              <a:rPr kumimoji="1" lang="it-IT" altLang="ja-JP" dirty="0"/>
              <a:t> - CS)</a:t>
            </a:r>
            <a:endParaRPr kumimoji="1" lang="ja-JP" alt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pPr>
              <a:buNone/>
            </a:pPr>
            <a:r>
              <a:rPr lang="zh-TW" altLang="en-US" sz="2200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七、</a:t>
            </a:r>
            <a:r>
              <a:rPr lang="ja-JP" altLang="en-US" sz="2200" dirty="0">
                <a:solidFill>
                  <a:srgbClr val="0000FF"/>
                </a:solidFill>
                <a:latin typeface="Heiti TC Light" charset="-120"/>
                <a:ea typeface="Heiti TC Light" charset="-120"/>
                <a:cs typeface="Heiti TC Light" charset="-120"/>
              </a:rPr>
              <a:t>簽證申請</a:t>
            </a:r>
            <a:endParaRPr lang="en-US" altLang="ja-JP" sz="2200" dirty="0">
              <a:solidFill>
                <a:srgbClr val="0000FF"/>
              </a:solidFill>
              <a:latin typeface="Heiti TC Light" charset="-120"/>
              <a:ea typeface="Heiti TC Light" charset="-120"/>
              <a:cs typeface="Heiti TC Light" charset="-120"/>
            </a:endParaRPr>
          </a:p>
          <a:p>
            <a:endParaRPr lang="zh-TW" altLang="en-US" dirty="0"/>
          </a:p>
          <a:p>
            <a:r>
              <a:rPr lang="zh-TW" altLang="en-US" sz="2200" dirty="0"/>
              <a:t>雙方應盡可能的提供前來就讀的學生申請簽證所需之相關書面資料，唯學生個人仍得自負最終取得簽證與否之責。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4995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761917518"/>
              </p:ext>
            </p:extLst>
          </p:nvPr>
        </p:nvGraphicFramePr>
        <p:xfrm>
          <a:off x="827584" y="1268759"/>
          <a:ext cx="7309505" cy="4106970"/>
        </p:xfrm>
        <a:graphic>
          <a:graphicData uri="http://schemas.openxmlformats.org/drawingml/2006/table">
            <a:tbl>
              <a:tblPr/>
              <a:tblGrid>
                <a:gridCol w="296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5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第一學期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在台大</a:t>
                      </a:r>
                      <a:r>
                        <a:rPr kumimoji="1" lang="ja-JP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第二學期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在早大</a:t>
                      </a:r>
                      <a:r>
                        <a:rPr kumimoji="1" lang="ja-JP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第三學期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在早大</a:t>
                      </a:r>
                      <a:r>
                        <a:rPr kumimoji="1" lang="ja-JP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第四～五學期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在台大</a:t>
                      </a:r>
                      <a:r>
                        <a:rPr kumimoji="1" lang="ja-JP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總學分數</a:t>
                      </a: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98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台灣大學</a:t>
                      </a:r>
                      <a:endParaRPr kumimoji="1" lang="en-US" altLang="ja-JP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66FF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【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選修課程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至少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12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學分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66FF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至少</a:t>
                      </a:r>
                      <a:r>
                        <a:rPr kumimoji="1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四堂課，不含專題討論、專題研究、碩士論文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r>
                        <a:rPr lang="zh-TW" altLang="en-US" sz="1600" b="1" dirty="0">
                          <a:latin typeface="華康中明體" panose="02020509000000000000" pitchFamily="49" charset="-120"/>
                          <a:ea typeface="華康中明體" panose="02020509000000000000" pitchFamily="49" charset="-120"/>
                          <a:cs typeface="Times New Roman" pitchFamily="18" charset="0"/>
                        </a:rPr>
                        <a:t>最高可抵免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15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學分</a:t>
                      </a:r>
                      <a:r>
                        <a:rPr kumimoji="1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*</a:t>
                      </a:r>
                      <a:endParaRPr kumimoji="1" lang="en-US" altLang="ja-JP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  <a:sym typeface="Arial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【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選修課程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9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學分</a:t>
                      </a:r>
                      <a:r>
                        <a:rPr kumimoji="1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(</a:t>
                      </a:r>
                      <a:r>
                        <a:rPr kumimoji="1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三堂課</a:t>
                      </a: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  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學分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專題研究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專題討論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碩士論文</a:t>
                      </a: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8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早稻田大學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altLang="zh-TW" sz="1600" b="1" dirty="0">
                        <a:solidFill>
                          <a:srgbClr val="3366FF"/>
                        </a:solidFill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endParaRPr lang="ja-JP" alt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【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選修課程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學分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以上</a:t>
                      </a: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【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特別實驗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學分  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(1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個科目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【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演習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12 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學分 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個科目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i="0" u="none" strike="noStrike" cap="none" dirty="0">
                          <a:solidFill>
                            <a:schemeClr val="tx1"/>
                          </a:solidFill>
                          <a:latin typeface="華康中明體" panose="02020509000000000000" pitchFamily="49" charset="-120"/>
                          <a:ea typeface="華康中明體" panose="02020509000000000000" pitchFamily="49" charset="-120"/>
                          <a:cs typeface="Times New Roman" pitchFamily="18" charset="0"/>
                          <a:sym typeface="Arial"/>
                        </a:rPr>
                        <a:t>原則上 </a:t>
                      </a:r>
                      <a:endParaRPr lang="en-US" altLang="zh-TW" sz="1600" b="1" i="0" u="none" strike="noStrike" cap="none" dirty="0">
                        <a:solidFill>
                          <a:schemeClr val="tx1"/>
                        </a:solidFill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3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學分</a:t>
                      </a:r>
                      <a:r>
                        <a:rPr lang="en-US" altLang="zh-TW" sz="1600" b="1" i="0" u="none" strike="noStrike" cap="none" dirty="0">
                          <a:solidFill>
                            <a:schemeClr val="tx1"/>
                          </a:solidFill>
                          <a:latin typeface="華康中明體" panose="02020509000000000000" pitchFamily="49" charset="-120"/>
                          <a:ea typeface="華康中明體" panose="02020509000000000000" pitchFamily="49" charset="-120"/>
                          <a:cs typeface="Times New Roman" pitchFamily="18" charset="0"/>
                          <a:sym typeface="Arial"/>
                        </a:rPr>
                        <a:t>(1</a:t>
                      </a:r>
                      <a:r>
                        <a:rPr lang="zh-TW" altLang="en-US" sz="1600" b="1" i="0" u="none" strike="noStrike" cap="none" dirty="0">
                          <a:solidFill>
                            <a:schemeClr val="tx1"/>
                          </a:solidFill>
                          <a:latin typeface="華康中明體" panose="02020509000000000000" pitchFamily="49" charset="-120"/>
                          <a:ea typeface="華康中明體" panose="02020509000000000000" pitchFamily="49" charset="-120"/>
                          <a:cs typeface="Times New Roman" pitchFamily="18" charset="0"/>
                          <a:sym typeface="Arial"/>
                        </a:rPr>
                        <a:t>堂課</a:t>
                      </a:r>
                      <a:r>
                        <a:rPr lang="en-US" altLang="zh-TW" sz="1600" b="1" i="0" u="none" strike="noStrike" cap="none" dirty="0">
                          <a:solidFill>
                            <a:schemeClr val="tx1"/>
                          </a:solidFill>
                          <a:latin typeface="華康中明體" panose="02020509000000000000" pitchFamily="49" charset="-120"/>
                          <a:ea typeface="華康中明體" panose="02020509000000000000" pitchFamily="49" charset="-120"/>
                          <a:cs typeface="Times New Roman" pitchFamily="18" charset="0"/>
                          <a:sym typeface="Arial"/>
                        </a:rPr>
                        <a:t>)</a:t>
                      </a:r>
                      <a:r>
                        <a:rPr lang="zh-TW" altLang="en-US" sz="1600" b="1" i="0" u="none" strike="noStrike" cap="none" dirty="0">
                          <a:solidFill>
                            <a:schemeClr val="tx1"/>
                          </a:solidFill>
                          <a:latin typeface="華康中明體" panose="02020509000000000000" pitchFamily="49" charset="-120"/>
                          <a:ea typeface="華康中明體" panose="02020509000000000000" pitchFamily="49" charset="-120"/>
                          <a:cs typeface="Times New Roman" pitchFamily="18" charset="0"/>
                          <a:sym typeface="Arial"/>
                        </a:rPr>
                        <a:t>可被抵免</a:t>
                      </a:r>
                      <a:r>
                        <a:rPr kumimoji="1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*</a:t>
                      </a:r>
                      <a:endParaRPr kumimoji="1" lang="en-US" altLang="ja-JP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kumimoji="1" lang="en-US" altLang="ja-JP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  <a:sym typeface="Arial"/>
                        </a:rPr>
                        <a:t>30 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學分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碩士論文</a:t>
                      </a:r>
                      <a:endParaRPr kumimoji="1" lang="en-US" altLang="ja-JP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506" name="スライド番号プレースホルダ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8527A039-3517-44DE-8A6B-E25924700F56}" type="slidenum">
              <a:rPr lang="en-US" altLang="ja-JP" smtClean="0">
                <a:latin typeface="Times New Roman" pitchFamily="18" charset="0"/>
                <a:ea typeface="ＭＳ Ｐゴシック" pitchFamily="50" charset="-128"/>
                <a:cs typeface="Times New Roman" pitchFamily="18" charset="0"/>
              </a:rPr>
              <a:pPr eaLnBrk="1" hangingPunct="1"/>
              <a:t>12</a:t>
            </a:fld>
            <a:endParaRPr lang="en-US" altLang="ja-JP">
              <a:latin typeface="Times New Roman" pitchFamily="18" charset="0"/>
              <a:ea typeface="ＭＳ Ｐゴシック" pitchFamily="50" charset="-128"/>
              <a:cs typeface="Times New Roman" pitchFamily="18" charset="0"/>
            </a:endParaRP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939799" y="482600"/>
            <a:ext cx="7319963" cy="700087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kumimoji="0" lang="zh-TW" altLang="en-US" sz="2400" dirty="0">
                <a:latin typeface="Times New Roman" pitchFamily="18" charset="0"/>
                <a:ea typeface="DFKai-SB" pitchFamily="65" charset="-120"/>
                <a:cs typeface="Times New Roman" pitchFamily="18" charset="0"/>
              </a:rPr>
              <a:t>雙碩士學位修業過程</a:t>
            </a:r>
            <a:endParaRPr kumimoji="0" lang="en-US" altLang="ja-JP" sz="2400" dirty="0">
              <a:latin typeface="Times New Roman" pitchFamily="18" charset="0"/>
              <a:ea typeface="DFKai-SB" pitchFamily="65" charset="-120"/>
              <a:cs typeface="Times New Roman" pitchFamily="18" charset="0"/>
            </a:endParaRPr>
          </a:p>
        </p:txBody>
      </p:sp>
      <p:sp>
        <p:nvSpPr>
          <p:cNvPr id="21540" name="角丸四角形 58"/>
          <p:cNvSpPr>
            <a:spLocks noChangeArrowheads="1"/>
          </p:cNvSpPr>
          <p:nvPr/>
        </p:nvSpPr>
        <p:spPr bwMode="auto">
          <a:xfrm>
            <a:off x="1187624" y="1844825"/>
            <a:ext cx="1296144" cy="576064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ja-JP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619672" y="5373216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*課程抵免牽涉到二校學分數、總課程時數及課程相關性等問題，</a:t>
            </a:r>
            <a:endParaRPr lang="en-US" altLang="zh-TW" dirty="0"/>
          </a:p>
          <a:p>
            <a:r>
              <a:rPr lang="zh-TW" altLang="en-US" dirty="0"/>
              <a:t> 本表</a:t>
            </a:r>
            <a:r>
              <a:rPr lang="zh-TW" altLang="en-US"/>
              <a:t>僅供參考</a:t>
            </a:r>
            <a:r>
              <a:rPr lang="zh-TW" altLang="en-US" dirty="0"/>
              <a:t>，實際狀況仍需視個案而定。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Waseda</a:t>
            </a:r>
            <a:r>
              <a:rPr kumimoji="1" lang="en-US" altLang="ja-JP" dirty="0"/>
              <a:t>-NTU Double Degree Program (DDP)  </a:t>
            </a:r>
            <a:r>
              <a:rPr kumimoji="1" lang="ja-JP" altLang="en-US" dirty="0"/>
              <a:t>申請方式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r>
              <a:rPr lang="en-US" altLang="zh-TW" sz="2200" dirty="0"/>
              <a:t>2025</a:t>
            </a:r>
            <a:r>
              <a:rPr lang="zh-TW" altLang="en-US" sz="2200" dirty="0"/>
              <a:t>申請名額為</a:t>
            </a:r>
            <a:r>
              <a:rPr lang="en-US" altLang="zh-TW" sz="2200" dirty="0"/>
              <a:t>1</a:t>
            </a:r>
            <a:r>
              <a:rPr lang="zh-TW" altLang="en-US" sz="2200" dirty="0"/>
              <a:t>名</a:t>
            </a:r>
            <a:endParaRPr lang="en-US" altLang="zh-TW" sz="2200" dirty="0"/>
          </a:p>
          <a:p>
            <a:r>
              <a:rPr lang="zh-TW" altLang="en-US" sz="2200" dirty="0"/>
              <a:t>申請期間： </a:t>
            </a:r>
            <a:r>
              <a:rPr lang="en-US" altLang="zh-TW" sz="2200" dirty="0"/>
              <a:t>11/1-11/20   </a:t>
            </a:r>
          </a:p>
          <a:p>
            <a:r>
              <a:rPr lang="en-US" altLang="zh-TW" sz="2200" dirty="0">
                <a:hlinkClick r:id="rId2"/>
              </a:rPr>
              <a:t>https://www.waseda.jp/inst/cie/en/to-waseda/ddp</a:t>
            </a:r>
            <a:r>
              <a:rPr lang="zh-TW" altLang="en-US" sz="2200" dirty="0"/>
              <a:t> 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13949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Waseda</a:t>
            </a:r>
            <a:r>
              <a:rPr kumimoji="1" lang="en-US" altLang="ja-JP" dirty="0"/>
              <a:t>-NTU Double Degree Program (DDP)  </a:t>
            </a:r>
            <a:r>
              <a:rPr kumimoji="1" lang="zh-TW" altLang="en-US" u="sng" dirty="0"/>
              <a:t>系內</a:t>
            </a:r>
            <a:r>
              <a:rPr kumimoji="1" lang="ja-JP" altLang="en-US" dirty="0"/>
              <a:t>申請</a:t>
            </a:r>
            <a:r>
              <a:rPr kumimoji="1" lang="zh-TW" altLang="en-US" dirty="0"/>
              <a:t>所需</a:t>
            </a:r>
            <a:r>
              <a:rPr kumimoji="1" lang="ja-JP" altLang="en-US" dirty="0"/>
              <a:t>文件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r>
              <a:rPr lang="zh-TW" altLang="en-US" sz="2200" dirty="0"/>
              <a:t>報名表</a:t>
            </a:r>
            <a:r>
              <a:rPr lang="en-US" altLang="zh-TW" sz="2200" dirty="0"/>
              <a:t>(</a:t>
            </a:r>
            <a:r>
              <a:rPr lang="zh-TW" altLang="en-US" sz="2200" dirty="0"/>
              <a:t>請見系網頁</a:t>
            </a:r>
            <a:r>
              <a:rPr lang="en-US" altLang="zh-TW" sz="2200" dirty="0"/>
              <a:t>)</a:t>
            </a:r>
          </a:p>
          <a:p>
            <a:r>
              <a:rPr lang="zh-TW" altLang="en-US" sz="2200" dirty="0"/>
              <a:t>英文成績單</a:t>
            </a:r>
          </a:p>
          <a:p>
            <a:r>
              <a:rPr lang="zh-TW" altLang="en-US" sz="2200" dirty="0"/>
              <a:t>托福</a:t>
            </a:r>
            <a:r>
              <a:rPr lang="en-US" altLang="zh-TW" sz="2200" dirty="0"/>
              <a:t>/</a:t>
            </a:r>
            <a:r>
              <a:rPr lang="zh-TW" altLang="en-US" sz="2200" dirty="0"/>
              <a:t>雅思成績或日語檢定成績</a:t>
            </a:r>
          </a:p>
          <a:p>
            <a:r>
              <a:rPr lang="zh-TW" altLang="en-US" sz="2200" dirty="0"/>
              <a:t>英文讀書計畫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02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Waseda</a:t>
            </a:r>
            <a:r>
              <a:rPr kumimoji="1" lang="en-US" altLang="ja-JP" dirty="0"/>
              <a:t>-NTU Double Degree Program (DDP)  </a:t>
            </a:r>
            <a:r>
              <a:rPr kumimoji="1" lang="ja-JP" altLang="en-US" dirty="0"/>
              <a:t>報名方式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r>
              <a:rPr lang="zh-TW" altLang="en-US" sz="2200" dirty="0"/>
              <a:t>請於</a:t>
            </a:r>
            <a:r>
              <a:rPr lang="en-US" altLang="zh-TW" sz="2200" dirty="0">
                <a:solidFill>
                  <a:srgbClr val="C00000"/>
                </a:solidFill>
              </a:rPr>
              <a:t>2025</a:t>
            </a:r>
            <a:r>
              <a:rPr lang="zh-TW" altLang="en-US" sz="2200" dirty="0">
                <a:solidFill>
                  <a:srgbClr val="C00000"/>
                </a:solidFill>
              </a:rPr>
              <a:t>年</a:t>
            </a:r>
            <a:r>
              <a:rPr lang="en-US" altLang="zh-TW" sz="2200" dirty="0">
                <a:solidFill>
                  <a:srgbClr val="C00000"/>
                </a:solidFill>
              </a:rPr>
              <a:t>10</a:t>
            </a:r>
            <a:r>
              <a:rPr lang="zh-TW" altLang="en-US" sz="2200" dirty="0">
                <a:solidFill>
                  <a:srgbClr val="C00000"/>
                </a:solidFill>
              </a:rPr>
              <a:t>月</a:t>
            </a:r>
            <a:r>
              <a:rPr lang="en-US" altLang="zh-TW" sz="2200" dirty="0">
                <a:solidFill>
                  <a:srgbClr val="C00000"/>
                </a:solidFill>
              </a:rPr>
              <a:t>13</a:t>
            </a:r>
            <a:r>
              <a:rPr lang="zh-TW" altLang="en-US" sz="2200" dirty="0">
                <a:solidFill>
                  <a:srgbClr val="C00000"/>
                </a:solidFill>
              </a:rPr>
              <a:t>日</a:t>
            </a:r>
            <a:r>
              <a:rPr lang="en-US" altLang="zh-TW" sz="2200" dirty="0">
                <a:solidFill>
                  <a:srgbClr val="C00000"/>
                </a:solidFill>
              </a:rPr>
              <a:t>(</a:t>
            </a:r>
            <a:r>
              <a:rPr lang="zh-TW" altLang="en-US" sz="2200">
                <a:solidFill>
                  <a:srgbClr val="C00000"/>
                </a:solidFill>
              </a:rPr>
              <a:t>一</a:t>
            </a:r>
            <a:r>
              <a:rPr lang="en-US" altLang="zh-TW" sz="2200">
                <a:solidFill>
                  <a:srgbClr val="C00000"/>
                </a:solidFill>
              </a:rPr>
              <a:t>)</a:t>
            </a:r>
            <a:r>
              <a:rPr lang="en-US" altLang="zh-TW" sz="2200" dirty="0">
                <a:solidFill>
                  <a:srgbClr val="C00000"/>
                </a:solidFill>
              </a:rPr>
              <a:t>16:00</a:t>
            </a:r>
            <a:r>
              <a:rPr lang="zh-TW" altLang="en-US" sz="2200" dirty="0"/>
              <a:t>前繳交申請資料至系辦</a:t>
            </a:r>
            <a:r>
              <a:rPr lang="en-US" altLang="zh-TW" sz="2200" dirty="0"/>
              <a:t>(R205)</a:t>
            </a:r>
          </a:p>
          <a:p>
            <a:endParaRPr lang="en-GB" altLang="zh-TW" sz="2200" dirty="0"/>
          </a:p>
          <a:p>
            <a:r>
              <a:rPr lang="zh-TW" altLang="en-US" sz="2200" dirty="0"/>
              <a:t>承辦人：資訊系白小姐 </a:t>
            </a:r>
            <a:r>
              <a:rPr lang="en-US" altLang="zh-TW" sz="2200" dirty="0"/>
              <a:t>33664888</a:t>
            </a:r>
            <a:r>
              <a:rPr lang="zh-TW" altLang="en-US" sz="2200" dirty="0"/>
              <a:t>分機</a:t>
            </a:r>
            <a:r>
              <a:rPr lang="en-US" altLang="zh-TW" sz="2200" dirty="0"/>
              <a:t>264 </a:t>
            </a:r>
          </a:p>
          <a:p>
            <a:pPr>
              <a:buNone/>
            </a:pPr>
            <a:r>
              <a:rPr lang="zh-TW" altLang="en-US" sz="2200" dirty="0"/>
              <a:t>   </a:t>
            </a:r>
            <a:r>
              <a:rPr lang="en-US" altLang="zh-TW" sz="2200" dirty="0"/>
              <a:t>               </a:t>
            </a:r>
            <a:r>
              <a:rPr lang="en-US" altLang="zh-TW" sz="2200" dirty="0">
                <a:hlinkClick r:id="rId2"/>
              </a:rPr>
              <a:t>erinepai@csie.ntu.edu.tw</a:t>
            </a:r>
            <a:endParaRPr lang="en-US" altLang="zh-TW" sz="2200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62256333"/>
      </p:ext>
    </p:extLst>
  </p:cSld>
  <p:clrMapOvr>
    <a:masterClrMapping/>
  </p:clrMapOvr>
</p:sld>
</file>

<file path=ppt/theme/theme1.xml><?xml version="1.0" encoding="utf-8"?>
<a:theme xmlns:a="http://schemas.openxmlformats.org/drawingml/2006/main" name="Seyton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347">
    <a:dk1>
      <a:srgbClr val="000000"/>
    </a:dk1>
    <a:lt1>
      <a:srgbClr val="FFFFFF"/>
    </a:lt1>
    <a:dk2>
      <a:srgbClr val="666666"/>
    </a:dk2>
    <a:lt2>
      <a:srgbClr val="CCCCCC"/>
    </a:lt2>
    <a:accent1>
      <a:srgbClr val="3A81BA"/>
    </a:accent1>
    <a:accent2>
      <a:srgbClr val="D89F39"/>
    </a:accent2>
    <a:accent3>
      <a:srgbClr val="8BAB42"/>
    </a:accent3>
    <a:accent4>
      <a:srgbClr val="57A7B5"/>
    </a:accent4>
    <a:accent5>
      <a:srgbClr val="8B81D2"/>
    </a:accent5>
    <a:accent6>
      <a:srgbClr val="963334"/>
    </a:accent6>
    <a:hlink>
      <a:srgbClr val="1155CC"/>
    </a:hlink>
    <a:folHlink>
      <a:srgbClr val="6611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19469</TotalTime>
  <Words>1095</Words>
  <Application>Microsoft Office PowerPoint</Application>
  <PresentationFormat>如螢幕大小 (4:3)</PresentationFormat>
  <Paragraphs>137</Paragraphs>
  <Slides>15</Slides>
  <Notes>1</Notes>
  <HiddenSlides>2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6" baseType="lpstr">
      <vt:lpstr>Heiti TC Light</vt:lpstr>
      <vt:lpstr>ＭＳ Ｐゴシック</vt:lpstr>
      <vt:lpstr>Patrick Hand SC</vt:lpstr>
      <vt:lpstr>Sniglet</vt:lpstr>
      <vt:lpstr>華康中明體</vt:lpstr>
      <vt:lpstr>新細明體</vt:lpstr>
      <vt:lpstr>標楷體</vt:lpstr>
      <vt:lpstr>標楷體</vt:lpstr>
      <vt:lpstr>Arial</vt:lpstr>
      <vt:lpstr>Times New Roman</vt:lpstr>
      <vt:lpstr>Seyton template</vt:lpstr>
      <vt:lpstr>國立台灣大學資訊學群與 早稻田大學情報理工・情報通信專攻 跨國雙學位計畫</vt:lpstr>
      <vt:lpstr>為什麼要出國交換學習</vt:lpstr>
      <vt:lpstr>交換期間及費用</vt:lpstr>
      <vt:lpstr>早稻田大學 - CS (Waseda University - CS)</vt:lpstr>
      <vt:lpstr>早稻田大學 - CS (Waseda University - CS) </vt:lpstr>
      <vt:lpstr>早稻田大學 - CS (Waseda University - CS)</vt:lpstr>
      <vt:lpstr>早稻田大學 - CS (Waseda University - CS)</vt:lpstr>
      <vt:lpstr>早稻田大學 - CS (Waseda University - CS)</vt:lpstr>
      <vt:lpstr>早稻田大學 - CS (Waseda University - CS)</vt:lpstr>
      <vt:lpstr>早稻田大學 - CS (Waseda University - CS)</vt:lpstr>
      <vt:lpstr>早稻田大學 - CS (Waseda University - CS)</vt:lpstr>
      <vt:lpstr>PowerPoint 簡報</vt:lpstr>
      <vt:lpstr>Waseda-NTU Double Degree Program (DDP)  申請方式</vt:lpstr>
      <vt:lpstr>Waseda-NTU Double Degree Program (DDP)  系內申請所需文件</vt:lpstr>
      <vt:lpstr>Waseda-NTU Double Degree Program (DDP)  報名方式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NAME</dc:creator>
  <cp:lastModifiedBy>user</cp:lastModifiedBy>
  <cp:revision>443</cp:revision>
  <cp:lastPrinted>2018-10-23T07:43:49Z</cp:lastPrinted>
  <dcterms:created xsi:type="dcterms:W3CDTF">2007-03-26T01:38:39Z</dcterms:created>
  <dcterms:modified xsi:type="dcterms:W3CDTF">2025-09-08T06:16:51Z</dcterms:modified>
</cp:coreProperties>
</file>