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5" r:id="rId2"/>
    <p:sldId id="267" r:id="rId3"/>
    <p:sldId id="268" r:id="rId4"/>
    <p:sldId id="270" r:id="rId5"/>
    <p:sldId id="269" r:id="rId6"/>
    <p:sldId id="272" r:id="rId7"/>
    <p:sldId id="275" r:id="rId8"/>
    <p:sldId id="274" r:id="rId9"/>
    <p:sldId id="273" r:id="rId10"/>
    <p:sldId id="266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D10019"/>
    <a:srgbClr val="E600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73" autoAdjust="0"/>
    <p:restoredTop sz="94769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03C581EF-BE23-4E5A-B406-74A92952D4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69A39E1-E46D-42B9-990D-E6B8B16CF1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6B97B-B871-4D83-8D8A-83E9DC833CED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0391CCD-9840-420D-A088-0C9C044A8A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9BBCB72-C0DD-4C1B-8C04-FB7C1AF9B8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CB10F-00A4-4DBA-A725-85EC3C6FC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4723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18E37-B07D-41FD-9866-C39EC29212BE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3E699-F85A-4007-A751-120C9D7A17C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3646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773980-929D-47FD-9890-E21C7E26E2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8241" y="1668847"/>
            <a:ext cx="9144000" cy="1203661"/>
          </a:xfrm>
        </p:spPr>
        <p:txBody>
          <a:bodyPr anchor="b"/>
          <a:lstStyle>
            <a:lvl1pPr algn="l">
              <a:defRPr sz="68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今日報告主題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60ED6B4-05B1-4D4A-93EA-E4736BD01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72CC-E39C-4F12-A953-36DADF99E00D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9863E97-0416-4FDF-809E-44FDCF166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8DF4982-65D5-45A4-AEA6-87F0E2D9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‹#›</a:t>
            </a:fld>
            <a:endParaRPr lang="zh-TW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副標題 2">
            <a:extLst>
              <a:ext uri="{FF2B5EF4-FFF2-40B4-BE49-F238E27FC236}">
                <a16:creationId xmlns:a16="http://schemas.microsoft.com/office/drawing/2014/main" id="{44B68430-C63A-43A2-A0B3-E35AAFBE2F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241" y="3056584"/>
            <a:ext cx="9144000" cy="645459"/>
          </a:xfrm>
        </p:spPr>
        <p:txBody>
          <a:bodyPr/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副標題</a:t>
            </a:r>
          </a:p>
        </p:txBody>
      </p:sp>
      <p:sp>
        <p:nvSpPr>
          <p:cNvPr id="30" name="文字版面配置區 29">
            <a:extLst>
              <a:ext uri="{FF2B5EF4-FFF2-40B4-BE49-F238E27FC236}">
                <a16:creationId xmlns:a16="http://schemas.microsoft.com/office/drawing/2014/main" id="{F53EFCA7-EF01-47A4-8B5B-BD015E68DA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1012" y="4384966"/>
            <a:ext cx="1570037" cy="365125"/>
          </a:xfrm>
          <a:noFill/>
        </p:spPr>
        <p:txBody>
          <a:bodyPr/>
          <a:lstStyle>
            <a:lvl1pPr>
              <a:buNone/>
              <a:defRPr sz="21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en-US" altLang="zh-TW" dirty="0"/>
              <a:t>XXX</a:t>
            </a:r>
            <a:endParaRPr lang="zh-TW" altLang="en-US" dirty="0"/>
          </a:p>
        </p:txBody>
      </p:sp>
      <p:sp>
        <p:nvSpPr>
          <p:cNvPr id="32" name="文字版面配置區 29">
            <a:extLst>
              <a:ext uri="{FF2B5EF4-FFF2-40B4-BE49-F238E27FC236}">
                <a16:creationId xmlns:a16="http://schemas.microsoft.com/office/drawing/2014/main" id="{E91EFCDC-CC95-4E35-8DA2-7D2C5EE1B4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90677" y="4384966"/>
            <a:ext cx="1570037" cy="365125"/>
          </a:xfrm>
          <a:noFill/>
        </p:spPr>
        <p:txBody>
          <a:bodyPr/>
          <a:lstStyle>
            <a:lvl1pPr>
              <a:buNone/>
              <a:defRPr sz="21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報告人｜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35D3E3C-6406-42D2-8043-52228DD35B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3284" y="5988673"/>
            <a:ext cx="2189395" cy="55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7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40473C0A-41CC-450D-875D-E4201108E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1F8C1-B187-4386-8A7E-215832936E68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FCD1068-0E1E-4E7C-BED2-8EF185B8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1D1964B-7494-46AB-8F3C-3BAE49235E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311" y="1231"/>
            <a:ext cx="1388025" cy="672650"/>
          </a:xfrm>
          <a:prstGeom prst="rect">
            <a:avLst/>
          </a:prstGeom>
        </p:spPr>
      </p:pic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2AAA8B5-35F8-42A7-9E00-0128CB02D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‹#›</a:t>
            </a:fld>
            <a:endParaRPr lang="zh-TW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8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2C0B0B0-5A23-4B90-9B5A-7348F4F86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7D55-CB4D-4C59-A041-09F74B3C3CE3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56072C6E-350E-4E68-B458-5F0E710B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標題 6">
            <a:extLst>
              <a:ext uri="{FF2B5EF4-FFF2-40B4-BE49-F238E27FC236}">
                <a16:creationId xmlns:a16="http://schemas.microsoft.com/office/drawing/2014/main" id="{E44FC143-D545-41DD-898E-5B14D744B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25065" y="3186798"/>
            <a:ext cx="4341871" cy="1227388"/>
          </a:xfrm>
        </p:spPr>
        <p:txBody>
          <a:bodyPr/>
          <a:lstStyle>
            <a:lvl1pPr>
              <a:defRPr sz="54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分頁章節標題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1D1964B-7494-46AB-8F3C-3BAE49235E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311" y="1231"/>
            <a:ext cx="1388025" cy="672650"/>
          </a:xfrm>
          <a:prstGeom prst="rect">
            <a:avLst/>
          </a:prstGeom>
        </p:spPr>
      </p:pic>
      <p:sp>
        <p:nvSpPr>
          <p:cNvPr id="8" name="投影片編號版面配置區 5">
            <a:extLst>
              <a:ext uri="{FF2B5EF4-FFF2-40B4-BE49-F238E27FC236}">
                <a16:creationId xmlns:a16="http://schemas.microsoft.com/office/drawing/2014/main" id="{9251FCAD-E72F-4D9A-BC72-1FE40EFFD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‹#›</a:t>
            </a:fld>
            <a:endParaRPr lang="zh-TW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62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BDA03B9-1C4C-4E07-B42B-2C5FF783F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48B7AFB-9A03-4F34-9780-58196284B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DA6A9DF-93CF-4D65-9F0A-E92E45C90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1010-F7C1-4B91-9996-85B454C4E762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F07E4B0-5F1E-4CF0-8366-FC2E65632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311" y="-10819"/>
            <a:ext cx="1388025" cy="684700"/>
          </a:xfrm>
          <a:prstGeom prst="rect">
            <a:avLst/>
          </a:prstGeom>
        </p:spPr>
      </p:pic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50EC66FF-65B7-4D28-95ED-0EBED690E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‹#›</a:t>
            </a:fld>
            <a:endParaRPr lang="zh-TW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02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7D10797-2367-4DE1-94E0-3B37950C5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6AD2-7978-48AD-B7A0-AED18B9255F9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C81EA25-0B82-4C0D-85CA-885CE1131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F5996C10-6A4E-4906-8E04-A520CFAA1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9A5A805C-27E0-4F71-B296-9483456109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0" name="內容版面配置區 3">
            <a:extLst>
              <a:ext uri="{FF2B5EF4-FFF2-40B4-BE49-F238E27FC236}">
                <a16:creationId xmlns:a16="http://schemas.microsoft.com/office/drawing/2014/main" id="{5FBC2B1B-0DB6-4DC1-BB09-EB66B1C927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311" y="-10819"/>
            <a:ext cx="1388025" cy="684700"/>
          </a:xfrm>
          <a:prstGeom prst="rect">
            <a:avLst/>
          </a:prstGeom>
        </p:spPr>
      </p:pic>
      <p:sp>
        <p:nvSpPr>
          <p:cNvPr id="13" name="投影片編號版面配置區 5">
            <a:extLst>
              <a:ext uri="{FF2B5EF4-FFF2-40B4-BE49-F238E27FC236}">
                <a16:creationId xmlns:a16="http://schemas.microsoft.com/office/drawing/2014/main" id="{3D710D17-5E74-4E20-8DD0-6B590F80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‹#›</a:t>
            </a:fld>
            <a:endParaRPr lang="zh-TW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70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A9080AE-B244-4D9F-AD56-2D8459BD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49"/>
            <a:ext cx="2743200" cy="365125"/>
          </a:xfrm>
        </p:spPr>
        <p:txBody>
          <a:bodyPr/>
          <a:lstStyle/>
          <a:p>
            <a:fld id="{3759B21A-328F-48F2-8096-C80D853D7018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6B473E9-3D75-4B18-B106-03B671678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96424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E2D0C87-58D6-44BC-BF4C-5117700D2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02D944B-02E5-40AB-9B10-949B6392D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A99F98F-E4C5-4B0D-A51A-5480F1079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DC02AF1-44C7-405A-A791-678A2BFEFF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EED19C2-29C7-4C49-99F2-6054EE890B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A1AE2DEA-D0E6-4A7B-BB20-54BA92475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B1B8-7BC6-4D82-9F5B-97C040E20C46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6EEDB56-16C6-4672-803C-12234E8C6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FEDB4ED-53F0-4CAE-AE23-3D0399BDE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A330-FDEC-408D-81B4-F2A3ED0F3E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824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DFBCF89-F3B6-4845-95DF-ABCFEAB83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4D294E4-FEDC-4093-AFA2-86331C98C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9CC30F1-BBB2-43E6-A71E-893F77D24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18490D3-92C0-4CA3-B720-60845C1C4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54A2F-A042-408D-AE1F-A2C3F243A95B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A0EB227-EF01-4518-9B2A-6CF6C9EB8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0E1541D-3A97-4EC7-BF31-0EBD48121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A330-FDEC-408D-81B4-F2A3ED0F3E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80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B748F4-9A65-4CC1-A4C8-31A2CF426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69DF6289-4774-4F2F-B1AD-DAAECD2B9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613AEDF-E53F-48F1-9E7D-53286D3B4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80B4CC7-28B9-4D67-9E06-7B2336210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6590-78F0-47A7-84E9-E4F54BF484A0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611CEF4-1588-4254-B071-65C93772F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F942A6C-3C99-4A52-B537-3648E9DA2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A330-FDEC-408D-81B4-F2A3ED0F3E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663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60FC8F-59AE-4F37-8FA5-D91E56EC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E6B8FC1-23B6-40F7-A273-2C8A2DDFB4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247245E-06C9-46CA-9A87-406DF5009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BC980-C536-44AC-8E89-10C91DD55B1A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291C93D-112F-4D39-A71A-D84DFD852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262E0E8-447C-46CF-896C-636FEDDC6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A330-FDEC-408D-81B4-F2A3ED0F3E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658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95B3497-7654-4D31-8E0A-7F97F38B6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CBBF1D7-4861-417F-86AD-D2A7804AE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737BB64-695F-4794-A0CF-B42505A25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9495-68A8-47AE-B0D3-EEE5D960BDF0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21776D1-989A-40FA-902F-5FD85AC6B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AF6A3BD-AE69-4CA2-BF37-E2820D15E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A330-FDEC-408D-81B4-F2A3ED0F3E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198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17A91A1-8F5D-4F88-8F77-8599AF83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7583322-1135-4B6B-811E-19B85E061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C7096E1-5925-4E88-B625-09B50F7626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555C3-7CF6-4EE7-8278-6E3CF2A65859}" type="datetime1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A5063B-D2E9-48C1-8482-87C59E7D94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BCBF1B0-0FEA-46B6-8628-46BA5768A3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1A330-FDEC-408D-81B4-F2A3ED0F3E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1225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  <p:sldLayoutId id="2147483650" r:id="rId4"/>
    <p:sldLayoutId id="2147483651" r:id="rId5"/>
    <p:sldLayoutId id="2147483652" r:id="rId6"/>
    <p:sldLayoutId id="2147483653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698240" y="2827169"/>
            <a:ext cx="10725821" cy="120366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TW" altLang="en-US" dirty="0"/>
              <a:t>域動行銷</a:t>
            </a:r>
            <a:br>
              <a:rPr lang="en-US" altLang="zh-TW" dirty="0"/>
            </a:br>
            <a:r>
              <a:rPr lang="zh-TW" altLang="en-US" dirty="0"/>
              <a:t>數位人才養成實習計畫</a:t>
            </a:r>
            <a:r>
              <a:rPr lang="en-US" altLang="zh-TW" dirty="0"/>
              <a:t>2023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1713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EA843FAF-D14F-4427-9E8A-DD16D87F068F}"/>
              </a:ext>
            </a:extLst>
          </p:cNvPr>
          <p:cNvGrpSpPr/>
          <p:nvPr/>
        </p:nvGrpSpPr>
        <p:grpSpPr>
          <a:xfrm>
            <a:off x="4684215" y="3187873"/>
            <a:ext cx="3980547" cy="646331"/>
            <a:chOff x="5603838" y="415214"/>
            <a:chExt cx="3980547" cy="646331"/>
          </a:xfrm>
        </p:grpSpPr>
        <p:sp>
          <p:nvSpPr>
            <p:cNvPr id="3" name="文字方塊 2">
              <a:extLst>
                <a:ext uri="{FF2B5EF4-FFF2-40B4-BE49-F238E27FC236}">
                  <a16:creationId xmlns:a16="http://schemas.microsoft.com/office/drawing/2014/main" id="{A9E7B06D-856A-41AD-BB24-A2582B17694A}"/>
                </a:ext>
              </a:extLst>
            </p:cNvPr>
            <p:cNvSpPr txBox="1"/>
            <p:nvPr/>
          </p:nvSpPr>
          <p:spPr>
            <a:xfrm>
              <a:off x="5603838" y="415214"/>
              <a:ext cx="11654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600" b="1" dirty="0">
                  <a:solidFill>
                    <a:srgbClr val="E6001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02</a:t>
              </a:r>
              <a:endParaRPr lang="zh-TW" altLang="en-US" sz="3600" b="1" dirty="0">
                <a:solidFill>
                  <a:srgbClr val="E60012"/>
                </a:solidFill>
                <a:latin typeface="Verdana" panose="020B0604030504040204" pitchFamily="34" charset="0"/>
              </a:endParaRPr>
            </a:p>
          </p:txBody>
        </p:sp>
        <p:cxnSp>
          <p:nvCxnSpPr>
            <p:cNvPr id="4" name="直線接點 3">
              <a:extLst>
                <a:ext uri="{FF2B5EF4-FFF2-40B4-BE49-F238E27FC236}">
                  <a16:creationId xmlns:a16="http://schemas.microsoft.com/office/drawing/2014/main" id="{2F68B9C0-E7F7-4C07-88BC-30F6A897AE5B}"/>
                </a:ext>
              </a:extLst>
            </p:cNvPr>
            <p:cNvCxnSpPr>
              <a:cxnSpLocks/>
            </p:cNvCxnSpPr>
            <p:nvPr/>
          </p:nvCxnSpPr>
          <p:spPr>
            <a:xfrm>
              <a:off x="6529674" y="489192"/>
              <a:ext cx="0" cy="537882"/>
            </a:xfrm>
            <a:prstGeom prst="line">
              <a:avLst/>
            </a:prstGeom>
            <a:ln w="19050">
              <a:solidFill>
                <a:srgbClr val="E600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57749394-18E6-4526-AD91-C78173C9E048}"/>
                </a:ext>
              </a:extLst>
            </p:cNvPr>
            <p:cNvSpPr txBox="1"/>
            <p:nvPr/>
          </p:nvSpPr>
          <p:spPr>
            <a:xfrm>
              <a:off x="6626033" y="494618"/>
              <a:ext cx="2958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計畫內容</a:t>
              </a:r>
              <a:endParaRPr lang="en-US" altLang="zh-TW" sz="2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F81A408F-05AA-4B81-9215-04873CCD2763}"/>
              </a:ext>
            </a:extLst>
          </p:cNvPr>
          <p:cNvGrpSpPr/>
          <p:nvPr/>
        </p:nvGrpSpPr>
        <p:grpSpPr>
          <a:xfrm>
            <a:off x="4684215" y="2238835"/>
            <a:ext cx="3980547" cy="646331"/>
            <a:chOff x="5603838" y="415214"/>
            <a:chExt cx="3980547" cy="646331"/>
          </a:xfrm>
        </p:grpSpPr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119E516D-448D-4A42-A043-076BC9B1A8F1}"/>
                </a:ext>
              </a:extLst>
            </p:cNvPr>
            <p:cNvSpPr txBox="1"/>
            <p:nvPr/>
          </p:nvSpPr>
          <p:spPr>
            <a:xfrm>
              <a:off x="5603838" y="415214"/>
              <a:ext cx="11654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600" b="1" dirty="0">
                  <a:solidFill>
                    <a:srgbClr val="E6001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01</a:t>
              </a:r>
              <a:endParaRPr lang="zh-TW" altLang="en-US" sz="3600" b="1" dirty="0">
                <a:solidFill>
                  <a:srgbClr val="E60012"/>
                </a:solidFill>
                <a:latin typeface="Verdana" panose="020B0604030504040204" pitchFamily="34" charset="0"/>
              </a:endParaRPr>
            </a:p>
          </p:txBody>
        </p:sp>
        <p:cxnSp>
          <p:nvCxnSpPr>
            <p:cNvPr id="8" name="直線接點 7">
              <a:extLst>
                <a:ext uri="{FF2B5EF4-FFF2-40B4-BE49-F238E27FC236}">
                  <a16:creationId xmlns:a16="http://schemas.microsoft.com/office/drawing/2014/main" id="{D1B16A96-99B0-4997-883A-E7AFBE686C32}"/>
                </a:ext>
              </a:extLst>
            </p:cNvPr>
            <p:cNvCxnSpPr>
              <a:cxnSpLocks/>
            </p:cNvCxnSpPr>
            <p:nvPr/>
          </p:nvCxnSpPr>
          <p:spPr>
            <a:xfrm>
              <a:off x="6529674" y="489192"/>
              <a:ext cx="0" cy="537882"/>
            </a:xfrm>
            <a:prstGeom prst="line">
              <a:avLst/>
            </a:prstGeom>
            <a:ln w="19050">
              <a:solidFill>
                <a:srgbClr val="E600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B8A5DB91-FA65-4322-ABED-54AE432704CE}"/>
                </a:ext>
              </a:extLst>
            </p:cNvPr>
            <p:cNvSpPr txBox="1"/>
            <p:nvPr/>
          </p:nvSpPr>
          <p:spPr>
            <a:xfrm>
              <a:off x="6626033" y="494618"/>
              <a:ext cx="2958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計畫目標</a:t>
              </a:r>
              <a:endParaRPr lang="en-US" altLang="zh-TW" sz="2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0A2A9191-5966-4191-BE45-CC739505BBDB}"/>
              </a:ext>
            </a:extLst>
          </p:cNvPr>
          <p:cNvGrpSpPr/>
          <p:nvPr/>
        </p:nvGrpSpPr>
        <p:grpSpPr>
          <a:xfrm>
            <a:off x="4684215" y="4136911"/>
            <a:ext cx="3980547" cy="646331"/>
            <a:chOff x="5603838" y="415214"/>
            <a:chExt cx="3980547" cy="646331"/>
          </a:xfrm>
        </p:grpSpPr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5C730F28-03FC-449A-8000-70EA06C235D3}"/>
                </a:ext>
              </a:extLst>
            </p:cNvPr>
            <p:cNvSpPr txBox="1"/>
            <p:nvPr/>
          </p:nvSpPr>
          <p:spPr>
            <a:xfrm>
              <a:off x="5603838" y="415214"/>
              <a:ext cx="11654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600" b="1" dirty="0">
                  <a:solidFill>
                    <a:srgbClr val="E6001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03</a:t>
              </a:r>
              <a:endParaRPr lang="zh-TW" altLang="en-US" sz="3600" b="1" dirty="0">
                <a:solidFill>
                  <a:srgbClr val="E60012"/>
                </a:solidFill>
                <a:latin typeface="Verdana" panose="020B0604030504040204" pitchFamily="34" charset="0"/>
              </a:endParaRPr>
            </a:p>
          </p:txBody>
        </p:sp>
        <p:cxnSp>
          <p:nvCxnSpPr>
            <p:cNvPr id="12" name="直線接點 11">
              <a:extLst>
                <a:ext uri="{FF2B5EF4-FFF2-40B4-BE49-F238E27FC236}">
                  <a16:creationId xmlns:a16="http://schemas.microsoft.com/office/drawing/2014/main" id="{1E8F2BCA-A083-42FC-B526-562189ECCF24}"/>
                </a:ext>
              </a:extLst>
            </p:cNvPr>
            <p:cNvCxnSpPr>
              <a:cxnSpLocks/>
            </p:cNvCxnSpPr>
            <p:nvPr/>
          </p:nvCxnSpPr>
          <p:spPr>
            <a:xfrm>
              <a:off x="6529674" y="489192"/>
              <a:ext cx="0" cy="537882"/>
            </a:xfrm>
            <a:prstGeom prst="line">
              <a:avLst/>
            </a:prstGeom>
            <a:ln w="19050">
              <a:solidFill>
                <a:srgbClr val="E600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2EE583BE-428E-4947-821A-D75D5228DCFC}"/>
                </a:ext>
              </a:extLst>
            </p:cNvPr>
            <p:cNvSpPr txBox="1"/>
            <p:nvPr/>
          </p:nvSpPr>
          <p:spPr>
            <a:xfrm>
              <a:off x="6626033" y="494618"/>
              <a:ext cx="2958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計畫特色</a:t>
              </a:r>
              <a:endParaRPr lang="en-US" altLang="zh-TW" sz="2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BC78A7D2-A54D-4DB4-A51C-7C665A9C2611}"/>
              </a:ext>
            </a:extLst>
          </p:cNvPr>
          <p:cNvGrpSpPr/>
          <p:nvPr/>
        </p:nvGrpSpPr>
        <p:grpSpPr>
          <a:xfrm>
            <a:off x="4684215" y="5085949"/>
            <a:ext cx="3980547" cy="646331"/>
            <a:chOff x="5603838" y="415214"/>
            <a:chExt cx="3980547" cy="646331"/>
          </a:xfrm>
        </p:grpSpPr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B2DFFE3B-BBE4-4B9D-8FC3-84BD71BC1815}"/>
                </a:ext>
              </a:extLst>
            </p:cNvPr>
            <p:cNvSpPr txBox="1"/>
            <p:nvPr/>
          </p:nvSpPr>
          <p:spPr>
            <a:xfrm>
              <a:off x="5603838" y="415214"/>
              <a:ext cx="11654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600" b="1" dirty="0">
                  <a:solidFill>
                    <a:srgbClr val="E6001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04</a:t>
              </a:r>
              <a:endParaRPr lang="zh-TW" altLang="en-US" sz="3600" b="1" dirty="0">
                <a:solidFill>
                  <a:srgbClr val="E60012"/>
                </a:solidFill>
                <a:latin typeface="Verdana" panose="020B0604030504040204" pitchFamily="34" charset="0"/>
              </a:endParaRPr>
            </a:p>
          </p:txBody>
        </p:sp>
        <p:cxnSp>
          <p:nvCxnSpPr>
            <p:cNvPr id="16" name="直線接點 15">
              <a:extLst>
                <a:ext uri="{FF2B5EF4-FFF2-40B4-BE49-F238E27FC236}">
                  <a16:creationId xmlns:a16="http://schemas.microsoft.com/office/drawing/2014/main" id="{81A68CE6-8A43-43C1-AB80-2313603B2F83}"/>
                </a:ext>
              </a:extLst>
            </p:cNvPr>
            <p:cNvCxnSpPr>
              <a:cxnSpLocks/>
            </p:cNvCxnSpPr>
            <p:nvPr/>
          </p:nvCxnSpPr>
          <p:spPr>
            <a:xfrm>
              <a:off x="6529674" y="489192"/>
              <a:ext cx="0" cy="537882"/>
            </a:xfrm>
            <a:prstGeom prst="line">
              <a:avLst/>
            </a:prstGeom>
            <a:ln w="19050">
              <a:solidFill>
                <a:srgbClr val="E600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AA688F21-2DCB-47B8-A93E-4A2823EA4FEA}"/>
                </a:ext>
              </a:extLst>
            </p:cNvPr>
            <p:cNvSpPr txBox="1"/>
            <p:nvPr/>
          </p:nvSpPr>
          <p:spPr>
            <a:xfrm>
              <a:off x="6626033" y="494618"/>
              <a:ext cx="2958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實習職缺說明</a:t>
              </a:r>
              <a:endParaRPr lang="en-US" altLang="zh-TW" sz="2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6413782A-632F-46C2-A5EE-5E609DA10E9D}"/>
              </a:ext>
            </a:extLst>
          </p:cNvPr>
          <p:cNvGrpSpPr/>
          <p:nvPr/>
        </p:nvGrpSpPr>
        <p:grpSpPr>
          <a:xfrm>
            <a:off x="8220098" y="2238835"/>
            <a:ext cx="3980547" cy="646331"/>
            <a:chOff x="5603838" y="415214"/>
            <a:chExt cx="3980547" cy="646331"/>
          </a:xfrm>
        </p:grpSpPr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8B917FE7-96FF-433A-96C6-3E7AFB8753CD}"/>
                </a:ext>
              </a:extLst>
            </p:cNvPr>
            <p:cNvSpPr txBox="1"/>
            <p:nvPr/>
          </p:nvSpPr>
          <p:spPr>
            <a:xfrm>
              <a:off x="5603838" y="415214"/>
              <a:ext cx="11654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600" b="1" dirty="0">
                  <a:solidFill>
                    <a:srgbClr val="E6001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05</a:t>
              </a:r>
              <a:endParaRPr lang="zh-TW" altLang="en-US" sz="3600" b="1" dirty="0">
                <a:solidFill>
                  <a:srgbClr val="E60012"/>
                </a:solidFill>
                <a:latin typeface="Verdana" panose="020B0604030504040204" pitchFamily="34" charset="0"/>
              </a:endParaRPr>
            </a:p>
          </p:txBody>
        </p:sp>
        <p:cxnSp>
          <p:nvCxnSpPr>
            <p:cNvPr id="20" name="直線接點 19">
              <a:extLst>
                <a:ext uri="{FF2B5EF4-FFF2-40B4-BE49-F238E27FC236}">
                  <a16:creationId xmlns:a16="http://schemas.microsoft.com/office/drawing/2014/main" id="{AE6910E1-0F99-40D8-B919-1B610310022B}"/>
                </a:ext>
              </a:extLst>
            </p:cNvPr>
            <p:cNvCxnSpPr>
              <a:cxnSpLocks/>
            </p:cNvCxnSpPr>
            <p:nvPr/>
          </p:nvCxnSpPr>
          <p:spPr>
            <a:xfrm>
              <a:off x="6529674" y="489192"/>
              <a:ext cx="0" cy="537882"/>
            </a:xfrm>
            <a:prstGeom prst="line">
              <a:avLst/>
            </a:prstGeom>
            <a:ln w="19050">
              <a:solidFill>
                <a:srgbClr val="E600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E66CA185-D71C-469D-91E5-33252A675DF2}"/>
                </a:ext>
              </a:extLst>
            </p:cNvPr>
            <p:cNvSpPr txBox="1"/>
            <p:nvPr/>
          </p:nvSpPr>
          <p:spPr>
            <a:xfrm>
              <a:off x="6626033" y="494618"/>
              <a:ext cx="2958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招募流程</a:t>
              </a:r>
              <a:endParaRPr lang="en-US" altLang="zh-TW" sz="2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753EB55A-FAB6-47F0-8B60-DE7FF96CCE36}"/>
              </a:ext>
            </a:extLst>
          </p:cNvPr>
          <p:cNvGrpSpPr/>
          <p:nvPr/>
        </p:nvGrpSpPr>
        <p:grpSpPr>
          <a:xfrm>
            <a:off x="8220098" y="3187872"/>
            <a:ext cx="3980547" cy="646331"/>
            <a:chOff x="5603838" y="415214"/>
            <a:chExt cx="3980547" cy="646331"/>
          </a:xfrm>
        </p:grpSpPr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DBE62F68-0A7C-4313-88E7-CA02334B403C}"/>
                </a:ext>
              </a:extLst>
            </p:cNvPr>
            <p:cNvSpPr txBox="1"/>
            <p:nvPr/>
          </p:nvSpPr>
          <p:spPr>
            <a:xfrm>
              <a:off x="5603838" y="415214"/>
              <a:ext cx="11654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600" b="1" dirty="0">
                  <a:solidFill>
                    <a:srgbClr val="E6001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06</a:t>
              </a:r>
              <a:endParaRPr lang="zh-TW" altLang="en-US" sz="3600" b="1" dirty="0">
                <a:solidFill>
                  <a:srgbClr val="E60012"/>
                </a:solidFill>
                <a:latin typeface="Verdana" panose="020B0604030504040204" pitchFamily="34" charset="0"/>
              </a:endParaRPr>
            </a:p>
          </p:txBody>
        </p:sp>
        <p:cxnSp>
          <p:nvCxnSpPr>
            <p:cNvPr id="24" name="直線接點 23">
              <a:extLst>
                <a:ext uri="{FF2B5EF4-FFF2-40B4-BE49-F238E27FC236}">
                  <a16:creationId xmlns:a16="http://schemas.microsoft.com/office/drawing/2014/main" id="{0529E3EE-01C0-41E2-90B3-AE8446DBDA8F}"/>
                </a:ext>
              </a:extLst>
            </p:cNvPr>
            <p:cNvCxnSpPr>
              <a:cxnSpLocks/>
            </p:cNvCxnSpPr>
            <p:nvPr/>
          </p:nvCxnSpPr>
          <p:spPr>
            <a:xfrm>
              <a:off x="6529674" y="489192"/>
              <a:ext cx="0" cy="537882"/>
            </a:xfrm>
            <a:prstGeom prst="line">
              <a:avLst/>
            </a:prstGeom>
            <a:ln w="19050">
              <a:solidFill>
                <a:srgbClr val="E600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13F7B4C2-F819-4369-8EAA-130F46304DE7}"/>
                </a:ext>
              </a:extLst>
            </p:cNvPr>
            <p:cNvSpPr txBox="1"/>
            <p:nvPr/>
          </p:nvSpPr>
          <p:spPr>
            <a:xfrm>
              <a:off x="6626033" y="494618"/>
              <a:ext cx="2958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工作守則與規範</a:t>
              </a:r>
              <a:endParaRPr lang="en-US" altLang="zh-TW" sz="2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377957C9-5E93-4979-A340-8615384DF8F0}"/>
              </a:ext>
            </a:extLst>
          </p:cNvPr>
          <p:cNvGrpSpPr/>
          <p:nvPr/>
        </p:nvGrpSpPr>
        <p:grpSpPr>
          <a:xfrm>
            <a:off x="8208034" y="4146237"/>
            <a:ext cx="3980547" cy="646331"/>
            <a:chOff x="5603838" y="415214"/>
            <a:chExt cx="3980547" cy="646331"/>
          </a:xfrm>
        </p:grpSpPr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7F6D0856-B00B-4F71-BA13-16EC21625E14}"/>
                </a:ext>
              </a:extLst>
            </p:cNvPr>
            <p:cNvSpPr txBox="1"/>
            <p:nvPr/>
          </p:nvSpPr>
          <p:spPr>
            <a:xfrm>
              <a:off x="5603838" y="415214"/>
              <a:ext cx="11654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600" b="1" dirty="0">
                  <a:solidFill>
                    <a:srgbClr val="E6001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07</a:t>
              </a:r>
              <a:endParaRPr lang="zh-TW" altLang="en-US" sz="3600" b="1" dirty="0">
                <a:solidFill>
                  <a:srgbClr val="E60012"/>
                </a:solidFill>
                <a:latin typeface="Verdana" panose="020B0604030504040204" pitchFamily="34" charset="0"/>
              </a:endParaRPr>
            </a:p>
          </p:txBody>
        </p:sp>
        <p:cxnSp>
          <p:nvCxnSpPr>
            <p:cNvPr id="28" name="直線接點 27">
              <a:extLst>
                <a:ext uri="{FF2B5EF4-FFF2-40B4-BE49-F238E27FC236}">
                  <a16:creationId xmlns:a16="http://schemas.microsoft.com/office/drawing/2014/main" id="{DAF38A1A-E15A-4334-82AD-1870D766255F}"/>
                </a:ext>
              </a:extLst>
            </p:cNvPr>
            <p:cNvCxnSpPr>
              <a:cxnSpLocks/>
            </p:cNvCxnSpPr>
            <p:nvPr/>
          </p:nvCxnSpPr>
          <p:spPr>
            <a:xfrm>
              <a:off x="6529674" y="489192"/>
              <a:ext cx="0" cy="537882"/>
            </a:xfrm>
            <a:prstGeom prst="line">
              <a:avLst/>
            </a:prstGeom>
            <a:ln w="19050">
              <a:solidFill>
                <a:srgbClr val="E600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331772EA-B6B3-4A72-AF15-F02D0D740F94}"/>
                </a:ext>
              </a:extLst>
            </p:cNvPr>
            <p:cNvSpPr txBox="1"/>
            <p:nvPr/>
          </p:nvSpPr>
          <p:spPr>
            <a:xfrm>
              <a:off x="6626033" y="494618"/>
              <a:ext cx="2958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評估與回饋</a:t>
              </a:r>
              <a:endParaRPr lang="en-US" altLang="zh-TW" sz="2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4" name="投影片編號版面配置區 33">
            <a:extLst>
              <a:ext uri="{FF2B5EF4-FFF2-40B4-BE49-F238E27FC236}">
                <a16:creationId xmlns:a16="http://schemas.microsoft.com/office/drawing/2014/main" id="{AD5BEDC5-84AB-43F7-8DFC-968CF79AB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428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BF4B2CD7-3276-489C-835C-5FC9CED6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一、計畫目標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886A05B4-5D54-4969-B9A7-5EA5BADC7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9774"/>
            <a:ext cx="10515600" cy="2318909"/>
          </a:xfrm>
          <a:ln w="38100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0" lvl="0" indent="0">
              <a:lnSpc>
                <a:spcPct val="150000"/>
              </a:lnSpc>
            </a:pPr>
            <a:r>
              <a:rPr lang="zh-TW" altLang="zh-TW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讓</a:t>
            </a:r>
            <a:r>
              <a:rPr lang="zh-TW" altLang="en-US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相關科系＆對產業有興趣</a:t>
            </a:r>
            <a:r>
              <a:rPr lang="zh-TW" altLang="zh-TW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的學生</a:t>
            </a:r>
            <a:r>
              <a:rPr lang="zh-TW" altLang="en-US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透過參與該計畫，</a:t>
            </a:r>
            <a:r>
              <a:rPr lang="zh-TW" altLang="zh-TW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提前</a:t>
            </a:r>
            <a:r>
              <a:rPr lang="zh-TW" altLang="en-US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投入到數位產業的第一線與</a:t>
            </a:r>
            <a:r>
              <a:rPr lang="zh-TW" altLang="zh-TW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專案團隊</a:t>
            </a:r>
            <a:r>
              <a:rPr lang="zh-TW" altLang="en-US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一起</a:t>
            </a:r>
            <a:r>
              <a:rPr lang="zh-TW" altLang="zh-TW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工作，</a:t>
            </a:r>
            <a:r>
              <a:rPr lang="zh-TW" altLang="en-US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體驗</a:t>
            </a:r>
            <a:r>
              <a:rPr lang="zh-TW" altLang="zh-TW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工作</a:t>
            </a:r>
            <a:r>
              <a:rPr lang="zh-TW" altLang="en-US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內容並累積職場實戰</a:t>
            </a:r>
            <a:r>
              <a:rPr lang="zh-TW" altLang="zh-TW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經驗</a:t>
            </a:r>
            <a:r>
              <a:rPr lang="zh-TW" altLang="en-US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。</a:t>
            </a:r>
            <a:r>
              <a:rPr lang="zh-TW" altLang="zh-TW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了解產業</a:t>
            </a:r>
            <a:r>
              <a:rPr lang="zh-TW" altLang="en-US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、公司、職位工作內容的同時</a:t>
            </a:r>
            <a:r>
              <a:rPr lang="zh-TW" altLang="zh-TW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，亦可累積自己的數位競爭力，真正成為</a:t>
            </a:r>
            <a:r>
              <a:rPr lang="zh-TW" altLang="en-US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產業</a:t>
            </a:r>
            <a:r>
              <a:rPr lang="zh-TW" altLang="zh-TW" sz="20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需要的「數位人才」</a:t>
            </a:r>
            <a:endParaRPr lang="en-US" altLang="zh-TW" sz="20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95BE257-C92A-444E-B962-2B65CAAE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2567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BF4B2CD7-3276-489C-835C-5FC9CED6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二、計畫內容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886A05B4-5D54-4969-B9A7-5EA5BADC7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5417"/>
            <a:ext cx="10515600" cy="4558369"/>
          </a:xfrm>
          <a:ln w="38100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計畫期間：</a:t>
            </a:r>
            <a:r>
              <a:rPr lang="en-US" altLang="zh-TW" sz="1800" kern="100" dirty="0">
                <a:solidFill>
                  <a:srgbClr val="FF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2023.09.01~2024.01.31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（共五個月）</a:t>
            </a:r>
            <a:endParaRPr lang="en-US" altLang="zh-TW" sz="1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Wingdings" pitchFamily="2" charset="2"/>
              <a:buChar char="Ø"/>
            </a:pPr>
            <a:r>
              <a:rPr lang="zh-TW" altLang="en-US" sz="14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完整參與計畫請通過期末報告評估者，域動將授予實習證書</a:t>
            </a:r>
            <a:endParaRPr lang="en-US" altLang="zh-TW" sz="14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Wingdings" pitchFamily="2" charset="2"/>
              <a:buChar char="Ø"/>
            </a:pPr>
            <a:r>
              <a:rPr lang="zh-TW" altLang="en-US" sz="14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實習期間表現優異者，經主管同意後，可延長實習或轉調正職</a:t>
            </a:r>
            <a:endParaRPr lang="zh-TW" altLang="zh-TW" sz="14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en-US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工作</a:t>
            </a: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時間：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每週</a:t>
            </a:r>
            <a:r>
              <a:rPr lang="zh-TW" altLang="en-US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至少</a:t>
            </a:r>
            <a:r>
              <a:rPr lang="en-US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24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小時</a:t>
            </a:r>
            <a:r>
              <a:rPr lang="zh-TW" altLang="en-US" sz="18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，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具體</a:t>
            </a:r>
            <a:r>
              <a:rPr lang="zh-TW" altLang="en-US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工作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時間可與</a:t>
            </a:r>
            <a:r>
              <a:rPr lang="zh-TW" altLang="en-US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公司、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實習部門</a:t>
            </a:r>
            <a:r>
              <a:rPr lang="zh-TW" altLang="en-US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主管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協調</a:t>
            </a:r>
            <a:r>
              <a:rPr lang="zh-TW" altLang="en-US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（工作時間一經確認，非經部門主管同意不得擅自更改）</a:t>
            </a:r>
            <a:endParaRPr lang="en-US" altLang="zh-TW" sz="1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應徵</a:t>
            </a:r>
            <a:r>
              <a:rPr lang="zh-TW" altLang="en-US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對象</a:t>
            </a: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大專院校仍在學之學生（含碩士）</a:t>
            </a:r>
            <a:r>
              <a:rPr lang="zh-TW" altLang="en-US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，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大三以上尤佳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地點：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域動行銷辦公室（台北市</a:t>
            </a:r>
            <a:r>
              <a:rPr lang="zh-TW" altLang="en-US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松山區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南京東路三段</a:t>
            </a:r>
            <a:r>
              <a:rPr lang="en-US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285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號</a:t>
            </a:r>
            <a:r>
              <a:rPr lang="en-US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10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樓）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實習職缺</a:t>
            </a:r>
            <a:r>
              <a:rPr lang="zh-TW" altLang="en-US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與招募人數</a:t>
            </a: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請參考下方詳細說明</a:t>
            </a:r>
            <a:endParaRPr lang="en-US" altLang="zh-TW" sz="1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工作薪資：</a:t>
            </a:r>
            <a:r>
              <a:rPr lang="zh-TW" altLang="en-US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時薪</a:t>
            </a:r>
            <a:r>
              <a:rPr lang="en-US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200</a:t>
            </a:r>
            <a:r>
              <a:rPr lang="zh-TW" altLang="zh-TW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元。（享有勞健保）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en-US" sz="1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福利制度與權利義務</a:t>
            </a: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1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因本計畫以工作性質為主，且期間超過三個月，勞動部規範屬於「部分工時勞工」，工作受勞基法保障；其他相關權利義務依照域動行銷之「工作規則」與「公司章程」為主。</a:t>
            </a:r>
            <a:endParaRPr lang="zh-TW" altLang="zh-TW" sz="1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95BE257-C92A-444E-B962-2B65CAAE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2261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BF4B2CD7-3276-489C-835C-5FC9CED6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三、計畫特色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886A05B4-5D54-4969-B9A7-5EA5BADC7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5418"/>
            <a:ext cx="10515600" cy="4351338"/>
          </a:xfrm>
          <a:ln w="38100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導師制度</a:t>
            </a:r>
            <a:r>
              <a:rPr lang="zh-TW" altLang="zh-TW" sz="20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zh-TW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由各部門的主管或資深員工擔任導師，提供一對一的指導與回饋。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實戰</a:t>
            </a:r>
            <a:r>
              <a:rPr lang="zh-TW" altLang="zh-TW" sz="20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經驗：</a:t>
            </a:r>
            <a:r>
              <a:rPr lang="zh-TW" altLang="zh-TW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實習生將參與真實的專案</a:t>
            </a:r>
            <a:r>
              <a:rPr lang="zh-TW" altLang="en-US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，透過實作</a:t>
            </a:r>
            <a:r>
              <a:rPr lang="zh-TW" altLang="zh-TW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了解與學習該領域的工作流程和技能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zh-TW" sz="20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工作坊與訓練：</a:t>
            </a:r>
            <a:r>
              <a:rPr lang="zh-TW" altLang="en-US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除一般性工作任務之外，</a:t>
            </a:r>
            <a:r>
              <a:rPr lang="zh-TW" altLang="zh-TW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由</a:t>
            </a:r>
            <a:r>
              <a:rPr lang="en-US" altLang="zh-TW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HR</a:t>
            </a:r>
            <a:r>
              <a:rPr lang="zh-TW" altLang="en-US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與策略部每月</a:t>
            </a:r>
            <a:r>
              <a:rPr lang="zh-TW" altLang="zh-TW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舉辦的跨部門</a:t>
            </a:r>
            <a:r>
              <a:rPr lang="zh-TW" altLang="en-US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</a:t>
            </a:r>
            <a:r>
              <a:rPr lang="zh-TW" altLang="zh-TW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工作坊和</a:t>
            </a:r>
            <a:r>
              <a:rPr lang="zh-TW" altLang="en-US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相關</a:t>
            </a:r>
            <a:r>
              <a:rPr lang="zh-TW" altLang="zh-TW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訓練課程，讓實習生</a:t>
            </a:r>
            <a:r>
              <a:rPr lang="zh-TW" altLang="en-US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能接觸到最新的</a:t>
            </a:r>
            <a:r>
              <a:rPr lang="zh-TW" altLang="zh-TW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數位行銷趨勢，並更加認識域動組織</a:t>
            </a:r>
            <a:r>
              <a:rPr lang="zh-TW" altLang="en-US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與工作目標</a:t>
            </a:r>
            <a:r>
              <a:rPr lang="zh-TW" altLang="zh-TW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。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zh-TW" sz="20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企業文化體驗：</a:t>
            </a:r>
            <a:r>
              <a:rPr lang="zh-TW" altLang="zh-TW" sz="20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讓實習生親身體驗公司文化和價值，並學習如何在職場中有效溝通和合作。</a:t>
            </a:r>
            <a:endParaRPr lang="en-US" altLang="zh-TW" sz="20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95BE257-C92A-444E-B962-2B65CAAE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8123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BF4B2CD7-3276-489C-835C-5FC9CED68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2" y="-197319"/>
            <a:ext cx="10515600" cy="1325563"/>
          </a:xfrm>
        </p:spPr>
        <p:txBody>
          <a:bodyPr/>
          <a:lstStyle/>
          <a:p>
            <a:r>
              <a:rPr lang="zh-TW" altLang="en-US" dirty="0"/>
              <a:t>四、實習職缺說明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95BE257-C92A-444E-B962-2B65CAAE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6</a:t>
            </a:fld>
            <a:endParaRPr lang="zh-TW" altLang="en-US"/>
          </a:p>
        </p:txBody>
      </p:sp>
      <p:graphicFrame>
        <p:nvGraphicFramePr>
          <p:cNvPr id="3" name="表格 6">
            <a:extLst>
              <a:ext uri="{FF2B5EF4-FFF2-40B4-BE49-F238E27FC236}">
                <a16:creationId xmlns:a16="http://schemas.microsoft.com/office/drawing/2014/main" id="{E19137B5-8698-97C6-ABBB-48F2CDE63A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386406"/>
              </p:ext>
            </p:extLst>
          </p:nvPr>
        </p:nvGraphicFramePr>
        <p:xfrm>
          <a:off x="908582" y="970597"/>
          <a:ext cx="10374835" cy="536083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31829">
                  <a:extLst>
                    <a:ext uri="{9D8B030D-6E8A-4147-A177-3AD203B41FA5}">
                      <a16:colId xmlns:a16="http://schemas.microsoft.com/office/drawing/2014/main" val="2103938250"/>
                    </a:ext>
                  </a:extLst>
                </a:gridCol>
                <a:gridCol w="8843006">
                  <a:extLst>
                    <a:ext uri="{9D8B030D-6E8A-4147-A177-3AD203B41FA5}">
                      <a16:colId xmlns:a16="http://schemas.microsoft.com/office/drawing/2014/main" val="2011784296"/>
                    </a:ext>
                  </a:extLst>
                </a:gridCol>
              </a:tblGrid>
              <a:tr h="449546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實習部門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產品事業處＿數據組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5932344"/>
                  </a:ext>
                </a:extLst>
              </a:tr>
              <a:tr h="1036560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部門任務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整合分析多維度數據來源，開發、支援行銷應用場景。</a:t>
                      </a:r>
                    </a:p>
                    <a:p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開發數據模型及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AI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模組以優化廣告投放成效。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545594"/>
                  </a:ext>
                </a:extLst>
              </a:tr>
              <a:tr h="972996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招募名額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資料科學家實習生：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</a:p>
                    <a:p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數據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PM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實習生：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8921503"/>
                  </a:ext>
                </a:extLst>
              </a:tr>
              <a:tr h="1322465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實習工作</a:t>
                      </a:r>
                      <a:endParaRPr lang="en-US" altLang="zh-TW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協助分析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AIGC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（生成式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AI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）於市場現況與趨勢、開發相關功能並運用於廣告系統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協助追蹤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CDP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（客戶資料管理平台）數據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0691074"/>
                  </a:ext>
                </a:extLst>
              </a:tr>
              <a:tr h="1579271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條件要求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資料科學家：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資工、資管、統計、數學、工程背景，有數據分析經驗者佳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必備能力：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Python</a:t>
                      </a:r>
                    </a:p>
                    <a:p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數據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PM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資管、統計、商管背景資，有專案執行經驗者佳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7955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2154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BF4B2CD7-3276-489C-835C-5FC9CED6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五、招募流程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886A05B4-5D54-4969-B9A7-5EA5BADC7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4226" y="1989930"/>
            <a:ext cx="5923547" cy="3255838"/>
          </a:xfrm>
          <a:ln w="38100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en-US" sz="24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報名</a:t>
            </a:r>
            <a:r>
              <a:rPr lang="zh-TW" altLang="zh-TW" sz="24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期間：</a:t>
            </a:r>
            <a:r>
              <a:rPr lang="en-US" altLang="zh-TW" sz="24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7/1~7/31</a:t>
            </a:r>
            <a:endParaRPr lang="en-US" altLang="zh-TW" sz="2400" kern="100" dirty="0">
              <a:solidFill>
                <a:srgbClr val="FF0000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en-US" sz="24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入圍公布</a:t>
            </a:r>
            <a:r>
              <a:rPr lang="zh-TW" altLang="en-US" sz="24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（人資部門初篩）</a:t>
            </a:r>
            <a:r>
              <a:rPr lang="zh-TW" altLang="zh-TW" sz="24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en-US" altLang="zh-TW" sz="24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8/4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en-US" sz="24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單位甄選＆面試</a:t>
            </a:r>
            <a:r>
              <a:rPr lang="zh-TW" altLang="zh-TW" sz="24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en-US" altLang="zh-TW" sz="24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8/7~8/18</a:t>
            </a:r>
            <a:endParaRPr lang="zh-TW" altLang="zh-TW" sz="24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en-US" sz="24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錄取通知</a:t>
            </a:r>
            <a:r>
              <a:rPr lang="zh-TW" altLang="zh-TW" sz="24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en-US" altLang="zh-TW" sz="24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8/21~8/25</a:t>
            </a:r>
            <a:endParaRPr lang="zh-TW" altLang="zh-TW" sz="24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en-US" sz="24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計畫開始</a:t>
            </a:r>
            <a:r>
              <a:rPr lang="zh-TW" altLang="zh-TW" sz="24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en-US" altLang="zh-TW" sz="24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9/1</a:t>
            </a:r>
          </a:p>
          <a:p>
            <a:pPr marL="34290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en-US" sz="24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計畫結束</a:t>
            </a:r>
            <a:r>
              <a:rPr lang="zh-TW" altLang="zh-TW" sz="24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en-US" altLang="zh-TW" sz="24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2024/1/31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95BE257-C92A-444E-B962-2B65CAAE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6624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BF4B2CD7-3276-489C-835C-5FC9CED6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六、工作守則與重要規範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886A05B4-5D54-4969-B9A7-5EA5BADC7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360"/>
            <a:ext cx="10515600" cy="5139072"/>
          </a:xfrm>
          <a:ln w="38100">
            <a:solidFill>
              <a:schemeClr val="tx1"/>
            </a:solidFill>
          </a:ln>
        </p:spPr>
        <p:txBody>
          <a:bodyPr anchor="ctr">
            <a:normAutofit fontScale="92500" lnSpcReduction="20000"/>
          </a:bodyPr>
          <a:lstStyle/>
          <a:p>
            <a:pPr marL="342900" lvl="0" indent="-3429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工作守則：</a:t>
            </a:r>
            <a:endParaRPr lang="en-US" altLang="zh-TW" sz="1800" b="1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實習生應以專業的態度處理被交辦的工作任務。這包括準時出席會議，尊重同事，並如期地完成被分配的工作。</a:t>
            </a:r>
          </a:p>
          <a:p>
            <a:pPr lvl="1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實習生應積極參與工作，並主動尋求學習和發展的機會。</a:t>
            </a:r>
            <a:endParaRPr lang="en-US" altLang="zh-TW" sz="14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實習生應展現良好的溝通和團隊合作技巧，與主管、同事共同完成工作任務。</a:t>
            </a:r>
          </a:p>
          <a:p>
            <a:pPr lvl="1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實習生應遵守所有公司政策和規定，包括但不限於隱私政策、資訊安全政策、及防止騷擾政策。</a:t>
            </a:r>
            <a:endParaRPr lang="en-US" altLang="zh-TW" sz="14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若無法遵守以上守則或無法維持良好的工作態度，域動有權提前終止實習合作關係。</a:t>
            </a:r>
            <a:endParaRPr lang="en-US" altLang="zh-TW" sz="14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假勤規範</a:t>
            </a: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endParaRPr lang="en-US" altLang="zh-TW" sz="1800" b="1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上下班時間與請假相關規則比照正職同仁，需每日打卡。</a:t>
            </a:r>
            <a:endParaRPr lang="en-US" altLang="zh-TW" sz="14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每週工作時間一經確認，非經主管同意不得擅自更改；</a:t>
            </a:r>
            <a:r>
              <a:rPr lang="zh-TW" altLang="en-US" sz="14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遲到、早退者須請假，無故未到且未請假者依曠職論。</a:t>
            </a:r>
            <a:endParaRPr lang="en-US" altLang="zh-TW" sz="14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依照勞基法，半年內之實習不提供特休假，若實習生有其他請假需求，須事先提出並得到主管的批准。</a:t>
            </a:r>
            <a:endParaRPr lang="en-US" altLang="zh-TW" sz="14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與實習計畫相關的重要活動（例：培訓、期末報告、結業式</a:t>
            </a:r>
            <a:r>
              <a:rPr lang="en-US" altLang="zh-TW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…</a:t>
            </a: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等），非特殊原因不得請假。</a:t>
            </a:r>
          </a:p>
          <a:p>
            <a:pPr marL="342900" lvl="0" indent="-3429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離職規範</a:t>
            </a: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endParaRPr lang="en-US" altLang="zh-TW" sz="1800" b="1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若實習生於實習期間結束前決定離職，必須提前兩週以書面通知公司。此通知應包含離職的原因和最後工作日期。</a:t>
            </a:r>
            <a:endParaRPr lang="en-US" altLang="zh-TW" sz="14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離職前，實習生應完成被交辦之工作事項，並妥善完成剩餘工作交接事宜與離職手續。</a:t>
            </a:r>
            <a:endParaRPr lang="en-US" altLang="zh-TW" sz="14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工資發放</a:t>
            </a:r>
            <a:r>
              <a:rPr lang="zh-TW" altLang="en-US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規範</a:t>
            </a: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endParaRPr lang="en-US" altLang="zh-TW" sz="1800" b="1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工資計算：實習生的工資以時薪</a:t>
            </a:r>
            <a:r>
              <a:rPr lang="en-US" altLang="zh-TW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200</a:t>
            </a: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元計算。每日工時以實際出勤為主，並將按實際出勤小時數計算薪資。</a:t>
            </a:r>
          </a:p>
          <a:p>
            <a:pPr lvl="1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4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工資發放：每月五日為公司「前一月份之薪資」發薪日，如遇例假日則提前發放。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95BE257-C92A-444E-B962-2B65CAAE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3840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BF4B2CD7-3276-489C-835C-5FC9CED6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七、評估與回饋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886A05B4-5D54-4969-B9A7-5EA5BADC7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0629"/>
            <a:ext cx="10515600" cy="3505613"/>
          </a:xfrm>
          <a:ln w="38100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期末報告</a:t>
            </a: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zh-TW" sz="18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實習生須在期末分別專案報告，內容包括他們的學習經驗、挑戰和成就、或其他與用人單位主管討論之專題。</a:t>
            </a:r>
            <a:endParaRPr lang="en-US" altLang="zh-TW" sz="18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導師回饋</a:t>
            </a: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zh-TW" sz="18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導師將定期對實習生的表現進行評估並提供建設性的回饋。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結業發表</a:t>
            </a: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zh-TW" sz="18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實習生將在實習期間結束時，分享他們的經驗和學習成果。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後續</a:t>
            </a:r>
            <a:r>
              <a:rPr lang="zh-TW" altLang="zh-TW" sz="1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zh-TW" sz="18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實習期間表現優異者，亦可經主管特別申請、經域動經營團隊核可後提供延長實習期間</a:t>
            </a:r>
            <a:r>
              <a:rPr lang="en-US" altLang="zh-TW" sz="18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or</a:t>
            </a:r>
            <a:r>
              <a:rPr lang="zh-TW" altLang="zh-TW" sz="18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正式職缺</a:t>
            </a:r>
            <a:r>
              <a:rPr lang="en-US" altLang="zh-TW" sz="18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Offer</a:t>
            </a:r>
            <a:r>
              <a:rPr lang="zh-TW" altLang="zh-TW" sz="18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，於學業完成後轉調正職。</a:t>
            </a:r>
            <a:endParaRPr lang="zh-TW" altLang="zh-TW" sz="1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95BE257-C92A-444E-B962-2B65CAAE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638" y="6173787"/>
            <a:ext cx="2743200" cy="365125"/>
          </a:xfrm>
        </p:spPr>
        <p:txBody>
          <a:bodyPr/>
          <a:lstStyle/>
          <a:p>
            <a:fld id="{1BE1A330-FDEC-408D-81B4-F2A3ED0F3E3E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8628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746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4702</TotalTime>
  <Words>1062</Words>
  <Application>Microsoft Office PowerPoint</Application>
  <PresentationFormat>寬螢幕</PresentationFormat>
  <Paragraphs>89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8" baseType="lpstr">
      <vt:lpstr>Microsoft JhengHei</vt:lpstr>
      <vt:lpstr>Microsoft JhengHei</vt:lpstr>
      <vt:lpstr>Arial</vt:lpstr>
      <vt:lpstr>Calibri</vt:lpstr>
      <vt:lpstr>Calibri Light</vt:lpstr>
      <vt:lpstr>Verdana</vt:lpstr>
      <vt:lpstr>Wingdings</vt:lpstr>
      <vt:lpstr>Office 佈景主題</vt:lpstr>
      <vt:lpstr>域動行銷 數位人才養成實習計畫2023</vt:lpstr>
      <vt:lpstr>PowerPoint 簡報</vt:lpstr>
      <vt:lpstr>一、計畫目標</vt:lpstr>
      <vt:lpstr>二、計畫內容</vt:lpstr>
      <vt:lpstr>三、計畫特色</vt:lpstr>
      <vt:lpstr>四、實習職缺說明</vt:lpstr>
      <vt:lpstr>五、招募流程</vt:lpstr>
      <vt:lpstr>六、工作守則與重要規範</vt:lpstr>
      <vt:lpstr>七、評估與回饋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CF_PC</dc:creator>
  <cp:lastModifiedBy>域動行銷 Joanne</cp:lastModifiedBy>
  <cp:revision>90</cp:revision>
  <dcterms:created xsi:type="dcterms:W3CDTF">2020-12-09T01:44:25Z</dcterms:created>
  <dcterms:modified xsi:type="dcterms:W3CDTF">2023-07-17T07:06:34Z</dcterms:modified>
</cp:coreProperties>
</file>