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1" r:id="rId1"/>
  </p:sldMasterIdLst>
  <p:notesMasterIdLst>
    <p:notesMasterId r:id="rId3"/>
  </p:notesMasterIdLst>
  <p:handoutMasterIdLst>
    <p:handoutMasterId r:id="rId4"/>
  </p:handoutMasterIdLst>
  <p:sldIdLst>
    <p:sldId id="324" r:id="rId2"/>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DDDDDD"/>
    <a:srgbClr val="99FF99"/>
    <a:srgbClr val="00CC99"/>
    <a:srgbClr val="CCFFFF"/>
    <a:srgbClr val="FFCC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6423" autoAdjust="0"/>
  </p:normalViewPr>
  <p:slideViewPr>
    <p:cSldViewPr>
      <p:cViewPr>
        <p:scale>
          <a:sx n="100" d="100"/>
          <a:sy n="100" d="100"/>
        </p:scale>
        <p:origin x="-1110" y="186"/>
      </p:cViewPr>
      <p:guideLst>
        <p:guide orient="horz" pos="2160"/>
        <p:guide pos="2880"/>
      </p:guideLst>
    </p:cSldViewPr>
  </p:slideViewPr>
  <p:outlineViewPr>
    <p:cViewPr>
      <p:scale>
        <a:sx n="33" d="100"/>
        <a:sy n="33" d="100"/>
      </p:scale>
      <p:origin x="0" y="56718"/>
    </p:cViewPr>
  </p:outlineViewPr>
  <p:notesTextViewPr>
    <p:cViewPr>
      <p:scale>
        <a:sx n="100" d="100"/>
        <a:sy n="100" d="100"/>
      </p:scale>
      <p:origin x="0" y="0"/>
    </p:cViewPr>
  </p:notesTextViewPr>
  <p:sorterViewPr>
    <p:cViewPr>
      <p:scale>
        <a:sx n="128" d="100"/>
        <a:sy n="128" d="100"/>
      </p:scale>
      <p:origin x="0" y="0"/>
    </p:cViewPr>
  </p:sorterViewPr>
  <p:notesViewPr>
    <p:cSldViewPr>
      <p:cViewPr varScale="1">
        <p:scale>
          <a:sx n="62" d="100"/>
          <a:sy n="62" d="100"/>
        </p:scale>
        <p:origin x="-966" y="-7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20" tIns="45710" rIns="91420" bIns="4571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20" tIns="45710" rIns="91420" bIns="45710" rtlCol="0"/>
          <a:lstStyle>
            <a:lvl1pPr algn="r" fontAlgn="auto">
              <a:spcBef>
                <a:spcPts val="0"/>
              </a:spcBef>
              <a:spcAft>
                <a:spcPts val="0"/>
              </a:spcAft>
              <a:defRPr kumimoji="0" sz="1200">
                <a:latin typeface="+mn-lt"/>
                <a:ea typeface="+mn-ea"/>
              </a:defRPr>
            </a:lvl1pPr>
          </a:lstStyle>
          <a:p>
            <a:pPr>
              <a:defRPr/>
            </a:pPr>
            <a:fld id="{73CD3CE5-B4C0-475F-B443-2BA8B64F83B1}" type="datetimeFigureOut">
              <a:rPr lang="zh-TW" altLang="en-US"/>
              <a:pPr>
                <a:defRPr/>
              </a:pPr>
              <a:t>2012/11/2</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20" tIns="45710" rIns="91420" bIns="4571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20" tIns="45710" rIns="91420" bIns="45710" rtlCol="0" anchor="b"/>
          <a:lstStyle>
            <a:lvl1pPr algn="r" fontAlgn="auto">
              <a:spcBef>
                <a:spcPts val="0"/>
              </a:spcBef>
              <a:spcAft>
                <a:spcPts val="0"/>
              </a:spcAft>
              <a:defRPr kumimoji="0" sz="1200">
                <a:latin typeface="+mn-lt"/>
                <a:ea typeface="+mn-ea"/>
              </a:defRPr>
            </a:lvl1pPr>
          </a:lstStyle>
          <a:p>
            <a:pPr>
              <a:defRPr/>
            </a:pPr>
            <a:fld id="{C4123C6F-FC17-4708-94AF-C3728B65064B}" type="slidenum">
              <a:rPr lang="zh-TW" altLang="en-US"/>
              <a:pPr>
                <a:defRPr/>
              </a:pPr>
              <a:t>‹#›</a:t>
            </a:fld>
            <a:endParaRPr lang="zh-TW" altLang="en-US"/>
          </a:p>
        </p:txBody>
      </p:sp>
    </p:spTree>
    <p:extLst>
      <p:ext uri="{BB962C8B-B14F-4D97-AF65-F5344CB8AC3E}">
        <p14:creationId xmlns:p14="http://schemas.microsoft.com/office/powerpoint/2010/main" val="635928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20" tIns="45710" rIns="91420" bIns="4571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49688" y="0"/>
            <a:ext cx="2946400" cy="496888"/>
          </a:xfrm>
          <a:prstGeom prst="rect">
            <a:avLst/>
          </a:prstGeom>
        </p:spPr>
        <p:txBody>
          <a:bodyPr vert="horz" lIns="91420" tIns="45710" rIns="91420" bIns="45710" rtlCol="0"/>
          <a:lstStyle>
            <a:lvl1pPr algn="r" fontAlgn="auto">
              <a:spcBef>
                <a:spcPts val="0"/>
              </a:spcBef>
              <a:spcAft>
                <a:spcPts val="0"/>
              </a:spcAft>
              <a:defRPr kumimoji="0" sz="1200">
                <a:latin typeface="+mn-lt"/>
                <a:ea typeface="+mn-ea"/>
              </a:defRPr>
            </a:lvl1pPr>
          </a:lstStyle>
          <a:p>
            <a:pPr>
              <a:defRPr/>
            </a:pPr>
            <a:fld id="{DDED83EF-3B11-4835-86C1-2874E5D36C8B}" type="datetimeFigureOut">
              <a:rPr lang="zh-TW" altLang="en-US"/>
              <a:pPr>
                <a:defRPr/>
              </a:pPr>
              <a:t>2012/11/2</a:t>
            </a:fld>
            <a:endParaRPr lang="zh-TW" altLang="en-US"/>
          </a:p>
        </p:txBody>
      </p:sp>
      <p:sp>
        <p:nvSpPr>
          <p:cNvPr id="4" name="投影片圖像版面配置區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420" tIns="45710" rIns="91420" bIns="45710" rtlCol="0" anchor="ctr"/>
          <a:lstStyle/>
          <a:p>
            <a:pPr lvl="0"/>
            <a:endParaRPr lang="zh-TW" altLang="en-US" noProof="0" smtClean="0"/>
          </a:p>
        </p:txBody>
      </p:sp>
      <p:sp>
        <p:nvSpPr>
          <p:cNvPr id="5" name="備忘稿版面配置區 4"/>
          <p:cNvSpPr>
            <a:spLocks noGrp="1"/>
          </p:cNvSpPr>
          <p:nvPr>
            <p:ph type="body" sz="quarter" idx="3"/>
          </p:nvPr>
        </p:nvSpPr>
        <p:spPr>
          <a:xfrm>
            <a:off x="679450" y="4716463"/>
            <a:ext cx="5438775" cy="4465637"/>
          </a:xfrm>
          <a:prstGeom prst="rect">
            <a:avLst/>
          </a:prstGeom>
        </p:spPr>
        <p:txBody>
          <a:bodyPr vert="horz" lIns="91420" tIns="45710" rIns="91420" bIns="4571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428163"/>
            <a:ext cx="2946400" cy="496887"/>
          </a:xfrm>
          <a:prstGeom prst="rect">
            <a:avLst/>
          </a:prstGeom>
        </p:spPr>
        <p:txBody>
          <a:bodyPr vert="horz" lIns="91420" tIns="45710" rIns="91420" bIns="4571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49688" y="9428163"/>
            <a:ext cx="2946400" cy="496887"/>
          </a:xfrm>
          <a:prstGeom prst="rect">
            <a:avLst/>
          </a:prstGeom>
        </p:spPr>
        <p:txBody>
          <a:bodyPr vert="horz" lIns="91420" tIns="45710" rIns="91420" bIns="45710" rtlCol="0" anchor="b"/>
          <a:lstStyle>
            <a:lvl1pPr algn="r" fontAlgn="auto">
              <a:spcBef>
                <a:spcPts val="0"/>
              </a:spcBef>
              <a:spcAft>
                <a:spcPts val="0"/>
              </a:spcAft>
              <a:defRPr kumimoji="0" sz="1200">
                <a:latin typeface="+mn-lt"/>
                <a:ea typeface="+mn-ea"/>
              </a:defRPr>
            </a:lvl1pPr>
          </a:lstStyle>
          <a:p>
            <a:pPr>
              <a:defRPr/>
            </a:pPr>
            <a:fld id="{FA6C8F20-728A-4483-A449-724C6C22F8CC}" type="slidenum">
              <a:rPr lang="zh-TW" altLang="en-US"/>
              <a:pPr>
                <a:defRPr/>
              </a:pPr>
              <a:t>‹#›</a:t>
            </a:fld>
            <a:endParaRPr lang="zh-TW" altLang="en-US"/>
          </a:p>
        </p:txBody>
      </p:sp>
    </p:spTree>
    <p:extLst>
      <p:ext uri="{BB962C8B-B14F-4D97-AF65-F5344CB8AC3E}">
        <p14:creationId xmlns:p14="http://schemas.microsoft.com/office/powerpoint/2010/main" val="148301915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FA6C8F20-728A-4483-A449-724C6C22F8CC}" type="slidenum">
              <a:rPr lang="zh-TW" altLang="en-US" smtClean="0"/>
              <a:pPr>
                <a:defRPr/>
              </a:pPr>
              <a:t>1</a:t>
            </a:fld>
            <a:endParaRPr lang="zh-TW" altLang="en-US"/>
          </a:p>
        </p:txBody>
      </p:sp>
    </p:spTree>
    <p:extLst>
      <p:ext uri="{BB962C8B-B14F-4D97-AF65-F5344CB8AC3E}">
        <p14:creationId xmlns:p14="http://schemas.microsoft.com/office/powerpoint/2010/main" val="15754940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圖片 2"/>
          <p:cNvPicPr>
            <a:picLocks noChangeAspect="1"/>
          </p:cNvPicPr>
          <p:nvPr userDrawn="1"/>
        </p:nvPicPr>
        <p:blipFill>
          <a:blip r:embed="rId3" cstate="print"/>
          <a:srcRect/>
          <a:stretch>
            <a:fillRect/>
          </a:stretch>
        </p:blipFill>
        <p:spPr bwMode="auto">
          <a:xfrm>
            <a:off x="107950" y="908050"/>
            <a:ext cx="3024188" cy="3025775"/>
          </a:xfrm>
          <a:prstGeom prst="rect">
            <a:avLst/>
          </a:prstGeom>
          <a:noFill/>
          <a:ln w="9525">
            <a:noFill/>
            <a:miter lim="800000"/>
            <a:headEnd/>
            <a:tailEnd/>
          </a:ln>
        </p:spPr>
      </p:pic>
      <p:sp>
        <p:nvSpPr>
          <p:cNvPr id="137218" name="Rectangle 2"/>
          <p:cNvSpPr>
            <a:spLocks noGrp="1" noChangeArrowheads="1"/>
          </p:cNvSpPr>
          <p:nvPr>
            <p:ph type="ctrTitle"/>
          </p:nvPr>
        </p:nvSpPr>
        <p:spPr>
          <a:xfrm>
            <a:off x="3070225" y="1720850"/>
            <a:ext cx="6110287" cy="1171575"/>
          </a:xfrm>
        </p:spPr>
        <p:txBody>
          <a:bodyPr/>
          <a:lstStyle>
            <a:lvl1pPr>
              <a:defRPr sz="4400"/>
            </a:lvl1pPr>
          </a:lstStyle>
          <a:p>
            <a:r>
              <a:rPr lang="zh-TW" altLang="en-US" dirty="0" smtClean="0"/>
              <a:t>按一下以編輯母片標題樣式</a:t>
            </a:r>
            <a:endParaRPr lang="zh-TW" altLang="en-US" dirty="0"/>
          </a:p>
        </p:txBody>
      </p:sp>
      <p:sp>
        <p:nvSpPr>
          <p:cNvPr id="137219" name="Rectangle 3"/>
          <p:cNvSpPr>
            <a:spLocks noGrp="1" noChangeArrowheads="1"/>
          </p:cNvSpPr>
          <p:nvPr>
            <p:ph type="subTitle" idx="1"/>
          </p:nvPr>
        </p:nvSpPr>
        <p:spPr>
          <a:xfrm>
            <a:off x="2814638" y="3167063"/>
            <a:ext cx="6178550" cy="827087"/>
          </a:xfrm>
        </p:spPr>
        <p:txBody>
          <a:bodyPr/>
          <a:lstStyle>
            <a:lvl1pPr marL="0" indent="0" algn="ctr">
              <a:buFont typeface="Wingdings" pitchFamily="2" charset="2"/>
              <a:buNone/>
              <a:defRPr/>
            </a:lvl1pPr>
          </a:lstStyle>
          <a:p>
            <a:r>
              <a:rPr lang="zh-TW" altLang="en-US" smtClean="0"/>
              <a:t>按一下以編輯母片副標題樣式</a:t>
            </a:r>
            <a:endParaRPr lang="zh-TW" altLang="en-US"/>
          </a:p>
        </p:txBody>
      </p:sp>
      <p:sp>
        <p:nvSpPr>
          <p:cNvPr id="5" name="Rectangle 5"/>
          <p:cNvSpPr>
            <a:spLocks noGrp="1" noChangeArrowheads="1"/>
          </p:cNvSpPr>
          <p:nvPr>
            <p:ph type="sldNum" sz="quarter" idx="10"/>
          </p:nvPr>
        </p:nvSpPr>
        <p:spPr>
          <a:xfrm>
            <a:off x="7019925" y="6265863"/>
            <a:ext cx="1922463" cy="481012"/>
          </a:xfrm>
        </p:spPr>
        <p:txBody>
          <a:bodyPr/>
          <a:lstStyle>
            <a:lvl1pPr>
              <a:defRPr>
                <a:solidFill>
                  <a:schemeClr val="accent2"/>
                </a:solidFill>
                <a:ea typeface="新細明體" charset="-120"/>
              </a:defRPr>
            </a:lvl1pPr>
          </a:lstStyle>
          <a:p>
            <a:pPr>
              <a:defRPr/>
            </a:pPr>
            <a:fld id="{C2B78654-35FA-4635-858A-7EEE7586D23C}"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dt" sz="half" idx="10"/>
          </p:nvPr>
        </p:nvSpPr>
        <p:spPr>
          <a:xfrm>
            <a:off x="323850" y="6572250"/>
            <a:ext cx="1905000" cy="457200"/>
          </a:xfrm>
          <a:prstGeom prst="rect">
            <a:avLst/>
          </a:prstGeom>
        </p:spPr>
        <p:txBody>
          <a:bodyPr/>
          <a:lstStyle>
            <a:lvl1pPr>
              <a:defRPr>
                <a:ea typeface="新細明體" pitchFamily="18" charset="-120"/>
              </a:defRPr>
            </a:lvl1pPr>
          </a:lstStyle>
          <a:p>
            <a:pPr>
              <a:defRPr/>
            </a:pPr>
            <a:endParaRPr lang="zh-TW" altLang="en-US"/>
          </a:p>
        </p:txBody>
      </p:sp>
      <p:sp>
        <p:nvSpPr>
          <p:cNvPr id="5" name="Rectangle 7"/>
          <p:cNvSpPr>
            <a:spLocks noGrp="1" noChangeArrowheads="1"/>
          </p:cNvSpPr>
          <p:nvPr>
            <p:ph type="sldNum" sz="quarter" idx="11"/>
          </p:nvPr>
        </p:nvSpPr>
        <p:spPr/>
        <p:txBody>
          <a:bodyPr/>
          <a:lstStyle>
            <a:lvl1pPr>
              <a:defRPr/>
            </a:lvl1pPr>
          </a:lstStyle>
          <a:p>
            <a:pPr>
              <a:defRPr/>
            </a:pPr>
            <a:fld id="{5384745E-AF55-40E5-8CF5-EE7CAE213E45}"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83425" y="260350"/>
            <a:ext cx="2060575" cy="58356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900113" y="260350"/>
            <a:ext cx="6030912" cy="58356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dt" sz="half" idx="10"/>
          </p:nvPr>
        </p:nvSpPr>
        <p:spPr>
          <a:xfrm>
            <a:off x="323850" y="6572250"/>
            <a:ext cx="1905000" cy="457200"/>
          </a:xfrm>
          <a:prstGeom prst="rect">
            <a:avLst/>
          </a:prstGeom>
        </p:spPr>
        <p:txBody>
          <a:bodyPr/>
          <a:lstStyle>
            <a:lvl1pPr>
              <a:defRPr>
                <a:ea typeface="新細明體" pitchFamily="18" charset="-120"/>
              </a:defRPr>
            </a:lvl1pPr>
          </a:lstStyle>
          <a:p>
            <a:pPr>
              <a:defRPr/>
            </a:pPr>
            <a:endParaRPr lang="zh-TW" altLang="en-US"/>
          </a:p>
        </p:txBody>
      </p:sp>
      <p:sp>
        <p:nvSpPr>
          <p:cNvPr id="5" name="Rectangle 7"/>
          <p:cNvSpPr>
            <a:spLocks noGrp="1" noChangeArrowheads="1"/>
          </p:cNvSpPr>
          <p:nvPr>
            <p:ph type="sldNum" sz="quarter" idx="11"/>
          </p:nvPr>
        </p:nvSpPr>
        <p:spPr/>
        <p:txBody>
          <a:bodyPr/>
          <a:lstStyle>
            <a:lvl1pPr>
              <a:defRPr/>
            </a:lvl1pPr>
          </a:lstStyle>
          <a:p>
            <a:pPr>
              <a:defRPr/>
            </a:pPr>
            <a:fld id="{D69483F7-31A7-4AD6-B473-94ECC1474FF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592263" y="260350"/>
            <a:ext cx="7551737" cy="827088"/>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900113" y="1484313"/>
            <a:ext cx="7775575" cy="4611687"/>
          </a:xfrm>
        </p:spPr>
        <p:txBody>
          <a:bodyPr/>
          <a:lstStyle/>
          <a:p>
            <a:pPr lvl="0"/>
            <a:r>
              <a:rPr lang="zh-TW" altLang="en-US" noProof="0" smtClean="0"/>
              <a:t>按一下圖示以新增表格</a:t>
            </a:r>
          </a:p>
        </p:txBody>
      </p:sp>
      <p:sp>
        <p:nvSpPr>
          <p:cNvPr id="4" name="Rectangle 5"/>
          <p:cNvSpPr>
            <a:spLocks noGrp="1" noChangeArrowheads="1"/>
          </p:cNvSpPr>
          <p:nvPr>
            <p:ph type="dt" sz="half" idx="10"/>
          </p:nvPr>
        </p:nvSpPr>
        <p:spPr>
          <a:xfrm>
            <a:off x="323850" y="6572250"/>
            <a:ext cx="1905000" cy="457200"/>
          </a:xfrm>
          <a:prstGeom prst="rect">
            <a:avLst/>
          </a:prstGeom>
        </p:spPr>
        <p:txBody>
          <a:bodyPr/>
          <a:lstStyle>
            <a:lvl1pPr>
              <a:defRPr>
                <a:ea typeface="新細明體" pitchFamily="18" charset="-120"/>
              </a:defRPr>
            </a:lvl1pPr>
          </a:lstStyle>
          <a:p>
            <a:pPr>
              <a:defRPr/>
            </a:pPr>
            <a:endParaRPr lang="zh-TW" altLang="en-US"/>
          </a:p>
        </p:txBody>
      </p:sp>
      <p:sp>
        <p:nvSpPr>
          <p:cNvPr id="5" name="Rectangle 7"/>
          <p:cNvSpPr>
            <a:spLocks noGrp="1" noChangeArrowheads="1"/>
          </p:cNvSpPr>
          <p:nvPr>
            <p:ph type="sldNum" sz="quarter" idx="11"/>
          </p:nvPr>
        </p:nvSpPr>
        <p:spPr/>
        <p:txBody>
          <a:bodyPr/>
          <a:lstStyle>
            <a:lvl1pPr>
              <a:defRPr/>
            </a:lvl1pPr>
          </a:lstStyle>
          <a:p>
            <a:pPr>
              <a:defRPr/>
            </a:pPr>
            <a:fld id="{BDE67167-9700-4C0C-8A87-75F5554D6F0C}"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9" name="標題 8"/>
          <p:cNvSpPr>
            <a:spLocks noGrp="1"/>
          </p:cNvSpPr>
          <p:nvPr>
            <p:ph type="title"/>
          </p:nvPr>
        </p:nvSpPr>
        <p:spPr/>
        <p:txBody>
          <a:bodyPr/>
          <a:lstStyle/>
          <a:p>
            <a:r>
              <a:rPr lang="zh-TW" altLang="en-US" smtClean="0"/>
              <a:t>按一下以編輯母片標題樣式</a:t>
            </a:r>
            <a:endParaRPr lang="zh-TW" altLang="en-US"/>
          </a:p>
        </p:txBody>
      </p:sp>
      <p:sp>
        <p:nvSpPr>
          <p:cNvPr id="4" name="Rectangle 7"/>
          <p:cNvSpPr>
            <a:spLocks noGrp="1" noChangeArrowheads="1"/>
          </p:cNvSpPr>
          <p:nvPr>
            <p:ph type="sldNum" sz="quarter" idx="10"/>
          </p:nvPr>
        </p:nvSpPr>
        <p:spPr>
          <a:ln/>
        </p:spPr>
        <p:txBody>
          <a:bodyPr/>
          <a:lstStyle>
            <a:lvl1pPr>
              <a:defRPr sz="1200"/>
            </a:lvl1pPr>
          </a:lstStyle>
          <a:p>
            <a:pPr>
              <a:defRPr/>
            </a:pPr>
            <a:fld id="{6A393C79-0237-4296-9243-E9EFCC90EF9B}" type="slidenum">
              <a:rPr lang="zh-TW" altLang="en-US" smtClean="0"/>
              <a:pPr>
                <a:defRPr/>
              </a:pPr>
              <a:t>‹#›</a:t>
            </a:fld>
            <a:endParaRPr lang="zh-TW"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7"/>
          <p:cNvSpPr>
            <a:spLocks noGrp="1" noChangeArrowheads="1"/>
          </p:cNvSpPr>
          <p:nvPr>
            <p:ph type="sldNum" sz="quarter" idx="10"/>
          </p:nvPr>
        </p:nvSpPr>
        <p:spPr>
          <a:ln/>
        </p:spPr>
        <p:txBody>
          <a:bodyPr/>
          <a:lstStyle>
            <a:lvl1pPr>
              <a:defRPr/>
            </a:lvl1pPr>
          </a:lstStyle>
          <a:p>
            <a:pPr>
              <a:defRPr/>
            </a:pPr>
            <a:fld id="{9448148F-482C-42C3-801D-9FCBEF66EE4E}"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00113" y="1484313"/>
            <a:ext cx="3811587" cy="4611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864100" y="1484313"/>
            <a:ext cx="3811588" cy="4611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7"/>
          <p:cNvSpPr>
            <a:spLocks noGrp="1" noChangeArrowheads="1"/>
          </p:cNvSpPr>
          <p:nvPr>
            <p:ph type="sldNum" sz="quarter" idx="10"/>
          </p:nvPr>
        </p:nvSpPr>
        <p:spPr>
          <a:ln/>
        </p:spPr>
        <p:txBody>
          <a:bodyPr/>
          <a:lstStyle>
            <a:lvl1pPr>
              <a:defRPr/>
            </a:lvl1pPr>
          </a:lstStyle>
          <a:p>
            <a:pPr>
              <a:defRPr/>
            </a:pPr>
            <a:fld id="{3DEC13E0-78CB-4E1C-A811-2743561BEA0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7"/>
          <p:cNvSpPr>
            <a:spLocks noGrp="1" noChangeArrowheads="1"/>
          </p:cNvSpPr>
          <p:nvPr>
            <p:ph type="sldNum" sz="quarter" idx="10"/>
          </p:nvPr>
        </p:nvSpPr>
        <p:spPr>
          <a:ln/>
        </p:spPr>
        <p:txBody>
          <a:bodyPr/>
          <a:lstStyle>
            <a:lvl1pPr>
              <a:defRPr/>
            </a:lvl1pPr>
          </a:lstStyle>
          <a:p>
            <a:pPr>
              <a:defRPr/>
            </a:pPr>
            <a:fld id="{7BAF4814-778F-47D7-A343-6A142969A604}"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7"/>
          <p:cNvSpPr>
            <a:spLocks noGrp="1" noChangeArrowheads="1"/>
          </p:cNvSpPr>
          <p:nvPr>
            <p:ph type="sldNum" sz="quarter" idx="10"/>
          </p:nvPr>
        </p:nvSpPr>
        <p:spPr>
          <a:ln/>
        </p:spPr>
        <p:txBody>
          <a:bodyPr/>
          <a:lstStyle>
            <a:lvl1pPr>
              <a:defRPr/>
            </a:lvl1pPr>
          </a:lstStyle>
          <a:p>
            <a:pPr>
              <a:defRPr/>
            </a:pPr>
            <a:fld id="{BC9DEAF2-F45D-4D2E-AAEE-A253F874090C}"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9A614C27-0D3A-4EEE-B45D-3935B39426B2}"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7"/>
          <p:cNvSpPr>
            <a:spLocks noGrp="1" noChangeArrowheads="1"/>
          </p:cNvSpPr>
          <p:nvPr>
            <p:ph type="sldNum" sz="quarter" idx="10"/>
          </p:nvPr>
        </p:nvSpPr>
        <p:spPr>
          <a:ln/>
        </p:spPr>
        <p:txBody>
          <a:bodyPr/>
          <a:lstStyle>
            <a:lvl1pPr>
              <a:defRPr/>
            </a:lvl1pPr>
          </a:lstStyle>
          <a:p>
            <a:pPr>
              <a:defRPr/>
            </a:pPr>
            <a:fld id="{C7AB5EE2-AD9C-4EA3-89DB-A1417F5A9380}"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7"/>
          <p:cNvSpPr>
            <a:spLocks noGrp="1" noChangeArrowheads="1"/>
          </p:cNvSpPr>
          <p:nvPr>
            <p:ph type="sldNum" sz="quarter" idx="10"/>
          </p:nvPr>
        </p:nvSpPr>
        <p:spPr>
          <a:ln/>
        </p:spPr>
        <p:txBody>
          <a:bodyPr/>
          <a:lstStyle>
            <a:lvl1pPr>
              <a:defRPr/>
            </a:lvl1pPr>
          </a:lstStyle>
          <a:p>
            <a:pPr>
              <a:defRPr/>
            </a:pPr>
            <a:fld id="{B2A1FEAD-AC80-4FEA-AE08-49962C26F060}"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4284663" y="3429000"/>
            <a:ext cx="1403350" cy="1412875"/>
          </a:xfrm>
          <a:prstGeom prst="rect">
            <a:avLst/>
          </a:prstGeom>
          <a:solidFill>
            <a:schemeClr val="bg1"/>
          </a:solidFill>
          <a:ln w="9525" algn="ctr">
            <a:noFill/>
            <a:miter lim="800000"/>
            <a:headEnd/>
            <a:tailEnd/>
          </a:ln>
          <a:effectLst/>
        </p:spPr>
        <p:txBody>
          <a:bodyPr wrap="none" anchor="ctr"/>
          <a:lstStyle/>
          <a:p>
            <a:pPr>
              <a:defRPr/>
            </a:pPr>
            <a:endParaRPr lang="zh-TW" altLang="en-US"/>
          </a:p>
        </p:txBody>
      </p:sp>
      <p:sp>
        <p:nvSpPr>
          <p:cNvPr id="1027" name="Rectangle 3"/>
          <p:cNvSpPr>
            <a:spLocks noGrp="1" noChangeArrowheads="1"/>
          </p:cNvSpPr>
          <p:nvPr>
            <p:ph type="title"/>
          </p:nvPr>
        </p:nvSpPr>
        <p:spPr bwMode="auto">
          <a:xfrm>
            <a:off x="1592263" y="260350"/>
            <a:ext cx="7551737" cy="827088"/>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zh-TW" altLang="en-US" smtClean="0"/>
              <a:t>按一下以編輯母片標題樣式</a:t>
            </a:r>
          </a:p>
        </p:txBody>
      </p:sp>
      <p:sp>
        <p:nvSpPr>
          <p:cNvPr id="1028" name="Rectangle 4"/>
          <p:cNvSpPr>
            <a:spLocks noGrp="1" noChangeArrowheads="1"/>
          </p:cNvSpPr>
          <p:nvPr>
            <p:ph type="body" idx="1"/>
          </p:nvPr>
        </p:nvSpPr>
        <p:spPr bwMode="auto">
          <a:xfrm>
            <a:off x="900113" y="1484313"/>
            <a:ext cx="7775575" cy="4611687"/>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36199" name="Rectangle 7"/>
          <p:cNvSpPr>
            <a:spLocks noGrp="1" noChangeArrowheads="1"/>
          </p:cNvSpPr>
          <p:nvPr>
            <p:ph type="sldNum" sz="quarter" idx="4"/>
          </p:nvPr>
        </p:nvSpPr>
        <p:spPr bwMode="auto">
          <a:xfrm>
            <a:off x="6948488" y="6572250"/>
            <a:ext cx="1905000" cy="45720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a:defRPr kumimoji="0" sz="1300">
                <a:solidFill>
                  <a:srgbClr val="003399"/>
                </a:solidFill>
                <a:latin typeface="+mj-lt"/>
                <a:ea typeface="+mn-ea"/>
              </a:defRPr>
            </a:lvl1pPr>
          </a:lstStyle>
          <a:p>
            <a:pPr>
              <a:defRPr/>
            </a:pPr>
            <a:fld id="{31B69079-30FE-45CF-954A-A72564769073}" type="slidenum">
              <a:rPr lang="zh-TW" altLang="en-US"/>
              <a:pPr>
                <a:defRPr/>
              </a:pPr>
              <a:t>‹#›</a:t>
            </a:fld>
            <a:endParaRPr lang="zh-TW" altLang="en-US"/>
          </a:p>
        </p:txBody>
      </p:sp>
      <p:sp>
        <p:nvSpPr>
          <p:cNvPr id="136200" name="Text Box 8"/>
          <p:cNvSpPr txBox="1">
            <a:spLocks noChangeArrowheads="1"/>
          </p:cNvSpPr>
          <p:nvPr/>
        </p:nvSpPr>
        <p:spPr bwMode="auto">
          <a:xfrm>
            <a:off x="2289175" y="6642100"/>
            <a:ext cx="6604000" cy="244475"/>
          </a:xfrm>
          <a:prstGeom prst="rect">
            <a:avLst/>
          </a:prstGeom>
          <a:noFill/>
          <a:ln w="12700">
            <a:noFill/>
            <a:miter lim="800000"/>
            <a:headEnd type="none" w="sm" len="sm"/>
            <a:tailEnd type="none" w="sm" len="sm"/>
          </a:ln>
          <a:effectLst/>
        </p:spPr>
        <p:txBody>
          <a:bodyPr>
            <a:spAutoFit/>
          </a:bodyPr>
          <a:lstStyle/>
          <a:p>
            <a:pPr eaLnBrk="0" hangingPunct="0">
              <a:defRPr/>
            </a:pPr>
            <a:r>
              <a:rPr kumimoji="0" lang="en-US" altLang="zh-TW" sz="1000" dirty="0">
                <a:solidFill>
                  <a:srgbClr val="003399"/>
                </a:solidFill>
                <a:latin typeface="Verdana" pitchFamily="34" charset="0"/>
              </a:rPr>
              <a:t>©2012 Jonathan Lee, CSIE Department, National Taiwan University.</a:t>
            </a:r>
          </a:p>
        </p:txBody>
      </p:sp>
      <p:pic>
        <p:nvPicPr>
          <p:cNvPr id="1031" name="Picture 9"/>
          <p:cNvPicPr>
            <a:picLocks noChangeAspect="1" noChangeArrowheads="1"/>
          </p:cNvPicPr>
          <p:nvPr/>
        </p:nvPicPr>
        <p:blipFill>
          <a:blip r:embed="rId14" cstate="print"/>
          <a:srcRect/>
          <a:stretch>
            <a:fillRect/>
          </a:stretch>
        </p:blipFill>
        <p:spPr bwMode="auto">
          <a:xfrm>
            <a:off x="1403350" y="1125538"/>
            <a:ext cx="7740650" cy="231775"/>
          </a:xfrm>
          <a:prstGeom prst="rect">
            <a:avLst/>
          </a:prstGeom>
          <a:noFill/>
          <a:ln w="9525">
            <a:noFill/>
            <a:miter lim="800000"/>
            <a:headEnd/>
            <a:tailEnd/>
          </a:ln>
        </p:spPr>
      </p:pic>
      <p:pic>
        <p:nvPicPr>
          <p:cNvPr id="1032" name="圖片 2"/>
          <p:cNvPicPr>
            <a:picLocks noChangeAspect="1"/>
          </p:cNvPicPr>
          <p:nvPr userDrawn="1"/>
        </p:nvPicPr>
        <p:blipFill>
          <a:blip r:embed="rId15" cstate="print"/>
          <a:srcRect/>
          <a:stretch>
            <a:fillRect/>
          </a:stretch>
        </p:blipFill>
        <p:spPr bwMode="auto">
          <a:xfrm>
            <a:off x="34925" y="71438"/>
            <a:ext cx="1125538" cy="1125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94" r:id="rId1"/>
    <p:sldLayoutId id="2147483993" r:id="rId2"/>
    <p:sldLayoutId id="2147483992" r:id="rId3"/>
    <p:sldLayoutId id="2147483991" r:id="rId4"/>
    <p:sldLayoutId id="2147483990" r:id="rId5"/>
    <p:sldLayoutId id="2147483989" r:id="rId6"/>
    <p:sldLayoutId id="2147483988" r:id="rId7"/>
    <p:sldLayoutId id="2147483987" r:id="rId8"/>
    <p:sldLayoutId id="2147483986" r:id="rId9"/>
    <p:sldLayoutId id="2147483995" r:id="rId10"/>
    <p:sldLayoutId id="2147483996" r:id="rId11"/>
    <p:sldLayoutId id="2147483997" r:id="rId12"/>
  </p:sldLayoutIdLst>
  <p:hf hdr="0" ftr="0" dt="0"/>
  <p:txStyles>
    <p:titleStyle>
      <a:lvl1pPr algn="l" rtl="0" eaLnBrk="0" fontAlgn="base" hangingPunct="0">
        <a:spcBef>
          <a:spcPct val="0"/>
        </a:spcBef>
        <a:spcAft>
          <a:spcPct val="0"/>
        </a:spcAft>
        <a:defRPr kumimoji="1" sz="4000" b="1">
          <a:solidFill>
            <a:srgbClr val="003399"/>
          </a:solidFill>
          <a:latin typeface="+mj-lt"/>
          <a:ea typeface="+mj-ea"/>
          <a:cs typeface="+mj-cs"/>
        </a:defRPr>
      </a:lvl1pPr>
      <a:lvl2pPr algn="l" rtl="0" eaLnBrk="0" fontAlgn="base" hangingPunct="0">
        <a:spcBef>
          <a:spcPct val="0"/>
        </a:spcBef>
        <a:spcAft>
          <a:spcPct val="0"/>
        </a:spcAft>
        <a:defRPr kumimoji="1" sz="4000" b="1">
          <a:solidFill>
            <a:srgbClr val="003399"/>
          </a:solidFill>
          <a:latin typeface="Tahoma" pitchFamily="34" charset="0"/>
          <a:ea typeface="標楷體" pitchFamily="65" charset="-120"/>
        </a:defRPr>
      </a:lvl2pPr>
      <a:lvl3pPr algn="l" rtl="0" eaLnBrk="0" fontAlgn="base" hangingPunct="0">
        <a:spcBef>
          <a:spcPct val="0"/>
        </a:spcBef>
        <a:spcAft>
          <a:spcPct val="0"/>
        </a:spcAft>
        <a:defRPr kumimoji="1" sz="4000" b="1">
          <a:solidFill>
            <a:srgbClr val="003399"/>
          </a:solidFill>
          <a:latin typeface="Tahoma" pitchFamily="34" charset="0"/>
          <a:ea typeface="標楷體" pitchFamily="65" charset="-120"/>
        </a:defRPr>
      </a:lvl3pPr>
      <a:lvl4pPr algn="l" rtl="0" eaLnBrk="0" fontAlgn="base" hangingPunct="0">
        <a:spcBef>
          <a:spcPct val="0"/>
        </a:spcBef>
        <a:spcAft>
          <a:spcPct val="0"/>
        </a:spcAft>
        <a:defRPr kumimoji="1" sz="4000" b="1">
          <a:solidFill>
            <a:srgbClr val="003399"/>
          </a:solidFill>
          <a:latin typeface="Tahoma" pitchFamily="34" charset="0"/>
          <a:ea typeface="標楷體" pitchFamily="65" charset="-120"/>
        </a:defRPr>
      </a:lvl4pPr>
      <a:lvl5pPr algn="l" rtl="0" eaLnBrk="0" fontAlgn="base" hangingPunct="0">
        <a:spcBef>
          <a:spcPct val="0"/>
        </a:spcBef>
        <a:spcAft>
          <a:spcPct val="0"/>
        </a:spcAft>
        <a:defRPr kumimoji="1" sz="4000" b="1">
          <a:solidFill>
            <a:srgbClr val="003399"/>
          </a:solidFill>
          <a:latin typeface="Tahoma" pitchFamily="34" charset="0"/>
          <a:ea typeface="標楷體" pitchFamily="65" charset="-120"/>
        </a:defRPr>
      </a:lvl5pPr>
      <a:lvl6pPr marL="457200" algn="l" rtl="0" eaLnBrk="1" fontAlgn="base" hangingPunct="1">
        <a:spcBef>
          <a:spcPct val="0"/>
        </a:spcBef>
        <a:spcAft>
          <a:spcPct val="0"/>
        </a:spcAft>
        <a:defRPr kumimoji="1" sz="4000" b="1">
          <a:solidFill>
            <a:srgbClr val="003399"/>
          </a:solidFill>
          <a:latin typeface="Tahoma" pitchFamily="34" charset="0"/>
          <a:ea typeface="標楷體" pitchFamily="65" charset="-120"/>
        </a:defRPr>
      </a:lvl6pPr>
      <a:lvl7pPr marL="914400" algn="l" rtl="0" eaLnBrk="1" fontAlgn="base" hangingPunct="1">
        <a:spcBef>
          <a:spcPct val="0"/>
        </a:spcBef>
        <a:spcAft>
          <a:spcPct val="0"/>
        </a:spcAft>
        <a:defRPr kumimoji="1" sz="4000" b="1">
          <a:solidFill>
            <a:srgbClr val="003399"/>
          </a:solidFill>
          <a:latin typeface="Tahoma" pitchFamily="34" charset="0"/>
          <a:ea typeface="標楷體" pitchFamily="65" charset="-120"/>
        </a:defRPr>
      </a:lvl7pPr>
      <a:lvl8pPr marL="1371600" algn="l" rtl="0" eaLnBrk="1" fontAlgn="base" hangingPunct="1">
        <a:spcBef>
          <a:spcPct val="0"/>
        </a:spcBef>
        <a:spcAft>
          <a:spcPct val="0"/>
        </a:spcAft>
        <a:defRPr kumimoji="1" sz="4000" b="1">
          <a:solidFill>
            <a:srgbClr val="003399"/>
          </a:solidFill>
          <a:latin typeface="Tahoma" pitchFamily="34" charset="0"/>
          <a:ea typeface="標楷體" pitchFamily="65" charset="-120"/>
        </a:defRPr>
      </a:lvl8pPr>
      <a:lvl9pPr marL="1828800" algn="l" rtl="0" eaLnBrk="1" fontAlgn="base" hangingPunct="1">
        <a:spcBef>
          <a:spcPct val="0"/>
        </a:spcBef>
        <a:spcAft>
          <a:spcPct val="0"/>
        </a:spcAft>
        <a:defRPr kumimoji="1" sz="4000" b="1">
          <a:solidFill>
            <a:srgbClr val="003399"/>
          </a:solidFill>
          <a:latin typeface="Tahoma" pitchFamily="34" charset="0"/>
          <a:ea typeface="標楷體" pitchFamily="65" charset="-120"/>
        </a:defRPr>
      </a:lvl9pPr>
    </p:titleStyle>
    <p:bodyStyle>
      <a:lvl1pPr marL="342900" indent="-342900" algn="l" rtl="0" eaLnBrk="0" fontAlgn="base" hangingPunct="0">
        <a:spcBef>
          <a:spcPct val="20000"/>
        </a:spcBef>
        <a:spcAft>
          <a:spcPct val="0"/>
        </a:spcAft>
        <a:buClr>
          <a:srgbClr val="555DAB"/>
        </a:buClr>
        <a:buFont typeface="Wingdings" pitchFamily="2" charset="2"/>
        <a:buChar char="q"/>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555DAB"/>
        </a:buClr>
        <a:buFont typeface="Wingdings" pitchFamily="2" charset="2"/>
        <a:buChar char="Ø"/>
        <a:defRPr kumimoji="1" sz="2400">
          <a:solidFill>
            <a:schemeClr val="tx1"/>
          </a:solidFill>
          <a:latin typeface="+mn-lt"/>
          <a:ea typeface="+mn-ea"/>
        </a:defRPr>
      </a:lvl2pPr>
      <a:lvl3pPr marL="1143000" indent="-228600" algn="l" rtl="0" eaLnBrk="0" fontAlgn="base" hangingPunct="0">
        <a:spcBef>
          <a:spcPct val="20000"/>
        </a:spcBef>
        <a:spcAft>
          <a:spcPct val="0"/>
        </a:spcAft>
        <a:buChar char="•"/>
        <a:defRPr kumimoji="1" sz="20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fontScale="40000" lnSpcReduction="20000"/>
          </a:bodyPr>
          <a:lstStyle/>
          <a:p>
            <a:r>
              <a:rPr lang="zh-TW" altLang="en-US" dirty="0"/>
              <a:t>觀點導向之軟體</a:t>
            </a:r>
            <a:r>
              <a:rPr lang="zh-TW" altLang="en-US" dirty="0" smtClean="0"/>
              <a:t>發展</a:t>
            </a:r>
            <a:r>
              <a:rPr lang="en-US" altLang="zh-TW" dirty="0" smtClean="0"/>
              <a:t>(</a:t>
            </a:r>
            <a:r>
              <a:rPr lang="en-US" altLang="zh-TW" dirty="0"/>
              <a:t>Aspect-Oriented Software Development): </a:t>
            </a:r>
            <a:r>
              <a:rPr lang="zh-TW" altLang="en-US" dirty="0"/>
              <a:t>觀點導向軟體開發方法主要源自於重新思考軟體系統的模組化</a:t>
            </a:r>
            <a:r>
              <a:rPr lang="en-US" altLang="zh-TW" dirty="0"/>
              <a:t>(Modularization)</a:t>
            </a:r>
            <a:r>
              <a:rPr lang="zh-TW" altLang="en-US" dirty="0"/>
              <a:t>以及關注點分離的概念</a:t>
            </a:r>
            <a:r>
              <a:rPr lang="en-US" altLang="zh-TW" dirty="0"/>
              <a:t>(Separation of Concerns)</a:t>
            </a:r>
            <a:r>
              <a:rPr lang="zh-TW" altLang="en-US" dirty="0"/>
              <a:t>。當建構軟體系統功能時，往往會發現到除該功能本身之外，必須還要在這些功能上特別關注其他面向的考量，例如執行效能的面向、元件或模組的再利用性、系統的可靠程度等等。因此，一個軟體系統內，往往存在著這些錯綜交織的面向於軟體開發的各個階段。透過與目標導向軟體工程方面的研究成果結合所引領出來的研究方向包含</a:t>
            </a:r>
            <a:r>
              <a:rPr lang="en-US" altLang="zh-TW" dirty="0"/>
              <a:t>(1)</a:t>
            </a:r>
            <a:r>
              <a:rPr lang="zh-TW" altLang="en-US" dirty="0"/>
              <a:t>辨識早期觀點並整合早期觀點至目標驅動使用案例；</a:t>
            </a:r>
            <a:r>
              <a:rPr lang="en-US" altLang="zh-TW" dirty="0"/>
              <a:t>(2)</a:t>
            </a:r>
            <a:r>
              <a:rPr lang="zh-TW" altLang="en-US" dirty="0"/>
              <a:t>塑模早期觀點行為與系統互動之目標驅動表達法；</a:t>
            </a:r>
            <a:r>
              <a:rPr lang="en-US" altLang="zh-TW" dirty="0"/>
              <a:t>(3)</a:t>
            </a:r>
            <a:r>
              <a:rPr lang="zh-TW" altLang="en-US" dirty="0"/>
              <a:t>將目標驅動表達法轉換成觀點導向程式語言</a:t>
            </a:r>
            <a:r>
              <a:rPr lang="zh-TW" altLang="en-US" dirty="0" smtClean="0"/>
              <a:t>程式碼；</a:t>
            </a:r>
            <a:r>
              <a:rPr lang="en-US" altLang="zh-TW" dirty="0" smtClean="0"/>
              <a:t>(4)</a:t>
            </a:r>
            <a:r>
              <a:rPr lang="zh-TW" altLang="en-US" dirty="0" smtClean="0"/>
              <a:t>透過程式碼相似度找出</a:t>
            </a:r>
            <a:r>
              <a:rPr lang="en-US" altLang="zh-TW" dirty="0" smtClean="0"/>
              <a:t>Aspect Modularity</a:t>
            </a:r>
            <a:r>
              <a:rPr lang="zh-TW" altLang="en-US" dirty="0" smtClean="0"/>
              <a:t>。 </a:t>
            </a:r>
            <a:r>
              <a:rPr lang="zh-TW" altLang="en-US" dirty="0"/>
              <a:t/>
            </a:r>
            <a:br>
              <a:rPr lang="zh-TW" altLang="en-US" dirty="0"/>
            </a:br>
            <a:endParaRPr lang="en-US" altLang="zh-TW" dirty="0" smtClean="0"/>
          </a:p>
          <a:p>
            <a:r>
              <a:rPr lang="zh-TW" altLang="en-US" dirty="0"/>
              <a:t>大型</a:t>
            </a:r>
            <a:r>
              <a:rPr lang="zh-TW" altLang="en-US" dirty="0" smtClean="0"/>
              <a:t>軟體設計與</a:t>
            </a:r>
            <a:r>
              <a:rPr lang="zh-TW" altLang="en-US" dirty="0"/>
              <a:t>分析</a:t>
            </a:r>
            <a:r>
              <a:rPr lang="en-US" altLang="zh-TW" dirty="0"/>
              <a:t>(Design and Analysis </a:t>
            </a:r>
            <a:r>
              <a:rPr lang="en-US" altLang="zh-TW" dirty="0" smtClean="0"/>
              <a:t>of Large-Scale Software System): </a:t>
            </a:r>
            <a:r>
              <a:rPr lang="zh-TW" altLang="en-US" dirty="0"/>
              <a:t>軟體維護一直是處理軟體危機的重要課題，研究發現軟體經時間的累績不斷的修改會造成軟體衰退</a:t>
            </a:r>
            <a:r>
              <a:rPr lang="en-US" altLang="zh-TW" dirty="0"/>
              <a:t>(Code Decay)</a:t>
            </a:r>
            <a:r>
              <a:rPr lang="zh-TW" altLang="en-US" dirty="0"/>
              <a:t>，造成軟體的耦合關係升高，增加軟體維護的成本。我們的研究主要以程式碼耦合度</a:t>
            </a:r>
            <a:r>
              <a:rPr lang="en-US" altLang="zh-TW" dirty="0"/>
              <a:t>(Coupling)</a:t>
            </a:r>
            <a:r>
              <a:rPr lang="zh-TW" altLang="en-US" dirty="0"/>
              <a:t>與相似度</a:t>
            </a:r>
            <a:r>
              <a:rPr lang="en-US" altLang="zh-TW" dirty="0"/>
              <a:t>(Similarity)</a:t>
            </a:r>
            <a:r>
              <a:rPr lang="zh-TW" altLang="en-US" dirty="0"/>
              <a:t>為基礎</a:t>
            </a:r>
            <a:r>
              <a:rPr lang="zh-TW" altLang="en-US" dirty="0" smtClean="0"/>
              <a:t>，</a:t>
            </a:r>
            <a:r>
              <a:rPr lang="zh-TW" altLang="en-US" dirty="0"/>
              <a:t>並</a:t>
            </a:r>
            <a:r>
              <a:rPr lang="zh-TW" altLang="en-US" dirty="0" smtClean="0"/>
              <a:t>透過</a:t>
            </a:r>
            <a:r>
              <a:rPr lang="en-US" altLang="zh-TW" dirty="0" smtClean="0"/>
              <a:t>Abstraction</a:t>
            </a:r>
            <a:r>
              <a:rPr lang="zh-TW" altLang="en-US" dirty="0" smtClean="0"/>
              <a:t>和</a:t>
            </a:r>
            <a:r>
              <a:rPr lang="en-US" altLang="zh-TW" dirty="0" smtClean="0"/>
              <a:t>Encapsulation</a:t>
            </a:r>
            <a:r>
              <a:rPr lang="zh-TW" altLang="en-US" dirty="0" smtClean="0"/>
              <a:t>探討</a:t>
            </a:r>
            <a:r>
              <a:rPr lang="zh-TW" altLang="en-US" dirty="0"/>
              <a:t>大型</a:t>
            </a:r>
            <a:r>
              <a:rPr lang="zh-TW" altLang="en-US" dirty="0" smtClean="0"/>
              <a:t>軟體設計，包括程式碼</a:t>
            </a:r>
            <a:r>
              <a:rPr lang="zh-TW" altLang="en-US" dirty="0"/>
              <a:t>分</a:t>
            </a:r>
            <a:r>
              <a:rPr lang="zh-TW" altLang="en-US" dirty="0" smtClean="0"/>
              <a:t>群</a:t>
            </a:r>
            <a:r>
              <a:rPr lang="en-US" altLang="zh-TW" dirty="0" smtClean="0"/>
              <a:t>(Code Clustering)</a:t>
            </a:r>
            <a:r>
              <a:rPr lang="zh-TW" altLang="en-US" dirty="0" smtClean="0"/>
              <a:t>、</a:t>
            </a:r>
            <a:r>
              <a:rPr lang="zh-TW" altLang="en-US" dirty="0"/>
              <a:t>程式碼視覺化與標</a:t>
            </a:r>
            <a:r>
              <a:rPr lang="zh-TW" altLang="en-US" dirty="0" smtClean="0"/>
              <a:t>註</a:t>
            </a:r>
            <a:r>
              <a:rPr lang="en-US" altLang="zh-TW" dirty="0" smtClean="0"/>
              <a:t>(Code Visualization &amp; Annotation)</a:t>
            </a:r>
            <a:r>
              <a:rPr lang="zh-TW" altLang="en-US" dirty="0" smtClean="0"/>
              <a:t>、</a:t>
            </a:r>
            <a:r>
              <a:rPr lang="zh-TW" altLang="en-US" dirty="0"/>
              <a:t>程式碼重</a:t>
            </a:r>
            <a:r>
              <a:rPr lang="zh-TW" altLang="en-US" dirty="0" smtClean="0"/>
              <a:t>構</a:t>
            </a:r>
            <a:r>
              <a:rPr lang="en-US" altLang="zh-TW" dirty="0" smtClean="0"/>
              <a:t>(Refactoring)</a:t>
            </a:r>
            <a:r>
              <a:rPr lang="zh-TW" altLang="en-US" dirty="0" smtClean="0"/>
              <a:t>與</a:t>
            </a:r>
            <a:r>
              <a:rPr lang="zh-TW" altLang="en-US" dirty="0"/>
              <a:t>程式碼</a:t>
            </a:r>
            <a:r>
              <a:rPr lang="zh-TW" altLang="en-US" dirty="0" smtClean="0"/>
              <a:t>模組化</a:t>
            </a:r>
            <a:r>
              <a:rPr lang="en-US" altLang="zh-TW" dirty="0" smtClean="0"/>
              <a:t>(Code Modularization)</a:t>
            </a:r>
            <a:r>
              <a:rPr lang="zh-TW" altLang="en-US" dirty="0" smtClean="0"/>
              <a:t>等</a:t>
            </a:r>
            <a:r>
              <a:rPr lang="zh-TW" altLang="en-US" dirty="0"/>
              <a:t>問題，以提供軟體維護活動所需模型與工具</a:t>
            </a:r>
            <a:r>
              <a:rPr lang="zh-TW" altLang="en-US" dirty="0" smtClean="0"/>
              <a:t>，降低</a:t>
            </a:r>
            <a:r>
              <a:rPr lang="zh-TW" altLang="en-US" dirty="0"/>
              <a:t>軟體維護成本</a:t>
            </a:r>
            <a:r>
              <a:rPr lang="zh-TW" altLang="en-US" dirty="0" smtClean="0"/>
              <a:t>。</a:t>
            </a:r>
            <a:r>
              <a:rPr lang="zh-TW" altLang="en-US" dirty="0"/>
              <a:t/>
            </a:r>
            <a:br>
              <a:rPr lang="zh-TW" altLang="en-US" dirty="0"/>
            </a:br>
            <a:endParaRPr lang="zh-TW" altLang="en-US" dirty="0"/>
          </a:p>
          <a:p>
            <a:r>
              <a:rPr lang="zh-TW" altLang="en-US" dirty="0" smtClean="0"/>
              <a:t>代理人</a:t>
            </a:r>
            <a:r>
              <a:rPr lang="zh-TW" altLang="en-US" dirty="0"/>
              <a:t>導向軟體技術</a:t>
            </a:r>
            <a:r>
              <a:rPr lang="en-US" altLang="zh-TW" dirty="0"/>
              <a:t>(Agent-based software technology):</a:t>
            </a:r>
            <a:r>
              <a:rPr lang="zh-TW" altLang="en-US" dirty="0"/>
              <a:t>由於高階模糊派翠網路是一個強大的系統模擬與分析的工具，同時提供一個整合性架構的可能性。透過高階模糊派翠網路整合模糊運算與模糊推理可以達成</a:t>
            </a:r>
            <a:r>
              <a:rPr lang="en-US" altLang="zh-TW" dirty="0"/>
              <a:t>(1)</a:t>
            </a:r>
            <a:r>
              <a:rPr lang="zh-TW" altLang="en-US" dirty="0"/>
              <a:t>模擬不確定之不精確資訊</a:t>
            </a:r>
            <a:r>
              <a:rPr lang="en-US" altLang="zh-TW" dirty="0"/>
              <a:t>(</a:t>
            </a:r>
            <a:r>
              <a:rPr lang="zh-TW" altLang="en-US" dirty="0"/>
              <a:t>數值與非數值</a:t>
            </a:r>
            <a:r>
              <a:rPr lang="en-US" altLang="zh-TW" dirty="0"/>
              <a:t>)</a:t>
            </a:r>
            <a:r>
              <a:rPr lang="zh-TW" altLang="en-US" dirty="0"/>
              <a:t>；</a:t>
            </a:r>
            <a:r>
              <a:rPr lang="en-US" altLang="zh-TW" dirty="0"/>
              <a:t>(2)</a:t>
            </a:r>
            <a:r>
              <a:rPr lang="zh-TW" altLang="en-US" dirty="0"/>
              <a:t>模擬模糊運算；</a:t>
            </a:r>
            <a:r>
              <a:rPr lang="en-US" altLang="zh-TW" dirty="0"/>
              <a:t>(3)</a:t>
            </a:r>
            <a:r>
              <a:rPr lang="zh-TW" altLang="en-US" dirty="0"/>
              <a:t>模擬不確定之不精確法則；</a:t>
            </a:r>
            <a:r>
              <a:rPr lang="en-US" altLang="zh-TW" dirty="0"/>
              <a:t>(4)</a:t>
            </a:r>
            <a:r>
              <a:rPr lang="zh-TW" altLang="en-US" dirty="0"/>
              <a:t>模擬模糊推理。同時利用可能性邏輯擴充派翠網路，可以表達與推理不確定性資訊。根據基本的派翠網路，我們主要利用可能性理論來擴充位置與轉置，使之得以處理不確定資訊，為有效整合模糊運算、模糊推理與模糊類神經網路，我們提出不確定轉置</a:t>
            </a:r>
            <a:r>
              <a:rPr lang="en-US" altLang="zh-TW" dirty="0"/>
              <a:t>(uncertain transition)</a:t>
            </a:r>
            <a:r>
              <a:rPr lang="zh-TW" altLang="en-US" dirty="0"/>
              <a:t>，並將 之分成下面幾類：計算轉置、推理轉置、整合轉置、複製轉置、整合</a:t>
            </a:r>
            <a:r>
              <a:rPr lang="en-US" altLang="zh-TW" dirty="0"/>
              <a:t>-</a:t>
            </a:r>
            <a:r>
              <a:rPr lang="zh-TW" altLang="en-US" dirty="0"/>
              <a:t>複製轉置。</a:t>
            </a:r>
            <a:br>
              <a:rPr lang="zh-TW" altLang="en-US" dirty="0"/>
            </a:br>
            <a:endParaRPr lang="zh-TW" altLang="en-US" dirty="0"/>
          </a:p>
          <a:p>
            <a:r>
              <a:rPr lang="zh-TW" altLang="en-US" dirty="0" smtClean="0"/>
              <a:t>服務導向</a:t>
            </a:r>
            <a:r>
              <a:rPr lang="zh-TW" altLang="en-US" dirty="0"/>
              <a:t>計算</a:t>
            </a:r>
            <a:r>
              <a:rPr lang="en-US" altLang="zh-TW" dirty="0" smtClean="0"/>
              <a:t>(</a:t>
            </a:r>
            <a:r>
              <a:rPr lang="en-US" altLang="zh-TW" dirty="0"/>
              <a:t>Service-Oriented </a:t>
            </a:r>
            <a:r>
              <a:rPr lang="en-US" altLang="zh-TW" dirty="0" smtClean="0"/>
              <a:t>Computing): </a:t>
            </a:r>
            <a:r>
              <a:rPr lang="zh-TW" altLang="en-US" dirty="0"/>
              <a:t>智慧型網際服務技術將發展可自我調整以貼近使用者需求的加值型網際服務，以達成「服務人性化」的目標。主要的研究項目有：</a:t>
            </a:r>
            <a:r>
              <a:rPr lang="en-US" altLang="zh-TW" dirty="0"/>
              <a:t>(1) </a:t>
            </a:r>
            <a:r>
              <a:rPr lang="zh-TW" altLang="en-US" dirty="0"/>
              <a:t>服務提供，發展數種不同型態的網 際服務，如資料服務</a:t>
            </a:r>
            <a:r>
              <a:rPr lang="en-US" altLang="zh-TW" dirty="0"/>
              <a:t>(data service)</a:t>
            </a:r>
            <a:r>
              <a:rPr lang="zh-TW" altLang="en-US" dirty="0"/>
              <a:t>、工具服務</a:t>
            </a:r>
            <a:r>
              <a:rPr lang="en-US" altLang="zh-TW" dirty="0"/>
              <a:t>(tool service)</a:t>
            </a:r>
            <a:r>
              <a:rPr lang="zh-TW" altLang="en-US" dirty="0"/>
              <a:t>與程序服務</a:t>
            </a:r>
            <a:r>
              <a:rPr lang="en-US" altLang="zh-TW" dirty="0"/>
              <a:t>(process service)</a:t>
            </a:r>
            <a:r>
              <a:rPr lang="zh-TW" altLang="en-US" dirty="0"/>
              <a:t>，並研發各種服務型態的建置技術與整合技術；</a:t>
            </a:r>
            <a:r>
              <a:rPr lang="en-US" altLang="zh-TW" dirty="0"/>
              <a:t>(2) </a:t>
            </a:r>
            <a:r>
              <a:rPr lang="zh-TW" altLang="en-US" dirty="0"/>
              <a:t>服務配對，利用語意網路</a:t>
            </a:r>
            <a:r>
              <a:rPr lang="en-US" altLang="zh-TW" dirty="0"/>
              <a:t>(semantic web)</a:t>
            </a:r>
            <a:r>
              <a:rPr lang="zh-TW" altLang="en-US" dirty="0"/>
              <a:t>、仲介代理人</a:t>
            </a:r>
            <a:r>
              <a:rPr lang="en-US" altLang="zh-TW" dirty="0"/>
              <a:t>(middle agent)</a:t>
            </a:r>
            <a:r>
              <a:rPr lang="zh-TW" altLang="en-US" dirty="0"/>
              <a:t>、與可能性配翠網路</a:t>
            </a:r>
            <a:r>
              <a:rPr lang="en-US" altLang="zh-TW" dirty="0"/>
              <a:t>(</a:t>
            </a:r>
            <a:r>
              <a:rPr lang="en-US" altLang="zh-TW" dirty="0" err="1"/>
              <a:t>Possibilitic</a:t>
            </a:r>
            <a:r>
              <a:rPr lang="en-US" altLang="zh-TW" dirty="0"/>
              <a:t> Petri Net, PPN)</a:t>
            </a:r>
            <a:r>
              <a:rPr lang="zh-TW" altLang="en-US" dirty="0"/>
              <a:t>等技術，開發具備深層語意</a:t>
            </a:r>
            <a:r>
              <a:rPr lang="en-US" altLang="zh-TW" dirty="0"/>
              <a:t>(semantics)</a:t>
            </a:r>
            <a:r>
              <a:rPr lang="zh-TW" altLang="en-US" dirty="0"/>
              <a:t>的配對機制，以及考量不確定性</a:t>
            </a:r>
            <a:r>
              <a:rPr lang="en-US" altLang="zh-TW" dirty="0"/>
              <a:t>(uncertainty)</a:t>
            </a:r>
            <a:r>
              <a:rPr lang="zh-TW" altLang="en-US" dirty="0"/>
              <a:t>的配對機制；</a:t>
            </a:r>
            <a:r>
              <a:rPr lang="en-US" altLang="zh-TW" dirty="0"/>
              <a:t>(3) </a:t>
            </a:r>
            <a:r>
              <a:rPr lang="zh-TW" altLang="en-US" dirty="0"/>
              <a:t>服務組合</a:t>
            </a:r>
            <a:r>
              <a:rPr lang="en-US" altLang="zh-TW" dirty="0"/>
              <a:t>(service composition)</a:t>
            </a:r>
            <a:r>
              <a:rPr lang="zh-TW" altLang="en-US" dirty="0"/>
              <a:t>，利用服務流程</a:t>
            </a:r>
            <a:r>
              <a:rPr lang="en-US" altLang="zh-TW" dirty="0"/>
              <a:t>(service flow)</a:t>
            </a:r>
            <a:r>
              <a:rPr lang="zh-TW" altLang="en-US" dirty="0"/>
              <a:t>與規則基 </a:t>
            </a:r>
            <a:r>
              <a:rPr lang="en-US" altLang="zh-TW" dirty="0"/>
              <a:t>(rule base)</a:t>
            </a:r>
            <a:r>
              <a:rPr lang="zh-TW" altLang="en-US" dirty="0"/>
              <a:t>等技術，發展靜態與動態的服務組合，以視覺化的組合介面與配對引擎，提供使用者更為便利的服務需求；</a:t>
            </a:r>
            <a:r>
              <a:rPr lang="en-US" altLang="zh-TW" dirty="0"/>
              <a:t>(4) </a:t>
            </a:r>
            <a:r>
              <a:rPr lang="zh-TW" altLang="en-US" dirty="0"/>
              <a:t>服務遞送</a:t>
            </a:r>
            <a:r>
              <a:rPr lang="en-US" altLang="zh-TW" dirty="0"/>
              <a:t>(service delivery)</a:t>
            </a:r>
            <a:r>
              <a:rPr lang="zh-TW" altLang="en-US" dirty="0"/>
              <a:t>，利用整合之服務工作區以遞送使用者 需求的</a:t>
            </a:r>
            <a:r>
              <a:rPr lang="zh-TW" altLang="en-US" dirty="0" smtClean="0"/>
              <a:t>服務。</a:t>
            </a:r>
            <a:endParaRPr lang="zh-TW" altLang="en-US" dirty="0"/>
          </a:p>
          <a:p>
            <a:endParaRPr lang="zh-TW" altLang="en-US" dirty="0"/>
          </a:p>
        </p:txBody>
      </p:sp>
      <p:sp>
        <p:nvSpPr>
          <p:cNvPr id="3" name="標題 2"/>
          <p:cNvSpPr>
            <a:spLocks noGrp="1"/>
          </p:cNvSpPr>
          <p:nvPr>
            <p:ph type="title"/>
          </p:nvPr>
        </p:nvSpPr>
        <p:spPr/>
        <p:txBody>
          <a:bodyPr/>
          <a:lstStyle/>
          <a:p>
            <a:r>
              <a:rPr lang="zh-TW" altLang="en-US" sz="3200" dirty="0"/>
              <a:t>李允中教授</a:t>
            </a:r>
            <a:r>
              <a:rPr lang="en-US" altLang="zh-TW" sz="3200" dirty="0"/>
              <a:t>-</a:t>
            </a:r>
            <a:r>
              <a:rPr lang="zh-TW" altLang="en-US" sz="3200" dirty="0"/>
              <a:t>軟體工程實驗室研究方向</a:t>
            </a:r>
            <a:endParaRPr lang="zh-TW" altLang="en-US" sz="3200" dirty="0"/>
          </a:p>
        </p:txBody>
      </p:sp>
      <p:sp>
        <p:nvSpPr>
          <p:cNvPr id="4" name="投影片編號版面配置區 3"/>
          <p:cNvSpPr>
            <a:spLocks noGrp="1"/>
          </p:cNvSpPr>
          <p:nvPr>
            <p:ph type="sldNum" sz="quarter" idx="10"/>
          </p:nvPr>
        </p:nvSpPr>
        <p:spPr/>
        <p:txBody>
          <a:bodyPr/>
          <a:lstStyle/>
          <a:p>
            <a:pPr>
              <a:defRPr/>
            </a:pPr>
            <a:fld id="{6A393C79-0237-4296-9243-E9EFCC90EF9B}" type="slidenum">
              <a:rPr lang="zh-TW" altLang="en-US" smtClean="0"/>
              <a:pPr>
                <a:defRPr/>
              </a:pPr>
              <a:t>1</a:t>
            </a:fld>
            <a:endParaRPr lang="zh-TW" altLang="en-US" dirty="0"/>
          </a:p>
        </p:txBody>
      </p:sp>
    </p:spTree>
    <p:extLst>
      <p:ext uri="{BB962C8B-B14F-4D97-AF65-F5344CB8AC3E}">
        <p14:creationId xmlns:p14="http://schemas.microsoft.com/office/powerpoint/2010/main" val="502432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csie ntu">
  <a:themeElements>
    <a:clrScheme name="2_Worldwide design template 1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0099FF"/>
      </a:folHlink>
    </a:clrScheme>
    <a:fontScheme name="2_Worldwide design template">
      <a:majorFont>
        <a:latin typeface="Tahoma"/>
        <a:ea typeface="標楷體"/>
        <a:cs typeface=""/>
      </a:majorFont>
      <a:minorFont>
        <a:latin typeface="Trebuchet MS"/>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600" b="1" i="0" u="none" strike="noStrike" cap="none" normalizeH="0" baseline="0" smtClean="0">
            <a:ln>
              <a:noFill/>
            </a:ln>
            <a:solidFill>
              <a:schemeClr val="tx1"/>
            </a:solidFill>
            <a:effectLst/>
            <a:latin typeface="Times New Roman" pitchFamily="18"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600" b="1" i="0" u="none" strike="noStrike" cap="none" normalizeH="0" baseline="0" smtClean="0">
            <a:ln>
              <a:noFill/>
            </a:ln>
            <a:solidFill>
              <a:schemeClr val="tx1"/>
            </a:solidFill>
            <a:effectLst/>
            <a:latin typeface="Times New Roman" pitchFamily="18" charset="0"/>
            <a:ea typeface="新細明體" charset="-120"/>
          </a:defRPr>
        </a:defPPr>
      </a:lstStyle>
    </a:lnDef>
  </a:objectDefaults>
  <a:extraClrSchemeLst>
    <a:extraClrScheme>
      <a:clrScheme name="2_Worldwide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Worldwide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Worldwide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Worldwide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Worldwide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Worldwide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Worldwide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Worldwide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Worldwide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Worldwide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Worldwide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Worldwide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Worldwide design 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Worldwide design template 1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99FF"/>
        </a:folHlink>
      </a:clrScheme>
      <a:clrMap bg1="lt1" tx1="dk1" bg2="lt2" tx2="dk2" accent1="accent1" accent2="accent2" accent3="accent3" accent4="accent4" accent5="accent5" accent6="accent6" hlink="hlink" folHlink="folHlink"/>
    </a:extraClrScheme>
    <a:extraClrScheme>
      <a:clrScheme name="2_Worldwide design template 1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00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11172</TotalTime>
  <Words>196</Words>
  <Application>Microsoft Office PowerPoint</Application>
  <PresentationFormat>如螢幕大小 (4:3)</PresentationFormat>
  <Paragraphs>7</Paragraphs>
  <Slides>1</Slides>
  <Notes>1</Notes>
  <HiddenSlides>0</HiddenSlides>
  <MMClips>0</MMClips>
  <ScaleCrop>false</ScaleCrop>
  <HeadingPairs>
    <vt:vector size="4" baseType="variant">
      <vt:variant>
        <vt:lpstr>佈景主題</vt:lpstr>
      </vt:variant>
      <vt:variant>
        <vt:i4>1</vt:i4>
      </vt:variant>
      <vt:variant>
        <vt:lpstr>投影片標題</vt:lpstr>
      </vt:variant>
      <vt:variant>
        <vt:i4>1</vt:i4>
      </vt:variant>
    </vt:vector>
  </HeadingPairs>
  <TitlesOfParts>
    <vt:vector size="2" baseType="lpstr">
      <vt:lpstr>csie ntu</vt:lpstr>
      <vt:lpstr>李允中教授-軟體工程實驗室研究方向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台灣軟體工程教育的過去、現在與未來</dc:title>
  <dc:creator>user</dc:creator>
  <cp:lastModifiedBy>jielee</cp:lastModifiedBy>
  <cp:revision>1555</cp:revision>
  <dcterms:created xsi:type="dcterms:W3CDTF">2008-06-12T07:56:18Z</dcterms:created>
  <dcterms:modified xsi:type="dcterms:W3CDTF">2012-11-02T08:21:35Z</dcterms:modified>
</cp:coreProperties>
</file>