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257" r:id="rId3"/>
    <p:sldId id="296" r:id="rId4"/>
    <p:sldId id="282" r:id="rId5"/>
    <p:sldId id="283" r:id="rId6"/>
    <p:sldId id="285" r:id="rId7"/>
    <p:sldId id="288" r:id="rId8"/>
    <p:sldId id="301" r:id="rId9"/>
    <p:sldId id="300" r:id="rId10"/>
    <p:sldId id="290" r:id="rId11"/>
    <p:sldId id="291" r:id="rId12"/>
    <p:sldId id="294" r:id="rId13"/>
    <p:sldId id="299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0298" autoAdjust="0"/>
  </p:normalViewPr>
  <p:slideViewPr>
    <p:cSldViewPr>
      <p:cViewPr varScale="1">
        <p:scale>
          <a:sx n="65" d="100"/>
          <a:sy n="65" d="100"/>
        </p:scale>
        <p:origin x="-72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F43A9-E9C5-4B5D-BC02-3173241FB3D9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60CF74C-F12F-49C0-A175-EB5130E147E3}">
      <dgm:prSet/>
      <dgm:spPr/>
      <dgm:t>
        <a:bodyPr/>
        <a:lstStyle/>
        <a:p>
          <a:pPr rtl="0"/>
          <a:r>
            <a:rPr lang="zh-TW" b="1" dirty="0" smtClean="0"/>
            <a:t>研究領域</a:t>
          </a:r>
          <a:endParaRPr lang="en-US" b="1" dirty="0"/>
        </a:p>
      </dgm:t>
    </dgm:pt>
    <dgm:pt modelId="{8F9F7999-E9F3-43E8-84FD-841A1A65310D}" type="parTrans" cxnId="{FA2A1A45-BEB5-4B1C-B11A-6A48453A2D28}">
      <dgm:prSet/>
      <dgm:spPr/>
      <dgm:t>
        <a:bodyPr/>
        <a:lstStyle/>
        <a:p>
          <a:endParaRPr lang="zh-TW" altLang="en-US"/>
        </a:p>
      </dgm:t>
    </dgm:pt>
    <dgm:pt modelId="{E62CC856-760B-4C14-B7F1-7675A7A03D38}" type="sibTrans" cxnId="{FA2A1A45-BEB5-4B1C-B11A-6A48453A2D28}">
      <dgm:prSet/>
      <dgm:spPr/>
      <dgm:t>
        <a:bodyPr/>
        <a:lstStyle/>
        <a:p>
          <a:endParaRPr lang="zh-TW" altLang="en-US"/>
        </a:p>
      </dgm:t>
    </dgm:pt>
    <dgm:pt modelId="{F9445987-9E47-442A-A3C9-09EDC07FEDCD}">
      <dgm:prSet/>
      <dgm:spPr/>
      <dgm:t>
        <a:bodyPr/>
        <a:lstStyle/>
        <a:p>
          <a:pPr rtl="0"/>
          <a:r>
            <a:rPr lang="zh-TW" b="1" dirty="0" smtClean="0"/>
            <a:t>社群網路分析</a:t>
          </a:r>
          <a:endParaRPr lang="en-US" b="1" dirty="0"/>
        </a:p>
      </dgm:t>
    </dgm:pt>
    <dgm:pt modelId="{0573EFD5-9C32-4702-A5BC-69F4D5B727D8}" type="parTrans" cxnId="{A74B9BC2-2144-41AF-8056-9FAFE0FE4B70}">
      <dgm:prSet/>
      <dgm:spPr/>
      <dgm:t>
        <a:bodyPr/>
        <a:lstStyle/>
        <a:p>
          <a:endParaRPr lang="zh-TW" altLang="en-US"/>
        </a:p>
      </dgm:t>
    </dgm:pt>
    <dgm:pt modelId="{0A608002-39DA-4812-B34D-FA1B10950BD3}" type="sibTrans" cxnId="{A74B9BC2-2144-41AF-8056-9FAFE0FE4B70}">
      <dgm:prSet/>
      <dgm:spPr/>
      <dgm:t>
        <a:bodyPr/>
        <a:lstStyle/>
        <a:p>
          <a:endParaRPr lang="zh-TW" altLang="en-US"/>
        </a:p>
      </dgm:t>
    </dgm:pt>
    <dgm:pt modelId="{D3D4EF7F-2FF0-40F5-AB18-334ED7BD7C7C}">
      <dgm:prSet/>
      <dgm:spPr/>
      <dgm:t>
        <a:bodyPr/>
        <a:lstStyle/>
        <a:p>
          <a:pPr rtl="0"/>
          <a:r>
            <a:rPr lang="zh-TW" b="1" dirty="0" smtClean="0"/>
            <a:t>知識發現與</a:t>
          </a:r>
          <a:r>
            <a:rPr lang="zh-TW" altLang="en-US" b="1" dirty="0" smtClean="0"/>
            <a:t>機器學習 </a:t>
          </a:r>
          <a:r>
            <a:rPr lang="en-US" altLang="zh-TW" b="1" dirty="0" smtClean="0"/>
            <a:t>(KDD Cup)</a:t>
          </a:r>
          <a:endParaRPr lang="en-US" b="1" dirty="0"/>
        </a:p>
      </dgm:t>
    </dgm:pt>
    <dgm:pt modelId="{1AF48781-46AB-4ECA-877B-834F489D3DE6}" type="parTrans" cxnId="{CB7FD872-4A21-472E-8E36-46E217E0702C}">
      <dgm:prSet/>
      <dgm:spPr/>
      <dgm:t>
        <a:bodyPr/>
        <a:lstStyle/>
        <a:p>
          <a:endParaRPr lang="zh-TW" altLang="en-US"/>
        </a:p>
      </dgm:t>
    </dgm:pt>
    <dgm:pt modelId="{23593D26-2411-4989-9756-C30F056CD9EA}" type="sibTrans" cxnId="{CB7FD872-4A21-472E-8E36-46E217E0702C}">
      <dgm:prSet/>
      <dgm:spPr/>
      <dgm:t>
        <a:bodyPr/>
        <a:lstStyle/>
        <a:p>
          <a:endParaRPr lang="zh-TW" altLang="en-US"/>
        </a:p>
      </dgm:t>
    </dgm:pt>
    <dgm:pt modelId="{16348FF5-ADEA-4B84-974E-56BB4C6CD4B7}">
      <dgm:prSet/>
      <dgm:spPr/>
      <dgm:t>
        <a:bodyPr/>
        <a:lstStyle/>
        <a:p>
          <a:pPr rtl="0"/>
          <a:r>
            <a:rPr lang="zh-TW" altLang="en-US" b="1" dirty="0" smtClean="0"/>
            <a:t>人工智慧</a:t>
          </a:r>
          <a:endParaRPr lang="en-US" b="1" dirty="0"/>
        </a:p>
      </dgm:t>
    </dgm:pt>
    <dgm:pt modelId="{0E5CB54E-1D04-4E48-9E56-7A6DB708D674}" type="parTrans" cxnId="{8C9632F4-6C60-42EC-BFF4-FDCBB0634AB4}">
      <dgm:prSet/>
      <dgm:spPr/>
      <dgm:t>
        <a:bodyPr/>
        <a:lstStyle/>
        <a:p>
          <a:endParaRPr lang="zh-TW" altLang="en-US"/>
        </a:p>
      </dgm:t>
    </dgm:pt>
    <dgm:pt modelId="{7E7CFCF3-2D77-446A-99DC-7E455FE06E6A}" type="sibTrans" cxnId="{8C9632F4-6C60-42EC-BFF4-FDCBB0634AB4}">
      <dgm:prSet/>
      <dgm:spPr/>
      <dgm:t>
        <a:bodyPr/>
        <a:lstStyle/>
        <a:p>
          <a:endParaRPr lang="zh-TW" altLang="en-US"/>
        </a:p>
      </dgm:t>
    </dgm:pt>
    <dgm:pt modelId="{147EB5B0-9C8E-478A-941A-EF3E6F18EC2D}">
      <dgm:prSet/>
      <dgm:spPr/>
      <dgm:t>
        <a:bodyPr/>
        <a:lstStyle/>
        <a:p>
          <a:pPr rtl="0"/>
          <a:r>
            <a:rPr lang="zh-TW" b="1" dirty="0" smtClean="0"/>
            <a:t>搜尋引擎與自然語言應用</a:t>
          </a:r>
          <a:endParaRPr lang="zh-TW" dirty="0"/>
        </a:p>
      </dgm:t>
    </dgm:pt>
    <dgm:pt modelId="{DCCC9811-CAE7-487E-AB85-16EEE6F84DAB}" type="parTrans" cxnId="{2A9C88E2-3513-4A00-91EE-425DA5F78C25}">
      <dgm:prSet/>
      <dgm:spPr/>
      <dgm:t>
        <a:bodyPr/>
        <a:lstStyle/>
        <a:p>
          <a:endParaRPr lang="zh-TW" altLang="en-US"/>
        </a:p>
      </dgm:t>
    </dgm:pt>
    <dgm:pt modelId="{6926125B-35C3-44BB-BA64-902985AF5386}" type="sibTrans" cxnId="{2A9C88E2-3513-4A00-91EE-425DA5F78C25}">
      <dgm:prSet/>
      <dgm:spPr/>
      <dgm:t>
        <a:bodyPr/>
        <a:lstStyle/>
        <a:p>
          <a:endParaRPr lang="zh-TW" altLang="en-US"/>
        </a:p>
      </dgm:t>
    </dgm:pt>
    <dgm:pt modelId="{5F5CB82E-060F-4895-9BD8-46234104AB13}">
      <dgm:prSet/>
      <dgm:spPr/>
      <dgm:t>
        <a:bodyPr/>
        <a:lstStyle/>
        <a:p>
          <a:pPr rtl="0"/>
          <a:r>
            <a:rPr lang="zh-TW" altLang="en-US" dirty="0" smtClean="0"/>
            <a:t>感測網路資料分析（</a:t>
          </a:r>
          <a:r>
            <a:rPr lang="en-US" altLang="zh-TW" dirty="0" smtClean="0"/>
            <a:t>INTEL-NTU</a:t>
          </a:r>
          <a:r>
            <a:rPr lang="zh-TW" altLang="en-US" dirty="0" smtClean="0"/>
            <a:t> </a:t>
          </a:r>
          <a:r>
            <a:rPr lang="en-US" altLang="zh-TW" dirty="0" smtClean="0"/>
            <a:t>Lab</a:t>
          </a:r>
          <a:r>
            <a:rPr lang="zh-TW" altLang="en-US" dirty="0" smtClean="0"/>
            <a:t>）</a:t>
          </a:r>
          <a:endParaRPr lang="zh-TW" dirty="0"/>
        </a:p>
      </dgm:t>
    </dgm:pt>
    <dgm:pt modelId="{03CA07D0-CC65-4582-9CFF-AC22D33F2B24}" type="parTrans" cxnId="{353F91A8-687B-4318-9D1C-51222B58F06A}">
      <dgm:prSet/>
      <dgm:spPr/>
      <dgm:t>
        <a:bodyPr/>
        <a:lstStyle/>
        <a:p>
          <a:endParaRPr lang="zh-TW" altLang="en-US"/>
        </a:p>
      </dgm:t>
    </dgm:pt>
    <dgm:pt modelId="{503A1508-4888-4794-A966-564AF9720DE5}" type="sibTrans" cxnId="{353F91A8-687B-4318-9D1C-51222B58F06A}">
      <dgm:prSet/>
      <dgm:spPr/>
      <dgm:t>
        <a:bodyPr/>
        <a:lstStyle/>
        <a:p>
          <a:endParaRPr lang="en-US"/>
        </a:p>
      </dgm:t>
    </dgm:pt>
    <dgm:pt modelId="{6F33F5AD-C515-4F1B-99A1-1DC8CD393D6B}" type="pres">
      <dgm:prSet presAssocID="{CA9F43A9-E9C5-4B5D-BC02-3173241FB3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3B42E5-0E42-437E-B99A-A6CB06AB0AE6}" type="pres">
      <dgm:prSet presAssocID="{160CF74C-F12F-49C0-A175-EB5130E147E3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DB656AD-7C3D-47B4-AD3E-E5EC9BEA1FB9}" type="pres">
      <dgm:prSet presAssocID="{0573EFD5-9C32-4702-A5BC-69F4D5B727D8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CD5C4C58-3E0A-4755-85E9-9528CF8F7927}" type="pres">
      <dgm:prSet presAssocID="{0573EFD5-9C32-4702-A5BC-69F4D5B727D8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D159699F-C790-45F2-B573-7D8D91EB645C}" type="pres">
      <dgm:prSet presAssocID="{F9445987-9E47-442A-A3C9-09EDC07FED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66623B-43CA-417D-BF3F-A43FCE4738B0}" type="pres">
      <dgm:prSet presAssocID="{1AF48781-46AB-4ECA-877B-834F489D3DE6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B47EB118-7B79-4F80-AE44-8ED0662D48F7}" type="pres">
      <dgm:prSet presAssocID="{1AF48781-46AB-4ECA-877B-834F489D3DE6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52FD07FF-EABE-48EC-9C28-A3062EDD6215}" type="pres">
      <dgm:prSet presAssocID="{D3D4EF7F-2FF0-40F5-AB18-334ED7BD7C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09C35B-463B-48C5-ADF1-E9C7E6362EEC}" type="pres">
      <dgm:prSet presAssocID="{0E5CB54E-1D04-4E48-9E56-7A6DB708D674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0652C217-CCDF-40BA-A40F-7BAC51A577E7}" type="pres">
      <dgm:prSet presAssocID="{0E5CB54E-1D04-4E48-9E56-7A6DB708D674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F610C44C-5A83-45C6-A6EB-C21F1CD1C102}" type="pres">
      <dgm:prSet presAssocID="{16348FF5-ADEA-4B84-974E-56BB4C6CD4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C6C898-1DF8-410A-8264-45416151115C}" type="pres">
      <dgm:prSet presAssocID="{DCCC9811-CAE7-487E-AB85-16EEE6F84DAB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CC57A0D5-2698-433F-8DA2-37EDF0D02C18}" type="pres">
      <dgm:prSet presAssocID="{DCCC9811-CAE7-487E-AB85-16EEE6F84DAB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76F53ABC-0566-4DA7-B292-78F67E1F8383}" type="pres">
      <dgm:prSet presAssocID="{147EB5B0-9C8E-478A-941A-EF3E6F18EC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C5EDBB-CFF7-460C-BA0D-512BB07761B3}" type="pres">
      <dgm:prSet presAssocID="{03CA07D0-CC65-4582-9CFF-AC22D33F2B24}" presName="Name9" presStyleLbl="parChTrans1D2" presStyleIdx="4" presStyleCnt="5"/>
      <dgm:spPr/>
      <dgm:t>
        <a:bodyPr/>
        <a:lstStyle/>
        <a:p>
          <a:endParaRPr lang="en-US"/>
        </a:p>
      </dgm:t>
    </dgm:pt>
    <dgm:pt modelId="{8ECF0E18-26B2-456A-8932-B3C8DF81FF6A}" type="pres">
      <dgm:prSet presAssocID="{03CA07D0-CC65-4582-9CFF-AC22D33F2B2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DEEFF7A-A5AB-4882-A4C9-B905CEFF7EA5}" type="pres">
      <dgm:prSet presAssocID="{5F5CB82E-060F-4895-9BD8-46234104AB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4A7C0DD-6036-4684-B68C-3A81E8224CC3}" type="presOf" srcId="{1AF48781-46AB-4ECA-877B-834F489D3DE6}" destId="{4866623B-43CA-417D-BF3F-A43FCE4738B0}" srcOrd="0" destOrd="0" presId="urn:microsoft.com/office/officeart/2005/8/layout/radial1"/>
    <dgm:cxn modelId="{B686B2FE-6D03-4BF4-98E8-664413F87ABC}" type="presOf" srcId="{03CA07D0-CC65-4582-9CFF-AC22D33F2B24}" destId="{C3C5EDBB-CFF7-460C-BA0D-512BB07761B3}" srcOrd="0" destOrd="0" presId="urn:microsoft.com/office/officeart/2005/8/layout/radial1"/>
    <dgm:cxn modelId="{7604061A-AA21-457C-80FE-05705C943575}" type="presOf" srcId="{D3D4EF7F-2FF0-40F5-AB18-334ED7BD7C7C}" destId="{52FD07FF-EABE-48EC-9C28-A3062EDD6215}" srcOrd="0" destOrd="0" presId="urn:microsoft.com/office/officeart/2005/8/layout/radial1"/>
    <dgm:cxn modelId="{A2C7362C-9506-4DAF-A312-C050F252AE2D}" type="presOf" srcId="{16348FF5-ADEA-4B84-974E-56BB4C6CD4B7}" destId="{F610C44C-5A83-45C6-A6EB-C21F1CD1C102}" srcOrd="0" destOrd="0" presId="urn:microsoft.com/office/officeart/2005/8/layout/radial1"/>
    <dgm:cxn modelId="{0FBC8143-A952-4595-8566-97C0BB7C55A0}" type="presOf" srcId="{0573EFD5-9C32-4702-A5BC-69F4D5B727D8}" destId="{9DB656AD-7C3D-47B4-AD3E-E5EC9BEA1FB9}" srcOrd="0" destOrd="0" presId="urn:microsoft.com/office/officeart/2005/8/layout/radial1"/>
    <dgm:cxn modelId="{634F6FAB-2F7C-49C8-8E42-8C7A87A35047}" type="presOf" srcId="{CA9F43A9-E9C5-4B5D-BC02-3173241FB3D9}" destId="{6F33F5AD-C515-4F1B-99A1-1DC8CD393D6B}" srcOrd="0" destOrd="0" presId="urn:microsoft.com/office/officeart/2005/8/layout/radial1"/>
    <dgm:cxn modelId="{70571E6E-B135-4923-AB1F-678C825C51E8}" type="presOf" srcId="{0573EFD5-9C32-4702-A5BC-69F4D5B727D8}" destId="{CD5C4C58-3E0A-4755-85E9-9528CF8F7927}" srcOrd="1" destOrd="0" presId="urn:microsoft.com/office/officeart/2005/8/layout/radial1"/>
    <dgm:cxn modelId="{3103CA39-B59C-42B2-A266-ADD28B2B37AA}" type="presOf" srcId="{147EB5B0-9C8E-478A-941A-EF3E6F18EC2D}" destId="{76F53ABC-0566-4DA7-B292-78F67E1F8383}" srcOrd="0" destOrd="0" presId="urn:microsoft.com/office/officeart/2005/8/layout/radial1"/>
    <dgm:cxn modelId="{545CA604-F126-4A9C-8C0F-8B07CE5E2965}" type="presOf" srcId="{DCCC9811-CAE7-487E-AB85-16EEE6F84DAB}" destId="{CC57A0D5-2698-433F-8DA2-37EDF0D02C18}" srcOrd="1" destOrd="0" presId="urn:microsoft.com/office/officeart/2005/8/layout/radial1"/>
    <dgm:cxn modelId="{353F91A8-687B-4318-9D1C-51222B58F06A}" srcId="{160CF74C-F12F-49C0-A175-EB5130E147E3}" destId="{5F5CB82E-060F-4895-9BD8-46234104AB13}" srcOrd="4" destOrd="0" parTransId="{03CA07D0-CC65-4582-9CFF-AC22D33F2B24}" sibTransId="{503A1508-4888-4794-A966-564AF9720DE5}"/>
    <dgm:cxn modelId="{D4872DBB-358D-49B8-BB6E-3772C5C4D73C}" type="presOf" srcId="{1AF48781-46AB-4ECA-877B-834F489D3DE6}" destId="{B47EB118-7B79-4F80-AE44-8ED0662D48F7}" srcOrd="1" destOrd="0" presId="urn:microsoft.com/office/officeart/2005/8/layout/radial1"/>
    <dgm:cxn modelId="{A7A1CDFE-7A01-4FB9-8CA4-66DFEF08A5F5}" type="presOf" srcId="{03CA07D0-CC65-4582-9CFF-AC22D33F2B24}" destId="{8ECF0E18-26B2-456A-8932-B3C8DF81FF6A}" srcOrd="1" destOrd="0" presId="urn:microsoft.com/office/officeart/2005/8/layout/radial1"/>
    <dgm:cxn modelId="{C8EEA5E3-C100-4D0B-8764-D8ABF850F438}" type="presOf" srcId="{0E5CB54E-1D04-4E48-9E56-7A6DB708D674}" destId="{0652C217-CCDF-40BA-A40F-7BAC51A577E7}" srcOrd="1" destOrd="0" presId="urn:microsoft.com/office/officeart/2005/8/layout/radial1"/>
    <dgm:cxn modelId="{AC5C9E3C-9B9E-4BCA-859A-2E3168580FB2}" type="presOf" srcId="{DCCC9811-CAE7-487E-AB85-16EEE6F84DAB}" destId="{66C6C898-1DF8-410A-8264-45416151115C}" srcOrd="0" destOrd="0" presId="urn:microsoft.com/office/officeart/2005/8/layout/radial1"/>
    <dgm:cxn modelId="{FA2A1A45-BEB5-4B1C-B11A-6A48453A2D28}" srcId="{CA9F43A9-E9C5-4B5D-BC02-3173241FB3D9}" destId="{160CF74C-F12F-49C0-A175-EB5130E147E3}" srcOrd="0" destOrd="0" parTransId="{8F9F7999-E9F3-43E8-84FD-841A1A65310D}" sibTransId="{E62CC856-760B-4C14-B7F1-7675A7A03D38}"/>
    <dgm:cxn modelId="{991F28CC-0C32-40F8-846B-6FD2CA1179BB}" type="presOf" srcId="{5F5CB82E-060F-4895-9BD8-46234104AB13}" destId="{ADEEFF7A-A5AB-4882-A4C9-B905CEFF7EA5}" srcOrd="0" destOrd="0" presId="urn:microsoft.com/office/officeart/2005/8/layout/radial1"/>
    <dgm:cxn modelId="{8C9632F4-6C60-42EC-BFF4-FDCBB0634AB4}" srcId="{160CF74C-F12F-49C0-A175-EB5130E147E3}" destId="{16348FF5-ADEA-4B84-974E-56BB4C6CD4B7}" srcOrd="2" destOrd="0" parTransId="{0E5CB54E-1D04-4E48-9E56-7A6DB708D674}" sibTransId="{7E7CFCF3-2D77-446A-99DC-7E455FE06E6A}"/>
    <dgm:cxn modelId="{CB7FD872-4A21-472E-8E36-46E217E0702C}" srcId="{160CF74C-F12F-49C0-A175-EB5130E147E3}" destId="{D3D4EF7F-2FF0-40F5-AB18-334ED7BD7C7C}" srcOrd="1" destOrd="0" parTransId="{1AF48781-46AB-4ECA-877B-834F489D3DE6}" sibTransId="{23593D26-2411-4989-9756-C30F056CD9EA}"/>
    <dgm:cxn modelId="{F352A925-589E-48A9-A77B-D319B5633290}" type="presOf" srcId="{160CF74C-F12F-49C0-A175-EB5130E147E3}" destId="{F33B42E5-0E42-437E-B99A-A6CB06AB0AE6}" srcOrd="0" destOrd="0" presId="urn:microsoft.com/office/officeart/2005/8/layout/radial1"/>
    <dgm:cxn modelId="{AA94E3F2-656C-447E-8132-1C903A4D830B}" type="presOf" srcId="{F9445987-9E47-442A-A3C9-09EDC07FEDCD}" destId="{D159699F-C790-45F2-B573-7D8D91EB645C}" srcOrd="0" destOrd="0" presId="urn:microsoft.com/office/officeart/2005/8/layout/radial1"/>
    <dgm:cxn modelId="{A74B9BC2-2144-41AF-8056-9FAFE0FE4B70}" srcId="{160CF74C-F12F-49C0-A175-EB5130E147E3}" destId="{F9445987-9E47-442A-A3C9-09EDC07FEDCD}" srcOrd="0" destOrd="0" parTransId="{0573EFD5-9C32-4702-A5BC-69F4D5B727D8}" sibTransId="{0A608002-39DA-4812-B34D-FA1B10950BD3}"/>
    <dgm:cxn modelId="{0B1F37EB-3741-4B78-8F63-C95F4D0E0F07}" type="presOf" srcId="{0E5CB54E-1D04-4E48-9E56-7A6DB708D674}" destId="{BD09C35B-463B-48C5-ADF1-E9C7E6362EEC}" srcOrd="0" destOrd="0" presId="urn:microsoft.com/office/officeart/2005/8/layout/radial1"/>
    <dgm:cxn modelId="{2A9C88E2-3513-4A00-91EE-425DA5F78C25}" srcId="{160CF74C-F12F-49C0-A175-EB5130E147E3}" destId="{147EB5B0-9C8E-478A-941A-EF3E6F18EC2D}" srcOrd="3" destOrd="0" parTransId="{DCCC9811-CAE7-487E-AB85-16EEE6F84DAB}" sibTransId="{6926125B-35C3-44BB-BA64-902985AF5386}"/>
    <dgm:cxn modelId="{F1A4E8AA-15B0-4E54-BE85-7F584423BC15}" type="presParOf" srcId="{6F33F5AD-C515-4F1B-99A1-1DC8CD393D6B}" destId="{F33B42E5-0E42-437E-B99A-A6CB06AB0AE6}" srcOrd="0" destOrd="0" presId="urn:microsoft.com/office/officeart/2005/8/layout/radial1"/>
    <dgm:cxn modelId="{EE9926DB-B865-481A-B250-7A719D4B05C8}" type="presParOf" srcId="{6F33F5AD-C515-4F1B-99A1-1DC8CD393D6B}" destId="{9DB656AD-7C3D-47B4-AD3E-E5EC9BEA1FB9}" srcOrd="1" destOrd="0" presId="urn:microsoft.com/office/officeart/2005/8/layout/radial1"/>
    <dgm:cxn modelId="{9FDC1AE5-88C7-4954-AEAB-85B97F67369A}" type="presParOf" srcId="{9DB656AD-7C3D-47B4-AD3E-E5EC9BEA1FB9}" destId="{CD5C4C58-3E0A-4755-85E9-9528CF8F7927}" srcOrd="0" destOrd="0" presId="urn:microsoft.com/office/officeart/2005/8/layout/radial1"/>
    <dgm:cxn modelId="{C42C588D-ADEE-48F3-BEAC-2B256CB5A9AC}" type="presParOf" srcId="{6F33F5AD-C515-4F1B-99A1-1DC8CD393D6B}" destId="{D159699F-C790-45F2-B573-7D8D91EB645C}" srcOrd="2" destOrd="0" presId="urn:microsoft.com/office/officeart/2005/8/layout/radial1"/>
    <dgm:cxn modelId="{2EFF5EAD-4770-443C-8599-31662449FF6E}" type="presParOf" srcId="{6F33F5AD-C515-4F1B-99A1-1DC8CD393D6B}" destId="{4866623B-43CA-417D-BF3F-A43FCE4738B0}" srcOrd="3" destOrd="0" presId="urn:microsoft.com/office/officeart/2005/8/layout/radial1"/>
    <dgm:cxn modelId="{904AE9AB-4BF7-446C-ADCC-77004A2028D7}" type="presParOf" srcId="{4866623B-43CA-417D-BF3F-A43FCE4738B0}" destId="{B47EB118-7B79-4F80-AE44-8ED0662D48F7}" srcOrd="0" destOrd="0" presId="urn:microsoft.com/office/officeart/2005/8/layout/radial1"/>
    <dgm:cxn modelId="{DF6465F6-259A-4A82-8E9B-AD6DF519008C}" type="presParOf" srcId="{6F33F5AD-C515-4F1B-99A1-1DC8CD393D6B}" destId="{52FD07FF-EABE-48EC-9C28-A3062EDD6215}" srcOrd="4" destOrd="0" presId="urn:microsoft.com/office/officeart/2005/8/layout/radial1"/>
    <dgm:cxn modelId="{F8597870-49D7-4BA1-BCFC-D44EC43F2BF4}" type="presParOf" srcId="{6F33F5AD-C515-4F1B-99A1-1DC8CD393D6B}" destId="{BD09C35B-463B-48C5-ADF1-E9C7E6362EEC}" srcOrd="5" destOrd="0" presId="urn:microsoft.com/office/officeart/2005/8/layout/radial1"/>
    <dgm:cxn modelId="{6DE16A53-61FB-4E27-88C0-061557E7647C}" type="presParOf" srcId="{BD09C35B-463B-48C5-ADF1-E9C7E6362EEC}" destId="{0652C217-CCDF-40BA-A40F-7BAC51A577E7}" srcOrd="0" destOrd="0" presId="urn:microsoft.com/office/officeart/2005/8/layout/radial1"/>
    <dgm:cxn modelId="{75490060-9A77-4783-81DF-51C45237AF40}" type="presParOf" srcId="{6F33F5AD-C515-4F1B-99A1-1DC8CD393D6B}" destId="{F610C44C-5A83-45C6-A6EB-C21F1CD1C102}" srcOrd="6" destOrd="0" presId="urn:microsoft.com/office/officeart/2005/8/layout/radial1"/>
    <dgm:cxn modelId="{3AE4D159-2400-4F53-9A27-D5D815310134}" type="presParOf" srcId="{6F33F5AD-C515-4F1B-99A1-1DC8CD393D6B}" destId="{66C6C898-1DF8-410A-8264-45416151115C}" srcOrd="7" destOrd="0" presId="urn:microsoft.com/office/officeart/2005/8/layout/radial1"/>
    <dgm:cxn modelId="{FF6D1B7A-2605-4038-93E7-3A62D1D42807}" type="presParOf" srcId="{66C6C898-1DF8-410A-8264-45416151115C}" destId="{CC57A0D5-2698-433F-8DA2-37EDF0D02C18}" srcOrd="0" destOrd="0" presId="urn:microsoft.com/office/officeart/2005/8/layout/radial1"/>
    <dgm:cxn modelId="{4E936EE7-CA26-4AE4-975C-F0F4FD97FD33}" type="presParOf" srcId="{6F33F5AD-C515-4F1B-99A1-1DC8CD393D6B}" destId="{76F53ABC-0566-4DA7-B292-78F67E1F8383}" srcOrd="8" destOrd="0" presId="urn:microsoft.com/office/officeart/2005/8/layout/radial1"/>
    <dgm:cxn modelId="{12668FD5-627D-4151-8BA5-313B57159E7D}" type="presParOf" srcId="{6F33F5AD-C515-4F1B-99A1-1DC8CD393D6B}" destId="{C3C5EDBB-CFF7-460C-BA0D-512BB07761B3}" srcOrd="9" destOrd="0" presId="urn:microsoft.com/office/officeart/2005/8/layout/radial1"/>
    <dgm:cxn modelId="{385B6EC9-2ACD-42C7-A095-06D772E32F46}" type="presParOf" srcId="{C3C5EDBB-CFF7-460C-BA0D-512BB07761B3}" destId="{8ECF0E18-26B2-456A-8932-B3C8DF81FF6A}" srcOrd="0" destOrd="0" presId="urn:microsoft.com/office/officeart/2005/8/layout/radial1"/>
    <dgm:cxn modelId="{2BF25065-98EA-4048-B0E7-4FAC6F5477C9}" type="presParOf" srcId="{6F33F5AD-C515-4F1B-99A1-1DC8CD393D6B}" destId="{ADEEFF7A-A5AB-4882-A4C9-B905CEFF7EA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5BAB1-7FB2-4A91-9574-8BEF56D8D602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01C17DCA-35FB-48BD-B0FA-FF20A6E24DEB}">
      <dgm:prSet phldrT="[文字]" custT="1"/>
      <dgm:spPr/>
      <dgm:t>
        <a:bodyPr/>
        <a:lstStyle/>
        <a:p>
          <a:r>
            <a:rPr lang="en-US" altLang="zh-TW" sz="1400" b="1" i="1" dirty="0" smtClean="0">
              <a:solidFill>
                <a:srgbClr val="006666"/>
              </a:solidFill>
              <a:latin typeface="Cambria" pitchFamily="18" charset="0"/>
            </a:rPr>
            <a:t>messages</a:t>
          </a:r>
          <a:endParaRPr lang="zh-TW" altLang="en-US" sz="1400" b="1" i="1" dirty="0">
            <a:solidFill>
              <a:srgbClr val="006666"/>
            </a:solidFill>
            <a:latin typeface="Cambria" pitchFamily="18" charset="0"/>
          </a:endParaRPr>
        </a:p>
      </dgm:t>
    </dgm:pt>
    <dgm:pt modelId="{6C77F72A-3F47-4D91-A859-EEBA4220401A}" type="parTrans" cxnId="{0B1BFA71-9833-47F2-8614-F9D9DA44B031}">
      <dgm:prSet/>
      <dgm:spPr/>
      <dgm:t>
        <a:bodyPr/>
        <a:lstStyle/>
        <a:p>
          <a:endParaRPr lang="zh-TW" altLang="en-US" sz="2400" b="1"/>
        </a:p>
      </dgm:t>
    </dgm:pt>
    <dgm:pt modelId="{C5BA33DF-9C60-4731-8021-08D99BE3D533}" type="sibTrans" cxnId="{0B1BFA71-9833-47F2-8614-F9D9DA44B031}">
      <dgm:prSet/>
      <dgm:spPr/>
      <dgm:t>
        <a:bodyPr/>
        <a:lstStyle/>
        <a:p>
          <a:endParaRPr lang="zh-TW" altLang="en-US" sz="2400" b="1"/>
        </a:p>
      </dgm:t>
    </dgm:pt>
    <dgm:pt modelId="{A426C38E-C0C7-4D36-8528-22CBB9186BC5}">
      <dgm:prSet phldrT="[文字]" custT="1"/>
      <dgm:spPr/>
      <dgm:t>
        <a:bodyPr/>
        <a:lstStyle/>
        <a:p>
          <a:r>
            <a:rPr lang="en-US" altLang="zh-TW" sz="1400" b="1" i="1" dirty="0" smtClean="0">
              <a:solidFill>
                <a:srgbClr val="006666"/>
              </a:solidFill>
              <a:latin typeface="Cambria" pitchFamily="18" charset="0"/>
            </a:rPr>
            <a:t>sentiments</a:t>
          </a:r>
          <a:endParaRPr lang="zh-TW" altLang="en-US" sz="1400" b="1" i="1" dirty="0">
            <a:solidFill>
              <a:srgbClr val="006666"/>
            </a:solidFill>
            <a:latin typeface="Cambria" pitchFamily="18" charset="0"/>
          </a:endParaRPr>
        </a:p>
      </dgm:t>
    </dgm:pt>
    <dgm:pt modelId="{D66A96DC-15B5-4608-934C-BECB8343553A}" type="parTrans" cxnId="{7A1B0BBC-6B36-439E-B56A-D43718D25B63}">
      <dgm:prSet/>
      <dgm:spPr/>
      <dgm:t>
        <a:bodyPr/>
        <a:lstStyle/>
        <a:p>
          <a:endParaRPr lang="zh-TW" altLang="en-US" sz="2400" b="1"/>
        </a:p>
      </dgm:t>
    </dgm:pt>
    <dgm:pt modelId="{EB8B7984-961E-421B-955E-4721F0AECC8D}" type="sibTrans" cxnId="{7A1B0BBC-6B36-439E-B56A-D43718D25B63}">
      <dgm:prSet/>
      <dgm:spPr/>
      <dgm:t>
        <a:bodyPr/>
        <a:lstStyle/>
        <a:p>
          <a:endParaRPr lang="zh-TW" altLang="en-US" sz="2400" b="1"/>
        </a:p>
      </dgm:t>
    </dgm:pt>
    <dgm:pt modelId="{7B956070-C4EC-41B0-AEBF-7330FC4120A9}">
      <dgm:prSet phldrT="[文字]" custT="1"/>
      <dgm:spPr/>
      <dgm:t>
        <a:bodyPr/>
        <a:lstStyle/>
        <a:p>
          <a:r>
            <a:rPr lang="en-US" altLang="zh-TW" sz="1400" b="1" i="1" dirty="0" smtClean="0">
              <a:solidFill>
                <a:srgbClr val="006666"/>
              </a:solidFill>
              <a:latin typeface="Cambria" pitchFamily="18" charset="0"/>
            </a:rPr>
            <a:t>music</a:t>
          </a:r>
          <a:endParaRPr lang="zh-TW" altLang="en-US" sz="1400" b="1" i="1" dirty="0">
            <a:solidFill>
              <a:srgbClr val="006666"/>
            </a:solidFill>
            <a:latin typeface="Cambria" pitchFamily="18" charset="0"/>
          </a:endParaRPr>
        </a:p>
      </dgm:t>
    </dgm:pt>
    <dgm:pt modelId="{423A3B7A-DA1B-4831-B20E-9B28D5F8BCA9}" type="parTrans" cxnId="{221AC616-917D-420E-85B6-477AFFFE5778}">
      <dgm:prSet/>
      <dgm:spPr/>
      <dgm:t>
        <a:bodyPr/>
        <a:lstStyle/>
        <a:p>
          <a:endParaRPr lang="zh-TW" altLang="en-US" sz="2400" b="1"/>
        </a:p>
      </dgm:t>
    </dgm:pt>
    <dgm:pt modelId="{8B2FC0AA-8567-4F78-9962-FC1F79D3E18C}" type="sibTrans" cxnId="{221AC616-917D-420E-85B6-477AFFFE5778}">
      <dgm:prSet/>
      <dgm:spPr/>
      <dgm:t>
        <a:bodyPr/>
        <a:lstStyle/>
        <a:p>
          <a:endParaRPr lang="zh-TW" altLang="en-US" sz="2400" b="1"/>
        </a:p>
      </dgm:t>
    </dgm:pt>
    <dgm:pt modelId="{085973E8-C23E-4E8E-844B-0BC0F9A74757}">
      <dgm:prSet phldrT="[文字]" custT="1"/>
      <dgm:spPr/>
      <dgm:t>
        <a:bodyPr/>
        <a:lstStyle/>
        <a:p>
          <a:r>
            <a:rPr lang="en-US" altLang="zh-TW" sz="1400" b="1" i="1" dirty="0" err="1" smtClean="0">
              <a:solidFill>
                <a:srgbClr val="CC0000"/>
              </a:solidFill>
              <a:latin typeface="Cambria" pitchFamily="18" charset="0"/>
            </a:rPr>
            <a:t>Meme</a:t>
          </a:r>
          <a:r>
            <a:rPr lang="en-US" altLang="zh-TW" sz="1400" b="1" i="1" dirty="0" err="1" smtClean="0">
              <a:solidFill>
                <a:srgbClr val="FF9900"/>
              </a:solidFill>
              <a:latin typeface="Cambria" pitchFamily="18" charset="0"/>
            </a:rPr>
            <a:t>Tube</a:t>
          </a:r>
          <a:endParaRPr lang="zh-TW" altLang="en-US" sz="1400" b="1" i="1" dirty="0">
            <a:solidFill>
              <a:srgbClr val="FF9900"/>
            </a:solidFill>
            <a:latin typeface="Cambria" pitchFamily="18" charset="0"/>
          </a:endParaRPr>
        </a:p>
      </dgm:t>
    </dgm:pt>
    <dgm:pt modelId="{D10164AB-D250-4358-A724-A3F4ECC735BC}" type="parTrans" cxnId="{C5CEC972-308F-44D4-BE8D-0ED13F91E03F}">
      <dgm:prSet/>
      <dgm:spPr/>
      <dgm:t>
        <a:bodyPr/>
        <a:lstStyle/>
        <a:p>
          <a:endParaRPr lang="zh-TW" altLang="en-US" sz="2400" b="1"/>
        </a:p>
      </dgm:t>
    </dgm:pt>
    <dgm:pt modelId="{82F0855E-CB98-4CF8-A9E6-FDBFFFDA4AF2}" type="sibTrans" cxnId="{C5CEC972-308F-44D4-BE8D-0ED13F91E03F}">
      <dgm:prSet/>
      <dgm:spPr/>
      <dgm:t>
        <a:bodyPr/>
        <a:lstStyle/>
        <a:p>
          <a:endParaRPr lang="zh-TW" altLang="en-US" sz="2400" b="1"/>
        </a:p>
      </dgm:t>
    </dgm:pt>
    <dgm:pt modelId="{68C69768-DBA2-4B17-A018-EF639257289A}" type="pres">
      <dgm:prSet presAssocID="{46C5BAB1-7FB2-4A91-9574-8BEF56D8D60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AF64372-85C4-4158-AE83-D80F5D36681F}" type="pres">
      <dgm:prSet presAssocID="{01C17DCA-35FB-48BD-B0FA-FF20A6E24DEB}" presName="Accent1" presStyleCnt="0"/>
      <dgm:spPr/>
      <dgm:t>
        <a:bodyPr/>
        <a:lstStyle/>
        <a:p>
          <a:endParaRPr lang="zh-TW" altLang="en-US"/>
        </a:p>
      </dgm:t>
    </dgm:pt>
    <dgm:pt modelId="{0BAD3211-6515-4F0E-862D-87B05E47BF73}" type="pres">
      <dgm:prSet presAssocID="{01C17DCA-35FB-48BD-B0FA-FF20A6E24DEB}" presName="Accent" presStyleLbl="node1" presStyleIdx="0" presStyleCnt="4"/>
      <dgm:spPr/>
      <dgm:t>
        <a:bodyPr/>
        <a:lstStyle/>
        <a:p>
          <a:endParaRPr lang="zh-TW" altLang="en-US"/>
        </a:p>
      </dgm:t>
    </dgm:pt>
    <dgm:pt modelId="{EE002E33-B8A0-4695-9B17-25E7ACF2ABD4}" type="pres">
      <dgm:prSet presAssocID="{01C17DCA-35FB-48BD-B0FA-FF20A6E24DEB}" presName="Parent1" presStyleLbl="revTx" presStyleIdx="0" presStyleCnt="4" custScaleX="208696" custLinFactNeighborX="-1552" custLinFactNeighborY="306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9AEC0C-BF58-4AE4-8CCE-B2A62EF05128}" type="pres">
      <dgm:prSet presAssocID="{A426C38E-C0C7-4D36-8528-22CBB9186BC5}" presName="Accent2" presStyleCnt="0"/>
      <dgm:spPr/>
      <dgm:t>
        <a:bodyPr/>
        <a:lstStyle/>
        <a:p>
          <a:endParaRPr lang="zh-TW" altLang="en-US"/>
        </a:p>
      </dgm:t>
    </dgm:pt>
    <dgm:pt modelId="{85AB3E1B-B123-4E0C-B1DE-A0B292A8F4C9}" type="pres">
      <dgm:prSet presAssocID="{A426C38E-C0C7-4D36-8528-22CBB9186BC5}" presName="Accent" presStyleLbl="node1" presStyleIdx="1" presStyleCnt="4"/>
      <dgm:spPr/>
      <dgm:t>
        <a:bodyPr/>
        <a:lstStyle/>
        <a:p>
          <a:endParaRPr lang="zh-TW" altLang="en-US"/>
        </a:p>
      </dgm:t>
    </dgm:pt>
    <dgm:pt modelId="{E3532ABA-4BD7-45FB-8141-007A29E855F9}" type="pres">
      <dgm:prSet presAssocID="{A426C38E-C0C7-4D36-8528-22CBB9186BC5}" presName="Parent2" presStyleLbl="revTx" presStyleIdx="1" presStyleCnt="4" custScaleX="244655" custScaleY="122496" custLinFactNeighborX="17821" custLinFactNeighborY="-4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AEBAC7-94CE-4F4E-BA35-1205592C3D6B}" type="pres">
      <dgm:prSet presAssocID="{7B956070-C4EC-41B0-AEBF-7330FC4120A9}" presName="Accent3" presStyleCnt="0"/>
      <dgm:spPr/>
      <dgm:t>
        <a:bodyPr/>
        <a:lstStyle/>
        <a:p>
          <a:endParaRPr lang="zh-TW" altLang="en-US"/>
        </a:p>
      </dgm:t>
    </dgm:pt>
    <dgm:pt modelId="{F306290A-4AED-4A06-9280-E77F67CA7552}" type="pres">
      <dgm:prSet presAssocID="{7B956070-C4EC-41B0-AEBF-7330FC4120A9}" presName="Accent" presStyleLbl="node1" presStyleIdx="2" presStyleCnt="4"/>
      <dgm:spPr/>
      <dgm:t>
        <a:bodyPr/>
        <a:lstStyle/>
        <a:p>
          <a:endParaRPr lang="zh-TW" altLang="en-US"/>
        </a:p>
      </dgm:t>
    </dgm:pt>
    <dgm:pt modelId="{8EDBFA99-86F2-4BD0-A3C2-CAECDB4CC460}" type="pres">
      <dgm:prSet presAssocID="{7B956070-C4EC-41B0-AEBF-7330FC4120A9}" presName="Parent3" presStyleLbl="revTx" presStyleIdx="2" presStyleCnt="4" custScaleX="221713" custScaleY="85896" custLinFactNeighborY="-4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1A3F29-90DA-489D-80B3-DD249DCF1829}" type="pres">
      <dgm:prSet presAssocID="{085973E8-C23E-4E8E-844B-0BC0F9A74757}" presName="Accent4" presStyleCnt="0"/>
      <dgm:spPr/>
      <dgm:t>
        <a:bodyPr/>
        <a:lstStyle/>
        <a:p>
          <a:endParaRPr lang="zh-TW" altLang="en-US"/>
        </a:p>
      </dgm:t>
    </dgm:pt>
    <dgm:pt modelId="{BB3CB714-1C66-4411-8876-C480DC683378}" type="pres">
      <dgm:prSet presAssocID="{085973E8-C23E-4E8E-844B-0BC0F9A74757}" presName="Accent" presStyleLbl="node1" presStyleIdx="3" presStyleCnt="4"/>
      <dgm:spPr/>
      <dgm:t>
        <a:bodyPr/>
        <a:lstStyle/>
        <a:p>
          <a:endParaRPr lang="zh-TW" altLang="en-US"/>
        </a:p>
      </dgm:t>
    </dgm:pt>
    <dgm:pt modelId="{10AA2E6B-1E03-4D54-9190-929FB9703ED7}" type="pres">
      <dgm:prSet presAssocID="{085973E8-C23E-4E8E-844B-0BC0F9A74757}" presName="Parent4" presStyleLbl="revTx" presStyleIdx="3" presStyleCnt="4" custScaleX="252094" custLinFactNeighborX="35121" custLinFactNeighborY="-18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0BC022-1CC6-489D-9AD7-7238CA621745}" type="presOf" srcId="{085973E8-C23E-4E8E-844B-0BC0F9A74757}" destId="{10AA2E6B-1E03-4D54-9190-929FB9703ED7}" srcOrd="0" destOrd="0" presId="urn:microsoft.com/office/officeart/2009/layout/CircleArrowProcess"/>
    <dgm:cxn modelId="{D24B224B-7C08-424E-94CB-0C6EA1FCE5AC}" type="presOf" srcId="{46C5BAB1-7FB2-4A91-9574-8BEF56D8D602}" destId="{68C69768-DBA2-4B17-A018-EF639257289A}" srcOrd="0" destOrd="0" presId="urn:microsoft.com/office/officeart/2009/layout/CircleArrowProcess"/>
    <dgm:cxn modelId="{9FF7516B-D5AF-425E-9F5F-0ED84DF5C0C4}" type="presOf" srcId="{01C17DCA-35FB-48BD-B0FA-FF20A6E24DEB}" destId="{EE002E33-B8A0-4695-9B17-25E7ACF2ABD4}" srcOrd="0" destOrd="0" presId="urn:microsoft.com/office/officeart/2009/layout/CircleArrowProcess"/>
    <dgm:cxn modelId="{24811074-0AF7-4971-9D5A-13C419C76A44}" type="presOf" srcId="{A426C38E-C0C7-4D36-8528-22CBB9186BC5}" destId="{E3532ABA-4BD7-45FB-8141-007A29E855F9}" srcOrd="0" destOrd="0" presId="urn:microsoft.com/office/officeart/2009/layout/CircleArrowProcess"/>
    <dgm:cxn modelId="{221AC616-917D-420E-85B6-477AFFFE5778}" srcId="{46C5BAB1-7FB2-4A91-9574-8BEF56D8D602}" destId="{7B956070-C4EC-41B0-AEBF-7330FC4120A9}" srcOrd="2" destOrd="0" parTransId="{423A3B7A-DA1B-4831-B20E-9B28D5F8BCA9}" sibTransId="{8B2FC0AA-8567-4F78-9962-FC1F79D3E18C}"/>
    <dgm:cxn modelId="{0B1BFA71-9833-47F2-8614-F9D9DA44B031}" srcId="{46C5BAB1-7FB2-4A91-9574-8BEF56D8D602}" destId="{01C17DCA-35FB-48BD-B0FA-FF20A6E24DEB}" srcOrd="0" destOrd="0" parTransId="{6C77F72A-3F47-4D91-A859-EEBA4220401A}" sibTransId="{C5BA33DF-9C60-4731-8021-08D99BE3D533}"/>
    <dgm:cxn modelId="{9BC33650-2059-4274-8FDF-F86761875927}" type="presOf" srcId="{7B956070-C4EC-41B0-AEBF-7330FC4120A9}" destId="{8EDBFA99-86F2-4BD0-A3C2-CAECDB4CC460}" srcOrd="0" destOrd="0" presId="urn:microsoft.com/office/officeart/2009/layout/CircleArrowProcess"/>
    <dgm:cxn modelId="{7A1B0BBC-6B36-439E-B56A-D43718D25B63}" srcId="{46C5BAB1-7FB2-4A91-9574-8BEF56D8D602}" destId="{A426C38E-C0C7-4D36-8528-22CBB9186BC5}" srcOrd="1" destOrd="0" parTransId="{D66A96DC-15B5-4608-934C-BECB8343553A}" sibTransId="{EB8B7984-961E-421B-955E-4721F0AECC8D}"/>
    <dgm:cxn modelId="{C5CEC972-308F-44D4-BE8D-0ED13F91E03F}" srcId="{46C5BAB1-7FB2-4A91-9574-8BEF56D8D602}" destId="{085973E8-C23E-4E8E-844B-0BC0F9A74757}" srcOrd="3" destOrd="0" parTransId="{D10164AB-D250-4358-A724-A3F4ECC735BC}" sibTransId="{82F0855E-CB98-4CF8-A9E6-FDBFFFDA4AF2}"/>
    <dgm:cxn modelId="{10BFC4F9-C579-45C9-99C6-F8144DD67EA0}" type="presParOf" srcId="{68C69768-DBA2-4B17-A018-EF639257289A}" destId="{6AF64372-85C4-4158-AE83-D80F5D36681F}" srcOrd="0" destOrd="0" presId="urn:microsoft.com/office/officeart/2009/layout/CircleArrowProcess"/>
    <dgm:cxn modelId="{5EDB4A51-9B7B-4BAC-961F-9EEA4306DE2B}" type="presParOf" srcId="{6AF64372-85C4-4158-AE83-D80F5D36681F}" destId="{0BAD3211-6515-4F0E-862D-87B05E47BF73}" srcOrd="0" destOrd="0" presId="urn:microsoft.com/office/officeart/2009/layout/CircleArrowProcess"/>
    <dgm:cxn modelId="{065E1E05-3BB6-4CE1-97CE-F3C8072751E6}" type="presParOf" srcId="{68C69768-DBA2-4B17-A018-EF639257289A}" destId="{EE002E33-B8A0-4695-9B17-25E7ACF2ABD4}" srcOrd="1" destOrd="0" presId="urn:microsoft.com/office/officeart/2009/layout/CircleArrowProcess"/>
    <dgm:cxn modelId="{7883706C-C009-4DC6-8505-29DD9E778080}" type="presParOf" srcId="{68C69768-DBA2-4B17-A018-EF639257289A}" destId="{FC9AEC0C-BF58-4AE4-8CCE-B2A62EF05128}" srcOrd="2" destOrd="0" presId="urn:microsoft.com/office/officeart/2009/layout/CircleArrowProcess"/>
    <dgm:cxn modelId="{7167AAF6-DC4B-4CC3-B338-5A2482532FAA}" type="presParOf" srcId="{FC9AEC0C-BF58-4AE4-8CCE-B2A62EF05128}" destId="{85AB3E1B-B123-4E0C-B1DE-A0B292A8F4C9}" srcOrd="0" destOrd="0" presId="urn:microsoft.com/office/officeart/2009/layout/CircleArrowProcess"/>
    <dgm:cxn modelId="{1792D3E6-7345-4C04-BDF3-DB3FFC72A1A8}" type="presParOf" srcId="{68C69768-DBA2-4B17-A018-EF639257289A}" destId="{E3532ABA-4BD7-45FB-8141-007A29E855F9}" srcOrd="3" destOrd="0" presId="urn:microsoft.com/office/officeart/2009/layout/CircleArrowProcess"/>
    <dgm:cxn modelId="{7FD51143-7780-416F-BE34-3049FA96110E}" type="presParOf" srcId="{68C69768-DBA2-4B17-A018-EF639257289A}" destId="{E8AEBAC7-94CE-4F4E-BA35-1205592C3D6B}" srcOrd="4" destOrd="0" presId="urn:microsoft.com/office/officeart/2009/layout/CircleArrowProcess"/>
    <dgm:cxn modelId="{2CBD6FAF-0BE7-4AB4-AC3D-18B084738E0D}" type="presParOf" srcId="{E8AEBAC7-94CE-4F4E-BA35-1205592C3D6B}" destId="{F306290A-4AED-4A06-9280-E77F67CA7552}" srcOrd="0" destOrd="0" presId="urn:microsoft.com/office/officeart/2009/layout/CircleArrowProcess"/>
    <dgm:cxn modelId="{50930981-AF19-45E0-8FCA-36BBC3D159B7}" type="presParOf" srcId="{68C69768-DBA2-4B17-A018-EF639257289A}" destId="{8EDBFA99-86F2-4BD0-A3C2-CAECDB4CC460}" srcOrd="5" destOrd="0" presId="urn:microsoft.com/office/officeart/2009/layout/CircleArrowProcess"/>
    <dgm:cxn modelId="{A0B1C212-31ED-428D-A10D-A6636A9FD683}" type="presParOf" srcId="{68C69768-DBA2-4B17-A018-EF639257289A}" destId="{001A3F29-90DA-489D-80B3-DD249DCF1829}" srcOrd="6" destOrd="0" presId="urn:microsoft.com/office/officeart/2009/layout/CircleArrowProcess"/>
    <dgm:cxn modelId="{5C49406C-746C-4451-9EAE-703210121AFC}" type="presParOf" srcId="{001A3F29-90DA-489D-80B3-DD249DCF1829}" destId="{BB3CB714-1C66-4411-8876-C480DC683378}" srcOrd="0" destOrd="0" presId="urn:microsoft.com/office/officeart/2009/layout/CircleArrowProcess"/>
    <dgm:cxn modelId="{C592B0D9-1F69-4756-A059-2370E92F5198}" type="presParOf" srcId="{68C69768-DBA2-4B17-A018-EF639257289A}" destId="{10AA2E6B-1E03-4D54-9190-929FB9703ED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B42E5-0E42-437E-B99A-A6CB06AB0AE6}">
      <dsp:nvSpPr>
        <dsp:cNvPr id="0" name=""/>
        <dsp:cNvSpPr/>
      </dsp:nvSpPr>
      <dsp:spPr>
        <a:xfrm>
          <a:off x="2961168" y="1714976"/>
          <a:ext cx="1316663" cy="1316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dirty="0" smtClean="0"/>
            <a:t>研究領域</a:t>
          </a:r>
          <a:endParaRPr lang="en-US" sz="2900" b="1" kern="1200" dirty="0"/>
        </a:p>
      </dsp:txBody>
      <dsp:txXfrm>
        <a:off x="3153989" y="1907797"/>
        <a:ext cx="931021" cy="931021"/>
      </dsp:txXfrm>
    </dsp:sp>
    <dsp:sp modelId="{9DB656AD-7C3D-47B4-AD3E-E5EC9BEA1FB9}">
      <dsp:nvSpPr>
        <dsp:cNvPr id="0" name=""/>
        <dsp:cNvSpPr/>
      </dsp:nvSpPr>
      <dsp:spPr>
        <a:xfrm rot="16200000">
          <a:off x="3421691" y="1500798"/>
          <a:ext cx="395617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395617" y="163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09609" y="1507277"/>
        <a:ext cx="19780" cy="19780"/>
      </dsp:txXfrm>
    </dsp:sp>
    <dsp:sp modelId="{D159699F-C790-45F2-B573-7D8D91EB645C}">
      <dsp:nvSpPr>
        <dsp:cNvPr id="0" name=""/>
        <dsp:cNvSpPr/>
      </dsp:nvSpPr>
      <dsp:spPr>
        <a:xfrm>
          <a:off x="2961168" y="2695"/>
          <a:ext cx="1316663" cy="13166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/>
            <a:t>社群網路分析</a:t>
          </a:r>
          <a:endParaRPr lang="en-US" sz="1500" b="1" kern="1200" dirty="0"/>
        </a:p>
      </dsp:txBody>
      <dsp:txXfrm>
        <a:off x="3153989" y="195516"/>
        <a:ext cx="931021" cy="931021"/>
      </dsp:txXfrm>
    </dsp:sp>
    <dsp:sp modelId="{4866623B-43CA-417D-BF3F-A43FCE4738B0}">
      <dsp:nvSpPr>
        <dsp:cNvPr id="0" name=""/>
        <dsp:cNvSpPr/>
      </dsp:nvSpPr>
      <dsp:spPr>
        <a:xfrm rot="20520000">
          <a:off x="4235929" y="2092376"/>
          <a:ext cx="395617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395617" y="163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23847" y="2098855"/>
        <a:ext cx="19780" cy="19780"/>
      </dsp:txXfrm>
    </dsp:sp>
    <dsp:sp modelId="{52FD07FF-EABE-48EC-9C28-A3062EDD6215}">
      <dsp:nvSpPr>
        <dsp:cNvPr id="0" name=""/>
        <dsp:cNvSpPr/>
      </dsp:nvSpPr>
      <dsp:spPr>
        <a:xfrm>
          <a:off x="4589644" y="1185852"/>
          <a:ext cx="1316663" cy="13166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/>
            <a:t>知識發現與</a:t>
          </a:r>
          <a:r>
            <a:rPr lang="zh-TW" altLang="en-US" sz="1500" b="1" kern="1200" dirty="0" smtClean="0"/>
            <a:t>機器學習 </a:t>
          </a:r>
          <a:r>
            <a:rPr lang="en-US" altLang="zh-TW" sz="1500" b="1" kern="1200" dirty="0" smtClean="0"/>
            <a:t>(KDD Cup)</a:t>
          </a:r>
          <a:endParaRPr lang="en-US" sz="1500" b="1" kern="1200" dirty="0"/>
        </a:p>
      </dsp:txBody>
      <dsp:txXfrm>
        <a:off x="4782465" y="1378673"/>
        <a:ext cx="931021" cy="931021"/>
      </dsp:txXfrm>
    </dsp:sp>
    <dsp:sp modelId="{BD09C35B-463B-48C5-ADF1-E9C7E6362EEC}">
      <dsp:nvSpPr>
        <dsp:cNvPr id="0" name=""/>
        <dsp:cNvSpPr/>
      </dsp:nvSpPr>
      <dsp:spPr>
        <a:xfrm rot="3240000">
          <a:off x="3924918" y="3049570"/>
          <a:ext cx="395617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395617" y="163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12836" y="3056050"/>
        <a:ext cx="19780" cy="19780"/>
      </dsp:txXfrm>
    </dsp:sp>
    <dsp:sp modelId="{F610C44C-5A83-45C6-A6EB-C21F1CD1C102}">
      <dsp:nvSpPr>
        <dsp:cNvPr id="0" name=""/>
        <dsp:cNvSpPr/>
      </dsp:nvSpPr>
      <dsp:spPr>
        <a:xfrm>
          <a:off x="3967621" y="3100240"/>
          <a:ext cx="1316663" cy="13166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/>
            <a:t>人工智慧</a:t>
          </a:r>
          <a:endParaRPr lang="en-US" sz="1500" b="1" kern="1200" dirty="0"/>
        </a:p>
      </dsp:txBody>
      <dsp:txXfrm>
        <a:off x="4160442" y="3293061"/>
        <a:ext cx="931021" cy="931021"/>
      </dsp:txXfrm>
    </dsp:sp>
    <dsp:sp modelId="{66C6C898-1DF8-410A-8264-45416151115C}">
      <dsp:nvSpPr>
        <dsp:cNvPr id="0" name=""/>
        <dsp:cNvSpPr/>
      </dsp:nvSpPr>
      <dsp:spPr>
        <a:xfrm rot="7560000">
          <a:off x="2918464" y="3049570"/>
          <a:ext cx="395617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395617" y="163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106382" y="3056050"/>
        <a:ext cx="19780" cy="19780"/>
      </dsp:txXfrm>
    </dsp:sp>
    <dsp:sp modelId="{76F53ABC-0566-4DA7-B292-78F67E1F8383}">
      <dsp:nvSpPr>
        <dsp:cNvPr id="0" name=""/>
        <dsp:cNvSpPr/>
      </dsp:nvSpPr>
      <dsp:spPr>
        <a:xfrm>
          <a:off x="1954714" y="3100240"/>
          <a:ext cx="1316663" cy="13166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500" b="1" kern="1200" dirty="0" smtClean="0"/>
            <a:t>搜尋引擎與自然語言應用</a:t>
          </a:r>
          <a:endParaRPr lang="zh-TW" sz="1500" kern="1200" dirty="0"/>
        </a:p>
      </dsp:txBody>
      <dsp:txXfrm>
        <a:off x="2147535" y="3293061"/>
        <a:ext cx="931021" cy="931021"/>
      </dsp:txXfrm>
    </dsp:sp>
    <dsp:sp modelId="{C3C5EDBB-CFF7-460C-BA0D-512BB07761B3}">
      <dsp:nvSpPr>
        <dsp:cNvPr id="0" name=""/>
        <dsp:cNvSpPr/>
      </dsp:nvSpPr>
      <dsp:spPr>
        <a:xfrm rot="11880000">
          <a:off x="2607453" y="2092376"/>
          <a:ext cx="395617" cy="32739"/>
        </a:xfrm>
        <a:custGeom>
          <a:avLst/>
          <a:gdLst/>
          <a:ahLst/>
          <a:cxnLst/>
          <a:rect l="0" t="0" r="0" b="0"/>
          <a:pathLst>
            <a:path>
              <a:moveTo>
                <a:pt x="0" y="16369"/>
              </a:moveTo>
              <a:lnTo>
                <a:pt x="395617" y="163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795371" y="2098855"/>
        <a:ext cx="19780" cy="19780"/>
      </dsp:txXfrm>
    </dsp:sp>
    <dsp:sp modelId="{ADEEFF7A-A5AB-4882-A4C9-B905CEFF7EA5}">
      <dsp:nvSpPr>
        <dsp:cNvPr id="0" name=""/>
        <dsp:cNvSpPr/>
      </dsp:nvSpPr>
      <dsp:spPr>
        <a:xfrm>
          <a:off x="1332691" y="1185852"/>
          <a:ext cx="1316663" cy="13166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感測網路資料分析（</a:t>
          </a:r>
          <a:r>
            <a:rPr lang="en-US" altLang="zh-TW" sz="1500" kern="1200" dirty="0" smtClean="0"/>
            <a:t>INTEL-NTU</a:t>
          </a:r>
          <a:r>
            <a:rPr lang="zh-TW" altLang="en-US" sz="1500" kern="1200" dirty="0" smtClean="0"/>
            <a:t> </a:t>
          </a:r>
          <a:r>
            <a:rPr lang="en-US" altLang="zh-TW" sz="1500" kern="1200" dirty="0" smtClean="0"/>
            <a:t>Lab</a:t>
          </a:r>
          <a:r>
            <a:rPr lang="zh-TW" altLang="en-US" sz="1500" kern="1200" dirty="0" smtClean="0"/>
            <a:t>）</a:t>
          </a:r>
          <a:endParaRPr lang="zh-TW" sz="1500" kern="1200" dirty="0"/>
        </a:p>
      </dsp:txBody>
      <dsp:txXfrm>
        <a:off x="1525512" y="1378673"/>
        <a:ext cx="931021" cy="931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D3211-6515-4F0E-862D-87B05E47BF73}">
      <dsp:nvSpPr>
        <dsp:cNvPr id="0" name=""/>
        <dsp:cNvSpPr/>
      </dsp:nvSpPr>
      <dsp:spPr>
        <a:xfrm>
          <a:off x="532433" y="106542"/>
          <a:ext cx="858831" cy="85891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02E33-B8A0-4695-9B17-25E7ACF2ABD4}">
      <dsp:nvSpPr>
        <dsp:cNvPr id="0" name=""/>
        <dsp:cNvSpPr/>
      </dsp:nvSpPr>
      <dsp:spPr>
        <a:xfrm>
          <a:off x="454133" y="490903"/>
          <a:ext cx="1000230" cy="239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1" kern="1200" dirty="0" smtClean="0">
              <a:solidFill>
                <a:srgbClr val="006666"/>
              </a:solidFill>
              <a:latin typeface="Cambria" pitchFamily="18" charset="0"/>
            </a:rPr>
            <a:t>messages</a:t>
          </a:r>
          <a:endParaRPr lang="zh-TW" altLang="en-US" sz="1400" b="1" i="1" kern="1200" dirty="0">
            <a:solidFill>
              <a:srgbClr val="006666"/>
            </a:solidFill>
            <a:latin typeface="Cambria" pitchFamily="18" charset="0"/>
          </a:endParaRPr>
        </a:p>
      </dsp:txBody>
      <dsp:txXfrm>
        <a:off x="454133" y="490903"/>
        <a:ext cx="1000230" cy="239613"/>
      </dsp:txXfrm>
    </dsp:sp>
    <dsp:sp modelId="{85AB3E1B-B123-4E0C-B1DE-A0B292A8F4C9}">
      <dsp:nvSpPr>
        <dsp:cNvPr id="0" name=""/>
        <dsp:cNvSpPr/>
      </dsp:nvSpPr>
      <dsp:spPr>
        <a:xfrm>
          <a:off x="293842" y="600118"/>
          <a:ext cx="858831" cy="85891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32ABA-4BD7-45FB-8141-007A29E855F9}">
      <dsp:nvSpPr>
        <dsp:cNvPr id="0" name=""/>
        <dsp:cNvSpPr/>
      </dsp:nvSpPr>
      <dsp:spPr>
        <a:xfrm>
          <a:off x="221254" y="873026"/>
          <a:ext cx="1172573" cy="29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1" kern="1200" dirty="0" smtClean="0">
              <a:solidFill>
                <a:srgbClr val="006666"/>
              </a:solidFill>
              <a:latin typeface="Cambria" pitchFamily="18" charset="0"/>
            </a:rPr>
            <a:t>sentiments</a:t>
          </a:r>
          <a:endParaRPr lang="zh-TW" altLang="en-US" sz="1400" b="1" i="1" kern="1200" dirty="0">
            <a:solidFill>
              <a:srgbClr val="006666"/>
            </a:solidFill>
            <a:latin typeface="Cambria" pitchFamily="18" charset="0"/>
          </a:endParaRPr>
        </a:p>
      </dsp:txBody>
      <dsp:txXfrm>
        <a:off x="221254" y="873026"/>
        <a:ext cx="1172573" cy="293516"/>
      </dsp:txXfrm>
    </dsp:sp>
    <dsp:sp modelId="{F306290A-4AED-4A06-9280-E77F67CA7552}">
      <dsp:nvSpPr>
        <dsp:cNvPr id="0" name=""/>
        <dsp:cNvSpPr/>
      </dsp:nvSpPr>
      <dsp:spPr>
        <a:xfrm>
          <a:off x="532433" y="1095517"/>
          <a:ext cx="858831" cy="85891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BFA99-86F2-4BD0-A3C2-CAECDB4CC460}">
      <dsp:nvSpPr>
        <dsp:cNvPr id="0" name=""/>
        <dsp:cNvSpPr/>
      </dsp:nvSpPr>
      <dsp:spPr>
        <a:xfrm>
          <a:off x="430378" y="1411363"/>
          <a:ext cx="1062618" cy="20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1" kern="1200" dirty="0" smtClean="0">
              <a:solidFill>
                <a:srgbClr val="006666"/>
              </a:solidFill>
              <a:latin typeface="Cambria" pitchFamily="18" charset="0"/>
            </a:rPr>
            <a:t>music</a:t>
          </a:r>
          <a:endParaRPr lang="zh-TW" altLang="en-US" sz="1400" b="1" i="1" kern="1200" dirty="0">
            <a:solidFill>
              <a:srgbClr val="006666"/>
            </a:solidFill>
            <a:latin typeface="Cambria" pitchFamily="18" charset="0"/>
          </a:endParaRPr>
        </a:p>
      </dsp:txBody>
      <dsp:txXfrm>
        <a:off x="430378" y="1411363"/>
        <a:ext cx="1062618" cy="205818"/>
      </dsp:txXfrm>
    </dsp:sp>
    <dsp:sp modelId="{BB3CB714-1C66-4411-8876-C480DC683378}">
      <dsp:nvSpPr>
        <dsp:cNvPr id="0" name=""/>
        <dsp:cNvSpPr/>
      </dsp:nvSpPr>
      <dsp:spPr>
        <a:xfrm>
          <a:off x="355060" y="1646035"/>
          <a:ext cx="737843" cy="73820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AA2E6B-1E03-4D54-9190-929FB9703ED7}">
      <dsp:nvSpPr>
        <dsp:cNvPr id="0" name=""/>
        <dsp:cNvSpPr/>
      </dsp:nvSpPr>
      <dsp:spPr>
        <a:xfrm>
          <a:off x="286343" y="1857520"/>
          <a:ext cx="1208226" cy="239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i="1" kern="1200" dirty="0" err="1" smtClean="0">
              <a:solidFill>
                <a:srgbClr val="CC0000"/>
              </a:solidFill>
              <a:latin typeface="Cambria" pitchFamily="18" charset="0"/>
            </a:rPr>
            <a:t>Meme</a:t>
          </a:r>
          <a:r>
            <a:rPr lang="en-US" altLang="zh-TW" sz="1400" b="1" i="1" kern="1200" dirty="0" err="1" smtClean="0">
              <a:solidFill>
                <a:srgbClr val="FF9900"/>
              </a:solidFill>
              <a:latin typeface="Cambria" pitchFamily="18" charset="0"/>
            </a:rPr>
            <a:t>Tube</a:t>
          </a:r>
          <a:endParaRPr lang="zh-TW" altLang="en-US" sz="1400" b="1" i="1" kern="1200" dirty="0">
            <a:solidFill>
              <a:srgbClr val="FF9900"/>
            </a:solidFill>
            <a:latin typeface="Cambria" pitchFamily="18" charset="0"/>
          </a:endParaRPr>
        </a:p>
      </dsp:txBody>
      <dsp:txXfrm>
        <a:off x="286343" y="1857520"/>
        <a:ext cx="1208226" cy="239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98D31-DD73-4767-8BA6-3BAC260DAA81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2DDE-08E3-41B7-A8AF-96A567DEA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32DDE-08E3-41B7-A8AF-96A567DEA9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19588" fontAlgn="base">
              <a:spcBef>
                <a:spcPct val="0"/>
              </a:spcBef>
              <a:spcAft>
                <a:spcPct val="0"/>
              </a:spcAft>
              <a:defRPr/>
            </a:pPr>
            <a:fld id="{41119A6A-17C4-49FF-B5BC-83D35DA272A0}" type="slidenum">
              <a:rPr lang="zh-TW" altLang="en-US" smtClean="0"/>
              <a:pPr defTabSz="4319588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41934" y="305069"/>
            <a:ext cx="9753466" cy="65018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3737-3950-405E-A234-53C603F75B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0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8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8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5027-2810-46FF-8A2A-1B1B82C69B74}" type="datetimeFigureOut">
              <a:rPr lang="en-US" smtClean="0"/>
              <a:pPr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13DAC-0D64-4041-9F63-626968B56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2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7" indent="-228572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0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sdlin/" TargetMode="External"/><Relationship Id="rId2" Type="http://schemas.openxmlformats.org/officeDocument/2006/relationships/hyperlink" Target="mailto:sdlin@csie.ntu.edu.t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sie.ntu.edu.tw/~sdlin/pscience.html" TargetMode="External"/><Relationship Id="rId4" Type="http://schemas.openxmlformats.org/officeDocument/2006/relationships/hyperlink" Target="http://www.csie.ntu.edu.tw/~sdlin/faq_perspective_students.ht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sdlin/faq_perspective_students.htm" TargetMode="External"/><Relationship Id="rId2" Type="http://schemas.openxmlformats.org/officeDocument/2006/relationships/hyperlink" Target="http://www.csie.ntu.edu.tw/~sdl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e.ntu.edu.tw/~sdlin/pscienc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slab.csie.ntu.edu.tw/evaplann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lab.csie.ntu.edu.tw/memetube/demo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hyperlink" Target="http://140.112.31.186/~tongtong/analyze_plurk/web_new5/index.ph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diagramData" Target="../diagrams/data2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diagramDrawing" Target="../diagrams/drawing2.xml"/><Relationship Id="rId5" Type="http://schemas.openxmlformats.org/officeDocument/2006/relationships/image" Target="../media/image21.jpeg"/><Relationship Id="rId15" Type="http://schemas.openxmlformats.org/officeDocument/2006/relationships/image" Target="../media/image26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 smtClean="0"/>
              <a:t>機器發明與社群網路探勘實驗</a:t>
            </a:r>
            <a:r>
              <a:rPr lang="zh-TW" altLang="en-US" sz="4000" dirty="0" smtClean="0"/>
              <a:t>室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Machine Discovery and Social Network Mining Lab (MSLAB)</a:t>
            </a:r>
            <a:endParaRPr lang="zh-TW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TW" altLang="en-US" dirty="0" smtClean="0"/>
              <a:t>林守德 副教授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sdlin@csie.ntu.edu.tw</a:t>
            </a:r>
            <a:endParaRPr lang="en-US" altLang="zh-TW" dirty="0" smtClean="0"/>
          </a:p>
          <a:p>
            <a:r>
              <a:rPr lang="zh-TW" altLang="en-US" dirty="0"/>
              <a:t>詳情</a:t>
            </a:r>
            <a:r>
              <a:rPr lang="zh-TW" altLang="en-US" dirty="0" smtClean="0"/>
              <a:t>請</a:t>
            </a:r>
            <a:r>
              <a:rPr lang="zh-TW" altLang="en-US" dirty="0"/>
              <a:t>參照以下</a:t>
            </a:r>
            <a:r>
              <a:rPr lang="en-US" altLang="zh-TW" dirty="0"/>
              <a:t>link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>
                <a:hlinkClick r:id="rId3"/>
              </a:rPr>
              <a:t>老師的網頁：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://www.csie.ntu.edu.tw/~sdlin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FAQ</a:t>
            </a:r>
            <a:r>
              <a:rPr lang="zh-TW" altLang="en-US" dirty="0" smtClean="0">
                <a:hlinkClick r:id="rId4"/>
              </a:rPr>
              <a:t>：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://www.csie.ntu.edu.tw/~</a:t>
            </a:r>
            <a:r>
              <a:rPr lang="en-US" altLang="zh-TW" dirty="0" smtClean="0">
                <a:hlinkClick r:id="rId4"/>
              </a:rPr>
              <a:t>sdlin/faq_perspective_students.htm</a:t>
            </a:r>
            <a:endParaRPr lang="en-US" altLang="zh-TW" dirty="0" smtClean="0"/>
          </a:p>
          <a:p>
            <a:r>
              <a:rPr lang="zh-TW" altLang="en-US" dirty="0" smtClean="0">
                <a:hlinkClick r:id="rId5"/>
              </a:rPr>
              <a:t>科普文章介紹我們的領域：</a:t>
            </a:r>
            <a:r>
              <a:rPr lang="en-US" altLang="zh-TW" dirty="0" smtClean="0">
                <a:hlinkClick r:id="rId5"/>
              </a:rPr>
              <a:t>http</a:t>
            </a:r>
            <a:r>
              <a:rPr lang="en-US" altLang="zh-TW" dirty="0">
                <a:hlinkClick r:id="rId5"/>
              </a:rPr>
              <a:t>://www.csie.ntu.edu.tw/~sdlin/pscience.html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28" y="357167"/>
            <a:ext cx="8562510" cy="70963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資料探勘方法組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327"/>
            <a:ext cx="8567272" cy="5581673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建保資料探勘</a:t>
            </a:r>
            <a:endParaRPr lang="en-US" altLang="zh-TW" dirty="0" smtClean="0"/>
          </a:p>
          <a:p>
            <a:r>
              <a:rPr lang="zh-TW" altLang="en-US" dirty="0" smtClean="0"/>
              <a:t>人際關係預測</a:t>
            </a:r>
            <a:endParaRPr lang="en-US" altLang="zh-TW" dirty="0" smtClean="0"/>
          </a:p>
          <a:p>
            <a:r>
              <a:rPr lang="zh-TW" altLang="en-US" dirty="0" smtClean="0"/>
              <a:t>機器學習</a:t>
            </a:r>
            <a:r>
              <a:rPr lang="zh-TW" altLang="en-US" dirty="0"/>
              <a:t>與實務</a:t>
            </a:r>
          </a:p>
          <a:p>
            <a:r>
              <a:rPr lang="zh-TW" altLang="en-US" dirty="0" smtClean="0"/>
              <a:t>參</a:t>
            </a:r>
            <a:r>
              <a:rPr lang="zh-TW" altLang="en-US" dirty="0" smtClean="0"/>
              <a:t>加</a:t>
            </a:r>
            <a:r>
              <a:rPr lang="en-US" altLang="zh-TW" dirty="0" smtClean="0"/>
              <a:t>KDDCUP</a:t>
            </a:r>
          </a:p>
          <a:p>
            <a:pPr lvl="1"/>
            <a:r>
              <a:rPr lang="en-US" altLang="zh-TW" dirty="0" smtClean="0"/>
              <a:t>Imbalanced Data Classification</a:t>
            </a:r>
            <a:r>
              <a:rPr lang="zh-TW" altLang="en-US" dirty="0" smtClean="0"/>
              <a:t>（</a:t>
            </a:r>
            <a:r>
              <a:rPr lang="en-US" altLang="zh-TW" dirty="0" smtClean="0"/>
              <a:t>ACM KDDCUP2008, </a:t>
            </a:r>
            <a:r>
              <a:rPr lang="en-US" altLang="zh-TW" b="1" dirty="0" smtClean="0"/>
              <a:t>Champion</a:t>
            </a:r>
            <a:r>
              <a:rPr lang="zh-TW" altLang="en-US" dirty="0" smtClean="0"/>
              <a:t>）</a:t>
            </a:r>
            <a:r>
              <a:rPr lang="en-US" altLang="zh-TW" dirty="0" smtClean="0"/>
              <a:t>in medical data</a:t>
            </a:r>
          </a:p>
          <a:p>
            <a:pPr lvl="1"/>
            <a:r>
              <a:rPr lang="en-US" altLang="zh-TW" dirty="0" smtClean="0"/>
              <a:t>Fast prediction of Customers</a:t>
            </a:r>
            <a:r>
              <a:rPr lang="zh-TW" altLang="en-US" dirty="0" smtClean="0"/>
              <a:t>（</a:t>
            </a:r>
            <a:r>
              <a:rPr lang="en-US" altLang="zh-TW" dirty="0" smtClean="0"/>
              <a:t>ACM KDDCUP2009, </a:t>
            </a:r>
            <a:r>
              <a:rPr lang="en-US" altLang="zh-TW" b="1" dirty="0" smtClean="0"/>
              <a:t>3</a:t>
            </a:r>
            <a:r>
              <a:rPr lang="en-US" altLang="zh-TW" b="1" baseline="30000" dirty="0" smtClean="0"/>
              <a:t>rd</a:t>
            </a:r>
            <a:r>
              <a:rPr lang="en-US" altLang="zh-TW" b="1" dirty="0" smtClean="0"/>
              <a:t> place</a:t>
            </a:r>
            <a:r>
              <a:rPr lang="zh-TW" altLang="en-US" dirty="0" smtClean="0"/>
              <a:t>）</a:t>
            </a:r>
            <a:r>
              <a:rPr lang="en-US" altLang="zh-TW" dirty="0" smtClean="0"/>
              <a:t>in </a:t>
            </a:r>
            <a:r>
              <a:rPr lang="en-US" altLang="zh-TW" dirty="0" err="1" smtClean="0"/>
              <a:t>tel-comm</a:t>
            </a:r>
            <a:r>
              <a:rPr lang="en-US" altLang="zh-TW" dirty="0" smtClean="0"/>
              <a:t> data, joint work with Prof. CJLIN and HTLIN</a:t>
            </a:r>
          </a:p>
          <a:p>
            <a:pPr lvl="1"/>
            <a:r>
              <a:rPr lang="en-US" altLang="zh-TW" dirty="0" smtClean="0"/>
              <a:t>Dependency modeling in</a:t>
            </a:r>
            <a:r>
              <a:rPr lang="zh-TW" altLang="en-US" dirty="0" smtClean="0"/>
              <a:t>（</a:t>
            </a:r>
            <a:r>
              <a:rPr lang="en-US" altLang="zh-TW" dirty="0" smtClean="0"/>
              <a:t>ACM KDDCUP2010, </a:t>
            </a:r>
            <a:r>
              <a:rPr lang="en-US" altLang="zh-TW" b="1" dirty="0" smtClean="0"/>
              <a:t>Champion</a:t>
            </a:r>
            <a:r>
              <a:rPr lang="zh-TW" altLang="en-US" dirty="0" smtClean="0"/>
              <a:t>）</a:t>
            </a:r>
            <a:r>
              <a:rPr lang="en-US" altLang="zh-TW" dirty="0" smtClean="0"/>
              <a:t>for education data, joint work with Prof. CJLIN and HTLIN</a:t>
            </a:r>
          </a:p>
          <a:p>
            <a:pPr lvl="1"/>
            <a:r>
              <a:rPr lang="en-US" altLang="zh-TW" dirty="0" smtClean="0"/>
              <a:t>Music recommendation (ACM KDDCUP 2011, </a:t>
            </a:r>
            <a:r>
              <a:rPr lang="en-US" altLang="zh-TW" b="1" dirty="0" smtClean="0"/>
              <a:t>Champion</a:t>
            </a:r>
            <a:r>
              <a:rPr lang="en-US" altLang="zh-TW" dirty="0" smtClean="0"/>
              <a:t>), joint work with Prof. CJLIN and HTLIN</a:t>
            </a:r>
          </a:p>
          <a:p>
            <a:pPr lvl="1"/>
            <a:r>
              <a:rPr lang="en-US" altLang="zh-TW" dirty="0" smtClean="0"/>
              <a:t>Social Network and Web click Analysis (ACM KDDCUP2012, </a:t>
            </a:r>
            <a:r>
              <a:rPr lang="en-US" altLang="zh-TW" b="1" dirty="0" smtClean="0"/>
              <a:t>Champion</a:t>
            </a:r>
            <a:r>
              <a:rPr lang="en-US" altLang="zh-TW" dirty="0" smtClean="0"/>
              <a:t>), </a:t>
            </a:r>
            <a:r>
              <a:rPr lang="en-US" altLang="zh-TW" dirty="0" smtClean="0"/>
              <a:t>with HTLIN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自然語言與搜尋引擎組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自動出題系</a:t>
            </a:r>
            <a:r>
              <a:rPr lang="zh-TW" altLang="en-US" dirty="0" smtClean="0"/>
              <a:t>統</a:t>
            </a:r>
            <a:endParaRPr lang="en-US" altLang="zh-TW" dirty="0"/>
          </a:p>
          <a:p>
            <a:r>
              <a:rPr lang="zh-TW" altLang="en-US" dirty="0" smtClean="0"/>
              <a:t>瞭</a:t>
            </a:r>
            <a:r>
              <a:rPr lang="zh-TW" altLang="en-US" dirty="0" smtClean="0"/>
              <a:t>解不同主題的訊息如何在</a:t>
            </a:r>
            <a:r>
              <a:rPr lang="en-US" altLang="zh-TW" dirty="0" err="1" smtClean="0"/>
              <a:t>Facebook</a:t>
            </a:r>
            <a:r>
              <a:rPr lang="zh-TW" altLang="en-US" dirty="0" smtClean="0"/>
              <a:t>上傳播</a:t>
            </a:r>
            <a:r>
              <a:rPr lang="zh-TW" altLang="en-US" dirty="0" smtClean="0"/>
              <a:t>？</a:t>
            </a:r>
            <a:endParaRPr lang="en-US" altLang="zh-TW" dirty="0"/>
          </a:p>
          <a:p>
            <a:r>
              <a:rPr lang="en-US" altLang="zh-TW" dirty="0" smtClean="0"/>
              <a:t>IBM</a:t>
            </a:r>
            <a:r>
              <a:rPr lang="zh-TW" altLang="en-US" dirty="0" smtClean="0"/>
              <a:t>華生的解析：探討電腦如何理解語言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研究的型態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沒有</a:t>
            </a:r>
            <a:r>
              <a:rPr lang="en-US" altLang="zh-TW" dirty="0" smtClean="0"/>
              <a:t>background</a:t>
            </a:r>
            <a:r>
              <a:rPr lang="zh-TW" altLang="en-US" dirty="0" smtClean="0"/>
              <a:t>？沒關係，我們會開發你的興趣與潛能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第一學期以訓練為主，第二學</a:t>
            </a:r>
            <a:r>
              <a:rPr lang="zh-TW" altLang="en-US" dirty="0" smtClean="0"/>
              <a:t>期以後專</a:t>
            </a:r>
            <a:r>
              <a:rPr lang="zh-TW" altLang="en-US" dirty="0" smtClean="0"/>
              <a:t>注於研究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會</a:t>
            </a:r>
            <a:r>
              <a:rPr lang="zh-TW" altLang="en-US" dirty="0" smtClean="0"/>
              <a:t>幫助同學把好的成果發表國際論</a:t>
            </a:r>
            <a:r>
              <a:rPr lang="zh-TW" altLang="en-US" dirty="0" smtClean="0"/>
              <a:t>文（超過一半的學生發表國際論文，實驗室會補助出國）</a:t>
            </a:r>
            <a:endParaRPr lang="en-US" altLang="zh-TW" dirty="0" smtClean="0"/>
          </a:p>
          <a:p>
            <a:r>
              <a:rPr lang="zh-TW" altLang="en-US" dirty="0" smtClean="0"/>
              <a:t>研</a:t>
            </a:r>
            <a:r>
              <a:rPr lang="zh-TW" altLang="en-US" dirty="0" smtClean="0"/>
              <a:t>究</a:t>
            </a:r>
            <a:r>
              <a:rPr lang="zh-TW" altLang="en-US" dirty="0" smtClean="0"/>
              <a:t>：第一年跟學長姐一組做研究，第二年之後有獨立研究能力</a:t>
            </a:r>
            <a:endParaRPr lang="en-US" altLang="zh-TW" dirty="0" smtClean="0"/>
          </a:p>
          <a:p>
            <a:pPr lvl="1"/>
            <a:r>
              <a:rPr lang="en-US" dirty="0" smtClean="0"/>
              <a:t>50%</a:t>
            </a:r>
            <a:r>
              <a:rPr lang="zh-TW" altLang="en-US" dirty="0" smtClean="0"/>
              <a:t>方法（可能會用到機率，線性代數，演算法），</a:t>
            </a:r>
            <a:r>
              <a:rPr lang="en-US" altLang="zh-TW" dirty="0" smtClean="0"/>
              <a:t>50</a:t>
            </a:r>
            <a:r>
              <a:rPr lang="zh-TW" altLang="en-US" dirty="0" smtClean="0"/>
              <a:t>％實作（任何語言皆可）</a:t>
            </a:r>
            <a:endParaRPr lang="en-US" dirty="0" smtClean="0"/>
          </a:p>
          <a:p>
            <a:pPr lvl="1"/>
            <a:r>
              <a:rPr lang="zh-TW" altLang="en-US" dirty="0" smtClean="0"/>
              <a:t>每週與指導教授（就是我）</a:t>
            </a:r>
            <a:r>
              <a:rPr lang="en-US" dirty="0" smtClean="0"/>
              <a:t>meeting</a:t>
            </a:r>
            <a:r>
              <a:rPr lang="zh-TW" altLang="en-US" dirty="0" smtClean="0"/>
              <a:t>一次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隨時都可以開始研究</a:t>
            </a:r>
            <a:r>
              <a:rPr lang="en-US" altLang="zh-TW" dirty="0" smtClean="0"/>
              <a:t> (there is never too early to start, never too late to join)</a:t>
            </a:r>
            <a:endParaRPr lang="en-US" altLang="zh-TW" dirty="0" smtClean="0"/>
          </a:p>
          <a:p>
            <a:r>
              <a:rPr lang="zh-TW" altLang="en-US" dirty="0" smtClean="0"/>
              <a:t>過人的能力需要嚴格的訓練來培養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/>
              <a:t>加入我們之前請有心理準備</a:t>
            </a:r>
            <a:r>
              <a:rPr lang="en-US" altLang="zh-TW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指導學生獲獎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2012 Facebook Fellowship Nomination</a:t>
            </a:r>
          </a:p>
          <a:p>
            <a:r>
              <a:rPr lang="en-US" altLang="zh-TW" dirty="0" smtClean="0"/>
              <a:t>2012 </a:t>
            </a:r>
            <a:r>
              <a:rPr lang="zh-TW" altLang="zh-TW" dirty="0" smtClean="0"/>
              <a:t>計</a:t>
            </a:r>
            <a:r>
              <a:rPr lang="zh-TW" altLang="zh-TW" dirty="0"/>
              <a:t>算語言學會碩士論文獎</a:t>
            </a:r>
            <a:endParaRPr lang="en-US" altLang="zh-TW" dirty="0" smtClean="0"/>
          </a:p>
          <a:p>
            <a:r>
              <a:rPr lang="en-US" altLang="zh-TW" dirty="0" smtClean="0"/>
              <a:t>2011 </a:t>
            </a:r>
            <a:r>
              <a:rPr lang="en-US" altLang="zh-TW" dirty="0" smtClean="0"/>
              <a:t>SIGIR Travel Award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2010 Microsoft Fellowship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2010 </a:t>
            </a:r>
            <a:r>
              <a:rPr lang="zh-TW" altLang="zh-TW" dirty="0" smtClean="0"/>
              <a:t>國科會大專生專題研究獎</a:t>
            </a:r>
          </a:p>
          <a:p>
            <a:r>
              <a:rPr lang="en-US" altLang="zh-TW" dirty="0" smtClean="0"/>
              <a:t>2010 </a:t>
            </a:r>
            <a:r>
              <a:rPr lang="zh-TW" altLang="en-US" dirty="0" smtClean="0"/>
              <a:t>訊連科技菁英獎學金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2009 </a:t>
            </a:r>
            <a:r>
              <a:rPr lang="zh-TW" altLang="zh-TW" dirty="0" smtClean="0">
                <a:solidFill>
                  <a:srgbClr val="FF0000"/>
                </a:solidFill>
              </a:rPr>
              <a:t>趨勢騰雲駕霧雲端程式大賽冠軍</a:t>
            </a:r>
            <a:r>
              <a:rPr lang="zh-TW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TW" dirty="0" smtClean="0">
                <a:solidFill>
                  <a:srgbClr val="FF0000"/>
                </a:solidFill>
              </a:rPr>
              <a:t>56</a:t>
            </a:r>
            <a:r>
              <a:rPr lang="zh-TW" altLang="en-US" dirty="0" smtClean="0">
                <a:solidFill>
                  <a:srgbClr val="FF0000"/>
                </a:solidFill>
              </a:rPr>
              <a:t>萬元獎金＋預聘書）</a:t>
            </a:r>
            <a:endParaRPr lang="zh-TW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2010 SIGGRAPH Student Research Award Finalist</a:t>
            </a:r>
          </a:p>
          <a:p>
            <a:r>
              <a:rPr lang="en-US" altLang="zh-TW" dirty="0" smtClean="0"/>
              <a:t>2009 Yahoo Hack Day</a:t>
            </a:r>
            <a:r>
              <a:rPr lang="zh-TW" altLang="zh-TW" dirty="0" smtClean="0"/>
              <a:t>程式競賽冠軍</a:t>
            </a:r>
            <a:r>
              <a:rPr lang="zh-TW" altLang="en-US" dirty="0" smtClean="0"/>
              <a:t>（十萬元獎金）</a:t>
            </a:r>
            <a:endParaRPr lang="zh-TW" altLang="zh-TW" dirty="0" smtClean="0"/>
          </a:p>
          <a:p>
            <a:r>
              <a:rPr lang="en-US" altLang="zh-TW" dirty="0" smtClean="0"/>
              <a:t>2009 </a:t>
            </a:r>
            <a:r>
              <a:rPr lang="zh-TW" altLang="zh-TW" dirty="0" smtClean="0"/>
              <a:t>中華民國資訊學會碩士論文獎佳作</a:t>
            </a:r>
          </a:p>
          <a:p>
            <a:r>
              <a:rPr lang="en-US" altLang="zh-TW" dirty="0" smtClean="0"/>
              <a:t>2009 </a:t>
            </a:r>
            <a:r>
              <a:rPr lang="zh-TW" altLang="zh-TW" dirty="0" smtClean="0"/>
              <a:t>計算語言學會碩士論文獎佳作</a:t>
            </a:r>
          </a:p>
          <a:p>
            <a:r>
              <a:rPr lang="en-US" altLang="zh-TW" dirty="0" smtClean="0"/>
              <a:t>2009 </a:t>
            </a:r>
            <a:r>
              <a:rPr lang="zh-TW" altLang="en-US" dirty="0" smtClean="0"/>
              <a:t>訊連科技菁英獎學金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2007 </a:t>
            </a:r>
            <a:r>
              <a:rPr lang="zh-TW" altLang="zh-TW" dirty="0" smtClean="0">
                <a:solidFill>
                  <a:srgbClr val="FF0000"/>
                </a:solidFill>
              </a:rPr>
              <a:t>國科會科普寫作獎第二名</a:t>
            </a:r>
          </a:p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6477000"/>
            <a:ext cx="8229600" cy="381000"/>
          </a:xfrm>
          <a:prstGeom prst="rect">
            <a:avLst/>
          </a:prstGeom>
        </p:spPr>
        <p:txBody>
          <a:bodyPr vert="horz" lIns="91428" tIns="45715" rIns="91428" bIns="45715" rtlCol="0" anchor="ctr">
            <a:noAutofit/>
          </a:bodyPr>
          <a:lstStyle/>
          <a:p>
            <a:pPr marL="0" marR="0" lvl="0" indent="0" algn="ctr" defTabSz="914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Enjoy Research and have fun !!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932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還想知道更多的同學請參照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SD</a:t>
            </a:r>
            <a:r>
              <a:rPr lang="zh-TW" altLang="en-US" dirty="0" smtClean="0"/>
              <a:t>老師的網頁：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://www.csie.ntu.edu.tw/~sdlin/</a:t>
            </a:r>
            <a:endParaRPr lang="en-US" altLang="zh-TW" dirty="0"/>
          </a:p>
          <a:p>
            <a:r>
              <a:rPr lang="en-US" altLang="zh-TW" dirty="0" smtClean="0"/>
              <a:t>FAQ for new students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://www.csie.ntu.edu.tw/~sdlin/faq_perspective_students.htm</a:t>
            </a:r>
            <a:endParaRPr lang="en-US" altLang="zh-TW" dirty="0"/>
          </a:p>
          <a:p>
            <a:r>
              <a:rPr lang="zh-TW" altLang="en-US" dirty="0" smtClean="0"/>
              <a:t>科普文章介紹我們的領域：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://www.csie.ntu.edu.tw/~sdlin/pscience.html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073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1" cy="685800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新細明體" pitchFamily="18" charset="-120"/>
              </a:rPr>
              <a:t>機器發明與社群網路探勘實驗室（</a:t>
            </a:r>
            <a:r>
              <a:rPr lang="en-US" altLang="zh-TW" sz="3600" dirty="0" smtClean="0">
                <a:latin typeface="Times New Roman" pitchFamily="18" charset="0"/>
                <a:ea typeface="新細明體" pitchFamily="18" charset="-120"/>
              </a:rPr>
              <a:t>MSLAB, R302</a:t>
            </a:r>
            <a:r>
              <a:rPr lang="zh-TW" altLang="en-US" sz="3600" dirty="0" smtClean="0">
                <a:latin typeface="Times New Roman" pitchFamily="18" charset="0"/>
                <a:ea typeface="新細明體" pitchFamily="18" charset="-120"/>
              </a:rPr>
              <a:t>）</a:t>
            </a:r>
            <a:endParaRPr lang="zh-TW" altLang="en-US" sz="36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295400"/>
            <a:ext cx="8915400" cy="5562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 smtClean="0">
                <a:ea typeface="新細明體" pitchFamily="18" charset="-120"/>
              </a:rPr>
              <a:t>指導教授</a:t>
            </a:r>
            <a:r>
              <a:rPr lang="en-US" altLang="zh-TW" sz="2800" b="1" dirty="0" smtClean="0">
                <a:ea typeface="新細明體" pitchFamily="18" charset="-120"/>
              </a:rPr>
              <a:t>:</a:t>
            </a:r>
            <a:endParaRPr lang="en-US" altLang="zh-TW" sz="2800" dirty="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800" dirty="0" err="1" smtClean="0">
                <a:ea typeface="新細明體" pitchFamily="18" charset="-120"/>
              </a:rPr>
              <a:t>Shou</a:t>
            </a:r>
            <a:r>
              <a:rPr lang="en-US" altLang="zh-TW" sz="2800" dirty="0" smtClean="0">
                <a:ea typeface="新細明體" pitchFamily="18" charset="-120"/>
              </a:rPr>
              <a:t>-de Lin</a:t>
            </a:r>
            <a:r>
              <a:rPr lang="zh-TW" altLang="en-US" sz="2800" dirty="0" smtClean="0">
                <a:ea typeface="新細明體" pitchFamily="18" charset="-120"/>
              </a:rPr>
              <a:t>（林守德）</a:t>
            </a:r>
            <a:endParaRPr lang="en-US" altLang="zh-TW" sz="2800" dirty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zh-TW" altLang="en-US" dirty="0" smtClean="0">
                <a:ea typeface="新細明體" pitchFamily="18" charset="-120"/>
              </a:rPr>
              <a:t>台大電機系學士</a:t>
            </a: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zh-TW" altLang="en-US" dirty="0" smtClean="0">
                <a:ea typeface="新細明體" pitchFamily="18" charset="-120"/>
              </a:rPr>
              <a:t>密西根大學電機碩士</a:t>
            </a: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zh-TW" altLang="en-US" dirty="0" smtClean="0">
                <a:ea typeface="新細明體" pitchFamily="18" charset="-120"/>
              </a:rPr>
              <a:t>南加大語言學碩士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zh-TW" altLang="en-US" dirty="0" smtClean="0">
                <a:ea typeface="新細明體" pitchFamily="18" charset="-120"/>
              </a:rPr>
              <a:t>南加大資訊工程博士</a:t>
            </a: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zh-TW" altLang="en-US" dirty="0" smtClean="0">
                <a:ea typeface="新細明體" pitchFamily="18" charset="-120"/>
              </a:rPr>
              <a:t> 美國</a:t>
            </a:r>
            <a:r>
              <a:rPr lang="zh-TW" altLang="en-US" dirty="0" smtClean="0"/>
              <a:t>羅沙拉摩斯國家</a:t>
            </a:r>
            <a:endParaRPr lang="en-US" altLang="zh-TW" dirty="0" smtClean="0"/>
          </a:p>
          <a:p>
            <a:pPr lvl="1">
              <a:lnSpc>
                <a:spcPct val="80000"/>
              </a:lnSpc>
              <a:buNone/>
            </a:pPr>
            <a:r>
              <a:rPr lang="zh-TW" altLang="en-US" dirty="0" smtClean="0"/>
              <a:t>      實驗室博士後研究</a:t>
            </a:r>
            <a:endParaRPr lang="en-US" altLang="zh-TW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zh-TW" sz="2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zh-TW" altLang="en-US" sz="2800" b="1" dirty="0" smtClean="0"/>
              <a:t>成員</a:t>
            </a:r>
            <a:r>
              <a:rPr lang="en-US" altLang="zh-TW" sz="2800" b="1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altLang="zh-TW" sz="2800" dirty="0" smtClean="0"/>
              <a:t>7 Ph.D. students </a:t>
            </a:r>
          </a:p>
          <a:p>
            <a:pPr>
              <a:lnSpc>
                <a:spcPct val="80000"/>
              </a:lnSpc>
            </a:pPr>
            <a:r>
              <a:rPr lang="en-US" altLang="zh-TW" sz="2800" dirty="0" smtClean="0"/>
              <a:t>14 MS students</a:t>
            </a:r>
          </a:p>
          <a:p>
            <a:pPr>
              <a:lnSpc>
                <a:spcPct val="80000"/>
              </a:lnSpc>
            </a:pPr>
            <a:r>
              <a:rPr lang="en-US" altLang="zh-TW" sz="2800" dirty="0" smtClean="0"/>
              <a:t>5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undergrad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students</a:t>
            </a:r>
          </a:p>
          <a:p>
            <a:pPr>
              <a:buNone/>
            </a:pP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學生獲獎：</a:t>
            </a:r>
            <a:endParaRPr lang="en-US" altLang="zh-TW" sz="2800" b="1" dirty="0" smtClean="0"/>
          </a:p>
          <a:p>
            <a:r>
              <a:rPr lang="zh-TW" altLang="en-US" sz="2800" dirty="0" smtClean="0"/>
              <a:t>國科會大專學生研究計畫 （</a:t>
            </a:r>
            <a:r>
              <a:rPr lang="en-US" altLang="zh-TW" sz="2800" dirty="0" smtClean="0"/>
              <a:t>3 +1, 1 award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r>
              <a:rPr lang="zh-TW" altLang="en-US" sz="2800" dirty="0" smtClean="0"/>
              <a:t>趨勢科技騰雲駕霧雲端程式競賽冠軍</a:t>
            </a:r>
            <a:endParaRPr lang="en-US" altLang="zh-TW" sz="2800" dirty="0" smtClean="0"/>
          </a:p>
          <a:p>
            <a:r>
              <a:rPr lang="en-US" altLang="zh-TW" sz="2800" dirty="0" smtClean="0"/>
              <a:t>Yahoo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Hack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Day</a:t>
            </a:r>
            <a:r>
              <a:rPr lang="zh-TW" altLang="en-US" sz="2800" dirty="0" smtClean="0"/>
              <a:t>冠軍</a:t>
            </a:r>
            <a:endParaRPr lang="en-US" altLang="zh-TW" sz="2800" dirty="0" smtClean="0"/>
          </a:p>
          <a:p>
            <a:r>
              <a:rPr lang="en-US" altLang="zh-TW" sz="2800" dirty="0" smtClean="0"/>
              <a:t>Yahoo Internship Award</a:t>
            </a:r>
          </a:p>
          <a:p>
            <a:r>
              <a:rPr lang="en-US" altLang="zh-TW" sz="2800" dirty="0" smtClean="0"/>
              <a:t>ACM KDDCUP</a:t>
            </a:r>
            <a:r>
              <a:rPr lang="zh-TW" altLang="en-US" sz="2800" dirty="0" smtClean="0"/>
              <a:t>冠軍</a:t>
            </a:r>
            <a:endParaRPr lang="en-US" altLang="zh-TW" sz="2800" dirty="0" smtClean="0"/>
          </a:p>
          <a:p>
            <a:r>
              <a:rPr lang="en-US" altLang="zh-TW" sz="2800" dirty="0" smtClean="0"/>
              <a:t>ACLCLP</a:t>
            </a:r>
            <a:r>
              <a:rPr lang="zh-TW" altLang="en-US" sz="2800" dirty="0" smtClean="0"/>
              <a:t>，資訊學會</a:t>
            </a:r>
            <a:r>
              <a:rPr lang="zh-TW" altLang="en-US" sz="2800" dirty="0" smtClean="0"/>
              <a:t>論</a:t>
            </a:r>
            <a:r>
              <a:rPr lang="zh-TW" altLang="en-US" sz="2800" dirty="0" smtClean="0"/>
              <a:t>文獎</a:t>
            </a:r>
            <a:endParaRPr lang="en-US" altLang="zh-TW" sz="2800" dirty="0" smtClean="0"/>
          </a:p>
          <a:p>
            <a:pPr>
              <a:lnSpc>
                <a:spcPct val="80000"/>
              </a:lnSpc>
            </a:pPr>
            <a:r>
              <a:rPr lang="en-US" altLang="zh-TW" sz="2800" dirty="0" smtClean="0"/>
              <a:t>Microsoft </a:t>
            </a:r>
            <a:r>
              <a:rPr lang="en-US" altLang="zh-TW" sz="2800" dirty="0" smtClean="0"/>
              <a:t>Fellowship</a:t>
            </a:r>
          </a:p>
          <a:p>
            <a:pPr>
              <a:lnSpc>
                <a:spcPct val="80000"/>
              </a:lnSpc>
            </a:pPr>
            <a:r>
              <a:rPr lang="en-US" altLang="zh-TW" sz="2800" dirty="0" smtClean="0"/>
              <a:t>Many others</a:t>
            </a:r>
            <a:endParaRPr lang="en-US" altLang="zh-TW" sz="2800" dirty="0" smtClean="0"/>
          </a:p>
          <a:p>
            <a:pPr>
              <a:lnSpc>
                <a:spcPct val="80000"/>
              </a:lnSpc>
              <a:buNone/>
            </a:pPr>
            <a:endParaRPr lang="en-US" altLang="zh-TW" sz="2800" dirty="0" smtClean="0"/>
          </a:p>
          <a:p>
            <a:pPr>
              <a:lnSpc>
                <a:spcPct val="80000"/>
              </a:lnSpc>
              <a:buNone/>
            </a:pPr>
            <a:endParaRPr lang="en-US" altLang="zh-TW" sz="1900" dirty="0" smtClean="0"/>
          </a:p>
          <a:p>
            <a:pPr>
              <a:lnSpc>
                <a:spcPct val="80000"/>
              </a:lnSpc>
            </a:pPr>
            <a:endParaRPr lang="en-US" altLang="zh-TW" sz="1900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  <a:buNone/>
            </a:pPr>
            <a:endParaRPr lang="en-US" altLang="zh-TW" sz="1800" dirty="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endParaRPr lang="zh-TW" altLang="en-US" sz="1800" dirty="0" smtClean="0"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44B6-4469-481C-8A06-0AE6288517D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200401" y="1752600"/>
          <a:ext cx="7239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為什麼妳</a:t>
            </a:r>
            <a:r>
              <a:rPr lang="en-US" altLang="zh-TW" dirty="0"/>
              <a:t>/</a:t>
            </a:r>
            <a:r>
              <a:rPr lang="zh-TW" altLang="en-US" dirty="0" smtClean="0"/>
              <a:t>你選擇</a:t>
            </a:r>
            <a:r>
              <a:rPr lang="en-US" altLang="zh-TW" dirty="0" smtClean="0"/>
              <a:t>MSLAB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4864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我喜</a:t>
            </a:r>
            <a:r>
              <a:rPr lang="zh-TW" altLang="en-US" dirty="0" smtClean="0">
                <a:solidFill>
                  <a:srgbClr val="FF0000"/>
                </a:solidFill>
              </a:rPr>
              <a:t>歡思考</a:t>
            </a:r>
            <a:r>
              <a:rPr lang="zh-TW" altLang="en-US" dirty="0" smtClean="0"/>
              <a:t>，對於</a:t>
            </a:r>
            <a:r>
              <a:rPr lang="zh-TW" altLang="en-US" dirty="0" smtClean="0">
                <a:solidFill>
                  <a:srgbClr val="FF0000"/>
                </a:solidFill>
              </a:rPr>
              <a:t>創造發明</a:t>
            </a:r>
            <a:r>
              <a:rPr lang="zh-TW" altLang="en-US" dirty="0" smtClean="0"/>
              <a:t>有興趣</a:t>
            </a:r>
            <a:endParaRPr lang="en-US" altLang="zh-TW" dirty="0" smtClean="0"/>
          </a:p>
          <a:p>
            <a:r>
              <a:rPr lang="zh-TW" altLang="en-US" dirty="0" smtClean="0"/>
              <a:t>我有</a:t>
            </a:r>
            <a:r>
              <a:rPr lang="zh-TW" altLang="en-US" dirty="0" smtClean="0"/>
              <a:t>強烈意</a:t>
            </a:r>
            <a:r>
              <a:rPr lang="zh-TW" altLang="en-US" dirty="0" smtClean="0"/>
              <a:t>願學</a:t>
            </a:r>
            <a:r>
              <a:rPr lang="zh-TW" altLang="en-US" dirty="0" smtClean="0"/>
              <a:t>到如何對大量資料作</a:t>
            </a:r>
            <a:r>
              <a:rPr lang="zh-TW" altLang="en-US" dirty="0" smtClean="0">
                <a:solidFill>
                  <a:srgbClr val="FF0000"/>
                </a:solidFill>
              </a:rPr>
              <a:t>智慧型</a:t>
            </a:r>
            <a:r>
              <a:rPr lang="zh-TW" altLang="en-US" dirty="0" smtClean="0"/>
              <a:t>分析與處理</a:t>
            </a:r>
            <a:endParaRPr lang="en-US" altLang="zh-TW" dirty="0" smtClean="0"/>
          </a:p>
          <a:p>
            <a:r>
              <a:rPr lang="zh-TW" altLang="en-US" dirty="0" smtClean="0"/>
              <a:t>我不</a:t>
            </a:r>
            <a:r>
              <a:rPr lang="zh-TW" altLang="en-US" dirty="0" smtClean="0"/>
              <a:t>討厭</a:t>
            </a:r>
            <a:r>
              <a:rPr lang="zh-TW" altLang="en-US" dirty="0" smtClean="0">
                <a:solidFill>
                  <a:srgbClr val="00B0F0"/>
                </a:solidFill>
              </a:rPr>
              <a:t>理論</a:t>
            </a:r>
            <a:r>
              <a:rPr lang="en-US" altLang="zh-TW" dirty="0" smtClean="0">
                <a:solidFill>
                  <a:srgbClr val="00B0F0"/>
                </a:solidFill>
              </a:rPr>
              <a:t>/</a:t>
            </a:r>
            <a:r>
              <a:rPr lang="zh-TW" altLang="en-US" dirty="0" smtClean="0">
                <a:solidFill>
                  <a:srgbClr val="00B0F0"/>
                </a:solidFill>
              </a:rPr>
              <a:t>數學</a:t>
            </a:r>
            <a:r>
              <a:rPr lang="zh-TW" altLang="en-US" dirty="0" smtClean="0"/>
              <a:t>，卻不想做純理論</a:t>
            </a:r>
            <a:r>
              <a:rPr lang="en-US" altLang="zh-TW" dirty="0" smtClean="0"/>
              <a:t>/</a:t>
            </a:r>
            <a:r>
              <a:rPr lang="zh-TW" altLang="en-US" dirty="0" smtClean="0"/>
              <a:t>數學</a:t>
            </a:r>
            <a:r>
              <a:rPr lang="zh-TW" altLang="en-US" dirty="0" smtClean="0"/>
              <a:t>；我不</a:t>
            </a:r>
            <a:r>
              <a:rPr lang="zh-TW" altLang="en-US" dirty="0" smtClean="0"/>
              <a:t>討厭</a:t>
            </a:r>
            <a:r>
              <a:rPr lang="zh-TW" altLang="en-US" dirty="0" smtClean="0">
                <a:solidFill>
                  <a:srgbClr val="00B0F0"/>
                </a:solidFill>
              </a:rPr>
              <a:t>程式實作</a:t>
            </a:r>
            <a:r>
              <a:rPr lang="zh-TW" altLang="en-US" dirty="0" smtClean="0"/>
              <a:t>，卻不想只是寫程式實作的同學</a:t>
            </a:r>
            <a:endParaRPr lang="en-US" altLang="zh-TW" dirty="0" smtClean="0"/>
          </a:p>
          <a:p>
            <a:r>
              <a:rPr lang="zh-TW" altLang="en-US" dirty="0" smtClean="0"/>
              <a:t>我喜</a:t>
            </a:r>
            <a:r>
              <a:rPr lang="zh-TW" altLang="en-US" dirty="0" smtClean="0"/>
              <a:t>歡</a:t>
            </a:r>
            <a:r>
              <a:rPr lang="zh-TW" altLang="en-US" dirty="0" smtClean="0">
                <a:solidFill>
                  <a:srgbClr val="00B050"/>
                </a:solidFill>
              </a:rPr>
              <a:t>挑戰</a:t>
            </a:r>
            <a:r>
              <a:rPr lang="zh-TW" altLang="en-US" dirty="0" smtClean="0"/>
              <a:t>且做出</a:t>
            </a:r>
            <a:r>
              <a:rPr lang="zh-TW" altLang="en-US" dirty="0" smtClean="0">
                <a:solidFill>
                  <a:srgbClr val="00B050"/>
                </a:solidFill>
              </a:rPr>
              <a:t>很酷的東西</a:t>
            </a:r>
            <a:r>
              <a:rPr lang="zh-TW" altLang="en-US" dirty="0" smtClean="0"/>
              <a:t>的同學 </a:t>
            </a:r>
            <a:r>
              <a:rPr lang="en-US" altLang="zh-TW" dirty="0" smtClean="0"/>
              <a:t>(we are beyond just ideas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INTEL-NTU</a:t>
            </a:r>
            <a:r>
              <a:rPr lang="zh-TW" altLang="en-US" dirty="0" smtClean="0"/>
              <a:t> </a:t>
            </a:r>
            <a:r>
              <a:rPr lang="en-US" altLang="zh-TW" dirty="0" smtClean="0"/>
              <a:t>Lab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Project (</a:t>
            </a:r>
            <a:r>
              <a:rPr lang="zh-TW" altLang="en-US" dirty="0" smtClean="0"/>
              <a:t>有機會去國外實習）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600200"/>
            <a:ext cx="2819400" cy="4525963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Big data analysis</a:t>
            </a:r>
          </a:p>
          <a:p>
            <a:r>
              <a:rPr lang="en-US" altLang="zh-TW" sz="2000" dirty="0" smtClean="0"/>
              <a:t>M2M data analysis</a:t>
            </a:r>
          </a:p>
          <a:p>
            <a:r>
              <a:rPr lang="en-US" altLang="zh-TW" sz="2000" dirty="0" smtClean="0"/>
              <a:t>Time-sequence mining</a:t>
            </a:r>
          </a:p>
          <a:p>
            <a:r>
              <a:rPr lang="en-US" altLang="zh-TW" sz="2000" dirty="0" smtClean="0"/>
              <a:t>Anomaly detection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6066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524000"/>
            <a:ext cx="5943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209800" y="1524000"/>
            <a:ext cx="2362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16633"/>
            <a:ext cx="8839200" cy="114300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Case Study: </a:t>
            </a:r>
            <a:r>
              <a:rPr lang="zh-TW" altLang="en-US" sz="3600" dirty="0" smtClean="0"/>
              <a:t>災難預測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0" y="1268760"/>
            <a:ext cx="7128792" cy="2533957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1835696" y="2379465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988096" y="2595489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339752" y="2235449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2051720" y="2163441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411760" y="2523481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>
            <a:stCxn id="12" idx="2"/>
            <a:endCxn id="9" idx="7"/>
          </p:cNvCxnSpPr>
          <p:nvPr/>
        </p:nvCxnSpPr>
        <p:spPr>
          <a:xfrm flipH="1">
            <a:off x="1958622" y="2217447"/>
            <a:ext cx="93099" cy="177836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9" idx="4"/>
            <a:endCxn id="10" idx="1"/>
          </p:cNvCxnSpPr>
          <p:nvPr/>
        </p:nvCxnSpPr>
        <p:spPr>
          <a:xfrm>
            <a:off x="1907705" y="2487477"/>
            <a:ext cx="101483" cy="12383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12" idx="5"/>
            <a:endCxn id="11" idx="2"/>
          </p:cNvCxnSpPr>
          <p:nvPr/>
        </p:nvCxnSpPr>
        <p:spPr>
          <a:xfrm>
            <a:off x="2174646" y="2255635"/>
            <a:ext cx="165107" cy="3382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stCxn id="11" idx="4"/>
            <a:endCxn id="17" idx="1"/>
          </p:cNvCxnSpPr>
          <p:nvPr/>
        </p:nvCxnSpPr>
        <p:spPr>
          <a:xfrm>
            <a:off x="2411761" y="2343461"/>
            <a:ext cx="21091" cy="19583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10" idx="6"/>
            <a:endCxn id="17" idx="3"/>
          </p:cNvCxnSpPr>
          <p:nvPr/>
        </p:nvCxnSpPr>
        <p:spPr>
          <a:xfrm flipV="1">
            <a:off x="2132113" y="2615675"/>
            <a:ext cx="300739" cy="3382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3275856" y="2163441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3305331" y="2442694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3491880" y="1947417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3704295" y="2404506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接點 58"/>
          <p:cNvCxnSpPr>
            <a:stCxn id="57" idx="2"/>
            <a:endCxn id="54" idx="7"/>
          </p:cNvCxnSpPr>
          <p:nvPr/>
        </p:nvCxnSpPr>
        <p:spPr>
          <a:xfrm flipH="1">
            <a:off x="3398782" y="2001423"/>
            <a:ext cx="93099" cy="177836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接點 59"/>
          <p:cNvCxnSpPr>
            <a:stCxn id="54" idx="4"/>
            <a:endCxn id="55" idx="1"/>
          </p:cNvCxnSpPr>
          <p:nvPr/>
        </p:nvCxnSpPr>
        <p:spPr>
          <a:xfrm flipH="1">
            <a:off x="3326422" y="2271454"/>
            <a:ext cx="21442" cy="18705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endCxn id="58" idx="1"/>
          </p:cNvCxnSpPr>
          <p:nvPr/>
        </p:nvCxnSpPr>
        <p:spPr>
          <a:xfrm rot="16200000" flipH="1">
            <a:off x="3500904" y="2195841"/>
            <a:ext cx="359476" cy="8949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5" idx="6"/>
            <a:endCxn id="58" idx="3"/>
          </p:cNvCxnSpPr>
          <p:nvPr/>
        </p:nvCxnSpPr>
        <p:spPr>
          <a:xfrm>
            <a:off x="3449348" y="2496700"/>
            <a:ext cx="27603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橢圓 73"/>
          <p:cNvSpPr/>
          <p:nvPr/>
        </p:nvSpPr>
        <p:spPr>
          <a:xfrm>
            <a:off x="4499992" y="2640272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/>
          <p:nvPr/>
        </p:nvSpPr>
        <p:spPr>
          <a:xfrm>
            <a:off x="4644008" y="2883521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4891390" y="2571834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77" name="橢圓 76"/>
          <p:cNvSpPr/>
          <p:nvPr/>
        </p:nvSpPr>
        <p:spPr>
          <a:xfrm>
            <a:off x="4716016" y="2424248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78" name="橢圓 77"/>
          <p:cNvSpPr/>
          <p:nvPr/>
        </p:nvSpPr>
        <p:spPr>
          <a:xfrm>
            <a:off x="4928431" y="2881337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cxnSp>
        <p:nvCxnSpPr>
          <p:cNvPr id="79" name="直線接點 78"/>
          <p:cNvCxnSpPr>
            <a:stCxn id="77" idx="2"/>
            <a:endCxn id="74" idx="7"/>
          </p:cNvCxnSpPr>
          <p:nvPr/>
        </p:nvCxnSpPr>
        <p:spPr>
          <a:xfrm flipH="1">
            <a:off x="4622918" y="2478254"/>
            <a:ext cx="93099" cy="177836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stCxn id="74" idx="4"/>
            <a:endCxn id="75" idx="1"/>
          </p:cNvCxnSpPr>
          <p:nvPr/>
        </p:nvCxnSpPr>
        <p:spPr>
          <a:xfrm>
            <a:off x="4572001" y="2748285"/>
            <a:ext cx="93099" cy="15105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>
            <a:stCxn id="77" idx="5"/>
            <a:endCxn id="76" idx="2"/>
          </p:cNvCxnSpPr>
          <p:nvPr/>
        </p:nvCxnSpPr>
        <p:spPr>
          <a:xfrm>
            <a:off x="4838942" y="2516442"/>
            <a:ext cx="52449" cy="10939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接點 81"/>
          <p:cNvCxnSpPr>
            <a:stCxn id="76" idx="4"/>
            <a:endCxn id="78" idx="1"/>
          </p:cNvCxnSpPr>
          <p:nvPr/>
        </p:nvCxnSpPr>
        <p:spPr>
          <a:xfrm flipH="1">
            <a:off x="4949522" y="2679847"/>
            <a:ext cx="13876" cy="21730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線接點 82"/>
          <p:cNvCxnSpPr>
            <a:stCxn id="75" idx="6"/>
            <a:endCxn id="78" idx="3"/>
          </p:cNvCxnSpPr>
          <p:nvPr/>
        </p:nvCxnSpPr>
        <p:spPr>
          <a:xfrm>
            <a:off x="4788024" y="2937527"/>
            <a:ext cx="161498" cy="36004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5439705" y="1947417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5469180" y="2226670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/>
          <p:cNvSpPr/>
          <p:nvPr/>
        </p:nvSpPr>
        <p:spPr>
          <a:xfrm>
            <a:off x="5831103" y="1878979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>
            <a:off x="5655729" y="1731393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5868144" y="2188482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接點 88"/>
          <p:cNvCxnSpPr>
            <a:stCxn id="87" idx="2"/>
            <a:endCxn id="84" idx="7"/>
          </p:cNvCxnSpPr>
          <p:nvPr/>
        </p:nvCxnSpPr>
        <p:spPr>
          <a:xfrm flipH="1">
            <a:off x="5562631" y="1785399"/>
            <a:ext cx="93099" cy="177836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線接點 89"/>
          <p:cNvCxnSpPr>
            <a:stCxn id="84" idx="4"/>
            <a:endCxn id="85" idx="1"/>
          </p:cNvCxnSpPr>
          <p:nvPr/>
        </p:nvCxnSpPr>
        <p:spPr>
          <a:xfrm flipH="1">
            <a:off x="5490271" y="2055430"/>
            <a:ext cx="21442" cy="18705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線接點 90"/>
          <p:cNvCxnSpPr>
            <a:stCxn id="87" idx="5"/>
            <a:endCxn id="86" idx="2"/>
          </p:cNvCxnSpPr>
          <p:nvPr/>
        </p:nvCxnSpPr>
        <p:spPr>
          <a:xfrm>
            <a:off x="5778655" y="1823587"/>
            <a:ext cx="52449" cy="10939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線接點 91"/>
          <p:cNvCxnSpPr>
            <a:stCxn id="86" idx="4"/>
            <a:endCxn id="88" idx="1"/>
          </p:cNvCxnSpPr>
          <p:nvPr/>
        </p:nvCxnSpPr>
        <p:spPr>
          <a:xfrm flipH="1">
            <a:off x="5889236" y="1986992"/>
            <a:ext cx="13876" cy="21730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線接點 92"/>
          <p:cNvCxnSpPr>
            <a:stCxn id="85" idx="6"/>
            <a:endCxn id="88" idx="3"/>
          </p:cNvCxnSpPr>
          <p:nvPr/>
        </p:nvCxnSpPr>
        <p:spPr>
          <a:xfrm>
            <a:off x="5613196" y="2280676"/>
            <a:ext cx="276039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橢圓 93"/>
          <p:cNvSpPr/>
          <p:nvPr/>
        </p:nvSpPr>
        <p:spPr>
          <a:xfrm>
            <a:off x="6591833" y="2568264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/>
          <p:cNvSpPr/>
          <p:nvPr/>
        </p:nvSpPr>
        <p:spPr>
          <a:xfrm>
            <a:off x="6621308" y="2847517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/>
          <p:cNvSpPr/>
          <p:nvPr/>
        </p:nvSpPr>
        <p:spPr>
          <a:xfrm>
            <a:off x="6876256" y="2564904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/>
          <p:cNvSpPr/>
          <p:nvPr/>
        </p:nvSpPr>
        <p:spPr>
          <a:xfrm>
            <a:off x="6807857" y="2352240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7020272" y="2739505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cxnSp>
        <p:nvCxnSpPr>
          <p:cNvPr id="99" name="直線接點 98"/>
          <p:cNvCxnSpPr>
            <a:stCxn id="97" idx="2"/>
            <a:endCxn id="94" idx="7"/>
          </p:cNvCxnSpPr>
          <p:nvPr/>
        </p:nvCxnSpPr>
        <p:spPr>
          <a:xfrm flipH="1">
            <a:off x="6714759" y="2406246"/>
            <a:ext cx="93099" cy="177836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接點 99"/>
          <p:cNvCxnSpPr>
            <a:stCxn id="94" idx="4"/>
            <a:endCxn id="95" idx="1"/>
          </p:cNvCxnSpPr>
          <p:nvPr/>
        </p:nvCxnSpPr>
        <p:spPr>
          <a:xfrm flipH="1">
            <a:off x="6642399" y="2676277"/>
            <a:ext cx="21442" cy="18705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直線接點 100"/>
          <p:cNvCxnSpPr>
            <a:stCxn id="97" idx="5"/>
            <a:endCxn id="96" idx="2"/>
          </p:cNvCxnSpPr>
          <p:nvPr/>
        </p:nvCxnSpPr>
        <p:spPr>
          <a:xfrm rot="5400000">
            <a:off x="6816281" y="2504409"/>
            <a:ext cx="174476" cy="54526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接點 101"/>
          <p:cNvCxnSpPr>
            <a:stCxn id="96" idx="4"/>
            <a:endCxn id="98" idx="1"/>
          </p:cNvCxnSpPr>
          <p:nvPr/>
        </p:nvCxnSpPr>
        <p:spPr>
          <a:xfrm rot="16200000" flipH="1">
            <a:off x="6953611" y="2667570"/>
            <a:ext cx="82407" cy="9309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接點 102"/>
          <p:cNvCxnSpPr>
            <a:stCxn id="95" idx="6"/>
            <a:endCxn id="98" idx="3"/>
          </p:cNvCxnSpPr>
          <p:nvPr/>
        </p:nvCxnSpPr>
        <p:spPr>
          <a:xfrm flipV="1">
            <a:off x="6765324" y="2831699"/>
            <a:ext cx="276039" cy="69824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橢圓 103"/>
          <p:cNvSpPr/>
          <p:nvPr/>
        </p:nvSpPr>
        <p:spPr>
          <a:xfrm>
            <a:off x="1547664" y="2001423"/>
            <a:ext cx="1296144" cy="8302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05" name="橢圓 104"/>
          <p:cNvSpPr/>
          <p:nvPr/>
        </p:nvSpPr>
        <p:spPr>
          <a:xfrm>
            <a:off x="3059833" y="1837221"/>
            <a:ext cx="1008112" cy="8302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06" name="橢圓 105"/>
          <p:cNvSpPr/>
          <p:nvPr/>
        </p:nvSpPr>
        <p:spPr>
          <a:xfrm>
            <a:off x="4283968" y="2341277"/>
            <a:ext cx="1008112" cy="8302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07" name="橢圓 106"/>
          <p:cNvSpPr/>
          <p:nvPr/>
        </p:nvSpPr>
        <p:spPr>
          <a:xfrm>
            <a:off x="5211020" y="1648356"/>
            <a:ext cx="1008112" cy="8302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/>
          <p:cNvSpPr/>
          <p:nvPr/>
        </p:nvSpPr>
        <p:spPr>
          <a:xfrm>
            <a:off x="6372200" y="2262192"/>
            <a:ext cx="1008112" cy="8302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Aaron\AppData\Local\Microsoft\Windows\Temporary Internet Files\Content.IE5\LVAJSPCE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974493"/>
            <a:ext cx="565425" cy="7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C:\Users\Aaron\AppData\Local\Microsoft\Windows\Temporary Internet Files\Content.IE5\LVAJSPCE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96" y="3963641"/>
            <a:ext cx="565425" cy="7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C:\Users\Aaron\AppData\Local\Microsoft\Windows\Temporary Internet Files\Content.IE5\LVAJSPCE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32" y="3963641"/>
            <a:ext cx="565425" cy="7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C:\Users\Aaron\AppData\Local\Microsoft\Windows\Temporary Internet Files\Content.IE5\LVAJSPCE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963641"/>
            <a:ext cx="565425" cy="7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C:\Users\Aaron\AppData\Local\Microsoft\Windows\Temporary Internet Files\Content.IE5\LVAJSPCE\MC9001974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963641"/>
            <a:ext cx="565425" cy="7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直線單箭頭接點 116"/>
          <p:cNvCxnSpPr>
            <a:stCxn id="104" idx="4"/>
            <a:endCxn id="1026" idx="0"/>
          </p:cNvCxnSpPr>
          <p:nvPr/>
        </p:nvCxnSpPr>
        <p:spPr>
          <a:xfrm flipH="1">
            <a:off x="2190417" y="2831700"/>
            <a:ext cx="5319" cy="1142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>
            <a:stCxn id="105" idx="4"/>
            <a:endCxn id="110" idx="0"/>
          </p:cNvCxnSpPr>
          <p:nvPr/>
        </p:nvCxnSpPr>
        <p:spPr>
          <a:xfrm>
            <a:off x="3563888" y="2667497"/>
            <a:ext cx="5320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>
            <a:stCxn id="106" idx="4"/>
            <a:endCxn id="111" idx="0"/>
          </p:cNvCxnSpPr>
          <p:nvPr/>
        </p:nvCxnSpPr>
        <p:spPr>
          <a:xfrm>
            <a:off x="4788025" y="3171553"/>
            <a:ext cx="532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>
            <a:stCxn id="107" idx="4"/>
            <a:endCxn id="112" idx="0"/>
          </p:cNvCxnSpPr>
          <p:nvPr/>
        </p:nvCxnSpPr>
        <p:spPr>
          <a:xfrm>
            <a:off x="5715075" y="2478633"/>
            <a:ext cx="3734" cy="1485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>
            <a:stCxn id="108" idx="4"/>
            <a:endCxn id="113" idx="0"/>
          </p:cNvCxnSpPr>
          <p:nvPr/>
        </p:nvCxnSpPr>
        <p:spPr>
          <a:xfrm flipH="1">
            <a:off x="6870937" y="3092469"/>
            <a:ext cx="5319" cy="871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文字方塊 126"/>
          <p:cNvSpPr txBox="1"/>
          <p:nvPr/>
        </p:nvSpPr>
        <p:spPr>
          <a:xfrm>
            <a:off x="1691055" y="4808573"/>
            <a:ext cx="1080721" cy="415488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000" dirty="0" smtClean="0"/>
              <a:t>Local distributed </a:t>
            </a:r>
          </a:p>
          <a:p>
            <a:r>
              <a:rPr lang="en-US" altLang="zh-TW" sz="1000" dirty="0" smtClean="0"/>
              <a:t>server 1</a:t>
            </a:r>
            <a:endParaRPr lang="zh-TW" altLang="en-US" sz="1000" dirty="0"/>
          </a:p>
        </p:txBody>
      </p:sp>
      <p:sp>
        <p:nvSpPr>
          <p:cNvPr id="129" name="文字方塊 128"/>
          <p:cNvSpPr txBox="1"/>
          <p:nvPr/>
        </p:nvSpPr>
        <p:spPr>
          <a:xfrm>
            <a:off x="3131216" y="4827737"/>
            <a:ext cx="1080721" cy="415488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000" dirty="0" smtClean="0"/>
              <a:t>Local distributed </a:t>
            </a:r>
          </a:p>
          <a:p>
            <a:r>
              <a:rPr lang="en-US" altLang="zh-TW" sz="1000" dirty="0" smtClean="0"/>
              <a:t>server 2</a:t>
            </a:r>
            <a:endParaRPr lang="zh-TW" altLang="en-US" sz="1000" dirty="0"/>
          </a:p>
        </p:txBody>
      </p:sp>
      <p:sp>
        <p:nvSpPr>
          <p:cNvPr id="130" name="文字方塊 129"/>
          <p:cNvSpPr txBox="1"/>
          <p:nvPr/>
        </p:nvSpPr>
        <p:spPr>
          <a:xfrm>
            <a:off x="4283344" y="4827737"/>
            <a:ext cx="1080721" cy="415488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000" dirty="0" smtClean="0"/>
              <a:t>Local distributed </a:t>
            </a:r>
          </a:p>
          <a:p>
            <a:r>
              <a:rPr lang="en-US" altLang="zh-TW" sz="1000" dirty="0" smtClean="0"/>
              <a:t>server 3</a:t>
            </a:r>
            <a:endParaRPr lang="zh-TW" altLang="en-US" sz="1000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5220073" y="4827737"/>
            <a:ext cx="1080721" cy="415488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000" dirty="0" smtClean="0"/>
              <a:t>Local distributed </a:t>
            </a:r>
          </a:p>
          <a:p>
            <a:r>
              <a:rPr lang="en-US" altLang="zh-TW" sz="1000" dirty="0" smtClean="0"/>
              <a:t>server 4</a:t>
            </a:r>
            <a:endParaRPr lang="zh-TW" altLang="en-US" sz="1000" dirty="0"/>
          </a:p>
        </p:txBody>
      </p:sp>
      <p:sp>
        <p:nvSpPr>
          <p:cNvPr id="132" name="文字方塊 131"/>
          <p:cNvSpPr txBox="1"/>
          <p:nvPr/>
        </p:nvSpPr>
        <p:spPr>
          <a:xfrm>
            <a:off x="6515591" y="4859675"/>
            <a:ext cx="1080721" cy="415488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000" dirty="0" smtClean="0"/>
              <a:t>Local distributed </a:t>
            </a:r>
          </a:p>
          <a:p>
            <a:r>
              <a:rPr lang="en-US" altLang="zh-TW" sz="1000" dirty="0" smtClean="0"/>
              <a:t>server N</a:t>
            </a:r>
            <a:endParaRPr lang="zh-TW" altLang="en-US" sz="1000" dirty="0"/>
          </a:p>
        </p:txBody>
      </p:sp>
      <p:cxnSp>
        <p:nvCxnSpPr>
          <p:cNvPr id="1025" name="直線接點 1024"/>
          <p:cNvCxnSpPr/>
          <p:nvPr/>
        </p:nvCxnSpPr>
        <p:spPr>
          <a:xfrm>
            <a:off x="6084169" y="4323681"/>
            <a:ext cx="36004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" name="左大括弧 1026"/>
          <p:cNvSpPr/>
          <p:nvPr/>
        </p:nvSpPr>
        <p:spPr>
          <a:xfrm rot="16200000">
            <a:off x="4380917" y="2925462"/>
            <a:ext cx="298576" cy="4906054"/>
          </a:xfrm>
          <a:prstGeom prst="leftBrace">
            <a:avLst>
              <a:gd name="adj1" fmla="val 52300"/>
              <a:gd name="adj2" fmla="val 498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3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10" y="5589241"/>
            <a:ext cx="1580830" cy="8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文字方塊 1028"/>
          <p:cNvSpPr txBox="1"/>
          <p:nvPr/>
        </p:nvSpPr>
        <p:spPr>
          <a:xfrm>
            <a:off x="3939656" y="6488668"/>
            <a:ext cx="1208408" cy="307777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400" dirty="0" smtClean="0"/>
              <a:t>Central server</a:t>
            </a:r>
            <a:endParaRPr lang="zh-TW" altLang="en-US" sz="1400" dirty="0"/>
          </a:p>
        </p:txBody>
      </p:sp>
      <p:sp>
        <p:nvSpPr>
          <p:cNvPr id="1030" name="文字方塊 1029"/>
          <p:cNvSpPr txBox="1"/>
          <p:nvPr/>
        </p:nvSpPr>
        <p:spPr>
          <a:xfrm>
            <a:off x="1596350" y="1665013"/>
            <a:ext cx="1084784" cy="307777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400" dirty="0" smtClean="0"/>
              <a:t>Local WSN 1</a:t>
            </a:r>
            <a:endParaRPr lang="zh-TW" altLang="en-US" sz="1400" dirty="0"/>
          </a:p>
        </p:txBody>
      </p:sp>
      <p:sp>
        <p:nvSpPr>
          <p:cNvPr id="140" name="文字方塊 139"/>
          <p:cNvSpPr txBox="1"/>
          <p:nvPr/>
        </p:nvSpPr>
        <p:spPr>
          <a:xfrm>
            <a:off x="3055169" y="1537047"/>
            <a:ext cx="1084784" cy="307777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400" dirty="0" smtClean="0"/>
              <a:t>Local WSN 2</a:t>
            </a:r>
            <a:endParaRPr lang="zh-TW" altLang="en-US" sz="1400" dirty="0"/>
          </a:p>
        </p:txBody>
      </p:sp>
      <p:sp>
        <p:nvSpPr>
          <p:cNvPr id="141" name="文字方塊 140"/>
          <p:cNvSpPr txBox="1"/>
          <p:nvPr/>
        </p:nvSpPr>
        <p:spPr>
          <a:xfrm>
            <a:off x="4135289" y="2041103"/>
            <a:ext cx="1084784" cy="307777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400" dirty="0" smtClean="0"/>
              <a:t>Local WSN 3</a:t>
            </a:r>
            <a:endParaRPr lang="zh-TW" altLang="en-US" sz="1400" dirty="0"/>
          </a:p>
        </p:txBody>
      </p:sp>
      <p:sp>
        <p:nvSpPr>
          <p:cNvPr id="142" name="文字方塊 141"/>
          <p:cNvSpPr txBox="1"/>
          <p:nvPr/>
        </p:nvSpPr>
        <p:spPr>
          <a:xfrm>
            <a:off x="5143400" y="1340769"/>
            <a:ext cx="1084784" cy="307777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400" dirty="0" smtClean="0"/>
              <a:t>Local WSN 4</a:t>
            </a:r>
            <a:endParaRPr lang="zh-TW" altLang="en-US" sz="1400" dirty="0"/>
          </a:p>
        </p:txBody>
      </p:sp>
      <p:sp>
        <p:nvSpPr>
          <p:cNvPr id="143" name="文字方塊 142"/>
          <p:cNvSpPr txBox="1"/>
          <p:nvPr/>
        </p:nvSpPr>
        <p:spPr>
          <a:xfrm>
            <a:off x="6367536" y="1969095"/>
            <a:ext cx="1108830" cy="307777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en-US" altLang="zh-TW" sz="1400" dirty="0" smtClean="0"/>
              <a:t>Local WSN N</a:t>
            </a:r>
            <a:endParaRPr lang="zh-TW" altLang="en-US" sz="1400" dirty="0"/>
          </a:p>
        </p:txBody>
      </p:sp>
      <p:sp>
        <p:nvSpPr>
          <p:cNvPr id="109" name="橢圓 9"/>
          <p:cNvSpPr/>
          <p:nvPr/>
        </p:nvSpPr>
        <p:spPr>
          <a:xfrm>
            <a:off x="2123728" y="2348880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cxnSp>
        <p:nvCxnSpPr>
          <p:cNvPr id="114" name="直線接點 36"/>
          <p:cNvCxnSpPr>
            <a:stCxn id="109" idx="4"/>
            <a:endCxn id="10" idx="0"/>
          </p:cNvCxnSpPr>
          <p:nvPr/>
        </p:nvCxnSpPr>
        <p:spPr>
          <a:xfrm rot="5400000">
            <a:off x="2058622" y="2458374"/>
            <a:ext cx="138597" cy="13563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橢圓 95"/>
          <p:cNvSpPr/>
          <p:nvPr/>
        </p:nvSpPr>
        <p:spPr>
          <a:xfrm>
            <a:off x="7164288" y="2492896"/>
            <a:ext cx="144016" cy="1080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zh-TW" altLang="en-US"/>
          </a:p>
        </p:txBody>
      </p:sp>
      <p:cxnSp>
        <p:nvCxnSpPr>
          <p:cNvPr id="125" name="直線接點 102"/>
          <p:cNvCxnSpPr>
            <a:stCxn id="96" idx="6"/>
            <a:endCxn id="120" idx="2"/>
          </p:cNvCxnSpPr>
          <p:nvPr/>
        </p:nvCxnSpPr>
        <p:spPr>
          <a:xfrm flipV="1">
            <a:off x="7020272" y="2546902"/>
            <a:ext cx="144016" cy="7200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社群網路探</a:t>
            </a:r>
            <a:r>
              <a:rPr lang="zh-TW" altLang="en-US" dirty="0" smtClean="0"/>
              <a:t>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514286" indent="-514286">
              <a:buFont typeface="+mj-lt"/>
              <a:buAutoNum type="arabicPeriod"/>
            </a:pPr>
            <a:r>
              <a:rPr lang="zh-TW" altLang="en-US" dirty="0" smtClean="0"/>
              <a:t>社群網路如何影響人類的投票行為？</a:t>
            </a:r>
            <a:endParaRPr lang="en-US" altLang="zh-TW" dirty="0" smtClean="0"/>
          </a:p>
          <a:p>
            <a:pPr marL="514286" indent="-514286">
              <a:buFont typeface="+mj-lt"/>
              <a:buAutoNum type="arabicPeriod"/>
            </a:pPr>
            <a:r>
              <a:rPr lang="zh-TW" altLang="en-US" dirty="0" smtClean="0"/>
              <a:t>社群網路上的推薦</a:t>
            </a:r>
            <a:endParaRPr lang="en-US" altLang="zh-TW" dirty="0" smtClean="0"/>
          </a:p>
          <a:p>
            <a:pPr marL="514286" indent="-514286">
              <a:buFont typeface="+mj-lt"/>
              <a:buAutoNum type="arabicPeriod"/>
            </a:pPr>
            <a:r>
              <a:rPr lang="zh-TW" altLang="en-US" dirty="0" smtClean="0"/>
              <a:t>社群網路上的取樣與族群分析</a:t>
            </a:r>
            <a:endParaRPr lang="en-US" altLang="zh-TW" dirty="0" smtClean="0"/>
          </a:p>
          <a:p>
            <a:pPr marL="514286" indent="-514286">
              <a:buFont typeface="+mj-lt"/>
              <a:buAutoNum type="arabicPeriod"/>
            </a:pPr>
            <a:r>
              <a:rPr lang="zh-TW" altLang="en-US" dirty="0" smtClean="0"/>
              <a:t>社群為本的逃生模擬 </a:t>
            </a:r>
            <a:r>
              <a:rPr lang="en-US" altLang="zh-TW" dirty="0" smtClean="0">
                <a:hlinkClick r:id="rId3"/>
              </a:rPr>
              <a:t>http://mslab.csie.ntu.edu.tw/evaplanner/</a:t>
            </a:r>
            <a:endParaRPr lang="en-US" altLang="zh-TW" dirty="0" smtClean="0"/>
          </a:p>
          <a:p>
            <a:pPr marL="514286" indent="-514286">
              <a:buFont typeface="+mj-lt"/>
              <a:buAutoNum type="arabicPeriod"/>
            </a:pPr>
            <a:r>
              <a:rPr lang="zh-TW" altLang="en-US" dirty="0" smtClean="0"/>
              <a:t>社群網路上的多人影響最佳化</a:t>
            </a:r>
            <a:endParaRPr lang="en-US" altLang="zh-TW" dirty="0" smtClean="0"/>
          </a:p>
          <a:p>
            <a:pPr marL="514286" indent="-514286">
              <a:buFont typeface="+mj-lt"/>
              <a:buAutoNum type="arabicPeriod"/>
            </a:pPr>
            <a:r>
              <a:rPr lang="zh-TW" altLang="en-US" dirty="0" smtClean="0"/>
              <a:t>結合地理資訊的社群網路探勘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486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hlinkClick r:id="rId4"/>
              </a:rPr>
              <a:t>http://mslab.csie.ntu.edu.tw/memetube/demo/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TongTong\桌面\140.112.31.186 screen capture 2010-5-11-20-50-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857784" cy="48310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1071538" y="142854"/>
            <a:ext cx="7000924" cy="69534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Information Propagation </a:t>
            </a:r>
            <a:r>
              <a:rPr lang="en-US" altLang="zh-TW" sz="31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Best Paper in ASONAM 2011</a:t>
            </a:r>
            <a:endParaRPr lang="zh-TW" altLang="en-US" sz="31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576522" cy="25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圓角矩形圖說文字 15"/>
          <p:cNvSpPr/>
          <p:nvPr/>
        </p:nvSpPr>
        <p:spPr>
          <a:xfrm>
            <a:off x="5572132" y="2643184"/>
            <a:ext cx="3071834" cy="1214446"/>
          </a:xfrm>
          <a:prstGeom prst="wedgeRoundRectCallout">
            <a:avLst>
              <a:gd name="adj1" fmla="val 17826"/>
              <a:gd name="adj2" fmla="val 6054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7" tIns="45709" rIns="91417" bIns="45709" rtlCol="0" anchor="ctr"/>
          <a:lstStyle/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台灣心跳聲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33" y="1428736"/>
            <a:ext cx="4380531" cy="515947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圓角矩形 18"/>
          <p:cNvSpPr/>
          <p:nvPr/>
        </p:nvSpPr>
        <p:spPr>
          <a:xfrm>
            <a:off x="357158" y="3714752"/>
            <a:ext cx="2571768" cy="128588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36" y="1500176"/>
            <a:ext cx="4429220" cy="19390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40" y="3500440"/>
            <a:ext cx="4313751" cy="30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圓角矩形 21"/>
          <p:cNvSpPr/>
          <p:nvPr/>
        </p:nvSpPr>
        <p:spPr>
          <a:xfrm>
            <a:off x="4572000" y="1500174"/>
            <a:ext cx="4429156" cy="185738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357158" y="5072074"/>
            <a:ext cx="2571768" cy="100013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595152" y="3440577"/>
            <a:ext cx="4429156" cy="30718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5500694" y="1785926"/>
            <a:ext cx="785818" cy="4286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643050"/>
            <a:ext cx="4341836" cy="473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圓角矩形 27"/>
          <p:cNvSpPr/>
          <p:nvPr/>
        </p:nvSpPr>
        <p:spPr>
          <a:xfrm>
            <a:off x="357158" y="3429000"/>
            <a:ext cx="2357454" cy="17859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9502" y="3471995"/>
            <a:ext cx="4376779" cy="314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4558437" y="3417425"/>
            <a:ext cx="4500594" cy="32861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500175"/>
            <a:ext cx="4443424" cy="178357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2" name="圓角矩形 31"/>
          <p:cNvSpPr/>
          <p:nvPr/>
        </p:nvSpPr>
        <p:spPr>
          <a:xfrm>
            <a:off x="5286382" y="2786059"/>
            <a:ext cx="642942" cy="35719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657001" y="3463725"/>
            <a:ext cx="4286280" cy="3286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5143504" y="1071548"/>
            <a:ext cx="3574993" cy="46165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en-US" altLang="zh-TW" sz="2400" b="1" dirty="0" smtClean="0"/>
              <a:t>Measurement of Influence</a:t>
            </a:r>
            <a:endParaRPr lang="zh-TW" altLang="en-US" sz="2400" b="1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00000">
            <a:off x="8011858" y="307015"/>
            <a:ext cx="825139" cy="82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圖片 43" descr="ms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2" y="285730"/>
            <a:ext cx="857256" cy="8552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91727" y="3480001"/>
            <a:ext cx="4249567" cy="325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文字方塊 29"/>
          <p:cNvSpPr txBox="1"/>
          <p:nvPr/>
        </p:nvSpPr>
        <p:spPr>
          <a:xfrm>
            <a:off x="1500167" y="1000108"/>
            <a:ext cx="1467068" cy="4001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台灣心跳聲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1340769"/>
            <a:ext cx="4385278" cy="50324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357160" y="4418626"/>
            <a:ext cx="2428892" cy="1796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zh-TW" altLang="en-US"/>
          </a:p>
        </p:txBody>
      </p:sp>
      <p:sp>
        <p:nvSpPr>
          <p:cNvPr id="29" name="Rectangle 28"/>
          <p:cNvSpPr/>
          <p:nvPr/>
        </p:nvSpPr>
        <p:spPr>
          <a:xfrm>
            <a:off x="0" y="6453337"/>
            <a:ext cx="4716016" cy="276989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r>
              <a:rPr lang="en-US" altLang="zh-TW" sz="1200" dirty="0" smtClean="0">
                <a:hlinkClick r:id="rId14"/>
              </a:rPr>
              <a:t>http://140.112.31.186/~tongtong/analyze_plurk/web_new5/index.php</a:t>
            </a:r>
            <a:r>
              <a:rPr lang="en-US" altLang="zh-TW" sz="1200" dirty="0" smtClean="0"/>
              <a:t> 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5532E-6 L -0.33247 -4.2553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7" grpId="0" animBg="1"/>
      <p:bldP spid="41" grpId="0"/>
      <p:bldP spid="30" grpId="0"/>
      <p:bldP spid="30" grpI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"/>
          <p:cNvSpPr>
            <a:spLocks noChangeArrowheads="1"/>
          </p:cNvSpPr>
          <p:nvPr/>
        </p:nvSpPr>
        <p:spPr bwMode="auto">
          <a:xfrm>
            <a:off x="0" y="1474467"/>
            <a:ext cx="9144000" cy="538353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666">
                  <a:alpha val="3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 anchor="ctr"/>
          <a:lstStyle/>
          <a:p>
            <a:pPr algn="ctr" defTabSz="1054437"/>
            <a:endParaRPr lang="zh-TW" altLang="zh-TW" sz="2100"/>
          </a:p>
        </p:txBody>
      </p:sp>
      <p:sp>
        <p:nvSpPr>
          <p:cNvPr id="1075" name="Rectangle 4"/>
          <p:cNvSpPr>
            <a:spLocks noChangeArrowheads="1"/>
          </p:cNvSpPr>
          <p:nvPr/>
        </p:nvSpPr>
        <p:spPr bwMode="auto">
          <a:xfrm>
            <a:off x="0" y="0"/>
            <a:ext cx="9144000" cy="1474467"/>
          </a:xfrm>
          <a:prstGeom prst="rect">
            <a:avLst/>
          </a:prstGeom>
          <a:gradFill rotWithShape="1">
            <a:gsLst>
              <a:gs pos="0">
                <a:srgbClr val="06231C"/>
              </a:gs>
              <a:gs pos="100000">
                <a:srgbClr val="1B414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 anchor="ctr"/>
          <a:lstStyle/>
          <a:p>
            <a:pPr algn="ctr" defTabSz="1054437"/>
            <a:endParaRPr lang="zh-TW" altLang="zh-TW" sz="2100"/>
          </a:p>
        </p:txBody>
      </p:sp>
      <p:pic>
        <p:nvPicPr>
          <p:cNvPr id="1076" name="Picture 11" descr="Emblem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10016"/>
            <a:ext cx="887547" cy="8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13" descr="m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45" y="510016"/>
            <a:ext cx="887547" cy="8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0" name="Text Box 16"/>
          <p:cNvSpPr txBox="1">
            <a:spLocks noChangeArrowheads="1"/>
          </p:cNvSpPr>
          <p:nvPr/>
        </p:nvSpPr>
        <p:spPr bwMode="auto">
          <a:xfrm>
            <a:off x="1491746" y="922406"/>
            <a:ext cx="6192762" cy="4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TW" sz="1700" u="sng">
                <a:solidFill>
                  <a:schemeClr val="bg1"/>
                </a:solidFill>
                <a:latin typeface="Calibri" pitchFamily="34" charset="0"/>
              </a:rPr>
              <a:t>Cheng-</a:t>
            </a:r>
            <a:r>
              <a:rPr lang="en-US" altLang="zh-TW" sz="1700" u="sng" err="1">
                <a:solidFill>
                  <a:schemeClr val="bg1"/>
                </a:solidFill>
                <a:latin typeface="Calibri" pitchFamily="34" charset="0"/>
              </a:rPr>
              <a:t>Te</a:t>
            </a:r>
            <a:r>
              <a:rPr lang="en-US" altLang="zh-TW" sz="1700" u="sng">
                <a:solidFill>
                  <a:schemeClr val="bg1"/>
                </a:solidFill>
                <a:latin typeface="Calibri" pitchFamily="34" charset="0"/>
              </a:rPr>
              <a:t> Li</a:t>
            </a:r>
            <a:r>
              <a:rPr lang="en-US" altLang="zh-TW" sz="170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altLang="zh-TW" sz="1700" err="1">
                <a:solidFill>
                  <a:schemeClr val="bg1"/>
                </a:solidFill>
                <a:latin typeface="Calibri" pitchFamily="34" charset="0"/>
              </a:rPr>
              <a:t>Chien</a:t>
            </a:r>
            <a:r>
              <a:rPr lang="en-US" altLang="zh-TW" sz="1700">
                <a:solidFill>
                  <a:schemeClr val="bg1"/>
                </a:solidFill>
                <a:latin typeface="Calibri" pitchFamily="34" charset="0"/>
              </a:rPr>
              <a:t>-Yuan Wang   </a:t>
            </a:r>
            <a:r>
              <a:rPr lang="en-US" altLang="zh-TW" sz="1700" err="1">
                <a:solidFill>
                  <a:schemeClr val="bg1"/>
                </a:solidFill>
                <a:latin typeface="Calibri" pitchFamily="34" charset="0"/>
              </a:rPr>
              <a:t>Chien</a:t>
            </a:r>
            <a:r>
              <a:rPr lang="en-US" altLang="zh-TW" sz="1700">
                <a:solidFill>
                  <a:schemeClr val="bg1"/>
                </a:solidFill>
                <a:latin typeface="Calibri" pitchFamily="34" charset="0"/>
              </a:rPr>
              <a:t>-Lin Tseng   </a:t>
            </a:r>
            <a:r>
              <a:rPr lang="en-US" altLang="zh-TW" sz="1700" err="1">
                <a:solidFill>
                  <a:schemeClr val="bg1"/>
                </a:solidFill>
                <a:latin typeface="Calibri" pitchFamily="34" charset="0"/>
              </a:rPr>
              <a:t>Shou</a:t>
            </a:r>
            <a:r>
              <a:rPr lang="en-US" altLang="zh-TW" sz="1700">
                <a:solidFill>
                  <a:schemeClr val="bg1"/>
                </a:solidFill>
                <a:latin typeface="Calibri" pitchFamily="34" charset="0"/>
              </a:rPr>
              <a:t>-De Lin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TW" sz="1700">
                <a:solidFill>
                  <a:schemeClr val="bg1"/>
                </a:solidFill>
                <a:latin typeface="Calibri" pitchFamily="34" charset="0"/>
              </a:rPr>
              <a:t>National Taiwan University, Taiwan</a:t>
            </a:r>
          </a:p>
        </p:txBody>
      </p:sp>
      <p:sp>
        <p:nvSpPr>
          <p:cNvPr id="1081" name="AutoShape 28"/>
          <p:cNvSpPr>
            <a:spLocks noChangeArrowheads="1"/>
          </p:cNvSpPr>
          <p:nvPr/>
        </p:nvSpPr>
        <p:spPr bwMode="auto">
          <a:xfrm>
            <a:off x="86010" y="1635862"/>
            <a:ext cx="4370413" cy="5120317"/>
          </a:xfrm>
          <a:prstGeom prst="bracketPair">
            <a:avLst>
              <a:gd name="adj" fmla="val 3056"/>
            </a:avLst>
          </a:prstGeom>
          <a:solidFill>
            <a:srgbClr val="FFFFFF">
              <a:alpha val="39999"/>
            </a:srgbClr>
          </a:solidFill>
          <a:ln w="57150">
            <a:solidFill>
              <a:srgbClr val="004442"/>
            </a:solidFill>
            <a:round/>
            <a:headEnd/>
            <a:tailEnd/>
          </a:ln>
        </p:spPr>
        <p:txBody>
          <a:bodyPr wrap="none" lIns="19349" tIns="9674" rIns="19349" bIns="9674" anchor="ctr"/>
          <a:lstStyle/>
          <a:p>
            <a:endParaRPr lang="zh-TW" altLang="en-US" sz="2100"/>
          </a:p>
        </p:txBody>
      </p:sp>
      <p:sp>
        <p:nvSpPr>
          <p:cNvPr id="1082" name="Text Box 21"/>
          <p:cNvSpPr txBox="1">
            <a:spLocks noChangeArrowheads="1"/>
          </p:cNvSpPr>
          <p:nvPr/>
        </p:nvSpPr>
        <p:spPr bwMode="auto">
          <a:xfrm>
            <a:off x="1378857" y="1484672"/>
            <a:ext cx="1864817" cy="3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1">
                <a:latin typeface="Cambria" pitchFamily="18" charset="0"/>
              </a:rPr>
              <a:t>Introduction</a:t>
            </a:r>
          </a:p>
        </p:txBody>
      </p:sp>
      <p:sp>
        <p:nvSpPr>
          <p:cNvPr id="1083" name="AutoShape 30"/>
          <p:cNvSpPr>
            <a:spLocks noChangeArrowheads="1"/>
          </p:cNvSpPr>
          <p:nvPr/>
        </p:nvSpPr>
        <p:spPr bwMode="auto">
          <a:xfrm>
            <a:off x="4588127" y="1645942"/>
            <a:ext cx="4467175" cy="1496641"/>
          </a:xfrm>
          <a:prstGeom prst="bracketPair">
            <a:avLst>
              <a:gd name="adj" fmla="val 7009"/>
            </a:avLst>
          </a:prstGeom>
          <a:solidFill>
            <a:srgbClr val="FFFFFF">
              <a:alpha val="39999"/>
            </a:srgbClr>
          </a:solidFill>
          <a:ln w="57150">
            <a:solidFill>
              <a:srgbClr val="004442"/>
            </a:solidFill>
            <a:round/>
            <a:headEnd/>
            <a:tailEnd/>
          </a:ln>
        </p:spPr>
        <p:txBody>
          <a:bodyPr wrap="none" lIns="19349" tIns="9674" rIns="19349" bIns="9674" anchor="ctr"/>
          <a:lstStyle/>
          <a:p>
            <a:endParaRPr lang="zh-TW" altLang="en-US" sz="2100"/>
          </a:p>
        </p:txBody>
      </p:sp>
      <p:sp>
        <p:nvSpPr>
          <p:cNvPr id="1110" name="Text Box 64"/>
          <p:cNvSpPr txBox="1">
            <a:spLocks noChangeArrowheads="1"/>
          </p:cNvSpPr>
          <p:nvPr/>
        </p:nvSpPr>
        <p:spPr bwMode="auto">
          <a:xfrm>
            <a:off x="201587" y="1606684"/>
            <a:ext cx="4257524" cy="392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ts val="254"/>
              </a:spcAft>
            </a:pPr>
            <a:r>
              <a:rPr lang="en-US" altLang="zh-TW" sz="1400" b="1" dirty="0">
                <a:latin typeface="Cambria" pitchFamily="18" charset="0"/>
              </a:rPr>
              <a:t>Motivation.</a:t>
            </a:r>
            <a:r>
              <a:rPr lang="en-US" altLang="zh-TW" sz="1300" b="1" dirty="0">
                <a:latin typeface="Cambria" pitchFamily="18" charset="0"/>
              </a:rPr>
              <a:t> </a:t>
            </a:r>
          </a:p>
          <a:p>
            <a:pPr marL="181394" indent="-181394" eaLnBrk="1" hangingPunct="1">
              <a:spcAft>
                <a:spcPts val="254"/>
              </a:spcAft>
              <a:buFont typeface="Arial" pitchFamily="34" charset="0"/>
              <a:buChar char="•"/>
            </a:pPr>
            <a:r>
              <a:rPr lang="en-US" altLang="zh-TW" sz="1300" dirty="0">
                <a:latin typeface="Cambria" pitchFamily="18" charset="0"/>
                <a:cs typeface="Calibri" pitchFamily="34" charset="0"/>
              </a:rPr>
              <a:t>User Experience: (a) information overload, </a:t>
            </a:r>
            <a:br>
              <a:rPr lang="en-US" altLang="zh-TW" sz="1300" dirty="0">
                <a:latin typeface="Cambria" pitchFamily="18" charset="0"/>
                <a:cs typeface="Calibri" pitchFamily="34" charset="0"/>
              </a:rPr>
            </a:br>
            <a:r>
              <a:rPr lang="en-US" altLang="zh-TW" sz="1300" dirty="0">
                <a:latin typeface="Cambria" pitchFamily="18" charset="0"/>
                <a:cs typeface="Calibri" pitchFamily="34" charset="0"/>
              </a:rPr>
              <a:t>(b) drag-and-drop or scrolling are not intuitive.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1300" dirty="0">
                <a:latin typeface="Cambria" pitchFamily="18" charset="0"/>
                <a:cs typeface="Calibri" pitchFamily="34" charset="0"/>
              </a:rPr>
              <a:t>Characteristics of </a:t>
            </a:r>
            <a:r>
              <a:rPr lang="en-US" altLang="zh-TW" sz="1300" dirty="0" err="1">
                <a:latin typeface="Cambria" pitchFamily="18" charset="0"/>
                <a:cs typeface="Calibri" pitchFamily="34" charset="0"/>
              </a:rPr>
              <a:t>Microblogging</a:t>
            </a:r>
            <a:r>
              <a:rPr lang="en-US" altLang="zh-TW" sz="1300" dirty="0">
                <a:latin typeface="Cambria" pitchFamily="18" charset="0"/>
                <a:cs typeface="Calibri" pitchFamily="34" charset="0"/>
              </a:rPr>
              <a:t>:</a:t>
            </a:r>
            <a:br>
              <a:rPr lang="en-US" altLang="zh-TW" sz="1300" dirty="0">
                <a:latin typeface="Cambria" pitchFamily="18" charset="0"/>
                <a:cs typeface="Calibri" pitchFamily="34" charset="0"/>
              </a:rPr>
            </a:br>
            <a:r>
              <a:rPr lang="en-US" altLang="zh-TW" sz="1300" dirty="0">
                <a:latin typeface="Cambria" pitchFamily="18" charset="0"/>
                <a:cs typeface="Calibri" pitchFamily="34" charset="0"/>
              </a:rPr>
              <a:t>(a) </a:t>
            </a:r>
            <a:r>
              <a:rPr lang="en-US" altLang="zh-TW" sz="1300" i="1" dirty="0">
                <a:latin typeface="Cambria" pitchFamily="18" charset="0"/>
                <a:cs typeface="Calibri" pitchFamily="34" charset="0"/>
              </a:rPr>
              <a:t>Real-time</a:t>
            </a:r>
            <a:r>
              <a:rPr lang="en-US" altLang="zh-TW" sz="1300" dirty="0">
                <a:latin typeface="Cambria" pitchFamily="18" charset="0"/>
                <a:cs typeface="Calibri" pitchFamily="34" charset="0"/>
              </a:rPr>
              <a:t> reflect senses, (b) Exhibit </a:t>
            </a:r>
            <a:r>
              <a:rPr lang="en-US" altLang="zh-TW" sz="1300" i="1" dirty="0">
                <a:latin typeface="Cambria" pitchFamily="18" charset="0"/>
                <a:cs typeface="Calibri" pitchFamily="34" charset="0"/>
              </a:rPr>
              <a:t>collective feelings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1300" dirty="0">
                <a:latin typeface="Cambria" pitchFamily="18" charset="0"/>
                <a:cs typeface="Calibri" pitchFamily="34" charset="0"/>
              </a:rPr>
              <a:t> </a:t>
            </a:r>
            <a:br>
              <a:rPr lang="en-US" altLang="zh-TW" sz="1300" dirty="0">
                <a:latin typeface="Cambria" pitchFamily="18" charset="0"/>
                <a:cs typeface="Calibri" pitchFamily="34" charset="0"/>
              </a:rPr>
            </a:br>
            <a:endParaRPr lang="en-US" altLang="zh-TW" sz="1300" dirty="0">
              <a:latin typeface="Cambria" pitchFamily="18" charset="0"/>
              <a:cs typeface="Calibri" pitchFamily="34" charset="0"/>
            </a:endParaRPr>
          </a:p>
          <a:p>
            <a:pPr eaLnBrk="1" hangingPunct="1">
              <a:spcAft>
                <a:spcPct val="30000"/>
              </a:spcAft>
            </a:pPr>
            <a:endParaRPr lang="en-US" altLang="zh-TW" sz="1400" b="1" dirty="0">
              <a:latin typeface="Cambria" pitchFamily="18" charset="0"/>
            </a:endParaRPr>
          </a:p>
          <a:p>
            <a:pPr eaLnBrk="1" hangingPunct="1">
              <a:spcAft>
                <a:spcPts val="254"/>
              </a:spcAft>
            </a:pPr>
            <a:r>
              <a:rPr lang="en-US" altLang="zh-TW" sz="1400" b="1" dirty="0" err="1">
                <a:latin typeface="Cambria" pitchFamily="18" charset="0"/>
              </a:rPr>
              <a:t>MemeTube</a:t>
            </a:r>
            <a:r>
              <a:rPr lang="en-US" altLang="zh-TW" sz="1400" b="1" dirty="0">
                <a:latin typeface="Cambria" pitchFamily="18" charset="0"/>
              </a:rPr>
              <a:t>.</a:t>
            </a:r>
            <a:r>
              <a:rPr lang="en-US" altLang="zh-TW" sz="1300" b="1" dirty="0">
                <a:latin typeface="Cambria" pitchFamily="18" charset="0"/>
              </a:rPr>
              <a:t> </a:t>
            </a:r>
            <a:endParaRPr lang="en-US" altLang="zh-TW" sz="1300" dirty="0">
              <a:latin typeface="Cambria" pitchFamily="18" charset="0"/>
            </a:endParaRPr>
          </a:p>
          <a:p>
            <a:pPr marL="181394" indent="-181394" eaLnBrk="1" hangingPunct="1">
              <a:buFont typeface="Arial" pitchFamily="34" charset="0"/>
              <a:buChar char="•"/>
            </a:pPr>
            <a:r>
              <a:rPr lang="en-US" altLang="zh-TW" sz="1300" dirty="0">
                <a:latin typeface="Cambria" pitchFamily="18" charset="0"/>
              </a:rPr>
              <a:t>Music-based topic exploration system</a:t>
            </a:r>
          </a:p>
          <a:p>
            <a:pPr marL="181394" indent="-181394" eaLnBrk="1" hangingPunct="1">
              <a:buFont typeface="Arial" pitchFamily="34" charset="0"/>
              <a:buChar char="•"/>
            </a:pPr>
            <a:r>
              <a:rPr lang="en-US" altLang="zh-TW" sz="1300" dirty="0">
                <a:latin typeface="Cambria" pitchFamily="18" charset="0"/>
              </a:rPr>
              <a:t>Message-driven music generator</a:t>
            </a:r>
          </a:p>
          <a:p>
            <a:pPr marL="181394" indent="-181394" eaLnBrk="1" hangingPunct="1">
              <a:buFont typeface="Arial" pitchFamily="34" charset="0"/>
              <a:buChar char="•"/>
            </a:pPr>
            <a:r>
              <a:rPr lang="en-US" altLang="zh-TW" sz="1300" dirty="0">
                <a:latin typeface="Cambria" pitchFamily="18" charset="0"/>
              </a:rPr>
              <a:t>Audiovisual presentation of net art</a:t>
            </a:r>
          </a:p>
          <a:p>
            <a:pPr eaLnBrk="1" hangingPunct="1"/>
            <a:r>
              <a:rPr lang="en-US" altLang="zh-TW" sz="1400" b="1" dirty="0">
                <a:latin typeface="Cambria" pitchFamily="18" charset="0"/>
              </a:rPr>
              <a:t>Applications.</a:t>
            </a:r>
          </a:p>
          <a:p>
            <a:pPr marL="181394" indent="-181394" eaLnBrk="1" hangingPunct="1">
              <a:buFont typeface="Arial" pitchFamily="34" charset="0"/>
              <a:buChar char="•"/>
            </a:pPr>
            <a:r>
              <a:rPr lang="en-US" altLang="zh-TW" sz="1100" dirty="0">
                <a:latin typeface="Cambria" pitchFamily="18" charset="0"/>
              </a:rPr>
              <a:t>Capture sentiments for keyword advertising</a:t>
            </a:r>
          </a:p>
          <a:p>
            <a:pPr marL="181394" indent="-181394" eaLnBrk="1" hangingPunct="1">
              <a:buFont typeface="Arial" pitchFamily="34" charset="0"/>
              <a:buChar char="•"/>
            </a:pPr>
            <a:r>
              <a:rPr lang="en-US" altLang="zh-TW" sz="1100" dirty="0">
                <a:latin typeface="Cambria" pitchFamily="18" charset="0"/>
              </a:rPr>
              <a:t>Provide domain experts to quickly understand </a:t>
            </a:r>
            <a:br>
              <a:rPr lang="en-US" altLang="zh-TW" sz="1100" dirty="0">
                <a:latin typeface="Cambria" pitchFamily="18" charset="0"/>
              </a:rPr>
            </a:br>
            <a:r>
              <a:rPr lang="en-US" altLang="zh-TW" sz="1100" dirty="0">
                <a:latin typeface="Cambria" pitchFamily="18" charset="0"/>
              </a:rPr>
              <a:t>real-time public opinion about any terms</a:t>
            </a:r>
          </a:p>
          <a:p>
            <a:pPr marL="181394" indent="-181394" eaLnBrk="1" hangingPunct="1">
              <a:buFont typeface="Arial" pitchFamily="34" charset="0"/>
              <a:buChar char="•"/>
            </a:pPr>
            <a:r>
              <a:rPr lang="en-US" altLang="zh-TW" sz="1100" dirty="0">
                <a:latin typeface="Cambria" pitchFamily="18" charset="0"/>
              </a:rPr>
              <a:t>Compose music via collective senses as a novel net art</a:t>
            </a:r>
          </a:p>
          <a:p>
            <a:pPr eaLnBrk="1" hangingPunct="1"/>
            <a:r>
              <a:rPr lang="en-US" altLang="zh-TW" sz="1400" b="1" dirty="0">
                <a:latin typeface="Cambria" pitchFamily="18" charset="0"/>
              </a:rPr>
              <a:t>Demo.</a:t>
            </a:r>
            <a:r>
              <a:rPr lang="en-US" altLang="zh-TW" sz="1300" dirty="0">
                <a:latin typeface="Cambria" pitchFamily="18" charset="0"/>
              </a:rPr>
              <a:t> http://mslab.csie.ntu.edu.tw/memetube/</a:t>
            </a: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0" y="49245"/>
            <a:ext cx="9114050" cy="82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TW" sz="3200" b="1" dirty="0" err="1" smtClean="0">
                <a:solidFill>
                  <a:srgbClr val="FF9900"/>
                </a:solidFill>
                <a:latin typeface="Calibri" pitchFamily="34" charset="0"/>
              </a:rPr>
              <a:t>Meme</a:t>
            </a:r>
            <a:r>
              <a:rPr lang="en-US" altLang="zh-TW" sz="3200" b="1" dirty="0" err="1" smtClean="0">
                <a:solidFill>
                  <a:srgbClr val="FFFF00"/>
                </a:solidFill>
                <a:latin typeface="Calibri" pitchFamily="34" charset="0"/>
              </a:rPr>
              <a:t>Tube</a:t>
            </a:r>
            <a:r>
              <a:rPr lang="en-US" altLang="zh-TW" sz="26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altLang="zh-TW" sz="2600" b="1" dirty="0" smtClean="0">
                <a:solidFill>
                  <a:schemeClr val="bg1"/>
                </a:solidFill>
                <a:latin typeface="Calibri" pitchFamily="34" charset="0"/>
              </a:rPr>
              <a:t> A Sentiment-based Audiovisual System for Analyzing and Displaying </a:t>
            </a:r>
            <a:r>
              <a:rPr lang="en-US" altLang="zh-TW" sz="2600" b="1" dirty="0" err="1" smtClean="0">
                <a:solidFill>
                  <a:schemeClr val="bg1"/>
                </a:solidFill>
                <a:latin typeface="Calibri" pitchFamily="34" charset="0"/>
              </a:rPr>
              <a:t>Microblog</a:t>
            </a:r>
            <a:r>
              <a:rPr lang="en-US" altLang="zh-TW" sz="2600" b="1" dirty="0" smtClean="0">
                <a:solidFill>
                  <a:schemeClr val="bg1"/>
                </a:solidFill>
                <a:latin typeface="Calibri" pitchFamily="34" charset="0"/>
              </a:rPr>
              <a:t> Messages (ACL11)</a:t>
            </a:r>
            <a:endParaRPr lang="en-US" altLang="zh-TW" sz="2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5926667" y="1461508"/>
            <a:ext cx="1808934" cy="3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 b="1">
                <a:latin typeface="Cambria" pitchFamily="18" charset="0"/>
                <a:ea typeface="新細明體" pitchFamily="18" charset="-120"/>
              </a:rPr>
              <a:t>System</a:t>
            </a:r>
            <a:r>
              <a:rPr lang="en-US" altLang="zh-TW" sz="2400" b="1">
                <a:latin typeface="Calibri" pitchFamily="34" charset="0"/>
              </a:rPr>
              <a:t> </a:t>
            </a:r>
            <a:r>
              <a:rPr lang="en-US" altLang="zh-TW" sz="2400" b="1">
                <a:latin typeface="Cambria" pitchFamily="18" charset="0"/>
                <a:ea typeface="新細明體" pitchFamily="18" charset="-120"/>
              </a:rPr>
              <a:t>Flow</a:t>
            </a:r>
          </a:p>
        </p:txBody>
      </p:sp>
      <p:sp>
        <p:nvSpPr>
          <p:cNvPr id="63" name="AutoShape 42"/>
          <p:cNvSpPr>
            <a:spLocks noChangeArrowheads="1"/>
          </p:cNvSpPr>
          <p:nvPr/>
        </p:nvSpPr>
        <p:spPr bwMode="auto">
          <a:xfrm>
            <a:off x="7831739" y="1871719"/>
            <a:ext cx="859781" cy="4932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52928" dir="2901988" algn="ctr" rotWithShape="0">
              <a:schemeClr val="bg2">
                <a:alpha val="50000"/>
              </a:schemeClr>
            </a:outerShdw>
          </a:effectLst>
        </p:spPr>
        <p:txBody>
          <a:bodyPr wrap="none" lIns="19349" tIns="9674" rIns="19349" bIns="9674" anchor="ctr"/>
          <a:lstStyle/>
          <a:p>
            <a:pPr algn="ctr">
              <a:defRPr/>
            </a:pPr>
            <a:r>
              <a:rPr lang="en-US" altLang="zh-TW" sz="1300">
                <a:latin typeface="Calibri" pitchFamily="34" charset="0"/>
                <a:ea typeface="新細明體" pitchFamily="18" charset="-120"/>
              </a:rPr>
              <a:t>Sentiment</a:t>
            </a:r>
          </a:p>
          <a:p>
            <a:pPr algn="ctr">
              <a:defRPr/>
            </a:pPr>
            <a:r>
              <a:rPr lang="en-US" altLang="zh-TW" sz="1300">
                <a:latin typeface="Calibri" pitchFamily="34" charset="0"/>
                <a:ea typeface="新細明體" pitchFamily="18" charset="-120"/>
              </a:rPr>
              <a:t>Detection</a:t>
            </a:r>
          </a:p>
        </p:txBody>
      </p:sp>
      <p:sp>
        <p:nvSpPr>
          <p:cNvPr id="64" name="AutoShape 43"/>
          <p:cNvSpPr>
            <a:spLocks noChangeArrowheads="1"/>
          </p:cNvSpPr>
          <p:nvPr/>
        </p:nvSpPr>
        <p:spPr bwMode="auto">
          <a:xfrm>
            <a:off x="7831739" y="2629688"/>
            <a:ext cx="859781" cy="4564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52928" dir="2901988" algn="ctr" rotWithShape="0">
              <a:schemeClr val="bg2">
                <a:alpha val="50000"/>
              </a:schemeClr>
            </a:outerShdw>
          </a:effectLst>
        </p:spPr>
        <p:txBody>
          <a:bodyPr wrap="none" lIns="19349" tIns="9674" rIns="19349" bIns="9674" anchor="ctr"/>
          <a:lstStyle/>
          <a:p>
            <a:pPr algn="ctr">
              <a:defRPr/>
            </a:pPr>
            <a:r>
              <a:rPr lang="en-US" altLang="zh-TW" sz="1300">
                <a:latin typeface="Calibri" pitchFamily="34" charset="0"/>
                <a:ea typeface="新細明體" pitchFamily="18" charset="-120"/>
              </a:rPr>
              <a:t>Music</a:t>
            </a:r>
          </a:p>
          <a:p>
            <a:pPr algn="ctr">
              <a:defRPr/>
            </a:pPr>
            <a:r>
              <a:rPr lang="en-US" altLang="zh-TW" sz="1300">
                <a:latin typeface="Calibri" pitchFamily="34" charset="0"/>
                <a:ea typeface="新細明體" pitchFamily="18" charset="-120"/>
              </a:rPr>
              <a:t>Generation</a:t>
            </a:r>
          </a:p>
        </p:txBody>
      </p:sp>
      <p:sp>
        <p:nvSpPr>
          <p:cNvPr id="65" name="AutoShape 44"/>
          <p:cNvSpPr>
            <a:spLocks noChangeArrowheads="1"/>
          </p:cNvSpPr>
          <p:nvPr/>
        </p:nvSpPr>
        <p:spPr bwMode="auto">
          <a:xfrm>
            <a:off x="6016457" y="1871719"/>
            <a:ext cx="895047" cy="49321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52928" dir="2901988" algn="ctr" rotWithShape="0">
              <a:schemeClr val="bg2">
                <a:alpha val="50000"/>
              </a:schemeClr>
            </a:outerShdw>
          </a:effectLst>
        </p:spPr>
        <p:txBody>
          <a:bodyPr wrap="none" lIns="19349" tIns="9674" rIns="19349" bIns="9674" anchor="ctr"/>
          <a:lstStyle/>
          <a:p>
            <a:pPr algn="ctr">
              <a:defRPr/>
            </a:pPr>
            <a:r>
              <a:rPr lang="en-US" altLang="zh-TW" sz="1300">
                <a:latin typeface="Calibri" pitchFamily="34" charset="0"/>
                <a:ea typeface="新細明體" pitchFamily="18" charset="-120"/>
              </a:rPr>
              <a:t>Information</a:t>
            </a:r>
          </a:p>
          <a:p>
            <a:pPr algn="ctr">
              <a:defRPr/>
            </a:pPr>
            <a:r>
              <a:rPr lang="en-US" altLang="zh-TW" sz="1300">
                <a:latin typeface="Calibri" pitchFamily="34" charset="0"/>
                <a:ea typeface="新細明體" pitchFamily="18" charset="-120"/>
              </a:rPr>
              <a:t>Extraction</a:t>
            </a:r>
          </a:p>
        </p:txBody>
      </p:sp>
      <p:sp>
        <p:nvSpPr>
          <p:cNvPr id="66" name="AutoShape 45"/>
          <p:cNvSpPr>
            <a:spLocks noChangeArrowheads="1"/>
          </p:cNvSpPr>
          <p:nvPr/>
        </p:nvSpPr>
        <p:spPr bwMode="auto">
          <a:xfrm>
            <a:off x="5962028" y="2613560"/>
            <a:ext cx="1003905" cy="4835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52928" dir="2901988" algn="ctr" rotWithShape="0">
              <a:schemeClr val="bg2">
                <a:alpha val="50000"/>
              </a:schemeClr>
            </a:outerShdw>
          </a:effectLst>
        </p:spPr>
        <p:txBody>
          <a:bodyPr wrap="none" lIns="19349" tIns="9674" rIns="19349" bIns="9674" anchor="ctr"/>
          <a:lstStyle/>
          <a:p>
            <a:pPr algn="ctr">
              <a:defRPr/>
            </a:pPr>
            <a:r>
              <a:rPr lang="en-US" altLang="zh-TW" sz="1300">
                <a:latin typeface="Calibri" pitchFamily="34" charset="0"/>
                <a:ea typeface="新細明體" pitchFamily="18" charset="-120"/>
              </a:rPr>
              <a:t>Animation</a:t>
            </a:r>
            <a:br>
              <a:rPr lang="en-US" altLang="zh-TW" sz="1300">
                <a:latin typeface="Calibri" pitchFamily="34" charset="0"/>
                <a:ea typeface="新細明體" pitchFamily="18" charset="-120"/>
              </a:rPr>
            </a:br>
            <a:r>
              <a:rPr lang="en-US" altLang="zh-TW" sz="1300">
                <a:latin typeface="Calibri" pitchFamily="34" charset="0"/>
                <a:ea typeface="新細明體" pitchFamily="18" charset="-120"/>
              </a:rPr>
              <a:t>Generation</a:t>
            </a:r>
          </a:p>
        </p:txBody>
      </p:sp>
      <p:grpSp>
        <p:nvGrpSpPr>
          <p:cNvPr id="3" name="群組 4"/>
          <p:cNvGrpSpPr/>
          <p:nvPr/>
        </p:nvGrpSpPr>
        <p:grpSpPr>
          <a:xfrm>
            <a:off x="4932040" y="1916832"/>
            <a:ext cx="752150" cy="503515"/>
            <a:chOff x="22633231" y="9267825"/>
            <a:chExt cx="3553910" cy="2379106"/>
          </a:xfrm>
        </p:grpSpPr>
        <p:sp>
          <p:nvSpPr>
            <p:cNvPr id="67" name="Text Box 47"/>
            <p:cNvSpPr txBox="1">
              <a:spLocks noChangeArrowheads="1"/>
            </p:cNvSpPr>
            <p:nvPr/>
          </p:nvSpPr>
          <p:spPr bwMode="auto">
            <a:xfrm>
              <a:off x="23097670" y="9267825"/>
              <a:ext cx="2743374" cy="123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i="1">
                  <a:latin typeface="Georgia" pitchFamily="18" charset="0"/>
                </a:rPr>
                <a:t>Query</a:t>
              </a:r>
            </a:p>
          </p:txBody>
        </p:sp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22633231" y="10311051"/>
              <a:ext cx="3084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Text Box 49"/>
            <p:cNvSpPr txBox="1">
              <a:spLocks noChangeArrowheads="1"/>
            </p:cNvSpPr>
            <p:nvPr/>
          </p:nvSpPr>
          <p:spPr bwMode="auto">
            <a:xfrm>
              <a:off x="22678775" y="10410825"/>
              <a:ext cx="3508366" cy="123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100" i="1" dirty="0">
                  <a:latin typeface="Georgia" pitchFamily="18" charset="0"/>
                </a:rPr>
                <a:t>keyword</a:t>
              </a:r>
            </a:p>
          </p:txBody>
        </p:sp>
      </p:grpSp>
      <p:sp>
        <p:nvSpPr>
          <p:cNvPr id="75" name="Text Box 56"/>
          <p:cNvSpPr txBox="1">
            <a:spLocks noChangeArrowheads="1"/>
          </p:cNvSpPr>
          <p:nvPr/>
        </p:nvSpPr>
        <p:spPr bwMode="auto">
          <a:xfrm>
            <a:off x="7013977" y="1903973"/>
            <a:ext cx="663321" cy="1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100" i="1">
                <a:latin typeface="Georgia" pitchFamily="18" charset="0"/>
              </a:rPr>
              <a:t>messages</a:t>
            </a:r>
          </a:p>
        </p:txBody>
      </p: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7620000" y="2414732"/>
            <a:ext cx="743185" cy="1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100" b="1" i="1">
                <a:latin typeface="Cambria" pitchFamily="18" charset="0"/>
              </a:rPr>
              <a:t>Arousal</a:t>
            </a:r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8344529" y="2403910"/>
            <a:ext cx="541635" cy="1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100" b="1" i="1">
                <a:latin typeface="Cambria" pitchFamily="18" charset="0"/>
              </a:rPr>
              <a:t>Valence</a:t>
            </a:r>
          </a:p>
        </p:txBody>
      </p:sp>
      <p:sp>
        <p:nvSpPr>
          <p:cNvPr id="78" name="Text Box 59"/>
          <p:cNvSpPr txBox="1">
            <a:spLocks noChangeArrowheads="1"/>
          </p:cNvSpPr>
          <p:nvPr/>
        </p:nvSpPr>
        <p:spPr bwMode="auto">
          <a:xfrm>
            <a:off x="7152317" y="2661941"/>
            <a:ext cx="583256" cy="3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100" b="1" i="1">
                <a:latin typeface="Cambria" pitchFamily="18" charset="0"/>
              </a:rPr>
              <a:t>Chord</a:t>
            </a:r>
          </a:p>
          <a:p>
            <a:pPr algn="ctr" eaLnBrk="1" hangingPunct="1"/>
            <a:r>
              <a:rPr lang="en-US" altLang="zh-TW" sz="1100" b="1" i="1">
                <a:latin typeface="Cambria" pitchFamily="18" charset="0"/>
              </a:rPr>
              <a:t>Rhythm </a:t>
            </a:r>
          </a:p>
        </p:txBody>
      </p:sp>
      <p:sp>
        <p:nvSpPr>
          <p:cNvPr id="79" name="Text Box 60"/>
          <p:cNvSpPr txBox="1">
            <a:spLocks noChangeArrowheads="1"/>
          </p:cNvSpPr>
          <p:nvPr/>
        </p:nvSpPr>
        <p:spPr bwMode="auto">
          <a:xfrm>
            <a:off x="5714901" y="2388045"/>
            <a:ext cx="663321" cy="1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100" i="1">
                <a:latin typeface="Georgia" pitchFamily="18" charset="0"/>
              </a:rPr>
              <a:t>messages</a:t>
            </a:r>
          </a:p>
        </p:txBody>
      </p:sp>
      <p:sp>
        <p:nvSpPr>
          <p:cNvPr id="81" name="Text Box 62"/>
          <p:cNvSpPr txBox="1">
            <a:spLocks noChangeArrowheads="1"/>
          </p:cNvSpPr>
          <p:nvPr/>
        </p:nvSpPr>
        <p:spPr bwMode="auto">
          <a:xfrm>
            <a:off x="4791338" y="2661941"/>
            <a:ext cx="878072" cy="37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100" i="1">
                <a:latin typeface="Georgia" pitchFamily="18" charset="0"/>
              </a:rPr>
              <a:t>Audiovisual</a:t>
            </a:r>
            <a:br>
              <a:rPr lang="en-US" altLang="zh-TW" sz="1100" i="1">
                <a:latin typeface="Georgia" pitchFamily="18" charset="0"/>
              </a:rPr>
            </a:br>
            <a:r>
              <a:rPr lang="en-US" altLang="zh-TW" sz="1100" i="1">
                <a:latin typeface="Georgia" pitchFamily="18" charset="0"/>
              </a:rPr>
              <a:t>Presentation</a:t>
            </a:r>
          </a:p>
        </p:txBody>
      </p:sp>
      <p:pic>
        <p:nvPicPr>
          <p:cNvPr id="1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4"/>
          <a:stretch>
            <a:fillRect/>
          </a:stretch>
        </p:blipFill>
        <p:spPr bwMode="auto">
          <a:xfrm>
            <a:off x="421545" y="2742576"/>
            <a:ext cx="980386" cy="56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2" descr="http://img.blog.163.com/photo/tpsXBfJD-9JeqiM8o4_72g==/5079215954744158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2743783"/>
            <a:ext cx="725714" cy="51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12" y="2748288"/>
            <a:ext cx="602410" cy="5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文字方塊 131"/>
          <p:cNvSpPr txBox="1"/>
          <p:nvPr/>
        </p:nvSpPr>
        <p:spPr>
          <a:xfrm>
            <a:off x="2476200" y="2903846"/>
            <a:ext cx="128308" cy="234497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zh-TW" altLang="en-US" sz="140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1499652" y="2915587"/>
            <a:ext cx="128308" cy="234497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140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zh-TW" altLang="en-US" sz="140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Text Box 56"/>
          <p:cNvSpPr txBox="1">
            <a:spLocks noChangeArrowheads="1"/>
          </p:cNvSpPr>
          <p:nvPr/>
        </p:nvSpPr>
        <p:spPr bwMode="auto">
          <a:xfrm>
            <a:off x="626331" y="3281823"/>
            <a:ext cx="449894" cy="2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 b="1" i="1" err="1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Plurk</a:t>
            </a:r>
            <a:endParaRPr lang="en-US" altLang="zh-TW" sz="1300" b="1" i="1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135" name="Text Box 56"/>
          <p:cNvSpPr txBox="1">
            <a:spLocks noChangeArrowheads="1"/>
          </p:cNvSpPr>
          <p:nvPr/>
        </p:nvSpPr>
        <p:spPr bwMode="auto">
          <a:xfrm>
            <a:off x="1563098" y="3281823"/>
            <a:ext cx="851029" cy="2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 b="1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Music Staff</a:t>
            </a:r>
          </a:p>
        </p:txBody>
      </p:sp>
      <p:sp>
        <p:nvSpPr>
          <p:cNvPr id="136" name="Text Box 56"/>
          <p:cNvSpPr txBox="1">
            <a:spLocks noChangeArrowheads="1"/>
          </p:cNvSpPr>
          <p:nvPr/>
        </p:nvSpPr>
        <p:spPr bwMode="auto">
          <a:xfrm>
            <a:off x="2581653" y="3281822"/>
            <a:ext cx="780369" cy="2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349" tIns="9674" rIns="19349" bIns="9674">
            <a:spAutoFit/>
          </a:bodyPr>
          <a:lstStyle>
            <a:lvl1pPr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 b="1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Music Box</a:t>
            </a:r>
          </a:p>
        </p:txBody>
      </p:sp>
      <p:graphicFrame>
        <p:nvGraphicFramePr>
          <p:cNvPr id="137" name="資料庫圖表 136"/>
          <p:cNvGraphicFramePr/>
          <p:nvPr>
            <p:extLst>
              <p:ext uri="{D42A27DB-BD31-4B8C-83A1-F6EECF244321}">
                <p14:modId xmlns:p14="http://schemas.microsoft.com/office/powerpoint/2010/main" val="280437824"/>
              </p:ext>
            </p:extLst>
          </p:nvPr>
        </p:nvGraphicFramePr>
        <p:xfrm>
          <a:off x="3017432" y="2549053"/>
          <a:ext cx="1611013" cy="249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4192" r="13789" b="14714"/>
          <a:stretch/>
        </p:blipFill>
        <p:spPr bwMode="auto">
          <a:xfrm>
            <a:off x="169333" y="5454072"/>
            <a:ext cx="2311403" cy="124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" name="AutoShape 30"/>
          <p:cNvSpPr>
            <a:spLocks noChangeArrowheads="1"/>
          </p:cNvSpPr>
          <p:nvPr/>
        </p:nvSpPr>
        <p:spPr bwMode="auto">
          <a:xfrm>
            <a:off x="4588127" y="3142583"/>
            <a:ext cx="4467175" cy="3605533"/>
          </a:xfrm>
          <a:prstGeom prst="bracketPair">
            <a:avLst>
              <a:gd name="adj" fmla="val 3317"/>
            </a:avLst>
          </a:prstGeom>
          <a:solidFill>
            <a:srgbClr val="FFFFFF">
              <a:alpha val="39999"/>
            </a:srgbClr>
          </a:solidFill>
          <a:ln w="57150">
            <a:solidFill>
              <a:srgbClr val="004442"/>
            </a:solidFill>
            <a:round/>
            <a:headEnd/>
            <a:tailEnd/>
          </a:ln>
        </p:spPr>
        <p:txBody>
          <a:bodyPr wrap="none" lIns="19349" tIns="9674" rIns="19349" bIns="9674" anchor="ctr"/>
          <a:lstStyle/>
          <a:p>
            <a:endParaRPr lang="zh-TW" altLang="en-US" sz="2100"/>
          </a:p>
        </p:txBody>
      </p:sp>
      <p:sp>
        <p:nvSpPr>
          <p:cNvPr id="154" name="AutoShape 67"/>
          <p:cNvSpPr>
            <a:spLocks noChangeArrowheads="1"/>
          </p:cNvSpPr>
          <p:nvPr/>
        </p:nvSpPr>
        <p:spPr bwMode="auto">
          <a:xfrm rot="16200000">
            <a:off x="5270872" y="4994943"/>
            <a:ext cx="247209" cy="14836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2F"/>
              </a:gs>
              <a:gs pos="100000">
                <a:srgbClr val="00666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19349" tIns="9674" rIns="19349" bIns="9674" anchor="ctr"/>
          <a:lstStyle/>
          <a:p>
            <a:pPr algn="ctr" defTabSz="1054437"/>
            <a:r>
              <a:rPr lang="en-US" altLang="zh-TW" sz="1400">
                <a:solidFill>
                  <a:schemeClr val="bg1"/>
                </a:solidFill>
                <a:latin typeface="Cambria" pitchFamily="18" charset="0"/>
              </a:rPr>
              <a:t>Music</a:t>
            </a:r>
            <a:r>
              <a:rPr lang="en-US" altLang="zh-TW" sz="1400" b="1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altLang="zh-TW" sz="1400">
                <a:solidFill>
                  <a:schemeClr val="bg1"/>
                </a:solidFill>
                <a:latin typeface="Cambria" pitchFamily="18" charset="0"/>
              </a:rPr>
              <a:t>Generation</a:t>
            </a:r>
          </a:p>
        </p:txBody>
      </p:sp>
      <p:sp>
        <p:nvSpPr>
          <p:cNvPr id="155" name="Text Box 72"/>
          <p:cNvSpPr txBox="1">
            <a:spLocks noChangeArrowheads="1"/>
          </p:cNvSpPr>
          <p:nvPr/>
        </p:nvSpPr>
        <p:spPr bwMode="auto">
          <a:xfrm>
            <a:off x="6152444" y="5656256"/>
            <a:ext cx="2413145" cy="2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 i="1">
                <a:latin typeface="Cambria" pitchFamily="18" charset="0"/>
              </a:rPr>
              <a:t> – Rule-based Heuristic Mapping</a:t>
            </a:r>
          </a:p>
        </p:txBody>
      </p:sp>
      <p:sp>
        <p:nvSpPr>
          <p:cNvPr id="156" name="Text Box 73"/>
          <p:cNvSpPr txBox="1">
            <a:spLocks noChangeArrowheads="1"/>
          </p:cNvSpPr>
          <p:nvPr/>
        </p:nvSpPr>
        <p:spPr bwMode="auto">
          <a:xfrm>
            <a:off x="4636508" y="5860817"/>
            <a:ext cx="4402667" cy="80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349" tIns="9674" rIns="19349" bIns="9674">
            <a:spAutoFit/>
          </a:bodyPr>
          <a:lstStyle>
            <a:lvl1pPr marL="342900" indent="-3429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45115" indent="-145115" eaLnBrk="1" hangingPunct="1">
              <a:buFont typeface="Arial" pitchFamily="34" charset="0"/>
              <a:buChar char="•"/>
            </a:pPr>
            <a:r>
              <a:rPr lang="en-US" altLang="zh-TW" sz="1000" b="1">
                <a:solidFill>
                  <a:srgbClr val="CC0000"/>
                </a:solidFill>
                <a:latin typeface="Cambria" pitchFamily="18" charset="0"/>
              </a:rPr>
              <a:t>Chord Set Selection</a:t>
            </a:r>
            <a:r>
              <a:rPr lang="en-US" altLang="zh-TW" sz="1000">
                <a:latin typeface="Cambria" pitchFamily="18" charset="0"/>
              </a:rPr>
              <a:t> → controlled by </a:t>
            </a:r>
            <a:r>
              <a:rPr lang="en-US" altLang="zh-TW" sz="1000" b="1" i="1">
                <a:solidFill>
                  <a:srgbClr val="006666"/>
                </a:solidFill>
                <a:latin typeface="Cambria" pitchFamily="18" charset="0"/>
              </a:rPr>
              <a:t>valence</a:t>
            </a:r>
            <a:r>
              <a:rPr lang="en-US" altLang="zh-TW" sz="1000">
                <a:latin typeface="Cambria" pitchFamily="18" charset="0"/>
              </a:rPr>
              <a:t/>
            </a:r>
            <a:br>
              <a:rPr lang="en-US" altLang="zh-TW" sz="1000">
                <a:latin typeface="Cambria" pitchFamily="18" charset="0"/>
              </a:rPr>
            </a:br>
            <a:r>
              <a:rPr lang="en-US" altLang="zh-TW" sz="1000">
                <a:latin typeface="Cambria" pitchFamily="18" charset="0"/>
              </a:rPr>
              <a:t>Exploit nine basic chord sets as {A, Am, </a:t>
            </a:r>
            <a:r>
              <a:rPr lang="en-US" altLang="zh-TW" sz="1000" err="1">
                <a:latin typeface="Cambria" pitchFamily="18" charset="0"/>
              </a:rPr>
              <a:t>Bm</a:t>
            </a:r>
            <a:r>
              <a:rPr lang="en-US" altLang="zh-TW" sz="1000">
                <a:latin typeface="Cambria" pitchFamily="18" charset="0"/>
              </a:rPr>
              <a:t>, C, D, </a:t>
            </a:r>
            <a:r>
              <a:rPr lang="en-US" altLang="zh-TW" sz="1000" err="1">
                <a:latin typeface="Cambria" pitchFamily="18" charset="0"/>
              </a:rPr>
              <a:t>Dm</a:t>
            </a:r>
            <a:r>
              <a:rPr lang="en-US" altLang="zh-TW" sz="1000">
                <a:latin typeface="Cambria" pitchFamily="18" charset="0"/>
              </a:rPr>
              <a:t>, </a:t>
            </a:r>
            <a:r>
              <a:rPr lang="en-US" altLang="zh-TW" sz="1000" err="1">
                <a:latin typeface="Cambria" pitchFamily="18" charset="0"/>
              </a:rPr>
              <a:t>Em</a:t>
            </a:r>
            <a:r>
              <a:rPr lang="en-US" altLang="zh-TW" sz="1000">
                <a:latin typeface="Cambria" pitchFamily="18" charset="0"/>
              </a:rPr>
              <a:t>, F, G} to compose 20 chord sequences based on the shifting of valence.</a:t>
            </a:r>
          </a:p>
          <a:p>
            <a:pPr marL="145115" indent="-145115" eaLnBrk="1" hangingPunct="1">
              <a:buFont typeface="Arial" pitchFamily="34" charset="0"/>
              <a:buChar char="•"/>
            </a:pPr>
            <a:r>
              <a:rPr lang="en-US" altLang="zh-TW" sz="1000" b="1">
                <a:solidFill>
                  <a:srgbClr val="CC0000"/>
                </a:solidFill>
                <a:latin typeface="Cambria" pitchFamily="18" charset="0"/>
              </a:rPr>
              <a:t>Rhythm Determination</a:t>
            </a:r>
            <a:r>
              <a:rPr lang="en-US" altLang="zh-TW" sz="1000">
                <a:latin typeface="Cambria" pitchFamily="18" charset="0"/>
              </a:rPr>
              <a:t> → determined by </a:t>
            </a:r>
            <a:r>
              <a:rPr lang="en-US" altLang="zh-TW" sz="1000" b="1" i="1">
                <a:solidFill>
                  <a:srgbClr val="006666"/>
                </a:solidFill>
                <a:latin typeface="Cambria" pitchFamily="18" charset="0"/>
              </a:rPr>
              <a:t>arousal</a:t>
            </a:r>
            <a:r>
              <a:rPr lang="en-US" altLang="zh-TW" sz="1000">
                <a:latin typeface="Cambria" pitchFamily="18" charset="0"/>
              </a:rPr>
              <a:t/>
            </a:r>
            <a:br>
              <a:rPr lang="en-US" altLang="zh-TW" sz="1000">
                <a:latin typeface="Cambria" pitchFamily="18" charset="0"/>
              </a:rPr>
            </a:br>
            <a:r>
              <a:rPr lang="en-US" altLang="zh-TW" sz="1000">
                <a:latin typeface="Cambria" pitchFamily="18" charset="0"/>
              </a:rPr>
              <a:t>Normalize the arousal to five levels to decide the speed of the music.</a:t>
            </a:r>
          </a:p>
        </p:txBody>
      </p:sp>
      <p:sp>
        <p:nvSpPr>
          <p:cNvPr id="158" name="AutoShape 67"/>
          <p:cNvSpPr>
            <a:spLocks noChangeArrowheads="1"/>
          </p:cNvSpPr>
          <p:nvPr/>
        </p:nvSpPr>
        <p:spPr bwMode="auto">
          <a:xfrm rot="16200000">
            <a:off x="5390685" y="2450778"/>
            <a:ext cx="247209" cy="17233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F2F"/>
              </a:gs>
              <a:gs pos="100000">
                <a:srgbClr val="00666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lIns="19349" tIns="9674" rIns="19349" bIns="9674" anchor="ctr"/>
          <a:lstStyle/>
          <a:p>
            <a:pPr algn="ctr" defTabSz="1054437"/>
            <a:r>
              <a:rPr lang="en-US" altLang="zh-TW" sz="1400">
                <a:solidFill>
                  <a:schemeClr val="bg1"/>
                </a:solidFill>
                <a:latin typeface="Cambria" pitchFamily="18" charset="0"/>
              </a:rPr>
              <a:t>Sentiment Detection</a:t>
            </a:r>
          </a:p>
        </p:txBody>
      </p:sp>
      <p:sp>
        <p:nvSpPr>
          <p:cNvPr id="159" name="Text Box 72"/>
          <p:cNvSpPr txBox="1">
            <a:spLocks noChangeArrowheads="1"/>
          </p:cNvSpPr>
          <p:nvPr/>
        </p:nvSpPr>
        <p:spPr bwMode="auto">
          <a:xfrm>
            <a:off x="6394349" y="3182674"/>
            <a:ext cx="2413145" cy="2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300" i="1">
                <a:latin typeface="Cambria" pitchFamily="18" charset="0"/>
              </a:rPr>
              <a:t> – Machine Learning Approach</a:t>
            </a:r>
          </a:p>
        </p:txBody>
      </p:sp>
      <p:graphicFrame>
        <p:nvGraphicFramePr>
          <p:cNvPr id="160" name="表格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20508"/>
              </p:ext>
            </p:extLst>
          </p:nvPr>
        </p:nvGraphicFramePr>
        <p:xfrm>
          <a:off x="7537085" y="4806830"/>
          <a:ext cx="1502090" cy="8229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95729"/>
                <a:gridCol w="368787"/>
                <a:gridCol w="368787"/>
                <a:gridCol w="368787"/>
              </a:tblGrid>
              <a:tr h="13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zh-TW" sz="600" dirty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Accuracy</a:t>
                      </a:r>
                      <a:endParaRPr lang="zh-TW" sz="60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RMSE(V)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dirty="0" smtClean="0">
                          <a:effectLst/>
                          <a:latin typeface="Cambria" pitchFamily="18" charset="0"/>
                        </a:rPr>
                        <a:t>RMSE(A)</a:t>
                      </a:r>
                      <a:endParaRPr lang="zh-TW" altLang="zh-TW" sz="600" dirty="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LM</a:t>
                      </a:r>
                      <a:endParaRPr lang="zh-TW" sz="60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 pitchFamily="18" charset="0"/>
                        </a:rPr>
                        <a:t>33.8%</a:t>
                      </a:r>
                      <a:endParaRPr lang="zh-TW" sz="60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0.784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0.640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</a:tr>
              <a:tr h="13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Response</a:t>
                      </a:r>
                      <a:endParaRPr lang="zh-TW" sz="60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34.7%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0.683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0.522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</a:tr>
              <a:tr h="13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Context</a:t>
                      </a:r>
                      <a:endParaRPr lang="zh-TW" sz="60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34.8%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0.684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0.516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</a:tr>
              <a:tr h="13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Friend</a:t>
                      </a:r>
                      <a:endParaRPr lang="zh-TW" sz="60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35.1%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0.703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0.538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</a:tr>
              <a:tr h="135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Combine</a:t>
                      </a:r>
                      <a:endParaRPr lang="zh-TW" sz="60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36.5%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0.679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600" smtClean="0">
                          <a:effectLst/>
                          <a:latin typeface="Cambria" pitchFamily="18" charset="0"/>
                        </a:rPr>
                        <a:t>0.514</a:t>
                      </a:r>
                      <a:endParaRPr lang="zh-TW" altLang="zh-TW" sz="600" smtClean="0">
                        <a:effectLst/>
                        <a:latin typeface="Cambria" pitchFamily="18" charset="0"/>
                        <a:ea typeface="SimSun"/>
                      </a:endParaRPr>
                    </a:p>
                  </a:txBody>
                  <a:tcPr marL="14514" marR="14514" marT="0" marB="0" anchor="ctr"/>
                </a:tc>
              </a:tr>
            </a:tbl>
          </a:graphicData>
        </a:graphic>
      </p:graphicFrame>
      <p:pic>
        <p:nvPicPr>
          <p:cNvPr id="50" name="圖片 49"/>
          <p:cNvPicPr/>
          <p:nvPr/>
        </p:nvPicPr>
        <p:blipFill rotWithShape="1">
          <a:blip r:embed="rId13" cstate="print"/>
          <a:srcRect r="58438"/>
          <a:stretch/>
        </p:blipFill>
        <p:spPr bwMode="auto">
          <a:xfrm>
            <a:off x="2488848" y="5667758"/>
            <a:ext cx="954263" cy="103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圖片 50"/>
          <p:cNvPicPr/>
          <p:nvPr/>
        </p:nvPicPr>
        <p:blipFill rotWithShape="1">
          <a:blip r:embed="rId14" cstate="print"/>
          <a:srcRect r="58333"/>
          <a:stretch/>
        </p:blipFill>
        <p:spPr bwMode="auto">
          <a:xfrm>
            <a:off x="3463408" y="5668576"/>
            <a:ext cx="963449" cy="1033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4" name="Text Box 64"/>
          <p:cNvSpPr txBox="1">
            <a:spLocks noChangeArrowheads="1"/>
          </p:cNvSpPr>
          <p:nvPr/>
        </p:nvSpPr>
        <p:spPr bwMode="auto">
          <a:xfrm>
            <a:off x="4620381" y="3452164"/>
            <a:ext cx="4257524" cy="207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349" tIns="9674" rIns="19349" bIns="9674">
            <a:spAutoFit/>
          </a:bodyPr>
          <a:lstStyle>
            <a:lvl1pPr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4983163" eaLnBrk="0" hangingPunct="0"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983163" eaLnBrk="0" fontAlgn="base" hangingPunct="0">
              <a:spcBef>
                <a:spcPct val="0"/>
              </a:spcBef>
              <a:spcAft>
                <a:spcPct val="0"/>
              </a:spcAft>
              <a:defRPr kumimoji="1" sz="9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ts val="127"/>
              </a:spcAft>
            </a:pPr>
            <a:r>
              <a:rPr lang="en-US" altLang="zh-TW" sz="1000" b="1">
                <a:latin typeface="Cambria" pitchFamily="18" charset="0"/>
              </a:rPr>
              <a:t>Basic Classifier. 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900">
                <a:latin typeface="Cambria" pitchFamily="18" charset="0"/>
                <a:cs typeface="Calibri" pitchFamily="34" charset="0"/>
              </a:rPr>
              <a:t>Language model.</a:t>
            </a:r>
          </a:p>
          <a:p>
            <a:pPr eaLnBrk="1" hangingPunct="1">
              <a:spcAft>
                <a:spcPts val="127"/>
              </a:spcAft>
            </a:pPr>
            <a:endParaRPr lang="en-US" altLang="zh-TW" sz="300" b="1">
              <a:latin typeface="Cambria" pitchFamily="18" charset="0"/>
            </a:endParaRPr>
          </a:p>
          <a:p>
            <a:pPr eaLnBrk="1" hangingPunct="1">
              <a:spcAft>
                <a:spcPts val="254"/>
              </a:spcAft>
            </a:pPr>
            <a:r>
              <a:rPr lang="en-US" altLang="zh-TW" sz="1000" b="1">
                <a:solidFill>
                  <a:srgbClr val="CC0000"/>
                </a:solidFill>
                <a:latin typeface="Cambria" pitchFamily="18" charset="0"/>
              </a:rPr>
              <a:t>Response Factor. 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900">
                <a:latin typeface="Cambria" pitchFamily="18" charset="0"/>
                <a:cs typeface="Calibri" pitchFamily="34" charset="0"/>
              </a:rPr>
              <a:t>Sentiment of a post is highly related to its responses.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900">
                <a:latin typeface="Cambria" pitchFamily="18" charset="0"/>
                <a:cs typeface="Calibri" pitchFamily="34" charset="0"/>
              </a:rPr>
              <a:t>Post-Response sentiment transition</a:t>
            </a:r>
          </a:p>
          <a:p>
            <a:pPr eaLnBrk="1" hangingPunct="1">
              <a:spcAft>
                <a:spcPts val="254"/>
              </a:spcAft>
            </a:pPr>
            <a:r>
              <a:rPr lang="en-US" altLang="zh-TW" sz="1000" b="1">
                <a:solidFill>
                  <a:srgbClr val="CC0000"/>
                </a:solidFill>
                <a:latin typeface="Cambria" pitchFamily="18" charset="0"/>
              </a:rPr>
              <a:t>Contextual Factor. 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900">
                <a:latin typeface="Cambria" pitchFamily="18" charset="0"/>
                <a:cs typeface="Calibri" pitchFamily="34" charset="0"/>
              </a:rPr>
              <a:t>Sentiment of a user’s post is related to her previous posts.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900">
                <a:latin typeface="Cambria" pitchFamily="18" charset="0"/>
                <a:cs typeface="Calibri" pitchFamily="34" charset="0"/>
              </a:rPr>
              <a:t>Temporal personal sentiment transition</a:t>
            </a:r>
          </a:p>
          <a:p>
            <a:pPr eaLnBrk="1" hangingPunct="1">
              <a:spcAft>
                <a:spcPts val="254"/>
              </a:spcAft>
            </a:pPr>
            <a:r>
              <a:rPr lang="en-US" altLang="zh-TW" sz="1000" b="1">
                <a:solidFill>
                  <a:srgbClr val="CC0000"/>
                </a:solidFill>
                <a:latin typeface="Cambria" pitchFamily="18" charset="0"/>
              </a:rPr>
              <a:t>Friendship Factor. 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900">
                <a:latin typeface="Cambria" pitchFamily="18" charset="0"/>
                <a:cs typeface="Calibri" pitchFamily="34" charset="0"/>
              </a:rPr>
              <a:t>Sentiments of those who are friends affect each other.</a:t>
            </a:r>
          </a:p>
          <a:p>
            <a:pPr marL="181394" indent="-181394"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en-US" altLang="zh-TW" sz="900">
                <a:latin typeface="Cambria" pitchFamily="18" charset="0"/>
                <a:cs typeface="Calibri" pitchFamily="34" charset="0"/>
              </a:rPr>
              <a:t>User-Friend sentiment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571873" y="3349170"/>
                <a:ext cx="2617477" cy="355719"/>
              </a:xfrm>
              <a:prstGeom prst="rect">
                <a:avLst/>
              </a:prstGeom>
            </p:spPr>
            <p:txBody>
              <a:bodyPr wrap="square" lIns="19349" tIns="9674" rIns="19349" bIns="967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zh-TW" sz="800" i="1">
                              <a:latin typeface="Cambria Math"/>
                            </a:rPr>
                            <m:t>𝑃𝑟</m:t>
                          </m:r>
                        </m:fName>
                        <m:e>
                          <m:d>
                            <m:d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US" altLang="zh-TW" sz="800" i="1">
                          <a:latin typeface="Cambria Math"/>
                        </a:rPr>
                        <m:t>=</m:t>
                      </m:r>
                      <m:r>
                        <a:rPr lang="en-US" altLang="zh-TW" sz="800" i="1">
                          <a:latin typeface="Cambria Math"/>
                        </a:rPr>
                        <m:t>𝑃𝑟</m:t>
                      </m:r>
                      <m:d>
                        <m:d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800" i="1">
                              <a:latin typeface="Cambria Math"/>
                            </a:rPr>
                            <m:t>,⋯, </m:t>
                          </m:r>
                          <m:sSub>
                            <m:sSub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800" i="1">
                              <a:latin typeface="Cambria Math"/>
                            </a:rPr>
                            <m:t>|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𝑠</m:t>
                          </m:r>
                        </m:e>
                      </m:d>
                      <m:nary>
                        <m:naryPr>
                          <m:chr m:val="∏"/>
                          <m:limLoc m:val="undOvr"/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8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𝑃𝑟</m:t>
                          </m:r>
                          <m:d>
                            <m:d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TW" altLang="zh-TW" sz="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zh-TW" altLang="zh-TW" sz="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8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zh-TW" sz="8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TW" sz="800" i="1">
                                  <a:latin typeface="Cambria Math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zh-TW" altLang="zh-TW" sz="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TW" sz="8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sz="8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8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100" y="15824826"/>
                <a:ext cx="12367577" cy="1596399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684030" y="3590270"/>
                <a:ext cx="1129118" cy="142648"/>
              </a:xfrm>
              <a:prstGeom prst="rect">
                <a:avLst/>
              </a:prstGeom>
            </p:spPr>
            <p:txBody>
              <a:bodyPr wrap="none" lIns="19349" tIns="9674" rIns="19349" bIns="967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800" i="1">
                          <a:latin typeface="Cambria Math"/>
                        </a:rPr>
                        <m:t>𝑃𝑟</m:t>
                      </m:r>
                      <m:d>
                        <m:d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𝑠</m:t>
                          </m:r>
                        </m:e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altLang="zh-TW" sz="800" i="1">
                          <a:latin typeface="Cambria Math"/>
                        </a:rPr>
                        <m:t>=</m:t>
                      </m:r>
                      <m:r>
                        <a:rPr lang="en-US" altLang="zh-TW" sz="800" i="1">
                          <a:latin typeface="Cambria Math"/>
                        </a:rPr>
                        <m:t>𝑃𝑟</m:t>
                      </m:r>
                      <m:r>
                        <a:rPr lang="en-US" altLang="zh-TW" sz="800" i="1">
                          <a:latin typeface="Cambria Math"/>
                        </a:rPr>
                        <m:t>(</m:t>
                      </m:r>
                      <m:r>
                        <a:rPr lang="en-US" altLang="zh-TW" sz="800" i="1">
                          <a:latin typeface="Cambria Math"/>
                        </a:rPr>
                        <m:t>𝑠</m:t>
                      </m:r>
                      <m:r>
                        <a:rPr lang="en-US" altLang="zh-TW" sz="800" i="1">
                          <a:latin typeface="Cambria Math"/>
                        </a:rPr>
                        <m:t>)</m:t>
                      </m:r>
                      <m:r>
                        <a:rPr lang="en-US" altLang="zh-TW" sz="800" i="1">
                          <a:latin typeface="Cambria Math"/>
                        </a:rPr>
                        <m:t>𝑃𝑟</m:t>
                      </m:r>
                      <m:d>
                        <m:d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𝑝</m:t>
                          </m:r>
                        </m:e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zh-TW" altLang="en-US" sz="8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7040" y="16964025"/>
                <a:ext cx="5032660" cy="646331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5818345" y="3736781"/>
                <a:ext cx="1898417" cy="344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none" lIns="19349" tIns="9674" rIns="19349" bIns="967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000" i="1">
                          <a:latin typeface="Cambria Math"/>
                        </a:rPr>
                        <m:t>𝑆</m:t>
                      </m:r>
                      <m:r>
                        <a:rPr lang="en-US" altLang="zh-TW" sz="1000" i="1">
                          <a:latin typeface="Cambria Math"/>
                        </a:rPr>
                        <m:t>′=</m:t>
                      </m:r>
                      <m:r>
                        <m:rPr>
                          <m:sty m:val="p"/>
                        </m:rPr>
                        <a:rPr lang="en-US" altLang="zh-TW" sz="1000">
                          <a:latin typeface="Cambria Math"/>
                        </a:rPr>
                        <m:t>α</m:t>
                      </m:r>
                      <m:r>
                        <a:rPr lang="en-US" altLang="zh-TW" sz="10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zh-TW" altLang="zh-TW" sz="10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zh-TW" altLang="zh-TW" sz="1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TW" sz="1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1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1000" i="1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TW" altLang="zh-TW" sz="1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0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sz="1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TW" altLang="zh-TW" sz="1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0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1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1000" i="1">
                                  <a:latin typeface="Cambria Math"/>
                                </a:rPr>
                                <m:t>𝑀</m:t>
                              </m:r>
                            </m:e>
                          </m:nary>
                        </m:num>
                        <m:den>
                          <m:r>
                            <a:rPr lang="en-US" altLang="zh-TW" sz="1000" i="1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altLang="zh-TW" sz="10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zh-TW" altLang="zh-TW" sz="1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000">
                              <a:latin typeface="Cambria Math"/>
                            </a:rPr>
                            <m:t>1</m:t>
                          </m:r>
                          <m:r>
                            <a:rPr lang="en-US" altLang="zh-TW" sz="10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1000">
                              <a:latin typeface="Cambria Math"/>
                            </a:rPr>
                            <m:t>α</m:t>
                          </m:r>
                        </m:e>
                      </m:d>
                      <m:r>
                        <a:rPr lang="en-US" altLang="zh-TW" sz="10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sz="1000" i="1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zh-TW" altLang="en-US" sz="100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1680" y="17656289"/>
                <a:ext cx="8970020" cy="1626984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36254" y="4235349"/>
                <a:ext cx="1205101" cy="152650"/>
              </a:xfrm>
              <a:prstGeom prst="rect">
                <a:avLst/>
              </a:prstGeom>
            </p:spPr>
            <p:txBody>
              <a:bodyPr wrap="none" lIns="19349" tIns="9674" rIns="19349" bIns="967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800">
                          <a:latin typeface="Cambria Math"/>
                        </a:rPr>
                        <m:t>=</m:t>
                      </m:r>
                      <m:r>
                        <a:rPr lang="en-US" altLang="zh-TW" sz="800" i="1">
                          <a:latin typeface="Cambria Math"/>
                        </a:rPr>
                        <m:t>𝑃</m:t>
                      </m:r>
                      <m:r>
                        <a:rPr lang="en-US" altLang="zh-TW" sz="80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800" i="1">
                              <a:latin typeface="Cambria Math"/>
                            </a:rPr>
                            <m:t>𝑝𝑜</m:t>
                          </m:r>
                        </m:sub>
                      </m:sSub>
                      <m:r>
                        <a:rPr lang="en-US" altLang="zh-TW" sz="800" i="1">
                          <a:latin typeface="Cambria Math"/>
                        </a:rPr>
                        <m:t>=</m:t>
                      </m:r>
                      <m:r>
                        <a:rPr lang="en-US" altLang="zh-TW" sz="800" i="1">
                          <a:latin typeface="Cambria Math"/>
                        </a:rPr>
                        <m:t>𝑗</m:t>
                      </m:r>
                      <m:r>
                        <a:rPr lang="en-US" altLang="zh-TW" sz="800" i="1">
                          <a:latin typeface="Cambria Math"/>
                        </a:rPr>
                        <m:t> </m:t>
                      </m:r>
                      <m:r>
                        <a:rPr lang="en-US" altLang="zh-TW" sz="800">
                          <a:latin typeface="Cambria Math"/>
                        </a:rPr>
                        <m:t>| </m:t>
                      </m:r>
                      <m:sSub>
                        <m:sSub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800" i="1">
                              <a:latin typeface="Cambria Math"/>
                            </a:rPr>
                            <m:t>𝑟𝑒</m:t>
                          </m:r>
                        </m:sub>
                      </m:sSub>
                      <m:r>
                        <a:rPr lang="en-US" altLang="zh-TW" sz="800" i="1">
                          <a:latin typeface="Cambria Math"/>
                        </a:rPr>
                        <m:t>=</m:t>
                      </m:r>
                      <m:r>
                        <a:rPr lang="en-US" altLang="zh-TW" sz="800" i="1">
                          <a:latin typeface="Cambria Math"/>
                        </a:rPr>
                        <m:t>𝑖</m:t>
                      </m:r>
                      <m:r>
                        <a:rPr lang="en-US" altLang="zh-TW" sz="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8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300" y="20012025"/>
                <a:ext cx="5976188" cy="763094"/>
              </a:xfrm>
              <a:prstGeom prst="rect">
                <a:avLst/>
              </a:prstGeom>
              <a:blipFill rotWithShape="1"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矩形 98"/>
              <p:cNvSpPr/>
              <p:nvPr/>
            </p:nvSpPr>
            <p:spPr>
              <a:xfrm>
                <a:off x="5753332" y="4431032"/>
                <a:ext cx="1179324" cy="152650"/>
              </a:xfrm>
              <a:prstGeom prst="rect">
                <a:avLst/>
              </a:prstGeom>
            </p:spPr>
            <p:txBody>
              <a:bodyPr wrap="none" lIns="19349" tIns="9674" rIns="19349" bIns="967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800">
                          <a:latin typeface="Cambria Math"/>
                        </a:rPr>
                        <m:t>=</m:t>
                      </m:r>
                      <m:r>
                        <a:rPr lang="en-US" altLang="zh-TW" sz="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80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80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TW" altLang="en-US" sz="800"/>
              </a:p>
            </p:txBody>
          </p:sp>
        </mc:Choice>
        <mc:Fallback xmlns="">
          <p:sp>
            <p:nvSpPr>
              <p:cNvPr id="99" name="矩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493" y="20936627"/>
                <a:ext cx="5894434" cy="757451"/>
              </a:xfrm>
              <a:prstGeom prst="rect">
                <a:avLst/>
              </a:prstGeom>
              <a:blipFill rotWithShape="1">
                <a:blip r:embed="rId1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5749270" y="4981745"/>
                <a:ext cx="1314040" cy="163294"/>
              </a:xfrm>
              <a:prstGeom prst="rect">
                <a:avLst/>
              </a:prstGeom>
            </p:spPr>
            <p:txBody>
              <a:bodyPr wrap="none" lIns="19349" tIns="9674" rIns="19349" bIns="9674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8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800">
                          <a:latin typeface="Cambria Math"/>
                        </a:rPr>
                        <m:t>=</m:t>
                      </m:r>
                      <m:r>
                        <a:rPr lang="en-US" altLang="zh-TW" sz="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zh-TW" altLang="zh-TW" sz="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8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altLang="zh-TW" sz="80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 </m:t>
                          </m:r>
                        </m:e>
                        <m:e>
                          <m:sSub>
                            <m:sSubPr>
                              <m:ctrlPr>
                                <a:rPr lang="zh-TW" altLang="zh-TW" sz="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8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zh-TW" sz="8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TW" sz="8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altLang="zh-TW" sz="8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8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altLang="zh-TW" sz="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altLang="zh-TW" sz="80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800" i="1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TW" altLang="en-US" sz="800"/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300" y="23538742"/>
                <a:ext cx="6593343" cy="811119"/>
              </a:xfrm>
              <a:prstGeom prst="rect">
                <a:avLst/>
              </a:prstGeom>
              <a:blipFill rotWithShape="1">
                <a:blip r:embed="rId2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92113"/>
              </p:ext>
            </p:extLst>
          </p:nvPr>
        </p:nvGraphicFramePr>
        <p:xfrm>
          <a:off x="7955271" y="3647671"/>
          <a:ext cx="1008864" cy="96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08"/>
                <a:gridCol w="126108"/>
                <a:gridCol w="126108"/>
                <a:gridCol w="126108"/>
                <a:gridCol w="126108"/>
                <a:gridCol w="126108"/>
                <a:gridCol w="126108"/>
                <a:gridCol w="126108"/>
              </a:tblGrid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691"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600"/>
                    </a:p>
                  </a:txBody>
                  <a:tcPr marL="29380" marR="29380" marT="14690" marB="1469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" name="直線單箭頭接點 3"/>
          <p:cNvCxnSpPr/>
          <p:nvPr/>
        </p:nvCxnSpPr>
        <p:spPr bwMode="auto">
          <a:xfrm flipH="1" flipV="1">
            <a:off x="8206283" y="3649687"/>
            <a:ext cx="254000" cy="475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2" name="直線單箭頭接點 61"/>
          <p:cNvCxnSpPr/>
          <p:nvPr/>
        </p:nvCxnSpPr>
        <p:spPr bwMode="auto">
          <a:xfrm flipV="1">
            <a:off x="8460283" y="3764082"/>
            <a:ext cx="254806" cy="361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2" name="直線單箭頭接點 81"/>
          <p:cNvCxnSpPr/>
          <p:nvPr/>
        </p:nvCxnSpPr>
        <p:spPr bwMode="auto">
          <a:xfrm flipH="1" flipV="1">
            <a:off x="8081299" y="3885438"/>
            <a:ext cx="377372" cy="2398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3" name="直線單箭頭接點 82"/>
          <p:cNvCxnSpPr/>
          <p:nvPr/>
        </p:nvCxnSpPr>
        <p:spPr bwMode="auto">
          <a:xfrm flipV="1">
            <a:off x="8460283" y="4006188"/>
            <a:ext cx="504493" cy="1207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4" name="直線單箭頭接點 83"/>
          <p:cNvCxnSpPr/>
          <p:nvPr/>
        </p:nvCxnSpPr>
        <p:spPr bwMode="auto">
          <a:xfrm flipH="1">
            <a:off x="8081299" y="4125326"/>
            <a:ext cx="377372" cy="2439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0033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5" name="直線單箭頭接點 84"/>
          <p:cNvCxnSpPr/>
          <p:nvPr/>
        </p:nvCxnSpPr>
        <p:spPr bwMode="auto">
          <a:xfrm flipH="1">
            <a:off x="7952283" y="4125327"/>
            <a:ext cx="508000" cy="1219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文字方塊 29"/>
          <p:cNvSpPr txBox="1"/>
          <p:nvPr/>
        </p:nvSpPr>
        <p:spPr>
          <a:xfrm>
            <a:off x="7989375" y="3629561"/>
            <a:ext cx="226628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Anger</a:t>
            </a:r>
            <a:endParaRPr lang="zh-TW" altLang="en-US" sz="600">
              <a:solidFill>
                <a:srgbClr val="CC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8698962" y="3659660"/>
            <a:ext cx="295556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Surprise</a:t>
            </a:r>
            <a:endParaRPr lang="zh-TW" altLang="en-US" sz="600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8844105" y="3887592"/>
            <a:ext cx="138462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Joy</a:t>
            </a:r>
            <a:endParaRPr lang="zh-TW" altLang="en-US" sz="600">
              <a:solidFill>
                <a:srgbClr val="00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958781" y="3772549"/>
            <a:ext cx="176934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Fear</a:t>
            </a:r>
            <a:endParaRPr lang="zh-TW" altLang="en-US" sz="60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908740" y="4224105"/>
            <a:ext cx="290748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Sadness</a:t>
            </a:r>
            <a:endParaRPr lang="zh-TW" altLang="en-US" sz="600">
              <a:solidFill>
                <a:srgbClr val="00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8064885" y="4355275"/>
            <a:ext cx="268306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Disgust</a:t>
            </a:r>
            <a:endParaRPr lang="zh-TW" altLang="en-US" sz="60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8307931" y="3634503"/>
            <a:ext cx="306778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 b="1" i="1">
                <a:latin typeface="Cambria" pitchFamily="18" charset="0"/>
                <a:cs typeface="Calibri" pitchFamily="34" charset="0"/>
              </a:rPr>
              <a:t>Arousal</a:t>
            </a:r>
            <a:endParaRPr lang="zh-TW" altLang="en-US" sz="600" b="1" i="1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8678587" y="4116158"/>
            <a:ext cx="308380" cy="111870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600" b="1" i="1">
                <a:latin typeface="Cambria" pitchFamily="18" charset="0"/>
                <a:cs typeface="Calibri" pitchFamily="34" charset="0"/>
              </a:rPr>
              <a:t>Valence</a:t>
            </a:r>
            <a:endParaRPr lang="zh-TW" altLang="en-US" sz="600" b="1" i="1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7878032" y="4589406"/>
            <a:ext cx="1222092" cy="142648"/>
          </a:xfrm>
          <a:prstGeom prst="rect">
            <a:avLst/>
          </a:prstGeom>
          <a:noFill/>
        </p:spPr>
        <p:txBody>
          <a:bodyPr wrap="none" lIns="19349" tIns="9674" rIns="19349" bIns="9674" rtlCol="0">
            <a:spAutoFit/>
          </a:bodyPr>
          <a:lstStyle/>
          <a:p>
            <a:r>
              <a:rPr lang="en-US" altLang="zh-TW" sz="800" b="1" i="1">
                <a:solidFill>
                  <a:srgbClr val="006666"/>
                </a:solidFill>
                <a:latin typeface="Cambria" pitchFamily="18" charset="0"/>
                <a:cs typeface="Calibri" pitchFamily="34" charset="0"/>
              </a:rPr>
              <a:t>Russell’s Sentiment Model</a:t>
            </a:r>
            <a:endParaRPr lang="zh-TW" altLang="en-US" sz="800" b="1" i="1">
              <a:solidFill>
                <a:srgbClr val="006666"/>
              </a:solidFill>
              <a:latin typeface="Cambria" pitchFamily="18" charset="0"/>
              <a:cs typeface="Calibri" pitchFamily="34" charset="0"/>
            </a:endParaRPr>
          </a:p>
        </p:txBody>
      </p:sp>
      <p:cxnSp>
        <p:nvCxnSpPr>
          <p:cNvPr id="97" name="Straight Arrow Connector 96"/>
          <p:cNvCxnSpPr>
            <a:stCxn id="65" idx="2"/>
            <a:endCxn id="66" idx="0"/>
          </p:cNvCxnSpPr>
          <p:nvPr/>
        </p:nvCxnSpPr>
        <p:spPr>
          <a:xfrm>
            <a:off x="6463981" y="2364936"/>
            <a:ext cx="0" cy="248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65" idx="3"/>
            <a:endCxn id="63" idx="1"/>
          </p:cNvCxnSpPr>
          <p:nvPr/>
        </p:nvCxnSpPr>
        <p:spPr>
          <a:xfrm>
            <a:off x="6911504" y="2118328"/>
            <a:ext cx="9202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63" idx="2"/>
            <a:endCxn id="64" idx="0"/>
          </p:cNvCxnSpPr>
          <p:nvPr/>
        </p:nvCxnSpPr>
        <p:spPr>
          <a:xfrm>
            <a:off x="8261630" y="2364936"/>
            <a:ext cx="0" cy="264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66" idx="3"/>
          </p:cNvCxnSpPr>
          <p:nvPr/>
        </p:nvCxnSpPr>
        <p:spPr>
          <a:xfrm flipH="1">
            <a:off x="6965933" y="2852936"/>
            <a:ext cx="846427" cy="2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8" idx="1"/>
            <a:endCxn id="65" idx="1"/>
          </p:cNvCxnSpPr>
          <p:nvPr/>
        </p:nvCxnSpPr>
        <p:spPr>
          <a:xfrm flipV="1">
            <a:off x="5584795" y="2118328"/>
            <a:ext cx="431662" cy="19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6" idx="1"/>
            <a:endCxn id="81" idx="3"/>
          </p:cNvCxnSpPr>
          <p:nvPr/>
        </p:nvCxnSpPr>
        <p:spPr>
          <a:xfrm flipH="1" flipV="1">
            <a:off x="5669410" y="2847584"/>
            <a:ext cx="292618" cy="7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33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"/>
          <p:cNvSpPr txBox="1">
            <a:spLocks noChangeArrowheads="1"/>
          </p:cNvSpPr>
          <p:nvPr/>
        </p:nvSpPr>
        <p:spPr bwMode="auto">
          <a:xfrm>
            <a:off x="249968" y="64844"/>
            <a:ext cx="1644952" cy="67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45" tIns="9672" rIns="19345" bIns="9672">
            <a:spAutoFit/>
          </a:bodyPr>
          <a:lstStyle/>
          <a:p>
            <a:pPr defTabSz="1054101"/>
            <a:r>
              <a:rPr lang="en-US" altLang="zh-TW" sz="4100" b="1" dirty="0">
                <a:solidFill>
                  <a:srgbClr val="FF3300"/>
                </a:solidFill>
                <a:latin typeface="Cambria" pitchFamily="18" charset="0"/>
              </a:rPr>
              <a:t>IMASS</a:t>
            </a:r>
            <a:endParaRPr lang="en-US" altLang="zh-TW" sz="3400" b="1" dirty="0">
              <a:solidFill>
                <a:srgbClr val="FF6600"/>
              </a:solidFill>
              <a:latin typeface="Cambria" pitchFamily="18" charset="0"/>
            </a:endParaRP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282222" y="719667"/>
            <a:ext cx="6741079" cy="54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45" tIns="9672" rIns="19345" bIns="9672">
            <a:spAutoFit/>
          </a:bodyPr>
          <a:lstStyle/>
          <a:p>
            <a:pPr algn="ctr"/>
            <a:r>
              <a:rPr lang="en-US" altLang="zh-TW" sz="1700" dirty="0" err="1">
                <a:solidFill>
                  <a:srgbClr val="CC0000"/>
                </a:solidFill>
                <a:latin typeface="Calibri" pitchFamily="34" charset="0"/>
              </a:rPr>
              <a:t>Jui</a:t>
            </a:r>
            <a:r>
              <a:rPr lang="en-US" altLang="zh-TW" sz="1700" dirty="0">
                <a:solidFill>
                  <a:srgbClr val="CC0000"/>
                </a:solidFill>
                <a:latin typeface="Calibri" pitchFamily="34" charset="0"/>
              </a:rPr>
              <a:t>-Yu </a:t>
            </a:r>
            <a:r>
              <a:rPr lang="en-US" altLang="zh-TW" sz="1700" dirty="0" err="1">
                <a:solidFill>
                  <a:srgbClr val="CC0000"/>
                </a:solidFill>
                <a:latin typeface="Calibri" pitchFamily="34" charset="0"/>
              </a:rPr>
              <a:t>Weng</a:t>
            </a:r>
            <a:r>
              <a:rPr lang="en-US" altLang="zh-TW" sz="1700" dirty="0">
                <a:solidFill>
                  <a:srgbClr val="CC0000"/>
                </a:solidFill>
                <a:latin typeface="Calibri" pitchFamily="34" charset="0"/>
              </a:rPr>
              <a:t>   Cheng-</a:t>
            </a:r>
            <a:r>
              <a:rPr lang="en-US" altLang="zh-TW" sz="1700" dirty="0" err="1">
                <a:solidFill>
                  <a:srgbClr val="CC0000"/>
                </a:solidFill>
                <a:latin typeface="Calibri" pitchFamily="34" charset="0"/>
              </a:rPr>
              <a:t>Lun</a:t>
            </a:r>
            <a:r>
              <a:rPr lang="en-US" altLang="zh-TW" sz="1700" dirty="0">
                <a:solidFill>
                  <a:srgbClr val="CC0000"/>
                </a:solidFill>
                <a:latin typeface="Calibri" pitchFamily="34" charset="0"/>
              </a:rPr>
              <a:t> Yang   Bo-</a:t>
            </a:r>
            <a:r>
              <a:rPr lang="en-US" altLang="zh-TW" sz="1700" dirty="0" err="1">
                <a:solidFill>
                  <a:srgbClr val="CC0000"/>
                </a:solidFill>
                <a:latin typeface="Calibri" pitchFamily="34" charset="0"/>
              </a:rPr>
              <a:t>Nian</a:t>
            </a:r>
            <a:r>
              <a:rPr lang="en-US" altLang="zh-TW" sz="1700" dirty="0">
                <a:solidFill>
                  <a:srgbClr val="CC0000"/>
                </a:solidFill>
                <a:latin typeface="Calibri" pitchFamily="34" charset="0"/>
              </a:rPr>
              <a:t> Chen   Yen-Kai Wang   </a:t>
            </a:r>
            <a:r>
              <a:rPr lang="en-US" altLang="zh-TW" sz="1700" dirty="0" err="1">
                <a:solidFill>
                  <a:srgbClr val="CC0000"/>
                </a:solidFill>
                <a:latin typeface="Calibri" pitchFamily="34" charset="0"/>
              </a:rPr>
              <a:t>Shou</a:t>
            </a:r>
            <a:r>
              <a:rPr lang="en-US" altLang="zh-TW" sz="1700" dirty="0">
                <a:solidFill>
                  <a:srgbClr val="CC0000"/>
                </a:solidFill>
                <a:latin typeface="Calibri" pitchFamily="34" charset="0"/>
              </a:rPr>
              <a:t>-De Lin</a:t>
            </a:r>
            <a:endParaRPr lang="en-US" altLang="zh-TW" sz="1700" b="1" dirty="0">
              <a:solidFill>
                <a:srgbClr val="CC0000"/>
              </a:solidFill>
              <a:latin typeface="Calibri" pitchFamily="34" charset="0"/>
            </a:endParaRPr>
          </a:p>
          <a:p>
            <a:pPr algn="ctr"/>
            <a:r>
              <a:rPr lang="en-US" altLang="zh-TW" sz="1700" dirty="0">
                <a:solidFill>
                  <a:srgbClr val="CC0000"/>
                </a:solidFill>
                <a:latin typeface="Calibri" pitchFamily="34" charset="0"/>
              </a:rPr>
              <a:t>National Taiwan </a:t>
            </a:r>
            <a:r>
              <a:rPr lang="en-US" altLang="zh-TW" sz="1700" dirty="0" smtClean="0">
                <a:solidFill>
                  <a:srgbClr val="CC0000"/>
                </a:solidFill>
                <a:latin typeface="Calibri" pitchFamily="34" charset="0"/>
              </a:rPr>
              <a:t>University (ACL 2011)</a:t>
            </a:r>
            <a:endParaRPr lang="en-US" altLang="zh-TW" sz="17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3076" name="圓角矩形 58"/>
          <p:cNvSpPr>
            <a:spLocks noChangeArrowheads="1"/>
          </p:cNvSpPr>
          <p:nvPr/>
        </p:nvSpPr>
        <p:spPr bwMode="auto">
          <a:xfrm>
            <a:off x="1822349" y="187476"/>
            <a:ext cx="6710169" cy="433077"/>
          </a:xfrm>
          <a:prstGeom prst="roundRect">
            <a:avLst>
              <a:gd name="adj" fmla="val 21065"/>
            </a:avLst>
          </a:prstGeom>
          <a:solidFill>
            <a:schemeClr val="bg1"/>
          </a:solidFill>
          <a:ln w="76200" cmpd="thickThin" algn="ctr">
            <a:solidFill>
              <a:schemeClr val="tx1"/>
            </a:solidFill>
            <a:round/>
            <a:headEnd/>
            <a:tailEnd/>
          </a:ln>
        </p:spPr>
        <p:txBody>
          <a:bodyPr lIns="19345" tIns="9672" rIns="19345" bIns="9672"/>
          <a:lstStyle/>
          <a:p>
            <a:pPr defTabSz="1054101"/>
            <a:r>
              <a:rPr lang="en-US" altLang="zh-TW" sz="2000" dirty="0">
                <a:latin typeface="Calibri" pitchFamily="34" charset="0"/>
              </a:rPr>
              <a:t>An Intelligent </a:t>
            </a:r>
            <a:r>
              <a:rPr lang="en-US" altLang="zh-TW" sz="2000" dirty="0" err="1">
                <a:latin typeface="Calibri" pitchFamily="34" charset="0"/>
              </a:rPr>
              <a:t>Microblog</a:t>
            </a:r>
            <a:r>
              <a:rPr lang="en-US" altLang="zh-TW" sz="2000" dirty="0">
                <a:latin typeface="Calibri" pitchFamily="34" charset="0"/>
              </a:rPr>
              <a:t> Analysis and Summarization System</a:t>
            </a:r>
            <a:endParaRPr lang="zh-TW" altLang="en-US" sz="2000" dirty="0">
              <a:latin typeface="Calibri" pitchFamily="34" charset="0"/>
            </a:endParaRPr>
          </a:p>
        </p:txBody>
      </p:sp>
      <p:sp>
        <p:nvSpPr>
          <p:cNvPr id="60" name="圓角矩形 59"/>
          <p:cNvSpPr/>
          <p:nvPr/>
        </p:nvSpPr>
        <p:spPr bwMode="auto">
          <a:xfrm>
            <a:off x="7200699" y="703540"/>
            <a:ext cx="837931" cy="533199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345" tIns="9672" rIns="19345" bIns="9672"/>
          <a:lstStyle/>
          <a:p>
            <a:pPr algn="ctr" defTabSz="1054237">
              <a:defRPr/>
            </a:pPr>
            <a:r>
              <a:rPr lang="en-US" altLang="zh-TW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GO!</a:t>
            </a:r>
          </a:p>
          <a:p>
            <a:pPr algn="ctr" defTabSz="1054237">
              <a:defRPr/>
            </a:pPr>
            <a:r>
              <a:rPr lang="en-US" altLang="zh-TW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Keyword</a:t>
            </a:r>
            <a:endParaRPr lang="zh-TW" altLang="en-US" sz="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1" name="圓角矩形 60"/>
          <p:cNvSpPr/>
          <p:nvPr/>
        </p:nvSpPr>
        <p:spPr bwMode="auto">
          <a:xfrm>
            <a:off x="8119937" y="703540"/>
            <a:ext cx="837931" cy="533199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345" tIns="9672" rIns="19345" bIns="9672"/>
          <a:lstStyle/>
          <a:p>
            <a:pPr algn="ctr" defTabSz="1054237">
              <a:defRPr/>
            </a:pPr>
            <a:r>
              <a:rPr lang="en-US" altLang="zh-TW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GO!</a:t>
            </a:r>
          </a:p>
          <a:p>
            <a:pPr algn="ctr" defTabSz="1054237">
              <a:defRPr/>
            </a:pPr>
            <a:r>
              <a:rPr lang="en-US" altLang="zh-TW" sz="15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UserID</a:t>
            </a:r>
            <a:endParaRPr lang="zh-TW" altLang="en-US" sz="1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82" name="框架 81"/>
          <p:cNvSpPr/>
          <p:nvPr/>
        </p:nvSpPr>
        <p:spPr bwMode="auto">
          <a:xfrm>
            <a:off x="0" y="1412791"/>
            <a:ext cx="9144000" cy="5445209"/>
          </a:xfrm>
          <a:prstGeom prst="frame">
            <a:avLst>
              <a:gd name="adj1" fmla="val 1105"/>
            </a:avLst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345" tIns="9672" rIns="19345" bIns="9672"/>
          <a:lstStyle/>
          <a:p>
            <a:pPr defTabSz="1054237">
              <a:defRPr/>
            </a:pPr>
            <a:endParaRPr lang="zh-TW" altLang="en-US" sz="2100" dirty="0">
              <a:ea typeface="新細明體" pitchFamily="18" charset="-120"/>
            </a:endParaRPr>
          </a:p>
        </p:txBody>
      </p:sp>
      <p:sp>
        <p:nvSpPr>
          <p:cNvPr id="3080" name="矩形 82"/>
          <p:cNvSpPr>
            <a:spLocks noChangeArrowheads="1"/>
          </p:cNvSpPr>
          <p:nvPr/>
        </p:nvSpPr>
        <p:spPr bwMode="auto">
          <a:xfrm>
            <a:off x="179413" y="1556926"/>
            <a:ext cx="4536722" cy="120146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algn="just" defTabSz="1054101"/>
            <a:r>
              <a:rPr lang="en-US" altLang="zh-TW" sz="1500" b="1" dirty="0">
                <a:latin typeface="Cambria" pitchFamily="18" charset="0"/>
              </a:rPr>
              <a:t>Motivation</a:t>
            </a:r>
            <a:r>
              <a:rPr lang="en-US" altLang="zh-TW" sz="2000" b="1" dirty="0">
                <a:latin typeface="Cambria" pitchFamily="18" charset="0"/>
              </a:rPr>
              <a:t>    </a:t>
            </a:r>
            <a:r>
              <a:rPr lang="en-US" altLang="zh-TW" sz="1300" dirty="0">
                <a:latin typeface="Cambria" pitchFamily="18" charset="0"/>
              </a:rPr>
              <a:t>As </a:t>
            </a:r>
            <a:r>
              <a:rPr lang="en-US" altLang="zh-TW" sz="1300" dirty="0" err="1">
                <a:latin typeface="Cambria" pitchFamily="18" charset="0"/>
              </a:rPr>
              <a:t>Microblog</a:t>
            </a:r>
            <a:r>
              <a:rPr lang="en-US" altLang="zh-TW" sz="1300" dirty="0">
                <a:latin typeface="Cambria" pitchFamily="18" charset="0"/>
              </a:rPr>
              <a:t> services such as Twitter and </a:t>
            </a:r>
            <a:r>
              <a:rPr lang="en-US" altLang="zh-TW" sz="1300" dirty="0" err="1">
                <a:latin typeface="Cambria" pitchFamily="18" charset="0"/>
              </a:rPr>
              <a:t>Plurk</a:t>
            </a:r>
            <a:r>
              <a:rPr lang="en-US" altLang="zh-TW" sz="1300" dirty="0">
                <a:latin typeface="Cambria" pitchFamily="18" charset="0"/>
              </a:rPr>
              <a:t> have become increasingly popular, it can be beneficial if there is an intelligent tool assisting summarizing the overwhelming information on those media platforms.</a:t>
            </a:r>
            <a:r>
              <a:rPr lang="en-US" altLang="zh-TW" sz="1300" b="1" dirty="0">
                <a:latin typeface="Cambria" pitchFamily="18" charset="0"/>
              </a:rPr>
              <a:t>  </a:t>
            </a:r>
            <a:endParaRPr lang="zh-TW" altLang="en-US" sz="2100" dirty="0"/>
          </a:p>
        </p:txBody>
      </p:sp>
      <p:sp>
        <p:nvSpPr>
          <p:cNvPr id="84" name="矩形 83"/>
          <p:cNvSpPr/>
          <p:nvPr/>
        </p:nvSpPr>
        <p:spPr bwMode="auto">
          <a:xfrm>
            <a:off x="1249842" y="1651336"/>
            <a:ext cx="216034" cy="19285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345" tIns="9672" rIns="19345" bIns="9672"/>
          <a:lstStyle/>
          <a:p>
            <a:pPr algn="ctr" defTabSz="1054237">
              <a:defRPr/>
            </a:pPr>
            <a:r>
              <a:rPr lang="en-US" altLang="zh-TW" sz="1300" b="1" dirty="0">
                <a:solidFill>
                  <a:schemeClr val="bg1"/>
                </a:solidFill>
                <a:cs typeface="Aharoni" pitchFamily="2" charset="-79"/>
              </a:rPr>
              <a:t>:</a:t>
            </a:r>
            <a:endParaRPr lang="zh-TW" altLang="en-US" sz="13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082" name="矩形 84"/>
          <p:cNvSpPr>
            <a:spLocks noChangeArrowheads="1"/>
          </p:cNvSpPr>
          <p:nvPr/>
        </p:nvSpPr>
        <p:spPr bwMode="auto">
          <a:xfrm>
            <a:off x="4936201" y="1844860"/>
            <a:ext cx="3960519" cy="8641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algn="just" defTabSz="1054101">
              <a:spcAft>
                <a:spcPct val="30000"/>
              </a:spcAft>
            </a:pPr>
            <a:r>
              <a:rPr lang="en-US" altLang="zh-TW" sz="1500" b="1" dirty="0">
                <a:latin typeface="Cambria" pitchFamily="18" charset="0"/>
              </a:rPr>
              <a:t>Goal   </a:t>
            </a:r>
            <a:r>
              <a:rPr lang="en-US" altLang="zh-TW" sz="1300" dirty="0">
                <a:latin typeface="Cambria" pitchFamily="18" charset="0"/>
              </a:rPr>
              <a:t>To summarize a </a:t>
            </a:r>
            <a:r>
              <a:rPr lang="en-US" altLang="zh-TW" sz="1300" dirty="0" err="1">
                <a:latin typeface="Cambria" pitchFamily="18" charset="0"/>
              </a:rPr>
              <a:t>Microblog</a:t>
            </a:r>
            <a:r>
              <a:rPr lang="en-US" altLang="zh-TW" sz="1300" dirty="0">
                <a:latin typeface="Cambria" pitchFamily="18" charset="0"/>
              </a:rPr>
              <a:t> post and its responses with the goal to provide readers a more constructive and concise set of information for efficient digestion. </a:t>
            </a:r>
          </a:p>
        </p:txBody>
      </p:sp>
      <p:sp>
        <p:nvSpPr>
          <p:cNvPr id="3083" name="矩形 85"/>
          <p:cNvSpPr>
            <a:spLocks noChangeArrowheads="1"/>
          </p:cNvSpPr>
          <p:nvPr/>
        </p:nvSpPr>
        <p:spPr bwMode="auto">
          <a:xfrm>
            <a:off x="119273" y="3645035"/>
            <a:ext cx="3584222" cy="247750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defTabSz="1054101">
              <a:spcAft>
                <a:spcPct val="30000"/>
              </a:spcAft>
            </a:pPr>
            <a:r>
              <a:rPr lang="en-US" altLang="zh-TW" sz="1500" b="1" dirty="0">
                <a:latin typeface="Cambria" pitchFamily="18" charset="0"/>
              </a:rPr>
              <a:t>System Architecture</a:t>
            </a:r>
            <a:r>
              <a:rPr lang="en-US" altLang="zh-TW" sz="1700" b="1" dirty="0">
                <a:latin typeface="Cambria" pitchFamily="18" charset="0"/>
              </a:rPr>
              <a:t>       </a:t>
            </a:r>
            <a:r>
              <a:rPr lang="en-US" altLang="zh-TW" sz="1300" dirty="0">
                <a:latin typeface="Cambria" pitchFamily="18" charset="0"/>
              </a:rPr>
              <a:t>Two-phase scheme; Four subsystems.</a:t>
            </a:r>
            <a:r>
              <a:rPr lang="en-US" altLang="zh-TW" sz="800" dirty="0">
                <a:latin typeface="Cambria" pitchFamily="18" charset="0"/>
              </a:rPr>
              <a:t> </a:t>
            </a:r>
            <a:endParaRPr lang="en-US" altLang="zh-TW" sz="1500" dirty="0">
              <a:latin typeface="Cambria" pitchFamily="18" charset="0"/>
            </a:endParaRPr>
          </a:p>
        </p:txBody>
      </p:sp>
      <p:sp>
        <p:nvSpPr>
          <p:cNvPr id="3084" name="矩形 71"/>
          <p:cNvSpPr>
            <a:spLocks noChangeArrowheads="1"/>
          </p:cNvSpPr>
          <p:nvPr/>
        </p:nvSpPr>
        <p:spPr bwMode="auto">
          <a:xfrm>
            <a:off x="137079" y="4466503"/>
            <a:ext cx="3306032" cy="99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45" tIns="9672" rIns="19345" bIns="9672">
            <a:spAutoFit/>
          </a:bodyPr>
          <a:lstStyle/>
          <a:p>
            <a:pPr>
              <a:lnSpc>
                <a:spcPts val="1899"/>
              </a:lnSpc>
              <a:buBlip>
                <a:blip r:embed="rId3"/>
              </a:buBlip>
            </a:pPr>
            <a:r>
              <a:rPr lang="en-US" altLang="zh-TW" sz="1400" dirty="0">
                <a:latin typeface="Cambria" pitchFamily="18" charset="0"/>
              </a:rPr>
              <a:t> </a:t>
            </a:r>
            <a:r>
              <a:rPr lang="en-US" altLang="zh-TW" sz="1300" dirty="0">
                <a:latin typeface="Cambria" pitchFamily="18" charset="0"/>
              </a:rPr>
              <a:t>Post intention Classification (PC)</a:t>
            </a:r>
          </a:p>
          <a:p>
            <a:pPr>
              <a:lnSpc>
                <a:spcPts val="1899"/>
              </a:lnSpc>
              <a:buBlip>
                <a:blip r:embed="rId4"/>
              </a:buBlip>
            </a:pPr>
            <a:r>
              <a:rPr lang="en-US" altLang="zh-TW" sz="1300" dirty="0">
                <a:latin typeface="Cambria" pitchFamily="18" charset="0"/>
              </a:rPr>
              <a:t> Opinion Analysis (OA)</a:t>
            </a:r>
          </a:p>
          <a:p>
            <a:pPr>
              <a:lnSpc>
                <a:spcPts val="1899"/>
              </a:lnSpc>
              <a:buBlip>
                <a:blip r:embed="rId4"/>
              </a:buBlip>
            </a:pPr>
            <a:r>
              <a:rPr lang="en-US" altLang="zh-TW" sz="1300" dirty="0">
                <a:latin typeface="Cambria" pitchFamily="18" charset="0"/>
              </a:rPr>
              <a:t> Response Pair Identification (RPI)</a:t>
            </a:r>
          </a:p>
          <a:p>
            <a:pPr>
              <a:lnSpc>
                <a:spcPts val="1899"/>
              </a:lnSpc>
              <a:buBlip>
                <a:blip r:embed="rId4"/>
              </a:buBlip>
            </a:pPr>
            <a:r>
              <a:rPr lang="en-US" altLang="zh-TW" sz="1300" dirty="0">
                <a:latin typeface="Cambria" pitchFamily="18" charset="0"/>
              </a:rPr>
              <a:t> Response Relevance Detection (RRD) </a:t>
            </a:r>
          </a:p>
        </p:txBody>
      </p:sp>
      <p:pic>
        <p:nvPicPr>
          <p:cNvPr id="308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39" t="23250" r="31102" b="19656"/>
          <a:stretch>
            <a:fillRect/>
          </a:stretch>
        </p:blipFill>
        <p:spPr bwMode="auto">
          <a:xfrm>
            <a:off x="1433286" y="3890299"/>
            <a:ext cx="302717" cy="28793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cxnSp>
        <p:nvCxnSpPr>
          <p:cNvPr id="37" name="直線接點 36"/>
          <p:cNvCxnSpPr/>
          <p:nvPr/>
        </p:nvCxnSpPr>
        <p:spPr>
          <a:xfrm>
            <a:off x="137080" y="4716471"/>
            <a:ext cx="345621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121961" y="4214519"/>
            <a:ext cx="3455878" cy="261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bg1"/>
                </a:solidFill>
              </a:rPr>
              <a:t>Recent responses: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36728" y="2542352"/>
            <a:ext cx="1440005" cy="261592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mute</a:t>
            </a:r>
            <a:r>
              <a:rPr lang="en-US" altLang="zh-TW" sz="1100" dirty="0"/>
              <a:t>  </a:t>
            </a:r>
            <a:r>
              <a:rPr lang="en-US" altLang="zh-TW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promote  like</a:t>
            </a:r>
            <a:endParaRPr lang="zh-TW" alt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5394812" y="1889881"/>
            <a:ext cx="216034" cy="19285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345" tIns="9672" rIns="19345" bIns="9672"/>
          <a:lstStyle/>
          <a:p>
            <a:pPr algn="ctr" defTabSz="1054237">
              <a:defRPr/>
            </a:pPr>
            <a:r>
              <a:rPr lang="en-US" altLang="zh-TW" sz="1300" b="1" dirty="0">
                <a:solidFill>
                  <a:schemeClr val="bg1"/>
                </a:solidFill>
                <a:cs typeface="Aharoni" pitchFamily="2" charset="-79"/>
              </a:rPr>
              <a:t>:</a:t>
            </a:r>
            <a:endParaRPr lang="zh-TW" altLang="en-US" sz="13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627728" y="2492963"/>
            <a:ext cx="1440005" cy="261592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mute</a:t>
            </a:r>
            <a:r>
              <a:rPr lang="en-US" altLang="zh-TW" sz="1100" dirty="0"/>
              <a:t>  </a:t>
            </a:r>
            <a:r>
              <a:rPr lang="en-US" altLang="zh-TW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promote  like</a:t>
            </a:r>
            <a:endParaRPr lang="zh-TW" alt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9" name="直線接點 48"/>
          <p:cNvCxnSpPr/>
          <p:nvPr/>
        </p:nvCxnSpPr>
        <p:spPr>
          <a:xfrm>
            <a:off x="146487" y="4965095"/>
            <a:ext cx="345655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171013" y="5209688"/>
            <a:ext cx="3456214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121961" y="5493926"/>
            <a:ext cx="3455878" cy="261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bg1"/>
                </a:solidFill>
              </a:rPr>
              <a:t>Post your responses: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cxnSp>
        <p:nvCxnSpPr>
          <p:cNvPr id="52" name="弧形接點 51"/>
          <p:cNvCxnSpPr/>
          <p:nvPr/>
        </p:nvCxnSpPr>
        <p:spPr>
          <a:xfrm>
            <a:off x="1793119" y="4034434"/>
            <a:ext cx="1407415" cy="309101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 bwMode="auto">
          <a:xfrm>
            <a:off x="1948006" y="3693415"/>
            <a:ext cx="216034" cy="19285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345" tIns="9672" rIns="19345" bIns="9672"/>
          <a:lstStyle/>
          <a:p>
            <a:pPr algn="ctr" defTabSz="1054237">
              <a:defRPr/>
            </a:pPr>
            <a:r>
              <a:rPr lang="en-US" altLang="zh-TW" sz="1300" b="1" dirty="0">
                <a:solidFill>
                  <a:schemeClr val="bg1"/>
                </a:solidFill>
                <a:cs typeface="Aharoni" pitchFamily="2" charset="-79"/>
              </a:rPr>
              <a:t>:</a:t>
            </a:r>
            <a:endParaRPr lang="zh-TW" altLang="en-US" sz="13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559741" y="5781524"/>
            <a:ext cx="357818" cy="221074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345" tIns="9672" rIns="19345" bIns="9672"/>
          <a:lstStyle/>
          <a:p>
            <a:pPr algn="ctr" defTabSz="1054237">
              <a:defRPr/>
            </a:pPr>
            <a:r>
              <a:rPr lang="en-US" altLang="zh-TW" sz="1100" dirty="0">
                <a:solidFill>
                  <a:schemeClr val="bg1"/>
                </a:solidFill>
                <a:cs typeface="Aharoni" pitchFamily="2" charset="-79"/>
              </a:rPr>
              <a:t>says</a:t>
            </a:r>
            <a:endParaRPr lang="zh-TW" altLang="en-US" sz="1100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097" name="文字方塊 57"/>
          <p:cNvSpPr txBox="1">
            <a:spLocks noChangeArrowheads="1"/>
          </p:cNvSpPr>
          <p:nvPr/>
        </p:nvSpPr>
        <p:spPr bwMode="auto">
          <a:xfrm>
            <a:off x="137079" y="5762373"/>
            <a:ext cx="503968" cy="2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r>
              <a:rPr lang="en-US" altLang="zh-TW" sz="1100" b="1" dirty="0">
                <a:latin typeface="Cambria" pitchFamily="18" charset="0"/>
              </a:rPr>
              <a:t>User    </a:t>
            </a:r>
            <a:endParaRPr lang="zh-TW" altLang="en-US" sz="1100" b="1" dirty="0">
              <a:latin typeface="Cambria" pitchFamily="18" charset="0"/>
            </a:endParaRPr>
          </a:p>
        </p:txBody>
      </p:sp>
      <p:sp>
        <p:nvSpPr>
          <p:cNvPr id="59" name="圓角矩形 58"/>
          <p:cNvSpPr/>
          <p:nvPr/>
        </p:nvSpPr>
        <p:spPr>
          <a:xfrm>
            <a:off x="960227" y="5781524"/>
            <a:ext cx="1944310" cy="216034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226">
              <a:defRPr/>
            </a:pPr>
            <a:endParaRPr kumimoji="0" lang="zh-TW" altLang="en-US" dirty="0"/>
          </a:p>
        </p:txBody>
      </p:sp>
      <p:pic>
        <p:nvPicPr>
          <p:cNvPr id="3099" name="Picture 2"/>
          <p:cNvPicPr>
            <a:picLocks noChangeAspect="1" noChangeArrowheads="1"/>
          </p:cNvPicPr>
          <p:nvPr/>
        </p:nvPicPr>
        <p:blipFill>
          <a:blip r:embed="rId6" cstate="print"/>
          <a:srcRect l="43721" t="48843" r="53513" b="47218"/>
          <a:stretch>
            <a:fillRect/>
          </a:stretch>
        </p:blipFill>
        <p:spPr bwMode="auto">
          <a:xfrm>
            <a:off x="2931751" y="5762373"/>
            <a:ext cx="360169" cy="28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直線接點 62"/>
          <p:cNvCxnSpPr/>
          <p:nvPr/>
        </p:nvCxnSpPr>
        <p:spPr>
          <a:xfrm rot="5400000">
            <a:off x="948972" y="5887525"/>
            <a:ext cx="144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/>
          <p:cNvSpPr txBox="1"/>
          <p:nvPr/>
        </p:nvSpPr>
        <p:spPr>
          <a:xfrm>
            <a:off x="2430807" y="4005204"/>
            <a:ext cx="1440005" cy="261592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mute</a:t>
            </a:r>
            <a:r>
              <a:rPr lang="en-US" altLang="zh-TW" sz="1100" dirty="0"/>
              <a:t>  </a:t>
            </a:r>
            <a:r>
              <a:rPr lang="en-US" altLang="zh-TW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promote  like</a:t>
            </a:r>
            <a:endParaRPr lang="zh-TW" alt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02" name="矩形 69"/>
          <p:cNvSpPr>
            <a:spLocks noChangeArrowheads="1"/>
          </p:cNvSpPr>
          <p:nvPr/>
        </p:nvSpPr>
        <p:spPr bwMode="auto">
          <a:xfrm>
            <a:off x="539582" y="2883370"/>
            <a:ext cx="4392587" cy="576204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defTabSz="1054101"/>
            <a:r>
              <a:rPr lang="en-US" altLang="zh-TW" sz="1500" b="1" dirty="0">
                <a:latin typeface="Cambria" pitchFamily="18" charset="0"/>
              </a:rPr>
              <a:t>Demo              </a:t>
            </a:r>
            <a:r>
              <a:rPr lang="en-US" altLang="zh-TW" sz="1200" u="sng" dirty="0">
                <a:solidFill>
                  <a:srgbClr val="0000FF"/>
                </a:solidFill>
                <a:latin typeface="Cambria" pitchFamily="18" charset="0"/>
              </a:rPr>
              <a:t>http://mslab.csie.ntu.edu.tw/~fishyz/plurk/</a:t>
            </a:r>
            <a:r>
              <a:rPr lang="en-US" altLang="zh-TW" sz="1500" b="1" dirty="0">
                <a:latin typeface="Cambria" pitchFamily="18" charset="0"/>
              </a:rPr>
              <a:t>                </a:t>
            </a:r>
            <a:r>
              <a:rPr lang="en-US" altLang="zh-TW" sz="2000" b="1" dirty="0">
                <a:latin typeface="Cambria" pitchFamily="18" charset="0"/>
              </a:rPr>
              <a:t> </a:t>
            </a:r>
            <a:r>
              <a:rPr lang="en-US" altLang="zh-TW" sz="1300" dirty="0">
                <a:latin typeface="Cambria" pitchFamily="18" charset="0"/>
              </a:rPr>
              <a:t> </a:t>
            </a:r>
            <a:endParaRPr lang="zh-TW" altLang="en-US" sz="2100" dirty="0"/>
          </a:p>
        </p:txBody>
      </p:sp>
      <p:sp>
        <p:nvSpPr>
          <p:cNvPr id="3103" name="矩形 72"/>
          <p:cNvSpPr>
            <a:spLocks noChangeArrowheads="1"/>
          </p:cNvSpPr>
          <p:nvPr/>
        </p:nvSpPr>
        <p:spPr bwMode="auto">
          <a:xfrm>
            <a:off x="1095627" y="2953926"/>
            <a:ext cx="504304" cy="216034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algn="ctr" defTabSz="1054101"/>
            <a:r>
              <a:rPr lang="en-US" altLang="zh-TW" sz="1300" dirty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shares</a:t>
            </a:r>
            <a:endParaRPr lang="zh-TW" altLang="en-US" sz="1300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3642347" y="3228084"/>
            <a:ext cx="1440341" cy="261592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mute</a:t>
            </a:r>
            <a:r>
              <a:rPr lang="en-US" altLang="zh-TW" sz="1100" dirty="0"/>
              <a:t>  </a:t>
            </a:r>
            <a:r>
              <a:rPr lang="en-US" altLang="zh-TW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promote  like</a:t>
            </a:r>
            <a:endParaRPr lang="zh-TW" alt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05" name="矩形 78"/>
          <p:cNvSpPr>
            <a:spLocks noChangeArrowheads="1"/>
          </p:cNvSpPr>
          <p:nvPr/>
        </p:nvSpPr>
        <p:spPr bwMode="auto">
          <a:xfrm>
            <a:off x="5148204" y="2996931"/>
            <a:ext cx="3816383" cy="3501236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defTabSz="1054101">
              <a:spcAft>
                <a:spcPct val="30000"/>
              </a:spcAft>
            </a:pPr>
            <a:r>
              <a:rPr lang="en-US" altLang="zh-TW" sz="1500" b="1" dirty="0">
                <a:latin typeface="Cambria" pitchFamily="18" charset="0"/>
              </a:rPr>
              <a:t>Why four subsystems          </a:t>
            </a:r>
            <a:r>
              <a:rPr lang="en-US" altLang="zh-TW" sz="1300" dirty="0">
                <a:latin typeface="Cambria" pitchFamily="18" charset="0"/>
              </a:rPr>
              <a:t>Different types of posts need different summarization strategies.</a:t>
            </a:r>
          </a:p>
        </p:txBody>
      </p:sp>
      <p:sp>
        <p:nvSpPr>
          <p:cNvPr id="103" name="橢圓 102"/>
          <p:cNvSpPr/>
          <p:nvPr/>
        </p:nvSpPr>
        <p:spPr>
          <a:xfrm>
            <a:off x="7543759" y="1264950"/>
            <a:ext cx="365755" cy="457194"/>
          </a:xfrm>
          <a:prstGeom prst="ellipse">
            <a:avLst/>
          </a:prstGeom>
          <a:solidFill>
            <a:srgbClr val="FCFEA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49" tIns="9674" rIns="19349" bIns="9674" anchor="ctr"/>
          <a:lstStyle/>
          <a:p>
            <a:pPr algn="ctr" defTabSz="914226">
              <a:defRPr/>
            </a:pPr>
            <a:endParaRPr kumimoji="0" lang="zh-TW" altLang="en-US" dirty="0"/>
          </a:p>
        </p:txBody>
      </p:sp>
      <p:sp>
        <p:nvSpPr>
          <p:cNvPr id="102" name="矩形 101"/>
          <p:cNvSpPr/>
          <p:nvPr/>
        </p:nvSpPr>
        <p:spPr bwMode="auto">
          <a:xfrm>
            <a:off x="7117040" y="3032881"/>
            <a:ext cx="216034" cy="19251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9345" tIns="9672" rIns="19345" bIns="9672"/>
          <a:lstStyle/>
          <a:p>
            <a:pPr algn="ctr" defTabSz="1054237">
              <a:defRPr/>
            </a:pPr>
            <a:r>
              <a:rPr lang="en-US" altLang="zh-TW" sz="1300" b="1" dirty="0">
                <a:solidFill>
                  <a:schemeClr val="bg1"/>
                </a:solidFill>
                <a:cs typeface="Aharoni" pitchFamily="2" charset="-79"/>
              </a:rPr>
              <a:t>?</a:t>
            </a:r>
            <a:endParaRPr lang="zh-TW" altLang="en-US" sz="1300" b="1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89324" y="1188751"/>
            <a:ext cx="435429" cy="4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文字方塊 46"/>
          <p:cNvSpPr txBox="1"/>
          <p:nvPr/>
        </p:nvSpPr>
        <p:spPr>
          <a:xfrm>
            <a:off x="5135773" y="3627228"/>
            <a:ext cx="3855693" cy="261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bg1"/>
                </a:solidFill>
              </a:rPr>
              <a:t>Recent responses: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3112" name="矩形 53"/>
          <p:cNvSpPr>
            <a:spLocks noChangeArrowheads="1"/>
          </p:cNvSpPr>
          <p:nvPr/>
        </p:nvSpPr>
        <p:spPr bwMode="auto">
          <a:xfrm>
            <a:off x="5447897" y="4005204"/>
            <a:ext cx="216034" cy="192516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algn="ctr" defTabSz="1054101"/>
            <a:r>
              <a:rPr lang="en-US" altLang="zh-TW" sz="13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zh-TW" altLang="en-US" sz="13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13" name="矩形 47"/>
          <p:cNvSpPr>
            <a:spLocks noChangeArrowheads="1"/>
          </p:cNvSpPr>
          <p:nvPr/>
        </p:nvSpPr>
        <p:spPr bwMode="auto">
          <a:xfrm>
            <a:off x="5760693" y="3864093"/>
            <a:ext cx="3169960" cy="140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45" tIns="9672" rIns="19345" bIns="9672">
            <a:spAutoFit/>
          </a:bodyPr>
          <a:lstStyle/>
          <a:p>
            <a:pPr>
              <a:lnSpc>
                <a:spcPts val="1756"/>
              </a:lnSpc>
              <a:buBlip>
                <a:blip r:embed="rId4"/>
              </a:buBlip>
            </a:pPr>
            <a:r>
              <a:rPr lang="en-US" altLang="zh-TW" sz="1300" dirty="0">
                <a:latin typeface="Cambria" pitchFamily="18" charset="0"/>
              </a:rPr>
              <a:t>  </a:t>
            </a:r>
            <a:r>
              <a:rPr lang="en-US" altLang="zh-TW" sz="1300" b="1" dirty="0">
                <a:latin typeface="Cambria" pitchFamily="18" charset="0"/>
              </a:rPr>
              <a:t>OA</a:t>
            </a:r>
            <a:r>
              <a:rPr lang="en-US" altLang="zh-TW" sz="1300" dirty="0">
                <a:latin typeface="Cambria" pitchFamily="18" charset="0"/>
              </a:rPr>
              <a:t> for </a:t>
            </a:r>
            <a:r>
              <a:rPr lang="en-US" altLang="zh-TW" sz="1300" i="1" dirty="0">
                <a:latin typeface="Cambria" pitchFamily="18" charset="0"/>
              </a:rPr>
              <a:t>sharing</a:t>
            </a:r>
            <a:r>
              <a:rPr lang="en-US" altLang="zh-TW" sz="1300" dirty="0">
                <a:latin typeface="Cambria" pitchFamily="18" charset="0"/>
              </a:rPr>
              <a:t> posts – do your friends like them? </a:t>
            </a:r>
          </a:p>
          <a:p>
            <a:pPr>
              <a:lnSpc>
                <a:spcPts val="1756"/>
              </a:lnSpc>
              <a:buBlip>
                <a:blip r:embed="rId4"/>
              </a:buBlip>
            </a:pPr>
            <a:r>
              <a:rPr lang="en-US" altLang="zh-TW" sz="1300" b="1" dirty="0">
                <a:latin typeface="Cambria" pitchFamily="18" charset="0"/>
              </a:rPr>
              <a:t>  RPI </a:t>
            </a:r>
            <a:r>
              <a:rPr lang="en-US" altLang="zh-TW" sz="1300" dirty="0">
                <a:latin typeface="Cambria" pitchFamily="18" charset="0"/>
              </a:rPr>
              <a:t>for </a:t>
            </a:r>
            <a:r>
              <a:rPr lang="en-US" altLang="zh-TW" sz="1300" i="1" dirty="0">
                <a:latin typeface="Cambria" pitchFamily="18" charset="0"/>
              </a:rPr>
              <a:t>chat</a:t>
            </a:r>
            <a:r>
              <a:rPr lang="en-US" altLang="zh-TW" sz="1300" dirty="0">
                <a:latin typeface="Cambria" pitchFamily="18" charset="0"/>
              </a:rPr>
              <a:t> posts – how many topics involve in them?</a:t>
            </a:r>
          </a:p>
          <a:p>
            <a:pPr>
              <a:lnSpc>
                <a:spcPts val="1756"/>
              </a:lnSpc>
              <a:buBlip>
                <a:blip r:embed="rId4"/>
              </a:buBlip>
            </a:pPr>
            <a:r>
              <a:rPr lang="en-US" altLang="zh-TW" sz="1300" b="1" dirty="0">
                <a:latin typeface="Cambria" pitchFamily="18" charset="0"/>
              </a:rPr>
              <a:t>  RRD </a:t>
            </a:r>
            <a:r>
              <a:rPr lang="en-US" altLang="zh-TW" sz="1300" dirty="0">
                <a:latin typeface="Cambria" pitchFamily="18" charset="0"/>
              </a:rPr>
              <a:t>for </a:t>
            </a:r>
            <a:r>
              <a:rPr lang="en-US" altLang="zh-TW" sz="1300" i="1" dirty="0">
                <a:latin typeface="Cambria" pitchFamily="18" charset="0"/>
              </a:rPr>
              <a:t>interrogative</a:t>
            </a:r>
            <a:r>
              <a:rPr lang="en-US" altLang="zh-TW" sz="1300" dirty="0">
                <a:latin typeface="Cambria" pitchFamily="18" charset="0"/>
              </a:rPr>
              <a:t> posts – just show me the answers! </a:t>
            </a:r>
          </a:p>
        </p:txBody>
      </p:sp>
      <p:cxnSp>
        <p:nvCxnSpPr>
          <p:cNvPr id="51" name="直線接點 50"/>
          <p:cNvCxnSpPr/>
          <p:nvPr/>
        </p:nvCxnSpPr>
        <p:spPr>
          <a:xfrm flipV="1">
            <a:off x="5669307" y="4297506"/>
            <a:ext cx="3304016" cy="154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V="1">
            <a:off x="5669307" y="4754773"/>
            <a:ext cx="3304016" cy="154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/>
          <p:cNvSpPr txBox="1"/>
          <p:nvPr/>
        </p:nvSpPr>
        <p:spPr>
          <a:xfrm>
            <a:off x="7719114" y="3398426"/>
            <a:ext cx="1440005" cy="261592"/>
          </a:xfrm>
          <a:prstGeom prst="rect">
            <a:avLst/>
          </a:prstGeom>
          <a:noFill/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mute</a:t>
            </a:r>
            <a:r>
              <a:rPr lang="en-US" altLang="zh-TW" sz="1100" dirty="0"/>
              <a:t>  </a:t>
            </a:r>
            <a:r>
              <a:rPr lang="en-US" altLang="zh-TW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promote  like</a:t>
            </a:r>
            <a:endParaRPr lang="zh-TW" altLang="en-US" sz="11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146524" y="5197929"/>
            <a:ext cx="3818735" cy="2615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91423" tIns="45711" rIns="91423" bIns="45711">
            <a:spAutoFit/>
          </a:bodyPr>
          <a:lstStyle/>
          <a:p>
            <a:pPr defTabSz="914226">
              <a:defRPr/>
            </a:pPr>
            <a:r>
              <a:rPr lang="en-US" altLang="zh-TW" sz="1100" dirty="0">
                <a:solidFill>
                  <a:schemeClr val="bg1"/>
                </a:solidFill>
              </a:rPr>
              <a:t>Post your responses: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pic>
        <p:nvPicPr>
          <p:cNvPr id="3118" name="內容版面配置區 27" descr="圖片4.png"/>
          <p:cNvPicPr>
            <a:picLocks noGrp="1" noChangeAspect="1"/>
          </p:cNvPicPr>
          <p:nvPr>
            <p:ph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275794" y="4221238"/>
            <a:ext cx="2376378" cy="2246019"/>
          </a:xfrm>
          <a:solidFill>
            <a:schemeClr val="bg1"/>
          </a:solidFill>
          <a:ln w="76200">
            <a:solidFill>
              <a:srgbClr val="FF0000"/>
            </a:solidFill>
          </a:ln>
        </p:spPr>
      </p:pic>
      <p:sp>
        <p:nvSpPr>
          <p:cNvPr id="3119" name="矩形 61"/>
          <p:cNvSpPr>
            <a:spLocks noChangeArrowheads="1"/>
          </p:cNvSpPr>
          <p:nvPr/>
        </p:nvSpPr>
        <p:spPr bwMode="auto">
          <a:xfrm>
            <a:off x="5993191" y="5500310"/>
            <a:ext cx="358153" cy="221074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lIns="19345" tIns="9672" rIns="19345" bIns="9672"/>
          <a:lstStyle/>
          <a:p>
            <a:pPr algn="ctr" defTabSz="1054101"/>
            <a:r>
              <a:rPr lang="en-US" altLang="zh-TW" sz="1100" dirty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likes</a:t>
            </a:r>
            <a:endParaRPr lang="zh-TW" altLang="en-US" sz="1100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5" name="圓角矩形 74"/>
          <p:cNvSpPr/>
          <p:nvPr/>
        </p:nvSpPr>
        <p:spPr>
          <a:xfrm>
            <a:off x="6401405" y="5470072"/>
            <a:ext cx="2071309" cy="982738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defTabSz="914226">
              <a:defRPr/>
            </a:pPr>
            <a:endParaRPr kumimoji="0" lang="zh-TW" altLang="en-US" dirty="0"/>
          </a:p>
        </p:txBody>
      </p:sp>
      <p:pic>
        <p:nvPicPr>
          <p:cNvPr id="3121" name="Picture 2"/>
          <p:cNvPicPr>
            <a:picLocks noChangeAspect="1" noChangeArrowheads="1"/>
          </p:cNvPicPr>
          <p:nvPr/>
        </p:nvPicPr>
        <p:blipFill>
          <a:blip r:embed="rId6" cstate="print"/>
          <a:srcRect l="43721" t="48843" r="53513" b="47218"/>
          <a:stretch>
            <a:fillRect/>
          </a:stretch>
        </p:blipFill>
        <p:spPr bwMode="auto">
          <a:xfrm>
            <a:off x="8502953" y="5470072"/>
            <a:ext cx="360169" cy="28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2" name="Picture 11" descr="Emblem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2357" y="5500310"/>
            <a:ext cx="944772" cy="9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" name="Picture 13" descr="m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7704" y="5500310"/>
            <a:ext cx="944772" cy="9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4" name="文字方塊 79"/>
          <p:cNvSpPr txBox="1">
            <a:spLocks noChangeArrowheads="1"/>
          </p:cNvSpPr>
          <p:nvPr/>
        </p:nvSpPr>
        <p:spPr bwMode="auto">
          <a:xfrm>
            <a:off x="5626974" y="5470072"/>
            <a:ext cx="438452" cy="2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r>
              <a:rPr lang="en-US" altLang="zh-TW" sz="1100" b="1" dirty="0">
                <a:latin typeface="Cambria" pitchFamily="18" charset="0"/>
              </a:rPr>
              <a:t>ACL    </a:t>
            </a:r>
            <a:endParaRPr lang="zh-TW" altLang="en-US" sz="1100" b="1" dirty="0">
              <a:latin typeface="Cambria" pitchFamily="18" charset="0"/>
            </a:endParaRPr>
          </a:p>
        </p:txBody>
      </p:sp>
      <p:graphicFrame>
        <p:nvGraphicFramePr>
          <p:cNvPr id="87" name="表格 86"/>
          <p:cNvGraphicFramePr>
            <a:graphicFrameLocks noGrp="1"/>
          </p:cNvGraphicFramePr>
          <p:nvPr/>
        </p:nvGraphicFramePr>
        <p:xfrm>
          <a:off x="66524" y="6609712"/>
          <a:ext cx="9020952" cy="19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492"/>
                <a:gridCol w="1503492"/>
                <a:gridCol w="1503492"/>
                <a:gridCol w="1503492"/>
                <a:gridCol w="1503492"/>
                <a:gridCol w="1503492"/>
              </a:tblGrid>
              <a:tr h="190725">
                <a:tc>
                  <a:txBody>
                    <a:bodyPr/>
                    <a:lstStyle/>
                    <a:p>
                      <a:r>
                        <a:rPr lang="en-US" altLang="zh-TW" sz="1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June 24</a:t>
                      </a:r>
                      <a:endParaRPr lang="zh-TW" altLang="en-US" sz="1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9352" marR="19352" marT="9676" marB="9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June 23</a:t>
                      </a:r>
                      <a:endParaRPr lang="zh-TW" altLang="en-US" sz="1000" b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9352" marR="19352" marT="9676" marB="9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June 22</a:t>
                      </a:r>
                      <a:endParaRPr lang="zh-TW" altLang="en-US" sz="1000" b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9352" marR="19352" marT="9676" marB="9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June 21</a:t>
                      </a:r>
                      <a:endParaRPr lang="zh-TW" altLang="en-US" sz="1000" b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9352" marR="19352" marT="9676" marB="9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June 20</a:t>
                      </a:r>
                      <a:endParaRPr lang="zh-TW" altLang="en-US" sz="1000" b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9352" marR="19352" marT="9676" marB="9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June 19</a:t>
                      </a:r>
                      <a:endParaRPr lang="zh-TW" altLang="en-US" sz="10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9352" marR="19352" marT="9676" marB="9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19256</TotalTime>
  <Words>1766</Words>
  <Application>Microsoft Office PowerPoint</Application>
  <PresentationFormat>On-screen Show (4:3)</PresentationFormat>
  <Paragraphs>274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機器發明與社群網路探勘實驗室 Machine Discovery and Social Network Mining Lab (MSLAB)</vt:lpstr>
      <vt:lpstr>機器發明與社群網路探勘實驗室（MSLAB, R302）</vt:lpstr>
      <vt:lpstr>為什麼妳/你選擇MSLAB</vt:lpstr>
      <vt:lpstr>INTEL-NTU Lab Project (有機會去國外實習）</vt:lpstr>
      <vt:lpstr>Case Study: 災難預測</vt:lpstr>
      <vt:lpstr>社群網路探勘</vt:lpstr>
      <vt:lpstr>Information Propagation – Best Paper in ASONAM 2011</vt:lpstr>
      <vt:lpstr>PowerPoint Presentation</vt:lpstr>
      <vt:lpstr>PowerPoint Presentation</vt:lpstr>
      <vt:lpstr>資料探勘方法組</vt:lpstr>
      <vt:lpstr>自然語言與搜尋引擎組</vt:lpstr>
      <vt:lpstr>研究的型態</vt:lpstr>
      <vt:lpstr>指導學生獲獎</vt:lpstr>
      <vt:lpstr>還想知道更多的同學請參照</vt:lpstr>
    </vt:vector>
  </TitlesOfParts>
  <Company>ntu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shou-de lin</dc:creator>
  <cp:lastModifiedBy>ntu</cp:lastModifiedBy>
  <cp:revision>1151</cp:revision>
  <dcterms:created xsi:type="dcterms:W3CDTF">2008-05-13T09:24:14Z</dcterms:created>
  <dcterms:modified xsi:type="dcterms:W3CDTF">2012-11-02T02:36:04Z</dcterms:modified>
</cp:coreProperties>
</file>