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73" r:id="rId2"/>
    <p:sldMasterId id="2147483685" r:id="rId3"/>
  </p:sldMasterIdLst>
  <p:notesMasterIdLst>
    <p:notesMasterId r:id="rId28"/>
  </p:notesMasterIdLst>
  <p:sldIdLst>
    <p:sldId id="271" r:id="rId4"/>
    <p:sldId id="257" r:id="rId5"/>
    <p:sldId id="274" r:id="rId6"/>
    <p:sldId id="273" r:id="rId7"/>
    <p:sldId id="275" r:id="rId8"/>
    <p:sldId id="258" r:id="rId9"/>
    <p:sldId id="276" r:id="rId10"/>
    <p:sldId id="259" r:id="rId11"/>
    <p:sldId id="260" r:id="rId12"/>
    <p:sldId id="261" r:id="rId13"/>
    <p:sldId id="277" r:id="rId14"/>
    <p:sldId id="262" r:id="rId15"/>
    <p:sldId id="263" r:id="rId16"/>
    <p:sldId id="264" r:id="rId17"/>
    <p:sldId id="266" r:id="rId18"/>
    <p:sldId id="278" r:id="rId19"/>
    <p:sldId id="265" r:id="rId20"/>
    <p:sldId id="284" r:id="rId21"/>
    <p:sldId id="267" r:id="rId22"/>
    <p:sldId id="282" r:id="rId23"/>
    <p:sldId id="283" r:id="rId24"/>
    <p:sldId id="279" r:id="rId25"/>
    <p:sldId id="270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0B44-F658-45F4-B3B7-132E05EC6042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832E-05D0-4C71-9B98-7431A7DB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70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8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1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6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4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1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27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3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2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832E-05D0-4C71-9B98-7431A7DBA3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9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4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6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6C804D-D510-46CF-AF23-722E0BDBDE6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15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E4D-A65A-4B66-82F9-DD0F789E6AB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6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64E-FE30-4152-91F4-B3DAF132D11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5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8DD-AB5C-4A43-9656-6FF271C8F83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0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37F1-AE4E-4F26-8CD0-596BAC477596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8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C5AE-A8C1-4F86-B6F8-B56608C72F74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5C8-58AB-403F-A685-DD1462B092E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3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0E1D-7613-4163-8767-B4BBB29EB9A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1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429-7CFF-488F-BF3B-A6608C7E282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86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129B-ED88-4747-9182-12CD9A84180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272-5A8A-4EF3-9B34-02590BCBA89A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93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6C804D-D510-46CF-AF23-722E0BDBDE6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289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E4D-A65A-4B66-82F9-DD0F789E6AB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44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64E-FE30-4152-91F4-B3DAF132D11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77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8DD-AB5C-4A43-9656-6FF271C8F83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90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37F1-AE4E-4F26-8CD0-596BAC477596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1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C5AE-A8C1-4F86-B6F8-B56608C72F74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4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5C8-58AB-403F-A685-DD1462B092E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612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0E1D-7613-4163-8767-B4BBB29EB9A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5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429-7CFF-488F-BF3B-A6608C7E282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17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129B-ED88-4747-9182-12CD9A84180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03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8272-5A8A-4EF3-9B34-02590BCBA89A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8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5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9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5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5E0EFF-086C-46E1-B398-D6E8AB89022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7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5E0EFF-086C-46E1-B398-D6E8AB89022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7/28/2015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258" y="2257505"/>
            <a:ext cx="7519752" cy="109728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" sz="900" b="1" cap="none" dirty="0">
                <a:solidFill>
                  <a:srgbClr val="1C4587"/>
                </a:solidFill>
                <a:latin typeface="Calibri" panose="020F0502020204030204" pitchFamily="34" charset="0"/>
              </a:rPr>
              <a:t/>
            </a:r>
            <a:br>
              <a:rPr lang="en" sz="900" b="1" cap="none" dirty="0">
                <a:solidFill>
                  <a:srgbClr val="1C4587"/>
                </a:solidFill>
                <a:latin typeface="Calibri" panose="020F0502020204030204" pitchFamily="34" charset="0"/>
              </a:rPr>
            </a:br>
            <a:r>
              <a:rPr lang="en" sz="2400" b="1" cap="none" dirty="0">
                <a:solidFill>
                  <a:srgbClr val="1C4587"/>
                </a:solidFill>
                <a:latin typeface="Calibri" panose="020F0502020204030204" pitchFamily="34" charset="0"/>
              </a:rPr>
              <a:t>ACBiMA</a:t>
            </a:r>
            <a:r>
              <a:rPr lang="en" sz="2400" b="1" cap="none" dirty="0">
                <a:latin typeface="Calibri" panose="020F0502020204030204" pitchFamily="34" charset="0"/>
              </a:rPr>
              <a:t>: </a:t>
            </a:r>
            <a:r>
              <a:rPr lang="en" sz="2400" b="1" cap="none" dirty="0">
                <a:solidFill>
                  <a:srgbClr val="1C4587"/>
                </a:solidFill>
                <a:latin typeface="Calibri" panose="020F0502020204030204" pitchFamily="34" charset="0"/>
              </a:rPr>
              <a:t>A</a:t>
            </a:r>
            <a:r>
              <a:rPr lang="en" sz="2400" b="1" cap="none" dirty="0">
                <a:latin typeface="Calibri" panose="020F0502020204030204" pitchFamily="34" charset="0"/>
              </a:rPr>
              <a:t>dvanced </a:t>
            </a:r>
            <a:r>
              <a:rPr lang="en" sz="2400" b="1" cap="none" dirty="0">
                <a:solidFill>
                  <a:srgbClr val="073763"/>
                </a:solidFill>
                <a:latin typeface="Calibri" panose="020F0502020204030204" pitchFamily="34" charset="0"/>
              </a:rPr>
              <a:t>C</a:t>
            </a:r>
            <a:r>
              <a:rPr lang="en" sz="2400" b="1" cap="none" dirty="0">
                <a:latin typeface="Calibri" panose="020F0502020204030204" pitchFamily="34" charset="0"/>
              </a:rPr>
              <a:t>hinese </a:t>
            </a:r>
            <a:r>
              <a:rPr lang="en" sz="2400" b="1" cap="none" dirty="0">
                <a:solidFill>
                  <a:srgbClr val="073763"/>
                </a:solidFill>
                <a:latin typeface="Calibri" panose="020F0502020204030204" pitchFamily="34" charset="0"/>
              </a:rPr>
              <a:t>Bi</a:t>
            </a:r>
            <a:r>
              <a:rPr lang="en" sz="2400" b="1" cap="none" dirty="0">
                <a:latin typeface="Calibri" panose="020F0502020204030204" pitchFamily="34" charset="0"/>
              </a:rPr>
              <a:t>-Character Word </a:t>
            </a:r>
            <a:r>
              <a:rPr lang="en" sz="2400" b="1" cap="none" dirty="0">
                <a:solidFill>
                  <a:srgbClr val="073763"/>
                </a:solidFill>
                <a:latin typeface="Calibri" panose="020F0502020204030204" pitchFamily="34" charset="0"/>
              </a:rPr>
              <a:t>M</a:t>
            </a:r>
            <a:r>
              <a:rPr lang="en" sz="2400" b="1" cap="none" dirty="0">
                <a:latin typeface="Calibri" panose="020F0502020204030204" pitchFamily="34" charset="0"/>
              </a:rPr>
              <a:t>orphological </a:t>
            </a:r>
            <a:r>
              <a:rPr lang="en" sz="2400" b="1" cap="none" dirty="0" smtClean="0">
                <a:solidFill>
                  <a:srgbClr val="073763"/>
                </a:solidFill>
                <a:latin typeface="Calibri" panose="020F0502020204030204" pitchFamily="34" charset="0"/>
              </a:rPr>
              <a:t>A</a:t>
            </a:r>
            <a:r>
              <a:rPr lang="en" sz="2400" b="1" cap="none" dirty="0" smtClean="0">
                <a:latin typeface="Calibri" panose="020F0502020204030204" pitchFamily="34" charset="0"/>
              </a:rPr>
              <a:t>nalyzer</a:t>
            </a:r>
            <a:endParaRPr lang="en-US" sz="900" b="1" cap="none" dirty="0">
              <a:latin typeface="Calibri" panose="020F0502020204030204" pitchFamily="34" charset="0"/>
            </a:endParaRPr>
          </a:p>
        </p:txBody>
      </p:sp>
      <p:grpSp>
        <p:nvGrpSpPr>
          <p:cNvPr id="4" name="群組 6"/>
          <p:cNvGrpSpPr/>
          <p:nvPr/>
        </p:nvGrpSpPr>
        <p:grpSpPr>
          <a:xfrm>
            <a:off x="6502552" y="5300050"/>
            <a:ext cx="2163909" cy="900398"/>
            <a:chOff x="195815" y="19050"/>
            <a:chExt cx="10605535" cy="4366536"/>
          </a:xfrm>
        </p:grpSpPr>
        <p:pic>
          <p:nvPicPr>
            <p:cNvPr id="5" name="圖片 7" descr="CMU_LTI.png"/>
            <p:cNvPicPr>
              <a:picLocks noChangeAspect="1"/>
            </p:cNvPicPr>
            <p:nvPr/>
          </p:nvPicPr>
          <p:blipFill>
            <a:blip r:embed="rId2" cstate="print"/>
            <a:srcRect t="68820"/>
            <a:stretch>
              <a:fillRect/>
            </a:stretch>
          </p:blipFill>
          <p:spPr>
            <a:xfrm>
              <a:off x="195815" y="2609850"/>
              <a:ext cx="10605535" cy="1775736"/>
            </a:xfrm>
            <a:prstGeom prst="rect">
              <a:avLst/>
            </a:prstGeom>
          </p:spPr>
        </p:pic>
        <p:pic>
          <p:nvPicPr>
            <p:cNvPr id="6" name="圖片 8" descr="CMU_LTI.png"/>
            <p:cNvPicPr>
              <a:picLocks noChangeAspect="1"/>
            </p:cNvPicPr>
            <p:nvPr/>
          </p:nvPicPr>
          <p:blipFill>
            <a:blip r:embed="rId2" cstate="print"/>
            <a:srcRect r="61957" b="31180"/>
            <a:stretch>
              <a:fillRect/>
            </a:stretch>
          </p:blipFill>
          <p:spPr>
            <a:xfrm>
              <a:off x="280985" y="19050"/>
              <a:ext cx="2759065" cy="2680236"/>
            </a:xfrm>
            <a:prstGeom prst="rect">
              <a:avLst/>
            </a:prstGeom>
          </p:spPr>
        </p:pic>
      </p:grpSp>
      <p:pic>
        <p:nvPicPr>
          <p:cNvPr id="7" name="Picture 37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5" b="98723" l="426" r="98298">
                        <a14:backgroundMark x1="42979" y1="38723" x2="42979" y2="38723"/>
                        <a14:backgroundMark x1="56170" y1="39574" x2="56170" y2="3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78" y="5254326"/>
            <a:ext cx="598400" cy="598400"/>
          </a:xfrm>
          <a:prstGeom prst="rect">
            <a:avLst/>
          </a:prstGeom>
        </p:spPr>
      </p:pic>
      <p:pic>
        <p:nvPicPr>
          <p:cNvPr id="8" name="Picture 7" descr="CarnegieMellonSe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3661" y="570503"/>
            <a:ext cx="1099349" cy="109935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algn="r"/>
              <a:t>1</a:t>
            </a:fld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Ting-</a:t>
            </a:r>
            <a:r>
              <a:rPr lang="en-US" sz="1800" cap="non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Hao</a:t>
            </a:r>
            <a:r>
              <a:rPr lang="en-US" sz="18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(Kenneth) Huang</a:t>
            </a:r>
            <a:br>
              <a:rPr lang="en-US" sz="18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Yun-</a:t>
            </a:r>
            <a:r>
              <a:rPr lang="en-US" sz="1800" b="1" cap="non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Nung</a:t>
            </a:r>
            <a:r>
              <a:rPr lang="en-US" sz="1800" b="1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(Vivian) Chen</a:t>
            </a:r>
            <a:r>
              <a:rPr lang="en-US" sz="18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cap="non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Lingpeng</a:t>
            </a:r>
            <a:r>
              <a:rPr lang="en-US" sz="18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Kong</a:t>
            </a:r>
            <a:br>
              <a:rPr lang="en-US" sz="18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cap="none" dirty="0" smtClean="0">
                <a:solidFill>
                  <a:srgbClr val="1C4587"/>
                </a:solidFill>
                <a:latin typeface="Calibri" panose="020F0502020204030204" pitchFamily="34" charset="0"/>
              </a:rPr>
              <a:t/>
            </a:r>
            <a:br>
              <a:rPr lang="en-US" sz="1800" b="1" cap="none" dirty="0" smtClean="0">
                <a:solidFill>
                  <a:srgbClr val="1C4587"/>
                </a:solidFill>
                <a:latin typeface="Calibri" panose="020F0502020204030204" pitchFamily="34" charset="0"/>
              </a:rPr>
            </a:br>
            <a:r>
              <a:rPr lang="en-US" sz="1800" b="1" cap="none" dirty="0" smtClean="0">
                <a:solidFill>
                  <a:srgbClr val="1C4587"/>
                </a:solidFill>
                <a:latin typeface="Calibri" panose="020F0502020204030204" pitchFamily="34" charset="0"/>
              </a:rPr>
              <a:t>HTTP://</a:t>
            </a:r>
            <a:r>
              <a:rPr lang="en" sz="1800" b="1" dirty="0" smtClean="0">
                <a:solidFill>
                  <a:srgbClr val="1C4587"/>
                </a:solidFill>
                <a:latin typeface="Calibri" panose="020F0502020204030204" pitchFamily="34" charset="0"/>
              </a:rPr>
              <a:t>acbima.org</a:t>
            </a:r>
            <a:endParaRPr lang="en-US" sz="1800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68086" cy="1499616"/>
          </a:xfrm>
        </p:spPr>
        <p:txBody>
          <a:bodyPr/>
          <a:lstStyle/>
          <a:p>
            <a:r>
              <a:rPr lang="en" cap="none" dirty="0" smtClean="0"/>
              <a:t>Compond Word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10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6" name="Shape 69"/>
          <p:cNvPicPr preferRelativeResize="0"/>
          <p:nvPr/>
        </p:nvPicPr>
        <p:blipFill rotWithShape="1">
          <a:blip r:embed="rId3">
            <a:alphaModFix/>
          </a:blip>
          <a:srcRect t="51711" r="1970"/>
          <a:stretch/>
        </p:blipFill>
        <p:spPr>
          <a:xfrm>
            <a:off x="251138" y="2389909"/>
            <a:ext cx="878895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6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Scheme</a:t>
            </a:r>
          </a:p>
          <a:p>
            <a:pPr marL="342900" indent="-257175">
              <a:buFont typeface="Arial"/>
              <a:buChar char="●"/>
            </a:pPr>
            <a:r>
              <a:rPr lang="en" b="1" dirty="0" smtClean="0"/>
              <a:t>Morphological Type Classification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b="1" dirty="0" smtClean="0"/>
              <a:t>Drived Word: Rule-Based Approach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b="1" dirty="0" smtClean="0"/>
              <a:t>Compond Word: ML Approach</a:t>
            </a:r>
            <a:endParaRPr lang="en" sz="2000" b="1" dirty="0"/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ACBiMA </a:t>
            </a:r>
            <a:r>
              <a:rPr lang="en" sz="2000" dirty="0">
                <a:solidFill>
                  <a:schemeClr val="bg1">
                    <a:lumMod val="65000"/>
                  </a:schemeClr>
                </a:solidFill>
              </a:rPr>
              <a:t>Corpus </a:t>
            </a: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11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 smtClean="0"/>
              <a:t>Morphological Type Classification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12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lvl="2" indent="-257175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/>
              <a:buChar char="●"/>
            </a:pPr>
            <a:r>
              <a:rPr lang="en-US" sz="2200" dirty="0"/>
              <a:t>Assumption: Chinese morphological structures are independent from word-level contexts (Tseng, 2002; Li, 2011)</a:t>
            </a:r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-US" sz="2200" dirty="0" smtClean="0"/>
              <a:t>Derived </a:t>
            </a:r>
            <a:r>
              <a:rPr lang="en-US" sz="2200" dirty="0"/>
              <a:t>words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200" dirty="0"/>
              <a:t>Rule-based </a:t>
            </a:r>
            <a:r>
              <a:rPr lang="en-US" sz="2200" dirty="0" smtClean="0"/>
              <a:t>approach</a:t>
            </a:r>
            <a:endParaRPr lang="en-US" sz="2200" dirty="0"/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-US" sz="2200" dirty="0"/>
              <a:t>Compound words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200" dirty="0" smtClean="0"/>
              <a:t>ML-based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10634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/>
              <a:t>Derived Word: </a:t>
            </a:r>
            <a:r>
              <a:rPr lang="en" cap="none" dirty="0" smtClean="0"/>
              <a:t>Rule-Based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13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1891146"/>
            <a:ext cx="7731668" cy="4418214"/>
          </a:xfrm>
        </p:spPr>
        <p:txBody>
          <a:bodyPr>
            <a:noAutofit/>
          </a:bodyPr>
          <a:lstStyle/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dirty="0" smtClean="0"/>
              <a:t>Idea</a:t>
            </a:r>
            <a:endParaRPr lang="en" dirty="0"/>
          </a:p>
          <a:p>
            <a:pPr marL="685800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 smtClean="0"/>
              <a:t>a morphologically </a:t>
            </a:r>
            <a:r>
              <a:rPr lang="en" sz="2000" dirty="0"/>
              <a:t>derived </a:t>
            </a:r>
            <a:r>
              <a:rPr lang="en" sz="2000" dirty="0" smtClean="0"/>
              <a:t>word can be recognized based on its formation</a:t>
            </a:r>
            <a:endParaRPr lang="en" sz="2000" dirty="0"/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dirty="0" smtClean="0"/>
              <a:t>Approach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" sz="2000" dirty="0" smtClean="0"/>
              <a:t>pattern </a:t>
            </a:r>
            <a:r>
              <a:rPr lang="en" sz="2000" dirty="0"/>
              <a:t>matching rules</a:t>
            </a:r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dirty="0" smtClean="0"/>
              <a:t>Evaluation</a:t>
            </a:r>
            <a:endParaRPr lang="en" dirty="0"/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 smtClean="0"/>
              <a:t>Data: </a:t>
            </a:r>
            <a:r>
              <a:rPr lang="en" sz="2000" dirty="0"/>
              <a:t>Chinese Treebank 7.0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 smtClean="0"/>
              <a:t>Result:</a:t>
            </a:r>
          </a:p>
          <a:p>
            <a:pPr marL="86868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1800" dirty="0" smtClean="0"/>
              <a:t>2.9</a:t>
            </a:r>
            <a:r>
              <a:rPr lang="en" sz="1800" dirty="0"/>
              <a:t>% of </a:t>
            </a:r>
            <a:r>
              <a:rPr lang="en" sz="1800" dirty="0" smtClean="0"/>
              <a:t>bi-char </a:t>
            </a:r>
            <a:r>
              <a:rPr lang="en" sz="1800" dirty="0"/>
              <a:t>content words are annotated as derived </a:t>
            </a:r>
            <a:r>
              <a:rPr lang="en" sz="1800" dirty="0" smtClean="0"/>
              <a:t>words</a:t>
            </a:r>
          </a:p>
          <a:p>
            <a:pPr marL="86868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1800" dirty="0" smtClean="0"/>
              <a:t>Precision </a:t>
            </a:r>
            <a:r>
              <a:rPr lang="en" sz="1800" dirty="0"/>
              <a:t>= 0.97</a:t>
            </a:r>
            <a:endParaRPr lang="en" sz="1800" dirty="0"/>
          </a:p>
        </p:txBody>
      </p:sp>
      <p:sp>
        <p:nvSpPr>
          <p:cNvPr id="6" name="Text Box 75"/>
          <p:cNvSpPr txBox="1">
            <a:spLocks noChangeArrowheads="1"/>
          </p:cNvSpPr>
          <p:nvPr/>
        </p:nvSpPr>
        <p:spPr bwMode="auto">
          <a:xfrm>
            <a:off x="841662" y="5852738"/>
            <a:ext cx="7471063" cy="40011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" sz="2000" dirty="0" smtClean="0"/>
              <a:t>Rule-based methods are able to effectively recognizing derived words.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 smtClean="0"/>
              <a:t>Compond </a:t>
            </a:r>
            <a:r>
              <a:rPr lang="en" cap="none" dirty="0"/>
              <a:t>Word: </a:t>
            </a:r>
            <a:r>
              <a:rPr lang="en" cap="none" dirty="0" smtClean="0"/>
              <a:t>ML-Based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14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sz="2200" dirty="0" smtClean="0"/>
              <a:t>Idea</a:t>
            </a:r>
          </a:p>
          <a:p>
            <a:pPr marL="685800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The characteristics of individual characters can help decide the type of compond </a:t>
            </a:r>
            <a:r>
              <a:rPr lang="en" sz="2000" dirty="0" smtClean="0"/>
              <a:t>words</a:t>
            </a:r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sz="2200" dirty="0" smtClean="0"/>
              <a:t>ML </a:t>
            </a:r>
            <a:r>
              <a:rPr lang="en" sz="2200" dirty="0"/>
              <a:t>classification </a:t>
            </a:r>
            <a:r>
              <a:rPr lang="en" sz="2200" dirty="0" smtClean="0"/>
              <a:t>models</a:t>
            </a:r>
          </a:p>
          <a:p>
            <a:pPr marL="685800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Naïve Bayes</a:t>
            </a:r>
          </a:p>
          <a:p>
            <a:pPr marL="685800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Random Forest</a:t>
            </a:r>
          </a:p>
          <a:p>
            <a:pPr marL="685800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SVM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6988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-US" cap="none" dirty="0" smtClean="0"/>
              <a:t>Classification Feature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15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8" name="Shape 98"/>
          <p:cNvPicPr preferRelativeResize="0"/>
          <p:nvPr/>
        </p:nvPicPr>
        <p:blipFill rotWithShape="1">
          <a:blip r:embed="rId3">
            <a:alphaModFix/>
          </a:blip>
          <a:srcRect t="13854" r="6481"/>
          <a:stretch/>
        </p:blipFill>
        <p:spPr>
          <a:xfrm>
            <a:off x="779698" y="2477387"/>
            <a:ext cx="7754861" cy="39664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8096" y="1807535"/>
            <a:ext cx="7290054" cy="45018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 smtClean="0"/>
              <a:t>Dict</a:t>
            </a:r>
            <a:r>
              <a:rPr lang="en-US" dirty="0" smtClean="0"/>
              <a:t>: Revised Mandarin Chinese Dictionary (</a:t>
            </a:r>
            <a:r>
              <a:rPr lang="en-US" dirty="0" err="1" smtClean="0"/>
              <a:t>MoE</a:t>
            </a:r>
            <a:r>
              <a:rPr lang="en-US" dirty="0" smtClean="0"/>
              <a:t>, 1994)</a:t>
            </a: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CTB: Chinese Treebank 5.1 (</a:t>
            </a:r>
            <a:r>
              <a:rPr lang="en-US" dirty="0" err="1" smtClean="0"/>
              <a:t>Xue</a:t>
            </a:r>
            <a:r>
              <a:rPr lang="en-US" dirty="0" smtClean="0"/>
              <a:t> et al., 2005)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1597" y="2828259"/>
            <a:ext cx="1325547" cy="31259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597" y="5958378"/>
            <a:ext cx="1325547" cy="457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0214" y="2841698"/>
            <a:ext cx="956929" cy="110298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3752" y="3940399"/>
            <a:ext cx="956929" cy="448056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3754" y="4397598"/>
            <a:ext cx="956929" cy="1543166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Scheme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Classification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Drived Word: Rule-Based Approach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Compond Word: ML Approach</a:t>
            </a:r>
            <a:endParaRPr lang="e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257175">
              <a:buFont typeface="Arial"/>
              <a:buChar char="●"/>
            </a:pPr>
            <a:r>
              <a:rPr lang="en" b="1" dirty="0" smtClean="0"/>
              <a:t>Experiments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b="1" dirty="0" smtClean="0"/>
              <a:t>ACBiMA </a:t>
            </a:r>
            <a:r>
              <a:rPr lang="en" sz="2000" b="1" dirty="0"/>
              <a:t>Corpus </a:t>
            </a:r>
            <a:r>
              <a:rPr lang="en" sz="2000" b="1" dirty="0" smtClean="0"/>
              <a:t>1.0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b="1" dirty="0" smtClean="0"/>
              <a:t>Experimental Results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16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 smtClean="0"/>
              <a:t>ACBiMA Corpus 1.0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17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5009249" cy="4335087"/>
          </a:xfrm>
        </p:spPr>
        <p:txBody>
          <a:bodyPr>
            <a:noAutofit/>
          </a:bodyPr>
          <a:lstStyle/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-US" sz="2200" dirty="0"/>
              <a:t>Initial Set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200" dirty="0"/>
              <a:t>3,052 words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200" dirty="0"/>
              <a:t>Extracted from CTB5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200" dirty="0"/>
              <a:t>Annotated with </a:t>
            </a:r>
            <a:r>
              <a:rPr lang="en-US" sz="2200" dirty="0" smtClean="0"/>
              <a:t>difficulty level</a:t>
            </a:r>
            <a:endParaRPr lang="en-US" sz="2200" dirty="0"/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-US" sz="2200" dirty="0"/>
              <a:t>Whole Set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200" dirty="0"/>
              <a:t>11,366 words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200" dirty="0"/>
              <a:t>Initial Set + </a:t>
            </a:r>
            <a:br>
              <a:rPr lang="en-US" sz="2200" dirty="0"/>
            </a:br>
            <a:r>
              <a:rPr lang="en-US" sz="2200" dirty="0"/>
              <a:t>3k words from CTB 5.1 +</a:t>
            </a:r>
            <a:br>
              <a:rPr lang="en-US" sz="2200" dirty="0"/>
            </a:br>
            <a:r>
              <a:rPr lang="en-US" sz="2200" dirty="0"/>
              <a:t>6.5k words from (Huang, 2010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6" name="Shape 106"/>
          <p:cNvPicPr preferRelativeResize="0"/>
          <p:nvPr/>
        </p:nvPicPr>
        <p:blipFill rotWithShape="1">
          <a:blip r:embed="rId3">
            <a:alphaModFix/>
          </a:blip>
          <a:srcRect r="24751"/>
          <a:stretch/>
        </p:blipFill>
        <p:spPr>
          <a:xfrm>
            <a:off x="5280439" y="2363933"/>
            <a:ext cx="3562368" cy="3077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6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 smtClean="0"/>
              <a:t>Baseline Models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18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542925" indent="-457200">
              <a:lnSpc>
                <a:spcPct val="115000"/>
              </a:lnSpc>
              <a:buFont typeface="+mj-lt"/>
              <a:buAutoNum type="arabicParenR"/>
            </a:pPr>
            <a:r>
              <a:rPr lang="en" sz="2200" dirty="0" smtClean="0"/>
              <a:t>Majority</a:t>
            </a:r>
          </a:p>
          <a:p>
            <a:pPr marL="542925" indent="-457200">
              <a:lnSpc>
                <a:spcPct val="115000"/>
              </a:lnSpc>
              <a:buFont typeface="+mj-lt"/>
              <a:buAutoNum type="arabicParenR"/>
            </a:pPr>
            <a:r>
              <a:rPr lang="en" sz="2200" dirty="0" smtClean="0"/>
              <a:t>Stanford </a:t>
            </a:r>
            <a:r>
              <a:rPr lang="en" sz="2200" dirty="0"/>
              <a:t>Dependency </a:t>
            </a:r>
            <a:r>
              <a:rPr lang="en" sz="2200" dirty="0" smtClean="0"/>
              <a:t>Map</a:t>
            </a:r>
          </a:p>
          <a:p>
            <a:pPr marL="542925" indent="-457200">
              <a:lnSpc>
                <a:spcPct val="115000"/>
              </a:lnSpc>
              <a:buFont typeface="+mj-lt"/>
              <a:buAutoNum type="arabicParenR"/>
            </a:pPr>
            <a:r>
              <a:rPr lang="en" sz="2200" dirty="0" smtClean="0"/>
              <a:t>Tabular Models</a:t>
            </a:r>
            <a:endParaRPr lang="en" sz="2200" dirty="0"/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200" dirty="0" smtClean="0"/>
              <a:t>Step 1: assign </a:t>
            </a:r>
            <a:r>
              <a:rPr lang="en" sz="2200" dirty="0"/>
              <a:t>the POS tags to each known character based on different </a:t>
            </a:r>
            <a:r>
              <a:rPr lang="en" sz="2200" dirty="0" smtClean="0"/>
              <a:t>heuristics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200" dirty="0" smtClean="0"/>
              <a:t>Step 2: assign </a:t>
            </a:r>
            <a:r>
              <a:rPr lang="en" sz="2200" dirty="0"/>
              <a:t>the most frequent morphological type obtained from training data to each POS combination, e.g., </a:t>
            </a:r>
            <a:r>
              <a:rPr lang="en" sz="2200" dirty="0" smtClean="0"/>
              <a:t>“(</a:t>
            </a:r>
            <a:r>
              <a:rPr lang="en" sz="2200" dirty="0"/>
              <a:t>VV, NN) = </a:t>
            </a:r>
            <a:r>
              <a:rPr lang="en" sz="2200" dirty="0" smtClean="0"/>
              <a:t>vobj”</a:t>
            </a:r>
            <a:endParaRPr lang="en" sz="2200" dirty="0"/>
          </a:p>
        </p:txBody>
      </p:sp>
    </p:spTree>
    <p:extLst>
      <p:ext uri="{BB962C8B-B14F-4D97-AF65-F5344CB8AC3E}">
        <p14:creationId xmlns:p14="http://schemas.microsoft.com/office/powerpoint/2010/main" val="4225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/>
              <a:t>Experimental Result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19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43100"/>
            <a:ext cx="7290054" cy="4366260"/>
          </a:xfrm>
        </p:spPr>
        <p:txBody>
          <a:bodyPr/>
          <a:lstStyle/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Setting: 10-fold cross-validation</a:t>
            </a: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Metrics: Macro F-measure (MF), Accuracy (ACC)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99558"/>
              </p:ext>
            </p:extLst>
          </p:nvPr>
        </p:nvGraphicFramePr>
        <p:xfrm>
          <a:off x="685797" y="2786149"/>
          <a:ext cx="8172453" cy="2118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9320"/>
                <a:gridCol w="872837"/>
                <a:gridCol w="649424"/>
                <a:gridCol w="649424"/>
                <a:gridCol w="649424"/>
                <a:gridCol w="649424"/>
                <a:gridCol w="649424"/>
                <a:gridCol w="649424"/>
                <a:gridCol w="649424"/>
                <a:gridCol w="649424"/>
                <a:gridCol w="662452"/>
                <a:gridCol w="662452"/>
              </a:tblGrid>
              <a:tr h="4887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Approach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nsubj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vprt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vobj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conj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els</a:t>
                      </a: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MF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ACC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Majority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.172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.340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Stanford Dep. Map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.351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.332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.388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Tabular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Stanford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.296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.389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.162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.349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.395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CTB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.021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.337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.397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.095</a:t>
                      </a: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.479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.508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Dict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.060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.670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.253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.484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.495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.526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904007" y="5312411"/>
            <a:ext cx="7471063" cy="40011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" sz="2000" dirty="0" smtClean="0"/>
              <a:t>Tablular approaches perform better among all baselines.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 smtClean="0"/>
              <a:t>Introduction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/>
              <a:t>Related Work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/>
              <a:t>Morphological Type Scheme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/>
              <a:t>Morphological Type Classification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/>
              <a:t>Drived Word: Rule-Based Approach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/>
              <a:t>Compond Word: ML Approach</a:t>
            </a:r>
            <a:endParaRPr lang="en" sz="2000" dirty="0"/>
          </a:p>
          <a:p>
            <a:pPr marL="342900" indent="-257175">
              <a:buFont typeface="Arial"/>
              <a:buChar char="●"/>
            </a:pPr>
            <a:r>
              <a:rPr lang="en" dirty="0" smtClean="0"/>
              <a:t>Experiments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/>
              <a:t>ACBiMA </a:t>
            </a:r>
            <a:r>
              <a:rPr lang="en" sz="2000" dirty="0"/>
              <a:t>Corpus </a:t>
            </a:r>
            <a:r>
              <a:rPr lang="en" sz="2000" dirty="0" smtClean="0"/>
              <a:t>1.0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/>
              <a:t>Experimental Results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/>
              <a:t>Conclusion &amp;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2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/>
              <a:t>Experimental Result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20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43100"/>
            <a:ext cx="7290054" cy="4366260"/>
          </a:xfrm>
        </p:spPr>
        <p:txBody>
          <a:bodyPr/>
          <a:lstStyle/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Setting: 10-fold cross-validation</a:t>
            </a: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Metrics: Macro F-measure (MF), Accuracy (ACC)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73791"/>
              </p:ext>
            </p:extLst>
          </p:nvPr>
        </p:nvGraphicFramePr>
        <p:xfrm>
          <a:off x="685797" y="2786149"/>
          <a:ext cx="8172453" cy="3078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9320"/>
                <a:gridCol w="872837"/>
                <a:gridCol w="649424"/>
                <a:gridCol w="649424"/>
                <a:gridCol w="649424"/>
                <a:gridCol w="649424"/>
                <a:gridCol w="649424"/>
                <a:gridCol w="649424"/>
                <a:gridCol w="649424"/>
                <a:gridCol w="649424"/>
                <a:gridCol w="662452"/>
                <a:gridCol w="662452"/>
              </a:tblGrid>
              <a:tr h="4887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Approach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nsubj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vprt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vobj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conj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els</a:t>
                      </a: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MF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ACC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Majority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.172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.340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Stanford Dep. Map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.351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.332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.388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Tabular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Stanford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.296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.389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.162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.349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.395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CTB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.337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.397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.479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.508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Dict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.253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.484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.495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.526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Naïve Base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.273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.406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.195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.679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.566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.547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.188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.518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Random Forest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.421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.063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.760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.803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.643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.656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.647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.674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SVM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.413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.541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.288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.748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.791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.657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.636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.271</a:t>
                      </a: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.662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.665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675408" y="5989922"/>
            <a:ext cx="8182841" cy="40011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" sz="2000" dirty="0" smtClean="0"/>
              <a:t>ML-based methods outperform all baselines, where SVM &amp; RF perform best.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6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/>
              <a:t>Experimental Result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21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43100"/>
            <a:ext cx="7290054" cy="4366260"/>
          </a:xfrm>
        </p:spPr>
        <p:txBody>
          <a:bodyPr/>
          <a:lstStyle/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Setting: 10-fold cross-validation</a:t>
            </a: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Metrics: Macro F-measure (MF), Accuracy (ACC)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73791"/>
              </p:ext>
            </p:extLst>
          </p:nvPr>
        </p:nvGraphicFramePr>
        <p:xfrm>
          <a:off x="685797" y="2786149"/>
          <a:ext cx="8172453" cy="3398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9320"/>
                <a:gridCol w="872837"/>
                <a:gridCol w="649424"/>
                <a:gridCol w="649424"/>
                <a:gridCol w="649424"/>
                <a:gridCol w="649424"/>
                <a:gridCol w="649424"/>
                <a:gridCol w="649424"/>
                <a:gridCol w="649424"/>
                <a:gridCol w="649424"/>
                <a:gridCol w="662452"/>
                <a:gridCol w="662452"/>
              </a:tblGrid>
              <a:tr h="4887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Approach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nsubj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n-head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vprt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vobj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conj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els</a:t>
                      </a: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MF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ACC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Majority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.172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.340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Stanford Dep. Map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.351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.332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.388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Tabular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Stanford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.296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.389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.162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.349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.395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CTB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.337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.397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.479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.508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Dict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.253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.484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.495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.526</a:t>
                      </a:r>
                      <a:endParaRPr lang="en-US" sz="1400" dirty="0"/>
                    </a:p>
                  </a:txBody>
                  <a:tcPr anchor="ctr"/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Naïve Base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.273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.406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.195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.523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.679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.566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.547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.188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.518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Random Forest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.421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.063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.760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.803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.643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.656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.647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.674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SVM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.413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.541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.288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.748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.791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.657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.636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.271</a:t>
                      </a: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.662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.665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01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Avg</a:t>
                      </a:r>
                      <a:r>
                        <a:rPr lang="en-US" sz="1500" dirty="0" smtClean="0"/>
                        <a:t> Difficulty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4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Scheme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Classification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Drived Word: Rule-Based Approach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Compond Word: ML Approach</a:t>
            </a:r>
            <a:endParaRPr lang="e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ACBiMA </a:t>
            </a:r>
            <a:r>
              <a:rPr lang="en" sz="2000" dirty="0">
                <a:solidFill>
                  <a:schemeClr val="bg1">
                    <a:lumMod val="65000"/>
                  </a:schemeClr>
                </a:solidFill>
              </a:rPr>
              <a:t>Corpus </a:t>
            </a: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342900" indent="-257175">
              <a:buFont typeface="Arial"/>
              <a:buChar char="●"/>
            </a:pPr>
            <a:r>
              <a:rPr lang="en" b="1" dirty="0" smtClean="0"/>
              <a:t>Conclusion &amp; Future 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22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61604" cy="1499616"/>
          </a:xfrm>
        </p:spPr>
        <p:txBody>
          <a:bodyPr/>
          <a:lstStyle/>
          <a:p>
            <a:r>
              <a:rPr lang="en" cap="none" dirty="0" smtClean="0"/>
              <a:t>Conclusion &amp; Future Work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23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12095"/>
            <a:ext cx="7290054" cy="4224528"/>
          </a:xfrm>
        </p:spPr>
        <p:txBody>
          <a:bodyPr>
            <a:noAutofit/>
          </a:bodyPr>
          <a:lstStyle/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sz="2200" dirty="0"/>
              <a:t>Contribution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Linguistic</a:t>
            </a:r>
          </a:p>
          <a:p>
            <a:pPr marL="102870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</a:pPr>
            <a:r>
              <a:rPr lang="en" sz="2000" dirty="0"/>
              <a:t>Propose a morphological type scheme</a:t>
            </a:r>
          </a:p>
          <a:p>
            <a:pPr marL="102870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</a:pPr>
            <a:r>
              <a:rPr lang="en" sz="2000" dirty="0" smtClean="0"/>
              <a:t>Develop </a:t>
            </a:r>
            <a:r>
              <a:rPr lang="en" sz="2000" dirty="0"/>
              <a:t>a corpus containing about 11K words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Technical</a:t>
            </a:r>
          </a:p>
          <a:p>
            <a:pPr marL="102870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</a:pPr>
            <a:r>
              <a:rPr lang="en" sz="2000" dirty="0"/>
              <a:t>Develop an effective morphological classifier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Practical</a:t>
            </a:r>
          </a:p>
          <a:p>
            <a:pPr marL="102870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</a:pPr>
            <a:r>
              <a:rPr lang="en" sz="2000" dirty="0"/>
              <a:t>Data and tool </a:t>
            </a:r>
            <a:r>
              <a:rPr lang="en" sz="2000" dirty="0" smtClean="0"/>
              <a:t>available</a:t>
            </a:r>
          </a:p>
          <a:p>
            <a:pPr marL="102870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</a:pPr>
            <a:r>
              <a:rPr lang="en" sz="2000" dirty="0" smtClean="0"/>
              <a:t>Additional features for any Chinese task</a:t>
            </a:r>
            <a:endParaRPr lang="en" sz="2000" dirty="0"/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sz="2200" dirty="0"/>
              <a:t>Future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200" dirty="0"/>
              <a:t>Improve other NLP tasks by using ACBiMA</a:t>
            </a:r>
            <a:endParaRPr lang="en" sz="2200" dirty="0"/>
          </a:p>
        </p:txBody>
      </p:sp>
    </p:spTree>
    <p:extLst>
      <p:ext uri="{BB962C8B-B14F-4D97-AF65-F5344CB8AC3E}">
        <p14:creationId xmlns:p14="http://schemas.microsoft.com/office/powerpoint/2010/main" val="38156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16" y="2052362"/>
            <a:ext cx="3836194" cy="1097280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75709" y="5232809"/>
            <a:ext cx="3193256" cy="8572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Thanks for your attentions!!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algn="r"/>
              <a:t>24</a:t>
            </a:fld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57949" y="4960137"/>
            <a:ext cx="2540577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sz="1700" smtClean="0"/>
              <a:t>HTTP://ACBIMA.ORG</a:t>
            </a:r>
            <a:endParaRPr lang="en" sz="1700" dirty="0"/>
          </a:p>
        </p:txBody>
      </p:sp>
    </p:spTree>
    <p:extLst>
      <p:ext uri="{BB962C8B-B14F-4D97-AF65-F5344CB8AC3E}">
        <p14:creationId xmlns:p14="http://schemas.microsoft.com/office/powerpoint/2010/main" val="14574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b="1" dirty="0" smtClean="0"/>
              <a:t>Introduction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Scheme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Classification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Drived Word: Rule-Based Approach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Compond Word: ML Approach</a:t>
            </a:r>
            <a:endParaRPr lang="e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ACBiMA </a:t>
            </a:r>
            <a:r>
              <a:rPr lang="en" sz="2000" dirty="0">
                <a:solidFill>
                  <a:schemeClr val="bg1">
                    <a:lumMod val="65000"/>
                  </a:schemeClr>
                </a:solidFill>
              </a:rPr>
              <a:t>Corpus </a:t>
            </a: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3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Introduction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rm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 smtClean="0"/>
              <a:t>NLP tasks usually focus on segmented words</a:t>
            </a:r>
          </a:p>
          <a:p>
            <a:pPr marL="342900" indent="-257175">
              <a:buFont typeface="Arial"/>
              <a:buChar char="●"/>
            </a:pPr>
            <a:r>
              <a:rPr lang="en" b="1" dirty="0" smtClean="0"/>
              <a:t>Morphology</a:t>
            </a:r>
            <a:r>
              <a:rPr lang="en" dirty="0" smtClean="0"/>
              <a:t> is how words are composed with morphemes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/>
              <a:t>Usages </a:t>
            </a:r>
            <a:r>
              <a:rPr lang="en" dirty="0"/>
              <a:t>of Chinese </a:t>
            </a:r>
            <a:r>
              <a:rPr lang="en" dirty="0" smtClean="0"/>
              <a:t>morphological structures</a:t>
            </a:r>
            <a:endParaRPr lang="en" dirty="0"/>
          </a:p>
          <a:p>
            <a:pPr marL="685800" lvl="1" indent="-257175">
              <a:buFont typeface="Courier New"/>
              <a:buChar char="o"/>
            </a:pPr>
            <a:r>
              <a:rPr lang="en" sz="2000" dirty="0"/>
              <a:t>Sentiment Analysis (Ku, 2009; Huang, 2009)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/>
              <a:t>POS Tagging (Qiu, 2008)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/>
              <a:t>Word Segmentation (Gao, 2005)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/>
              <a:t>Parsing (Li, 2011; Li, 2012; Zhang, 2013)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/>
              <a:t>Challenge for Chinese morphology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/>
              <a:t>Lack </a:t>
            </a:r>
            <a:r>
              <a:rPr lang="en" sz="2000" dirty="0"/>
              <a:t>of complete </a:t>
            </a:r>
            <a:r>
              <a:rPr lang="en" sz="2000" dirty="0" smtClean="0"/>
              <a:t>theories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/>
              <a:t>Lack of category schema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/>
              <a:t>Lack of toolkits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4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1973" y="2982191"/>
            <a:ext cx="167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/>
              <a:t> 抗      菌</a:t>
            </a:r>
            <a:endParaRPr lang="en-US" altLang="zh-TW" sz="2200" dirty="0" smtClean="0"/>
          </a:p>
          <a:p>
            <a:r>
              <a:rPr lang="en-US" sz="2200" dirty="0" smtClean="0"/>
              <a:t>anti  bacteria</a:t>
            </a:r>
            <a:endParaRPr lang="en-US" sz="2200" dirty="0"/>
          </a:p>
        </p:txBody>
      </p:sp>
      <p:sp>
        <p:nvSpPr>
          <p:cNvPr id="7" name="Plus 6"/>
          <p:cNvSpPr/>
          <p:nvPr/>
        </p:nvSpPr>
        <p:spPr>
          <a:xfrm>
            <a:off x="7891897" y="2982190"/>
            <a:ext cx="384464" cy="380163"/>
          </a:xfrm>
          <a:prstGeom prst="mathPlus">
            <a:avLst>
              <a:gd name="adj1" fmla="val 125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567057" y="2820846"/>
            <a:ext cx="280554" cy="16134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7242469" y="2820845"/>
            <a:ext cx="280554" cy="16134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31973" y="3679494"/>
            <a:ext cx="145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6600"/>
                </a:solidFill>
              </a:rPr>
              <a:t>verb  object</a:t>
            </a:r>
            <a:endParaRPr lang="en-US" sz="20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257175">
              <a:buFont typeface="Arial"/>
              <a:buChar char="●"/>
            </a:pPr>
            <a:r>
              <a:rPr lang="en" b="1" dirty="0" smtClean="0"/>
              <a:t>Related Work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Scheme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Classification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Drived Word: Rule-Based Approach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Compond Word: ML Approach</a:t>
            </a:r>
            <a:endParaRPr lang="e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ACBiMA </a:t>
            </a:r>
            <a:r>
              <a:rPr lang="en" sz="2000" dirty="0">
                <a:solidFill>
                  <a:schemeClr val="bg1">
                    <a:lumMod val="65000"/>
                  </a:schemeClr>
                </a:solidFill>
              </a:rPr>
              <a:t>Corpus </a:t>
            </a: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5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Related Work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6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/>
              <a:t>Focus on </a:t>
            </a:r>
            <a:r>
              <a:rPr lang="en" i="1" dirty="0"/>
              <a:t>longer unknown words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/>
              <a:t>Tseng, 2002; Tseng, 2005; Lu, 2008; Qiu, 2008</a:t>
            </a:r>
            <a:endParaRPr lang="en" dirty="0" smtClean="0"/>
          </a:p>
          <a:p>
            <a:pPr marL="342900" indent="-257175">
              <a:buFont typeface="Arial"/>
              <a:buChar char="●"/>
            </a:pPr>
            <a:r>
              <a:rPr lang="en" dirty="0"/>
              <a:t>Focus on the </a:t>
            </a:r>
            <a:r>
              <a:rPr lang="en" i="1" dirty="0"/>
              <a:t>functionality</a:t>
            </a:r>
            <a:r>
              <a:rPr lang="en" dirty="0"/>
              <a:t> of morphemic characters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/>
              <a:t>Bruno, 2010</a:t>
            </a:r>
            <a:endParaRPr lang="en" dirty="0"/>
          </a:p>
          <a:p>
            <a:pPr marL="342900" indent="-257175">
              <a:lnSpc>
                <a:spcPct val="115000"/>
              </a:lnSpc>
              <a:buFont typeface="Arial"/>
              <a:buChar char="●"/>
            </a:pPr>
            <a:r>
              <a:rPr lang="en" dirty="0" smtClean="0"/>
              <a:t>Focus </a:t>
            </a:r>
            <a:r>
              <a:rPr lang="en" dirty="0"/>
              <a:t>on </a:t>
            </a:r>
            <a:r>
              <a:rPr lang="en" i="1" dirty="0"/>
              <a:t>Chinese bi-character words</a:t>
            </a:r>
          </a:p>
          <a:p>
            <a:pPr marL="68580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2000" dirty="0"/>
              <a:t>Huang, et al., 2010 (LREC)</a:t>
            </a:r>
          </a:p>
          <a:p>
            <a:pPr marL="86868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1800" dirty="0" smtClean="0">
                <a:solidFill>
                  <a:srgbClr val="C00000"/>
                </a:solidFill>
              </a:rPr>
              <a:t>52</a:t>
            </a:r>
            <a:r>
              <a:rPr lang="en" sz="1800" dirty="0">
                <a:solidFill>
                  <a:srgbClr val="C00000"/>
                </a:solidFill>
              </a:rPr>
              <a:t>%</a:t>
            </a:r>
            <a:r>
              <a:rPr lang="en" sz="1800" dirty="0"/>
              <a:t> multi-character Chinese tokens are bi-character</a:t>
            </a:r>
          </a:p>
          <a:p>
            <a:pPr marL="86868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1800" dirty="0" smtClean="0"/>
              <a:t>analyze </a:t>
            </a:r>
            <a:r>
              <a:rPr lang="en" sz="1800" dirty="0"/>
              <a:t>Chinese morphological </a:t>
            </a:r>
            <a:r>
              <a:rPr lang="en" sz="1800" dirty="0" smtClean="0"/>
              <a:t>types</a:t>
            </a:r>
          </a:p>
          <a:p>
            <a:pPr marL="868680" lvl="2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" sz="1800" dirty="0" smtClean="0"/>
              <a:t>developed </a:t>
            </a:r>
            <a:r>
              <a:rPr lang="en" sz="1800" dirty="0"/>
              <a:t>a suite of classifiers </a:t>
            </a:r>
            <a:r>
              <a:rPr lang="en" sz="1800" dirty="0" smtClean="0"/>
              <a:t>for type prediction</a:t>
            </a:r>
            <a:endParaRPr lang="en" sz="1800" dirty="0"/>
          </a:p>
        </p:txBody>
      </p:sp>
      <p:sp>
        <p:nvSpPr>
          <p:cNvPr id="8" name="Text Box 75"/>
          <p:cNvSpPr txBox="1">
            <a:spLocks noChangeArrowheads="1"/>
          </p:cNvSpPr>
          <p:nvPr/>
        </p:nvSpPr>
        <p:spPr bwMode="auto">
          <a:xfrm>
            <a:off x="737753" y="5520226"/>
            <a:ext cx="7678882" cy="369332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" dirty="0" smtClean="0"/>
              <a:t>Issue: covers </a:t>
            </a:r>
            <a:r>
              <a:rPr lang="en" dirty="0"/>
              <a:t>only a subset of Chinese content words and has limited scalability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4272"/>
            <a:ext cx="7731668" cy="4335087"/>
          </a:xfrm>
        </p:spPr>
        <p:txBody>
          <a:bodyPr>
            <a:noAutofit/>
          </a:bodyPr>
          <a:lstStyle/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 marL="342900" indent="-257175">
              <a:buFont typeface="Arial"/>
              <a:buChar char="●"/>
            </a:pPr>
            <a:r>
              <a:rPr lang="en" b="1" dirty="0" smtClean="0"/>
              <a:t>Morphological Type Scheme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Morphological Type Classification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Drived Word: Rule-Based Approach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Compond Word: ML Approach</a:t>
            </a:r>
            <a:endParaRPr lang="e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ACBiMA </a:t>
            </a:r>
            <a:r>
              <a:rPr lang="en" sz="2000" dirty="0">
                <a:solidFill>
                  <a:schemeClr val="bg1">
                    <a:lumMod val="65000"/>
                  </a:schemeClr>
                </a:solidFill>
              </a:rPr>
              <a:t>Corpus </a:t>
            </a: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  <a:p>
            <a:pPr marL="685800" lvl="1" indent="-257175">
              <a:buFont typeface="Courier New"/>
              <a:buChar char="o"/>
            </a:pPr>
            <a:r>
              <a:rPr lang="en" sz="20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342900" indent="-257175"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7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68086" cy="1499616"/>
          </a:xfrm>
        </p:spPr>
        <p:txBody>
          <a:bodyPr/>
          <a:lstStyle/>
          <a:p>
            <a:r>
              <a:rPr lang="en" cap="none" dirty="0"/>
              <a:t>Morphological Type Scheme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8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9380" y="2446952"/>
            <a:ext cx="8780318" cy="3335159"/>
            <a:chOff x="249380" y="2446952"/>
            <a:chExt cx="8780318" cy="3335159"/>
          </a:xfrm>
        </p:grpSpPr>
        <p:sp>
          <p:nvSpPr>
            <p:cNvPr id="9" name="文字方塊 45"/>
            <p:cNvSpPr txBox="1"/>
            <p:nvPr/>
          </p:nvSpPr>
          <p:spPr>
            <a:xfrm>
              <a:off x="249380" y="3329453"/>
              <a:ext cx="21628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 smtClean="0">
                  <a:latin typeface="+mj-lt"/>
                  <a:cs typeface="Times New Roman" pitchFamily="18" charset="0"/>
                </a:rPr>
                <a:t>Chinese Bi-Char Content Word</a:t>
              </a:r>
              <a:endParaRPr lang="zh-TW" alt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左大括弧 46"/>
            <p:cNvSpPr/>
            <p:nvPr/>
          </p:nvSpPr>
          <p:spPr>
            <a:xfrm>
              <a:off x="2421703" y="2670835"/>
              <a:ext cx="288032" cy="190891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47"/>
            <p:cNvSpPr txBox="1"/>
            <p:nvPr/>
          </p:nvSpPr>
          <p:spPr>
            <a:xfrm>
              <a:off x="2736970" y="2464704"/>
              <a:ext cx="36413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latin typeface="+mj-lt"/>
                  <a:cs typeface="Times New Roman" pitchFamily="18" charset="0"/>
                </a:rPr>
                <a:t>Single-Morpheme Word</a:t>
              </a:r>
              <a:endParaRPr lang="zh-TW" alt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文字方塊 48"/>
            <p:cNvSpPr txBox="1"/>
            <p:nvPr/>
          </p:nvSpPr>
          <p:spPr>
            <a:xfrm>
              <a:off x="2665704" y="4206542"/>
              <a:ext cx="131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 smtClean="0">
                  <a:latin typeface="+mj-lt"/>
                  <a:cs typeface="Times New Roman" pitchFamily="18" charset="0"/>
                </a:rPr>
                <a:t>Synthetic Word</a:t>
              </a:r>
              <a:endParaRPr lang="zh-TW" alt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左大括弧 49"/>
            <p:cNvSpPr/>
            <p:nvPr/>
          </p:nvSpPr>
          <p:spPr>
            <a:xfrm>
              <a:off x="3945401" y="3576624"/>
              <a:ext cx="288032" cy="189064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50"/>
            <p:cNvSpPr txBox="1"/>
            <p:nvPr/>
          </p:nvSpPr>
          <p:spPr>
            <a:xfrm>
              <a:off x="4304992" y="3471061"/>
              <a:ext cx="11020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 smtClean="0">
                  <a:latin typeface="+mj-lt"/>
                  <a:cs typeface="Times New Roman" pitchFamily="18" charset="0"/>
                </a:rPr>
                <a:t>Derived Word</a:t>
              </a:r>
              <a:endParaRPr lang="zh-TW" alt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文字方塊 51"/>
            <p:cNvSpPr txBox="1"/>
            <p:nvPr/>
          </p:nvSpPr>
          <p:spPr>
            <a:xfrm>
              <a:off x="4214977" y="5012670"/>
              <a:ext cx="14668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 smtClean="0">
                  <a:latin typeface="+mj-lt"/>
                  <a:cs typeface="Times New Roman" pitchFamily="18" charset="0"/>
                </a:rPr>
                <a:t>Compound Word</a:t>
              </a:r>
              <a:endParaRPr lang="zh-TW" alt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文字方塊 54"/>
            <p:cNvSpPr txBox="1"/>
            <p:nvPr/>
          </p:nvSpPr>
          <p:spPr>
            <a:xfrm>
              <a:off x="5776521" y="3574752"/>
              <a:ext cx="25753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dup,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pfx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sfx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neg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ec</a:t>
              </a:r>
              <a:endParaRPr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文字方塊 55"/>
            <p:cNvSpPr txBox="1"/>
            <p:nvPr/>
          </p:nvSpPr>
          <p:spPr>
            <a:xfrm>
              <a:off x="5792185" y="4982288"/>
              <a:ext cx="32375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a-head,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conj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n-head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nsubj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v-head,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vobj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vprt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els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字方塊 56"/>
            <p:cNvSpPr txBox="1"/>
            <p:nvPr/>
          </p:nvSpPr>
          <p:spPr>
            <a:xfrm>
              <a:off x="5839530" y="2446952"/>
              <a:ext cx="15587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err="1" smtClean="0">
                  <a:latin typeface="Times New Roman" pitchFamily="18" charset="0"/>
                  <a:cs typeface="Times New Roman" pitchFamily="18" charset="0"/>
                </a:rPr>
                <a:t>els</a:t>
              </a:r>
              <a:endParaRPr lang="en-US" altLang="zh-TW" sz="2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直線接點 57"/>
            <p:cNvCxnSpPr/>
            <p:nvPr/>
          </p:nvCxnSpPr>
          <p:spPr>
            <a:xfrm>
              <a:off x="5622577" y="2714351"/>
              <a:ext cx="18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57"/>
            <p:cNvCxnSpPr/>
            <p:nvPr/>
          </p:nvCxnSpPr>
          <p:spPr>
            <a:xfrm>
              <a:off x="5501783" y="3824260"/>
              <a:ext cx="18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接點 57"/>
            <p:cNvCxnSpPr/>
            <p:nvPr/>
          </p:nvCxnSpPr>
          <p:spPr>
            <a:xfrm>
              <a:off x="5596521" y="5300702"/>
              <a:ext cx="18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4273819" y="3433327"/>
            <a:ext cx="4724706" cy="23599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68086" cy="1499616"/>
          </a:xfrm>
        </p:spPr>
        <p:txBody>
          <a:bodyPr/>
          <a:lstStyle/>
          <a:p>
            <a:r>
              <a:rPr lang="en" cap="none" dirty="0" smtClean="0"/>
              <a:t>Derived Word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AB73BC-B049-4115-A692-8D63A059BFB8}" type="slidenum">
              <a:rPr lang="en-US" sz="1400" b="1" smtClean="0"/>
              <a:pPr algn="r"/>
              <a:t>9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7290197" cy="274320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:: acbima.org ::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22" name="Shape 61"/>
          <p:cNvPicPr preferRelativeResize="0"/>
          <p:nvPr/>
        </p:nvPicPr>
        <p:blipFill rotWithShape="1">
          <a:blip r:embed="rId3">
            <a:alphaModFix/>
          </a:blip>
          <a:srcRect t="11337" b="12056"/>
          <a:stretch/>
        </p:blipFill>
        <p:spPr>
          <a:xfrm>
            <a:off x="415302" y="2940626"/>
            <a:ext cx="8520880" cy="2057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3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1_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2_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1950</TotalTime>
  <Words>1326</Words>
  <Application>Microsoft Office PowerPoint</Application>
  <PresentationFormat>On-screen Show (4:3)</PresentationFormat>
  <Paragraphs>529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新細明體</vt:lpstr>
      <vt:lpstr>宋体</vt:lpstr>
      <vt:lpstr>Arial</vt:lpstr>
      <vt:lpstr>Calibri</vt:lpstr>
      <vt:lpstr>Courier New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2_Integral</vt:lpstr>
      <vt:lpstr> ACBiMA: Advanced Chinese Bi-Character Word Morphological Analyzer</vt:lpstr>
      <vt:lpstr>Outline</vt:lpstr>
      <vt:lpstr>Outline</vt:lpstr>
      <vt:lpstr>Introduction</vt:lpstr>
      <vt:lpstr>Outline</vt:lpstr>
      <vt:lpstr>Related Work</vt:lpstr>
      <vt:lpstr>Outline</vt:lpstr>
      <vt:lpstr>Morphological Type Scheme</vt:lpstr>
      <vt:lpstr>Derived Word</vt:lpstr>
      <vt:lpstr>Compond Word</vt:lpstr>
      <vt:lpstr>Outline</vt:lpstr>
      <vt:lpstr>Morphological Type Classification</vt:lpstr>
      <vt:lpstr>Derived Word: Rule-Based</vt:lpstr>
      <vt:lpstr>Compond Word: ML-Based</vt:lpstr>
      <vt:lpstr>Classification Feature</vt:lpstr>
      <vt:lpstr>Outline</vt:lpstr>
      <vt:lpstr>ACBiMA Corpus 1.0</vt:lpstr>
      <vt:lpstr>Baseline Models</vt:lpstr>
      <vt:lpstr>Experimental Result</vt:lpstr>
      <vt:lpstr>Experimental Result</vt:lpstr>
      <vt:lpstr>Experimental Result</vt:lpstr>
      <vt:lpstr>Outline</vt:lpstr>
      <vt:lpstr>Conclusion &amp; Future Work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Chen</dc:creator>
  <cp:lastModifiedBy>Vivian Chen</cp:lastModifiedBy>
  <cp:revision>66</cp:revision>
  <dcterms:created xsi:type="dcterms:W3CDTF">2015-07-28T16:17:35Z</dcterms:created>
  <dcterms:modified xsi:type="dcterms:W3CDTF">2015-07-30T00:48:28Z</dcterms:modified>
</cp:coreProperties>
</file>