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tags/tag2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1.xml" ContentType="application/vnd.openxmlformats-officedocument.presentationml.tags+xml"/>
  <Override PartName="/ppt/notesSlides/notesSlide31.xml" ContentType="application/vnd.openxmlformats-officedocument.presentationml.notesSlide+xml"/>
  <Override PartName="/ppt/tags/tag22.xml" ContentType="application/vnd.openxmlformats-officedocument.presentationml.tags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notesSlides/notesSlide33.xml" ContentType="application/vnd.openxmlformats-officedocument.presentationml.notesSlide+xml"/>
  <Override PartName="/ppt/tags/tag24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5.xml" ContentType="application/vnd.openxmlformats-officedocument.presentationml.tags+xml"/>
  <Override PartName="/ppt/notesSlides/notesSlide36.xml" ContentType="application/vnd.openxmlformats-officedocument.presentationml.notesSlide+xml"/>
  <Override PartName="/ppt/tags/tag26.xml" ContentType="application/vnd.openxmlformats-officedocument.presentationml.tags+xml"/>
  <Override PartName="/ppt/notesSlides/notesSlide37.xml" ContentType="application/vnd.openxmlformats-officedocument.presentationml.notesSlide+xml"/>
  <Override PartName="/ppt/tags/tag27.xml" ContentType="application/vnd.openxmlformats-officedocument.presentationml.tags+xml"/>
  <Override PartName="/ppt/notesSlides/notesSlide38.xml" ContentType="application/vnd.openxmlformats-officedocument.presentationml.notesSlide+xml"/>
  <Override PartName="/ppt/charts/chart1.xml" ContentType="application/vnd.openxmlformats-officedocument.drawingml.chart+xml"/>
  <Override PartName="/ppt/tags/tag28.xml" ContentType="application/vnd.openxmlformats-officedocument.presentationml.tags+xml"/>
  <Override PartName="/ppt/notesSlides/notesSlide39.xml" ContentType="application/vnd.openxmlformats-officedocument.presentationml.notesSlide+xml"/>
  <Override PartName="/ppt/charts/chart2.xml" ContentType="application/vnd.openxmlformats-officedocument.drawingml.chart+xml"/>
  <Override PartName="/ppt/tags/tag29.xml" ContentType="application/vnd.openxmlformats-officedocument.presentationml.tags+xml"/>
  <Override PartName="/ppt/notesSlides/notesSlide4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1.xml" ContentType="application/vnd.openxmlformats-officedocument.presentationml.notesSlide+xml"/>
  <Override PartName="/ppt/tags/tag30.xml" ContentType="application/vnd.openxmlformats-officedocument.presentationml.tags+xml"/>
  <Override PartName="/ppt/notesSlides/notesSlide42.xml" ContentType="application/vnd.openxmlformats-officedocument.presentationml.notesSlide+xml"/>
  <Override PartName="/ppt/tags/tag31.xml" ContentType="application/vnd.openxmlformats-officedocument.presentationml.tags+xml"/>
  <Override PartName="/ppt/notesSlides/notesSlide43.xml" ContentType="application/vnd.openxmlformats-officedocument.presentationml.notesSlide+xml"/>
  <Override PartName="/ppt/tags/tag32.xml" ContentType="application/vnd.openxmlformats-officedocument.presentationml.tags+xml"/>
  <Override PartName="/ppt/notesSlides/notesSlide44.xml" ContentType="application/vnd.openxmlformats-officedocument.presentationml.notesSlide+xml"/>
  <Override PartName="/ppt/tags/tag33.xml" ContentType="application/vnd.openxmlformats-officedocument.presentationml.tags+xml"/>
  <Override PartName="/ppt/notesSlides/notesSlide45.xml" ContentType="application/vnd.openxmlformats-officedocument.presentationml.notesSlide+xml"/>
  <Override PartName="/ppt/tags/tag34.xml" ContentType="application/vnd.openxmlformats-officedocument.presentationml.tags+xml"/>
  <Override PartName="/ppt/notesSlides/notesSlide46.xml" ContentType="application/vnd.openxmlformats-officedocument.presentationml.notesSlide+xml"/>
  <Override PartName="/ppt/tags/tag35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36.xml" ContentType="application/vnd.openxmlformats-officedocument.presentationml.tags+xml"/>
  <Override PartName="/ppt/notesSlides/notesSlide49.xml" ContentType="application/vnd.openxmlformats-officedocument.presentationml.notesSlide+xml"/>
  <Override PartName="/ppt/tags/tag37.xml" ContentType="application/vnd.openxmlformats-officedocument.presentationml.tags+xml"/>
  <Override PartName="/ppt/notesSlides/notesSlide50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tags/tag38.xml" ContentType="application/vnd.openxmlformats-officedocument.presentationml.tags+xml"/>
  <Override PartName="/ppt/notesSlides/notesSlide51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tags/tag39.xml" ContentType="application/vnd.openxmlformats-officedocument.presentationml.tags+xml"/>
  <Override PartName="/ppt/notesSlides/notesSlide52.xml" ContentType="application/vnd.openxmlformats-officedocument.presentationml.notesSl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53.xml" ContentType="application/vnd.openxmlformats-officedocument.presentationml.notesSlide+xml"/>
  <Override PartName="/ppt/tags/tag40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36" r:id="rId3"/>
    <p:sldId id="258" r:id="rId4"/>
    <p:sldId id="357" r:id="rId5"/>
    <p:sldId id="388" r:id="rId6"/>
    <p:sldId id="294" r:id="rId7"/>
    <p:sldId id="297" r:id="rId8"/>
    <p:sldId id="298" r:id="rId9"/>
    <p:sldId id="295" r:id="rId10"/>
    <p:sldId id="296" r:id="rId11"/>
    <p:sldId id="299" r:id="rId12"/>
    <p:sldId id="302" r:id="rId13"/>
    <p:sldId id="303" r:id="rId14"/>
    <p:sldId id="268" r:id="rId15"/>
    <p:sldId id="307" r:id="rId16"/>
    <p:sldId id="308" r:id="rId17"/>
    <p:sldId id="309" r:id="rId18"/>
    <p:sldId id="310" r:id="rId19"/>
    <p:sldId id="311" r:id="rId20"/>
    <p:sldId id="317" r:id="rId21"/>
    <p:sldId id="313" r:id="rId22"/>
    <p:sldId id="339" r:id="rId23"/>
    <p:sldId id="342" r:id="rId24"/>
    <p:sldId id="341" r:id="rId25"/>
    <p:sldId id="343" r:id="rId26"/>
    <p:sldId id="275" r:id="rId27"/>
    <p:sldId id="277" r:id="rId28"/>
    <p:sldId id="324" r:id="rId29"/>
    <p:sldId id="322" r:id="rId30"/>
    <p:sldId id="330" r:id="rId31"/>
    <p:sldId id="323" r:id="rId32"/>
    <p:sldId id="331" r:id="rId33"/>
    <p:sldId id="325" r:id="rId34"/>
    <p:sldId id="280" r:id="rId35"/>
    <p:sldId id="358" r:id="rId36"/>
    <p:sldId id="326" r:id="rId37"/>
    <p:sldId id="282" r:id="rId38"/>
    <p:sldId id="350" r:id="rId39"/>
    <p:sldId id="360" r:id="rId40"/>
    <p:sldId id="379" r:id="rId41"/>
    <p:sldId id="359" r:id="rId42"/>
    <p:sldId id="289" r:id="rId43"/>
    <p:sldId id="364" r:id="rId44"/>
    <p:sldId id="386" r:id="rId45"/>
    <p:sldId id="387" r:id="rId46"/>
    <p:sldId id="366" r:id="rId47"/>
    <p:sldId id="367" r:id="rId48"/>
    <p:sldId id="362" r:id="rId49"/>
    <p:sldId id="369" r:id="rId50"/>
    <p:sldId id="380" r:id="rId51"/>
    <p:sldId id="384" r:id="rId52"/>
    <p:sldId id="385" r:id="rId53"/>
    <p:sldId id="368" r:id="rId54"/>
    <p:sldId id="377" r:id="rId55"/>
    <p:sldId id="288" r:id="rId56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FF"/>
    <a:srgbClr val="3399FF"/>
    <a:srgbClr val="66CCFF"/>
    <a:srgbClr val="66FF33"/>
    <a:srgbClr val="FF3399"/>
    <a:srgbClr val="FF33CC"/>
    <a:srgbClr val="CE287F"/>
    <a:srgbClr val="99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48" autoAdjust="0"/>
  </p:normalViewPr>
  <p:slideViewPr>
    <p:cSldViewPr>
      <p:cViewPr varScale="1">
        <p:scale>
          <a:sx n="86" d="100"/>
          <a:sy n="86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omework\Thesis\eval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work\&#30889;&#20108;&#19979;\thesi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work\&#30889;&#20108;&#19979;\thesi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work\&#30889;&#20108;&#19979;\thesi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omework\&#30889;&#20108;&#19979;\thesi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Homework\Thesis\eval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Homework\&#30889;&#20108;&#19979;\thesis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Sheet1!$A$1:$A$5</c:f>
              <c:strCache>
                <c:ptCount val="5"/>
                <c:pt idx="0">
                  <c:v>Pr</c:v>
                </c:pt>
                <c:pt idx="1">
                  <c:v>Lx</c:v>
                </c:pt>
                <c:pt idx="2">
                  <c:v>Sm</c:v>
                </c:pt>
                <c:pt idx="3">
                  <c:v>Pr+Lx</c:v>
                </c:pt>
                <c:pt idx="4">
                  <c:v>Pr+Lx+Sm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20.779999999999987</c:v>
                </c:pt>
                <c:pt idx="1">
                  <c:v>42.86</c:v>
                </c:pt>
                <c:pt idx="2">
                  <c:v>35.630000000000003</c:v>
                </c:pt>
                <c:pt idx="3">
                  <c:v>48.15</c:v>
                </c:pt>
                <c:pt idx="4">
                  <c:v>56.55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17568"/>
        <c:axId val="89423872"/>
      </c:barChart>
      <c:catAx>
        <c:axId val="88717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zh-TW"/>
          </a:p>
        </c:txPr>
        <c:crossAx val="89423872"/>
        <c:crosses val="autoZero"/>
        <c:auto val="1"/>
        <c:lblAlgn val="ctr"/>
        <c:lblOffset val="100"/>
        <c:noMultiLvlLbl val="0"/>
      </c:catAx>
      <c:valAx>
        <c:axId val="8942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717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Sheet1!$G$10:$G$12</c:f>
              <c:numCache>
                <c:formatCode>General</c:formatCode>
                <c:ptCount val="3"/>
                <c:pt idx="0">
                  <c:v>13.236000000000001</c:v>
                </c:pt>
                <c:pt idx="1">
                  <c:v>17.076000000000001</c:v>
                </c:pt>
                <c:pt idx="2">
                  <c:v>18.318000000000001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Sheet1!$H$10:$H$12</c:f>
              <c:numCache>
                <c:formatCode>General</c:formatCode>
                <c:ptCount val="3"/>
                <c:pt idx="0">
                  <c:v>14.969000000000007</c:v>
                </c:pt>
                <c:pt idx="1">
                  <c:v>16.32</c:v>
                </c:pt>
                <c:pt idx="2">
                  <c:v>18.344999999999999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Sheet1!$I$10:$I$12</c:f>
              <c:numCache>
                <c:formatCode>General</c:formatCode>
                <c:ptCount val="3"/>
                <c:pt idx="0">
                  <c:v>16.446999999999989</c:v>
                </c:pt>
                <c:pt idx="1">
                  <c:v>18.503</c:v>
                </c:pt>
                <c:pt idx="2">
                  <c:v>19.114999999999998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Sheet1!$J$10:$J$12</c:f>
              <c:numCache>
                <c:formatCode>General</c:formatCode>
                <c:ptCount val="3"/>
                <c:pt idx="0">
                  <c:v>16.542000000000002</c:v>
                </c:pt>
                <c:pt idx="1">
                  <c:v>20.872</c:v>
                </c:pt>
                <c:pt idx="2">
                  <c:v>22.224999999999987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80640"/>
        <c:axId val="90482176"/>
      </c:barChart>
      <c:catAx>
        <c:axId val="9048064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482176"/>
        <c:crosses val="autoZero"/>
        <c:auto val="1"/>
        <c:lblAlgn val="ctr"/>
        <c:lblOffset val="100"/>
        <c:noMultiLvlLbl val="0"/>
      </c:catAx>
      <c:valAx>
        <c:axId val="90482176"/>
        <c:scaling>
          <c:orientation val="minMax"/>
          <c:max val="23"/>
          <c:min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480640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Sheet1!$G$14:$G$16</c:f>
              <c:numCache>
                <c:formatCode>General</c:formatCode>
                <c:ptCount val="3"/>
                <c:pt idx="0">
                  <c:v>48.416000000000004</c:v>
                </c:pt>
                <c:pt idx="1">
                  <c:v>47.158000000000001</c:v>
                </c:pt>
                <c:pt idx="2">
                  <c:v>40.898000000000003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Sheet1!$H$14:$H$16</c:f>
              <c:numCache>
                <c:formatCode>General</c:formatCode>
                <c:ptCount val="3"/>
                <c:pt idx="0">
                  <c:v>49.984000000000002</c:v>
                </c:pt>
                <c:pt idx="1">
                  <c:v>48.872</c:v>
                </c:pt>
                <c:pt idx="2">
                  <c:v>42.674000000000007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Sheet1!$I$14:$I$16</c:f>
              <c:numCache>
                <c:formatCode>General</c:formatCode>
                <c:ptCount val="3"/>
                <c:pt idx="0">
                  <c:v>51.11</c:v>
                </c:pt>
                <c:pt idx="1">
                  <c:v>49.547000000000004</c:v>
                </c:pt>
                <c:pt idx="2">
                  <c:v>42.503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Sheet1!$J$14:$J$16</c:f>
              <c:numCache>
                <c:formatCode>General</c:formatCode>
                <c:ptCount val="3"/>
                <c:pt idx="0">
                  <c:v>51.434000000000005</c:v>
                </c:pt>
                <c:pt idx="1">
                  <c:v>50.701000000000001</c:v>
                </c:pt>
                <c:pt idx="2">
                  <c:v>44.137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08288"/>
        <c:axId val="90518272"/>
      </c:barChart>
      <c:catAx>
        <c:axId val="9050828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518272"/>
        <c:crosses val="autoZero"/>
        <c:auto val="1"/>
        <c:lblAlgn val="ctr"/>
        <c:lblOffset val="100"/>
        <c:noMultiLvlLbl val="0"/>
      </c:catAx>
      <c:valAx>
        <c:axId val="90518272"/>
        <c:scaling>
          <c:orientation val="minMax"/>
          <c:max val="53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508288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51.935000000000002</c:v>
                </c:pt>
                <c:pt idx="1">
                  <c:v>49.803000000000004</c:v>
                </c:pt>
                <c:pt idx="2">
                  <c:v>42.907000000000004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53.284000000000006</c:v>
                </c:pt>
                <c:pt idx="1">
                  <c:v>51.74</c:v>
                </c:pt>
                <c:pt idx="2">
                  <c:v>44.583000000000006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54.483000000000004</c:v>
                </c:pt>
                <c:pt idx="1">
                  <c:v>52.22500000000003</c:v>
                </c:pt>
                <c:pt idx="2">
                  <c:v>44.411000000000001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FF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Sheet1!$J$2:$J$4</c:f>
              <c:numCache>
                <c:formatCode>General</c:formatCode>
                <c:ptCount val="3"/>
                <c:pt idx="0">
                  <c:v>54.687000000000005</c:v>
                </c:pt>
                <c:pt idx="1">
                  <c:v>53.383999999999993</c:v>
                </c:pt>
                <c:pt idx="2">
                  <c:v>45.967000000000006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64864"/>
        <c:axId val="90570752"/>
      </c:barChart>
      <c:catAx>
        <c:axId val="9056486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570752"/>
        <c:crosses val="autoZero"/>
        <c:auto val="1"/>
        <c:lblAlgn val="ctr"/>
        <c:lblOffset val="100"/>
        <c:noMultiLvlLbl val="0"/>
      </c:catAx>
      <c:valAx>
        <c:axId val="90570752"/>
        <c:scaling>
          <c:orientation val="minMax"/>
          <c:min val="4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56486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Sheet1!$G$6:$G$8</c:f>
              <c:numCache>
                <c:formatCode>General</c:formatCode>
                <c:ptCount val="3"/>
                <c:pt idx="0">
                  <c:v>21.59</c:v>
                </c:pt>
                <c:pt idx="1">
                  <c:v>24.856999999999999</c:v>
                </c:pt>
                <c:pt idx="2">
                  <c:v>24.579000000000001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Sheet1!$H$6:$H$8</c:f>
              <c:numCache>
                <c:formatCode>General</c:formatCode>
                <c:ptCount val="3"/>
                <c:pt idx="0">
                  <c:v>22.879000000000001</c:v>
                </c:pt>
                <c:pt idx="1">
                  <c:v>24.873000000000001</c:v>
                </c:pt>
                <c:pt idx="2">
                  <c:v>25.239000000000001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Sheet1!$I$6:$I$8</c:f>
              <c:numCache>
                <c:formatCode>General</c:formatCode>
                <c:ptCount val="3"/>
                <c:pt idx="0">
                  <c:v>24.599</c:v>
                </c:pt>
                <c:pt idx="1">
                  <c:v>26.57</c:v>
                </c:pt>
                <c:pt idx="2">
                  <c:v>25.725999999999985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FF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Sheet1!$J$6:$J$8</c:f>
              <c:numCache>
                <c:formatCode>General</c:formatCode>
                <c:ptCount val="3"/>
                <c:pt idx="0">
                  <c:v>24.58</c:v>
                </c:pt>
                <c:pt idx="1">
                  <c:v>28.704000000000001</c:v>
                </c:pt>
                <c:pt idx="2">
                  <c:v>28.867999999999999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17344"/>
        <c:axId val="90618880"/>
      </c:barChart>
      <c:catAx>
        <c:axId val="9061734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618880"/>
        <c:crosses val="autoZero"/>
        <c:auto val="1"/>
        <c:lblAlgn val="ctr"/>
        <c:lblOffset val="100"/>
        <c:noMultiLvlLbl val="0"/>
      </c:catAx>
      <c:valAx>
        <c:axId val="90618880"/>
        <c:scaling>
          <c:orientation val="minMax"/>
          <c:max val="30"/>
          <c:min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617344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Sheet1!$G$10:$G$12</c:f>
              <c:numCache>
                <c:formatCode>General</c:formatCode>
                <c:ptCount val="3"/>
                <c:pt idx="0">
                  <c:v>13.236000000000001</c:v>
                </c:pt>
                <c:pt idx="1">
                  <c:v>17.076000000000001</c:v>
                </c:pt>
                <c:pt idx="2">
                  <c:v>18.318000000000001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Sheet1!$H$10:$H$12</c:f>
              <c:numCache>
                <c:formatCode>General</c:formatCode>
                <c:ptCount val="3"/>
                <c:pt idx="0">
                  <c:v>14.969000000000007</c:v>
                </c:pt>
                <c:pt idx="1">
                  <c:v>16.32</c:v>
                </c:pt>
                <c:pt idx="2">
                  <c:v>18.344999999999999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Sheet1!$I$10:$I$12</c:f>
              <c:numCache>
                <c:formatCode>General</c:formatCode>
                <c:ptCount val="3"/>
                <c:pt idx="0">
                  <c:v>16.446999999999989</c:v>
                </c:pt>
                <c:pt idx="1">
                  <c:v>18.503</c:v>
                </c:pt>
                <c:pt idx="2">
                  <c:v>19.114999999999998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FF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Sheet1!$J$10:$J$12</c:f>
              <c:numCache>
                <c:formatCode>General</c:formatCode>
                <c:ptCount val="3"/>
                <c:pt idx="0">
                  <c:v>16.542000000000002</c:v>
                </c:pt>
                <c:pt idx="1">
                  <c:v>20.872</c:v>
                </c:pt>
                <c:pt idx="2">
                  <c:v>22.224999999999987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85216"/>
        <c:axId val="90986752"/>
      </c:barChart>
      <c:catAx>
        <c:axId val="9098521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986752"/>
        <c:crosses val="autoZero"/>
        <c:auto val="1"/>
        <c:lblAlgn val="ctr"/>
        <c:lblOffset val="100"/>
        <c:noMultiLvlLbl val="0"/>
      </c:catAx>
      <c:valAx>
        <c:axId val="90986752"/>
        <c:scaling>
          <c:orientation val="minMax"/>
          <c:max val="23"/>
          <c:min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985216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Sheet1!$G$14:$G$16</c:f>
              <c:numCache>
                <c:formatCode>General</c:formatCode>
                <c:ptCount val="3"/>
                <c:pt idx="0">
                  <c:v>48.416000000000004</c:v>
                </c:pt>
                <c:pt idx="1">
                  <c:v>47.158000000000001</c:v>
                </c:pt>
                <c:pt idx="2">
                  <c:v>40.898000000000003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Sheet1!$H$14:$H$16</c:f>
              <c:numCache>
                <c:formatCode>General</c:formatCode>
                <c:ptCount val="3"/>
                <c:pt idx="0">
                  <c:v>49.984000000000002</c:v>
                </c:pt>
                <c:pt idx="1">
                  <c:v>48.872</c:v>
                </c:pt>
                <c:pt idx="2">
                  <c:v>42.674000000000007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Sheet1!$I$14:$I$16</c:f>
              <c:numCache>
                <c:formatCode>General</c:formatCode>
                <c:ptCount val="3"/>
                <c:pt idx="0">
                  <c:v>51.11</c:v>
                </c:pt>
                <c:pt idx="1">
                  <c:v>49.547000000000004</c:v>
                </c:pt>
                <c:pt idx="2">
                  <c:v>42.503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FF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Sheet1!$J$14:$J$16</c:f>
              <c:numCache>
                <c:formatCode>General</c:formatCode>
                <c:ptCount val="3"/>
                <c:pt idx="0">
                  <c:v>51.434000000000005</c:v>
                </c:pt>
                <c:pt idx="1">
                  <c:v>50.701000000000001</c:v>
                </c:pt>
                <c:pt idx="2">
                  <c:v>44.137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17216"/>
        <c:axId val="91018752"/>
      </c:barChart>
      <c:catAx>
        <c:axId val="9101721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1018752"/>
        <c:crosses val="autoZero"/>
        <c:auto val="1"/>
        <c:lblAlgn val="ctr"/>
        <c:lblOffset val="100"/>
        <c:noMultiLvlLbl val="0"/>
      </c:catAx>
      <c:valAx>
        <c:axId val="91018752"/>
        <c:scaling>
          <c:orientation val="minMax"/>
          <c:max val="53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017216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51.935000000000002</c:v>
                </c:pt>
                <c:pt idx="1">
                  <c:v>49.803000000000004</c:v>
                </c:pt>
                <c:pt idx="2">
                  <c:v>42.907000000000004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C9313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53.284000000000006</c:v>
                </c:pt>
                <c:pt idx="1">
                  <c:v>51.74</c:v>
                </c:pt>
                <c:pt idx="2">
                  <c:v>44.583000000000006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54.483000000000004</c:v>
                </c:pt>
                <c:pt idx="1">
                  <c:v>52.22500000000003</c:v>
                </c:pt>
                <c:pt idx="2">
                  <c:v>44.411000000000001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FF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Sheet1!$J$2:$J$4</c:f>
              <c:numCache>
                <c:formatCode>General</c:formatCode>
                <c:ptCount val="3"/>
                <c:pt idx="0">
                  <c:v>54.687000000000005</c:v>
                </c:pt>
                <c:pt idx="1">
                  <c:v>53.383999999999993</c:v>
                </c:pt>
                <c:pt idx="2">
                  <c:v>45.967000000000006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83168"/>
        <c:axId val="90184704"/>
      </c:barChart>
      <c:catAx>
        <c:axId val="901831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184704"/>
        <c:crosses val="autoZero"/>
        <c:auto val="1"/>
        <c:lblAlgn val="ctr"/>
        <c:lblOffset val="100"/>
        <c:noMultiLvlLbl val="0"/>
      </c:catAx>
      <c:valAx>
        <c:axId val="90184704"/>
        <c:scaling>
          <c:orientation val="minMax"/>
          <c:min val="4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183168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Sheet1!$G$6:$G$8</c:f>
              <c:numCache>
                <c:formatCode>General</c:formatCode>
                <c:ptCount val="3"/>
                <c:pt idx="0">
                  <c:v>21.59</c:v>
                </c:pt>
                <c:pt idx="1">
                  <c:v>24.856999999999999</c:v>
                </c:pt>
                <c:pt idx="2">
                  <c:v>24.579000000000001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Sheet1!$H$6:$H$8</c:f>
              <c:numCache>
                <c:formatCode>General</c:formatCode>
                <c:ptCount val="3"/>
                <c:pt idx="0">
                  <c:v>22.879000000000001</c:v>
                </c:pt>
                <c:pt idx="1">
                  <c:v>24.873000000000001</c:v>
                </c:pt>
                <c:pt idx="2">
                  <c:v>25.239000000000001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Sheet1!$I$6:$I$8</c:f>
              <c:numCache>
                <c:formatCode>General</c:formatCode>
                <c:ptCount val="3"/>
                <c:pt idx="0">
                  <c:v>24.599</c:v>
                </c:pt>
                <c:pt idx="1">
                  <c:v>26.57</c:v>
                </c:pt>
                <c:pt idx="2">
                  <c:v>25.725999999999985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FF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Sheet1!$J$6:$J$8</c:f>
              <c:numCache>
                <c:formatCode>General</c:formatCode>
                <c:ptCount val="3"/>
                <c:pt idx="0">
                  <c:v>24.58</c:v>
                </c:pt>
                <c:pt idx="1">
                  <c:v>28.704000000000001</c:v>
                </c:pt>
                <c:pt idx="2">
                  <c:v>28.867999999999999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15168"/>
        <c:axId val="90216704"/>
      </c:barChart>
      <c:catAx>
        <c:axId val="902151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216704"/>
        <c:crosses val="autoZero"/>
        <c:auto val="1"/>
        <c:lblAlgn val="ctr"/>
        <c:lblOffset val="100"/>
        <c:noMultiLvlLbl val="0"/>
      </c:catAx>
      <c:valAx>
        <c:axId val="90216704"/>
        <c:scaling>
          <c:orientation val="minMax"/>
          <c:max val="30"/>
          <c:min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215168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Sheet1!$G$10:$G$12</c:f>
              <c:numCache>
                <c:formatCode>General</c:formatCode>
                <c:ptCount val="3"/>
                <c:pt idx="0">
                  <c:v>13.236000000000001</c:v>
                </c:pt>
                <c:pt idx="1">
                  <c:v>17.076000000000001</c:v>
                </c:pt>
                <c:pt idx="2">
                  <c:v>18.318000000000001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Sheet1!$H$10:$H$12</c:f>
              <c:numCache>
                <c:formatCode>General</c:formatCode>
                <c:ptCount val="3"/>
                <c:pt idx="0">
                  <c:v>14.969000000000007</c:v>
                </c:pt>
                <c:pt idx="1">
                  <c:v>16.32</c:v>
                </c:pt>
                <c:pt idx="2">
                  <c:v>18.344999999999999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Sheet1!$I$10:$I$12</c:f>
              <c:numCache>
                <c:formatCode>General</c:formatCode>
                <c:ptCount val="3"/>
                <c:pt idx="0">
                  <c:v>16.446999999999989</c:v>
                </c:pt>
                <c:pt idx="1">
                  <c:v>18.503</c:v>
                </c:pt>
                <c:pt idx="2">
                  <c:v>19.114999999999998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FF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Sheet1!$J$10:$J$12</c:f>
              <c:numCache>
                <c:formatCode>General</c:formatCode>
                <c:ptCount val="3"/>
                <c:pt idx="0">
                  <c:v>16.542000000000002</c:v>
                </c:pt>
                <c:pt idx="1">
                  <c:v>20.872</c:v>
                </c:pt>
                <c:pt idx="2">
                  <c:v>22.224999999999987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37280"/>
        <c:axId val="90338816"/>
      </c:barChart>
      <c:catAx>
        <c:axId val="9033728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338816"/>
        <c:crosses val="autoZero"/>
        <c:auto val="1"/>
        <c:lblAlgn val="ctr"/>
        <c:lblOffset val="100"/>
        <c:noMultiLvlLbl val="0"/>
      </c:catAx>
      <c:valAx>
        <c:axId val="90338816"/>
        <c:scaling>
          <c:orientation val="minMax"/>
          <c:max val="23"/>
          <c:min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337280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Sheet1!$G$14:$G$16</c:f>
              <c:numCache>
                <c:formatCode>General</c:formatCode>
                <c:ptCount val="3"/>
                <c:pt idx="0">
                  <c:v>48.416000000000004</c:v>
                </c:pt>
                <c:pt idx="1">
                  <c:v>47.158000000000001</c:v>
                </c:pt>
                <c:pt idx="2">
                  <c:v>40.898000000000003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Sheet1!$H$14:$H$16</c:f>
              <c:numCache>
                <c:formatCode>General</c:formatCode>
                <c:ptCount val="3"/>
                <c:pt idx="0">
                  <c:v>49.984000000000002</c:v>
                </c:pt>
                <c:pt idx="1">
                  <c:v>48.872</c:v>
                </c:pt>
                <c:pt idx="2">
                  <c:v>42.674000000000007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Sheet1!$I$14:$I$16</c:f>
              <c:numCache>
                <c:formatCode>General</c:formatCode>
                <c:ptCount val="3"/>
                <c:pt idx="0">
                  <c:v>51.11</c:v>
                </c:pt>
                <c:pt idx="1">
                  <c:v>49.547000000000004</c:v>
                </c:pt>
                <c:pt idx="2">
                  <c:v>42.503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solidFill>
              <a:srgbClr val="FF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Sheet1!$J$14:$J$16</c:f>
              <c:numCache>
                <c:formatCode>General</c:formatCode>
                <c:ptCount val="3"/>
                <c:pt idx="0">
                  <c:v>51.434000000000005</c:v>
                </c:pt>
                <c:pt idx="1">
                  <c:v>50.701000000000001</c:v>
                </c:pt>
                <c:pt idx="2">
                  <c:v>44.137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69024"/>
        <c:axId val="91423488"/>
      </c:barChart>
      <c:catAx>
        <c:axId val="9036902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1423488"/>
        <c:crosses val="autoZero"/>
        <c:auto val="1"/>
        <c:lblAlgn val="ctr"/>
        <c:lblOffset val="100"/>
        <c:noMultiLvlLbl val="0"/>
      </c:catAx>
      <c:valAx>
        <c:axId val="91423488"/>
        <c:scaling>
          <c:orientation val="minMax"/>
          <c:max val="53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369024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ASR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工作表1!$A$2:$A$5</c:f>
              <c:strCache>
                <c:ptCount val="4"/>
                <c:pt idx="0">
                  <c:v>N-Gram+TFIDF</c:v>
                </c:pt>
                <c:pt idx="1">
                  <c:v>BE+TFIDF</c:v>
                </c:pt>
                <c:pt idx="2">
                  <c:v>BE+Adaboost</c:v>
                </c:pt>
                <c:pt idx="3">
                  <c:v>BE+Neural Network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23.439999999999998</c:v>
                </c:pt>
                <c:pt idx="1">
                  <c:v>52.6</c:v>
                </c:pt>
                <c:pt idx="2">
                  <c:v>57.68</c:v>
                </c:pt>
                <c:pt idx="3">
                  <c:v>62.7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Manual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N-Gram+TFIDF</c:v>
                </c:pt>
                <c:pt idx="1">
                  <c:v>BE+TFIDF</c:v>
                </c:pt>
                <c:pt idx="2">
                  <c:v>BE+Adaboost</c:v>
                </c:pt>
                <c:pt idx="3">
                  <c:v>BE+Neural Network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32.190000000000005</c:v>
                </c:pt>
                <c:pt idx="1">
                  <c:v>55.839999999999996</c:v>
                </c:pt>
                <c:pt idx="2">
                  <c:v>62.39</c:v>
                </c:pt>
                <c:pt idx="3">
                  <c:v>67.31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950272"/>
        <c:axId val="88951808"/>
      </c:barChart>
      <c:catAx>
        <c:axId val="88950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88951808"/>
        <c:crosses val="autoZero"/>
        <c:auto val="1"/>
        <c:lblAlgn val="ctr"/>
        <c:lblOffset val="100"/>
        <c:noMultiLvlLbl val="0"/>
      </c:catAx>
      <c:valAx>
        <c:axId val="88951808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95027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zh-TW"/>
          </a:p>
        </c:txPr>
      </c:legendEntry>
      <c:layout/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1: LTE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48.440999999999995</c:v>
                </c:pt>
                <c:pt idx="1">
                  <c:v>49.369</c:v>
                </c:pt>
                <c:pt idx="2">
                  <c:v>43.019000000000005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2: LTE + RW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51.258000000000003</c:v>
                </c:pt>
                <c:pt idx="1">
                  <c:v>52.714000000000006</c:v>
                </c:pt>
                <c:pt idx="2">
                  <c:v>45.818999999999996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3: Key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55.403999999999996</c:v>
                </c:pt>
                <c:pt idx="1">
                  <c:v>52.705000000000013</c:v>
                </c:pt>
                <c:pt idx="2">
                  <c:v>45.588000000000001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4: Key + RW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55.218000000000011</c:v>
                </c:pt>
                <c:pt idx="1">
                  <c:v>53.453999999999994</c:v>
                </c:pt>
                <c:pt idx="2">
                  <c:v>45.919000000000004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57792"/>
        <c:axId val="91471872"/>
      </c:barChart>
      <c:catAx>
        <c:axId val="914577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1471872"/>
        <c:crosses val="autoZero"/>
        <c:auto val="1"/>
        <c:lblAlgn val="ctr"/>
        <c:lblOffset val="100"/>
        <c:noMultiLvlLbl val="0"/>
      </c:catAx>
      <c:valAx>
        <c:axId val="91471872"/>
        <c:scaling>
          <c:orientation val="minMax"/>
          <c:max val="56"/>
          <c:min val="4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457792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1: LTE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Sheet1!$B$6:$B$8</c:f>
              <c:numCache>
                <c:formatCode>General</c:formatCode>
                <c:ptCount val="3"/>
                <c:pt idx="0">
                  <c:v>19.161999999999999</c:v>
                </c:pt>
                <c:pt idx="1">
                  <c:v>25.158000000000001</c:v>
                </c:pt>
                <c:pt idx="2">
                  <c:v>25.173999999999999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2: LTE + RW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Sheet1!$C$6:$C$8</c:f>
              <c:numCache>
                <c:formatCode>General</c:formatCode>
                <c:ptCount val="3"/>
                <c:pt idx="0">
                  <c:v>20.957000000000001</c:v>
                </c:pt>
                <c:pt idx="1">
                  <c:v>27.564999999999991</c:v>
                </c:pt>
                <c:pt idx="2">
                  <c:v>28.094000000000001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3: Key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Sheet1!$D$6:$D$8</c:f>
              <c:numCache>
                <c:formatCode>General</c:formatCode>
                <c:ptCount val="3"/>
                <c:pt idx="0">
                  <c:v>25.091000000000001</c:v>
                </c:pt>
                <c:pt idx="1">
                  <c:v>28.76799999999999</c:v>
                </c:pt>
                <c:pt idx="2">
                  <c:v>29.033999999999999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4: Key + RW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Sheet1!$E$6:$E$8</c:f>
              <c:numCache>
                <c:formatCode>General</c:formatCode>
                <c:ptCount val="3"/>
                <c:pt idx="0">
                  <c:v>25.545000000000002</c:v>
                </c:pt>
                <c:pt idx="1">
                  <c:v>29.768999999999981</c:v>
                </c:pt>
                <c:pt idx="2">
                  <c:v>28.952999999999989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89792"/>
        <c:axId val="91491328"/>
      </c:barChart>
      <c:catAx>
        <c:axId val="914897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1491328"/>
        <c:crosses val="autoZero"/>
        <c:auto val="1"/>
        <c:lblAlgn val="ctr"/>
        <c:lblOffset val="100"/>
        <c:noMultiLvlLbl val="0"/>
      </c:catAx>
      <c:valAx>
        <c:axId val="91491328"/>
        <c:scaling>
          <c:orientation val="minMax"/>
          <c:max val="30"/>
          <c:min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489792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1: LTE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Sheet1!$B$10:$B$12</c:f>
              <c:numCache>
                <c:formatCode>General</c:formatCode>
                <c:ptCount val="3"/>
                <c:pt idx="0">
                  <c:v>9.9240000000000013</c:v>
                </c:pt>
                <c:pt idx="1">
                  <c:v>16.056000000000001</c:v>
                </c:pt>
                <c:pt idx="2">
                  <c:v>17.477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2: LTE + RW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Sheet1!$C$10:$C$12</c:f>
              <c:numCache>
                <c:formatCode>General</c:formatCode>
                <c:ptCount val="3"/>
                <c:pt idx="0">
                  <c:v>11.282</c:v>
                </c:pt>
                <c:pt idx="1">
                  <c:v>17.817000000000011</c:v>
                </c:pt>
                <c:pt idx="2">
                  <c:v>19.866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3: Key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Sheet1!$D$10:$D$12</c:f>
              <c:numCache>
                <c:formatCode>General</c:formatCode>
                <c:ptCount val="3"/>
                <c:pt idx="0">
                  <c:v>14.588000000000001</c:v>
                </c:pt>
                <c:pt idx="1">
                  <c:v>18.97</c:v>
                </c:pt>
                <c:pt idx="2">
                  <c:v>21.366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4: Key + RW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Sheet1!$E$10:$E$12</c:f>
              <c:numCache>
                <c:formatCode>General</c:formatCode>
                <c:ptCount val="3"/>
                <c:pt idx="0">
                  <c:v>14.983000000000002</c:v>
                </c:pt>
                <c:pt idx="1">
                  <c:v>20.58499999999999</c:v>
                </c:pt>
                <c:pt idx="2">
                  <c:v>21.052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21792"/>
        <c:axId val="91523328"/>
      </c:barChart>
      <c:catAx>
        <c:axId val="915217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1523328"/>
        <c:crosses val="autoZero"/>
        <c:auto val="1"/>
        <c:lblAlgn val="ctr"/>
        <c:lblOffset val="100"/>
        <c:noMultiLvlLbl val="0"/>
      </c:catAx>
      <c:valAx>
        <c:axId val="91523328"/>
        <c:scaling>
          <c:orientation val="minMax"/>
          <c:max val="23"/>
          <c:min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21792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1: LTE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Sheet1!$B$14:$B$16</c:f>
              <c:numCache>
                <c:formatCode>General</c:formatCode>
                <c:ptCount val="3"/>
                <c:pt idx="0">
                  <c:v>45.869</c:v>
                </c:pt>
                <c:pt idx="1">
                  <c:v>47.113</c:v>
                </c:pt>
                <c:pt idx="2">
                  <c:v>41.429000000000002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2: LTE + RW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Sheet1!$C$14:$C$16</c:f>
              <c:numCache>
                <c:formatCode>General</c:formatCode>
                <c:ptCount val="3"/>
                <c:pt idx="0">
                  <c:v>48.550999999999995</c:v>
                </c:pt>
                <c:pt idx="1">
                  <c:v>48.872</c:v>
                </c:pt>
                <c:pt idx="2">
                  <c:v>42.674000000000007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3: Key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Sheet1!$D$14:$D$16</c:f>
              <c:numCache>
                <c:formatCode>General</c:formatCode>
                <c:ptCount val="3"/>
                <c:pt idx="0">
                  <c:v>52.529000000000003</c:v>
                </c:pt>
                <c:pt idx="1">
                  <c:v>50.583999999999996</c:v>
                </c:pt>
                <c:pt idx="2">
                  <c:v>44.217000000000006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4: Key + RW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0.30000000000000016</c:v>
                </c:pt>
              </c:numCache>
            </c:numRef>
          </c:cat>
          <c:val>
            <c:numRef>
              <c:f>Sheet1!$E$14:$E$16</c:f>
              <c:numCache>
                <c:formatCode>General</c:formatCode>
                <c:ptCount val="3"/>
                <c:pt idx="0">
                  <c:v>52.449999999999996</c:v>
                </c:pt>
                <c:pt idx="1">
                  <c:v>51.41</c:v>
                </c:pt>
                <c:pt idx="2">
                  <c:v>44.532000000000011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53792"/>
        <c:axId val="91555328"/>
      </c:barChart>
      <c:catAx>
        <c:axId val="915537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1555328"/>
        <c:crosses val="autoZero"/>
        <c:auto val="1"/>
        <c:lblAlgn val="ctr"/>
        <c:lblOffset val="100"/>
        <c:noMultiLvlLbl val="0"/>
      </c:catAx>
      <c:valAx>
        <c:axId val="91555328"/>
        <c:scaling>
          <c:orientation val="minMax"/>
          <c:max val="53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53792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ASR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工作表1!$A$2:$A$5</c:f>
              <c:strCache>
                <c:ptCount val="4"/>
                <c:pt idx="0">
                  <c:v>N-Gram+TFIDF</c:v>
                </c:pt>
                <c:pt idx="1">
                  <c:v>BE+TFIDF</c:v>
                </c:pt>
                <c:pt idx="2">
                  <c:v>BE+Adaboost</c:v>
                </c:pt>
                <c:pt idx="3">
                  <c:v>BE+Neural Network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23.439999999999998</c:v>
                </c:pt>
                <c:pt idx="1">
                  <c:v>52.6</c:v>
                </c:pt>
                <c:pt idx="2">
                  <c:v>57.68</c:v>
                </c:pt>
                <c:pt idx="3">
                  <c:v>62.7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Manual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工作表1!$A$2:$A$5</c:f>
              <c:strCache>
                <c:ptCount val="4"/>
                <c:pt idx="0">
                  <c:v>N-Gram+TFIDF</c:v>
                </c:pt>
                <c:pt idx="1">
                  <c:v>BE+TFIDF</c:v>
                </c:pt>
                <c:pt idx="2">
                  <c:v>BE+Adaboost</c:v>
                </c:pt>
                <c:pt idx="3">
                  <c:v>BE+Neural Network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32.190000000000005</c:v>
                </c:pt>
                <c:pt idx="1">
                  <c:v>55.839999999999996</c:v>
                </c:pt>
                <c:pt idx="2">
                  <c:v>62.39</c:v>
                </c:pt>
                <c:pt idx="3">
                  <c:v>67.31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053824"/>
        <c:axId val="89055616"/>
      </c:barChart>
      <c:catAx>
        <c:axId val="89053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zh-TW"/>
          </a:p>
        </c:txPr>
        <c:crossAx val="89055616"/>
        <c:crosses val="autoZero"/>
        <c:auto val="1"/>
        <c:lblAlgn val="ctr"/>
        <c:lblOffset val="100"/>
        <c:noMultiLvlLbl val="0"/>
      </c:catAx>
      <c:valAx>
        <c:axId val="89055616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05382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zh-TW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51.935000000000002</c:v>
                </c:pt>
                <c:pt idx="1">
                  <c:v>49.803000000000004</c:v>
                </c:pt>
                <c:pt idx="2">
                  <c:v>42.907000000000004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53.284000000000006</c:v>
                </c:pt>
                <c:pt idx="1">
                  <c:v>51.74</c:v>
                </c:pt>
                <c:pt idx="2">
                  <c:v>44.583000000000006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54.483000000000004</c:v>
                </c:pt>
                <c:pt idx="1">
                  <c:v>52.22500000000003</c:v>
                </c:pt>
                <c:pt idx="2">
                  <c:v>44.411000000000001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Sheet1!$J$2:$J$4</c:f>
              <c:numCache>
                <c:formatCode>General</c:formatCode>
                <c:ptCount val="3"/>
                <c:pt idx="0">
                  <c:v>54.687000000000005</c:v>
                </c:pt>
                <c:pt idx="1">
                  <c:v>53.383999999999993</c:v>
                </c:pt>
                <c:pt idx="2">
                  <c:v>45.967000000000006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56256"/>
        <c:axId val="89858048"/>
      </c:barChart>
      <c:catAx>
        <c:axId val="8985625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89858048"/>
        <c:crosses val="autoZero"/>
        <c:auto val="1"/>
        <c:lblAlgn val="ctr"/>
        <c:lblOffset val="100"/>
        <c:noMultiLvlLbl val="0"/>
      </c:catAx>
      <c:valAx>
        <c:axId val="89858048"/>
        <c:scaling>
          <c:orientation val="minMax"/>
          <c:min val="4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56256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Sheet1!$G$6:$G$8</c:f>
              <c:numCache>
                <c:formatCode>General</c:formatCode>
                <c:ptCount val="3"/>
                <c:pt idx="0">
                  <c:v>21.59</c:v>
                </c:pt>
                <c:pt idx="1">
                  <c:v>24.856999999999999</c:v>
                </c:pt>
                <c:pt idx="2">
                  <c:v>24.579000000000001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Sheet1!$H$6:$H$8</c:f>
              <c:numCache>
                <c:formatCode>General</c:formatCode>
                <c:ptCount val="3"/>
                <c:pt idx="0">
                  <c:v>22.879000000000001</c:v>
                </c:pt>
                <c:pt idx="1">
                  <c:v>24.873000000000001</c:v>
                </c:pt>
                <c:pt idx="2">
                  <c:v>25.239000000000001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Sheet1!$I$6:$I$8</c:f>
              <c:numCache>
                <c:formatCode>General</c:formatCode>
                <c:ptCount val="3"/>
                <c:pt idx="0">
                  <c:v>24.599</c:v>
                </c:pt>
                <c:pt idx="1">
                  <c:v>26.57</c:v>
                </c:pt>
                <c:pt idx="2">
                  <c:v>25.725999999999985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Sheet1!$J$6:$J$8</c:f>
              <c:numCache>
                <c:formatCode>General</c:formatCode>
                <c:ptCount val="3"/>
                <c:pt idx="0">
                  <c:v>24.58</c:v>
                </c:pt>
                <c:pt idx="1">
                  <c:v>28.704000000000001</c:v>
                </c:pt>
                <c:pt idx="2">
                  <c:v>28.867999999999999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88256"/>
        <c:axId val="89889792"/>
      </c:barChart>
      <c:catAx>
        <c:axId val="8988825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89889792"/>
        <c:crosses val="autoZero"/>
        <c:auto val="1"/>
        <c:lblAlgn val="ctr"/>
        <c:lblOffset val="100"/>
        <c:noMultiLvlLbl val="0"/>
      </c:catAx>
      <c:valAx>
        <c:axId val="89889792"/>
        <c:scaling>
          <c:orientation val="minMax"/>
          <c:max val="30"/>
          <c:min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88256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Sheet1!$G$10:$G$12</c:f>
              <c:numCache>
                <c:formatCode>General</c:formatCode>
                <c:ptCount val="3"/>
                <c:pt idx="0">
                  <c:v>13.236000000000001</c:v>
                </c:pt>
                <c:pt idx="1">
                  <c:v>17.076000000000001</c:v>
                </c:pt>
                <c:pt idx="2">
                  <c:v>18.318000000000001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Sheet1!$H$10:$H$12</c:f>
              <c:numCache>
                <c:formatCode>General</c:formatCode>
                <c:ptCount val="3"/>
                <c:pt idx="0">
                  <c:v>14.969000000000007</c:v>
                </c:pt>
                <c:pt idx="1">
                  <c:v>16.32</c:v>
                </c:pt>
                <c:pt idx="2">
                  <c:v>18.344999999999999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Sheet1!$I$10:$I$12</c:f>
              <c:numCache>
                <c:formatCode>General</c:formatCode>
                <c:ptCount val="3"/>
                <c:pt idx="0">
                  <c:v>16.446999999999989</c:v>
                </c:pt>
                <c:pt idx="1">
                  <c:v>18.503</c:v>
                </c:pt>
                <c:pt idx="2">
                  <c:v>19.114999999999998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Sheet1!$A$10:$A$12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Sheet1!$J$10:$J$12</c:f>
              <c:numCache>
                <c:formatCode>General</c:formatCode>
                <c:ptCount val="3"/>
                <c:pt idx="0">
                  <c:v>16.542000000000002</c:v>
                </c:pt>
                <c:pt idx="1">
                  <c:v>20.872</c:v>
                </c:pt>
                <c:pt idx="2">
                  <c:v>22.224999999999987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44832"/>
        <c:axId val="89946368"/>
      </c:barChart>
      <c:catAx>
        <c:axId val="8994483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89946368"/>
        <c:crosses val="autoZero"/>
        <c:auto val="1"/>
        <c:lblAlgn val="ctr"/>
        <c:lblOffset val="100"/>
        <c:noMultiLvlLbl val="0"/>
      </c:catAx>
      <c:valAx>
        <c:axId val="89946368"/>
        <c:scaling>
          <c:orientation val="minMax"/>
          <c:max val="23"/>
          <c:min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944832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Sheet1!$G$14:$G$16</c:f>
              <c:numCache>
                <c:formatCode>General</c:formatCode>
                <c:ptCount val="3"/>
                <c:pt idx="0">
                  <c:v>48.416000000000004</c:v>
                </c:pt>
                <c:pt idx="1">
                  <c:v>47.158000000000001</c:v>
                </c:pt>
                <c:pt idx="2">
                  <c:v>40.898000000000003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Sheet1!$H$14:$H$16</c:f>
              <c:numCache>
                <c:formatCode>General</c:formatCode>
                <c:ptCount val="3"/>
                <c:pt idx="0">
                  <c:v>49.984000000000002</c:v>
                </c:pt>
                <c:pt idx="1">
                  <c:v>48.872</c:v>
                </c:pt>
                <c:pt idx="2">
                  <c:v>42.674000000000007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Sheet1!$I$14:$I$16</c:f>
              <c:numCache>
                <c:formatCode>General</c:formatCode>
                <c:ptCount val="3"/>
                <c:pt idx="0">
                  <c:v>51.11</c:v>
                </c:pt>
                <c:pt idx="1">
                  <c:v>49.547000000000004</c:v>
                </c:pt>
                <c:pt idx="2">
                  <c:v>42.503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Sheet1!$A$14:$A$16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Sheet1!$J$14:$J$16</c:f>
              <c:numCache>
                <c:formatCode>General</c:formatCode>
                <c:ptCount val="3"/>
                <c:pt idx="0">
                  <c:v>51.434000000000005</c:v>
                </c:pt>
                <c:pt idx="1">
                  <c:v>50.701000000000001</c:v>
                </c:pt>
                <c:pt idx="2">
                  <c:v>44.137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72736"/>
        <c:axId val="89974272"/>
      </c:barChart>
      <c:catAx>
        <c:axId val="8997273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89974272"/>
        <c:crosses val="autoZero"/>
        <c:auto val="1"/>
        <c:lblAlgn val="ctr"/>
        <c:lblOffset val="100"/>
        <c:noMultiLvlLbl val="0"/>
      </c:catAx>
      <c:valAx>
        <c:axId val="89974272"/>
        <c:scaling>
          <c:orientation val="minMax"/>
          <c:max val="53"/>
          <c:min val="4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972736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51.935000000000002</c:v>
                </c:pt>
                <c:pt idx="1">
                  <c:v>49.803000000000004</c:v>
                </c:pt>
                <c:pt idx="2">
                  <c:v>42.907000000000004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C9313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53.284000000000006</c:v>
                </c:pt>
                <c:pt idx="1">
                  <c:v>51.74</c:v>
                </c:pt>
                <c:pt idx="2">
                  <c:v>44.583000000000006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54.483000000000004</c:v>
                </c:pt>
                <c:pt idx="1">
                  <c:v>52.22500000000003</c:v>
                </c:pt>
                <c:pt idx="2">
                  <c:v>44.411000000000001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Sheet1!$J$2:$J$4</c:f>
              <c:numCache>
                <c:formatCode>General</c:formatCode>
                <c:ptCount val="3"/>
                <c:pt idx="0">
                  <c:v>54.687000000000005</c:v>
                </c:pt>
                <c:pt idx="1">
                  <c:v>53.383999999999993</c:v>
                </c:pt>
                <c:pt idx="2">
                  <c:v>45.967000000000006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79776"/>
        <c:axId val="90381312"/>
      </c:barChart>
      <c:catAx>
        <c:axId val="9037977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381312"/>
        <c:crosses val="autoZero"/>
        <c:auto val="1"/>
        <c:lblAlgn val="ctr"/>
        <c:lblOffset val="100"/>
        <c:noMultiLvlLbl val="0"/>
      </c:catAx>
      <c:valAx>
        <c:axId val="90381312"/>
        <c:scaling>
          <c:orientation val="minMax"/>
          <c:min val="4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379776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Sheet1!$G$6:$G$8</c:f>
              <c:numCache>
                <c:formatCode>General</c:formatCode>
                <c:ptCount val="3"/>
                <c:pt idx="0">
                  <c:v>21.59</c:v>
                </c:pt>
                <c:pt idx="1">
                  <c:v>24.856999999999999</c:v>
                </c:pt>
                <c:pt idx="2">
                  <c:v>24.579000000000001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Sheet1!$H$6:$H$8</c:f>
              <c:numCache>
                <c:formatCode>General</c:formatCode>
                <c:ptCount val="3"/>
                <c:pt idx="0">
                  <c:v>22.879000000000001</c:v>
                </c:pt>
                <c:pt idx="1">
                  <c:v>24.873000000000001</c:v>
                </c:pt>
                <c:pt idx="2">
                  <c:v>25.239000000000001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Sheet1!$I$6:$I$8</c:f>
              <c:numCache>
                <c:formatCode>General</c:formatCode>
                <c:ptCount val="3"/>
                <c:pt idx="0">
                  <c:v>24.599</c:v>
                </c:pt>
                <c:pt idx="1">
                  <c:v>26.57</c:v>
                </c:pt>
                <c:pt idx="2">
                  <c:v>25.725999999999985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0%</c:formatCode>
                <c:ptCount val="3"/>
                <c:pt idx="0">
                  <c:v>0.1</c:v>
                </c:pt>
                <c:pt idx="1">
                  <c:v>0.2</c:v>
                </c:pt>
                <c:pt idx="2">
                  <c:v>0.30000000000000021</c:v>
                </c:pt>
              </c:numCache>
            </c:numRef>
          </c:cat>
          <c:val>
            <c:numRef>
              <c:f>Sheet1!$J$6:$J$8</c:f>
              <c:numCache>
                <c:formatCode>General</c:formatCode>
                <c:ptCount val="3"/>
                <c:pt idx="0">
                  <c:v>24.58</c:v>
                </c:pt>
                <c:pt idx="1">
                  <c:v>28.704000000000001</c:v>
                </c:pt>
                <c:pt idx="2">
                  <c:v>28.867999999999999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36352"/>
        <c:axId val="90437888"/>
      </c:barChart>
      <c:catAx>
        <c:axId val="904363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437888"/>
        <c:crosses val="autoZero"/>
        <c:auto val="1"/>
        <c:lblAlgn val="ctr"/>
        <c:lblOffset val="100"/>
        <c:noMultiLvlLbl val="0"/>
      </c:catAx>
      <c:valAx>
        <c:axId val="90437888"/>
        <c:scaling>
          <c:orientation val="minMax"/>
          <c:max val="30"/>
          <c:min val="1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436352"/>
        <c:crosses val="autoZero"/>
        <c:crossBetween val="between"/>
        <c:majorUnit val="5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66C1E-BF1F-4C59-8F9F-0FC68DEE0022}" type="datetimeFigureOut">
              <a:rPr lang="zh-TW" altLang="en-US" smtClean="0"/>
              <a:t>2011/7/13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F3905-50D0-4F63-AFFD-4ABCA24822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816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r">
              <a:defRPr sz="1300"/>
            </a:lvl1pPr>
          </a:lstStyle>
          <a:p>
            <a:fld id="{B9BF8DAF-F161-4880-BAEA-A9E846AA7991}" type="datetimeFigureOut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3" rIns="95564" bIns="4778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4" tIns="47783" rIns="95564" bIns="4778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r">
              <a:defRPr sz="1300"/>
            </a:lvl1pPr>
          </a:lstStyle>
          <a:p>
            <a:fld id="{D0F703E9-F8A3-4FB8-882B-04846FABAD9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68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Hello, everybody. I am Vivian Chen, coming from National Taiwan University.</a:t>
            </a:r>
          </a:p>
          <a:p>
            <a:r>
              <a:rPr lang="en-US" altLang="zh-TW" dirty="0" smtClean="0"/>
              <a:t>Today I’m going to present my work about automatic key term extraction from spoken course</a:t>
            </a:r>
            <a:r>
              <a:rPr lang="en-US" altLang="zh-TW" baseline="0" dirty="0" smtClean="0"/>
              <a:t> lectures using branching entropy and prosodic/semantic features.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Then</a:t>
            </a:r>
            <a:r>
              <a:rPr lang="en-US" altLang="zh-TW" baseline="0" dirty="0" smtClean="0"/>
              <a:t> we can enter key term extraction part.</a:t>
            </a:r>
          </a:p>
          <a:p>
            <a:r>
              <a:rPr lang="en-US" altLang="zh-TW" baseline="0" dirty="0" smtClean="0"/>
              <a:t>We first extract some features to represent a candidate term, and use machine learning methods to decide the key terms.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First</a:t>
            </a:r>
            <a:r>
              <a:rPr lang="en-US" altLang="zh-TW" baseline="0" dirty="0" smtClean="0"/>
              <a:t> we explain how to do phrase identification.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The target of this work is to decide the boundary of a phrase, but where’s the boundary?</a:t>
            </a:r>
          </a:p>
          <a:p>
            <a:r>
              <a:rPr lang="en-US" altLang="zh-TW" baseline="0" dirty="0" smtClean="0"/>
              <a:t>We can observe some characteristics first.</a:t>
            </a:r>
          </a:p>
          <a:p>
            <a:r>
              <a:rPr lang="en-US" altLang="zh-TW" baseline="0" dirty="0" smtClean="0"/>
              <a:t>Hidden is almost always followed by Markov.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Similarly,</a:t>
            </a:r>
            <a:r>
              <a:rPr lang="en-US" altLang="zh-TW" baseline="0" dirty="0" smtClean="0"/>
              <a:t> hidden Markov is almost always followed by model,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But at this position, we find that hidden Markov model is followed by some different words.</a:t>
            </a:r>
          </a:p>
          <a:p>
            <a:r>
              <a:rPr lang="en-US" altLang="zh-TW" baseline="0" dirty="0" smtClean="0"/>
              <a:t>The position is more likely to be boundary.</a:t>
            </a:r>
          </a:p>
          <a:p>
            <a:r>
              <a:rPr lang="en-US" altLang="zh-TW" baseline="0" dirty="0" smtClean="0"/>
              <a:t>Then we define branching entropy by the concept.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First,</a:t>
            </a:r>
            <a:r>
              <a:rPr lang="en-US" altLang="zh-TW" baseline="0" dirty="0" smtClean="0"/>
              <a:t> I will define what is right branching entropy.</a:t>
            </a:r>
          </a:p>
          <a:p>
            <a:r>
              <a:rPr lang="en-US" altLang="zh-TW" baseline="0" dirty="0" smtClean="0"/>
              <a:t>We assume that X is hidden and </a:t>
            </a:r>
            <a:r>
              <a:rPr lang="en-US" altLang="zh-TW" baseline="0" dirty="0" err="1" smtClean="0"/>
              <a:t>x_i</a:t>
            </a:r>
            <a:r>
              <a:rPr lang="en-US" altLang="zh-TW" baseline="0" dirty="0" smtClean="0"/>
              <a:t> is the children of X, representing hidden Markov.</a:t>
            </a:r>
          </a:p>
          <a:p>
            <a:r>
              <a:rPr lang="en-US" altLang="zh-TW" baseline="0" dirty="0" smtClean="0"/>
              <a:t>We define p of </a:t>
            </a:r>
            <a:r>
              <a:rPr lang="en-US" altLang="zh-TW" baseline="0" dirty="0" err="1" smtClean="0"/>
              <a:t>x_i</a:t>
            </a:r>
            <a:r>
              <a:rPr lang="en-US" altLang="zh-TW" baseline="0" dirty="0" smtClean="0"/>
              <a:t> to be the frequency of </a:t>
            </a:r>
            <a:r>
              <a:rPr lang="en-US" altLang="zh-TW" baseline="0" dirty="0" err="1" smtClean="0"/>
              <a:t>x_i</a:t>
            </a:r>
            <a:r>
              <a:rPr lang="en-US" altLang="zh-TW" baseline="0" dirty="0" smtClean="0"/>
              <a:t> over the frequency of X, which is probability of children </a:t>
            </a:r>
            <a:r>
              <a:rPr lang="en-US" altLang="zh-TW" baseline="0" dirty="0" err="1" smtClean="0"/>
              <a:t>x_i</a:t>
            </a:r>
            <a:r>
              <a:rPr lang="en-US" altLang="zh-TW" baseline="0" dirty="0" smtClean="0"/>
              <a:t> for X.</a:t>
            </a:r>
          </a:p>
          <a:p>
            <a:r>
              <a:rPr lang="en-US" altLang="zh-TW" baseline="0" dirty="0" smtClean="0"/>
              <a:t>Then we define right branching entropy as this equation, </a:t>
            </a:r>
            <a:r>
              <a:rPr lang="en-US" altLang="zh-TW" baseline="0" dirty="0" err="1" smtClean="0"/>
              <a:t>H_r</a:t>
            </a:r>
            <a:r>
              <a:rPr lang="en-US" altLang="zh-TW" baseline="0" dirty="0" smtClean="0"/>
              <a:t> of X, which represents the entropy of X’s </a:t>
            </a:r>
            <a:r>
              <a:rPr lang="en-US" altLang="zh-TW" baseline="0" dirty="0" err="1" smtClean="0"/>
              <a:t>chidren</a:t>
            </a:r>
            <a:r>
              <a:rPr lang="en-US" altLang="zh-TW" baseline="0" dirty="0" smtClean="0"/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The idea is that the branching entropy at the boundary is higher.</a:t>
            </a:r>
          </a:p>
          <a:p>
            <a:r>
              <a:rPr lang="en-US" altLang="zh-TW" baseline="0" dirty="0" smtClean="0"/>
              <a:t>So we can find the right boundary where branching entropy is higher like hidden Markov model.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Similarly, left</a:t>
            </a:r>
            <a:r>
              <a:rPr lang="en-US" altLang="zh-TW" baseline="0" dirty="0" smtClean="0"/>
              <a:t> branching entropy has the same attribute.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approach called branching entropy is to find the boundaries</a:t>
            </a:r>
            <a:r>
              <a:rPr lang="en-US" altLang="zh-TW" baseline="0" dirty="0" smtClean="0"/>
              <a:t> of key phrases, but where’s the boundary.</a:t>
            </a:r>
          </a:p>
          <a:p>
            <a:r>
              <a:rPr lang="en-US" altLang="zh-TW" baseline="0" dirty="0" smtClean="0"/>
              <a:t>The idea is that the word entropy at the boundary is higher.</a:t>
            </a:r>
            <a:endParaRPr lang="en-US" altLang="zh-TW" dirty="0" smtClean="0"/>
          </a:p>
          <a:p>
            <a:r>
              <a:rPr lang="en-US" altLang="zh-TW" dirty="0" smtClean="0"/>
              <a:t>There are four parts in this</a:t>
            </a:r>
            <a:r>
              <a:rPr lang="en-US" altLang="zh-TW" baseline="0" dirty="0" smtClean="0"/>
              <a:t> approach. We can present each part in detail.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approach called branching entropy is to find the boundaries</a:t>
            </a:r>
            <a:r>
              <a:rPr lang="en-US" altLang="zh-TW" baseline="0" dirty="0" smtClean="0"/>
              <a:t> of key phrases, but where’s the boundary.</a:t>
            </a:r>
          </a:p>
          <a:p>
            <a:r>
              <a:rPr lang="en-US" altLang="zh-TW" baseline="0" dirty="0" smtClean="0"/>
              <a:t>The idea is that the word entropy at the boundary is higher.</a:t>
            </a:r>
            <a:endParaRPr lang="en-US" altLang="zh-TW" dirty="0" smtClean="0"/>
          </a:p>
          <a:p>
            <a:r>
              <a:rPr lang="en-US" altLang="zh-TW" dirty="0" smtClean="0"/>
              <a:t>There are four parts in this</a:t>
            </a:r>
            <a:r>
              <a:rPr lang="en-US" altLang="zh-TW" baseline="0" dirty="0" smtClean="0"/>
              <a:t> approach. We can present each part in detail.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 can show some</a:t>
            </a:r>
            <a:r>
              <a:rPr lang="en-US" altLang="zh-TW" baseline="0" dirty="0" smtClean="0"/>
              <a:t> key terms related to acoustic model.</a:t>
            </a:r>
          </a:p>
          <a:p>
            <a:r>
              <a:rPr lang="en-US" altLang="zh-TW" baseline="0" dirty="0" smtClean="0"/>
              <a:t>If the key term and acoustic model co-occurs in the same document, they are relevant, so that we can show them for users.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With</a:t>
            </a:r>
            <a:r>
              <a:rPr lang="en-US" altLang="zh-TW" baseline="0" dirty="0" smtClean="0"/>
              <a:t> all candidate terms, including words and phrases, we can extract prosodic, lexical, semantic features for each term.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For each word, we also</a:t>
            </a:r>
            <a:r>
              <a:rPr lang="en-US" altLang="zh-TW" baseline="0" dirty="0" smtClean="0"/>
              <a:t> compute some prosodic features.</a:t>
            </a:r>
          </a:p>
          <a:p>
            <a:r>
              <a:rPr lang="en-US" altLang="zh-TW" baseline="0" dirty="0" smtClean="0"/>
              <a:t>First, we believe that lecturer would use longer duration to emphasize key terms.</a:t>
            </a:r>
          </a:p>
          <a:p>
            <a:r>
              <a:rPr lang="en-US" altLang="zh-TW" baseline="0" dirty="0" smtClean="0"/>
              <a:t>For the candidate term first appearing, we compute the duration for each phone in each candidate term.</a:t>
            </a:r>
          </a:p>
          <a:p>
            <a:r>
              <a:rPr lang="en-US" altLang="zh-TW" baseline="0" dirty="0" smtClean="0"/>
              <a:t>Then we normalize the duration of specific phone by the average duration of this phone.</a:t>
            </a:r>
          </a:p>
          <a:p>
            <a:r>
              <a:rPr lang="en-US" altLang="zh-TW" baseline="0" dirty="0" smtClean="0"/>
              <a:t>In this feature, we only use four values to represent this term.</a:t>
            </a:r>
          </a:p>
          <a:p>
            <a:r>
              <a:rPr lang="en-US" altLang="zh-TW" baseline="0" dirty="0" smtClean="0"/>
              <a:t>We can compute maximum, minimum, mean and range over all phones in a single term to be the features.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We believe that higher pitch may represent important information.</a:t>
            </a:r>
          </a:p>
          <a:p>
            <a:r>
              <a:rPr lang="en-US" altLang="zh-TW" baseline="0" dirty="0" smtClean="0"/>
              <a:t>So we can extract the pitch contour like this.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The method is like duration, but the segment unit is changed to single frame.</a:t>
            </a:r>
          </a:p>
          <a:p>
            <a:r>
              <a:rPr lang="en-US" altLang="zh-TW" baseline="0" dirty="0" smtClean="0"/>
              <a:t>We also use these four values to represent the features.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Similarly, we think that higher energy may represent important information.</a:t>
            </a:r>
          </a:p>
          <a:p>
            <a:r>
              <a:rPr lang="en-US" altLang="zh-TW" baseline="0" dirty="0" smtClean="0"/>
              <a:t>We also can extract energy for each frame in a candidate term.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</a:t>
            </a:r>
            <a:r>
              <a:rPr lang="en-US" altLang="zh-TW" baseline="0" dirty="0" smtClean="0"/>
              <a:t> features are like pitch. The first set of features is shown in this.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second</a:t>
            </a:r>
            <a:r>
              <a:rPr lang="en-US" altLang="zh-TW" baseline="0" dirty="0" smtClean="0"/>
              <a:t> set of features is lexical features.</a:t>
            </a:r>
          </a:p>
          <a:p>
            <a:r>
              <a:rPr lang="en-US" altLang="zh-TW" baseline="0" dirty="0" smtClean="0"/>
              <a:t>These features are well-known, which may indicate the importance of term.</a:t>
            </a:r>
          </a:p>
          <a:p>
            <a:r>
              <a:rPr lang="en-US" altLang="zh-TW" baseline="0" dirty="0" smtClean="0"/>
              <a:t>We just use these features to represent each term.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Third set</a:t>
            </a:r>
            <a:r>
              <a:rPr lang="en-US" altLang="zh-TW" baseline="0" dirty="0" smtClean="0"/>
              <a:t> of features is semantic features.</a:t>
            </a:r>
          </a:p>
          <a:p>
            <a:r>
              <a:rPr lang="en-US" altLang="zh-TW" baseline="0" dirty="0" smtClean="0"/>
              <a:t>The assumption is that key terms tend to focus on limited topics.</a:t>
            </a:r>
          </a:p>
          <a:p>
            <a:r>
              <a:rPr lang="en-US" altLang="zh-TW" baseline="0" dirty="0" smtClean="0"/>
              <a:t>We use PLSA to compute some semantic features.</a:t>
            </a:r>
          </a:p>
          <a:p>
            <a:r>
              <a:rPr lang="en-US" altLang="zh-TW" baseline="0" dirty="0" smtClean="0"/>
              <a:t>We can get the probability of each topic given a candidate term.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Here are distributions of two terms.</a:t>
            </a:r>
          </a:p>
          <a:p>
            <a:r>
              <a:rPr lang="en-US" altLang="zh-TW" dirty="0" smtClean="0"/>
              <a:t>Notice</a:t>
            </a:r>
            <a:r>
              <a:rPr lang="en-US" altLang="zh-TW" baseline="0" dirty="0" smtClean="0"/>
              <a:t> that the first term has similar probability for most topics, and it may be a function word, so that this candidate term may be non-key term.</a:t>
            </a:r>
          </a:p>
          <a:p>
            <a:r>
              <a:rPr lang="en-US" altLang="zh-TW" baseline="0" dirty="0" smtClean="0"/>
              <a:t>In other one, the term focuses on less topics, so it is more likely to be key term.</a:t>
            </a:r>
          </a:p>
          <a:p>
            <a:r>
              <a:rPr lang="en-US" altLang="zh-TW" baseline="0" dirty="0" smtClean="0"/>
              <a:t>In order to describe the distribution, for the distribution, we compute mean, variance and standard deviation to be the features of this term.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Similarly, we can compute latent topic significance, which is within-topic to out-of-topic ratio like this equation.</a:t>
            </a:r>
          </a:p>
          <a:p>
            <a:r>
              <a:rPr lang="en-US" altLang="zh-TW" baseline="0" dirty="0" smtClean="0"/>
              <a:t>This is the significance of topic </a:t>
            </a:r>
            <a:r>
              <a:rPr lang="en-US" altLang="zh-TW" baseline="0" dirty="0" err="1" smtClean="0"/>
              <a:t>T_k</a:t>
            </a:r>
            <a:r>
              <a:rPr lang="en-US" altLang="zh-TW" baseline="0" dirty="0" smtClean="0"/>
              <a:t> in term </a:t>
            </a:r>
            <a:r>
              <a:rPr lang="en-US" altLang="zh-TW" baseline="0" dirty="0" err="1" smtClean="0"/>
              <a:t>t_i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This one is within-topic frequency, where n of </a:t>
            </a:r>
            <a:r>
              <a:rPr lang="en-US" altLang="zh-TW" baseline="0" dirty="0" err="1" smtClean="0"/>
              <a:t>t_i</a:t>
            </a:r>
            <a:r>
              <a:rPr lang="en-US" altLang="zh-TW" baseline="0" dirty="0" smtClean="0"/>
              <a:t> and </a:t>
            </a:r>
            <a:r>
              <a:rPr lang="en-US" altLang="zh-TW" baseline="0" dirty="0" err="1" smtClean="0"/>
              <a:t>d_j</a:t>
            </a:r>
            <a:r>
              <a:rPr lang="en-US" altLang="zh-TW" baseline="0" dirty="0" smtClean="0"/>
              <a:t> is the number of </a:t>
            </a:r>
            <a:r>
              <a:rPr lang="en-US" altLang="zh-TW" baseline="0" dirty="0" err="1" smtClean="0"/>
              <a:t>t_i</a:t>
            </a:r>
            <a:r>
              <a:rPr lang="en-US" altLang="zh-TW" baseline="0" dirty="0" smtClean="0"/>
              <a:t> in document </a:t>
            </a:r>
            <a:r>
              <a:rPr lang="en-US" altLang="zh-TW" baseline="0" dirty="0" err="1" smtClean="0"/>
              <a:t>d_j</a:t>
            </a:r>
            <a:r>
              <a:rPr lang="en-US" altLang="zh-TW" baseline="0" dirty="0" smtClean="0"/>
              <a:t>, and this one is out-of-topic frequency.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First I</a:t>
            </a:r>
            <a:r>
              <a:rPr lang="en-US" altLang="zh-TW" baseline="0" dirty="0" smtClean="0"/>
              <a:t> will define what is key term.</a:t>
            </a:r>
          </a:p>
          <a:p>
            <a:r>
              <a:rPr lang="en-US" altLang="zh-TW" baseline="0" dirty="0" smtClean="0"/>
              <a:t>A key term is a term that has higher term frequency and includes core content.</a:t>
            </a:r>
          </a:p>
          <a:p>
            <a:r>
              <a:rPr lang="en-US" altLang="zh-TW" baseline="0" dirty="0" smtClean="0"/>
              <a:t>There are two types of key terms.</a:t>
            </a:r>
          </a:p>
          <a:p>
            <a:r>
              <a:rPr lang="en-US" altLang="zh-TW" baseline="0" dirty="0" smtClean="0"/>
              <a:t>One of them is phrase, we call it key phrase. For example, “language model” is a key phrase.</a:t>
            </a:r>
          </a:p>
          <a:p>
            <a:r>
              <a:rPr lang="en-US" altLang="zh-TW" baseline="0" dirty="0" smtClean="0"/>
              <a:t>Another type is single word, we call it keyword, like “entropy”.</a:t>
            </a:r>
          </a:p>
          <a:p>
            <a:r>
              <a:rPr lang="en-US" altLang="zh-TW" baseline="0" dirty="0" smtClean="0"/>
              <a:t>Then there are two advantages about key term extraction.</a:t>
            </a:r>
          </a:p>
          <a:p>
            <a:r>
              <a:rPr lang="en-US" altLang="zh-TW" baseline="0" dirty="0" smtClean="0"/>
              <a:t>They can help us index and retrieve.</a:t>
            </a:r>
          </a:p>
          <a:p>
            <a:r>
              <a:rPr lang="en-US" altLang="zh-TW" baseline="0" dirty="0" smtClean="0"/>
              <a:t>We also can construct the relationships between key terms and segment documents.</a:t>
            </a:r>
          </a:p>
          <a:p>
            <a:r>
              <a:rPr lang="en-US" altLang="zh-TW" baseline="0" dirty="0" smtClean="0"/>
              <a:t>Here’s  an example.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Because</a:t>
            </a:r>
            <a:r>
              <a:rPr lang="en-US" altLang="zh-TW" baseline="0" dirty="0" smtClean="0"/>
              <a:t> the significance of key terms would focus on limited topics, we also compute this three values to represent a distribution.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Then,</a:t>
            </a:r>
            <a:r>
              <a:rPr lang="en-US" altLang="zh-TW" baseline="0" dirty="0" smtClean="0"/>
              <a:t> we also can compute latent topic entropy.</a:t>
            </a:r>
          </a:p>
          <a:p>
            <a:r>
              <a:rPr lang="en-US" altLang="zh-TW" baseline="0" dirty="0" smtClean="0"/>
              <a:t>Because this feature also can describe the difference between these two distributions.</a:t>
            </a:r>
          </a:p>
          <a:p>
            <a:r>
              <a:rPr lang="en-US" altLang="zh-TW" baseline="0" dirty="0" smtClean="0"/>
              <a:t>Non-key term may have higher LTE, and key term would have lower one.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baseline="0" dirty="0" smtClean="0"/>
              <a:t>Finally, we use some machine learning methods to extract key terms.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We also use</a:t>
            </a:r>
            <a:r>
              <a:rPr lang="en-US" altLang="zh-TW" baseline="0" dirty="0" smtClean="0"/>
              <a:t> two supervised learning, adaptive boosting and neural network to automatically adjust the weights of features to produce a classifier.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6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Then we do</a:t>
            </a:r>
            <a:r>
              <a:rPr lang="en-US" altLang="zh-TW" baseline="0" dirty="0" smtClean="0"/>
              <a:t> some experiments to evaluate our approach.</a:t>
            </a:r>
          </a:p>
          <a:p>
            <a:r>
              <a:rPr lang="en-US" altLang="zh-TW" baseline="0" dirty="0" smtClean="0"/>
              <a:t>The corpus is NTU lecture, which includes Mandarin Chinese and some English words, like this example.</a:t>
            </a:r>
          </a:p>
          <a:p>
            <a:r>
              <a:rPr lang="en-US" altLang="zh-TW" baseline="0" dirty="0" smtClean="0"/>
              <a:t>This sentence is ~~, which means our solution is </a:t>
            </a:r>
            <a:r>
              <a:rPr lang="en-US" altLang="zh-TW" baseline="0" dirty="0" err="1" smtClean="0"/>
              <a:t>viterbi</a:t>
            </a:r>
            <a:r>
              <a:rPr lang="en-US" altLang="zh-TW" baseline="0" dirty="0" smtClean="0"/>
              <a:t> algorithm,</a:t>
            </a:r>
          </a:p>
          <a:p>
            <a:r>
              <a:rPr lang="en-US" altLang="zh-TW" baseline="0" dirty="0" smtClean="0"/>
              <a:t>The lecture is from a single speaker, and total corpus is about 45 hours.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To evaluate our result, we need to generate reference key term list.</a:t>
            </a:r>
          </a:p>
          <a:p>
            <a:r>
              <a:rPr lang="en-US" altLang="zh-TW" dirty="0" smtClean="0"/>
              <a:t>The</a:t>
            </a:r>
            <a:r>
              <a:rPr lang="en-US" altLang="zh-TW" baseline="0" dirty="0" smtClean="0"/>
              <a:t> reference key terms are from students’ annotations, and these students have taken the course.</a:t>
            </a:r>
          </a:p>
          <a:p>
            <a:r>
              <a:rPr lang="en-US" altLang="zh-TW" baseline="0" dirty="0" smtClean="0"/>
              <a:t>Then we sort all terms and decide top N to be key terms.</a:t>
            </a:r>
          </a:p>
          <a:p>
            <a:r>
              <a:rPr lang="en-US" altLang="zh-TW" baseline="0" dirty="0" smtClean="0"/>
              <a:t>N is the average numbers of key terms extracted by students, and N is 154.</a:t>
            </a:r>
          </a:p>
          <a:p>
            <a:r>
              <a:rPr lang="en-US" altLang="zh-TW" baseline="0" dirty="0" smtClean="0"/>
              <a:t>The reference key term list includes 59 key phrases and 95 keywords.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At</a:t>
            </a:r>
            <a:r>
              <a:rPr lang="en-US" altLang="zh-TW" baseline="0" dirty="0" smtClean="0"/>
              <a:t> this experiment, we are going to see feature effectiveness.</a:t>
            </a:r>
          </a:p>
          <a:p>
            <a:r>
              <a:rPr lang="en-US" altLang="zh-TW" baseline="0" dirty="0" smtClean="0"/>
              <a:t>The results only include keywords, and it is from neural network using ASR transcriptions.</a:t>
            </a:r>
          </a:p>
          <a:p>
            <a:r>
              <a:rPr lang="en-US" altLang="zh-TW" baseline="0" dirty="0" smtClean="0"/>
              <a:t>Row a, b, c perform F1 measure from 20% to 42%.</a:t>
            </a:r>
          </a:p>
          <a:p>
            <a:r>
              <a:rPr lang="en-US" altLang="zh-TW" baseline="0" dirty="0" smtClean="0"/>
              <a:t>Then row d shows that prosodic and lexical features are additive.</a:t>
            </a:r>
          </a:p>
          <a:p>
            <a:r>
              <a:rPr lang="en-US" altLang="zh-TW" baseline="0" dirty="0" smtClean="0"/>
              <a:t>Row e proves that adding semantic features can further improve the performance so that three sets of features are all useful.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Finally,</a:t>
            </a:r>
            <a:r>
              <a:rPr lang="en-US" altLang="zh-TW" baseline="0" dirty="0" smtClean="0"/>
              <a:t> we show the overall performance for manual and ASR transcriptions.</a:t>
            </a:r>
          </a:p>
          <a:p>
            <a:r>
              <a:rPr lang="en-US" altLang="zh-TW" baseline="0" dirty="0" smtClean="0"/>
              <a:t>These are baseline, conventional TFIDF without extracting phrases using branching entropy.</a:t>
            </a:r>
          </a:p>
          <a:p>
            <a:r>
              <a:rPr lang="en-US" altLang="zh-TW" baseline="0" dirty="0" smtClean="0"/>
              <a:t>From the better performance, we can see that branching entropy is very useful.</a:t>
            </a:r>
          </a:p>
          <a:p>
            <a:r>
              <a:rPr lang="en-US" altLang="zh-TW" baseline="0" dirty="0" smtClean="0"/>
              <a:t>This proves our assumption that the term with higher branching entropy is more likely to be key term.</a:t>
            </a:r>
          </a:p>
          <a:p>
            <a:r>
              <a:rPr lang="en-US" altLang="zh-TW" baseline="0" dirty="0" smtClean="0"/>
              <a:t>And the best results are from supervised learning using neural network, achieving F1 measure of 67 and 62.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30144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Finally,</a:t>
            </a:r>
            <a:r>
              <a:rPr lang="en-US" altLang="zh-TW" baseline="0" dirty="0" smtClean="0"/>
              <a:t> we show the overall performance for manual and ASR transcriptions.</a:t>
            </a:r>
          </a:p>
          <a:p>
            <a:r>
              <a:rPr lang="en-US" altLang="zh-TW" baseline="0" dirty="0" smtClean="0"/>
              <a:t>These are baseline, conventional TFIDF without extracting phrases using branching entropy.</a:t>
            </a:r>
          </a:p>
          <a:p>
            <a:r>
              <a:rPr lang="en-US" altLang="zh-TW" baseline="0" dirty="0" smtClean="0"/>
              <a:t>From the better performance, we can see that branching entropy is very useful.</a:t>
            </a:r>
          </a:p>
          <a:p>
            <a:r>
              <a:rPr lang="en-US" altLang="zh-TW" baseline="0" dirty="0" smtClean="0"/>
              <a:t>This proves our assumption that the term with higher branching entropy is more likely to be key term.</a:t>
            </a:r>
          </a:p>
          <a:p>
            <a:r>
              <a:rPr lang="en-US" altLang="zh-TW" baseline="0" dirty="0" smtClean="0"/>
              <a:t>And the best results are from supervised learning using neural network, achieving F1 measure of 67 and 62.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0631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From the above experiments, the conclusion is that we proposed new approach to extract key terms efficiently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The performance can be improved by two ideas, using branching entropy to extract key phrases and using three sets of features.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From the above experiments, the conclusion is that we proposed new approach to extract key terms efficiently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The performance can be improved by two ideas, using branching entropy to extract key phrases and using three sets of features.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From the above experiments, the conclusion is that we proposed new approach to extract key terms efficiently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The performance can be improved by two ideas, using branching entropy to extract key phrases and using three sets of features.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From the above experiments, the conclusion is that we proposed new approach to extract key terms efficiently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The performance can be improved by two ideas, using branching entropy to extract key phrases and using three sets of features.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From the above experiments, the conclusion is that we proposed new approach to extract key terms efficiently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The performance can be improved by two ideas, using branching entropy to extract key phrases and using three sets of features.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From the above experiments, the conclusion is that we proposed new approach to extract key terms efficiently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The performance can be improved by two ideas, using branching entropy to extract key phrases and using three sets of features.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4718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First I</a:t>
            </a:r>
            <a:r>
              <a:rPr lang="en-US" altLang="zh-TW" baseline="0" dirty="0" smtClean="0"/>
              <a:t> will define what is key term.</a:t>
            </a:r>
          </a:p>
          <a:p>
            <a:r>
              <a:rPr lang="en-US" altLang="zh-TW" baseline="0" dirty="0" smtClean="0"/>
              <a:t>A key term is a term that has higher term frequency and includes core content.</a:t>
            </a:r>
          </a:p>
          <a:p>
            <a:r>
              <a:rPr lang="en-US" altLang="zh-TW" baseline="0" dirty="0" smtClean="0"/>
              <a:t>There are two types of key terms.</a:t>
            </a:r>
          </a:p>
          <a:p>
            <a:r>
              <a:rPr lang="en-US" altLang="zh-TW" baseline="0" dirty="0" smtClean="0"/>
              <a:t>One of them is phrase, we call it key phrase. For example, “language model” is a key phrase.</a:t>
            </a:r>
          </a:p>
          <a:p>
            <a:r>
              <a:rPr lang="en-US" altLang="zh-TW" baseline="0" dirty="0" smtClean="0"/>
              <a:t>Another type is single word, we call it keyword, like “entropy”.</a:t>
            </a:r>
          </a:p>
          <a:p>
            <a:r>
              <a:rPr lang="en-US" altLang="zh-TW" baseline="0" dirty="0" smtClean="0"/>
              <a:t>Then there are two advantages about key term extraction.</a:t>
            </a:r>
          </a:p>
          <a:p>
            <a:r>
              <a:rPr lang="en-US" altLang="zh-TW" baseline="0" dirty="0" smtClean="0"/>
              <a:t>They can help us index and retrieve.</a:t>
            </a:r>
          </a:p>
          <a:p>
            <a:r>
              <a:rPr lang="en-US" altLang="zh-TW" baseline="0" dirty="0" smtClean="0"/>
              <a:t>We also can construct the relationships between key terms and segment documents.</a:t>
            </a:r>
          </a:p>
          <a:p>
            <a:r>
              <a:rPr lang="en-US" altLang="zh-TW" baseline="0" dirty="0" smtClean="0"/>
              <a:t>Here’s  an example.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426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From the above experiments, the conclusion is that we proposed new approach to extract key terms efficiently</a:t>
            </a:r>
            <a:r>
              <a:rPr lang="en-US" altLang="zh-TW" baseline="0" dirty="0" smtClean="0"/>
              <a:t>.</a:t>
            </a:r>
          </a:p>
          <a:p>
            <a:r>
              <a:rPr lang="en-US" altLang="zh-TW" baseline="0" dirty="0" smtClean="0"/>
              <a:t>The performance can be improved by two ideas, using branching entropy to extract key phrases and using three sets of features.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Here’s the flow chart. Now there</a:t>
            </a:r>
            <a:r>
              <a:rPr lang="en-US" altLang="zh-TW" baseline="0" dirty="0" smtClean="0"/>
              <a:t> are a lot of spoken documents.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First,</a:t>
            </a:r>
            <a:r>
              <a:rPr lang="en-US" altLang="zh-TW" baseline="0" dirty="0" smtClean="0"/>
              <a:t> with speech recognition system, we can get ASR transcriptions.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input of our work includes</a:t>
            </a:r>
            <a:r>
              <a:rPr lang="en-US" altLang="zh-TW" baseline="0" dirty="0" smtClean="0"/>
              <a:t> transcriptions and speech signals.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</a:t>
            </a:r>
            <a:r>
              <a:rPr lang="en-US" altLang="zh-TW" baseline="0" dirty="0" smtClean="0"/>
              <a:t> first part is to identify phrases. We propose branching entropy to finish this part.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703E9-F8A3-4FB8-882B-04846FABAD9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35DF150-4E94-4AEF-A214-9A2D39BFFFB5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B90D-44EA-4B4F-94C8-5E566BFD93A9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927E-15EB-40F7-B7F8-BA7410E31126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F7DF-F917-4432-B3C2-A36656549846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94DF6-C51C-4DB9-B16A-E4DCDC97E7A8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1C2F-7E85-4300-B0DF-01D01DE9F519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DD9FF4-F24F-409B-B266-9C71D9D1DD73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8E26DF8-5FD3-42E6-8906-3D31719A2F2C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226-7242-4544-B34C-B942C97FF422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C853-AAB2-440C-B18A-A5904AD35931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BEDA-2B98-4613-BE03-A61CA8E9EA92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C2D183-DD41-47EB-B15C-53562B58AB77}" type="datetime1">
              <a:rPr lang="zh-TW" altLang="en-US" smtClean="0"/>
              <a:pPr/>
              <a:t>2011/7/13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altLang="zh-TW" smtClean="0"/>
              <a:t>Key Term Extraction, National Taiwan University</a:t>
            </a: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B5F62E-37F2-4DA0-9E54-6F954BBBAC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7.wmf"/><Relationship Id="rId11" Type="http://schemas.openxmlformats.org/officeDocument/2006/relationships/image" Target="../media/image6.png"/><Relationship Id="rId5" Type="http://schemas.openxmlformats.org/officeDocument/2006/relationships/image" Target="../media/image16.wmf"/><Relationship Id="rId10" Type="http://schemas.openxmlformats.org/officeDocument/2006/relationships/image" Target="../media/image5.jpeg"/><Relationship Id="rId4" Type="http://schemas.openxmlformats.org/officeDocument/2006/relationships/image" Target="../media/image15.wmf"/><Relationship Id="rId9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5.jpe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5.jpe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5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50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chart" Target="../charts/char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notesSlide" Target="../notesSlides/notesSlide51.xml"/><Relationship Id="rId7" Type="http://schemas.openxmlformats.org/officeDocument/2006/relationships/chart" Target="../charts/chart9.xml"/><Relationship Id="rId12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chart" Target="../charts/chart8.xml"/><Relationship Id="rId11" Type="http://schemas.openxmlformats.org/officeDocument/2006/relationships/chart" Target="../charts/chart13.xml"/><Relationship Id="rId5" Type="http://schemas.openxmlformats.org/officeDocument/2006/relationships/image" Target="../media/image6.png"/><Relationship Id="rId10" Type="http://schemas.openxmlformats.org/officeDocument/2006/relationships/chart" Target="../charts/chart12.xml"/><Relationship Id="rId4" Type="http://schemas.openxmlformats.org/officeDocument/2006/relationships/image" Target="../media/image5.jpeg"/><Relationship Id="rId9" Type="http://schemas.openxmlformats.org/officeDocument/2006/relationships/chart" Target="../charts/chart1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13" Type="http://schemas.openxmlformats.org/officeDocument/2006/relationships/chart" Target="../charts/chart23.xml"/><Relationship Id="rId3" Type="http://schemas.openxmlformats.org/officeDocument/2006/relationships/notesSlide" Target="../notesSlides/notesSlide52.xml"/><Relationship Id="rId7" Type="http://schemas.openxmlformats.org/officeDocument/2006/relationships/chart" Target="../charts/chart17.xml"/><Relationship Id="rId12" Type="http://schemas.openxmlformats.org/officeDocument/2006/relationships/chart" Target="../charts/chart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6" Type="http://schemas.openxmlformats.org/officeDocument/2006/relationships/chart" Target="../charts/chart16.xml"/><Relationship Id="rId11" Type="http://schemas.openxmlformats.org/officeDocument/2006/relationships/chart" Target="../charts/chart21.xml"/><Relationship Id="rId5" Type="http://schemas.openxmlformats.org/officeDocument/2006/relationships/image" Target="../media/image6.png"/><Relationship Id="rId10" Type="http://schemas.openxmlformats.org/officeDocument/2006/relationships/chart" Target="../charts/chart20.xml"/><Relationship Id="rId4" Type="http://schemas.openxmlformats.org/officeDocument/2006/relationships/image" Target="../media/image5.jpeg"/><Relationship Id="rId9" Type="http://schemas.openxmlformats.org/officeDocument/2006/relationships/chart" Target="../charts/chart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Speaker: Yun-</a:t>
            </a:r>
            <a:r>
              <a:rPr lang="en-US" altLang="zh-TW" dirty="0" err="1" smtClean="0">
                <a:solidFill>
                  <a:schemeClr val="tx1"/>
                </a:solidFill>
              </a:rPr>
              <a:t>Nung</a:t>
            </a:r>
            <a:r>
              <a:rPr lang="en-US" altLang="zh-TW" dirty="0" smtClean="0">
                <a:solidFill>
                  <a:schemeClr val="tx1"/>
                </a:solidFill>
              </a:rPr>
              <a:t> Chen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陳縕儂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Advisor: Prof. Lin-Shan Lee 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李琳山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" name="群組 2"/>
          <p:cNvGrpSpPr>
            <a:grpSpLocks/>
          </p:cNvGrpSpPr>
          <p:nvPr/>
        </p:nvGrpSpPr>
        <p:grpSpPr bwMode="auto">
          <a:xfrm>
            <a:off x="5364088" y="4221088"/>
            <a:ext cx="3513871" cy="1517319"/>
            <a:chOff x="40324830" y="-446643"/>
            <a:chExt cx="11282242" cy="4871713"/>
          </a:xfrm>
        </p:grpSpPr>
        <p:pic>
          <p:nvPicPr>
            <p:cNvPr id="8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字方塊 3"/>
            <p:cNvSpPr txBox="1">
              <a:spLocks noChangeArrowheads="1"/>
            </p:cNvSpPr>
            <p:nvPr/>
          </p:nvSpPr>
          <p:spPr bwMode="auto">
            <a:xfrm>
              <a:off x="40324830" y="3003369"/>
              <a:ext cx="11144612" cy="142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500" i="1" dirty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National Taiwan University</a:t>
              </a:r>
              <a:endParaRPr lang="zh-TW" altLang="en-US" sz="2500" i="1" dirty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</p:grpSp>
      <p:sp>
        <p:nvSpPr>
          <p:cNvPr id="12" name="標題 11"/>
          <p:cNvSpPr>
            <a:spLocks noGrp="1"/>
          </p:cNvSpPr>
          <p:nvPr>
            <p:ph type="ctrTitle"/>
          </p:nvPr>
        </p:nvSpPr>
        <p:spPr>
          <a:xfrm>
            <a:off x="285720" y="2101851"/>
            <a:ext cx="8686800" cy="1470025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 Key Term Extraction and Summarization</a:t>
            </a:r>
            <a:b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Spoken Course Lectures</a:t>
            </a:r>
            <a:b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課程錄音之自動關鍵用語擷取及摘要</a:t>
            </a:r>
            <a:endParaRPr lang="zh-TW" altLang="en-US" sz="3200" dirty="0"/>
          </a:p>
        </p:txBody>
      </p:sp>
    </p:spTree>
  </p:cSld>
  <p:clrMapOvr>
    <a:masterClrMapping/>
  </p:clrMapOvr>
  <p:transition advTm="19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8"/>
          <p:cNvGrpSpPr/>
          <p:nvPr/>
        </p:nvGrpSpPr>
        <p:grpSpPr>
          <a:xfrm>
            <a:off x="3635896" y="1844824"/>
            <a:ext cx="1436170" cy="4248472"/>
            <a:chOff x="2411760" y="1556792"/>
            <a:chExt cx="2664296" cy="4248472"/>
          </a:xfrm>
        </p:grpSpPr>
        <p:sp>
          <p:nvSpPr>
            <p:cNvPr id="27" name="圓角矩形 26"/>
            <p:cNvSpPr/>
            <p:nvPr/>
          </p:nvSpPr>
          <p:spPr>
            <a:xfrm>
              <a:off x="2411760" y="1556792"/>
              <a:ext cx="2664296" cy="42484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545345" y="1772816"/>
              <a:ext cx="2404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Phrase Identification</a:t>
              </a:r>
              <a:endParaRPr lang="zh-TW" altLang="en-US" sz="1600" dirty="0"/>
            </a:p>
          </p:txBody>
        </p:sp>
      </p:grpSp>
      <p:grpSp>
        <p:nvGrpSpPr>
          <p:cNvPr id="18" name="群組 29"/>
          <p:cNvGrpSpPr/>
          <p:nvPr/>
        </p:nvGrpSpPr>
        <p:grpSpPr>
          <a:xfrm>
            <a:off x="5106928" y="1811170"/>
            <a:ext cx="3953198" cy="4248472"/>
            <a:chOff x="2411760" y="1556792"/>
            <a:chExt cx="2664296" cy="4248472"/>
          </a:xfrm>
        </p:grpSpPr>
        <p:sp>
          <p:nvSpPr>
            <p:cNvPr id="19" name="圓角矩形 18"/>
            <p:cNvSpPr/>
            <p:nvPr/>
          </p:nvSpPr>
          <p:spPr>
            <a:xfrm>
              <a:off x="2411760" y="1556792"/>
              <a:ext cx="2664296" cy="4248472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699792" y="1772816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Key Term Extraction</a:t>
              </a:r>
              <a:endParaRPr lang="zh-TW" altLang="en-US" sz="16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Automatic Key Term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107504" y="2564904"/>
            <a:ext cx="1440160" cy="136815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sz="1600" dirty="0" smtClean="0"/>
              <a:t>Archive of spoken documents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71472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Branching Entropy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9423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Feature Extraction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6660232" y="2521360"/>
            <a:ext cx="2304256" cy="144016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Learning Methods</a:t>
            </a:r>
          </a:p>
          <a:p>
            <a:pPr indent="-342900">
              <a:buFont typeface="+mj-lt"/>
              <a:buAutoNum type="arabicParenR"/>
            </a:pPr>
            <a:r>
              <a:rPr lang="en-US" altLang="zh-TW" dirty="0" err="1" smtClean="0"/>
              <a:t>AdaBoost</a:t>
            </a:r>
            <a:endParaRPr lang="en-US" altLang="zh-TW" dirty="0"/>
          </a:p>
          <a:p>
            <a:pPr indent="-342900">
              <a:buFont typeface="+mj-lt"/>
              <a:buAutoNum type="arabicParenR"/>
            </a:pPr>
            <a:r>
              <a:rPr lang="en-US" altLang="zh-TW" dirty="0"/>
              <a:t>Neural Network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stCxn id="9" idx="3"/>
            <a:endCxn id="10" idx="1"/>
          </p:cNvCxnSpPr>
          <p:nvPr/>
        </p:nvCxnSpPr>
        <p:spPr>
          <a:xfrm>
            <a:off x="4938862" y="3237686"/>
            <a:ext cx="25537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0" idx="3"/>
            <a:endCxn id="37" idx="1"/>
          </p:cNvCxnSpPr>
          <p:nvPr/>
        </p:nvCxnSpPr>
        <p:spPr>
          <a:xfrm>
            <a:off x="6418372" y="3237686"/>
            <a:ext cx="241860" cy="37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向右箭號 55"/>
          <p:cNvSpPr/>
          <p:nvPr/>
        </p:nvSpPr>
        <p:spPr>
          <a:xfrm>
            <a:off x="1629432" y="3068960"/>
            <a:ext cx="331576" cy="360040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20188" y="2877646"/>
            <a:ext cx="82362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cxnSp>
        <p:nvCxnSpPr>
          <p:cNvPr id="35" name="肘形接點 34"/>
          <p:cNvCxnSpPr>
            <a:stCxn id="8" idx="3"/>
            <a:endCxn id="9" idx="1"/>
          </p:cNvCxnSpPr>
          <p:nvPr/>
        </p:nvCxnSpPr>
        <p:spPr>
          <a:xfrm rot="5400000" flipH="1" flipV="1">
            <a:off x="1923470" y="2141800"/>
            <a:ext cx="695370" cy="2887142"/>
          </a:xfrm>
          <a:prstGeom prst="bentConnector4">
            <a:avLst>
              <a:gd name="adj1" fmla="val -32875"/>
              <a:gd name="adj2" fmla="val 832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315874" y="41895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speech signal</a:t>
            </a:r>
            <a:endParaRPr lang="zh-TW" altLang="en-US" sz="1600" dirty="0"/>
          </a:p>
        </p:txBody>
      </p:sp>
      <p:sp>
        <p:nvSpPr>
          <p:cNvPr id="29" name="書卷 (垂直) 28"/>
          <p:cNvSpPr/>
          <p:nvPr/>
        </p:nvSpPr>
        <p:spPr>
          <a:xfrm>
            <a:off x="7236296" y="4293096"/>
            <a:ext cx="1152128" cy="1440160"/>
          </a:xfrm>
          <a:prstGeom prst="verticalScroll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TW" sz="1200" b="1" dirty="0" smtClean="0"/>
              <a:t>Key terms</a:t>
            </a:r>
          </a:p>
          <a:p>
            <a:pPr algn="ctr"/>
            <a:r>
              <a:rPr lang="en-US" altLang="zh-TW" sz="1200" dirty="0" smtClean="0"/>
              <a:t>entropy</a:t>
            </a:r>
          </a:p>
          <a:p>
            <a:pPr algn="ctr"/>
            <a:r>
              <a:rPr lang="en-US" altLang="zh-TW" sz="1200" dirty="0" smtClean="0"/>
              <a:t>acoustic model</a:t>
            </a:r>
          </a:p>
          <a:p>
            <a:pPr algn="ctr"/>
            <a:r>
              <a:rPr lang="en-US" altLang="zh-TW" sz="1200" dirty="0"/>
              <a:t>:</a:t>
            </a:r>
            <a:endParaRPr lang="zh-TW" altLang="en-US" sz="1200" dirty="0" smtClean="0"/>
          </a:p>
        </p:txBody>
      </p:sp>
      <p:cxnSp>
        <p:nvCxnSpPr>
          <p:cNvPr id="30" name="直線單箭頭接點 29"/>
          <p:cNvCxnSpPr>
            <a:stCxn id="37" idx="2"/>
            <a:endCxn id="29" idx="0"/>
          </p:cNvCxnSpPr>
          <p:nvPr/>
        </p:nvCxnSpPr>
        <p:spPr>
          <a:xfrm rot="5400000">
            <a:off x="7646572" y="4127308"/>
            <a:ext cx="33157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 Box 75"/>
          <p:cNvSpPr txBox="1">
            <a:spLocks noChangeArrowheads="1"/>
          </p:cNvSpPr>
          <p:nvPr/>
        </p:nvSpPr>
        <p:spPr bwMode="auto">
          <a:xfrm>
            <a:off x="0" y="6387888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Then using learning methods to extract key terms by some features</a:t>
            </a:r>
            <a:endParaRPr lang="en-US" altLang="zh-TW" sz="2400" dirty="0"/>
          </a:p>
        </p:txBody>
      </p:sp>
      <p:grpSp>
        <p:nvGrpSpPr>
          <p:cNvPr id="38" name="群組 37"/>
          <p:cNvGrpSpPr/>
          <p:nvPr/>
        </p:nvGrpSpPr>
        <p:grpSpPr>
          <a:xfrm>
            <a:off x="2803332" y="2730406"/>
            <a:ext cx="1080120" cy="340142"/>
            <a:chOff x="2803332" y="2730406"/>
            <a:chExt cx="1080120" cy="340142"/>
          </a:xfrm>
        </p:grpSpPr>
        <p:cxnSp>
          <p:nvCxnSpPr>
            <p:cNvPr id="39" name="直線單箭頭接點 38"/>
            <p:cNvCxnSpPr/>
            <p:nvPr/>
          </p:nvCxnSpPr>
          <p:spPr>
            <a:xfrm>
              <a:off x="2843808" y="3068960"/>
              <a:ext cx="870918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2803332" y="273040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ASR trans</a:t>
              </a:r>
              <a:endParaRPr lang="zh-TW" altLang="en-US" sz="1600" dirty="0"/>
            </a:p>
          </p:txBody>
        </p:sp>
      </p:grpSp>
      <p:sp>
        <p:nvSpPr>
          <p:cNvPr id="32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4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36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173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8"/>
          <p:cNvGrpSpPr/>
          <p:nvPr/>
        </p:nvGrpSpPr>
        <p:grpSpPr>
          <a:xfrm>
            <a:off x="3635896" y="1844824"/>
            <a:ext cx="1436170" cy="4248472"/>
            <a:chOff x="2411760" y="1556792"/>
            <a:chExt cx="2664296" cy="4248472"/>
          </a:xfrm>
        </p:grpSpPr>
        <p:sp>
          <p:nvSpPr>
            <p:cNvPr id="28" name="圓角矩形 27"/>
            <p:cNvSpPr/>
            <p:nvPr/>
          </p:nvSpPr>
          <p:spPr>
            <a:xfrm>
              <a:off x="2411760" y="1556792"/>
              <a:ext cx="2664296" cy="42484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545345" y="1772816"/>
              <a:ext cx="2404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Phrase Identification</a:t>
              </a:r>
              <a:endParaRPr lang="zh-TW" altLang="en-US" sz="1600" dirty="0"/>
            </a:p>
          </p:txBody>
        </p:sp>
      </p:grpSp>
      <p:grpSp>
        <p:nvGrpSpPr>
          <p:cNvPr id="25" name="群組 29"/>
          <p:cNvGrpSpPr/>
          <p:nvPr/>
        </p:nvGrpSpPr>
        <p:grpSpPr>
          <a:xfrm>
            <a:off x="5106928" y="1811170"/>
            <a:ext cx="3953198" cy="4248472"/>
            <a:chOff x="2411760" y="1556792"/>
            <a:chExt cx="2664296" cy="4248472"/>
          </a:xfrm>
        </p:grpSpPr>
        <p:sp>
          <p:nvSpPr>
            <p:cNvPr id="26" name="圓角矩形 25"/>
            <p:cNvSpPr/>
            <p:nvPr/>
          </p:nvSpPr>
          <p:spPr>
            <a:xfrm>
              <a:off x="2411760" y="1556792"/>
              <a:ext cx="2664296" cy="4248472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699792" y="1772816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Key Term Extraction</a:t>
              </a:r>
              <a:endParaRPr lang="zh-TW" altLang="en-US" sz="16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Automatic Key Term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107504" y="2564904"/>
            <a:ext cx="1440160" cy="136815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sz="1600" dirty="0" smtClean="0"/>
              <a:t>Archive of spoken documents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71472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Branching Entropy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9423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Feature Extraction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6660232" y="2521360"/>
            <a:ext cx="2304256" cy="144016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Learning Methods</a:t>
            </a:r>
          </a:p>
          <a:p>
            <a:pPr indent="-342900">
              <a:buFont typeface="+mj-lt"/>
              <a:buAutoNum type="arabicParenR"/>
            </a:pPr>
            <a:r>
              <a:rPr lang="en-US" altLang="zh-TW" dirty="0" err="1" smtClean="0"/>
              <a:t>AdaBoost</a:t>
            </a:r>
            <a:endParaRPr lang="en-US" altLang="zh-TW" dirty="0"/>
          </a:p>
          <a:p>
            <a:pPr indent="-342900">
              <a:buFont typeface="+mj-lt"/>
              <a:buAutoNum type="arabicParenR"/>
            </a:pPr>
            <a:r>
              <a:rPr lang="en-US" altLang="zh-TW" dirty="0"/>
              <a:t>Neural Network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stCxn id="9" idx="3"/>
            <a:endCxn id="10" idx="1"/>
          </p:cNvCxnSpPr>
          <p:nvPr/>
        </p:nvCxnSpPr>
        <p:spPr>
          <a:xfrm>
            <a:off x="4938862" y="3237686"/>
            <a:ext cx="25537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0" idx="3"/>
            <a:endCxn id="37" idx="1"/>
          </p:cNvCxnSpPr>
          <p:nvPr/>
        </p:nvCxnSpPr>
        <p:spPr>
          <a:xfrm>
            <a:off x="6418372" y="3237686"/>
            <a:ext cx="241860" cy="37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向右箭號 55"/>
          <p:cNvSpPr/>
          <p:nvPr/>
        </p:nvSpPr>
        <p:spPr>
          <a:xfrm>
            <a:off x="1629432" y="3068960"/>
            <a:ext cx="331576" cy="360040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20188" y="2877646"/>
            <a:ext cx="82362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cxnSp>
        <p:nvCxnSpPr>
          <p:cNvPr id="35" name="肘形接點 34"/>
          <p:cNvCxnSpPr>
            <a:stCxn id="8" idx="3"/>
            <a:endCxn id="9" idx="1"/>
          </p:cNvCxnSpPr>
          <p:nvPr/>
        </p:nvCxnSpPr>
        <p:spPr>
          <a:xfrm rot="5400000" flipH="1" flipV="1">
            <a:off x="1923470" y="2141800"/>
            <a:ext cx="695370" cy="2887142"/>
          </a:xfrm>
          <a:prstGeom prst="bentConnector4">
            <a:avLst>
              <a:gd name="adj1" fmla="val -32875"/>
              <a:gd name="adj2" fmla="val 832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315874" y="41895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speech signal</a:t>
            </a:r>
            <a:endParaRPr lang="zh-TW" altLang="en-US" sz="1600" dirty="0"/>
          </a:p>
        </p:txBody>
      </p:sp>
      <p:sp>
        <p:nvSpPr>
          <p:cNvPr id="29" name="書卷 (垂直) 28"/>
          <p:cNvSpPr/>
          <p:nvPr/>
        </p:nvSpPr>
        <p:spPr>
          <a:xfrm>
            <a:off x="7236296" y="4293096"/>
            <a:ext cx="1152128" cy="1440160"/>
          </a:xfrm>
          <a:prstGeom prst="verticalScroll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TW" sz="1200" b="1" dirty="0" smtClean="0"/>
              <a:t>Key terms</a:t>
            </a:r>
          </a:p>
          <a:p>
            <a:pPr algn="ctr"/>
            <a:r>
              <a:rPr lang="en-US" altLang="zh-TW" sz="1200" dirty="0" smtClean="0"/>
              <a:t>entropy</a:t>
            </a:r>
          </a:p>
          <a:p>
            <a:pPr algn="ctr"/>
            <a:r>
              <a:rPr lang="en-US" altLang="zh-TW" sz="1200" dirty="0" smtClean="0"/>
              <a:t>acoustic model</a:t>
            </a:r>
          </a:p>
          <a:p>
            <a:pPr algn="ctr"/>
            <a:r>
              <a:rPr lang="en-US" altLang="zh-TW" sz="1200" dirty="0"/>
              <a:t>:</a:t>
            </a:r>
            <a:endParaRPr lang="zh-TW" altLang="en-US" sz="1200" dirty="0" smtClean="0"/>
          </a:p>
        </p:txBody>
      </p:sp>
      <p:cxnSp>
        <p:nvCxnSpPr>
          <p:cNvPr id="30" name="直線單箭頭接點 29"/>
          <p:cNvCxnSpPr>
            <a:stCxn id="37" idx="2"/>
            <a:endCxn id="29" idx="0"/>
          </p:cNvCxnSpPr>
          <p:nvPr/>
        </p:nvCxnSpPr>
        <p:spPr>
          <a:xfrm rot="5400000">
            <a:off x="7646572" y="4127308"/>
            <a:ext cx="33157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9" name="群組 38"/>
          <p:cNvGrpSpPr/>
          <p:nvPr/>
        </p:nvGrpSpPr>
        <p:grpSpPr>
          <a:xfrm>
            <a:off x="2803332" y="2730406"/>
            <a:ext cx="1080120" cy="340142"/>
            <a:chOff x="2803332" y="2730406"/>
            <a:chExt cx="1080120" cy="340142"/>
          </a:xfrm>
        </p:grpSpPr>
        <p:cxnSp>
          <p:nvCxnSpPr>
            <p:cNvPr id="40" name="直線單箭頭接點 39"/>
            <p:cNvCxnSpPr/>
            <p:nvPr/>
          </p:nvCxnSpPr>
          <p:spPr>
            <a:xfrm>
              <a:off x="2843808" y="3068960"/>
              <a:ext cx="870918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2803332" y="273040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ASR trans</a:t>
              </a:r>
              <a:endParaRPr lang="zh-TW" altLang="en-US" sz="1600" dirty="0"/>
            </a:p>
          </p:txBody>
        </p:sp>
      </p:grpSp>
      <p:sp>
        <p:nvSpPr>
          <p:cNvPr id="33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4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36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5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Branching Entropy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457200" y="3501008"/>
            <a:ext cx="8363272" cy="3073528"/>
          </a:xfrm>
        </p:spPr>
        <p:txBody>
          <a:bodyPr/>
          <a:lstStyle/>
          <a:p>
            <a:pPr marL="530352" lvl="3" indent="-274320">
              <a:spcBef>
                <a:spcPct val="20000"/>
              </a:spcBef>
              <a:buClr>
                <a:srgbClr val="C00000"/>
              </a:buClr>
              <a:buSzPct val="85000"/>
              <a:buFont typeface="Brush Script MT" pitchFamily="66" charset="0"/>
              <a:buChar char="O"/>
            </a:pP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Inside the phrase</a:t>
            </a: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marL="530352" lvl="3" indent="-274320">
              <a:spcBef>
                <a:spcPct val="20000"/>
              </a:spcBef>
              <a:buClr>
                <a:srgbClr val="C00000"/>
              </a:buClr>
              <a:buSzPct val="85000"/>
              <a:buFont typeface="Brush Script MT" pitchFamily="66" charset="0"/>
              <a:buChar char="O"/>
            </a:pPr>
            <a:endParaRPr lang="en-US" altLang="zh-TW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530352" lvl="3" indent="-274320">
              <a:spcBef>
                <a:spcPct val="20000"/>
              </a:spcBef>
              <a:buClr>
                <a:srgbClr val="C00000"/>
              </a:buClr>
              <a:buSzPct val="85000"/>
              <a:buFont typeface="Brush Script MT" pitchFamily="66" charset="0"/>
              <a:buChar char="O"/>
            </a:pP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lvl="1">
              <a:buSzPct val="150000"/>
              <a:buNone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060664" y="2148622"/>
            <a:ext cx="4752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400" dirty="0" smtClean="0"/>
              <a:t>hidden    Markov    model</a:t>
            </a:r>
            <a:endParaRPr lang="zh-TW" altLang="en-US" sz="3400" dirty="0"/>
          </a:p>
        </p:txBody>
      </p:sp>
      <p:grpSp>
        <p:nvGrpSpPr>
          <p:cNvPr id="3" name="群組 53"/>
          <p:cNvGrpSpPr/>
          <p:nvPr/>
        </p:nvGrpSpPr>
        <p:grpSpPr>
          <a:xfrm>
            <a:off x="1187624" y="1772816"/>
            <a:ext cx="936108" cy="1368152"/>
            <a:chOff x="1403648" y="1772816"/>
            <a:chExt cx="936108" cy="1368152"/>
          </a:xfrm>
        </p:grpSpPr>
        <p:cxnSp>
          <p:nvCxnSpPr>
            <p:cNvPr id="32" name="直線接點 31"/>
            <p:cNvCxnSpPr/>
            <p:nvPr/>
          </p:nvCxnSpPr>
          <p:spPr>
            <a:xfrm rot="10800000">
              <a:off x="1547664" y="1772816"/>
              <a:ext cx="792088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0800000">
              <a:off x="1403648" y="2132856"/>
              <a:ext cx="936108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10800000">
              <a:off x="1403648" y="2492896"/>
              <a:ext cx="9361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10800000" flipV="1">
              <a:off x="1403648" y="2636912"/>
              <a:ext cx="93610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10800000" flipV="1">
              <a:off x="1475656" y="2780928"/>
              <a:ext cx="86409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群組 54"/>
          <p:cNvGrpSpPr/>
          <p:nvPr/>
        </p:nvGrpSpPr>
        <p:grpSpPr>
          <a:xfrm flipH="1">
            <a:off x="6732240" y="1772816"/>
            <a:ext cx="936108" cy="1368152"/>
            <a:chOff x="1403648" y="1772816"/>
            <a:chExt cx="936108" cy="1368152"/>
          </a:xfrm>
        </p:grpSpPr>
        <p:cxnSp>
          <p:nvCxnSpPr>
            <p:cNvPr id="56" name="直線接點 55"/>
            <p:cNvCxnSpPr/>
            <p:nvPr/>
          </p:nvCxnSpPr>
          <p:spPr>
            <a:xfrm rot="10800000">
              <a:off x="1547664" y="1772816"/>
              <a:ext cx="792088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10800000">
              <a:off x="1403648" y="2132856"/>
              <a:ext cx="936108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10800000">
              <a:off x="1403648" y="2492896"/>
              <a:ext cx="9361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10800000" flipV="1">
              <a:off x="1403648" y="2636912"/>
              <a:ext cx="93610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10800000" flipV="1">
              <a:off x="1475656" y="2780928"/>
              <a:ext cx="86409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4" name="直線接點 63"/>
          <p:cNvCxnSpPr/>
          <p:nvPr/>
        </p:nvCxnSpPr>
        <p:spPr>
          <a:xfrm>
            <a:off x="3523412" y="24928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5213250" y="24928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群組 69"/>
          <p:cNvGrpSpPr/>
          <p:nvPr/>
        </p:nvGrpSpPr>
        <p:grpSpPr>
          <a:xfrm>
            <a:off x="3476114" y="1716574"/>
            <a:ext cx="288032" cy="1512168"/>
            <a:chOff x="3476114" y="1716574"/>
            <a:chExt cx="288032" cy="1512168"/>
          </a:xfrm>
        </p:grpSpPr>
        <p:cxnSp>
          <p:nvCxnSpPr>
            <p:cNvPr id="68" name="直線接點 67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向右箭號 68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69"/>
          <p:cNvGrpSpPr/>
          <p:nvPr/>
        </p:nvGrpSpPr>
        <p:grpSpPr>
          <a:xfrm>
            <a:off x="5188540" y="1700808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28" name="直線接點 27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29" name="向右箭號 28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" name="群組 69"/>
          <p:cNvGrpSpPr/>
          <p:nvPr/>
        </p:nvGrpSpPr>
        <p:grpSpPr>
          <a:xfrm>
            <a:off x="6732240" y="1700808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31" name="直線接點 30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4" name="向右箭號 33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文字方塊 34"/>
          <p:cNvSpPr txBox="1"/>
          <p:nvPr/>
        </p:nvSpPr>
        <p:spPr>
          <a:xfrm>
            <a:off x="450056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How to decide the boundary of a phrase?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7524328" y="1547500"/>
            <a:ext cx="1224136" cy="1818784"/>
            <a:chOff x="7524328" y="1547500"/>
            <a:chExt cx="1224136" cy="1818784"/>
          </a:xfrm>
        </p:grpSpPr>
        <p:sp>
          <p:nvSpPr>
            <p:cNvPr id="42" name="文字方塊 41"/>
            <p:cNvSpPr txBox="1"/>
            <p:nvPr/>
          </p:nvSpPr>
          <p:spPr>
            <a:xfrm>
              <a:off x="7524328" y="15475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represent</a:t>
              </a:r>
              <a:endParaRPr lang="zh-TW" altLang="en-US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7682858" y="19505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682858" y="23105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can</a:t>
              </a:r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7668344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668344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755576" y="1556792"/>
            <a:ext cx="504056" cy="1737484"/>
            <a:chOff x="755576" y="1556792"/>
            <a:chExt cx="504056" cy="1737484"/>
          </a:xfrm>
        </p:grpSpPr>
        <p:sp>
          <p:nvSpPr>
            <p:cNvPr id="37" name="文字方塊 36"/>
            <p:cNvSpPr txBox="1"/>
            <p:nvPr/>
          </p:nvSpPr>
          <p:spPr>
            <a:xfrm>
              <a:off x="755576" y="15567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55576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of</a:t>
              </a:r>
              <a:endParaRPr lang="zh-TW" altLang="en-US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755576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in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55576" y="29249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55576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sp>
        <p:nvSpPr>
          <p:cNvPr id="53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54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55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14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Branching Entropy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457200" y="3501008"/>
            <a:ext cx="8686800" cy="3073528"/>
          </a:xfrm>
        </p:spPr>
        <p:txBody>
          <a:bodyPr/>
          <a:lstStyle/>
          <a:p>
            <a:pPr marL="530352" lvl="3" indent="-274320">
              <a:spcBef>
                <a:spcPct val="20000"/>
              </a:spcBef>
              <a:buClr>
                <a:srgbClr val="C00000"/>
              </a:buClr>
              <a:buSzPct val="85000"/>
              <a:buFont typeface="Brush Script MT" pitchFamily="66" charset="0"/>
              <a:buChar char="O"/>
            </a:pPr>
            <a:r>
              <a:rPr lang="en-US" altLang="zh-TW" dirty="0">
                <a:solidFill>
                  <a:schemeClr val="tx1"/>
                </a:solidFill>
                <a:cs typeface="Calibri" pitchFamily="34" charset="0"/>
              </a:rPr>
              <a:t>Inside the phrase</a:t>
            </a:r>
          </a:p>
          <a:p>
            <a:pPr marL="530352" lvl="3" indent="-274320">
              <a:spcBef>
                <a:spcPct val="20000"/>
              </a:spcBef>
              <a:buClr>
                <a:srgbClr val="C00000"/>
              </a:buClr>
              <a:buSzPct val="85000"/>
              <a:buFont typeface="Brush Script MT" pitchFamily="66" charset="0"/>
              <a:buChar char="O"/>
            </a:pPr>
            <a:r>
              <a:rPr lang="en-US" altLang="zh-TW" dirty="0">
                <a:solidFill>
                  <a:schemeClr val="tx1"/>
                </a:solidFill>
                <a:cs typeface="Calibri" pitchFamily="34" charset="0"/>
              </a:rPr>
              <a:t>Inside the phrase</a:t>
            </a:r>
          </a:p>
          <a:p>
            <a:pPr marL="630936" lvl="2" indent="-256032">
              <a:buClr>
                <a:schemeClr val="tx2">
                  <a:lumMod val="75000"/>
                </a:schemeClr>
              </a:buClr>
              <a:buSzPct val="150000"/>
              <a:buFont typeface="Georgia"/>
              <a:buChar char="•"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060664" y="2148622"/>
            <a:ext cx="4752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400" dirty="0" smtClean="0"/>
              <a:t>hidden    Markov    model</a:t>
            </a:r>
            <a:endParaRPr lang="zh-TW" altLang="en-US" sz="3400" dirty="0"/>
          </a:p>
        </p:txBody>
      </p:sp>
      <p:grpSp>
        <p:nvGrpSpPr>
          <p:cNvPr id="3" name="群組 53"/>
          <p:cNvGrpSpPr/>
          <p:nvPr/>
        </p:nvGrpSpPr>
        <p:grpSpPr>
          <a:xfrm>
            <a:off x="1187624" y="1772816"/>
            <a:ext cx="936108" cy="1368152"/>
            <a:chOff x="1403648" y="1772816"/>
            <a:chExt cx="936108" cy="1368152"/>
          </a:xfrm>
        </p:grpSpPr>
        <p:cxnSp>
          <p:nvCxnSpPr>
            <p:cNvPr id="32" name="直線接點 31"/>
            <p:cNvCxnSpPr/>
            <p:nvPr/>
          </p:nvCxnSpPr>
          <p:spPr>
            <a:xfrm rot="10800000">
              <a:off x="1547664" y="1772816"/>
              <a:ext cx="792088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0800000">
              <a:off x="1403648" y="2132856"/>
              <a:ext cx="936108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10800000">
              <a:off x="1403648" y="2492896"/>
              <a:ext cx="9361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10800000" flipV="1">
              <a:off x="1403648" y="2636912"/>
              <a:ext cx="93610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10800000" flipV="1">
              <a:off x="1475656" y="2780928"/>
              <a:ext cx="86409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群組 54"/>
          <p:cNvGrpSpPr/>
          <p:nvPr/>
        </p:nvGrpSpPr>
        <p:grpSpPr>
          <a:xfrm flipH="1">
            <a:off x="6732240" y="1772816"/>
            <a:ext cx="936108" cy="1368152"/>
            <a:chOff x="1403648" y="1772816"/>
            <a:chExt cx="936108" cy="1368152"/>
          </a:xfrm>
        </p:grpSpPr>
        <p:cxnSp>
          <p:nvCxnSpPr>
            <p:cNvPr id="56" name="直線接點 55"/>
            <p:cNvCxnSpPr/>
            <p:nvPr/>
          </p:nvCxnSpPr>
          <p:spPr>
            <a:xfrm rot="10800000">
              <a:off x="1547664" y="1772816"/>
              <a:ext cx="792088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10800000">
              <a:off x="1403648" y="2132856"/>
              <a:ext cx="936108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10800000">
              <a:off x="1403648" y="2492896"/>
              <a:ext cx="9361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10800000" flipV="1">
              <a:off x="1403648" y="2636912"/>
              <a:ext cx="93610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10800000" flipV="1">
              <a:off x="1475656" y="2780928"/>
              <a:ext cx="86409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4" name="直線接點 63"/>
          <p:cNvCxnSpPr/>
          <p:nvPr/>
        </p:nvCxnSpPr>
        <p:spPr>
          <a:xfrm>
            <a:off x="3523412" y="24928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5213250" y="24928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群組 70"/>
          <p:cNvGrpSpPr/>
          <p:nvPr/>
        </p:nvGrpSpPr>
        <p:grpSpPr>
          <a:xfrm>
            <a:off x="5179596" y="1700808"/>
            <a:ext cx="288032" cy="1512168"/>
            <a:chOff x="3476114" y="1716574"/>
            <a:chExt cx="288032" cy="1512168"/>
          </a:xfrm>
        </p:grpSpPr>
        <p:cxnSp>
          <p:nvCxnSpPr>
            <p:cNvPr id="72" name="直線接點 71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向右箭號 72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69"/>
          <p:cNvGrpSpPr/>
          <p:nvPr/>
        </p:nvGrpSpPr>
        <p:grpSpPr>
          <a:xfrm>
            <a:off x="3476114" y="1716574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28" name="直線接點 27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29" name="向右箭號 28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" name="群組 69"/>
          <p:cNvGrpSpPr/>
          <p:nvPr/>
        </p:nvGrpSpPr>
        <p:grpSpPr>
          <a:xfrm>
            <a:off x="6732240" y="1700808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31" name="直線接點 30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4" name="向右箭號 33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5" name="文字方塊 34"/>
          <p:cNvSpPr txBox="1"/>
          <p:nvPr/>
        </p:nvSpPr>
        <p:spPr>
          <a:xfrm>
            <a:off x="450056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How to decide the boundary of a phrase?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7524328" y="1547500"/>
            <a:ext cx="1224136" cy="1818784"/>
            <a:chOff x="7524328" y="1547500"/>
            <a:chExt cx="1224136" cy="1818784"/>
          </a:xfrm>
        </p:grpSpPr>
        <p:sp>
          <p:nvSpPr>
            <p:cNvPr id="38" name="文字方塊 37"/>
            <p:cNvSpPr txBox="1"/>
            <p:nvPr/>
          </p:nvSpPr>
          <p:spPr>
            <a:xfrm>
              <a:off x="7524328" y="15475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represent</a:t>
              </a:r>
              <a:endParaRPr lang="zh-TW" altLang="en-US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7682858" y="19505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682858" y="23105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can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668344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668344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755576" y="1556792"/>
            <a:ext cx="504056" cy="1737484"/>
            <a:chOff x="755576" y="1556792"/>
            <a:chExt cx="504056" cy="1737484"/>
          </a:xfrm>
        </p:grpSpPr>
        <p:sp>
          <p:nvSpPr>
            <p:cNvPr id="45" name="文字方塊 44"/>
            <p:cNvSpPr txBox="1"/>
            <p:nvPr/>
          </p:nvSpPr>
          <p:spPr>
            <a:xfrm>
              <a:off x="755576" y="15567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755576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of</a:t>
              </a:r>
              <a:endParaRPr lang="zh-TW" altLang="en-US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55576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in</a:t>
              </a:r>
              <a:endParaRPr lang="zh-TW" altLang="en-US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55576" y="29249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755576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sp>
        <p:nvSpPr>
          <p:cNvPr id="52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5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54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806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Branching Entropy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060664" y="2148622"/>
            <a:ext cx="4752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400" dirty="0" smtClean="0"/>
              <a:t>hidden    Markov    model</a:t>
            </a:r>
            <a:endParaRPr lang="zh-TW" altLang="en-US" sz="3400" dirty="0"/>
          </a:p>
        </p:txBody>
      </p:sp>
      <p:grpSp>
        <p:nvGrpSpPr>
          <p:cNvPr id="54" name="群組 53"/>
          <p:cNvGrpSpPr/>
          <p:nvPr/>
        </p:nvGrpSpPr>
        <p:grpSpPr>
          <a:xfrm>
            <a:off x="1187624" y="1772816"/>
            <a:ext cx="936108" cy="1368152"/>
            <a:chOff x="1403648" y="1772816"/>
            <a:chExt cx="936108" cy="1368152"/>
          </a:xfrm>
        </p:grpSpPr>
        <p:cxnSp>
          <p:nvCxnSpPr>
            <p:cNvPr id="32" name="直線接點 31"/>
            <p:cNvCxnSpPr/>
            <p:nvPr/>
          </p:nvCxnSpPr>
          <p:spPr>
            <a:xfrm rot="10800000">
              <a:off x="1547664" y="1772816"/>
              <a:ext cx="792088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0800000">
              <a:off x="1403648" y="2132856"/>
              <a:ext cx="936108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10800000">
              <a:off x="1403648" y="2492896"/>
              <a:ext cx="9361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10800000" flipV="1">
              <a:off x="1403648" y="2636912"/>
              <a:ext cx="93610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10800000" flipV="1">
              <a:off x="1475656" y="2780928"/>
              <a:ext cx="86409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群組 54"/>
          <p:cNvGrpSpPr/>
          <p:nvPr/>
        </p:nvGrpSpPr>
        <p:grpSpPr>
          <a:xfrm flipH="1">
            <a:off x="6732240" y="1772816"/>
            <a:ext cx="936108" cy="1368152"/>
            <a:chOff x="1403648" y="1772816"/>
            <a:chExt cx="936108" cy="1368152"/>
          </a:xfrm>
        </p:grpSpPr>
        <p:cxnSp>
          <p:nvCxnSpPr>
            <p:cNvPr id="56" name="直線接點 55"/>
            <p:cNvCxnSpPr/>
            <p:nvPr/>
          </p:nvCxnSpPr>
          <p:spPr>
            <a:xfrm rot="10800000">
              <a:off x="1547664" y="1772816"/>
              <a:ext cx="792088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10800000">
              <a:off x="1403648" y="2132856"/>
              <a:ext cx="936108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10800000">
              <a:off x="1403648" y="2492896"/>
              <a:ext cx="9361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10800000" flipV="1">
              <a:off x="1403648" y="2636912"/>
              <a:ext cx="93610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10800000" flipV="1">
              <a:off x="1475656" y="2780928"/>
              <a:ext cx="86409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4" name="直線接點 63"/>
          <p:cNvCxnSpPr/>
          <p:nvPr/>
        </p:nvCxnSpPr>
        <p:spPr>
          <a:xfrm>
            <a:off x="3523412" y="24928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5213250" y="24928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群組 73"/>
          <p:cNvGrpSpPr/>
          <p:nvPr/>
        </p:nvGrpSpPr>
        <p:grpSpPr>
          <a:xfrm>
            <a:off x="6732240" y="1700808"/>
            <a:ext cx="288032" cy="1512168"/>
            <a:chOff x="3476114" y="1716574"/>
            <a:chExt cx="288032" cy="1512168"/>
          </a:xfrm>
        </p:grpSpPr>
        <p:cxnSp>
          <p:nvCxnSpPr>
            <p:cNvPr id="75" name="直線接點 74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向右箭號 75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3" name="群組 69"/>
          <p:cNvGrpSpPr/>
          <p:nvPr/>
        </p:nvGrpSpPr>
        <p:grpSpPr>
          <a:xfrm>
            <a:off x="5188540" y="1700808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84" name="直線接點 83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85" name="向右箭號 84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6" name="群組 69"/>
          <p:cNvGrpSpPr/>
          <p:nvPr/>
        </p:nvGrpSpPr>
        <p:grpSpPr>
          <a:xfrm>
            <a:off x="3476114" y="1716574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87" name="直線接點 86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88" name="向右箭號 87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9" name="文字方塊 88"/>
          <p:cNvSpPr txBox="1"/>
          <p:nvPr/>
        </p:nvSpPr>
        <p:spPr>
          <a:xfrm>
            <a:off x="6372200" y="3284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2"/>
                </a:solidFill>
              </a:rPr>
              <a:t>boundary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91" name="Text Box 75"/>
          <p:cNvSpPr txBox="1">
            <a:spLocks noChangeArrowheads="1"/>
          </p:cNvSpPr>
          <p:nvPr/>
        </p:nvSpPr>
        <p:spPr bwMode="auto">
          <a:xfrm>
            <a:off x="0" y="4797152"/>
            <a:ext cx="9144000" cy="430887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200" dirty="0" smtClean="0"/>
              <a:t>Define branching entropy to decide possible boundary</a:t>
            </a:r>
            <a:endParaRPr lang="en-US" altLang="zh-TW" sz="22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50056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How to decide the boundary of a phrase?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7524328" y="1547500"/>
            <a:ext cx="1224136" cy="1818784"/>
            <a:chOff x="7524328" y="1547500"/>
            <a:chExt cx="1224136" cy="1818784"/>
          </a:xfrm>
        </p:grpSpPr>
        <p:sp>
          <p:nvSpPr>
            <p:cNvPr id="37" name="文字方塊 36"/>
            <p:cNvSpPr txBox="1"/>
            <p:nvPr/>
          </p:nvSpPr>
          <p:spPr>
            <a:xfrm>
              <a:off x="7524328" y="15475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represent</a:t>
              </a:r>
              <a:endParaRPr lang="zh-TW" alt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682858" y="19505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7682858" y="23105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can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668344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668344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755576" y="1556792"/>
            <a:ext cx="504056" cy="1737484"/>
            <a:chOff x="755576" y="1556792"/>
            <a:chExt cx="504056" cy="1737484"/>
          </a:xfrm>
        </p:grpSpPr>
        <p:sp>
          <p:nvSpPr>
            <p:cNvPr id="43" name="文字方塊 42"/>
            <p:cNvSpPr txBox="1"/>
            <p:nvPr/>
          </p:nvSpPr>
          <p:spPr>
            <a:xfrm>
              <a:off x="755576" y="15567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55576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of</a:t>
              </a:r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755576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in</a:t>
              </a:r>
              <a:endParaRPr lang="zh-TW" altLang="en-US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55576" y="29249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755576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sp>
        <p:nvSpPr>
          <p:cNvPr id="52" name="內容版面配置區 2"/>
          <p:cNvSpPr txBox="1">
            <a:spLocks/>
          </p:cNvSpPr>
          <p:nvPr/>
        </p:nvSpPr>
        <p:spPr>
          <a:xfrm>
            <a:off x="457200" y="3501008"/>
            <a:ext cx="8686800" cy="30735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30352" lvl="3" indent="-274320">
              <a:spcBef>
                <a:spcPct val="20000"/>
              </a:spcBef>
              <a:buClr>
                <a:srgbClr val="C00000"/>
              </a:buClr>
              <a:buSzPct val="85000"/>
              <a:buFont typeface="Brush Script MT" pitchFamily="66" charset="0"/>
              <a:buChar char="O"/>
            </a:pPr>
            <a:r>
              <a:rPr lang="en-US" altLang="zh-TW" sz="2400" dirty="0">
                <a:cs typeface="Calibri" pitchFamily="34" charset="0"/>
              </a:rPr>
              <a:t>Inside the phrase</a:t>
            </a:r>
          </a:p>
          <a:p>
            <a:pPr marL="530352" lvl="3" indent="-274320">
              <a:spcBef>
                <a:spcPct val="20000"/>
              </a:spcBef>
              <a:buClr>
                <a:srgbClr val="C00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cs typeface="Calibri" pitchFamily="34" charset="0"/>
              </a:rPr>
              <a:t>Inside the phrase</a:t>
            </a:r>
          </a:p>
          <a:p>
            <a:pPr marL="530352" marR="0" lvl="3" indent="-27432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lang="en-US" altLang="zh-TW" sz="2200" dirty="0" smtClean="0">
                <a:cs typeface="Calibri" pitchFamily="34" charset="0"/>
              </a:rPr>
              <a:t>Boundary of the phrase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5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63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154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69"/>
          <p:cNvGrpSpPr/>
          <p:nvPr/>
        </p:nvGrpSpPr>
        <p:grpSpPr>
          <a:xfrm>
            <a:off x="5188540" y="1700808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31" name="直線接點 30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4" name="向右箭號 33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Branching Entropy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060664" y="2148622"/>
            <a:ext cx="4752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400" dirty="0" smtClean="0"/>
              <a:t>hidden    Markov    model</a:t>
            </a:r>
            <a:endParaRPr lang="zh-TW" altLang="en-US" sz="3400" dirty="0"/>
          </a:p>
        </p:txBody>
      </p:sp>
      <p:grpSp>
        <p:nvGrpSpPr>
          <p:cNvPr id="3" name="群組 53"/>
          <p:cNvGrpSpPr/>
          <p:nvPr/>
        </p:nvGrpSpPr>
        <p:grpSpPr>
          <a:xfrm>
            <a:off x="1187624" y="1772816"/>
            <a:ext cx="936108" cy="1368152"/>
            <a:chOff x="1403648" y="1772816"/>
            <a:chExt cx="936108" cy="1368152"/>
          </a:xfrm>
        </p:grpSpPr>
        <p:cxnSp>
          <p:nvCxnSpPr>
            <p:cNvPr id="32" name="直線接點 31"/>
            <p:cNvCxnSpPr/>
            <p:nvPr/>
          </p:nvCxnSpPr>
          <p:spPr>
            <a:xfrm rot="10800000">
              <a:off x="1547664" y="1772816"/>
              <a:ext cx="792088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0800000">
              <a:off x="1403648" y="2132856"/>
              <a:ext cx="936108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/>
            <p:nvPr/>
          </p:nvCxnSpPr>
          <p:spPr>
            <a:xfrm rot="10800000">
              <a:off x="1403648" y="2492896"/>
              <a:ext cx="9361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rot="10800000" flipV="1">
              <a:off x="1403648" y="2636912"/>
              <a:ext cx="93610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 rot="10800000" flipV="1">
              <a:off x="1475656" y="2780928"/>
              <a:ext cx="86409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群組 54"/>
          <p:cNvGrpSpPr/>
          <p:nvPr/>
        </p:nvGrpSpPr>
        <p:grpSpPr>
          <a:xfrm flipH="1">
            <a:off x="6732240" y="1772816"/>
            <a:ext cx="936108" cy="1368152"/>
            <a:chOff x="1403648" y="1772816"/>
            <a:chExt cx="936108" cy="1368152"/>
          </a:xfrm>
        </p:grpSpPr>
        <p:cxnSp>
          <p:nvCxnSpPr>
            <p:cNvPr id="56" name="直線接點 55"/>
            <p:cNvCxnSpPr/>
            <p:nvPr/>
          </p:nvCxnSpPr>
          <p:spPr>
            <a:xfrm rot="10800000">
              <a:off x="1547664" y="1772816"/>
              <a:ext cx="792088" cy="432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 rot="10800000">
              <a:off x="1403648" y="2132856"/>
              <a:ext cx="936108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10800000">
              <a:off x="1403648" y="2492896"/>
              <a:ext cx="93610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rot="10800000" flipV="1">
              <a:off x="1403648" y="2636912"/>
              <a:ext cx="936104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rot="10800000" flipV="1">
              <a:off x="1475656" y="2780928"/>
              <a:ext cx="864096" cy="3600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4" name="直線接點 63"/>
          <p:cNvCxnSpPr/>
          <p:nvPr/>
        </p:nvCxnSpPr>
        <p:spPr>
          <a:xfrm>
            <a:off x="3523412" y="24928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5213250" y="24928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群組 69"/>
          <p:cNvGrpSpPr/>
          <p:nvPr/>
        </p:nvGrpSpPr>
        <p:grpSpPr>
          <a:xfrm>
            <a:off x="6732240" y="1700808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37" name="直線接點 36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8" name="向右箭號 37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內容版面配置區 6"/>
          <p:cNvSpPr txBox="1">
            <a:spLocks/>
          </p:cNvSpPr>
          <p:nvPr/>
        </p:nvSpPr>
        <p:spPr>
          <a:xfrm>
            <a:off x="457200" y="3573016"/>
            <a:ext cx="8229600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2"/>
                </a:solidFill>
                <a:cs typeface="Calibri" pitchFamily="34" charset="0"/>
              </a:rPr>
              <a:t>Definition of Right Branching Entropy</a:t>
            </a: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200" dirty="0">
                <a:cs typeface="Calibri" pitchFamily="34" charset="0"/>
              </a:rPr>
              <a:t>Probability of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smtClean="0">
                <a:cs typeface="Calibri" pitchFamily="34" charset="0"/>
              </a:rPr>
              <a:t> given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altLang="zh-TW" sz="2200" dirty="0">
              <a:cs typeface="Calibri" pitchFamily="34" charset="0"/>
            </a:endParaRPr>
          </a:p>
          <a:p>
            <a:pPr marL="621792" marR="0" lvl="3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1792" marR="0" lvl="3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1792" marR="0" lvl="3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99516" marR="0" lvl="2" indent="-27432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F0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lang="en-US" altLang="zh-TW" sz="2200" dirty="0">
                <a:cs typeface="Calibri" pitchFamily="34" charset="0"/>
              </a:rPr>
              <a:t>Right branching entropy for </a:t>
            </a:r>
            <a:r>
              <a:rPr lang="en-US" altLang="zh-TW" sz="22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351" y="4422256"/>
            <a:ext cx="165155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6475" y="4422256"/>
            <a:ext cx="25276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5" y="5637448"/>
            <a:ext cx="411842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群組 62"/>
          <p:cNvGrpSpPr/>
          <p:nvPr/>
        </p:nvGrpSpPr>
        <p:grpSpPr>
          <a:xfrm>
            <a:off x="2051720" y="2076614"/>
            <a:ext cx="1584176" cy="1237987"/>
            <a:chOff x="2051720" y="2076614"/>
            <a:chExt cx="1584176" cy="1237987"/>
          </a:xfrm>
        </p:grpSpPr>
        <p:sp>
          <p:nvSpPr>
            <p:cNvPr id="46" name="矩形 45"/>
            <p:cNvSpPr/>
            <p:nvPr/>
          </p:nvSpPr>
          <p:spPr>
            <a:xfrm>
              <a:off x="2179970" y="2076614"/>
              <a:ext cx="1455926" cy="72008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2051720" y="2852936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TW" alt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2179970" y="1973074"/>
            <a:ext cx="3184118" cy="1341527"/>
            <a:chOff x="2179970" y="1973074"/>
            <a:chExt cx="3184118" cy="1341527"/>
          </a:xfrm>
        </p:grpSpPr>
        <p:sp>
          <p:nvSpPr>
            <p:cNvPr id="47" name="矩形 46"/>
            <p:cNvSpPr/>
            <p:nvPr/>
          </p:nvSpPr>
          <p:spPr>
            <a:xfrm>
              <a:off x="2179970" y="1973074"/>
              <a:ext cx="3132000" cy="936104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4860032" y="2852936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altLang="zh-TW" sz="2400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2400" i="1" baseline="-25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450056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How to decide the boundary of a phrase?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76" name="群組 75"/>
          <p:cNvGrpSpPr/>
          <p:nvPr/>
        </p:nvGrpSpPr>
        <p:grpSpPr>
          <a:xfrm>
            <a:off x="7524328" y="1547500"/>
            <a:ext cx="1224136" cy="1818784"/>
            <a:chOff x="7524328" y="1547500"/>
            <a:chExt cx="1224136" cy="1818784"/>
          </a:xfrm>
        </p:grpSpPr>
        <p:sp>
          <p:nvSpPr>
            <p:cNvPr id="77" name="文字方塊 76"/>
            <p:cNvSpPr txBox="1"/>
            <p:nvPr/>
          </p:nvSpPr>
          <p:spPr>
            <a:xfrm>
              <a:off x="7524328" y="15475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represent</a:t>
              </a:r>
              <a:endParaRPr lang="zh-TW" altLang="en-US" dirty="0"/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7682858" y="19505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7682858" y="23105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can</a:t>
              </a:r>
              <a:endParaRPr lang="zh-TW" altLang="en-US" dirty="0"/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7668344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7668344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grpSp>
        <p:nvGrpSpPr>
          <p:cNvPr id="82" name="群組 81"/>
          <p:cNvGrpSpPr/>
          <p:nvPr/>
        </p:nvGrpSpPr>
        <p:grpSpPr>
          <a:xfrm>
            <a:off x="755576" y="1556792"/>
            <a:ext cx="504056" cy="1737484"/>
            <a:chOff x="755576" y="1556792"/>
            <a:chExt cx="504056" cy="1737484"/>
          </a:xfrm>
        </p:grpSpPr>
        <p:sp>
          <p:nvSpPr>
            <p:cNvPr id="83" name="文字方塊 82"/>
            <p:cNvSpPr txBox="1"/>
            <p:nvPr/>
          </p:nvSpPr>
          <p:spPr>
            <a:xfrm>
              <a:off x="755576" y="15567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755576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of</a:t>
              </a:r>
              <a:endParaRPr lang="zh-TW" altLang="en-US" dirty="0"/>
            </a:p>
          </p:txBody>
        </p:sp>
        <p:sp>
          <p:nvSpPr>
            <p:cNvPr id="85" name="文字方塊 84"/>
            <p:cNvSpPr txBox="1"/>
            <p:nvPr/>
          </p:nvSpPr>
          <p:spPr>
            <a:xfrm>
              <a:off x="755576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in</a:t>
              </a:r>
              <a:endParaRPr lang="zh-TW" altLang="en-US" dirty="0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755576" y="29249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755576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sp>
        <p:nvSpPr>
          <p:cNvPr id="68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69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70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群組 69"/>
          <p:cNvGrpSpPr/>
          <p:nvPr/>
        </p:nvGrpSpPr>
        <p:grpSpPr>
          <a:xfrm>
            <a:off x="3476114" y="1716574"/>
            <a:ext cx="288032" cy="1512168"/>
            <a:chOff x="3476114" y="1716574"/>
            <a:chExt cx="288032" cy="1512168"/>
          </a:xfrm>
        </p:grpSpPr>
        <p:cxnSp>
          <p:nvCxnSpPr>
            <p:cNvPr id="67" name="直線接點 66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向右箭號 71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</p:cSld>
  <p:clrMapOvr>
    <a:masterClrMapping/>
  </p:clrMapOvr>
  <p:transition advTm="37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69"/>
          <p:cNvGrpSpPr/>
          <p:nvPr/>
        </p:nvGrpSpPr>
        <p:grpSpPr>
          <a:xfrm>
            <a:off x="5188540" y="1700808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31" name="直線接點 30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4" name="向右箭號 33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Branching Entropy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70" name="群組 69"/>
          <p:cNvGrpSpPr/>
          <p:nvPr/>
        </p:nvGrpSpPr>
        <p:grpSpPr>
          <a:xfrm>
            <a:off x="1187624" y="1772816"/>
            <a:ext cx="6480724" cy="1368152"/>
            <a:chOff x="1187624" y="1772816"/>
            <a:chExt cx="6480724" cy="1368152"/>
          </a:xfrm>
        </p:grpSpPr>
        <p:sp>
          <p:nvSpPr>
            <p:cNvPr id="21" name="文字方塊 20"/>
            <p:cNvSpPr txBox="1"/>
            <p:nvPr/>
          </p:nvSpPr>
          <p:spPr>
            <a:xfrm>
              <a:off x="2060664" y="2148622"/>
              <a:ext cx="475252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400" dirty="0" smtClean="0"/>
                <a:t>hidden    Markov    model</a:t>
              </a:r>
              <a:endParaRPr lang="zh-TW" altLang="en-US" sz="3400" dirty="0"/>
            </a:p>
          </p:txBody>
        </p:sp>
        <p:grpSp>
          <p:nvGrpSpPr>
            <p:cNvPr id="5" name="群組 53"/>
            <p:cNvGrpSpPr/>
            <p:nvPr/>
          </p:nvGrpSpPr>
          <p:grpSpPr>
            <a:xfrm>
              <a:off x="1187624" y="1772816"/>
              <a:ext cx="936108" cy="1368152"/>
              <a:chOff x="1403648" y="1772816"/>
              <a:chExt cx="936108" cy="1368152"/>
            </a:xfrm>
          </p:grpSpPr>
          <p:cxnSp>
            <p:nvCxnSpPr>
              <p:cNvPr id="32" name="直線接點 31"/>
              <p:cNvCxnSpPr/>
              <p:nvPr/>
            </p:nvCxnSpPr>
            <p:spPr>
              <a:xfrm rot="10800000">
                <a:off x="1547664" y="1772816"/>
                <a:ext cx="792088" cy="4320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rot="10800000">
                <a:off x="1403648" y="2132856"/>
                <a:ext cx="936108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rot="10800000">
                <a:off x="1403648" y="2492896"/>
                <a:ext cx="9361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 rot="10800000" flipV="1">
                <a:off x="1403648" y="2636912"/>
                <a:ext cx="936104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rot="10800000" flipV="1">
                <a:off x="1475656" y="2780928"/>
                <a:ext cx="864096" cy="360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54"/>
            <p:cNvGrpSpPr/>
            <p:nvPr/>
          </p:nvGrpSpPr>
          <p:grpSpPr>
            <a:xfrm flipH="1">
              <a:off x="6732240" y="1772816"/>
              <a:ext cx="936108" cy="1368152"/>
              <a:chOff x="1403648" y="1772816"/>
              <a:chExt cx="936108" cy="1368152"/>
            </a:xfrm>
          </p:grpSpPr>
          <p:cxnSp>
            <p:nvCxnSpPr>
              <p:cNvPr id="56" name="直線接點 55"/>
              <p:cNvCxnSpPr/>
              <p:nvPr/>
            </p:nvCxnSpPr>
            <p:spPr>
              <a:xfrm rot="10800000">
                <a:off x="1547664" y="1772816"/>
                <a:ext cx="792088" cy="4320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 rot="10800000">
                <a:off x="1403648" y="2132856"/>
                <a:ext cx="936108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 rot="10800000">
                <a:off x="1403648" y="2492896"/>
                <a:ext cx="9361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 rot="10800000" flipV="1">
                <a:off x="1403648" y="2636912"/>
                <a:ext cx="936104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10800000" flipV="1">
                <a:off x="1475656" y="2780928"/>
                <a:ext cx="864096" cy="360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直線接點 63"/>
            <p:cNvCxnSpPr/>
            <p:nvPr/>
          </p:nvCxnSpPr>
          <p:spPr>
            <a:xfrm>
              <a:off x="3523412" y="2492896"/>
              <a:ext cx="216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5213250" y="2492896"/>
              <a:ext cx="216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群組 69"/>
          <p:cNvGrpSpPr/>
          <p:nvPr/>
        </p:nvGrpSpPr>
        <p:grpSpPr>
          <a:xfrm>
            <a:off x="6732240" y="1700808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37" name="直線接點 36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8" name="向右箭號 37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1" name="內容版面配置區 6"/>
          <p:cNvSpPr txBox="1">
            <a:spLocks/>
          </p:cNvSpPr>
          <p:nvPr/>
        </p:nvSpPr>
        <p:spPr>
          <a:xfrm>
            <a:off x="457200" y="3573016"/>
            <a:ext cx="8229600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2" indent="-27432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lang="en-US" altLang="zh-TW" sz="2400" dirty="0">
                <a:solidFill>
                  <a:schemeClr val="tx2"/>
                </a:solidFill>
                <a:cs typeface="Calibri" pitchFamily="34" charset="0"/>
              </a:rPr>
              <a:t>Decision of Right Boundary</a:t>
            </a: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200" dirty="0">
                <a:cs typeface="Calibri" pitchFamily="34" charset="0"/>
              </a:rPr>
              <a:t>Find the right boundary located between </a:t>
            </a:r>
            <a:r>
              <a:rPr kumimoji="0" lang="en-US" altLang="zh-TW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TW" sz="2200" dirty="0" smtClean="0"/>
              <a:t>and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200" dirty="0" smtClean="0"/>
              <a:t>where </a:t>
            </a:r>
            <a:endParaRPr kumimoji="0" lang="en-US" altLang="zh-TW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621792" marR="0" lvl="3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21792" marR="0" lvl="3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0" name="群組 69"/>
          <p:cNvGrpSpPr/>
          <p:nvPr/>
        </p:nvGrpSpPr>
        <p:grpSpPr>
          <a:xfrm>
            <a:off x="3476114" y="1716574"/>
            <a:ext cx="288032" cy="1512168"/>
            <a:chOff x="3476114" y="1716574"/>
            <a:chExt cx="288032" cy="1512168"/>
          </a:xfrm>
          <a:solidFill>
            <a:schemeClr val="tx2">
              <a:lumMod val="60000"/>
              <a:lumOff val="40000"/>
            </a:schemeClr>
          </a:solidFill>
        </p:grpSpPr>
        <p:cxnSp>
          <p:nvCxnSpPr>
            <p:cNvPr id="53" name="直線接點 52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63" name="向右箭號 62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 b="53620"/>
          <a:stretch>
            <a:fillRect/>
          </a:stretch>
        </p:blipFill>
        <p:spPr bwMode="auto">
          <a:xfrm>
            <a:off x="1259632" y="4437112"/>
            <a:ext cx="4032448" cy="4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群組 48"/>
          <p:cNvGrpSpPr/>
          <p:nvPr/>
        </p:nvGrpSpPr>
        <p:grpSpPr>
          <a:xfrm>
            <a:off x="2195736" y="2076614"/>
            <a:ext cx="4464496" cy="1237987"/>
            <a:chOff x="2195736" y="2076614"/>
            <a:chExt cx="4464496" cy="1237987"/>
          </a:xfrm>
        </p:grpSpPr>
        <p:sp>
          <p:nvSpPr>
            <p:cNvPr id="46" name="矩形 45"/>
            <p:cNvSpPr/>
            <p:nvPr/>
          </p:nvSpPr>
          <p:spPr>
            <a:xfrm>
              <a:off x="2226276" y="2076614"/>
              <a:ext cx="4433956" cy="72008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2195736" y="2852936"/>
              <a:ext cx="117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TW" altLang="en-US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9" name="文字方塊 68"/>
          <p:cNvSpPr txBox="1"/>
          <p:nvPr/>
        </p:nvSpPr>
        <p:spPr>
          <a:xfrm>
            <a:off x="6372200" y="3284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2"/>
                </a:solidFill>
              </a:rPr>
              <a:t>boundary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50056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How to decide the boundary of a phrase?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7524328" y="1547500"/>
            <a:ext cx="1224136" cy="1818784"/>
            <a:chOff x="7524328" y="1547500"/>
            <a:chExt cx="1224136" cy="1818784"/>
          </a:xfrm>
        </p:grpSpPr>
        <p:sp>
          <p:nvSpPr>
            <p:cNvPr id="43" name="文字方塊 42"/>
            <p:cNvSpPr txBox="1"/>
            <p:nvPr/>
          </p:nvSpPr>
          <p:spPr>
            <a:xfrm>
              <a:off x="7524328" y="15475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represent</a:t>
              </a:r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682858" y="19505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7682858" y="23105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can</a:t>
              </a:r>
              <a:endParaRPr lang="zh-TW" altLang="en-US" dirty="0"/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7668344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7668344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755576" y="1556792"/>
            <a:ext cx="504056" cy="1737484"/>
            <a:chOff x="755576" y="1556792"/>
            <a:chExt cx="504056" cy="1737484"/>
          </a:xfrm>
        </p:grpSpPr>
        <p:sp>
          <p:nvSpPr>
            <p:cNvPr id="71" name="文字方塊 70"/>
            <p:cNvSpPr txBox="1"/>
            <p:nvPr/>
          </p:nvSpPr>
          <p:spPr>
            <a:xfrm>
              <a:off x="755576" y="15567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755576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of</a:t>
              </a:r>
              <a:endParaRPr lang="zh-TW" altLang="en-US" dirty="0"/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755576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in</a:t>
              </a:r>
              <a:endParaRPr lang="zh-TW" altLang="en-US" dirty="0"/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755576" y="29249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755576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sp>
        <p:nvSpPr>
          <p:cNvPr id="77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78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79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群組 61"/>
          <p:cNvGrpSpPr/>
          <p:nvPr/>
        </p:nvGrpSpPr>
        <p:grpSpPr>
          <a:xfrm>
            <a:off x="6726715" y="1714488"/>
            <a:ext cx="288032" cy="1512168"/>
            <a:chOff x="3476114" y="1716574"/>
            <a:chExt cx="288032" cy="1512168"/>
          </a:xfrm>
        </p:grpSpPr>
        <p:cxnSp>
          <p:nvCxnSpPr>
            <p:cNvPr id="76" name="直線接點 75"/>
            <p:cNvCxnSpPr/>
            <p:nvPr/>
          </p:nvCxnSpPr>
          <p:spPr>
            <a:xfrm rot="5400000">
              <a:off x="2864046" y="2472658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向右箭號 80"/>
            <p:cNvSpPr/>
            <p:nvPr/>
          </p:nvSpPr>
          <p:spPr>
            <a:xfrm>
              <a:off x="3476114" y="2852936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</p:cSld>
  <p:clrMapOvr>
    <a:masterClrMapping/>
  </p:clrMapOvr>
  <p:transition advTm="33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Branching Entropy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17</a:t>
            </a:fld>
            <a:endParaRPr lang="zh-TW" altLang="en-US"/>
          </a:p>
        </p:txBody>
      </p:sp>
      <p:grpSp>
        <p:nvGrpSpPr>
          <p:cNvPr id="4" name="群組 69"/>
          <p:cNvGrpSpPr/>
          <p:nvPr/>
        </p:nvGrpSpPr>
        <p:grpSpPr>
          <a:xfrm>
            <a:off x="1187624" y="1772816"/>
            <a:ext cx="6480724" cy="1368152"/>
            <a:chOff x="1187624" y="1772816"/>
            <a:chExt cx="6480724" cy="1368152"/>
          </a:xfrm>
        </p:grpSpPr>
        <p:sp>
          <p:nvSpPr>
            <p:cNvPr id="21" name="文字方塊 20"/>
            <p:cNvSpPr txBox="1"/>
            <p:nvPr/>
          </p:nvSpPr>
          <p:spPr>
            <a:xfrm>
              <a:off x="2060664" y="2148622"/>
              <a:ext cx="475252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400" dirty="0" smtClean="0"/>
                <a:t>hidden    Markov    model</a:t>
              </a:r>
              <a:endParaRPr lang="zh-TW" altLang="en-US" sz="3400" dirty="0"/>
            </a:p>
          </p:txBody>
        </p:sp>
        <p:grpSp>
          <p:nvGrpSpPr>
            <p:cNvPr id="5" name="群組 53"/>
            <p:cNvGrpSpPr/>
            <p:nvPr/>
          </p:nvGrpSpPr>
          <p:grpSpPr>
            <a:xfrm>
              <a:off x="1187624" y="1772816"/>
              <a:ext cx="936108" cy="1368152"/>
              <a:chOff x="1403648" y="1772816"/>
              <a:chExt cx="936108" cy="1368152"/>
            </a:xfrm>
          </p:grpSpPr>
          <p:cxnSp>
            <p:nvCxnSpPr>
              <p:cNvPr id="32" name="直線接點 31"/>
              <p:cNvCxnSpPr/>
              <p:nvPr/>
            </p:nvCxnSpPr>
            <p:spPr>
              <a:xfrm rot="10800000">
                <a:off x="1547664" y="1772816"/>
                <a:ext cx="792088" cy="4320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rot="10800000">
                <a:off x="1403648" y="2132856"/>
                <a:ext cx="936108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rot="10800000">
                <a:off x="1403648" y="2492896"/>
                <a:ext cx="9361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 rot="10800000" flipV="1">
                <a:off x="1403648" y="2636912"/>
                <a:ext cx="936104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rot="10800000" flipV="1">
                <a:off x="1475656" y="2780928"/>
                <a:ext cx="864096" cy="360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54"/>
            <p:cNvGrpSpPr/>
            <p:nvPr/>
          </p:nvGrpSpPr>
          <p:grpSpPr>
            <a:xfrm flipH="1">
              <a:off x="6732240" y="1772816"/>
              <a:ext cx="936108" cy="1368152"/>
              <a:chOff x="1403648" y="1772816"/>
              <a:chExt cx="936108" cy="1368152"/>
            </a:xfrm>
          </p:grpSpPr>
          <p:cxnSp>
            <p:nvCxnSpPr>
              <p:cNvPr id="56" name="直線接點 55"/>
              <p:cNvCxnSpPr/>
              <p:nvPr/>
            </p:nvCxnSpPr>
            <p:spPr>
              <a:xfrm rot="10800000">
                <a:off x="1547664" y="1772816"/>
                <a:ext cx="792088" cy="4320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 rot="10800000">
                <a:off x="1403648" y="2132856"/>
                <a:ext cx="936108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 rot="10800000">
                <a:off x="1403648" y="2492896"/>
                <a:ext cx="9361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 rot="10800000" flipV="1">
                <a:off x="1403648" y="2636912"/>
                <a:ext cx="936104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10800000" flipV="1">
                <a:off x="1475656" y="2780928"/>
                <a:ext cx="864096" cy="360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直線接點 63"/>
            <p:cNvCxnSpPr/>
            <p:nvPr/>
          </p:nvCxnSpPr>
          <p:spPr>
            <a:xfrm>
              <a:off x="3523412" y="2492896"/>
              <a:ext cx="216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5213250" y="2492896"/>
              <a:ext cx="216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群組 23"/>
          <p:cNvGrpSpPr/>
          <p:nvPr/>
        </p:nvGrpSpPr>
        <p:grpSpPr>
          <a:xfrm>
            <a:off x="3485058" y="1700808"/>
            <a:ext cx="288032" cy="1512168"/>
            <a:chOff x="5004048" y="1700808"/>
            <a:chExt cx="288032" cy="1512168"/>
          </a:xfrm>
        </p:grpSpPr>
        <p:cxnSp>
          <p:nvCxnSpPr>
            <p:cNvPr id="42" name="直線接點 41"/>
            <p:cNvCxnSpPr/>
            <p:nvPr/>
          </p:nvCxnSpPr>
          <p:spPr>
            <a:xfrm rot="5400000">
              <a:off x="4391980" y="2456892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43" name="向右箭號 42"/>
            <p:cNvSpPr/>
            <p:nvPr/>
          </p:nvSpPr>
          <p:spPr>
            <a:xfrm flipH="1">
              <a:off x="5004048" y="2837170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5188540" y="1700808"/>
            <a:ext cx="288032" cy="1512168"/>
            <a:chOff x="5004048" y="1700808"/>
            <a:chExt cx="288032" cy="1512168"/>
          </a:xfrm>
        </p:grpSpPr>
        <p:cxnSp>
          <p:nvCxnSpPr>
            <p:cNvPr id="47" name="直線接點 46"/>
            <p:cNvCxnSpPr/>
            <p:nvPr/>
          </p:nvCxnSpPr>
          <p:spPr>
            <a:xfrm rot="5400000">
              <a:off x="4391980" y="2456892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向右箭號 48"/>
            <p:cNvSpPr/>
            <p:nvPr/>
          </p:nvSpPr>
          <p:spPr>
            <a:xfrm flipH="1">
              <a:off x="5004048" y="2837170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0" name="群組 23"/>
          <p:cNvGrpSpPr/>
          <p:nvPr/>
        </p:nvGrpSpPr>
        <p:grpSpPr>
          <a:xfrm>
            <a:off x="1871472" y="1700808"/>
            <a:ext cx="288032" cy="1512168"/>
            <a:chOff x="5004048" y="1700808"/>
            <a:chExt cx="288032" cy="1512168"/>
          </a:xfrm>
        </p:grpSpPr>
        <p:cxnSp>
          <p:nvCxnSpPr>
            <p:cNvPr id="52" name="直線接點 51"/>
            <p:cNvCxnSpPr/>
            <p:nvPr/>
          </p:nvCxnSpPr>
          <p:spPr>
            <a:xfrm rot="5400000">
              <a:off x="4391980" y="2456892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54" name="向右箭號 53"/>
            <p:cNvSpPr/>
            <p:nvPr/>
          </p:nvSpPr>
          <p:spPr>
            <a:xfrm flipH="1">
              <a:off x="5004048" y="2837170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450056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How to decide the boundary of a phrase?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7524328" y="1547500"/>
            <a:ext cx="1224136" cy="1818784"/>
            <a:chOff x="7524328" y="1547500"/>
            <a:chExt cx="1224136" cy="1818784"/>
          </a:xfrm>
        </p:grpSpPr>
        <p:sp>
          <p:nvSpPr>
            <p:cNvPr id="34" name="文字方塊 33"/>
            <p:cNvSpPr txBox="1"/>
            <p:nvPr/>
          </p:nvSpPr>
          <p:spPr>
            <a:xfrm>
              <a:off x="7524328" y="15475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represent</a:t>
              </a:r>
              <a:endParaRPr lang="zh-TW" altLang="en-US" dirty="0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7682858" y="19505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7682858" y="23105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can</a:t>
              </a:r>
              <a:endParaRPr lang="zh-TW" altLang="en-US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7668344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668344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755576" y="1556792"/>
            <a:ext cx="504056" cy="1737484"/>
            <a:chOff x="755576" y="1556792"/>
            <a:chExt cx="504056" cy="1737484"/>
          </a:xfrm>
        </p:grpSpPr>
        <p:sp>
          <p:nvSpPr>
            <p:cNvPr id="46" name="文字方塊 45"/>
            <p:cNvSpPr txBox="1"/>
            <p:nvPr/>
          </p:nvSpPr>
          <p:spPr>
            <a:xfrm>
              <a:off x="755576" y="15567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755576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of</a:t>
              </a:r>
              <a:endParaRPr lang="zh-TW" altLang="en-US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755576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in</a:t>
              </a:r>
              <a:endParaRPr lang="zh-TW" altLang="en-US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755576" y="29249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755576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sp>
        <p:nvSpPr>
          <p:cNvPr id="67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68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69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7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Branching Entropy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18</a:t>
            </a:fld>
            <a:endParaRPr lang="zh-TW" altLang="en-US"/>
          </a:p>
        </p:txBody>
      </p:sp>
      <p:grpSp>
        <p:nvGrpSpPr>
          <p:cNvPr id="3" name="群組 69"/>
          <p:cNvGrpSpPr/>
          <p:nvPr/>
        </p:nvGrpSpPr>
        <p:grpSpPr>
          <a:xfrm>
            <a:off x="1187624" y="1772816"/>
            <a:ext cx="6480724" cy="1368152"/>
            <a:chOff x="1187624" y="1772816"/>
            <a:chExt cx="6480724" cy="1368152"/>
          </a:xfrm>
        </p:grpSpPr>
        <p:sp>
          <p:nvSpPr>
            <p:cNvPr id="21" name="文字方塊 20"/>
            <p:cNvSpPr txBox="1"/>
            <p:nvPr/>
          </p:nvSpPr>
          <p:spPr>
            <a:xfrm>
              <a:off x="2060664" y="2148622"/>
              <a:ext cx="475252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400" dirty="0" smtClean="0"/>
                <a:t>hidden    Markov    model</a:t>
              </a:r>
              <a:endParaRPr lang="zh-TW" altLang="en-US" sz="3400" dirty="0"/>
            </a:p>
          </p:txBody>
        </p:sp>
        <p:grpSp>
          <p:nvGrpSpPr>
            <p:cNvPr id="4" name="群組 53"/>
            <p:cNvGrpSpPr/>
            <p:nvPr/>
          </p:nvGrpSpPr>
          <p:grpSpPr>
            <a:xfrm>
              <a:off x="1187624" y="1772816"/>
              <a:ext cx="936108" cy="1368152"/>
              <a:chOff x="1403648" y="1772816"/>
              <a:chExt cx="936108" cy="1368152"/>
            </a:xfrm>
          </p:grpSpPr>
          <p:cxnSp>
            <p:nvCxnSpPr>
              <p:cNvPr id="32" name="直線接點 31"/>
              <p:cNvCxnSpPr/>
              <p:nvPr/>
            </p:nvCxnSpPr>
            <p:spPr>
              <a:xfrm rot="10800000">
                <a:off x="1547664" y="1772816"/>
                <a:ext cx="792088" cy="4320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rot="10800000">
                <a:off x="1403648" y="2132856"/>
                <a:ext cx="936108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rot="10800000">
                <a:off x="1403648" y="2492896"/>
                <a:ext cx="9361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 rot="10800000" flipV="1">
                <a:off x="1403648" y="2636912"/>
                <a:ext cx="936104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rot="10800000" flipV="1">
                <a:off x="1475656" y="2780928"/>
                <a:ext cx="864096" cy="360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群組 54"/>
            <p:cNvGrpSpPr/>
            <p:nvPr/>
          </p:nvGrpSpPr>
          <p:grpSpPr>
            <a:xfrm flipH="1">
              <a:off x="6732240" y="1772816"/>
              <a:ext cx="936108" cy="1368152"/>
              <a:chOff x="1403648" y="1772816"/>
              <a:chExt cx="936108" cy="1368152"/>
            </a:xfrm>
          </p:grpSpPr>
          <p:cxnSp>
            <p:nvCxnSpPr>
              <p:cNvPr id="56" name="直線接點 55"/>
              <p:cNvCxnSpPr/>
              <p:nvPr/>
            </p:nvCxnSpPr>
            <p:spPr>
              <a:xfrm rot="10800000">
                <a:off x="1547664" y="1772816"/>
                <a:ext cx="792088" cy="4320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 rot="10800000">
                <a:off x="1403648" y="2132856"/>
                <a:ext cx="936108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 rot="10800000">
                <a:off x="1403648" y="2492896"/>
                <a:ext cx="9361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 rot="10800000" flipV="1">
                <a:off x="1403648" y="2636912"/>
                <a:ext cx="936104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10800000" flipV="1">
                <a:off x="1475656" y="2780928"/>
                <a:ext cx="864096" cy="360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直線接點 63"/>
            <p:cNvCxnSpPr/>
            <p:nvPr/>
          </p:nvCxnSpPr>
          <p:spPr>
            <a:xfrm>
              <a:off x="3523412" y="2492896"/>
              <a:ext cx="216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5213250" y="2492896"/>
              <a:ext cx="216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群組 23"/>
          <p:cNvGrpSpPr/>
          <p:nvPr/>
        </p:nvGrpSpPr>
        <p:grpSpPr>
          <a:xfrm>
            <a:off x="1871472" y="1700808"/>
            <a:ext cx="288032" cy="1512168"/>
            <a:chOff x="5004048" y="1700808"/>
            <a:chExt cx="288032" cy="1512168"/>
          </a:xfrm>
        </p:grpSpPr>
        <p:cxnSp>
          <p:nvCxnSpPr>
            <p:cNvPr id="52" name="直線接點 51"/>
            <p:cNvCxnSpPr/>
            <p:nvPr/>
          </p:nvCxnSpPr>
          <p:spPr>
            <a:xfrm rot="5400000">
              <a:off x="4391980" y="2456892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54" name="向右箭號 53"/>
            <p:cNvSpPr/>
            <p:nvPr/>
          </p:nvSpPr>
          <p:spPr>
            <a:xfrm flipH="1">
              <a:off x="5004048" y="2837170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23"/>
          <p:cNvGrpSpPr/>
          <p:nvPr/>
        </p:nvGrpSpPr>
        <p:grpSpPr>
          <a:xfrm>
            <a:off x="5179596" y="1700808"/>
            <a:ext cx="288032" cy="1512168"/>
            <a:chOff x="5004048" y="1700808"/>
            <a:chExt cx="288032" cy="1512168"/>
          </a:xfrm>
        </p:grpSpPr>
        <p:cxnSp>
          <p:nvCxnSpPr>
            <p:cNvPr id="39" name="直線接點 38"/>
            <p:cNvCxnSpPr/>
            <p:nvPr/>
          </p:nvCxnSpPr>
          <p:spPr>
            <a:xfrm rot="5400000">
              <a:off x="4391980" y="2456892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45" name="向右箭號 44"/>
            <p:cNvSpPr/>
            <p:nvPr/>
          </p:nvSpPr>
          <p:spPr>
            <a:xfrm flipH="1">
              <a:off x="5004048" y="2837170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44"/>
          <p:cNvGrpSpPr/>
          <p:nvPr/>
        </p:nvGrpSpPr>
        <p:grpSpPr>
          <a:xfrm>
            <a:off x="3476114" y="1700808"/>
            <a:ext cx="288032" cy="1512168"/>
            <a:chOff x="5004048" y="1700808"/>
            <a:chExt cx="288032" cy="1512168"/>
          </a:xfrm>
        </p:grpSpPr>
        <p:cxnSp>
          <p:nvCxnSpPr>
            <p:cNvPr id="35" name="直線接點 34"/>
            <p:cNvCxnSpPr/>
            <p:nvPr/>
          </p:nvCxnSpPr>
          <p:spPr>
            <a:xfrm rot="5400000">
              <a:off x="4391980" y="2456892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向右箭號 36"/>
            <p:cNvSpPr/>
            <p:nvPr/>
          </p:nvSpPr>
          <p:spPr>
            <a:xfrm flipH="1">
              <a:off x="5004048" y="2837170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450056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How to decide the boundary of a phrase?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7524328" y="1547500"/>
            <a:ext cx="1224136" cy="1818784"/>
            <a:chOff x="7524328" y="1547500"/>
            <a:chExt cx="1224136" cy="1818784"/>
          </a:xfrm>
        </p:grpSpPr>
        <p:sp>
          <p:nvSpPr>
            <p:cNvPr id="40" name="文字方塊 39"/>
            <p:cNvSpPr txBox="1"/>
            <p:nvPr/>
          </p:nvSpPr>
          <p:spPr>
            <a:xfrm>
              <a:off x="7524328" y="15475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represent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682858" y="19505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682858" y="23105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can</a:t>
              </a:r>
              <a:endParaRPr lang="zh-TW" altLang="en-US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7668344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7668344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755576" y="1556792"/>
            <a:ext cx="504056" cy="1737484"/>
            <a:chOff x="755576" y="1556792"/>
            <a:chExt cx="504056" cy="1737484"/>
          </a:xfrm>
        </p:grpSpPr>
        <p:sp>
          <p:nvSpPr>
            <p:cNvPr id="49" name="文字方塊 48"/>
            <p:cNvSpPr txBox="1"/>
            <p:nvPr/>
          </p:nvSpPr>
          <p:spPr>
            <a:xfrm>
              <a:off x="755576" y="15567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755576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of</a:t>
              </a:r>
              <a:endParaRPr lang="zh-TW" altLang="en-US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755576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in</a:t>
              </a:r>
              <a:endParaRPr lang="zh-TW" altLang="en-US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755576" y="29249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755576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sp>
        <p:nvSpPr>
          <p:cNvPr id="65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67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68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82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Branching Entropy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19</a:t>
            </a:fld>
            <a:endParaRPr lang="zh-TW" altLang="en-US"/>
          </a:p>
        </p:txBody>
      </p:sp>
      <p:grpSp>
        <p:nvGrpSpPr>
          <p:cNvPr id="3" name="群組 69"/>
          <p:cNvGrpSpPr/>
          <p:nvPr/>
        </p:nvGrpSpPr>
        <p:grpSpPr>
          <a:xfrm>
            <a:off x="1187624" y="1772816"/>
            <a:ext cx="6480724" cy="1368152"/>
            <a:chOff x="1187624" y="1772816"/>
            <a:chExt cx="6480724" cy="1368152"/>
          </a:xfrm>
        </p:grpSpPr>
        <p:sp>
          <p:nvSpPr>
            <p:cNvPr id="21" name="文字方塊 20"/>
            <p:cNvSpPr txBox="1"/>
            <p:nvPr/>
          </p:nvSpPr>
          <p:spPr>
            <a:xfrm>
              <a:off x="2060664" y="2148622"/>
              <a:ext cx="475252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400" dirty="0" smtClean="0"/>
                <a:t>hidden    Markov    model</a:t>
              </a:r>
              <a:endParaRPr lang="zh-TW" altLang="en-US" sz="3400" dirty="0"/>
            </a:p>
          </p:txBody>
        </p:sp>
        <p:grpSp>
          <p:nvGrpSpPr>
            <p:cNvPr id="4" name="群組 53"/>
            <p:cNvGrpSpPr/>
            <p:nvPr/>
          </p:nvGrpSpPr>
          <p:grpSpPr>
            <a:xfrm>
              <a:off x="1187624" y="1772816"/>
              <a:ext cx="936108" cy="1368152"/>
              <a:chOff x="1403648" y="1772816"/>
              <a:chExt cx="936108" cy="1368152"/>
            </a:xfrm>
          </p:grpSpPr>
          <p:cxnSp>
            <p:nvCxnSpPr>
              <p:cNvPr id="32" name="直線接點 31"/>
              <p:cNvCxnSpPr/>
              <p:nvPr/>
            </p:nvCxnSpPr>
            <p:spPr>
              <a:xfrm rot="10800000">
                <a:off x="1547664" y="1772816"/>
                <a:ext cx="792088" cy="4320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rot="10800000">
                <a:off x="1403648" y="2132856"/>
                <a:ext cx="936108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 rot="10800000">
                <a:off x="1403648" y="2492896"/>
                <a:ext cx="9361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直線接點 43"/>
              <p:cNvCxnSpPr/>
              <p:nvPr/>
            </p:nvCxnSpPr>
            <p:spPr>
              <a:xfrm rot="10800000" flipV="1">
                <a:off x="1403648" y="2636912"/>
                <a:ext cx="936104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/>
              <p:cNvCxnSpPr/>
              <p:nvPr/>
            </p:nvCxnSpPr>
            <p:spPr>
              <a:xfrm rot="10800000" flipV="1">
                <a:off x="1475656" y="2780928"/>
                <a:ext cx="864096" cy="360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" name="群組 54"/>
            <p:cNvGrpSpPr/>
            <p:nvPr/>
          </p:nvGrpSpPr>
          <p:grpSpPr>
            <a:xfrm flipH="1">
              <a:off x="6732240" y="1772816"/>
              <a:ext cx="936108" cy="1368152"/>
              <a:chOff x="1403648" y="1772816"/>
              <a:chExt cx="936108" cy="1368152"/>
            </a:xfrm>
          </p:grpSpPr>
          <p:cxnSp>
            <p:nvCxnSpPr>
              <p:cNvPr id="56" name="直線接點 55"/>
              <p:cNvCxnSpPr/>
              <p:nvPr/>
            </p:nvCxnSpPr>
            <p:spPr>
              <a:xfrm rot="10800000">
                <a:off x="1547664" y="1772816"/>
                <a:ext cx="792088" cy="43204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 rot="10800000">
                <a:off x="1403648" y="2132856"/>
                <a:ext cx="936108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 rot="10800000">
                <a:off x="1403648" y="2492896"/>
                <a:ext cx="93610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接點 58"/>
              <p:cNvCxnSpPr/>
              <p:nvPr/>
            </p:nvCxnSpPr>
            <p:spPr>
              <a:xfrm rot="10800000" flipV="1">
                <a:off x="1403648" y="2636912"/>
                <a:ext cx="936104" cy="2160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/>
              <p:cNvCxnSpPr/>
              <p:nvPr/>
            </p:nvCxnSpPr>
            <p:spPr>
              <a:xfrm rot="10800000" flipV="1">
                <a:off x="1475656" y="2780928"/>
                <a:ext cx="864096" cy="3600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直線接點 63"/>
            <p:cNvCxnSpPr/>
            <p:nvPr/>
          </p:nvCxnSpPr>
          <p:spPr>
            <a:xfrm>
              <a:off x="3523412" y="2492896"/>
              <a:ext cx="216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>
              <a:off x="5213250" y="2492896"/>
              <a:ext cx="216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群組 23"/>
          <p:cNvGrpSpPr/>
          <p:nvPr/>
        </p:nvGrpSpPr>
        <p:grpSpPr>
          <a:xfrm>
            <a:off x="3485058" y="1700808"/>
            <a:ext cx="288032" cy="1512168"/>
            <a:chOff x="5004048" y="1700808"/>
            <a:chExt cx="288032" cy="1512168"/>
          </a:xfrm>
        </p:grpSpPr>
        <p:cxnSp>
          <p:nvCxnSpPr>
            <p:cNvPr id="42" name="直線接點 41"/>
            <p:cNvCxnSpPr/>
            <p:nvPr/>
          </p:nvCxnSpPr>
          <p:spPr>
            <a:xfrm rot="5400000">
              <a:off x="4391980" y="2456892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43" name="向右箭號 42"/>
            <p:cNvSpPr/>
            <p:nvPr/>
          </p:nvSpPr>
          <p:spPr>
            <a:xfrm flipH="1">
              <a:off x="5004048" y="2837170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44"/>
          <p:cNvGrpSpPr/>
          <p:nvPr/>
        </p:nvGrpSpPr>
        <p:grpSpPr>
          <a:xfrm>
            <a:off x="1876172" y="1700808"/>
            <a:ext cx="288032" cy="1512168"/>
            <a:chOff x="5004048" y="1700808"/>
            <a:chExt cx="288032" cy="1512168"/>
          </a:xfrm>
        </p:grpSpPr>
        <p:cxnSp>
          <p:nvCxnSpPr>
            <p:cNvPr id="47" name="直線接點 46"/>
            <p:cNvCxnSpPr/>
            <p:nvPr/>
          </p:nvCxnSpPr>
          <p:spPr>
            <a:xfrm rot="5400000">
              <a:off x="4391980" y="2456892"/>
              <a:ext cx="15121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向右箭號 48"/>
            <p:cNvSpPr/>
            <p:nvPr/>
          </p:nvSpPr>
          <p:spPr>
            <a:xfrm flipH="1">
              <a:off x="5004048" y="2837170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4" name="群組 23"/>
          <p:cNvGrpSpPr/>
          <p:nvPr/>
        </p:nvGrpSpPr>
        <p:grpSpPr>
          <a:xfrm>
            <a:off x="5179596" y="1700808"/>
            <a:ext cx="288032" cy="1512168"/>
            <a:chOff x="5004048" y="1700808"/>
            <a:chExt cx="288032" cy="1512168"/>
          </a:xfrm>
        </p:grpSpPr>
        <p:cxnSp>
          <p:nvCxnSpPr>
            <p:cNvPr id="35" name="直線接點 34"/>
            <p:cNvCxnSpPr/>
            <p:nvPr/>
          </p:nvCxnSpPr>
          <p:spPr>
            <a:xfrm rot="5400000">
              <a:off x="4391980" y="2456892"/>
              <a:ext cx="151216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37" name="向右箭號 36"/>
            <p:cNvSpPr/>
            <p:nvPr/>
          </p:nvSpPr>
          <p:spPr>
            <a:xfrm flipH="1">
              <a:off x="5004048" y="2837170"/>
              <a:ext cx="288032" cy="288032"/>
            </a:xfrm>
            <a:prstGeom prst="rightArrow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內容版面配置區 6"/>
          <p:cNvSpPr txBox="1">
            <a:spLocks/>
          </p:cNvSpPr>
          <p:nvPr/>
        </p:nvSpPr>
        <p:spPr>
          <a:xfrm>
            <a:off x="457200" y="3573016"/>
            <a:ext cx="8229600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3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altLang="zh-TW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500562" y="10001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How to decide the boundary of a phrase?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7524328" y="1547500"/>
            <a:ext cx="1224136" cy="1818784"/>
            <a:chOff x="7524328" y="1547500"/>
            <a:chExt cx="1224136" cy="1818784"/>
          </a:xfrm>
        </p:grpSpPr>
        <p:sp>
          <p:nvSpPr>
            <p:cNvPr id="40" name="文字方塊 39"/>
            <p:cNvSpPr txBox="1"/>
            <p:nvPr/>
          </p:nvSpPr>
          <p:spPr>
            <a:xfrm>
              <a:off x="7524328" y="15475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represent</a:t>
              </a:r>
              <a:endParaRPr lang="zh-TW" altLang="en-US" dirty="0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682858" y="19505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7682858" y="23105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can</a:t>
              </a:r>
              <a:endParaRPr lang="zh-TW" altLang="en-US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7668344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7668344" y="29969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755576" y="1556792"/>
            <a:ext cx="504056" cy="1737484"/>
            <a:chOff x="755576" y="1556792"/>
            <a:chExt cx="504056" cy="1737484"/>
          </a:xfrm>
        </p:grpSpPr>
        <p:sp>
          <p:nvSpPr>
            <p:cNvPr id="52" name="文字方塊 51"/>
            <p:cNvSpPr txBox="1"/>
            <p:nvPr/>
          </p:nvSpPr>
          <p:spPr>
            <a:xfrm>
              <a:off x="755576" y="155679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is</a:t>
              </a:r>
              <a:endParaRPr lang="zh-TW" altLang="en-US" dirty="0"/>
            </a:p>
          </p:txBody>
        </p:sp>
        <p:sp>
          <p:nvSpPr>
            <p:cNvPr id="53" name="文字方塊 52"/>
            <p:cNvSpPr txBox="1"/>
            <p:nvPr/>
          </p:nvSpPr>
          <p:spPr>
            <a:xfrm>
              <a:off x="755576" y="190754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of</a:t>
              </a:r>
              <a:endParaRPr lang="zh-TW" altLang="en-US" dirty="0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755576" y="22675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in</a:t>
              </a:r>
              <a:endParaRPr lang="zh-TW" altLang="en-US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755576" y="29249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755576" y="26369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:</a:t>
              </a:r>
              <a:endParaRPr lang="zh-TW" altLang="en-US" dirty="0"/>
            </a:p>
          </p:txBody>
        </p:sp>
      </p:grpSp>
      <p:sp>
        <p:nvSpPr>
          <p:cNvPr id="67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68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69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文字方塊 61"/>
          <p:cNvSpPr txBox="1"/>
          <p:nvPr/>
        </p:nvSpPr>
        <p:spPr>
          <a:xfrm>
            <a:off x="1500166" y="32146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tx2"/>
                </a:solidFill>
              </a:rPr>
              <a:t>boundary</a:t>
            </a:r>
            <a:endParaRPr lang="zh-TW" altLang="en-US" b="1" dirty="0">
              <a:solidFill>
                <a:schemeClr val="tx2"/>
              </a:solidFill>
            </a:endParaRPr>
          </a:p>
        </p:txBody>
      </p:sp>
      <p:sp>
        <p:nvSpPr>
          <p:cNvPr id="65" name="Text Box 75"/>
          <p:cNvSpPr txBox="1">
            <a:spLocks noChangeArrowheads="1"/>
          </p:cNvSpPr>
          <p:nvPr/>
        </p:nvSpPr>
        <p:spPr bwMode="auto">
          <a:xfrm>
            <a:off x="0" y="3643314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Using PAT tree to implement</a:t>
            </a:r>
            <a:endParaRPr lang="en-US" altLang="zh-TW" sz="2400" dirty="0"/>
          </a:p>
        </p:txBody>
      </p:sp>
    </p:spTree>
    <p:custDataLst>
      <p:tags r:id="rId1"/>
    </p:custDataLst>
  </p:cSld>
  <p:clrMapOvr>
    <a:masterClrMapping/>
  </p:clrMapOvr>
  <p:transition advTm="14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t="17299" b="6494"/>
          <a:stretch>
            <a:fillRect/>
          </a:stretch>
        </p:blipFill>
        <p:spPr bwMode="auto">
          <a:xfrm>
            <a:off x="87010" y="1753346"/>
            <a:ext cx="8964000" cy="410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9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0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1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75"/>
          <p:cNvSpPr txBox="1">
            <a:spLocks noChangeArrowheads="1"/>
          </p:cNvSpPr>
          <p:nvPr/>
        </p:nvSpPr>
        <p:spPr bwMode="auto">
          <a:xfrm>
            <a:off x="0" y="6402176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Target: extract key terms and summaries from course lectures</a:t>
            </a:r>
            <a:endParaRPr lang="en-US" altLang="zh-TW" sz="2400" dirty="0"/>
          </a:p>
        </p:txBody>
      </p:sp>
      <p:sp>
        <p:nvSpPr>
          <p:cNvPr id="14" name="矩形 13"/>
          <p:cNvSpPr/>
          <p:nvPr/>
        </p:nvSpPr>
        <p:spPr>
          <a:xfrm>
            <a:off x="1907703" y="4941168"/>
            <a:ext cx="2945819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835696" y="4307384"/>
            <a:ext cx="17281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 advTm="47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8"/>
          <p:cNvGrpSpPr/>
          <p:nvPr/>
        </p:nvGrpSpPr>
        <p:grpSpPr>
          <a:xfrm>
            <a:off x="3635896" y="1844824"/>
            <a:ext cx="1436170" cy="4248472"/>
            <a:chOff x="2411760" y="1556792"/>
            <a:chExt cx="2664296" cy="4248472"/>
          </a:xfrm>
        </p:grpSpPr>
        <p:sp>
          <p:nvSpPr>
            <p:cNvPr id="28" name="圓角矩形 27"/>
            <p:cNvSpPr/>
            <p:nvPr/>
          </p:nvSpPr>
          <p:spPr>
            <a:xfrm>
              <a:off x="2411760" y="1556792"/>
              <a:ext cx="2664296" cy="42484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545345" y="1772816"/>
              <a:ext cx="2404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Phrase Identification</a:t>
              </a:r>
              <a:endParaRPr lang="zh-TW" altLang="en-US" sz="1600" dirty="0"/>
            </a:p>
          </p:txBody>
        </p:sp>
      </p:grpSp>
      <p:grpSp>
        <p:nvGrpSpPr>
          <p:cNvPr id="3" name="群組 29"/>
          <p:cNvGrpSpPr/>
          <p:nvPr/>
        </p:nvGrpSpPr>
        <p:grpSpPr>
          <a:xfrm>
            <a:off x="5106928" y="1811170"/>
            <a:ext cx="3953198" cy="4248472"/>
            <a:chOff x="2411760" y="1556792"/>
            <a:chExt cx="2664296" cy="4248472"/>
          </a:xfrm>
        </p:grpSpPr>
        <p:sp>
          <p:nvSpPr>
            <p:cNvPr id="26" name="圓角矩形 25"/>
            <p:cNvSpPr/>
            <p:nvPr/>
          </p:nvSpPr>
          <p:spPr>
            <a:xfrm>
              <a:off x="2411760" y="1556792"/>
              <a:ext cx="2664296" cy="4248472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699792" y="1772816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Key Term Extraction</a:t>
              </a:r>
              <a:endParaRPr lang="zh-TW" altLang="en-US" sz="16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Automatic Key Term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107504" y="2564904"/>
            <a:ext cx="1440160" cy="136815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sz="1600" dirty="0" smtClean="0"/>
              <a:t>Archive of spoken documents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71472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Branching Entropy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9423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Feature Extraction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6660232" y="2521360"/>
            <a:ext cx="2304256" cy="144016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Learning </a:t>
            </a:r>
            <a:r>
              <a:rPr lang="en-US" altLang="zh-TW" dirty="0" smtClean="0"/>
              <a:t>Methods</a:t>
            </a:r>
          </a:p>
          <a:p>
            <a:pPr indent="-342900">
              <a:buFont typeface="+mj-lt"/>
              <a:buAutoNum type="arabicParenR"/>
            </a:pPr>
            <a:r>
              <a:rPr lang="en-US" altLang="zh-TW" dirty="0" err="1" smtClean="0"/>
              <a:t>AdaBoost</a:t>
            </a:r>
            <a:endParaRPr lang="en-US" altLang="zh-TW" dirty="0" smtClean="0"/>
          </a:p>
          <a:p>
            <a:pPr indent="-342900">
              <a:buFont typeface="+mj-lt"/>
              <a:buAutoNum type="arabicParenR"/>
            </a:pPr>
            <a:r>
              <a:rPr lang="en-US" altLang="zh-TW" dirty="0" smtClean="0"/>
              <a:t>Neural </a:t>
            </a:r>
            <a:r>
              <a:rPr lang="en-US" altLang="zh-TW" dirty="0"/>
              <a:t>Network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stCxn id="9" idx="3"/>
            <a:endCxn id="10" idx="1"/>
          </p:cNvCxnSpPr>
          <p:nvPr/>
        </p:nvCxnSpPr>
        <p:spPr>
          <a:xfrm>
            <a:off x="4938862" y="3237686"/>
            <a:ext cx="25537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0" idx="3"/>
            <a:endCxn id="37" idx="1"/>
          </p:cNvCxnSpPr>
          <p:nvPr/>
        </p:nvCxnSpPr>
        <p:spPr>
          <a:xfrm>
            <a:off x="6418372" y="3237686"/>
            <a:ext cx="241860" cy="37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向右箭號 55"/>
          <p:cNvSpPr/>
          <p:nvPr/>
        </p:nvSpPr>
        <p:spPr>
          <a:xfrm>
            <a:off x="1629432" y="3068960"/>
            <a:ext cx="331576" cy="360040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20188" y="2877646"/>
            <a:ext cx="82362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cxnSp>
        <p:nvCxnSpPr>
          <p:cNvPr id="35" name="肘形接點 34"/>
          <p:cNvCxnSpPr>
            <a:stCxn id="8" idx="3"/>
            <a:endCxn id="9" idx="1"/>
          </p:cNvCxnSpPr>
          <p:nvPr/>
        </p:nvCxnSpPr>
        <p:spPr>
          <a:xfrm rot="5400000" flipH="1" flipV="1">
            <a:off x="1923470" y="2141800"/>
            <a:ext cx="695370" cy="2887142"/>
          </a:xfrm>
          <a:prstGeom prst="bentConnector4">
            <a:avLst>
              <a:gd name="adj1" fmla="val -32875"/>
              <a:gd name="adj2" fmla="val 832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315874" y="41895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speech signal</a:t>
            </a:r>
            <a:endParaRPr lang="zh-TW" altLang="en-US" sz="1600" dirty="0"/>
          </a:p>
        </p:txBody>
      </p:sp>
      <p:sp>
        <p:nvSpPr>
          <p:cNvPr id="29" name="書卷 (垂直) 28"/>
          <p:cNvSpPr/>
          <p:nvPr/>
        </p:nvSpPr>
        <p:spPr>
          <a:xfrm>
            <a:off x="7236296" y="4293096"/>
            <a:ext cx="1152128" cy="1440160"/>
          </a:xfrm>
          <a:prstGeom prst="verticalScroll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TW" sz="1200" b="1" dirty="0" smtClean="0"/>
              <a:t>Key terms</a:t>
            </a:r>
          </a:p>
          <a:p>
            <a:pPr algn="ctr"/>
            <a:r>
              <a:rPr lang="en-US" altLang="zh-TW" sz="1200" dirty="0" smtClean="0"/>
              <a:t>entropy</a:t>
            </a:r>
          </a:p>
          <a:p>
            <a:pPr algn="ctr"/>
            <a:r>
              <a:rPr lang="en-US" altLang="zh-TW" sz="1200" dirty="0" smtClean="0"/>
              <a:t>acoustic model</a:t>
            </a:r>
          </a:p>
          <a:p>
            <a:pPr algn="ctr"/>
            <a:r>
              <a:rPr lang="en-US" altLang="zh-TW" sz="1200" dirty="0"/>
              <a:t>:</a:t>
            </a:r>
            <a:endParaRPr lang="zh-TW" altLang="en-US" sz="1200" dirty="0" smtClean="0"/>
          </a:p>
        </p:txBody>
      </p:sp>
      <p:cxnSp>
        <p:nvCxnSpPr>
          <p:cNvPr id="30" name="直線單箭頭接點 29"/>
          <p:cNvCxnSpPr>
            <a:stCxn id="37" idx="2"/>
            <a:endCxn id="29" idx="0"/>
          </p:cNvCxnSpPr>
          <p:nvPr/>
        </p:nvCxnSpPr>
        <p:spPr>
          <a:xfrm rot="5400000">
            <a:off x="7646572" y="4127308"/>
            <a:ext cx="33157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0" y="6398657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Extract prosodic, lexical, and semantic features for each candidate term</a:t>
            </a:r>
            <a:endParaRPr lang="en-US" altLang="zh-TW" sz="2400" dirty="0"/>
          </a:p>
        </p:txBody>
      </p:sp>
      <p:grpSp>
        <p:nvGrpSpPr>
          <p:cNvPr id="38" name="群組 37"/>
          <p:cNvGrpSpPr/>
          <p:nvPr/>
        </p:nvGrpSpPr>
        <p:grpSpPr>
          <a:xfrm>
            <a:off x="2803332" y="2730406"/>
            <a:ext cx="1080120" cy="340142"/>
            <a:chOff x="2803332" y="2730406"/>
            <a:chExt cx="1080120" cy="340142"/>
          </a:xfrm>
        </p:grpSpPr>
        <p:cxnSp>
          <p:nvCxnSpPr>
            <p:cNvPr id="39" name="直線單箭頭接點 38"/>
            <p:cNvCxnSpPr/>
            <p:nvPr/>
          </p:nvCxnSpPr>
          <p:spPr>
            <a:xfrm>
              <a:off x="2843808" y="3068960"/>
              <a:ext cx="870918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2803332" y="273040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ASR trans</a:t>
              </a:r>
              <a:endParaRPr lang="zh-TW" altLang="en-US" sz="1600" dirty="0"/>
            </a:p>
          </p:txBody>
        </p:sp>
      </p:grpSp>
      <p:sp>
        <p:nvSpPr>
          <p:cNvPr id="34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6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4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16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Prosodic features</a:t>
            </a:r>
          </a:p>
          <a:p>
            <a:pPr>
              <a:buSzPct val="150000"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For each candidate term appearing at the first time</a:t>
            </a:r>
          </a:p>
          <a:p>
            <a:pPr lvl="2">
              <a:buClr>
                <a:srgbClr val="FFC000"/>
              </a:buClr>
              <a:buSzPct val="60000"/>
              <a:buFont typeface="Wingdings 2" pitchFamily="18" charset="2"/>
              <a:buChar char=""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4576592" cy="9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357818" y="3429000"/>
          <a:ext cx="3571932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69006"/>
                <a:gridCol w="24029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Duration</a:t>
                      </a:r>
                    </a:p>
                    <a:p>
                      <a:pPr algn="ctr"/>
                      <a:r>
                        <a:rPr lang="en-US" altLang="zh-TW" dirty="0" smtClean="0"/>
                        <a:t>(I – IV)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normalized duration</a:t>
                      </a:r>
                    </a:p>
                    <a:p>
                      <a:r>
                        <a:rPr lang="en-US" altLang="zh-TW" sz="1750" dirty="0" smtClean="0"/>
                        <a:t>(max, min, mean, range)</a:t>
                      </a:r>
                      <a:endParaRPr lang="zh-TW" altLang="en-US" sz="17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 Box 75"/>
          <p:cNvSpPr txBox="1">
            <a:spLocks noChangeArrowheads="1"/>
          </p:cNvSpPr>
          <p:nvPr/>
        </p:nvSpPr>
        <p:spPr bwMode="auto">
          <a:xfrm>
            <a:off x="32" y="211454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Speaker tends to use longer duration to emphasize key terms</a:t>
            </a:r>
            <a:endParaRPr lang="en-US" altLang="zh-TW" sz="2400" dirty="0"/>
          </a:p>
        </p:txBody>
      </p:sp>
      <p:cxnSp>
        <p:nvCxnSpPr>
          <p:cNvPr id="19" name="直線接點 18"/>
          <p:cNvCxnSpPr/>
          <p:nvPr/>
        </p:nvCxnSpPr>
        <p:spPr>
          <a:xfrm rot="5400000">
            <a:off x="2673608" y="3646734"/>
            <a:ext cx="10046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/>
          <p:cNvGrpSpPr/>
          <p:nvPr/>
        </p:nvGrpSpPr>
        <p:grpSpPr>
          <a:xfrm>
            <a:off x="6586170" y="4418654"/>
            <a:ext cx="2320878" cy="942561"/>
            <a:chOff x="6586170" y="4418654"/>
            <a:chExt cx="2320878" cy="942561"/>
          </a:xfrm>
        </p:grpSpPr>
        <p:sp>
          <p:nvSpPr>
            <p:cNvPr id="27" name="矩形 26"/>
            <p:cNvSpPr/>
            <p:nvPr/>
          </p:nvSpPr>
          <p:spPr>
            <a:xfrm>
              <a:off x="6586170" y="4418654"/>
              <a:ext cx="2320878" cy="24917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643702" y="4714884"/>
              <a:ext cx="2214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50"/>
                  </a:solidFill>
                </a:rPr>
                <a:t>using 4 values for duration of the term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1331640" y="4365104"/>
            <a:ext cx="3528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dirty="0" smtClean="0">
                <a:solidFill>
                  <a:srgbClr val="C00000"/>
                </a:solidFill>
              </a:rPr>
              <a:t>duration of phone “a” normalized by </a:t>
            </a:r>
            <a:r>
              <a:rPr lang="en-US" altLang="zh-TW" sz="1700" dirty="0" err="1" smtClean="0">
                <a:solidFill>
                  <a:srgbClr val="C00000"/>
                </a:solidFill>
              </a:rPr>
              <a:t>avg</a:t>
            </a:r>
            <a:r>
              <a:rPr lang="en-US" altLang="zh-TW" sz="1700" dirty="0" smtClean="0">
                <a:solidFill>
                  <a:srgbClr val="C00000"/>
                </a:solidFill>
              </a:rPr>
              <a:t> duration of phone “a”</a:t>
            </a:r>
            <a:endParaRPr lang="zh-TW" altLang="en-US" sz="1700" dirty="0">
              <a:solidFill>
                <a:srgbClr val="C00000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>
            <a:off x="3190294" y="4003476"/>
            <a:ext cx="1669738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rot="5400000">
            <a:off x="4357686" y="3646734"/>
            <a:ext cx="10046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590968" y="3646734"/>
            <a:ext cx="10046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20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21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56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Prosodic features</a:t>
            </a:r>
          </a:p>
          <a:p>
            <a:pPr>
              <a:buSzPct val="150000"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For each candidate term appearing at the first time</a:t>
            </a:r>
          </a:p>
          <a:p>
            <a:pPr lvl="2">
              <a:buClr>
                <a:srgbClr val="FFC000"/>
              </a:buClr>
              <a:buSzPct val="60000"/>
              <a:buFont typeface="Wingdings 2" pitchFamily="18" charset="2"/>
              <a:buChar char=""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4576592" cy="9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32" y="211454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Higher pitch may represent significant information</a:t>
            </a:r>
            <a:endParaRPr lang="en-US" altLang="zh-TW" sz="2400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5357818" y="3429000"/>
          <a:ext cx="3571900" cy="1280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68995"/>
                <a:gridCol w="24029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Duration</a:t>
                      </a:r>
                    </a:p>
                    <a:p>
                      <a:pPr algn="ctr"/>
                      <a:r>
                        <a:rPr lang="en-US" altLang="zh-TW" dirty="0" smtClean="0"/>
                        <a:t>(I – IV)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normalized duration</a:t>
                      </a:r>
                    </a:p>
                    <a:p>
                      <a:r>
                        <a:rPr lang="en-US" altLang="zh-TW" sz="1750" dirty="0" smtClean="0"/>
                        <a:t>(max, min, mean, range)</a:t>
                      </a:r>
                      <a:endParaRPr lang="zh-TW" altLang="en-US" sz="17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 l="3509" b="19722"/>
          <a:stretch>
            <a:fillRect/>
          </a:stretch>
        </p:blipFill>
        <p:spPr bwMode="auto">
          <a:xfrm>
            <a:off x="982751" y="4061831"/>
            <a:ext cx="3960440" cy="87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圖片 29" descr="國家對我們.bmp"/>
          <p:cNvPicPr>
            <a:picLocks noChangeAspect="1"/>
          </p:cNvPicPr>
          <p:nvPr/>
        </p:nvPicPr>
        <p:blipFill>
          <a:blip r:embed="rId6" cstate="print"/>
          <a:srcRect l="20824"/>
          <a:stretch>
            <a:fillRect/>
          </a:stretch>
        </p:blipFill>
        <p:spPr>
          <a:xfrm flipH="1">
            <a:off x="1043608" y="5013176"/>
            <a:ext cx="3744416" cy="850842"/>
          </a:xfrm>
          <a:prstGeom prst="rect">
            <a:avLst/>
          </a:prstGeom>
        </p:spPr>
      </p:pic>
      <p:sp>
        <p:nvSpPr>
          <p:cNvPr id="12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5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72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509" b="19722"/>
          <a:stretch>
            <a:fillRect/>
          </a:stretch>
        </p:blipFill>
        <p:spPr bwMode="auto">
          <a:xfrm>
            <a:off x="982751" y="4061831"/>
            <a:ext cx="3960440" cy="87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Prosodic features</a:t>
            </a:r>
          </a:p>
          <a:p>
            <a:pPr>
              <a:buSzPct val="150000"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For each candidate term appearing at the first time</a:t>
            </a:r>
          </a:p>
          <a:p>
            <a:pPr lvl="2">
              <a:buClr>
                <a:srgbClr val="FFC000"/>
              </a:buClr>
              <a:buSzPct val="60000"/>
              <a:buFont typeface="Wingdings 2" pitchFamily="18" charset="2"/>
              <a:buChar char=""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13" name="圖片 12" descr="國家對我們.bmp"/>
          <p:cNvPicPr>
            <a:picLocks noChangeAspect="1"/>
          </p:cNvPicPr>
          <p:nvPr/>
        </p:nvPicPr>
        <p:blipFill>
          <a:blip r:embed="rId5" cstate="print"/>
          <a:srcRect l="20824"/>
          <a:stretch>
            <a:fillRect/>
          </a:stretch>
        </p:blipFill>
        <p:spPr>
          <a:xfrm flipH="1">
            <a:off x="1043608" y="5013176"/>
            <a:ext cx="3744416" cy="85084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071810"/>
            <a:ext cx="4576592" cy="9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32" y="211454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Higher pitch may represent significant information</a:t>
            </a:r>
            <a:endParaRPr lang="en-US" altLang="zh-TW" sz="2400" dirty="0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5357818" y="3429000"/>
          <a:ext cx="3571932" cy="1920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69006"/>
                <a:gridCol w="24029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Duration</a:t>
                      </a:r>
                    </a:p>
                    <a:p>
                      <a:pPr algn="ctr"/>
                      <a:r>
                        <a:rPr lang="en-US" altLang="zh-TW" dirty="0" smtClean="0"/>
                        <a:t>(I – IV)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normalized duration</a:t>
                      </a:r>
                    </a:p>
                    <a:p>
                      <a:r>
                        <a:rPr lang="en-US" altLang="zh-TW" sz="1750" dirty="0" smtClean="0"/>
                        <a:t>(max, min, mean, range)</a:t>
                      </a:r>
                      <a:endParaRPr lang="zh-TW" altLang="en-US" sz="17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Pitch</a:t>
                      </a:r>
                    </a:p>
                    <a:p>
                      <a:pPr algn="ctr"/>
                      <a:r>
                        <a:rPr lang="en-US" altLang="zh-TW" dirty="0" smtClean="0"/>
                        <a:t>(I - IV)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F0</a:t>
                      </a:r>
                    </a:p>
                    <a:p>
                      <a:r>
                        <a:rPr lang="en-US" altLang="zh-TW" sz="1750" dirty="0" smtClean="0"/>
                        <a:t>(max, min, mean, range)</a:t>
                      </a:r>
                      <a:endParaRPr lang="zh-TW" altLang="en-US" sz="17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6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7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5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509" b="19722"/>
          <a:stretch>
            <a:fillRect/>
          </a:stretch>
        </p:blipFill>
        <p:spPr bwMode="auto">
          <a:xfrm>
            <a:off x="982751" y="4061831"/>
            <a:ext cx="3960440" cy="87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Prosodic features</a:t>
            </a:r>
          </a:p>
          <a:p>
            <a:pPr>
              <a:buSzPct val="150000"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For each candidate term appearing at the first time</a:t>
            </a:r>
          </a:p>
          <a:p>
            <a:pPr lvl="2">
              <a:buClr>
                <a:srgbClr val="FFC000"/>
              </a:buClr>
              <a:buSzPct val="60000"/>
              <a:buFont typeface="Wingdings 2" pitchFamily="18" charset="2"/>
              <a:buChar char=""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13" name="圖片 12" descr="國家對我們.bmp"/>
          <p:cNvPicPr>
            <a:picLocks noChangeAspect="1"/>
          </p:cNvPicPr>
          <p:nvPr/>
        </p:nvPicPr>
        <p:blipFill>
          <a:blip r:embed="rId5" cstate="print"/>
          <a:srcRect l="20824"/>
          <a:stretch>
            <a:fillRect/>
          </a:stretch>
        </p:blipFill>
        <p:spPr>
          <a:xfrm flipH="1">
            <a:off x="1043608" y="5013176"/>
            <a:ext cx="3744416" cy="85084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071810"/>
            <a:ext cx="4576592" cy="9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 r="17088"/>
          <a:stretch>
            <a:fillRect/>
          </a:stretch>
        </p:blipFill>
        <p:spPr bwMode="auto">
          <a:xfrm>
            <a:off x="1048710" y="5981462"/>
            <a:ext cx="3744416" cy="6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32" y="211454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Higher energy emphasizes important information</a:t>
            </a:r>
            <a:endParaRPr lang="en-US" altLang="zh-TW" sz="24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357818" y="3429000"/>
          <a:ext cx="3571932" cy="19202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69006"/>
                <a:gridCol w="24029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Duration</a:t>
                      </a:r>
                    </a:p>
                    <a:p>
                      <a:pPr algn="ctr"/>
                      <a:r>
                        <a:rPr lang="en-US" altLang="zh-TW" dirty="0" smtClean="0"/>
                        <a:t>(I – IV)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normalized duration</a:t>
                      </a:r>
                    </a:p>
                    <a:p>
                      <a:r>
                        <a:rPr lang="en-US" altLang="zh-TW" sz="1750" dirty="0" smtClean="0"/>
                        <a:t>(max, min, mean, range)</a:t>
                      </a:r>
                      <a:endParaRPr lang="zh-TW" altLang="en-US" sz="17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Pitch</a:t>
                      </a:r>
                    </a:p>
                    <a:p>
                      <a:pPr algn="ctr"/>
                      <a:r>
                        <a:rPr lang="en-US" altLang="zh-TW" dirty="0" smtClean="0"/>
                        <a:t>(I - IV)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F0</a:t>
                      </a:r>
                    </a:p>
                    <a:p>
                      <a:r>
                        <a:rPr lang="en-US" altLang="zh-TW" sz="1750" dirty="0" smtClean="0"/>
                        <a:t>(max, min, mean, range)</a:t>
                      </a:r>
                      <a:endParaRPr lang="zh-TW" altLang="en-US" sz="17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7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8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81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509" b="19722"/>
          <a:stretch>
            <a:fillRect/>
          </a:stretch>
        </p:blipFill>
        <p:spPr bwMode="auto">
          <a:xfrm>
            <a:off x="982751" y="4061831"/>
            <a:ext cx="3960440" cy="87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Prosodic features</a:t>
            </a:r>
          </a:p>
          <a:p>
            <a:pPr>
              <a:buSzPct val="150000"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For each candidate term appearing at the first time</a:t>
            </a:r>
          </a:p>
          <a:p>
            <a:pPr lvl="2">
              <a:buClr>
                <a:srgbClr val="FFC000"/>
              </a:buClr>
              <a:buSzPct val="60000"/>
              <a:buFont typeface="Wingdings 2" pitchFamily="18" charset="2"/>
              <a:buChar char=""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pic>
        <p:nvPicPr>
          <p:cNvPr id="13" name="圖片 12" descr="國家對我們.bmp"/>
          <p:cNvPicPr>
            <a:picLocks noChangeAspect="1"/>
          </p:cNvPicPr>
          <p:nvPr/>
        </p:nvPicPr>
        <p:blipFill>
          <a:blip r:embed="rId4" cstate="print"/>
          <a:srcRect l="20824"/>
          <a:stretch>
            <a:fillRect/>
          </a:stretch>
        </p:blipFill>
        <p:spPr>
          <a:xfrm flipH="1">
            <a:off x="1043608" y="5013176"/>
            <a:ext cx="3744416" cy="85084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071810"/>
            <a:ext cx="4576592" cy="93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r="17088"/>
          <a:stretch>
            <a:fillRect/>
          </a:stretch>
        </p:blipFill>
        <p:spPr bwMode="auto">
          <a:xfrm>
            <a:off x="1048710" y="5981462"/>
            <a:ext cx="3744416" cy="61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32" y="211454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Higher energy emphasizes important information</a:t>
            </a:r>
            <a:endParaRPr lang="en-US" altLang="zh-TW" sz="2400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357818" y="3429000"/>
          <a:ext cx="3571932" cy="2560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69006"/>
                <a:gridCol w="24029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Duration</a:t>
                      </a:r>
                    </a:p>
                    <a:p>
                      <a:pPr algn="ctr"/>
                      <a:r>
                        <a:rPr lang="en-US" altLang="zh-TW" dirty="0" smtClean="0"/>
                        <a:t>(I – IV)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normalized duration</a:t>
                      </a:r>
                    </a:p>
                    <a:p>
                      <a:r>
                        <a:rPr lang="en-US" altLang="zh-TW" sz="1750" dirty="0" smtClean="0"/>
                        <a:t>(max, min, mean, range)</a:t>
                      </a:r>
                      <a:endParaRPr lang="zh-TW" altLang="en-US" sz="17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Pitch</a:t>
                      </a:r>
                    </a:p>
                    <a:p>
                      <a:pPr algn="ctr"/>
                      <a:r>
                        <a:rPr lang="en-US" altLang="zh-TW" dirty="0" smtClean="0"/>
                        <a:t>(I - IV)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F0</a:t>
                      </a:r>
                    </a:p>
                    <a:p>
                      <a:r>
                        <a:rPr lang="en-US" altLang="zh-TW" sz="1750" dirty="0" smtClean="0"/>
                        <a:t>(max, min, mean, range)</a:t>
                      </a:r>
                      <a:endParaRPr lang="zh-TW" altLang="en-US" sz="17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Energy</a:t>
                      </a:r>
                    </a:p>
                    <a:p>
                      <a:pPr algn="ctr"/>
                      <a:r>
                        <a:rPr lang="en-US" altLang="zh-TW" baseline="0" dirty="0" smtClean="0"/>
                        <a:t>(I - IV)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energy</a:t>
                      </a:r>
                    </a:p>
                    <a:p>
                      <a:r>
                        <a:rPr lang="en-US" altLang="zh-TW" sz="1750" dirty="0" smtClean="0"/>
                        <a:t>(max, min, mean, range)</a:t>
                      </a:r>
                      <a:endParaRPr lang="zh-TW" altLang="en-US" sz="17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7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8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667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Lexical features</a:t>
            </a:r>
          </a:p>
          <a:p>
            <a:pPr>
              <a:buSzPct val="150000"/>
            </a:pPr>
            <a:endParaRPr lang="en-US" altLang="zh-TW" dirty="0" smtClean="0"/>
          </a:p>
          <a:p>
            <a:pPr>
              <a:buSzPct val="150000"/>
            </a:pPr>
            <a:endParaRPr lang="en-US" altLang="zh-TW" dirty="0" smtClean="0"/>
          </a:p>
          <a:p>
            <a:pPr>
              <a:buSzPct val="150000"/>
            </a:pPr>
            <a:endParaRPr lang="en-US" altLang="zh-TW" dirty="0" smtClean="0"/>
          </a:p>
          <a:p>
            <a:pPr>
              <a:buSzPct val="150000"/>
            </a:pPr>
            <a:endParaRPr lang="en-US" altLang="zh-TW" dirty="0" smtClean="0"/>
          </a:p>
          <a:p>
            <a:pPr>
              <a:buSzPct val="150000"/>
            </a:pPr>
            <a:endParaRPr lang="en-US" altLang="zh-TW" dirty="0" smtClean="0"/>
          </a:p>
          <a:p>
            <a:pPr marL="630936" lvl="2" indent="-256032">
              <a:buClr>
                <a:schemeClr val="tx2">
                  <a:lumMod val="75000"/>
                </a:schemeClr>
              </a:buClr>
              <a:buSzPct val="150000"/>
              <a:buFont typeface="Georgia"/>
              <a:buChar char="•"/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>
              <a:buSzPct val="150000"/>
            </a:pPr>
            <a:endParaRPr lang="en-US" altLang="zh-TW" dirty="0" smtClean="0"/>
          </a:p>
          <a:p>
            <a:pPr>
              <a:buSzPct val="150000"/>
            </a:pPr>
            <a:endParaRPr lang="en-US" altLang="zh-TW" dirty="0" smtClean="0"/>
          </a:p>
          <a:p>
            <a:pPr>
              <a:buSzPct val="150000"/>
            </a:pPr>
            <a:endParaRPr lang="en-US" altLang="zh-TW" dirty="0" smtClean="0"/>
          </a:p>
          <a:p>
            <a:pPr>
              <a:buSzPct val="150000"/>
            </a:pPr>
            <a:endParaRPr lang="en-US" altLang="zh-TW" dirty="0" smtClean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43608" y="2356088"/>
          <a:ext cx="5328592" cy="18542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37102"/>
                <a:gridCol w="2991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TF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</a:t>
                      </a:r>
                      <a:r>
                        <a:rPr lang="en-US" altLang="zh-TW" baseline="0" dirty="0" smtClean="0"/>
                        <a:t> frequency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IDF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inverse</a:t>
                      </a:r>
                      <a:r>
                        <a:rPr lang="en-US" altLang="zh-TW" baseline="0" dirty="0" smtClean="0"/>
                        <a:t> document frequency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TFIDF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 err="1" smtClean="0"/>
                        <a:t>tf</a:t>
                      </a:r>
                      <a:r>
                        <a:rPr lang="en-US" altLang="zh-TW" baseline="0" dirty="0" smtClean="0"/>
                        <a:t> * </a:t>
                      </a:r>
                      <a:r>
                        <a:rPr lang="en-US" altLang="zh-TW" baseline="0" dirty="0" err="1" smtClean="0"/>
                        <a:t>idf</a:t>
                      </a:r>
                      <a:endParaRPr lang="en-US" altLang="zh-TW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PoS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the </a:t>
                      </a:r>
                      <a:r>
                        <a:rPr lang="en-US" altLang="zh-TW" dirty="0" err="1" smtClean="0"/>
                        <a:t>PoS</a:t>
                      </a:r>
                      <a:r>
                        <a:rPr lang="en-US" altLang="zh-TW" dirty="0" smtClean="0"/>
                        <a:t> tag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0" y="442913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Using some well-known lexical features for each candidate term</a:t>
            </a:r>
            <a:endParaRPr lang="en-US" altLang="zh-TW" sz="2400" dirty="0"/>
          </a:p>
        </p:txBody>
      </p:sp>
      <p:sp>
        <p:nvSpPr>
          <p:cNvPr id="11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2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3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9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Semantic features</a:t>
            </a:r>
          </a:p>
          <a:p>
            <a:pPr lvl="1">
              <a:buSzPct val="150000"/>
              <a:buNone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Probabilistic Latent Semantic Analysis (PLSA)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Latent Topic Probability</a:t>
            </a:r>
          </a:p>
        </p:txBody>
      </p: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0" y="2094348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Key terms tend to focus on limited topics</a:t>
            </a:r>
            <a:endParaRPr lang="en-US" altLang="zh-TW" sz="2400" dirty="0"/>
          </a:p>
        </p:txBody>
      </p:sp>
      <p:grpSp>
        <p:nvGrpSpPr>
          <p:cNvPr id="74" name="群組 73"/>
          <p:cNvGrpSpPr/>
          <p:nvPr/>
        </p:nvGrpSpPr>
        <p:grpSpPr>
          <a:xfrm>
            <a:off x="1643042" y="4214818"/>
            <a:ext cx="5656292" cy="2376488"/>
            <a:chOff x="1071538" y="3571876"/>
            <a:chExt cx="5656292" cy="2376488"/>
          </a:xfrm>
        </p:grpSpPr>
        <p:grpSp>
          <p:nvGrpSpPr>
            <p:cNvPr id="64" name="Group 13"/>
            <p:cNvGrpSpPr>
              <a:grpSpLocks/>
            </p:cNvGrpSpPr>
            <p:nvPr/>
          </p:nvGrpSpPr>
          <p:grpSpPr bwMode="auto">
            <a:xfrm>
              <a:off x="1071538" y="3571876"/>
              <a:ext cx="4392612" cy="2376488"/>
              <a:chOff x="664" y="1400"/>
              <a:chExt cx="6656" cy="3920"/>
            </a:xfrm>
          </p:grpSpPr>
          <p:pic>
            <p:nvPicPr>
              <p:cNvPr id="65" name="Picture 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96" y="1528"/>
                <a:ext cx="1224" cy="3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4" y="1400"/>
                <a:ext cx="1472" cy="3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08" y="1728"/>
                <a:ext cx="1248" cy="2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1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544" y="2976"/>
                <a:ext cx="2584" cy="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1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344" y="2912"/>
                <a:ext cx="2288" cy="6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1936725" y="5372101"/>
              <a:ext cx="15113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i="1" dirty="0">
                  <a:latin typeface="Times New Roman" pitchFamily="18" charset="0"/>
                </a:rPr>
                <a:t>D</a:t>
              </a:r>
              <a:r>
                <a:rPr lang="en-US" altLang="zh-TW" sz="1400" i="1" baseline="-25000" dirty="0">
                  <a:latin typeface="Times New Roman" pitchFamily="18" charset="0"/>
                </a:rPr>
                <a:t>i</a:t>
              </a:r>
              <a:r>
                <a:rPr lang="en-US" altLang="zh-TW" sz="1400" dirty="0">
                  <a:latin typeface="Times New Roman" pitchFamily="18" charset="0"/>
                </a:rPr>
                <a:t>:</a:t>
              </a:r>
              <a:r>
                <a:rPr lang="en-US" altLang="zh-TW" sz="1400" dirty="0"/>
                <a:t> </a:t>
              </a:r>
              <a:r>
                <a:rPr lang="en-US" altLang="zh-TW" sz="1400" dirty="0">
                  <a:latin typeface="Times New Roman" pitchFamily="18" charset="0"/>
                </a:rPr>
                <a:t>documents</a:t>
              </a:r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3562325" y="5373689"/>
              <a:ext cx="1439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400" i="1" dirty="0" err="1">
                  <a:latin typeface="Times New Roman" pitchFamily="18" charset="0"/>
                </a:rPr>
                <a:t>T</a:t>
              </a:r>
              <a:r>
                <a:rPr lang="en-US" altLang="zh-TW" sz="1400" i="1" baseline="-25000" dirty="0" err="1">
                  <a:latin typeface="Times New Roman" pitchFamily="18" charset="0"/>
                </a:rPr>
                <a:t>k</a:t>
              </a:r>
              <a:r>
                <a:rPr lang="en-US" altLang="zh-TW" sz="1400" dirty="0">
                  <a:latin typeface="Times New Roman" pitchFamily="18" charset="0"/>
                </a:rPr>
                <a:t>: latent topics</a:t>
              </a:r>
            </a:p>
          </p:txBody>
        </p: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5286380" y="5348303"/>
              <a:ext cx="14414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i="1" dirty="0" err="1">
                  <a:latin typeface="Times New Roman" pitchFamily="18" charset="0"/>
                </a:rPr>
                <a:t>t</a:t>
              </a:r>
              <a:r>
                <a:rPr lang="en-US" altLang="zh-TW" i="1" baseline="-25000" dirty="0" err="1">
                  <a:latin typeface="Times New Roman" pitchFamily="18" charset="0"/>
                </a:rPr>
                <a:t>j</a:t>
              </a:r>
              <a:r>
                <a:rPr lang="en-US" altLang="zh-TW" dirty="0">
                  <a:latin typeface="Times New Roman" pitchFamily="18" charset="0"/>
                </a:rPr>
                <a:t>: </a:t>
              </a:r>
              <a:r>
                <a:rPr lang="en-US" altLang="zh-TW" sz="1400" dirty="0">
                  <a:latin typeface="Times New Roman" pitchFamily="18" charset="0"/>
                </a:rPr>
                <a:t>terms</a:t>
              </a:r>
            </a:p>
          </p:txBody>
        </p:sp>
      </p:grp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3449643"/>
            <a:ext cx="30241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20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21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38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Semantic features</a:t>
            </a:r>
          </a:p>
          <a:p>
            <a:pPr lvl="1">
              <a:buSzPct val="150000"/>
              <a:buNone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Probabilistic Latent Semantic Analysis (PLSA)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Latent Topic Probability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93954" y="5143512"/>
          <a:ext cx="7992888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5882"/>
                <a:gridCol w="61170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LTP (I - III)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Latent Topic Probability (mean, variance, standard</a:t>
                      </a:r>
                      <a:r>
                        <a:rPr lang="en-US" altLang="zh-TW" baseline="0" dirty="0" smtClean="0"/>
                        <a:t> deviation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449643"/>
            <a:ext cx="30241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文字方塊 30"/>
          <p:cNvSpPr txBox="1"/>
          <p:nvPr/>
        </p:nvSpPr>
        <p:spPr>
          <a:xfrm>
            <a:off x="7500958" y="31438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non-key term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00958" y="40719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key term</a:t>
            </a:r>
            <a:endParaRPr lang="zh-TW" altLang="en-US" dirty="0"/>
          </a:p>
        </p:txBody>
      </p:sp>
      <p:grpSp>
        <p:nvGrpSpPr>
          <p:cNvPr id="3" name="群組 44"/>
          <p:cNvGrpSpPr/>
          <p:nvPr/>
        </p:nvGrpSpPr>
        <p:grpSpPr>
          <a:xfrm>
            <a:off x="5500694" y="4079922"/>
            <a:ext cx="3321893" cy="864096"/>
            <a:chOff x="5004048" y="4365104"/>
            <a:chExt cx="3321893" cy="864096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5292080" y="5157192"/>
              <a:ext cx="28803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rot="5400000" flipH="1" flipV="1">
              <a:off x="5004048" y="4869160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0279" t="26141" r="4429" b="52947"/>
            <a:stretch>
              <a:fillRect/>
            </a:stretch>
          </p:blipFill>
          <p:spPr bwMode="auto">
            <a:xfrm>
              <a:off x="8181925" y="508518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1200" t="24703" r="66373" b="29421"/>
            <a:stretch>
              <a:fillRect/>
            </a:stretch>
          </p:blipFill>
          <p:spPr bwMode="auto">
            <a:xfrm>
              <a:off x="5004048" y="4365104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/>
          </p:nvSpPr>
          <p:spPr>
            <a:xfrm>
              <a:off x="6372200" y="4509120"/>
              <a:ext cx="45719" cy="64807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5801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7325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102073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228184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34121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66023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6966169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092280" y="4869160"/>
              <a:ext cx="45719" cy="28803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57"/>
          <p:cNvGrpSpPr/>
          <p:nvPr/>
        </p:nvGrpSpPr>
        <p:grpSpPr>
          <a:xfrm>
            <a:off x="5500694" y="3071810"/>
            <a:ext cx="3312368" cy="864096"/>
            <a:chOff x="5004048" y="5301208"/>
            <a:chExt cx="3312368" cy="864096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5292080" y="6093296"/>
              <a:ext cx="288032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rot="5400000" flipH="1" flipV="1">
              <a:off x="5004048" y="5805264"/>
              <a:ext cx="576064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1200" t="24703" r="66373" b="29421"/>
            <a:stretch>
              <a:fillRect/>
            </a:stretch>
          </p:blipFill>
          <p:spPr bwMode="auto">
            <a:xfrm>
              <a:off x="5004048" y="5301208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0279" t="26141" r="4429" b="52947"/>
            <a:stretch>
              <a:fillRect/>
            </a:stretch>
          </p:blipFill>
          <p:spPr bwMode="auto">
            <a:xfrm>
              <a:off x="8172400" y="602128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矩形 45"/>
            <p:cNvSpPr/>
            <p:nvPr/>
          </p:nvSpPr>
          <p:spPr>
            <a:xfrm flipH="1">
              <a:off x="556220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5714605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5868144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6012157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615617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6319242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6472783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6804248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6635849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6948264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7092280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5436096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0" y="2094348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Key terms tend to focus on limited topics</a:t>
            </a:r>
            <a:endParaRPr lang="en-US" altLang="zh-TW" sz="2400" dirty="0"/>
          </a:p>
        </p:txBody>
      </p:sp>
      <p:grpSp>
        <p:nvGrpSpPr>
          <p:cNvPr id="5" name="群組 62"/>
          <p:cNvGrpSpPr/>
          <p:nvPr/>
        </p:nvGrpSpPr>
        <p:grpSpPr>
          <a:xfrm>
            <a:off x="5072066" y="5559948"/>
            <a:ext cx="3714776" cy="738714"/>
            <a:chOff x="5072066" y="5559948"/>
            <a:chExt cx="3714776" cy="738714"/>
          </a:xfrm>
        </p:grpSpPr>
        <p:sp>
          <p:nvSpPr>
            <p:cNvPr id="59" name="矩形 58"/>
            <p:cNvSpPr/>
            <p:nvPr/>
          </p:nvSpPr>
          <p:spPr>
            <a:xfrm>
              <a:off x="5106928" y="5559948"/>
              <a:ext cx="3500462" cy="28575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5072066" y="5929330"/>
              <a:ext cx="371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6600"/>
                  </a:solidFill>
                </a:rPr>
                <a:t>describe a probability distribution</a:t>
              </a:r>
              <a:endParaRPr lang="zh-TW" altLang="en-US" dirty="0">
                <a:solidFill>
                  <a:srgbClr val="FF6600"/>
                </a:solidFill>
              </a:endParaRPr>
            </a:p>
          </p:txBody>
        </p:sp>
      </p:grpSp>
      <p:sp>
        <p:nvSpPr>
          <p:cNvPr id="63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64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65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662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Semantic features</a:t>
            </a:r>
          </a:p>
          <a:p>
            <a:pPr lvl="1">
              <a:buSzPct val="150000"/>
              <a:buNone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Probabilistic Latent Semantic Analysis (PLSA)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Latent Topic Significance</a:t>
            </a:r>
          </a:p>
          <a:p>
            <a:pPr lvl="3">
              <a:buClr>
                <a:srgbClr val="FFC000"/>
              </a:buClr>
              <a:buSzPct val="60000"/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 Within-topic </a:t>
            </a:r>
            <a:r>
              <a:rPr lang="en-US" altLang="zh-TW" dirty="0">
                <a:solidFill>
                  <a:schemeClr val="tx1"/>
                </a:solidFill>
              </a:rPr>
              <a:t>to out-of-topic ratio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93954" y="5143512"/>
          <a:ext cx="7992888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5882"/>
                <a:gridCol w="61170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LTP (I - III)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Latent Topic Probability (mean, variance, standard</a:t>
                      </a:r>
                      <a:r>
                        <a:rPr lang="en-US" altLang="zh-TW" baseline="0" dirty="0" smtClean="0"/>
                        <a:t> deviation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7500958" y="31438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non-key term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00958" y="40719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key term</a:t>
            </a:r>
            <a:endParaRPr lang="zh-TW" altLang="en-US" dirty="0"/>
          </a:p>
        </p:txBody>
      </p:sp>
      <p:grpSp>
        <p:nvGrpSpPr>
          <p:cNvPr id="3" name="群組 44"/>
          <p:cNvGrpSpPr/>
          <p:nvPr/>
        </p:nvGrpSpPr>
        <p:grpSpPr>
          <a:xfrm>
            <a:off x="5500694" y="4079922"/>
            <a:ext cx="3321893" cy="864096"/>
            <a:chOff x="5004048" y="4365104"/>
            <a:chExt cx="3321893" cy="864096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5292080" y="5157192"/>
              <a:ext cx="28803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rot="5400000" flipH="1" flipV="1">
              <a:off x="5004048" y="4869160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0279" t="26141" r="4429" b="52947"/>
            <a:stretch>
              <a:fillRect/>
            </a:stretch>
          </p:blipFill>
          <p:spPr bwMode="auto">
            <a:xfrm>
              <a:off x="8181925" y="508518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1200" t="24703" r="66373" b="29421"/>
            <a:stretch>
              <a:fillRect/>
            </a:stretch>
          </p:blipFill>
          <p:spPr bwMode="auto">
            <a:xfrm>
              <a:off x="5004048" y="4365104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/>
          </p:nvSpPr>
          <p:spPr>
            <a:xfrm>
              <a:off x="6372200" y="4509120"/>
              <a:ext cx="45719" cy="64807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5801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7325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102073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228184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34121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66023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6966169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092280" y="4869160"/>
              <a:ext cx="45719" cy="28803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57"/>
          <p:cNvGrpSpPr/>
          <p:nvPr/>
        </p:nvGrpSpPr>
        <p:grpSpPr>
          <a:xfrm>
            <a:off x="5500694" y="3071810"/>
            <a:ext cx="3312368" cy="864096"/>
            <a:chOff x="5004048" y="5301208"/>
            <a:chExt cx="3312368" cy="864096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5292080" y="6093296"/>
              <a:ext cx="288032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rot="5400000" flipH="1" flipV="1">
              <a:off x="5004048" y="5805264"/>
              <a:ext cx="576064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1200" t="24703" r="66373" b="29421"/>
            <a:stretch>
              <a:fillRect/>
            </a:stretch>
          </p:blipFill>
          <p:spPr bwMode="auto">
            <a:xfrm>
              <a:off x="5004048" y="5301208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0279" t="26141" r="4429" b="52947"/>
            <a:stretch>
              <a:fillRect/>
            </a:stretch>
          </p:blipFill>
          <p:spPr bwMode="auto">
            <a:xfrm>
              <a:off x="8172400" y="602128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矩形 45"/>
            <p:cNvSpPr/>
            <p:nvPr/>
          </p:nvSpPr>
          <p:spPr>
            <a:xfrm flipH="1">
              <a:off x="556220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5714605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5868144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6012157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615617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6319242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6472783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6804248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6635849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6948264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7092280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5436096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0" y="2094348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Key terms tend to focus on limited topics</a:t>
            </a:r>
            <a:endParaRPr lang="en-US" altLang="zh-TW" sz="2400" dirty="0"/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5" cstate="print"/>
          <a:srcRect l="25000"/>
          <a:stretch>
            <a:fillRect/>
          </a:stretch>
        </p:blipFill>
        <p:spPr bwMode="auto">
          <a:xfrm>
            <a:off x="1571604" y="4265179"/>
            <a:ext cx="345638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群組 62"/>
          <p:cNvGrpSpPr/>
          <p:nvPr/>
        </p:nvGrpSpPr>
        <p:grpSpPr>
          <a:xfrm>
            <a:off x="71406" y="4214818"/>
            <a:ext cx="4929222" cy="379860"/>
            <a:chOff x="71406" y="4214818"/>
            <a:chExt cx="4929222" cy="428628"/>
          </a:xfrm>
        </p:grpSpPr>
        <p:sp>
          <p:nvSpPr>
            <p:cNvPr id="59" name="矩形 58"/>
            <p:cNvSpPr/>
            <p:nvPr/>
          </p:nvSpPr>
          <p:spPr>
            <a:xfrm>
              <a:off x="1571604" y="4214818"/>
              <a:ext cx="3429024" cy="4286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71406" y="4286256"/>
              <a:ext cx="15716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 smtClean="0">
                  <a:solidFill>
                    <a:srgbClr val="FF6600"/>
                  </a:solidFill>
                </a:rPr>
                <a:t>within-topic freq.</a:t>
              </a:r>
              <a:endParaRPr lang="zh-TW" altLang="en-US" sz="15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71406" y="4680022"/>
            <a:ext cx="4929222" cy="392052"/>
            <a:chOff x="71406" y="4214818"/>
            <a:chExt cx="4929222" cy="428628"/>
          </a:xfrm>
        </p:grpSpPr>
        <p:sp>
          <p:nvSpPr>
            <p:cNvPr id="65" name="矩形 64"/>
            <p:cNvSpPr/>
            <p:nvPr/>
          </p:nvSpPr>
          <p:spPr>
            <a:xfrm>
              <a:off x="1571604" y="4214818"/>
              <a:ext cx="3429024" cy="4286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71406" y="4286256"/>
              <a:ext cx="15716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 smtClean="0">
                  <a:solidFill>
                    <a:srgbClr val="FF6600"/>
                  </a:solidFill>
                </a:rPr>
                <a:t>out-of-topic freq.</a:t>
              </a:r>
              <a:endParaRPr lang="zh-TW" altLang="en-US" sz="1500" dirty="0">
                <a:solidFill>
                  <a:srgbClr val="FF6600"/>
                </a:solidFill>
              </a:endParaRPr>
            </a:p>
          </p:txBody>
        </p:sp>
      </p:grpSp>
      <p:sp>
        <p:nvSpPr>
          <p:cNvPr id="68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69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70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20" y="3755886"/>
            <a:ext cx="162975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0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381000" y="1700808"/>
            <a:ext cx="4041648" cy="457200"/>
          </a:xfrm>
        </p:spPr>
        <p:txBody>
          <a:bodyPr/>
          <a:lstStyle/>
          <a:p>
            <a:r>
              <a:rPr lang="en-US" altLang="zh-TW" dirty="0" smtClean="0"/>
              <a:t>Key Term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721225" y="1700808"/>
            <a:ext cx="4041775" cy="457200"/>
          </a:xfrm>
        </p:spPr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2"/>
          </p:nvPr>
        </p:nvSpPr>
        <p:spPr>
          <a:xfrm>
            <a:off x="381000" y="2348880"/>
            <a:ext cx="4041648" cy="4245839"/>
          </a:xfrm>
        </p:spPr>
        <p:txBody>
          <a:bodyPr>
            <a:normAutofit/>
          </a:bodyPr>
          <a:lstStyle/>
          <a:p>
            <a:pPr marL="548640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</a:pPr>
            <a:r>
              <a:rPr lang="en-US" altLang="zh-TW" sz="2400" dirty="0" smtClean="0">
                <a:cs typeface="Calibri" pitchFamily="34" charset="0"/>
              </a:rPr>
              <a:t>Indexing </a:t>
            </a:r>
            <a:r>
              <a:rPr lang="en-US" altLang="zh-TW" sz="2400" dirty="0">
                <a:cs typeface="Calibri" pitchFamily="34" charset="0"/>
              </a:rPr>
              <a:t>and </a:t>
            </a:r>
            <a:r>
              <a:rPr lang="en-US" altLang="zh-TW" sz="2400" dirty="0" smtClean="0">
                <a:cs typeface="Calibri" pitchFamily="34" charset="0"/>
              </a:rPr>
              <a:t>retrieval</a:t>
            </a:r>
          </a:p>
          <a:p>
            <a:pPr marL="548640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</a:pPr>
            <a:r>
              <a:rPr lang="en-US" altLang="zh-TW" sz="2400" dirty="0">
                <a:cs typeface="Calibri" pitchFamily="34" charset="0"/>
              </a:rPr>
              <a:t>The relations between key terms and segments of documents</a:t>
            </a: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lvl="2">
              <a:buClr>
                <a:srgbClr val="FFC000"/>
              </a:buClr>
              <a:buSzPct val="60000"/>
              <a:buFont typeface="Wingdings 2" pitchFamily="18" charset="2"/>
              <a:buChar char=""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451520"/>
            <a:ext cx="3634680" cy="457200"/>
          </a:xfrm>
        </p:spPr>
        <p:txBody>
          <a:bodyPr/>
          <a:lstStyle/>
          <a:p>
            <a:r>
              <a:rPr lang="en-US" altLang="zh-TW" sz="1400" dirty="0">
                <a:solidFill>
                  <a:schemeClr val="accent2"/>
                </a:solidFill>
              </a:rPr>
              <a:t>Master Defense, National Taiwan University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  <p:grpSp>
        <p:nvGrpSpPr>
          <p:cNvPr id="15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6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內容版面配置區 2"/>
          <p:cNvSpPr>
            <a:spLocks noGrp="1"/>
          </p:cNvSpPr>
          <p:nvPr>
            <p:ph sz="quarter" idx="2"/>
          </p:nvPr>
        </p:nvSpPr>
        <p:spPr>
          <a:xfrm>
            <a:off x="4706816" y="2348880"/>
            <a:ext cx="4041648" cy="4245839"/>
          </a:xfrm>
        </p:spPr>
        <p:txBody>
          <a:bodyPr>
            <a:normAutofit/>
          </a:bodyPr>
          <a:lstStyle/>
          <a:p>
            <a:pPr marL="548640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</a:pPr>
            <a:r>
              <a:rPr lang="en-US" altLang="zh-TW" sz="2400" dirty="0" smtClean="0">
                <a:cs typeface="Calibri" pitchFamily="34" charset="0"/>
              </a:rPr>
              <a:t>Efficiently understand the document</a:t>
            </a: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lvl="2">
              <a:buClr>
                <a:srgbClr val="FFC000"/>
              </a:buClr>
              <a:buSzPct val="60000"/>
              <a:buFont typeface="Wingdings 2" pitchFamily="18" charset="2"/>
              <a:buChar char=""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24" name="Text Box 75"/>
          <p:cNvSpPr txBox="1">
            <a:spLocks noChangeArrowheads="1"/>
          </p:cNvSpPr>
          <p:nvPr/>
        </p:nvSpPr>
        <p:spPr bwMode="auto">
          <a:xfrm>
            <a:off x="0" y="407707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Related to document understanding and semantics from the document</a:t>
            </a: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-2645" y="4533207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Both are “Information Extraction”</a:t>
            </a:r>
          </a:p>
        </p:txBody>
      </p:sp>
    </p:spTree>
    <p:custDataLst>
      <p:tags r:id="rId1"/>
    </p:custDataLst>
  </p:cSld>
  <p:clrMapOvr>
    <a:masterClrMapping/>
  </p:clrMapOvr>
  <p:transition advTm="75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4" grpId="0" animBg="1"/>
      <p:bldP spid="2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Semantic features</a:t>
            </a:r>
          </a:p>
          <a:p>
            <a:pPr lvl="1">
              <a:buSzPct val="150000"/>
              <a:buNone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Probabilistic Latent Semantic Analysis (PLSA)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Latent Topic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Significance</a:t>
            </a:r>
          </a:p>
          <a:p>
            <a:pPr lvl="3">
              <a:buClr>
                <a:srgbClr val="FFC000"/>
              </a:buClr>
              <a:buSzPct val="60000"/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 Within-topic to out-of-topic ratio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93954" y="5143512"/>
          <a:ext cx="7992888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5882"/>
                <a:gridCol w="61170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LTP (I - III)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Latent Topic Probability (mean, variance, standard</a:t>
                      </a:r>
                      <a:r>
                        <a:rPr lang="en-US" altLang="zh-TW" baseline="0" dirty="0" smtClean="0"/>
                        <a:t> deviation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LTS (I</a:t>
                      </a:r>
                      <a:r>
                        <a:rPr lang="en-US" altLang="zh-TW" baseline="0" dirty="0" smtClean="0"/>
                        <a:t> - III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Latent Topic Significance (mean, variance, standard</a:t>
                      </a:r>
                      <a:r>
                        <a:rPr lang="en-US" altLang="zh-TW" baseline="0" dirty="0" smtClean="0"/>
                        <a:t> deviation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7500958" y="31459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non-key term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00958" y="40719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key term</a:t>
            </a:r>
            <a:endParaRPr lang="zh-TW" altLang="en-US" dirty="0"/>
          </a:p>
        </p:txBody>
      </p:sp>
      <p:grpSp>
        <p:nvGrpSpPr>
          <p:cNvPr id="3" name="群組 44"/>
          <p:cNvGrpSpPr/>
          <p:nvPr/>
        </p:nvGrpSpPr>
        <p:grpSpPr>
          <a:xfrm>
            <a:off x="5500694" y="4079922"/>
            <a:ext cx="3321893" cy="864096"/>
            <a:chOff x="5004048" y="4365104"/>
            <a:chExt cx="3321893" cy="864096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5292080" y="5157192"/>
              <a:ext cx="28803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rot="5400000" flipH="1" flipV="1">
              <a:off x="5004048" y="4869160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0279" t="26141" r="4429" b="52947"/>
            <a:stretch>
              <a:fillRect/>
            </a:stretch>
          </p:blipFill>
          <p:spPr bwMode="auto">
            <a:xfrm>
              <a:off x="8181925" y="508518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-1200" t="24703" r="66373" b="29421"/>
            <a:stretch>
              <a:fillRect/>
            </a:stretch>
          </p:blipFill>
          <p:spPr bwMode="auto">
            <a:xfrm>
              <a:off x="5004048" y="4365104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/>
          </p:nvSpPr>
          <p:spPr>
            <a:xfrm>
              <a:off x="6372200" y="4509120"/>
              <a:ext cx="45719" cy="64807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5801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7325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102073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228184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34121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66023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6966169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092280" y="4869160"/>
              <a:ext cx="45719" cy="28803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57"/>
          <p:cNvGrpSpPr/>
          <p:nvPr/>
        </p:nvGrpSpPr>
        <p:grpSpPr>
          <a:xfrm>
            <a:off x="5500694" y="3071810"/>
            <a:ext cx="3312368" cy="864096"/>
            <a:chOff x="5004048" y="5301208"/>
            <a:chExt cx="3312368" cy="864096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5292080" y="6093296"/>
              <a:ext cx="288032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rot="5400000" flipH="1" flipV="1">
              <a:off x="5004048" y="5805264"/>
              <a:ext cx="576064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-1200" t="24703" r="66373" b="29421"/>
            <a:stretch>
              <a:fillRect/>
            </a:stretch>
          </p:blipFill>
          <p:spPr bwMode="auto">
            <a:xfrm>
              <a:off x="5004048" y="5301208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0279" t="26141" r="4429" b="52947"/>
            <a:stretch>
              <a:fillRect/>
            </a:stretch>
          </p:blipFill>
          <p:spPr bwMode="auto">
            <a:xfrm>
              <a:off x="8172400" y="602128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矩形 45"/>
            <p:cNvSpPr/>
            <p:nvPr/>
          </p:nvSpPr>
          <p:spPr>
            <a:xfrm flipH="1">
              <a:off x="556220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5714605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5868144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6012157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615617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6319242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6472783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6804248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6635849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6948264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7092280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5436096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0" y="2094348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Key terms tend to focus on limited topics</a:t>
            </a:r>
            <a:endParaRPr lang="en-US" altLang="zh-TW" sz="2400" dirty="0"/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 cstate="print"/>
          <a:srcRect l="25000"/>
          <a:stretch>
            <a:fillRect/>
          </a:stretch>
        </p:blipFill>
        <p:spPr bwMode="auto">
          <a:xfrm>
            <a:off x="1571604" y="4265179"/>
            <a:ext cx="345638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群組 62"/>
          <p:cNvGrpSpPr/>
          <p:nvPr/>
        </p:nvGrpSpPr>
        <p:grpSpPr>
          <a:xfrm>
            <a:off x="71406" y="4214818"/>
            <a:ext cx="4929222" cy="379860"/>
            <a:chOff x="71406" y="4214818"/>
            <a:chExt cx="4929222" cy="428628"/>
          </a:xfrm>
        </p:grpSpPr>
        <p:sp>
          <p:nvSpPr>
            <p:cNvPr id="64" name="矩形 63"/>
            <p:cNvSpPr/>
            <p:nvPr/>
          </p:nvSpPr>
          <p:spPr>
            <a:xfrm>
              <a:off x="1571604" y="4214818"/>
              <a:ext cx="3429024" cy="4286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71406" y="4286256"/>
              <a:ext cx="15716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 smtClean="0">
                  <a:solidFill>
                    <a:srgbClr val="FF6600"/>
                  </a:solidFill>
                </a:rPr>
                <a:t>within-topic freq.</a:t>
              </a:r>
              <a:endParaRPr lang="zh-TW" altLang="en-US" sz="15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68" name="群組 67"/>
          <p:cNvGrpSpPr/>
          <p:nvPr/>
        </p:nvGrpSpPr>
        <p:grpSpPr>
          <a:xfrm>
            <a:off x="71406" y="4680022"/>
            <a:ext cx="4929222" cy="392052"/>
            <a:chOff x="71406" y="4214818"/>
            <a:chExt cx="4929222" cy="428628"/>
          </a:xfrm>
        </p:grpSpPr>
        <p:sp>
          <p:nvSpPr>
            <p:cNvPr id="69" name="矩形 68"/>
            <p:cNvSpPr/>
            <p:nvPr/>
          </p:nvSpPr>
          <p:spPr>
            <a:xfrm>
              <a:off x="1571604" y="4214818"/>
              <a:ext cx="3429024" cy="4286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文字方塊 69"/>
            <p:cNvSpPr txBox="1"/>
            <p:nvPr/>
          </p:nvSpPr>
          <p:spPr>
            <a:xfrm>
              <a:off x="71406" y="4286256"/>
              <a:ext cx="15716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 smtClean="0">
                  <a:solidFill>
                    <a:srgbClr val="FF6600"/>
                  </a:solidFill>
                </a:rPr>
                <a:t>out-of-topic freq.</a:t>
              </a:r>
              <a:endParaRPr lang="zh-TW" altLang="en-US" sz="1500" dirty="0">
                <a:solidFill>
                  <a:srgbClr val="FF6600"/>
                </a:solidFill>
              </a:endParaRPr>
            </a:p>
          </p:txBody>
        </p:sp>
      </p:grpSp>
      <p:sp>
        <p:nvSpPr>
          <p:cNvPr id="60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65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66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20" y="3755886"/>
            <a:ext cx="162975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733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Semantic features</a:t>
            </a:r>
          </a:p>
          <a:p>
            <a:pPr lvl="1">
              <a:buSzPct val="150000"/>
              <a:buNone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Probabilistic Latent Semantic Analysis (PLSA)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Latent Topic Entropy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93954" y="5143512"/>
          <a:ext cx="7992888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5882"/>
                <a:gridCol w="61170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LTP (I - III)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Latent Topic Probability (mean, variance, standard</a:t>
                      </a:r>
                      <a:r>
                        <a:rPr lang="en-US" altLang="zh-TW" baseline="0" dirty="0" smtClean="0"/>
                        <a:t> deviation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LTS (I</a:t>
                      </a:r>
                      <a:r>
                        <a:rPr lang="en-US" altLang="zh-TW" baseline="0" dirty="0" smtClean="0"/>
                        <a:t> - III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Latent Topic Significance (mean, variance, standard</a:t>
                      </a:r>
                      <a:r>
                        <a:rPr lang="en-US" altLang="zh-TW" baseline="0" dirty="0" smtClean="0"/>
                        <a:t> deviation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7500958" y="31438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non-key term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00958" y="40719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key term</a:t>
            </a:r>
            <a:endParaRPr lang="zh-TW" altLang="en-US" dirty="0"/>
          </a:p>
        </p:txBody>
      </p:sp>
      <p:grpSp>
        <p:nvGrpSpPr>
          <p:cNvPr id="3" name="群組 44"/>
          <p:cNvGrpSpPr/>
          <p:nvPr/>
        </p:nvGrpSpPr>
        <p:grpSpPr>
          <a:xfrm>
            <a:off x="5500694" y="4079922"/>
            <a:ext cx="3321893" cy="864096"/>
            <a:chOff x="5004048" y="4365104"/>
            <a:chExt cx="3321893" cy="864096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5292080" y="5157192"/>
              <a:ext cx="28803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rot="5400000" flipH="1" flipV="1">
              <a:off x="5004048" y="4869160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0279" t="26141" r="4429" b="52947"/>
            <a:stretch>
              <a:fillRect/>
            </a:stretch>
          </p:blipFill>
          <p:spPr bwMode="auto">
            <a:xfrm>
              <a:off x="8181925" y="508518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1200" t="24703" r="66373" b="29421"/>
            <a:stretch>
              <a:fillRect/>
            </a:stretch>
          </p:blipFill>
          <p:spPr bwMode="auto">
            <a:xfrm>
              <a:off x="5004048" y="4365104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/>
          </p:nvSpPr>
          <p:spPr>
            <a:xfrm>
              <a:off x="6372200" y="4509120"/>
              <a:ext cx="45719" cy="64807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5801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7325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102073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228184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34121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66023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6966169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092280" y="4869160"/>
              <a:ext cx="45719" cy="28803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57"/>
          <p:cNvGrpSpPr/>
          <p:nvPr/>
        </p:nvGrpSpPr>
        <p:grpSpPr>
          <a:xfrm>
            <a:off x="5500694" y="3071810"/>
            <a:ext cx="3312368" cy="864096"/>
            <a:chOff x="5004048" y="5301208"/>
            <a:chExt cx="3312368" cy="864096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5292080" y="6093296"/>
              <a:ext cx="288032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rot="5400000" flipH="1" flipV="1">
              <a:off x="5004048" y="5805264"/>
              <a:ext cx="576064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1200" t="24703" r="66373" b="29421"/>
            <a:stretch>
              <a:fillRect/>
            </a:stretch>
          </p:blipFill>
          <p:spPr bwMode="auto">
            <a:xfrm>
              <a:off x="5004048" y="5301208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0279" t="26141" r="4429" b="52947"/>
            <a:stretch>
              <a:fillRect/>
            </a:stretch>
          </p:blipFill>
          <p:spPr bwMode="auto">
            <a:xfrm>
              <a:off x="8172400" y="602128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矩形 45"/>
            <p:cNvSpPr/>
            <p:nvPr/>
          </p:nvSpPr>
          <p:spPr>
            <a:xfrm flipH="1">
              <a:off x="556220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5714605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5868144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6012157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615617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6319242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6472783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6804248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6635849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6948264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7092280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5436096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0" y="2094348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Key terms tend to focus on limited topics</a:t>
            </a:r>
            <a:endParaRPr lang="en-US" altLang="zh-TW" sz="2400" dirty="0"/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/>
          <a:srcRect l="28549"/>
          <a:stretch>
            <a:fillRect/>
          </a:stretch>
        </p:blipFill>
        <p:spPr bwMode="auto">
          <a:xfrm>
            <a:off x="1928794" y="4143380"/>
            <a:ext cx="306370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60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64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481292"/>
            <a:ext cx="1440161" cy="53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9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Feature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Semantic features</a:t>
            </a:r>
          </a:p>
          <a:p>
            <a:pPr lvl="1">
              <a:buSzPct val="150000"/>
              <a:buNone/>
            </a:pPr>
            <a:endParaRPr lang="en-US" altLang="zh-TW" dirty="0" smtClean="0"/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Probabilistic Latent Semantic Analysis (PLSA)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Latent Topic Entropy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93954" y="5143512"/>
          <a:ext cx="7992888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5882"/>
                <a:gridCol w="61170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Name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Feature Description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LTP (I - III)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Latent Topic Probability (mean, variance, standard</a:t>
                      </a:r>
                      <a:r>
                        <a:rPr lang="en-US" altLang="zh-TW" baseline="0" dirty="0" smtClean="0"/>
                        <a:t> deviation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LTS (I</a:t>
                      </a:r>
                      <a:r>
                        <a:rPr lang="en-US" altLang="zh-TW" baseline="0" dirty="0" smtClean="0"/>
                        <a:t> - III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Latent Topic Significance (mean, variance, standard</a:t>
                      </a:r>
                      <a:r>
                        <a:rPr lang="en-US" altLang="zh-TW" baseline="0" dirty="0" smtClean="0"/>
                        <a:t> deviation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LTE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term entropy for latent topic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7500958" y="31438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non-key term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7500958" y="40719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key term</a:t>
            </a:r>
            <a:endParaRPr lang="zh-TW" altLang="en-US" dirty="0"/>
          </a:p>
        </p:txBody>
      </p:sp>
      <p:grpSp>
        <p:nvGrpSpPr>
          <p:cNvPr id="3" name="群組 44"/>
          <p:cNvGrpSpPr/>
          <p:nvPr/>
        </p:nvGrpSpPr>
        <p:grpSpPr>
          <a:xfrm>
            <a:off x="5500694" y="4079922"/>
            <a:ext cx="3321893" cy="864096"/>
            <a:chOff x="5004048" y="4365104"/>
            <a:chExt cx="3321893" cy="864096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5292080" y="5157192"/>
              <a:ext cx="28803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rot="5400000" flipH="1" flipV="1">
              <a:off x="5004048" y="4869160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0279" t="26141" r="4429" b="52947"/>
            <a:stretch>
              <a:fillRect/>
            </a:stretch>
          </p:blipFill>
          <p:spPr bwMode="auto">
            <a:xfrm>
              <a:off x="8181925" y="5085184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1200" t="24703" r="66373" b="29421"/>
            <a:stretch>
              <a:fillRect/>
            </a:stretch>
          </p:blipFill>
          <p:spPr bwMode="auto">
            <a:xfrm>
              <a:off x="5004048" y="4365104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矩形 28"/>
            <p:cNvSpPr/>
            <p:nvPr/>
          </p:nvSpPr>
          <p:spPr>
            <a:xfrm>
              <a:off x="6372200" y="4509120"/>
              <a:ext cx="45719" cy="64807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55801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73251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102073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6228184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34121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6660232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6966169" y="5085184"/>
              <a:ext cx="54103" cy="7200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7092280" y="4869160"/>
              <a:ext cx="45719" cy="288032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" name="群組 57"/>
          <p:cNvGrpSpPr/>
          <p:nvPr/>
        </p:nvGrpSpPr>
        <p:grpSpPr>
          <a:xfrm>
            <a:off x="5500694" y="3071810"/>
            <a:ext cx="3312368" cy="864096"/>
            <a:chOff x="5004048" y="5301208"/>
            <a:chExt cx="3312368" cy="864096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5292080" y="6093296"/>
              <a:ext cx="288032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rot="5400000" flipH="1" flipV="1">
              <a:off x="5004048" y="5805264"/>
              <a:ext cx="576064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-1200" t="24703" r="66373" b="29421"/>
            <a:stretch>
              <a:fillRect/>
            </a:stretch>
          </p:blipFill>
          <p:spPr bwMode="auto">
            <a:xfrm>
              <a:off x="5004048" y="5301208"/>
              <a:ext cx="648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90279" t="26141" r="4429" b="52947"/>
            <a:stretch>
              <a:fillRect/>
            </a:stretch>
          </p:blipFill>
          <p:spPr bwMode="auto">
            <a:xfrm>
              <a:off x="8172400" y="602128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矩形 45"/>
            <p:cNvSpPr/>
            <p:nvPr/>
          </p:nvSpPr>
          <p:spPr>
            <a:xfrm flipH="1">
              <a:off x="556220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 flipH="1">
              <a:off x="5714605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 flipH="1">
              <a:off x="5868144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 flipH="1">
              <a:off x="6012157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6156176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 flipH="1">
              <a:off x="6319242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 flipH="1">
              <a:off x="6472783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 flipH="1">
              <a:off x="6804248" y="5877272"/>
              <a:ext cx="45719" cy="2160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/>
            <p:cNvSpPr/>
            <p:nvPr/>
          </p:nvSpPr>
          <p:spPr>
            <a:xfrm flipH="1">
              <a:off x="6635849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 flipH="1">
              <a:off x="6948264" y="5949280"/>
              <a:ext cx="45719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 flipH="1">
              <a:off x="7092280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 flipH="1">
              <a:off x="5436096" y="6021288"/>
              <a:ext cx="45720" cy="7200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0" y="2094348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Key terms tend to focus on limited topics</a:t>
            </a:r>
            <a:endParaRPr lang="en-US" altLang="zh-TW" sz="2400" dirty="0"/>
          </a:p>
        </p:txBody>
      </p: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print"/>
          <a:srcRect l="28549"/>
          <a:stretch>
            <a:fillRect/>
          </a:stretch>
        </p:blipFill>
        <p:spPr bwMode="auto">
          <a:xfrm>
            <a:off x="1928794" y="4143380"/>
            <a:ext cx="306370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文字方塊 58"/>
          <p:cNvSpPr txBox="1"/>
          <p:nvPr/>
        </p:nvSpPr>
        <p:spPr>
          <a:xfrm>
            <a:off x="7715240" y="3429000"/>
            <a:ext cx="128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6600"/>
                </a:solidFill>
              </a:rPr>
              <a:t>Higher LTE</a:t>
            </a:r>
            <a:endParaRPr lang="zh-TW" altLang="en-US" b="1" dirty="0">
              <a:solidFill>
                <a:srgbClr val="FF6600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7715240" y="4416990"/>
            <a:ext cx="128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6600"/>
                </a:solidFill>
              </a:rPr>
              <a:t>Lower LTE</a:t>
            </a:r>
            <a:endParaRPr lang="zh-TW" altLang="en-US" b="1" dirty="0">
              <a:solidFill>
                <a:srgbClr val="FF6600"/>
              </a:solidFill>
            </a:endParaRPr>
          </a:p>
        </p:txBody>
      </p:sp>
      <p:sp>
        <p:nvSpPr>
          <p:cNvPr id="64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65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66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481292"/>
            <a:ext cx="1440161" cy="53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7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8"/>
          <p:cNvGrpSpPr/>
          <p:nvPr/>
        </p:nvGrpSpPr>
        <p:grpSpPr>
          <a:xfrm>
            <a:off x="3635896" y="1844824"/>
            <a:ext cx="1436170" cy="4248472"/>
            <a:chOff x="2411760" y="1556792"/>
            <a:chExt cx="2664296" cy="4248472"/>
          </a:xfrm>
        </p:grpSpPr>
        <p:sp>
          <p:nvSpPr>
            <p:cNvPr id="28" name="圓角矩形 27"/>
            <p:cNvSpPr/>
            <p:nvPr/>
          </p:nvSpPr>
          <p:spPr>
            <a:xfrm>
              <a:off x="2411760" y="1556792"/>
              <a:ext cx="2664296" cy="424847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2545345" y="1772816"/>
              <a:ext cx="2404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Phrase Identification</a:t>
              </a:r>
              <a:endParaRPr lang="zh-TW" altLang="en-US" sz="1600" dirty="0"/>
            </a:p>
          </p:txBody>
        </p:sp>
      </p:grpSp>
      <p:grpSp>
        <p:nvGrpSpPr>
          <p:cNvPr id="3" name="群組 29"/>
          <p:cNvGrpSpPr/>
          <p:nvPr/>
        </p:nvGrpSpPr>
        <p:grpSpPr>
          <a:xfrm>
            <a:off x="5106928" y="1811170"/>
            <a:ext cx="3953198" cy="4248472"/>
            <a:chOff x="2411760" y="1556792"/>
            <a:chExt cx="2664296" cy="4248472"/>
          </a:xfrm>
        </p:grpSpPr>
        <p:sp>
          <p:nvSpPr>
            <p:cNvPr id="26" name="圓角矩形 25"/>
            <p:cNvSpPr/>
            <p:nvPr/>
          </p:nvSpPr>
          <p:spPr>
            <a:xfrm>
              <a:off x="2411760" y="1556792"/>
              <a:ext cx="2664296" cy="4248472"/>
            </a:xfrm>
            <a:prstGeom prst="round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699792" y="1772816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Key Term Extraction</a:t>
              </a:r>
              <a:endParaRPr lang="zh-TW" altLang="en-US" sz="16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Automatic Key Term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107504" y="2564904"/>
            <a:ext cx="1440160" cy="136815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sz="1600" dirty="0" smtClean="0"/>
              <a:t>Archive of spoken documents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71472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Branching Entropy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9423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Feature Extraction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6660232" y="2521360"/>
            <a:ext cx="2304256" cy="144016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Learning Methods</a:t>
            </a:r>
          </a:p>
          <a:p>
            <a:pPr indent="-342900">
              <a:buFont typeface="+mj-lt"/>
              <a:buAutoNum type="arabicParenR"/>
            </a:pPr>
            <a:r>
              <a:rPr lang="en-US" altLang="zh-TW" dirty="0" err="1" smtClean="0"/>
              <a:t>AdaBoost</a:t>
            </a:r>
            <a:endParaRPr lang="en-US" altLang="zh-TW" dirty="0"/>
          </a:p>
          <a:p>
            <a:pPr indent="-342900">
              <a:buFont typeface="+mj-lt"/>
              <a:buAutoNum type="arabicParenR"/>
            </a:pPr>
            <a:r>
              <a:rPr lang="en-US" altLang="zh-TW" dirty="0"/>
              <a:t>Neural Network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stCxn id="9" idx="3"/>
            <a:endCxn id="10" idx="1"/>
          </p:cNvCxnSpPr>
          <p:nvPr/>
        </p:nvCxnSpPr>
        <p:spPr>
          <a:xfrm>
            <a:off x="4938862" y="3237686"/>
            <a:ext cx="25537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0" idx="3"/>
            <a:endCxn id="37" idx="1"/>
          </p:cNvCxnSpPr>
          <p:nvPr/>
        </p:nvCxnSpPr>
        <p:spPr>
          <a:xfrm>
            <a:off x="6418372" y="3237686"/>
            <a:ext cx="241860" cy="37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向右箭號 55"/>
          <p:cNvSpPr/>
          <p:nvPr/>
        </p:nvSpPr>
        <p:spPr>
          <a:xfrm>
            <a:off x="1629432" y="3068960"/>
            <a:ext cx="331576" cy="360040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20188" y="2877646"/>
            <a:ext cx="82362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cxnSp>
        <p:nvCxnSpPr>
          <p:cNvPr id="31" name="直線單箭頭接點 30"/>
          <p:cNvCxnSpPr>
            <a:stCxn id="16" idx="3"/>
            <a:endCxn id="9" idx="1"/>
          </p:cNvCxnSpPr>
          <p:nvPr/>
        </p:nvCxnSpPr>
        <p:spPr>
          <a:xfrm>
            <a:off x="2843808" y="3237686"/>
            <a:ext cx="870918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肘形接點 34"/>
          <p:cNvCxnSpPr>
            <a:stCxn id="8" idx="3"/>
            <a:endCxn id="9" idx="1"/>
          </p:cNvCxnSpPr>
          <p:nvPr/>
        </p:nvCxnSpPr>
        <p:spPr>
          <a:xfrm rot="5400000" flipH="1" flipV="1">
            <a:off x="1923470" y="2141800"/>
            <a:ext cx="695370" cy="2887142"/>
          </a:xfrm>
          <a:prstGeom prst="bentConnector4">
            <a:avLst>
              <a:gd name="adj1" fmla="val -32875"/>
              <a:gd name="adj2" fmla="val 832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315874" y="41895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speech signal</a:t>
            </a:r>
            <a:endParaRPr lang="zh-TW" altLang="en-US" sz="16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803332" y="289129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ASR trans</a:t>
            </a:r>
            <a:endParaRPr lang="zh-TW" altLang="en-US" sz="1600" dirty="0"/>
          </a:p>
        </p:txBody>
      </p:sp>
      <p:sp>
        <p:nvSpPr>
          <p:cNvPr id="29" name="書卷 (垂直) 28"/>
          <p:cNvSpPr/>
          <p:nvPr/>
        </p:nvSpPr>
        <p:spPr>
          <a:xfrm>
            <a:off x="7236296" y="4293096"/>
            <a:ext cx="1152128" cy="1440160"/>
          </a:xfrm>
          <a:prstGeom prst="verticalScroll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zh-TW" sz="1200" b="1" dirty="0" smtClean="0"/>
              <a:t>Key terms</a:t>
            </a:r>
          </a:p>
          <a:p>
            <a:pPr algn="ctr"/>
            <a:r>
              <a:rPr lang="en-US" altLang="zh-TW" sz="1200" dirty="0" smtClean="0"/>
              <a:t>entropy</a:t>
            </a:r>
          </a:p>
          <a:p>
            <a:pPr algn="ctr"/>
            <a:r>
              <a:rPr lang="en-US" altLang="zh-TW" sz="1200" dirty="0" smtClean="0"/>
              <a:t>acoustic model</a:t>
            </a:r>
          </a:p>
          <a:p>
            <a:pPr algn="ctr"/>
            <a:r>
              <a:rPr lang="en-US" altLang="zh-TW" sz="1200" dirty="0"/>
              <a:t>:</a:t>
            </a:r>
            <a:endParaRPr lang="zh-TW" altLang="en-US" sz="1200" dirty="0" smtClean="0"/>
          </a:p>
        </p:txBody>
      </p:sp>
      <p:cxnSp>
        <p:nvCxnSpPr>
          <p:cNvPr id="30" name="直線單箭頭接點 29"/>
          <p:cNvCxnSpPr>
            <a:stCxn id="37" idx="2"/>
            <a:endCxn id="29" idx="0"/>
          </p:cNvCxnSpPr>
          <p:nvPr/>
        </p:nvCxnSpPr>
        <p:spPr>
          <a:xfrm rot="5400000">
            <a:off x="7646572" y="4127308"/>
            <a:ext cx="331576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0" y="6398657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Using supervised approaches to extract key terms</a:t>
            </a:r>
            <a:endParaRPr lang="en-US" altLang="zh-TW" sz="2400" dirty="0"/>
          </a:p>
        </p:txBody>
      </p:sp>
      <p:sp>
        <p:nvSpPr>
          <p:cNvPr id="36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8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39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1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Learning Methods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Adaptive Boosting (</a:t>
            </a:r>
            <a:r>
              <a:rPr lang="en-US" altLang="zh-TW" sz="2800" dirty="0" err="1" smtClean="0">
                <a:solidFill>
                  <a:schemeClr val="tx1"/>
                </a:solidFill>
                <a:cs typeface="Calibri" pitchFamily="34" charset="0"/>
              </a:rPr>
              <a:t>AdaBoost</a:t>
            </a: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)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Neural Network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0" y="2708920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Automatically adjust the weights of features to train a classifier</a:t>
            </a:r>
            <a:endParaRPr lang="en-US" altLang="zh-TW" sz="2400" dirty="0"/>
          </a:p>
        </p:txBody>
      </p:sp>
      <p:sp>
        <p:nvSpPr>
          <p:cNvPr id="9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0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1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15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Automatic Key Term Extraction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10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1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476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Experiments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Corpus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NTU lecture corpus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Mandarin Chinese embedded by English words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Single speaker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45.2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hours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ASR System</a:t>
            </a:r>
            <a:endParaRPr lang="en-US" altLang="zh-TW" sz="2800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</a:rPr>
              <a:t>Bilingual AM </a:t>
            </a:r>
            <a:r>
              <a:rPr lang="en-US" altLang="zh-TW" sz="2400" dirty="0" smtClean="0">
                <a:solidFill>
                  <a:schemeClr val="tx1"/>
                </a:solidFill>
              </a:rPr>
              <a:t>with </a:t>
            </a:r>
            <a:r>
              <a:rPr lang="en-US" altLang="zh-TW" sz="2400" dirty="0">
                <a:solidFill>
                  <a:schemeClr val="tx1"/>
                </a:solidFill>
              </a:rPr>
              <a:t>model </a:t>
            </a:r>
            <a:r>
              <a:rPr lang="en-US" altLang="zh-TW" sz="2400" dirty="0" smtClean="0">
                <a:solidFill>
                  <a:schemeClr val="tx1"/>
                </a:solidFill>
              </a:rPr>
              <a:t>adaptation [1]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LM with adaptation using random forests [2]</a:t>
            </a:r>
          </a:p>
          <a:p>
            <a:pPr marL="740664" lvl="4" indent="0">
              <a:spcBef>
                <a:spcPct val="20000"/>
              </a:spcBef>
              <a:buClr>
                <a:srgbClr val="FFC000"/>
              </a:buClr>
              <a:buSzPct val="85000"/>
              <a:buNone/>
              <a:defRPr/>
            </a:pPr>
            <a:endParaRPr lang="en-US" altLang="zh-TW" sz="24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1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4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38713"/>
              </p:ext>
            </p:extLst>
          </p:nvPr>
        </p:nvGraphicFramePr>
        <p:xfrm>
          <a:off x="1356320" y="5351616"/>
          <a:ext cx="6096000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Language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Mandarin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English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Overall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Char Acc (%)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78.15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53.44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76.26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頁尾版面配置區 61"/>
          <p:cNvSpPr txBox="1">
            <a:spLocks/>
          </p:cNvSpPr>
          <p:nvPr/>
        </p:nvSpPr>
        <p:spPr>
          <a:xfrm>
            <a:off x="0" y="6143644"/>
            <a:ext cx="9144000" cy="714356"/>
          </a:xfrm>
          <a:prstGeom prst="rect">
            <a:avLst/>
          </a:prstGeom>
        </p:spPr>
        <p:txBody>
          <a:bodyPr vert="horz"/>
          <a:lstStyle>
            <a:defPPr>
              <a:defRPr lang="zh-TW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[1] </a:t>
            </a:r>
            <a:r>
              <a:rPr lang="en-US" altLang="zh-TW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Ching-Feng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Yeh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“Bilingual Code-Mixed Acoustic Modeling by Unit Mapping and Model Recovery,” Master Thesis, 2011.</a:t>
            </a:r>
          </a:p>
          <a:p>
            <a:pPr algn="l"/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[2] Chao-Yu Huang, “Language Model Adaptation for Mandarin-English Code-Mixed Lectures Using Word Classes and Random Forests,”  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Thesis, 2011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3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Experiments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lnSpcReduction="10000"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Reference Key Terms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Annotations from 61 students who have taken the course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If the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an </a:t>
            </a: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annotator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labeled 150 key </a:t>
            </a: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terms, he gave each of them a score of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altLang="zh-TW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1/150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, but </a:t>
            </a:r>
            <a:r>
              <a:rPr lang="en-US" altLang="zh-TW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 to others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Rank the terms by the sum of all scores given by all annotators for each term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Choose the top </a:t>
            </a:r>
            <a:r>
              <a:rPr lang="en-US" altLang="zh-TW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terms form the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list</a:t>
            </a:r>
          </a:p>
          <a:p>
            <a:pPr marL="1234440" lvl="5" indent="-274320">
              <a:spcBef>
                <a:spcPct val="20000"/>
              </a:spcBef>
              <a:buClr>
                <a:srgbClr val="FF33CC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200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altLang="zh-TW" sz="2200" dirty="0">
                <a:solidFill>
                  <a:schemeClr val="tx1"/>
                </a:solidFill>
                <a:cs typeface="Calibri" pitchFamily="34" charset="0"/>
              </a:rPr>
              <a:t>is </a:t>
            </a:r>
            <a:r>
              <a:rPr lang="en-US" altLang="zh-TW" sz="2200" dirty="0" smtClean="0">
                <a:solidFill>
                  <a:schemeClr val="tx1"/>
                </a:solidFill>
                <a:cs typeface="Calibri" pitchFamily="34" charset="0"/>
              </a:rPr>
              <a:t>average number of key terms</a:t>
            </a:r>
            <a:endParaRPr lang="en-US" altLang="zh-TW" sz="2200" dirty="0">
              <a:solidFill>
                <a:schemeClr val="tx1"/>
              </a:solidFill>
              <a:cs typeface="Calibri" pitchFamily="34" charset="0"/>
            </a:endParaRP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154 </a:t>
            </a: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key terms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59 key phrases and 95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keywords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Evaluation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3-fold cross validation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3558657" y="4005064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1804700" y="4365104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1578660" y="4740642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2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7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68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圖表 20"/>
          <p:cNvGraphicFramePr/>
          <p:nvPr/>
        </p:nvGraphicFramePr>
        <p:xfrm>
          <a:off x="971600" y="2708920"/>
          <a:ext cx="45365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Experiments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Feature Effectiveness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Neural network for keywords from ASR transcriptions</a:t>
            </a:r>
          </a:p>
        </p:txBody>
      </p:sp>
      <p:sp>
        <p:nvSpPr>
          <p:cNvPr id="13" name="矩形 12"/>
          <p:cNvSpPr/>
          <p:nvPr/>
        </p:nvSpPr>
        <p:spPr>
          <a:xfrm>
            <a:off x="1360668" y="2852936"/>
            <a:ext cx="2376264" cy="33843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-1898" y="639584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Each set of these features alone gives F1 from 20% to 42%</a:t>
            </a:r>
            <a:endParaRPr lang="en-US" altLang="zh-TW" sz="2400" dirty="0"/>
          </a:p>
        </p:txBody>
      </p:sp>
      <p:sp>
        <p:nvSpPr>
          <p:cNvPr id="15" name="矩形 14"/>
          <p:cNvSpPr/>
          <p:nvPr/>
        </p:nvSpPr>
        <p:spPr>
          <a:xfrm>
            <a:off x="1360668" y="2852936"/>
            <a:ext cx="1584176" cy="33843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C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36932" y="2852936"/>
            <a:ext cx="792088" cy="33843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944844" y="2852936"/>
            <a:ext cx="1584176" cy="33843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529020" y="2852936"/>
            <a:ext cx="864096" cy="338437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Text Box 75"/>
          <p:cNvSpPr txBox="1">
            <a:spLocks noChangeArrowheads="1"/>
          </p:cNvSpPr>
          <p:nvPr/>
        </p:nvSpPr>
        <p:spPr bwMode="auto">
          <a:xfrm>
            <a:off x="-3854" y="6380739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Prosodic features and lexical features are additive</a:t>
            </a:r>
            <a:endParaRPr lang="en-US" altLang="zh-TW" sz="2400" dirty="0"/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7032" y="6380739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Three sets of features are all useful</a:t>
            </a:r>
            <a:endParaRPr lang="en-US" altLang="zh-TW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504684" y="4517216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20.78</a:t>
            </a:r>
            <a:endParaRPr lang="zh-TW" altLang="en-US" sz="13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296772" y="3439158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42.86</a:t>
            </a:r>
            <a:endParaRPr lang="zh-TW" altLang="en-US" sz="13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131840" y="3789602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35.63</a:t>
            </a:r>
            <a:endParaRPr lang="zh-TW" altLang="en-US" sz="13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909976" y="3198462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48.15</a:t>
            </a:r>
            <a:endParaRPr lang="zh-TW" altLang="en-US" sz="13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716578" y="2795442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56.55</a:t>
            </a:r>
            <a:endParaRPr lang="zh-TW" altLang="en-US" sz="13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940152" y="5077633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Pr: Prosodic</a:t>
            </a:r>
          </a:p>
          <a:p>
            <a:r>
              <a:rPr lang="en-US" altLang="zh-TW" sz="2000" dirty="0" smtClean="0"/>
              <a:t>Lx: Lexical</a:t>
            </a:r>
          </a:p>
          <a:p>
            <a:r>
              <a:rPr lang="en-US" altLang="zh-TW" sz="2000" dirty="0" err="1" smtClean="0"/>
              <a:t>Sm</a:t>
            </a:r>
            <a:r>
              <a:rPr lang="en-US" altLang="zh-TW" sz="2000" dirty="0" smtClean="0"/>
              <a:t>: Semantic</a:t>
            </a:r>
            <a:endParaRPr lang="zh-TW" altLang="en-US" sz="2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971600" y="2488540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F-measure</a:t>
            </a:r>
            <a:endParaRPr lang="zh-TW" altLang="en-US" sz="1300" dirty="0"/>
          </a:p>
        </p:txBody>
      </p:sp>
      <p:sp>
        <p:nvSpPr>
          <p:cNvPr id="30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1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3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58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圖表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133100"/>
              </p:ext>
            </p:extLst>
          </p:nvPr>
        </p:nvGraphicFramePr>
        <p:xfrm>
          <a:off x="1259633" y="2301195"/>
          <a:ext cx="7428824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Experiments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Overall </a:t>
            </a: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Performance (Keywords &amp; Key Phrases)</a:t>
            </a:r>
            <a:endParaRPr lang="en-US" altLang="zh-TW" sz="2800" dirty="0">
              <a:solidFill>
                <a:schemeClr val="tx1"/>
              </a:solidFill>
              <a:cs typeface="Calibri" pitchFamily="34" charset="0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1720766" y="3464759"/>
            <a:ext cx="1197333" cy="535709"/>
            <a:chOff x="2195736" y="2132856"/>
            <a:chExt cx="2736304" cy="1080120"/>
          </a:xfrm>
        </p:grpSpPr>
        <p:sp>
          <p:nvSpPr>
            <p:cNvPr id="50" name="圓角矩形圖說文字 49"/>
            <p:cNvSpPr/>
            <p:nvPr/>
          </p:nvSpPr>
          <p:spPr>
            <a:xfrm>
              <a:off x="2195736" y="2132856"/>
              <a:ext cx="2736304" cy="1080120"/>
            </a:xfrm>
            <a:prstGeom prst="wedgeRoundRectCallout">
              <a:avLst>
                <a:gd name="adj1" fmla="val -15137"/>
                <a:gd name="adj2" fmla="val 113096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2231739" y="2300583"/>
              <a:ext cx="2664295" cy="744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dirty="0" smtClean="0"/>
                <a:t>Baseline</a:t>
              </a:r>
            </a:p>
          </p:txBody>
        </p:sp>
      </p:grp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0" y="641439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Branching entropy performs well</a:t>
            </a:r>
            <a:endParaRPr lang="en-US" altLang="zh-TW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1043608" y="2060848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F-measure</a:t>
            </a:r>
            <a:endParaRPr lang="zh-TW" altLang="en-US" sz="1300" dirty="0"/>
          </a:p>
        </p:txBody>
      </p:sp>
      <p:sp>
        <p:nvSpPr>
          <p:cNvPr id="25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0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3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文字方塊 2"/>
          <p:cNvSpPr txBox="1"/>
          <p:nvPr/>
        </p:nvSpPr>
        <p:spPr>
          <a:xfrm>
            <a:off x="1578143" y="5805264"/>
            <a:ext cx="1482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N-Gram</a:t>
            </a:r>
          </a:p>
          <a:p>
            <a:pPr algn="ctr"/>
            <a:r>
              <a:rPr lang="en-US" altLang="zh-TW" sz="1400" dirty="0" smtClean="0"/>
              <a:t>TFIDF</a:t>
            </a:r>
            <a:endParaRPr lang="zh-TW" altLang="en-US" sz="1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089419" y="5819328"/>
            <a:ext cx="148258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Branching Entropy</a:t>
            </a:r>
          </a:p>
          <a:p>
            <a:pPr algn="ctr"/>
            <a:r>
              <a:rPr lang="en-US" altLang="zh-TW" sz="1400" dirty="0" smtClean="0"/>
              <a:t>TFIDF</a:t>
            </a:r>
            <a:endParaRPr lang="zh-TW" altLang="en-US" sz="1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667601" y="5819327"/>
            <a:ext cx="148258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Branching Entropy</a:t>
            </a:r>
          </a:p>
          <a:p>
            <a:pPr algn="ctr"/>
            <a:r>
              <a:rPr lang="en-US" altLang="zh-TW" sz="1400" dirty="0" err="1" smtClean="0"/>
              <a:t>AdaBoost</a:t>
            </a:r>
            <a:endParaRPr lang="zh-TW" altLang="en-US" sz="1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150064" y="5816281"/>
            <a:ext cx="148258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Branching Entropy</a:t>
            </a:r>
          </a:p>
          <a:p>
            <a:pPr algn="ctr"/>
            <a:r>
              <a:rPr lang="en-US" altLang="zh-TW" sz="1400" dirty="0" smtClean="0"/>
              <a:t>Neural Network</a:t>
            </a:r>
            <a:endParaRPr lang="zh-TW" altLang="en-US" sz="1400" dirty="0"/>
          </a:p>
        </p:txBody>
      </p:sp>
      <p:sp>
        <p:nvSpPr>
          <p:cNvPr id="42" name="矩形 41"/>
          <p:cNvSpPr/>
          <p:nvPr/>
        </p:nvSpPr>
        <p:spPr>
          <a:xfrm>
            <a:off x="1578144" y="2392422"/>
            <a:ext cx="2965163" cy="398890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578144" y="5722164"/>
            <a:ext cx="7360001" cy="369332"/>
            <a:chOff x="1578144" y="5722164"/>
            <a:chExt cx="7360001" cy="369332"/>
          </a:xfrm>
        </p:grpSpPr>
        <p:sp>
          <p:nvSpPr>
            <p:cNvPr id="4" name="圓角矩形 3"/>
            <p:cNvSpPr/>
            <p:nvPr/>
          </p:nvSpPr>
          <p:spPr>
            <a:xfrm>
              <a:off x="1578144" y="5819327"/>
              <a:ext cx="5946184" cy="232158"/>
            </a:xfrm>
            <a:prstGeom prst="roundRect">
              <a:avLst/>
            </a:prstGeom>
            <a:noFill/>
            <a:ln>
              <a:prstDash val="lg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7606302" y="5722164"/>
              <a:ext cx="1331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accent5"/>
                  </a:solidFill>
                </a:rPr>
                <a:t>k</a:t>
              </a:r>
              <a:r>
                <a:rPr lang="en-US" altLang="zh-TW" dirty="0" smtClean="0">
                  <a:solidFill>
                    <a:schemeClr val="accent5"/>
                  </a:solidFill>
                </a:rPr>
                <a:t>ey phrase</a:t>
              </a:r>
              <a:endParaRPr lang="zh-TW" alt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576240" y="5983420"/>
            <a:ext cx="7360001" cy="369332"/>
            <a:chOff x="1578144" y="5750740"/>
            <a:chExt cx="7360001" cy="369332"/>
          </a:xfrm>
        </p:grpSpPr>
        <p:sp>
          <p:nvSpPr>
            <p:cNvPr id="40" name="圓角矩形 39"/>
            <p:cNvSpPr/>
            <p:nvPr/>
          </p:nvSpPr>
          <p:spPr>
            <a:xfrm>
              <a:off x="1578144" y="5819327"/>
              <a:ext cx="5946184" cy="232158"/>
            </a:xfrm>
            <a:prstGeom prst="roundRect">
              <a:avLst/>
            </a:prstGeom>
            <a:noFill/>
            <a:ln>
              <a:prstDash val="lg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606302" y="5750740"/>
              <a:ext cx="1331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5"/>
                  </a:solidFill>
                </a:rPr>
                <a:t>keyword</a:t>
              </a:r>
              <a:endParaRPr lang="zh-TW" alt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6" name="文字方塊 45"/>
          <p:cNvSpPr txBox="1"/>
          <p:nvPr/>
        </p:nvSpPr>
        <p:spPr>
          <a:xfrm>
            <a:off x="1923664" y="4309406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23.44</a:t>
            </a:r>
            <a:endParaRPr lang="zh-TW" altLang="en-US" sz="13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3314469" y="3003460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52.60</a:t>
            </a:r>
            <a:endParaRPr lang="zh-TW" altLang="en-US" sz="13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782548" y="2776693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57.68</a:t>
            </a:r>
            <a:endParaRPr lang="zh-TW" altLang="en-US" sz="13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6259930" y="2527169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62.70</a:t>
            </a:r>
            <a:endParaRPr lang="zh-TW" altLang="en-US" sz="1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382778"/>
      </p:ext>
    </p:extLst>
  </p:cSld>
  <p:clrMapOvr>
    <a:masterClrMapping/>
  </p:clrMapOvr>
  <p:transition advTm="570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Automatic Key Term Extraction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0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1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5631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5"/>
          <p:cNvSpPr txBox="1">
            <a:spLocks noChangeArrowheads="1"/>
          </p:cNvSpPr>
          <p:nvPr/>
        </p:nvSpPr>
        <p:spPr bwMode="auto">
          <a:xfrm>
            <a:off x="-5522" y="6423719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 dirty="0"/>
              <a:t>The performance of </a:t>
            </a:r>
            <a:r>
              <a:rPr lang="en-US" altLang="zh-TW" sz="2400" dirty="0" smtClean="0"/>
              <a:t>manual </a:t>
            </a:r>
            <a:r>
              <a:rPr lang="en-US" altLang="zh-TW" sz="2400" dirty="0"/>
              <a:t>is slightly </a:t>
            </a:r>
            <a:r>
              <a:rPr lang="en-US" altLang="zh-TW" sz="2400" dirty="0" smtClean="0"/>
              <a:t>better </a:t>
            </a:r>
            <a:r>
              <a:rPr lang="en-US" altLang="zh-TW" sz="2400" dirty="0"/>
              <a:t>than </a:t>
            </a:r>
            <a:r>
              <a:rPr lang="en-US" altLang="zh-TW" sz="2400" dirty="0" smtClean="0"/>
              <a:t>ASR</a:t>
            </a:r>
            <a:endParaRPr lang="en-US" altLang="zh-TW" sz="2400" dirty="0"/>
          </a:p>
        </p:txBody>
      </p:sp>
      <p:graphicFrame>
        <p:nvGraphicFramePr>
          <p:cNvPr id="31" name="圖表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885403"/>
              </p:ext>
            </p:extLst>
          </p:nvPr>
        </p:nvGraphicFramePr>
        <p:xfrm>
          <a:off x="1259633" y="2301195"/>
          <a:ext cx="7428824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Experiments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>
                <a:solidFill>
                  <a:schemeClr val="tx1"/>
                </a:solidFill>
                <a:cs typeface="Calibri" pitchFamily="34" charset="0"/>
              </a:rPr>
              <a:t>Overall Performance (Keywords &amp; Key Phrases</a:t>
            </a: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)</a:t>
            </a:r>
            <a:endParaRPr lang="en-US" altLang="zh-TW" sz="28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732280" y="2845261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55.84</a:t>
            </a:r>
            <a:endParaRPr lang="zh-TW" altLang="en-US" sz="1300" dirty="0"/>
          </a:p>
        </p:txBody>
      </p:sp>
      <p:grpSp>
        <p:nvGrpSpPr>
          <p:cNvPr id="49" name="群組 48"/>
          <p:cNvGrpSpPr/>
          <p:nvPr/>
        </p:nvGrpSpPr>
        <p:grpSpPr>
          <a:xfrm>
            <a:off x="1720766" y="3464759"/>
            <a:ext cx="1197333" cy="535709"/>
            <a:chOff x="2195736" y="2132856"/>
            <a:chExt cx="2736304" cy="1080120"/>
          </a:xfrm>
        </p:grpSpPr>
        <p:sp>
          <p:nvSpPr>
            <p:cNvPr id="50" name="圓角矩形圖說文字 49"/>
            <p:cNvSpPr/>
            <p:nvPr/>
          </p:nvSpPr>
          <p:spPr>
            <a:xfrm>
              <a:off x="2195736" y="2132856"/>
              <a:ext cx="2736304" cy="1080120"/>
            </a:xfrm>
            <a:prstGeom prst="wedgeRoundRectCallout">
              <a:avLst>
                <a:gd name="adj1" fmla="val -15137"/>
                <a:gd name="adj2" fmla="val 113096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2231739" y="2300583"/>
              <a:ext cx="2664295" cy="744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TW" dirty="0" smtClean="0"/>
                <a:t>Baseline</a:t>
              </a: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5227808" y="2546252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62.39</a:t>
            </a:r>
            <a:endParaRPr lang="zh-TW" altLang="en-US" sz="13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696208" y="2323620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67.31</a:t>
            </a:r>
            <a:endParaRPr lang="zh-TW" altLang="en-US" sz="13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279613" y="3929066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32.19</a:t>
            </a:r>
            <a:endParaRPr lang="zh-TW" altLang="en-US" sz="1300" dirty="0"/>
          </a:p>
        </p:txBody>
      </p:sp>
      <p:sp>
        <p:nvSpPr>
          <p:cNvPr id="27" name="Text Box 75"/>
          <p:cNvSpPr txBox="1">
            <a:spLocks noChangeArrowheads="1"/>
          </p:cNvSpPr>
          <p:nvPr/>
        </p:nvSpPr>
        <p:spPr bwMode="auto">
          <a:xfrm>
            <a:off x="0" y="641439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400" dirty="0"/>
              <a:t>Supervised learning using neural network gives the best results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043608" y="2060848"/>
            <a:ext cx="93610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F-measure</a:t>
            </a:r>
            <a:endParaRPr lang="zh-TW" altLang="en-US" sz="1300" dirty="0"/>
          </a:p>
        </p:txBody>
      </p:sp>
      <p:sp>
        <p:nvSpPr>
          <p:cNvPr id="25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0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3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文字方塊 2"/>
          <p:cNvSpPr txBox="1"/>
          <p:nvPr/>
        </p:nvSpPr>
        <p:spPr>
          <a:xfrm>
            <a:off x="1578143" y="5805264"/>
            <a:ext cx="1482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N-Gram</a:t>
            </a:r>
          </a:p>
          <a:p>
            <a:pPr algn="ctr"/>
            <a:r>
              <a:rPr lang="en-US" altLang="zh-TW" sz="1400" dirty="0" smtClean="0"/>
              <a:t>TFIDF</a:t>
            </a:r>
            <a:endParaRPr lang="zh-TW" altLang="en-US" sz="1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089419" y="5819328"/>
            <a:ext cx="148258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Branching Entropy</a:t>
            </a:r>
          </a:p>
          <a:p>
            <a:pPr algn="ctr"/>
            <a:r>
              <a:rPr lang="en-US" altLang="zh-TW" sz="1400" dirty="0" smtClean="0"/>
              <a:t>TFIDF</a:t>
            </a:r>
            <a:endParaRPr lang="zh-TW" altLang="en-US" sz="1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667601" y="5819327"/>
            <a:ext cx="148258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Branching Entropy</a:t>
            </a:r>
          </a:p>
          <a:p>
            <a:pPr algn="ctr"/>
            <a:r>
              <a:rPr lang="en-US" altLang="zh-TW" sz="1400" dirty="0" err="1" smtClean="0"/>
              <a:t>AdaBoost</a:t>
            </a:r>
            <a:endParaRPr lang="zh-TW" altLang="en-US" sz="1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6150064" y="5816281"/>
            <a:ext cx="148258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Branching Entropy</a:t>
            </a:r>
          </a:p>
          <a:p>
            <a:pPr algn="ctr"/>
            <a:r>
              <a:rPr lang="en-US" altLang="zh-TW" sz="1400" dirty="0" smtClean="0"/>
              <a:t>Neural Network</a:t>
            </a:r>
            <a:endParaRPr lang="zh-TW" altLang="en-US" sz="1400" dirty="0"/>
          </a:p>
        </p:txBody>
      </p:sp>
      <p:sp>
        <p:nvSpPr>
          <p:cNvPr id="42" name="矩形 41"/>
          <p:cNvSpPr/>
          <p:nvPr/>
        </p:nvSpPr>
        <p:spPr>
          <a:xfrm>
            <a:off x="6026448" y="2353236"/>
            <a:ext cx="1512168" cy="397321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578144" y="5722164"/>
            <a:ext cx="7360001" cy="369332"/>
            <a:chOff x="1578144" y="5722164"/>
            <a:chExt cx="7360001" cy="369332"/>
          </a:xfrm>
        </p:grpSpPr>
        <p:sp>
          <p:nvSpPr>
            <p:cNvPr id="4" name="圓角矩形 3"/>
            <p:cNvSpPr/>
            <p:nvPr/>
          </p:nvSpPr>
          <p:spPr>
            <a:xfrm>
              <a:off x="1578144" y="5819327"/>
              <a:ext cx="5946184" cy="232158"/>
            </a:xfrm>
            <a:prstGeom prst="roundRect">
              <a:avLst/>
            </a:prstGeom>
            <a:noFill/>
            <a:ln>
              <a:prstDash val="lg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7606302" y="5722164"/>
              <a:ext cx="1331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solidFill>
                    <a:schemeClr val="accent5"/>
                  </a:solidFill>
                </a:rPr>
                <a:t>k</a:t>
              </a:r>
              <a:r>
                <a:rPr lang="en-US" altLang="zh-TW" dirty="0" smtClean="0">
                  <a:solidFill>
                    <a:schemeClr val="accent5"/>
                  </a:solidFill>
                </a:rPr>
                <a:t>ey phrase</a:t>
              </a:r>
              <a:endParaRPr lang="zh-TW" alt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576240" y="5983420"/>
            <a:ext cx="7360001" cy="369332"/>
            <a:chOff x="1578144" y="5750740"/>
            <a:chExt cx="7360001" cy="369332"/>
          </a:xfrm>
        </p:grpSpPr>
        <p:sp>
          <p:nvSpPr>
            <p:cNvPr id="40" name="圓角矩形 39"/>
            <p:cNvSpPr/>
            <p:nvPr/>
          </p:nvSpPr>
          <p:spPr>
            <a:xfrm>
              <a:off x="1578144" y="5819327"/>
              <a:ext cx="5946184" cy="232158"/>
            </a:xfrm>
            <a:prstGeom prst="roundRect">
              <a:avLst/>
            </a:prstGeom>
            <a:noFill/>
            <a:ln>
              <a:prstDash val="lg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7606302" y="5750740"/>
              <a:ext cx="1331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5"/>
                  </a:solidFill>
                </a:rPr>
                <a:t>keyword</a:t>
              </a:r>
              <a:endParaRPr lang="zh-TW" altLang="en-US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6" name="文字方塊 45"/>
          <p:cNvSpPr txBox="1"/>
          <p:nvPr/>
        </p:nvSpPr>
        <p:spPr>
          <a:xfrm>
            <a:off x="1923664" y="4309406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23.44</a:t>
            </a:r>
            <a:endParaRPr lang="zh-TW" altLang="en-US" sz="13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3314469" y="3003460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52.60</a:t>
            </a:r>
            <a:endParaRPr lang="zh-TW" altLang="en-US" sz="13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4782548" y="2776693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57.68</a:t>
            </a:r>
            <a:endParaRPr lang="zh-TW" altLang="en-US" sz="13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6259930" y="2527169"/>
            <a:ext cx="6480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00" dirty="0" smtClean="0"/>
              <a:t>62.70</a:t>
            </a:r>
            <a:endParaRPr lang="zh-TW" altLang="en-US" sz="1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771478"/>
      </p:ext>
    </p:extLst>
  </p:cSld>
  <p:clrMapOvr>
    <a:masterClrMapping/>
  </p:clrMapOvr>
  <p:transition advTm="252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42" grpId="0" animBg="1"/>
      <p:bldP spid="4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Automatic Summarization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10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1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Extractive Summary</a:t>
            </a:r>
            <a:endParaRPr lang="en-US" altLang="zh-TW" sz="2800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Important sentences in the document</a:t>
            </a:r>
            <a:endParaRPr lang="en-US" altLang="zh-TW" sz="2400" dirty="0">
              <a:solidFill>
                <a:schemeClr val="tx1"/>
              </a:solidFill>
              <a:cs typeface="Calibri" pitchFamily="34" charset="0"/>
            </a:endParaRP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Computing Importance of Sentences</a:t>
            </a:r>
            <a:endParaRPr lang="en-US" altLang="zh-TW" sz="2800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Statistical Measure, Linguistic Measure, Confidence Score, N-Gram Score, Grammatical Structure Score</a:t>
            </a: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Ranking Sentences by Importance and Deciding Ratio of Summary</a:t>
            </a:r>
            <a:endParaRPr lang="en-US" altLang="zh-TW" sz="28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9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0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20" y="3143248"/>
            <a:ext cx="1872208" cy="31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76526"/>
            <a:ext cx="7344816" cy="8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635896" y="3693604"/>
            <a:ext cx="819023" cy="360040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-3854" y="5949280"/>
            <a:ext cx="9144000" cy="430887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200" dirty="0" smtClean="0"/>
              <a:t>Proposed a better statistical measure of a term</a:t>
            </a:r>
            <a:endParaRPr lang="en-US" altLang="zh-TW" sz="2200" dirty="0"/>
          </a:p>
        </p:txBody>
      </p:sp>
    </p:spTree>
    <p:custDataLst>
      <p:tags r:id="rId1"/>
    </p:custDataLst>
  </p:cSld>
  <p:clrMapOvr>
    <a:masterClrMapping/>
  </p:clrMapOvr>
  <p:transition advTm="93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Statistical Measure of a Term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LTE-Based Statistical Measure (Baseline)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800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Key-Term-Based Statistical Measure</a:t>
            </a:r>
            <a:endParaRPr lang="en-US" altLang="zh-TW" sz="2800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Considering only key terms</a:t>
            </a: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Weighted by LTS of the term</a:t>
            </a: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9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0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213507"/>
            <a:ext cx="2808311" cy="76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78" y="2119043"/>
            <a:ext cx="4506865" cy="95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005064"/>
            <a:ext cx="5528086" cy="87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09" y="6030069"/>
            <a:ext cx="4932978" cy="85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群組 30"/>
          <p:cNvGrpSpPr/>
          <p:nvPr/>
        </p:nvGrpSpPr>
        <p:grpSpPr>
          <a:xfrm>
            <a:off x="6455670" y="2786058"/>
            <a:ext cx="2759800" cy="1581150"/>
            <a:chOff x="6455670" y="2786058"/>
            <a:chExt cx="2759800" cy="1581150"/>
          </a:xfrm>
        </p:grpSpPr>
        <p:sp>
          <p:nvSpPr>
            <p:cNvPr id="17" name="橢圓 16"/>
            <p:cNvSpPr/>
            <p:nvPr/>
          </p:nvSpPr>
          <p:spPr>
            <a:xfrm>
              <a:off x="6455670" y="3300575"/>
              <a:ext cx="2346593" cy="1066633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單箭頭接點 21"/>
            <p:cNvCxnSpPr>
              <a:stCxn id="17" idx="1"/>
            </p:cNvCxnSpPr>
            <p:nvPr/>
          </p:nvCxnSpPr>
          <p:spPr>
            <a:xfrm flipH="1" flipV="1">
              <a:off x="6666277" y="3172579"/>
              <a:ext cx="133044" cy="2842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>
              <a:stCxn id="17" idx="0"/>
            </p:cNvCxnSpPr>
            <p:nvPr/>
          </p:nvCxnSpPr>
          <p:spPr>
            <a:xfrm flipV="1">
              <a:off x="7628966" y="3087248"/>
              <a:ext cx="0" cy="21332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/>
            <p:cNvCxnSpPr>
              <a:stCxn id="17" idx="7"/>
            </p:cNvCxnSpPr>
            <p:nvPr/>
          </p:nvCxnSpPr>
          <p:spPr>
            <a:xfrm flipV="1">
              <a:off x="8458612" y="3193912"/>
              <a:ext cx="198670" cy="26286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6498334" y="2788591"/>
              <a:ext cx="573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i="1" baseline="-25000" dirty="0" smtClean="0">
                  <a:latin typeface="Times New Roman" pitchFamily="18" charset="0"/>
                  <a:cs typeface="Times New Roman" pitchFamily="18" charset="0"/>
                </a:rPr>
                <a:t>k-1</a:t>
              </a:r>
              <a:endParaRPr lang="zh-TW" alt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7479638" y="2786058"/>
              <a:ext cx="469318" cy="32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i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i="1" baseline="-2500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zh-TW" alt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8546270" y="2798388"/>
              <a:ext cx="66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i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i="1" baseline="-25000" dirty="0" smtClean="0">
                  <a:latin typeface="Times New Roman" pitchFamily="18" charset="0"/>
                  <a:cs typeface="Times New Roman" pitchFamily="18" charset="0"/>
                </a:rPr>
                <a:t>k+1</a:t>
              </a:r>
              <a:endParaRPr lang="zh-TW" alt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967654" y="2873922"/>
              <a:ext cx="383988" cy="32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…</a:t>
              </a:r>
              <a:endParaRPr lang="zh-TW" altLang="en-US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991622" y="2854804"/>
              <a:ext cx="383988" cy="32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…</a:t>
              </a:r>
              <a:endParaRPr lang="zh-TW" altLang="en-US" dirty="0"/>
            </a:p>
          </p:txBody>
        </p:sp>
      </p:grpSp>
      <p:sp>
        <p:nvSpPr>
          <p:cNvPr id="30" name="Text Box 75"/>
          <p:cNvSpPr txBox="1">
            <a:spLocks noChangeArrowheads="1"/>
          </p:cNvSpPr>
          <p:nvPr/>
        </p:nvSpPr>
        <p:spPr bwMode="auto">
          <a:xfrm>
            <a:off x="-3854" y="4869160"/>
            <a:ext cx="9144000" cy="769441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200" dirty="0" smtClean="0"/>
              <a:t>Key terms can represent core content of the document</a:t>
            </a:r>
          </a:p>
          <a:p>
            <a:pPr algn="ctr"/>
            <a:r>
              <a:rPr lang="en-US" altLang="zh-TW" sz="2200" dirty="0" smtClean="0"/>
              <a:t>Latent topic probability can be estimated more accurately</a:t>
            </a:r>
            <a:endParaRPr lang="en-US" altLang="zh-TW" sz="2200" dirty="0"/>
          </a:p>
        </p:txBody>
      </p:sp>
      <p:grpSp>
        <p:nvGrpSpPr>
          <p:cNvPr id="34" name="群組 33"/>
          <p:cNvGrpSpPr/>
          <p:nvPr/>
        </p:nvGrpSpPr>
        <p:grpSpPr>
          <a:xfrm>
            <a:off x="6455670" y="3394893"/>
            <a:ext cx="2346593" cy="893622"/>
            <a:chOff x="6455670" y="3394893"/>
            <a:chExt cx="2346593" cy="893622"/>
          </a:xfrm>
        </p:grpSpPr>
        <p:cxnSp>
          <p:nvCxnSpPr>
            <p:cNvPr id="21" name="直線接點 20"/>
            <p:cNvCxnSpPr>
              <a:stCxn id="17" idx="2"/>
            </p:cNvCxnSpPr>
            <p:nvPr/>
          </p:nvCxnSpPr>
          <p:spPr>
            <a:xfrm>
              <a:off x="6455670" y="3833891"/>
              <a:ext cx="234659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群組 31"/>
            <p:cNvGrpSpPr/>
            <p:nvPr/>
          </p:nvGrpSpPr>
          <p:grpSpPr>
            <a:xfrm>
              <a:off x="7143768" y="3394893"/>
              <a:ext cx="1116462" cy="893622"/>
              <a:chOff x="7143768" y="3394893"/>
              <a:chExt cx="1116462" cy="893622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7143768" y="3394893"/>
                <a:ext cx="107157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200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200" i="1" baseline="-25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2200" i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zh-TW" sz="2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ϵ</a:t>
                </a:r>
                <a:r>
                  <a:rPr lang="en-US" altLang="zh-TW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key</a:t>
                </a:r>
                <a:endParaRPr lang="zh-TW" altLang="en-US" sz="2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7143768" y="3857628"/>
                <a:ext cx="11164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200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200" i="1" baseline="-25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2200" i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l-GR" altLang="zh-TW" sz="22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ϵ</a:t>
                </a:r>
                <a:r>
                  <a:rPr lang="en-US" altLang="zh-TW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key</a:t>
                </a:r>
                <a:endParaRPr lang="zh-TW" altLang="en-US" sz="2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直線接點 19"/>
              <p:cNvCxnSpPr/>
              <p:nvPr/>
            </p:nvCxnSpPr>
            <p:spPr>
              <a:xfrm flipH="1">
                <a:off x="7572396" y="3993179"/>
                <a:ext cx="63697" cy="17066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" name="直線接點 4"/>
          <p:cNvCxnSpPr/>
          <p:nvPr/>
        </p:nvCxnSpPr>
        <p:spPr>
          <a:xfrm rot="10800000">
            <a:off x="6404250" y="4071942"/>
            <a:ext cx="242889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02474696"/>
      </p:ext>
    </p:extLst>
  </p:cSld>
  <p:clrMapOvr>
    <a:masterClrMapping/>
  </p:clrMapOvr>
  <p:transition advTm="146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Importance of the Sentence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199" y="1628800"/>
            <a:ext cx="8507289" cy="5040560"/>
          </a:xfrm>
        </p:spPr>
        <p:txBody>
          <a:bodyPr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Original Importance</a:t>
            </a:r>
          </a:p>
          <a:p>
            <a:pPr marL="804672" lvl="3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6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600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LTE-based statistical measure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Key-term-based statistical measure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New Importance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Considering original importance and similarity of other sentences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600" dirty="0" smtClean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9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0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75"/>
          <p:cNvSpPr txBox="1">
            <a:spLocks noChangeArrowheads="1"/>
          </p:cNvSpPr>
          <p:nvPr/>
        </p:nvSpPr>
        <p:spPr bwMode="auto">
          <a:xfrm>
            <a:off x="-3854" y="5301208"/>
            <a:ext cx="9144000" cy="430887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200" dirty="0" smtClean="0"/>
              <a:t>Sentences similar to more sentences should get higher importance</a:t>
            </a:r>
            <a:endParaRPr lang="en-US" altLang="zh-TW" sz="22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71427"/>
            <a:ext cx="7344816" cy="8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3491880" y="2388505"/>
            <a:ext cx="819023" cy="360040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670393"/>
      </p:ext>
    </p:extLst>
  </p:cSld>
  <p:clrMapOvr>
    <a:masterClrMapping/>
  </p:clrMapOvr>
  <p:transition advTm="62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7920880" cy="102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66" descr="D:\Homework\碩二下\graph.png"/>
          <p:cNvPicPr>
            <a:picLocks noChangeAspect="1" noChangeArrowheads="1"/>
          </p:cNvPicPr>
          <p:nvPr/>
        </p:nvPicPr>
        <p:blipFill>
          <a:blip r:embed="rId5" cstate="print"/>
          <a:srcRect b="6657"/>
          <a:stretch>
            <a:fillRect/>
          </a:stretch>
        </p:blipFill>
        <p:spPr bwMode="auto">
          <a:xfrm>
            <a:off x="5550511" y="1196753"/>
            <a:ext cx="355799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Random Walk on a Graph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199" y="1628800"/>
            <a:ext cx="8507289" cy="5040560"/>
          </a:xfrm>
        </p:spPr>
        <p:txBody>
          <a:bodyPr>
            <a:normAutofit fontScale="92500" lnSpcReduction="20000"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Idea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Sentences similar to more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important</a:t>
            </a:r>
          </a:p>
          <a:p>
            <a:pPr marL="530352" lvl="3" indent="0">
              <a:spcBef>
                <a:spcPct val="20000"/>
              </a:spcBef>
              <a:buClr>
                <a:srgbClr val="00B0F0"/>
              </a:buClr>
              <a:buSzPct val="85000"/>
              <a:buNone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    sentences </a:t>
            </a: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should be more important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Graph Construction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Node: sentence in the document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Edge: weighted by similarity between nodes</a:t>
            </a:r>
            <a:endParaRPr lang="en-US" altLang="zh-TW" sz="2400" dirty="0">
              <a:solidFill>
                <a:schemeClr val="tx1"/>
              </a:solidFill>
              <a:cs typeface="Calibri" pitchFamily="34" charset="0"/>
            </a:endParaRP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Node Score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600" dirty="0" smtClean="0">
                <a:solidFill>
                  <a:schemeClr val="tx1"/>
                </a:solidFill>
                <a:cs typeface="Calibri" pitchFamily="34" charset="0"/>
              </a:rPr>
              <a:t>Interpolating two scores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900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9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530352" lvl="3" indent="0">
              <a:spcBef>
                <a:spcPct val="20000"/>
              </a:spcBef>
              <a:buClr>
                <a:srgbClr val="00B0F0"/>
              </a:buClr>
              <a:buSzPct val="85000"/>
              <a:buNone/>
              <a:defRPr/>
            </a:pPr>
            <a:endParaRPr lang="en-US" altLang="zh-TW" sz="29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Normalized original score of sentence</a:t>
            </a:r>
            <a:r>
              <a:rPr lang="zh-TW" altLang="en-US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altLang="zh-TW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TW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Scores propagated from neighbors according to edge weight </a:t>
            </a:r>
            <a:r>
              <a:rPr lang="en-US" altLang="zh-TW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j, </a:t>
            </a:r>
            <a:r>
              <a:rPr lang="en-US" altLang="zh-TW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9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0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矩形 12"/>
          <p:cNvSpPr/>
          <p:nvPr/>
        </p:nvSpPr>
        <p:spPr>
          <a:xfrm>
            <a:off x="4145082" y="4520170"/>
            <a:ext cx="642942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508104" y="4469664"/>
            <a:ext cx="3528392" cy="10001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-3854" y="6432463"/>
            <a:ext cx="9144000" cy="430887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200" dirty="0" smtClean="0"/>
              <a:t>Nodes connecting to more nodes with higher scores should get higher scores</a:t>
            </a:r>
            <a:endParaRPr lang="en-US" altLang="zh-TW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70" y="5157192"/>
            <a:ext cx="2003672" cy="5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1000100" y="4500570"/>
            <a:ext cx="1500198" cy="523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928662" y="507207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</a:rPr>
              <a:t>score of </a:t>
            </a:r>
            <a:r>
              <a:rPr lang="en-US" altLang="zh-TW" sz="1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400" i="1" baseline="-25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</a:rPr>
              <a:t> in k-</a:t>
            </a:r>
            <a:r>
              <a:rPr lang="en-US" altLang="zh-TW" sz="1400" dirty="0" err="1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TW" sz="1400" dirty="0" err="1" smtClean="0">
                <a:solidFill>
                  <a:schemeClr val="accent2">
                    <a:lumMod val="75000"/>
                  </a:schemeClr>
                </a:solidFill>
              </a:rPr>
              <a:t>iter</a:t>
            </a:r>
            <a:r>
              <a:rPr lang="en-US" altLang="zh-TW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zh-TW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5964358"/>
      </p:ext>
    </p:extLst>
  </p:cSld>
  <p:clrMapOvr>
    <a:masterClrMapping/>
  </p:clrMapOvr>
  <p:transition advTm="142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Random Walk on a Graph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Topical Similarity between Sentences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Edge weight </a:t>
            </a:r>
            <a:r>
              <a:rPr lang="en-US" altLang="zh-TW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altLang="zh-TW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chemeClr val="tx1"/>
                </a:solidFill>
                <a:cs typeface="Times New Roman" pitchFamily="18" charset="0"/>
              </a:rPr>
              <a:t>(sentence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TW" sz="2400" dirty="0" smtClean="0">
                <a:solidFill>
                  <a:schemeClr val="tx1"/>
                </a:solidFill>
                <a:cs typeface="Times New Roman" pitchFamily="18" charset="0"/>
                <a:sym typeface="Wingdings" pitchFamily="2" charset="2"/>
              </a:rPr>
              <a:t>sentence</a:t>
            </a:r>
            <a:r>
              <a:rPr lang="en-US" altLang="zh-TW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j</a:t>
            </a:r>
            <a:r>
              <a:rPr lang="en-US" altLang="zh-TW" sz="24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Latent topic probability of the sentence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0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Using Latent Topic Significance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9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0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092170"/>
            <a:ext cx="4857784" cy="91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678157"/>
            <a:ext cx="5643602" cy="96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群組 45"/>
          <p:cNvGrpSpPr/>
          <p:nvPr/>
        </p:nvGrpSpPr>
        <p:grpSpPr>
          <a:xfrm>
            <a:off x="6215191" y="2891511"/>
            <a:ext cx="2675220" cy="537489"/>
            <a:chOff x="6215191" y="2891511"/>
            <a:chExt cx="2675220" cy="537489"/>
          </a:xfrm>
        </p:grpSpPr>
        <p:sp>
          <p:nvSpPr>
            <p:cNvPr id="33" name="橢圓 32"/>
            <p:cNvSpPr/>
            <p:nvPr/>
          </p:nvSpPr>
          <p:spPr>
            <a:xfrm>
              <a:off x="6543818" y="2891511"/>
              <a:ext cx="2346593" cy="537489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6215191" y="2924944"/>
              <a:ext cx="357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i="1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i="1" baseline="-25000" dirty="0" err="1" smtClean="0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群組 46"/>
          <p:cNvGrpSpPr/>
          <p:nvPr/>
        </p:nvGrpSpPr>
        <p:grpSpPr>
          <a:xfrm>
            <a:off x="6446277" y="2924944"/>
            <a:ext cx="2397566" cy="792088"/>
            <a:chOff x="6446277" y="2924944"/>
            <a:chExt cx="2397566" cy="792088"/>
          </a:xfrm>
        </p:grpSpPr>
        <p:sp>
          <p:nvSpPr>
            <p:cNvPr id="34" name="文字方塊 33"/>
            <p:cNvSpPr txBox="1"/>
            <p:nvPr/>
          </p:nvSpPr>
          <p:spPr>
            <a:xfrm>
              <a:off x="7503160" y="2924944"/>
              <a:ext cx="3678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200" i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zh-TW" altLang="en-US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直線單箭頭接點 36"/>
            <p:cNvCxnSpPr>
              <a:stCxn id="34" idx="1"/>
            </p:cNvCxnSpPr>
            <p:nvPr/>
          </p:nvCxnSpPr>
          <p:spPr>
            <a:xfrm flipH="1">
              <a:off x="6895021" y="3140388"/>
              <a:ext cx="608139" cy="5097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單箭頭接點 38"/>
            <p:cNvCxnSpPr>
              <a:stCxn id="34" idx="2"/>
              <a:endCxn id="22" idx="0"/>
            </p:cNvCxnSpPr>
            <p:nvPr/>
          </p:nvCxnSpPr>
          <p:spPr>
            <a:xfrm flipH="1">
              <a:off x="7677270" y="3355831"/>
              <a:ext cx="9815" cy="294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單箭頭接點 40"/>
            <p:cNvCxnSpPr>
              <a:stCxn id="34" idx="3"/>
              <a:endCxn id="23" idx="0"/>
            </p:cNvCxnSpPr>
            <p:nvPr/>
          </p:nvCxnSpPr>
          <p:spPr>
            <a:xfrm>
              <a:off x="7871010" y="3140388"/>
              <a:ext cx="972833" cy="522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字方塊 44"/>
            <p:cNvSpPr txBox="1"/>
            <p:nvPr/>
          </p:nvSpPr>
          <p:spPr>
            <a:xfrm>
              <a:off x="6446277" y="3347700"/>
              <a:ext cx="6260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LTS</a:t>
              </a:r>
              <a:endParaRPr lang="zh-TW" altLang="en-US" baseline="-25000" dirty="0">
                <a:solidFill>
                  <a:srgbClr val="C0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012160" y="4164671"/>
            <a:ext cx="2753076" cy="776497"/>
            <a:chOff x="6012160" y="4164671"/>
            <a:chExt cx="2753076" cy="776497"/>
          </a:xfrm>
        </p:grpSpPr>
        <p:sp>
          <p:nvSpPr>
            <p:cNvPr id="13" name="橢圓 12"/>
            <p:cNvSpPr/>
            <p:nvPr/>
          </p:nvSpPr>
          <p:spPr>
            <a:xfrm>
              <a:off x="6418643" y="4164671"/>
              <a:ext cx="2346593" cy="77649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6012160" y="4355812"/>
              <a:ext cx="3579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zh-TW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6461307" y="3650154"/>
            <a:ext cx="2717136" cy="1192122"/>
            <a:chOff x="6461307" y="3650154"/>
            <a:chExt cx="2717136" cy="1192122"/>
          </a:xfrm>
        </p:grpSpPr>
        <p:sp>
          <p:nvSpPr>
            <p:cNvPr id="24" name="文字方塊 23"/>
            <p:cNvSpPr txBox="1"/>
            <p:nvPr/>
          </p:nvSpPr>
          <p:spPr>
            <a:xfrm>
              <a:off x="6930627" y="3738018"/>
              <a:ext cx="383988" cy="32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…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954595" y="3718900"/>
              <a:ext cx="383988" cy="325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…</a:t>
              </a:r>
              <a:endParaRPr lang="zh-TW" altLang="en-US" dirty="0"/>
            </a:p>
          </p:txBody>
        </p:sp>
        <p:grpSp>
          <p:nvGrpSpPr>
            <p:cNvPr id="43" name="群組 42"/>
            <p:cNvGrpSpPr/>
            <p:nvPr/>
          </p:nvGrpSpPr>
          <p:grpSpPr>
            <a:xfrm>
              <a:off x="6461307" y="3650154"/>
              <a:ext cx="2717136" cy="1192122"/>
              <a:chOff x="6461307" y="3650154"/>
              <a:chExt cx="2717136" cy="1192122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7442611" y="3650154"/>
                <a:ext cx="469318" cy="325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i="1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i="1" baseline="-25000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zh-TW" altLang="en-US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8509243" y="3662484"/>
                <a:ext cx="66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i="1" baseline="-25000" dirty="0" smtClean="0">
                    <a:latin typeface="Times New Roman" pitchFamily="18" charset="0"/>
                    <a:cs typeface="Times New Roman" pitchFamily="18" charset="0"/>
                  </a:rPr>
                  <a:t>k+1</a:t>
                </a:r>
                <a:endParaRPr lang="zh-TW" altLang="en-US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7442611" y="4258989"/>
                <a:ext cx="367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200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200" i="1" baseline="-25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altLang="zh-TW" sz="2200" i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2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8" name="直線單箭頭接點 17"/>
              <p:cNvCxnSpPr>
                <a:stCxn id="13" idx="1"/>
              </p:cNvCxnSpPr>
              <p:nvPr/>
            </p:nvCxnSpPr>
            <p:spPr>
              <a:xfrm flipH="1" flipV="1">
                <a:off x="6629250" y="4036676"/>
                <a:ext cx="133044" cy="2417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>
                <a:stCxn id="13" idx="0"/>
              </p:cNvCxnSpPr>
              <p:nvPr/>
            </p:nvCxnSpPr>
            <p:spPr>
              <a:xfrm flipV="1">
                <a:off x="7591940" y="3951345"/>
                <a:ext cx="0" cy="21332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>
                <a:stCxn id="13" idx="7"/>
              </p:cNvCxnSpPr>
              <p:nvPr/>
            </p:nvCxnSpPr>
            <p:spPr>
              <a:xfrm flipV="1">
                <a:off x="8421585" y="4058008"/>
                <a:ext cx="198670" cy="22037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文字方塊 20"/>
              <p:cNvSpPr txBox="1"/>
              <p:nvPr/>
            </p:nvSpPr>
            <p:spPr>
              <a:xfrm>
                <a:off x="6461307" y="3652687"/>
                <a:ext cx="5739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i="1" baseline="-25000" dirty="0" smtClean="0">
                    <a:latin typeface="Times New Roman" pitchFamily="18" charset="0"/>
                    <a:cs typeface="Times New Roman" pitchFamily="18" charset="0"/>
                  </a:rPr>
                  <a:t>k-1</a:t>
                </a:r>
                <a:endParaRPr lang="zh-TW" altLang="en-US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6911237" y="4365104"/>
                <a:ext cx="367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200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200" i="1" baseline="-25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zh-TW" sz="2200" i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2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文字方塊 26"/>
              <p:cNvSpPr txBox="1"/>
              <p:nvPr/>
            </p:nvSpPr>
            <p:spPr>
              <a:xfrm>
                <a:off x="7839531" y="4411389"/>
                <a:ext cx="367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200" i="1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200" i="1" baseline="-25000" dirty="0" err="1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TW" sz="2200" i="1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TW" altLang="en-US" sz="2200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254208"/>
      </p:ext>
    </p:extLst>
  </p:cSld>
  <p:clrMapOvr>
    <a:masterClrMapping/>
  </p:clrMapOvr>
  <p:transition advTm="72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Random Walk on a Graph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Scores of Sentences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Converged 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equation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Matrix form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Solution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None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	dominate </a:t>
            </a:r>
            <a:r>
              <a:rPr lang="en-US" altLang="zh-TW" sz="2400" dirty="0" err="1" smtClean="0">
                <a:solidFill>
                  <a:schemeClr val="tx1"/>
                </a:solidFill>
                <a:cs typeface="Calibri" pitchFamily="34" charset="0"/>
              </a:rPr>
              <a:t>eigen</a:t>
            </a: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 vector of P’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Integrated with Original Importance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400" dirty="0" smtClean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7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0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919772"/>
            <a:ext cx="5500726" cy="9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6095337"/>
            <a:ext cx="4071966" cy="61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536574"/>
            <a:ext cx="6192688" cy="102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254208"/>
      </p:ext>
    </p:extLst>
  </p:cSld>
  <p:clrMapOvr>
    <a:masterClrMapping/>
  </p:clrMapOvr>
  <p:transition advTm="500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Automatic Summarization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10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1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105867"/>
      </p:ext>
    </p:extLst>
  </p:cSld>
  <p:clrMapOvr>
    <a:masterClrMapping/>
  </p:clrMapOvr>
  <p:transition advTm="4165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Experiments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85720" y="1628800"/>
            <a:ext cx="8858280" cy="4945736"/>
          </a:xfrm>
        </p:spPr>
        <p:txBody>
          <a:bodyPr>
            <a:normAutofit/>
          </a:bodyPr>
          <a:lstStyle/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Same Corpus and ASR System</a:t>
            </a:r>
            <a:endParaRPr lang="en-US" altLang="zh-TW" sz="2800" dirty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>
                <a:solidFill>
                  <a:schemeClr val="tx1"/>
                </a:solidFill>
                <a:cs typeface="Calibri" pitchFamily="34" charset="0"/>
              </a:rPr>
              <a:t>NTU lecture corpus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Reference Summaries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Two human produced reference summaries for each document</a:t>
            </a:r>
          </a:p>
          <a:p>
            <a:pPr marL="1014984" lvl="4" indent="-274320">
              <a:spcBef>
                <a:spcPct val="20000"/>
              </a:spcBef>
              <a:buClr>
                <a:srgbClr val="FFC00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Ranking sentences from “the most important” to “of average importance”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800" dirty="0" smtClean="0">
                <a:solidFill>
                  <a:schemeClr val="tx1"/>
                </a:solidFill>
                <a:cs typeface="Calibri" pitchFamily="34" charset="0"/>
              </a:rPr>
              <a:t>Evaluation Metric</a:t>
            </a: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8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548640" lvl="2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  <a:defRPr/>
            </a:pPr>
            <a:endParaRPr lang="en-US" altLang="zh-TW" sz="28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ROUGE-1, ROUGE-2, ROUGE-3</a:t>
            </a:r>
          </a:p>
          <a:p>
            <a:pPr marL="804672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  <a:defRPr/>
            </a:pPr>
            <a:r>
              <a:rPr lang="en-US" altLang="zh-TW" sz="2400" dirty="0" smtClean="0">
                <a:solidFill>
                  <a:schemeClr val="tx1"/>
                </a:solidFill>
                <a:cs typeface="Calibri" pitchFamily="34" charset="0"/>
              </a:rPr>
              <a:t>ROUGE-L: Longest Common Subsequence (LCS)</a:t>
            </a:r>
            <a:endParaRPr lang="en-US" altLang="zh-TW" sz="24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11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4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365104"/>
            <a:ext cx="6786610" cy="10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47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Definition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945736"/>
          </a:xfrm>
        </p:spPr>
        <p:txBody>
          <a:bodyPr>
            <a:normAutofit/>
          </a:bodyPr>
          <a:lstStyle/>
          <a:p>
            <a:pPr marL="548640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</a:pPr>
            <a:r>
              <a:rPr lang="en-US" altLang="zh-TW" sz="2400" dirty="0">
                <a:cs typeface="Calibri" pitchFamily="34" charset="0"/>
              </a:rPr>
              <a:t>Key Term</a:t>
            </a: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r>
              <a:rPr lang="en-US" altLang="zh-TW" dirty="0">
                <a:solidFill>
                  <a:schemeClr val="tx1"/>
                </a:solidFill>
                <a:cs typeface="Calibri" pitchFamily="34" charset="0"/>
              </a:rPr>
              <a:t>Higher term frequency</a:t>
            </a: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r>
              <a:rPr lang="en-US" altLang="zh-TW" dirty="0">
                <a:solidFill>
                  <a:schemeClr val="tx1"/>
                </a:solidFill>
                <a:cs typeface="Calibri" pitchFamily="34" charset="0"/>
              </a:rPr>
              <a:t>Core content</a:t>
            </a:r>
          </a:p>
          <a:p>
            <a:pPr marL="548640" indent="-274320">
              <a:spcBef>
                <a:spcPct val="20000"/>
              </a:spcBef>
              <a:buClr>
                <a:schemeClr val="tx2">
                  <a:lumMod val="60000"/>
                  <a:lumOff val="40000"/>
                </a:schemeClr>
              </a:buClr>
              <a:buSzPct val="85000"/>
              <a:buFont typeface="Brush Script MT" pitchFamily="66" charset="0"/>
              <a:buChar char="O"/>
            </a:pPr>
            <a:r>
              <a:rPr lang="en-US" altLang="zh-TW" sz="2400" dirty="0">
                <a:cs typeface="Calibri" pitchFamily="34" charset="0"/>
              </a:rPr>
              <a:t>Two types</a:t>
            </a: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Keyword</a:t>
            </a:r>
          </a:p>
          <a:p>
            <a:pPr marL="955548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Ex. “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語音</a:t>
            </a: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”</a:t>
            </a: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  <a:p>
            <a:pPr marL="699516" lvl="2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r>
              <a:rPr lang="en-US" altLang="zh-TW" dirty="0">
                <a:solidFill>
                  <a:schemeClr val="tx1"/>
                </a:solidFill>
                <a:cs typeface="Calibri" pitchFamily="34" charset="0"/>
              </a:rPr>
              <a:t>Key </a:t>
            </a: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phrase</a:t>
            </a:r>
          </a:p>
          <a:p>
            <a:pPr marL="955548" lvl="3" indent="-274320">
              <a:spcBef>
                <a:spcPct val="20000"/>
              </a:spcBef>
              <a:buClr>
                <a:srgbClr val="00B0F0"/>
              </a:buClr>
              <a:buSzPct val="85000"/>
              <a:buFont typeface="Brush Script MT" pitchFamily="66" charset="0"/>
              <a:buChar char="O"/>
            </a:pP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Ex. “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語言 模型</a:t>
            </a:r>
            <a:r>
              <a:rPr lang="en-US" altLang="zh-TW" dirty="0" smtClean="0">
                <a:solidFill>
                  <a:schemeClr val="tx1"/>
                </a:solidFill>
                <a:cs typeface="Calibri" pitchFamily="34" charset="0"/>
              </a:rPr>
              <a:t>”</a:t>
            </a:r>
            <a:endParaRPr lang="en-US" altLang="zh-TW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62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7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8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92437385"/>
      </p:ext>
    </p:extLst>
  </p:cSld>
  <p:clrMapOvr>
    <a:masterClrMapping/>
  </p:clrMapOvr>
  <p:transition advTm="39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Evaluation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50</a:t>
            </a:fld>
            <a:endParaRPr lang="zh-TW" altLang="en-US"/>
          </a:p>
        </p:txBody>
      </p:sp>
      <p:sp>
        <p:nvSpPr>
          <p:cNvPr id="11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4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8" name="圖表 17"/>
          <p:cNvGraphicFramePr/>
          <p:nvPr>
            <p:extLst>
              <p:ext uri="{D42A27DB-BD31-4B8C-83A1-F6EECF244321}">
                <p14:modId xmlns:p14="http://schemas.microsoft.com/office/powerpoint/2010/main" val="3380645208"/>
              </p:ext>
            </p:extLst>
          </p:nvPr>
        </p:nvGraphicFramePr>
        <p:xfrm>
          <a:off x="428596" y="1937086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圖表 18"/>
          <p:cNvGraphicFramePr/>
          <p:nvPr>
            <p:extLst>
              <p:ext uri="{D42A27DB-BD31-4B8C-83A1-F6EECF244321}">
                <p14:modId xmlns:p14="http://schemas.microsoft.com/office/powerpoint/2010/main" val="3669180263"/>
              </p:ext>
            </p:extLst>
          </p:nvPr>
        </p:nvGraphicFramePr>
        <p:xfrm>
          <a:off x="2547501" y="1940817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圖表 20"/>
          <p:cNvGraphicFramePr/>
          <p:nvPr>
            <p:extLst>
              <p:ext uri="{D42A27DB-BD31-4B8C-83A1-F6EECF244321}">
                <p14:modId xmlns:p14="http://schemas.microsoft.com/office/powerpoint/2010/main" val="3158086558"/>
              </p:ext>
            </p:extLst>
          </p:nvPr>
        </p:nvGraphicFramePr>
        <p:xfrm>
          <a:off x="4572000" y="1939468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圖表 22"/>
          <p:cNvGraphicFramePr/>
          <p:nvPr>
            <p:extLst>
              <p:ext uri="{D42A27DB-BD31-4B8C-83A1-F6EECF244321}">
                <p14:modId xmlns:p14="http://schemas.microsoft.com/office/powerpoint/2010/main" val="2192748506"/>
              </p:ext>
            </p:extLst>
          </p:nvPr>
        </p:nvGraphicFramePr>
        <p:xfrm>
          <a:off x="6588224" y="1939469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107504" y="156248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 rot="5400000">
            <a:off x="1256698" y="1407912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ROUGE-1</a:t>
            </a:r>
            <a:endParaRPr lang="zh-TW" altLang="en-US" sz="1500" dirty="0"/>
          </a:p>
        </p:txBody>
      </p:sp>
      <p:grpSp>
        <p:nvGrpSpPr>
          <p:cNvPr id="4" name="群組 36"/>
          <p:cNvGrpSpPr/>
          <p:nvPr/>
        </p:nvGrpSpPr>
        <p:grpSpPr>
          <a:xfrm>
            <a:off x="928662" y="1484784"/>
            <a:ext cx="1483098" cy="323165"/>
            <a:chOff x="785786" y="1785926"/>
            <a:chExt cx="1483098" cy="323165"/>
          </a:xfrm>
        </p:grpSpPr>
        <p:sp>
          <p:nvSpPr>
            <p:cNvPr id="32" name="文字方塊 31"/>
            <p:cNvSpPr txBox="1"/>
            <p:nvPr/>
          </p:nvSpPr>
          <p:spPr>
            <a:xfrm>
              <a:off x="785786" y="1785926"/>
              <a:ext cx="148309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 smtClean="0"/>
                <a:t>     LTE        Key</a:t>
              </a:r>
              <a:endParaRPr lang="zh-TW" altLang="en-US" sz="1500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917087" y="1880514"/>
              <a:ext cx="142876" cy="14287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454762" y="1880514"/>
              <a:ext cx="142876" cy="1428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8" name="文字方塊 37"/>
          <p:cNvSpPr txBox="1"/>
          <p:nvPr/>
        </p:nvSpPr>
        <p:spPr>
          <a:xfrm rot="5400000">
            <a:off x="3496165" y="1407911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ROUGE-2</a:t>
            </a:r>
            <a:endParaRPr lang="zh-TW" altLang="en-US" sz="1500" dirty="0"/>
          </a:p>
        </p:txBody>
      </p:sp>
      <p:sp>
        <p:nvSpPr>
          <p:cNvPr id="39" name="文字方塊 38"/>
          <p:cNvSpPr txBox="1"/>
          <p:nvPr/>
        </p:nvSpPr>
        <p:spPr>
          <a:xfrm rot="5400000">
            <a:off x="5553995" y="1431749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ROUGE-3</a:t>
            </a:r>
            <a:endParaRPr lang="zh-TW" altLang="en-US" sz="1500" dirty="0"/>
          </a:p>
        </p:txBody>
      </p:sp>
      <p:sp>
        <p:nvSpPr>
          <p:cNvPr id="40" name="文字方塊 39"/>
          <p:cNvSpPr txBox="1"/>
          <p:nvPr/>
        </p:nvSpPr>
        <p:spPr>
          <a:xfrm rot="5400000">
            <a:off x="7528613" y="1418928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ROUGE-L</a:t>
            </a:r>
            <a:endParaRPr lang="zh-TW" altLang="en-US" sz="1500" dirty="0"/>
          </a:p>
        </p:txBody>
      </p:sp>
      <p:sp>
        <p:nvSpPr>
          <p:cNvPr id="41" name="Text Box 75"/>
          <p:cNvSpPr txBox="1">
            <a:spLocks noChangeArrowheads="1"/>
          </p:cNvSpPr>
          <p:nvPr/>
        </p:nvSpPr>
        <p:spPr bwMode="auto">
          <a:xfrm>
            <a:off x="0" y="3380595"/>
            <a:ext cx="9144000" cy="430887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200" dirty="0" smtClean="0"/>
              <a:t>Key-term-based statistical measure is helpful</a:t>
            </a:r>
            <a:endParaRPr lang="en-US" altLang="zh-TW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370144"/>
      </p:ext>
    </p:extLst>
  </p:cSld>
  <p:clrMapOvr>
    <a:masterClrMapping/>
  </p:clrMapOvr>
  <p:transition advTm="333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Evaluation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51</a:t>
            </a:fld>
            <a:endParaRPr lang="zh-TW" altLang="en-US"/>
          </a:p>
        </p:txBody>
      </p:sp>
      <p:sp>
        <p:nvSpPr>
          <p:cNvPr id="11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4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8" name="圖表 17"/>
          <p:cNvGraphicFramePr/>
          <p:nvPr>
            <p:extLst>
              <p:ext uri="{D42A27DB-BD31-4B8C-83A1-F6EECF244321}">
                <p14:modId xmlns:p14="http://schemas.microsoft.com/office/powerpoint/2010/main" val="1949025613"/>
              </p:ext>
            </p:extLst>
          </p:nvPr>
        </p:nvGraphicFramePr>
        <p:xfrm>
          <a:off x="428596" y="1913483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圖表 18"/>
          <p:cNvGraphicFramePr/>
          <p:nvPr>
            <p:extLst>
              <p:ext uri="{D42A27DB-BD31-4B8C-83A1-F6EECF244321}">
                <p14:modId xmlns:p14="http://schemas.microsoft.com/office/powerpoint/2010/main" val="3503789066"/>
              </p:ext>
            </p:extLst>
          </p:nvPr>
        </p:nvGraphicFramePr>
        <p:xfrm>
          <a:off x="2547501" y="1917214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圖表 20"/>
          <p:cNvGraphicFramePr/>
          <p:nvPr>
            <p:extLst>
              <p:ext uri="{D42A27DB-BD31-4B8C-83A1-F6EECF244321}">
                <p14:modId xmlns:p14="http://schemas.microsoft.com/office/powerpoint/2010/main" val="2516229129"/>
              </p:ext>
            </p:extLst>
          </p:nvPr>
        </p:nvGraphicFramePr>
        <p:xfrm>
          <a:off x="4572000" y="1915865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圖表 22"/>
          <p:cNvGraphicFramePr/>
          <p:nvPr>
            <p:extLst>
              <p:ext uri="{D42A27DB-BD31-4B8C-83A1-F6EECF244321}">
                <p14:modId xmlns:p14="http://schemas.microsoft.com/office/powerpoint/2010/main" val="131317151"/>
              </p:ext>
            </p:extLst>
          </p:nvPr>
        </p:nvGraphicFramePr>
        <p:xfrm>
          <a:off x="6588224" y="1915866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文字方塊 26"/>
          <p:cNvSpPr txBox="1"/>
          <p:nvPr/>
        </p:nvSpPr>
        <p:spPr>
          <a:xfrm rot="5400000">
            <a:off x="1256698" y="1384309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ROUGE-1</a:t>
            </a:r>
            <a:endParaRPr lang="zh-TW" altLang="en-US" sz="1500" dirty="0"/>
          </a:p>
        </p:txBody>
      </p:sp>
      <p:sp>
        <p:nvSpPr>
          <p:cNvPr id="38" name="文字方塊 37"/>
          <p:cNvSpPr txBox="1"/>
          <p:nvPr/>
        </p:nvSpPr>
        <p:spPr>
          <a:xfrm rot="5400000">
            <a:off x="3496165" y="1384308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ROUGE-2</a:t>
            </a:r>
            <a:endParaRPr lang="zh-TW" altLang="en-US" sz="1500" dirty="0"/>
          </a:p>
        </p:txBody>
      </p:sp>
      <p:sp>
        <p:nvSpPr>
          <p:cNvPr id="39" name="文字方塊 38"/>
          <p:cNvSpPr txBox="1"/>
          <p:nvPr/>
        </p:nvSpPr>
        <p:spPr>
          <a:xfrm rot="5400000">
            <a:off x="5553995" y="1408146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ROUGE-3</a:t>
            </a:r>
            <a:endParaRPr lang="zh-TW" altLang="en-US" sz="1500" dirty="0"/>
          </a:p>
        </p:txBody>
      </p:sp>
      <p:sp>
        <p:nvSpPr>
          <p:cNvPr id="40" name="文字方塊 39"/>
          <p:cNvSpPr txBox="1"/>
          <p:nvPr/>
        </p:nvSpPr>
        <p:spPr>
          <a:xfrm rot="5400000">
            <a:off x="7528613" y="1395325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ROUGE-L</a:t>
            </a:r>
            <a:endParaRPr lang="zh-TW" altLang="en-US" sz="1500" dirty="0"/>
          </a:p>
        </p:txBody>
      </p:sp>
      <p:sp>
        <p:nvSpPr>
          <p:cNvPr id="41" name="Text Box 75"/>
          <p:cNvSpPr txBox="1">
            <a:spLocks noChangeArrowheads="1"/>
          </p:cNvSpPr>
          <p:nvPr/>
        </p:nvSpPr>
        <p:spPr bwMode="auto">
          <a:xfrm>
            <a:off x="0" y="3356992"/>
            <a:ext cx="9144000" cy="430887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200" dirty="0" smtClean="0"/>
              <a:t>Random walk can help the LTE-based statistical measure</a:t>
            </a:r>
            <a:endParaRPr lang="en-US" altLang="zh-TW" sz="2200" dirty="0"/>
          </a:p>
        </p:txBody>
      </p:sp>
      <p:graphicFrame>
        <p:nvGraphicFramePr>
          <p:cNvPr id="22" name="圖表 21"/>
          <p:cNvGraphicFramePr/>
          <p:nvPr>
            <p:extLst>
              <p:ext uri="{D42A27DB-BD31-4B8C-83A1-F6EECF244321}">
                <p14:modId xmlns:p14="http://schemas.microsoft.com/office/powerpoint/2010/main" val="4068991436"/>
              </p:ext>
            </p:extLst>
          </p:nvPr>
        </p:nvGraphicFramePr>
        <p:xfrm>
          <a:off x="430225" y="4362916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4" name="圖表 23"/>
          <p:cNvGraphicFramePr/>
          <p:nvPr>
            <p:extLst>
              <p:ext uri="{D42A27DB-BD31-4B8C-83A1-F6EECF244321}">
                <p14:modId xmlns:p14="http://schemas.microsoft.com/office/powerpoint/2010/main" val="4252509090"/>
              </p:ext>
            </p:extLst>
          </p:nvPr>
        </p:nvGraphicFramePr>
        <p:xfrm>
          <a:off x="2549130" y="4366647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" name="圖表 25"/>
          <p:cNvGraphicFramePr/>
          <p:nvPr>
            <p:extLst>
              <p:ext uri="{D42A27DB-BD31-4B8C-83A1-F6EECF244321}">
                <p14:modId xmlns:p14="http://schemas.microsoft.com/office/powerpoint/2010/main" val="3791353567"/>
              </p:ext>
            </p:extLst>
          </p:nvPr>
        </p:nvGraphicFramePr>
        <p:xfrm>
          <a:off x="4573629" y="4365298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8" name="圖表 27"/>
          <p:cNvGraphicFramePr/>
          <p:nvPr>
            <p:extLst>
              <p:ext uri="{D42A27DB-BD31-4B8C-83A1-F6EECF244321}">
                <p14:modId xmlns:p14="http://schemas.microsoft.com/office/powerpoint/2010/main" val="3612281735"/>
              </p:ext>
            </p:extLst>
          </p:nvPr>
        </p:nvGraphicFramePr>
        <p:xfrm>
          <a:off x="6589853" y="4365299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9" name="文字方塊 28"/>
          <p:cNvSpPr txBox="1"/>
          <p:nvPr/>
        </p:nvSpPr>
        <p:spPr>
          <a:xfrm rot="5400000">
            <a:off x="1258327" y="3833742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ROUGE-1</a:t>
            </a:r>
            <a:endParaRPr lang="zh-TW" altLang="en-US" sz="1500" dirty="0"/>
          </a:p>
        </p:txBody>
      </p:sp>
      <p:sp>
        <p:nvSpPr>
          <p:cNvPr id="37" name="文字方塊 36"/>
          <p:cNvSpPr txBox="1"/>
          <p:nvPr/>
        </p:nvSpPr>
        <p:spPr>
          <a:xfrm rot="5400000">
            <a:off x="3497794" y="3833741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ROUGE-2</a:t>
            </a:r>
            <a:endParaRPr lang="zh-TW" altLang="en-US" sz="1500" dirty="0"/>
          </a:p>
        </p:txBody>
      </p:sp>
      <p:sp>
        <p:nvSpPr>
          <p:cNvPr id="42" name="文字方塊 41"/>
          <p:cNvSpPr txBox="1"/>
          <p:nvPr/>
        </p:nvSpPr>
        <p:spPr>
          <a:xfrm rot="5400000">
            <a:off x="5555624" y="3857579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ROUGE-3</a:t>
            </a:r>
            <a:endParaRPr lang="zh-TW" altLang="en-US" sz="1500" dirty="0"/>
          </a:p>
        </p:txBody>
      </p:sp>
      <p:sp>
        <p:nvSpPr>
          <p:cNvPr id="43" name="文字方塊 42"/>
          <p:cNvSpPr txBox="1"/>
          <p:nvPr/>
        </p:nvSpPr>
        <p:spPr>
          <a:xfrm rot="5400000">
            <a:off x="7530242" y="3844758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ROUGE-L</a:t>
            </a:r>
            <a:endParaRPr lang="zh-TW" altLang="en-US" sz="1500" dirty="0"/>
          </a:p>
        </p:txBody>
      </p:sp>
      <p:sp>
        <p:nvSpPr>
          <p:cNvPr id="44" name="Text Box 75"/>
          <p:cNvSpPr txBox="1">
            <a:spLocks noChangeArrowheads="1"/>
          </p:cNvSpPr>
          <p:nvPr/>
        </p:nvSpPr>
        <p:spPr bwMode="auto">
          <a:xfrm>
            <a:off x="1629" y="5806425"/>
            <a:ext cx="9144000" cy="430887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200" dirty="0" smtClean="0"/>
              <a:t>Random walk can also help the key-term-based statistical measure</a:t>
            </a:r>
            <a:endParaRPr lang="en-US" altLang="zh-TW" sz="2200" dirty="0"/>
          </a:p>
        </p:txBody>
      </p:sp>
      <p:grpSp>
        <p:nvGrpSpPr>
          <p:cNvPr id="45" name="群組 36"/>
          <p:cNvGrpSpPr/>
          <p:nvPr/>
        </p:nvGrpSpPr>
        <p:grpSpPr>
          <a:xfrm>
            <a:off x="755576" y="1461181"/>
            <a:ext cx="1627114" cy="323165"/>
            <a:chOff x="785786" y="1785926"/>
            <a:chExt cx="1627114" cy="323165"/>
          </a:xfrm>
        </p:grpSpPr>
        <p:sp>
          <p:nvSpPr>
            <p:cNvPr id="46" name="文字方塊 45"/>
            <p:cNvSpPr txBox="1"/>
            <p:nvPr/>
          </p:nvSpPr>
          <p:spPr>
            <a:xfrm>
              <a:off x="785786" y="1785926"/>
              <a:ext cx="162711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 smtClean="0"/>
                <a:t>     LTE      </a:t>
              </a:r>
              <a:r>
                <a:rPr lang="en-US" altLang="zh-TW" sz="1500" dirty="0" err="1" smtClean="0"/>
                <a:t>LTE</a:t>
              </a:r>
              <a:r>
                <a:rPr lang="en-US" altLang="zh-TW" sz="1500" dirty="0" smtClean="0"/>
                <a:t> + RW</a:t>
              </a:r>
              <a:endParaRPr lang="zh-TW" altLang="en-US" sz="1500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917087" y="1880514"/>
              <a:ext cx="142876" cy="14287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417153" y="1880514"/>
              <a:ext cx="142876" cy="142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36"/>
          <p:cNvGrpSpPr/>
          <p:nvPr/>
        </p:nvGrpSpPr>
        <p:grpSpPr>
          <a:xfrm>
            <a:off x="755576" y="3897923"/>
            <a:ext cx="1699122" cy="323165"/>
            <a:chOff x="785786" y="1785926"/>
            <a:chExt cx="1699122" cy="323165"/>
          </a:xfrm>
        </p:grpSpPr>
        <p:sp>
          <p:nvSpPr>
            <p:cNvPr id="50" name="文字方塊 49"/>
            <p:cNvSpPr txBox="1"/>
            <p:nvPr/>
          </p:nvSpPr>
          <p:spPr>
            <a:xfrm>
              <a:off x="785786" y="1785926"/>
              <a:ext cx="169912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 smtClean="0"/>
                <a:t>     Key      </a:t>
              </a:r>
              <a:r>
                <a:rPr lang="en-US" altLang="zh-TW" sz="1500" dirty="0" err="1" smtClean="0"/>
                <a:t>Key</a:t>
              </a:r>
              <a:r>
                <a:rPr lang="en-US" altLang="zh-TW" sz="1500" dirty="0" smtClean="0"/>
                <a:t> + RW</a:t>
              </a:r>
              <a:endParaRPr lang="zh-TW" altLang="en-US" sz="1500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889715" y="1880514"/>
              <a:ext cx="142876" cy="1428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438069" y="1870927"/>
              <a:ext cx="142876" cy="14287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3" name="文字方塊 52"/>
          <p:cNvSpPr txBox="1"/>
          <p:nvPr/>
        </p:nvSpPr>
        <p:spPr>
          <a:xfrm>
            <a:off x="107504" y="153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57530" y="39957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-13934" y="6232002"/>
            <a:ext cx="9144000" cy="430887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200" dirty="0" smtClean="0"/>
              <a:t>Topical similarity can compensate recognition errors</a:t>
            </a:r>
            <a:endParaRPr lang="en-US" altLang="zh-TW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893789"/>
      </p:ext>
    </p:extLst>
  </p:cSld>
  <p:clrMapOvr>
    <a:masterClrMapping/>
  </p:clrMapOvr>
  <p:transition advTm="527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Graphic spid="22" grpId="0">
        <p:bldAsOne/>
      </p:bldGraphic>
      <p:bldGraphic spid="24" grpId="0">
        <p:bldAsOne/>
      </p:bldGraphic>
      <p:bldGraphic spid="26" grpId="0">
        <p:bldAsOne/>
      </p:bldGraphic>
      <p:bldGraphic spid="28" grpId="0">
        <p:bldAsOne/>
      </p:bldGraphic>
      <p:bldP spid="29" grpId="0"/>
      <p:bldP spid="37" grpId="0"/>
      <p:bldP spid="42" grpId="0"/>
      <p:bldP spid="43" grpId="0"/>
      <p:bldP spid="44" grpId="0" animBg="1"/>
      <p:bldP spid="54" grpId="0"/>
      <p:bldP spid="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Evaluation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52</a:t>
            </a:fld>
            <a:endParaRPr lang="zh-TW" altLang="en-US"/>
          </a:p>
        </p:txBody>
      </p:sp>
      <p:sp>
        <p:nvSpPr>
          <p:cNvPr id="11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4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8" name="圖表 17"/>
          <p:cNvGraphicFramePr/>
          <p:nvPr>
            <p:extLst>
              <p:ext uri="{D42A27DB-BD31-4B8C-83A1-F6EECF244321}">
                <p14:modId xmlns:p14="http://schemas.microsoft.com/office/powerpoint/2010/main" val="1031375185"/>
              </p:ext>
            </p:extLst>
          </p:nvPr>
        </p:nvGraphicFramePr>
        <p:xfrm>
          <a:off x="428596" y="1913483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圖表 18"/>
          <p:cNvGraphicFramePr/>
          <p:nvPr>
            <p:extLst>
              <p:ext uri="{D42A27DB-BD31-4B8C-83A1-F6EECF244321}">
                <p14:modId xmlns:p14="http://schemas.microsoft.com/office/powerpoint/2010/main" val="3523274079"/>
              </p:ext>
            </p:extLst>
          </p:nvPr>
        </p:nvGraphicFramePr>
        <p:xfrm>
          <a:off x="2547501" y="1917214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圖表 20"/>
          <p:cNvGraphicFramePr/>
          <p:nvPr>
            <p:extLst>
              <p:ext uri="{D42A27DB-BD31-4B8C-83A1-F6EECF244321}">
                <p14:modId xmlns:p14="http://schemas.microsoft.com/office/powerpoint/2010/main" val="3185269206"/>
              </p:ext>
            </p:extLst>
          </p:nvPr>
        </p:nvGraphicFramePr>
        <p:xfrm>
          <a:off x="4572000" y="1915865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圖表 22"/>
          <p:cNvGraphicFramePr/>
          <p:nvPr>
            <p:extLst>
              <p:ext uri="{D42A27DB-BD31-4B8C-83A1-F6EECF244321}">
                <p14:modId xmlns:p14="http://schemas.microsoft.com/office/powerpoint/2010/main" val="2352313669"/>
              </p:ext>
            </p:extLst>
          </p:nvPr>
        </p:nvGraphicFramePr>
        <p:xfrm>
          <a:off x="6588224" y="1915866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文字方塊 26"/>
          <p:cNvSpPr txBox="1"/>
          <p:nvPr/>
        </p:nvSpPr>
        <p:spPr>
          <a:xfrm rot="5400000">
            <a:off x="1256698" y="1384309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ROUGE-1</a:t>
            </a:r>
            <a:endParaRPr lang="zh-TW" altLang="en-US" sz="1500" dirty="0"/>
          </a:p>
        </p:txBody>
      </p:sp>
      <p:sp>
        <p:nvSpPr>
          <p:cNvPr id="38" name="文字方塊 37"/>
          <p:cNvSpPr txBox="1"/>
          <p:nvPr/>
        </p:nvSpPr>
        <p:spPr>
          <a:xfrm rot="5400000">
            <a:off x="3496165" y="1384308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ROUGE-2</a:t>
            </a:r>
            <a:endParaRPr lang="zh-TW" altLang="en-US" sz="1500" dirty="0"/>
          </a:p>
        </p:txBody>
      </p:sp>
      <p:sp>
        <p:nvSpPr>
          <p:cNvPr id="39" name="文字方塊 38"/>
          <p:cNvSpPr txBox="1"/>
          <p:nvPr/>
        </p:nvSpPr>
        <p:spPr>
          <a:xfrm rot="5400000">
            <a:off x="5553995" y="1408146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ROUGE-3</a:t>
            </a:r>
            <a:endParaRPr lang="zh-TW" altLang="en-US" sz="1500" dirty="0"/>
          </a:p>
        </p:txBody>
      </p:sp>
      <p:sp>
        <p:nvSpPr>
          <p:cNvPr id="40" name="文字方塊 39"/>
          <p:cNvSpPr txBox="1"/>
          <p:nvPr/>
        </p:nvSpPr>
        <p:spPr>
          <a:xfrm rot="5400000">
            <a:off x="7528613" y="1395325"/>
            <a:ext cx="415498" cy="10001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zh-TW" sz="1500" dirty="0" smtClean="0"/>
              <a:t>ROUGE-L</a:t>
            </a:r>
            <a:endParaRPr lang="zh-TW" altLang="en-US" sz="15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107504" y="153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grpSp>
        <p:nvGrpSpPr>
          <p:cNvPr id="56" name="群組 55"/>
          <p:cNvGrpSpPr/>
          <p:nvPr/>
        </p:nvGrpSpPr>
        <p:grpSpPr>
          <a:xfrm>
            <a:off x="683568" y="1449651"/>
            <a:ext cx="3786214" cy="323165"/>
            <a:chOff x="785786" y="1785926"/>
            <a:chExt cx="3786214" cy="323165"/>
          </a:xfrm>
        </p:grpSpPr>
        <p:sp>
          <p:nvSpPr>
            <p:cNvPr id="57" name="文字方塊 56"/>
            <p:cNvSpPr txBox="1"/>
            <p:nvPr/>
          </p:nvSpPr>
          <p:spPr>
            <a:xfrm>
              <a:off x="785786" y="1785926"/>
              <a:ext cx="378621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500" dirty="0" smtClean="0"/>
                <a:t>     LTE      </a:t>
              </a:r>
              <a:r>
                <a:rPr lang="en-US" altLang="zh-TW" sz="1500" dirty="0" err="1" smtClean="0"/>
                <a:t>LTE</a:t>
              </a:r>
              <a:r>
                <a:rPr lang="en-US" altLang="zh-TW" sz="1500" dirty="0" smtClean="0"/>
                <a:t> + RW      Key      </a:t>
              </a:r>
              <a:r>
                <a:rPr lang="en-US" altLang="zh-TW" sz="1500" dirty="0" err="1" smtClean="0"/>
                <a:t>Key</a:t>
              </a:r>
              <a:r>
                <a:rPr lang="en-US" altLang="zh-TW" sz="1500" dirty="0" smtClean="0"/>
                <a:t> + RW</a:t>
              </a:r>
              <a:endParaRPr lang="zh-TW" altLang="en-US" sz="1500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917087" y="1880514"/>
              <a:ext cx="142876" cy="14287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17153" y="1880514"/>
              <a:ext cx="142876" cy="1428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2357422" y="1880514"/>
              <a:ext cx="142876" cy="1428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2905776" y="1870927"/>
              <a:ext cx="142876" cy="14287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63" name="圖表 62"/>
          <p:cNvGraphicFramePr/>
          <p:nvPr>
            <p:extLst>
              <p:ext uri="{D42A27DB-BD31-4B8C-83A1-F6EECF244321}">
                <p14:modId xmlns:p14="http://schemas.microsoft.com/office/powerpoint/2010/main" val="2113691600"/>
              </p:ext>
            </p:extLst>
          </p:nvPr>
        </p:nvGraphicFramePr>
        <p:xfrm>
          <a:off x="445510" y="3440399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4" name="圖表 63"/>
          <p:cNvGraphicFramePr/>
          <p:nvPr>
            <p:extLst>
              <p:ext uri="{D42A27DB-BD31-4B8C-83A1-F6EECF244321}">
                <p14:modId xmlns:p14="http://schemas.microsoft.com/office/powerpoint/2010/main" val="3126475061"/>
              </p:ext>
            </p:extLst>
          </p:nvPr>
        </p:nvGraphicFramePr>
        <p:xfrm>
          <a:off x="2536921" y="3440399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65" name="圖表 64"/>
          <p:cNvGraphicFramePr/>
          <p:nvPr>
            <p:extLst>
              <p:ext uri="{D42A27DB-BD31-4B8C-83A1-F6EECF244321}">
                <p14:modId xmlns:p14="http://schemas.microsoft.com/office/powerpoint/2010/main" val="907877724"/>
              </p:ext>
            </p:extLst>
          </p:nvPr>
        </p:nvGraphicFramePr>
        <p:xfrm>
          <a:off x="6588224" y="3440399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66" name="圖表 65"/>
          <p:cNvGraphicFramePr/>
          <p:nvPr>
            <p:extLst>
              <p:ext uri="{D42A27DB-BD31-4B8C-83A1-F6EECF244321}">
                <p14:modId xmlns:p14="http://schemas.microsoft.com/office/powerpoint/2010/main" val="4284147633"/>
              </p:ext>
            </p:extLst>
          </p:nvPr>
        </p:nvGraphicFramePr>
        <p:xfrm>
          <a:off x="4545628" y="3440399"/>
          <a:ext cx="2124090" cy="142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7" name="文字方塊 66"/>
          <p:cNvSpPr txBox="1"/>
          <p:nvPr/>
        </p:nvSpPr>
        <p:spPr>
          <a:xfrm>
            <a:off x="-1" y="3193049"/>
            <a:ext cx="9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Manual</a:t>
            </a:r>
            <a:endParaRPr lang="zh-TW" altLang="en-US" dirty="0"/>
          </a:p>
        </p:txBody>
      </p:sp>
      <p:sp>
        <p:nvSpPr>
          <p:cNvPr id="68" name="Text Box 75"/>
          <p:cNvSpPr txBox="1">
            <a:spLocks noChangeArrowheads="1"/>
          </p:cNvSpPr>
          <p:nvPr/>
        </p:nvSpPr>
        <p:spPr bwMode="auto">
          <a:xfrm>
            <a:off x="-13934" y="4869160"/>
            <a:ext cx="9144000" cy="769441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200" dirty="0" smtClean="0"/>
              <a:t>Key-term-based statistical measure and random walk using topical similarity are useful for summarization</a:t>
            </a:r>
            <a:endParaRPr lang="en-US" altLang="zh-TW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258737"/>
      </p:ext>
    </p:extLst>
  </p:cSld>
  <p:clrMapOvr>
    <a:masterClrMapping/>
  </p:clrMapOvr>
  <p:transition advTm="28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  <p:bldGraphic spid="64" grpId="0">
        <p:bldAsOne/>
      </p:bldGraphic>
      <p:bldGraphic spid="65" grpId="0">
        <p:bldAsOne/>
      </p:bldGraphic>
      <p:bldGraphic spid="66" grpId="0">
        <p:bldAsOne/>
      </p:bldGraphic>
      <p:bldP spid="67" grpId="0"/>
      <p:bldP spid="6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10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2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2105867"/>
      </p:ext>
    </p:extLst>
  </p:cSld>
  <p:clrMapOvr>
    <a:masterClrMapping/>
  </p:clrMapOvr>
  <p:transition advTm="142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381000" y="1571612"/>
            <a:ext cx="4041648" cy="457200"/>
          </a:xfrm>
        </p:spPr>
        <p:txBody>
          <a:bodyPr/>
          <a:lstStyle/>
          <a:p>
            <a:r>
              <a:rPr lang="en-US" altLang="zh-TW" dirty="0" smtClean="0"/>
              <a:t>Automatic Key Term Extraction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half" idx="3"/>
          </p:nvPr>
        </p:nvSpPr>
        <p:spPr>
          <a:xfrm>
            <a:off x="4721225" y="1571612"/>
            <a:ext cx="4041775" cy="457200"/>
          </a:xfrm>
        </p:spPr>
        <p:txBody>
          <a:bodyPr/>
          <a:lstStyle/>
          <a:p>
            <a:r>
              <a:rPr lang="en-US" altLang="zh-TW" dirty="0" smtClean="0"/>
              <a:t>Automatic Summarization</a:t>
            </a:r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572000" y="2071678"/>
            <a:ext cx="4320480" cy="4523041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altLang="zh-TW" dirty="0" smtClean="0"/>
              <a:t>The performance can be improved by</a:t>
            </a:r>
          </a:p>
          <a:p>
            <a:pPr lvl="1">
              <a:buClr>
                <a:srgbClr val="00B0F0"/>
              </a:buClr>
            </a:pPr>
            <a:r>
              <a:rPr lang="en-US" altLang="zh-TW" dirty="0" smtClean="0">
                <a:solidFill>
                  <a:schemeClr val="tx1"/>
                </a:solidFill>
              </a:rPr>
              <a:t>Key-term-based statistical measure</a:t>
            </a:r>
          </a:p>
          <a:p>
            <a:pPr lvl="1">
              <a:buClr>
                <a:srgbClr val="00B0F0"/>
              </a:buClr>
            </a:pPr>
            <a:r>
              <a:rPr lang="en-US" altLang="zh-TW" dirty="0" smtClean="0">
                <a:solidFill>
                  <a:schemeClr val="tx1"/>
                </a:solidFill>
              </a:rPr>
              <a:t>Random walk with topical similarity</a:t>
            </a:r>
          </a:p>
          <a:p>
            <a:pPr lvl="2">
              <a:buClr>
                <a:srgbClr val="FFC000"/>
              </a:buClr>
            </a:pPr>
            <a:r>
              <a:rPr lang="en-US" altLang="zh-TW" dirty="0" smtClean="0">
                <a:solidFill>
                  <a:schemeClr val="tx1"/>
                </a:solidFill>
              </a:rPr>
              <a:t>Compensating recognition errors</a:t>
            </a:r>
          </a:p>
          <a:p>
            <a:pPr lvl="2">
              <a:buClr>
                <a:srgbClr val="FFC000"/>
              </a:buClr>
            </a:pPr>
            <a:r>
              <a:rPr lang="en-US" altLang="zh-TW" dirty="0" smtClean="0">
                <a:solidFill>
                  <a:schemeClr val="tx1"/>
                </a:solidFill>
              </a:rPr>
              <a:t>Giving  higher scores to sentences topically similar to more important sentences</a:t>
            </a:r>
          </a:p>
          <a:p>
            <a:pPr lvl="2">
              <a:buClr>
                <a:srgbClr val="FFC000"/>
              </a:buClr>
            </a:pPr>
            <a:r>
              <a:rPr lang="en-US" altLang="zh-TW" dirty="0" smtClean="0">
                <a:solidFill>
                  <a:schemeClr val="tx1"/>
                </a:solidFill>
              </a:rPr>
              <a:t>Considering all sentences in the document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54</a:t>
            </a:fld>
            <a:endParaRPr lang="zh-TW" altLang="en-US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2"/>
          </p:nvPr>
        </p:nvSpPr>
        <p:spPr>
          <a:xfrm>
            <a:off x="251520" y="2071678"/>
            <a:ext cx="4248472" cy="4523041"/>
          </a:xfrm>
        </p:spPr>
        <p:txBody>
          <a:bodyPr/>
          <a:lstStyle/>
          <a:p>
            <a:pPr lvl="0">
              <a:buClr>
                <a:srgbClr val="C00000"/>
              </a:buClr>
              <a:defRPr/>
            </a:pPr>
            <a:r>
              <a:rPr lang="en-US" altLang="zh-TW" dirty="0" smtClean="0"/>
              <a:t>The performance can be improved by</a:t>
            </a:r>
          </a:p>
          <a:p>
            <a:pPr lvl="1">
              <a:buClr>
                <a:srgbClr val="00B0F0"/>
              </a:buClr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Identifying phrases by branching entropy</a:t>
            </a:r>
          </a:p>
          <a:p>
            <a:pPr lvl="1">
              <a:buClr>
                <a:srgbClr val="00B0F0"/>
              </a:buClr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Prosodic, lexical, and semantic features together</a:t>
            </a:r>
            <a:endParaRPr lang="zh-TW" altLang="en-US" sz="1800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Conclusions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9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20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465317"/>
            <a:ext cx="3634680" cy="457200"/>
          </a:xfrm>
        </p:spPr>
        <p:txBody>
          <a:bodyPr/>
          <a:lstStyle/>
          <a:p>
            <a:r>
              <a:rPr lang="en-US" altLang="zh-TW" sz="1400" dirty="0" smtClean="0">
                <a:solidFill>
                  <a:schemeClr val="accent2"/>
                </a:solidFill>
              </a:rPr>
              <a:t>Master Defense, National Taiwan University</a:t>
            </a:r>
            <a:endParaRPr lang="zh-TW" altLang="en-US" sz="14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786603"/>
      </p:ext>
    </p:extLst>
  </p:cSld>
  <p:clrMapOvr>
    <a:masterClrMapping/>
  </p:clrMapOvr>
  <p:transition advTm="55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Thanks for your attention! </a:t>
            </a:r>
            <a:r>
              <a:rPr lang="en-US" altLang="zh-TW" dirty="0" smtClean="0">
                <a:sym typeface="Wingdings" pitchFamily="2" charset="2"/>
              </a:rPr>
              <a:t></a:t>
            </a:r>
            <a:br>
              <a:rPr lang="en-US" altLang="zh-TW" dirty="0" smtClean="0">
                <a:sym typeface="Wingdings" pitchFamily="2" charset="2"/>
              </a:rPr>
            </a:br>
            <a:r>
              <a:rPr lang="en-US" altLang="zh-TW" dirty="0" smtClean="0">
                <a:sym typeface="Wingdings" pitchFamily="2" charset="2"/>
              </a:rPr>
              <a:t>Q &amp; A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722312" y="3719488"/>
            <a:ext cx="8026151" cy="1509712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Published Papers: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[1] Yun-</a:t>
            </a:r>
            <a:r>
              <a:rPr lang="en-US" altLang="zh-TW" dirty="0" err="1" smtClean="0">
                <a:solidFill>
                  <a:schemeClr val="tx1"/>
                </a:solidFill>
              </a:rPr>
              <a:t>Nung</a:t>
            </a:r>
            <a:r>
              <a:rPr lang="en-US" altLang="zh-TW" dirty="0" smtClean="0">
                <a:solidFill>
                  <a:schemeClr val="tx1"/>
                </a:solidFill>
              </a:rPr>
              <a:t> Chen, Yu Huang, Sheng-Yi Kong</a:t>
            </a:r>
            <a:r>
              <a:rPr lang="en-US" altLang="zh-TW" dirty="0" smtClean="0">
                <a:solidFill>
                  <a:schemeClr val="tx1"/>
                </a:solidFill>
              </a:rPr>
              <a:t>, and Lin-Shan Lee, </a:t>
            </a:r>
            <a:r>
              <a:rPr lang="en-US" altLang="zh-TW" dirty="0" smtClean="0">
                <a:solidFill>
                  <a:schemeClr val="tx1"/>
                </a:solidFill>
              </a:rPr>
              <a:t>“Automatic </a:t>
            </a:r>
            <a:r>
              <a:rPr lang="en-US" altLang="zh-TW" dirty="0" smtClean="0">
                <a:solidFill>
                  <a:schemeClr val="tx1"/>
                </a:solidFill>
              </a:rPr>
              <a:t>Key Term Extraction from Spoken Course Lectures Using Branching Entropy and Prosodic/Semantic Features,” in </a:t>
            </a:r>
            <a:r>
              <a:rPr lang="en-US" altLang="zh-TW" i="1" dirty="0" smtClean="0">
                <a:solidFill>
                  <a:schemeClr val="tx1"/>
                </a:solidFill>
              </a:rPr>
              <a:t>Proceedings of SLT</a:t>
            </a:r>
            <a:r>
              <a:rPr lang="en-US" altLang="zh-TW" dirty="0" smtClean="0">
                <a:solidFill>
                  <a:schemeClr val="tx1"/>
                </a:solidFill>
              </a:rPr>
              <a:t>, 2010.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[2] Yun-</a:t>
            </a:r>
            <a:r>
              <a:rPr lang="en-US" altLang="zh-TW" dirty="0" err="1" smtClean="0">
                <a:solidFill>
                  <a:schemeClr val="tx1"/>
                </a:solidFill>
              </a:rPr>
              <a:t>Nung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Chen, Yu Huang, </a:t>
            </a:r>
            <a:r>
              <a:rPr lang="en-US" altLang="zh-TW" dirty="0" err="1">
                <a:solidFill>
                  <a:schemeClr val="tx1"/>
                </a:solidFill>
              </a:rPr>
              <a:t>Ching-Feng</a:t>
            </a: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err="1">
                <a:solidFill>
                  <a:schemeClr val="tx1"/>
                </a:solidFill>
              </a:rPr>
              <a:t>Yeh</a:t>
            </a:r>
            <a:r>
              <a:rPr lang="en-US" altLang="zh-TW" dirty="0">
                <a:solidFill>
                  <a:schemeClr val="tx1"/>
                </a:solidFill>
              </a:rPr>
              <a:t>, and Lin-Shan Lee</a:t>
            </a:r>
            <a:r>
              <a:rPr lang="en-US" altLang="zh-TW" dirty="0" smtClean="0">
                <a:solidFill>
                  <a:schemeClr val="tx1"/>
                </a:solidFill>
              </a:rPr>
              <a:t>, “</a:t>
            </a:r>
            <a:r>
              <a:rPr lang="en-US" altLang="zh-TW" dirty="0" smtClean="0">
                <a:solidFill>
                  <a:schemeClr val="tx1"/>
                </a:solidFill>
              </a:rPr>
              <a:t>Spoken Lecture Summarization by Random Walk over a Graph Constructed with Automatically Extracted Key Terms,” </a:t>
            </a:r>
            <a:r>
              <a:rPr lang="en-US" altLang="zh-TW" dirty="0">
                <a:solidFill>
                  <a:schemeClr val="tx1"/>
                </a:solidFill>
              </a:rPr>
              <a:t>in </a:t>
            </a:r>
            <a:r>
              <a:rPr lang="en-US" altLang="zh-TW" i="1" dirty="0">
                <a:solidFill>
                  <a:schemeClr val="tx1"/>
                </a:solidFill>
              </a:rPr>
              <a:t>Proceedings of </a:t>
            </a:r>
            <a:r>
              <a:rPr lang="en-US" altLang="zh-TW" i="1" dirty="0" err="1">
                <a:solidFill>
                  <a:schemeClr val="tx1"/>
                </a:solidFill>
              </a:rPr>
              <a:t>InterSpeech</a:t>
            </a:r>
            <a:r>
              <a:rPr lang="en-US" altLang="zh-TW" dirty="0" smtClean="0">
                <a:solidFill>
                  <a:schemeClr val="tx1"/>
                </a:solidFill>
              </a:rPr>
              <a:t>, 2011.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55</a:t>
            </a:fld>
            <a:endParaRPr lang="zh-TW" altLang="en-US"/>
          </a:p>
        </p:txBody>
      </p:sp>
      <p:sp>
        <p:nvSpPr>
          <p:cNvPr id="10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11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12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897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Automatic Key Term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38" name="Text Box 75"/>
          <p:cNvSpPr txBox="1">
            <a:spLocks noChangeArrowheads="1"/>
          </p:cNvSpPr>
          <p:nvPr/>
        </p:nvSpPr>
        <p:spPr bwMode="auto">
          <a:xfrm>
            <a:off x="0" y="1916832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▼ Original spoken documents</a:t>
            </a:r>
          </a:p>
        </p:txBody>
      </p:sp>
      <p:sp>
        <p:nvSpPr>
          <p:cNvPr id="8" name="流程圖: 磁碟 7"/>
          <p:cNvSpPr/>
          <p:nvPr/>
        </p:nvSpPr>
        <p:spPr>
          <a:xfrm>
            <a:off x="107504" y="2564904"/>
            <a:ext cx="1440160" cy="136815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sz="1600" dirty="0" smtClean="0"/>
              <a:t>Archive of spoken documents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71472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Branching Entropy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9423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Feature Extraction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6660232" y="2521360"/>
            <a:ext cx="2304256" cy="144016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Learning Methods</a:t>
            </a:r>
          </a:p>
          <a:p>
            <a:pPr indent="-342900">
              <a:buFont typeface="+mj-lt"/>
              <a:buAutoNum type="arabicParenR"/>
            </a:pPr>
            <a:r>
              <a:rPr lang="en-US" altLang="zh-TW" dirty="0" err="1" smtClean="0"/>
              <a:t>AdaBoost</a:t>
            </a:r>
            <a:endParaRPr lang="en-US" altLang="zh-TW" dirty="0"/>
          </a:p>
          <a:p>
            <a:pPr indent="-342900">
              <a:buFont typeface="+mj-lt"/>
              <a:buAutoNum type="arabicParenR"/>
            </a:pPr>
            <a:r>
              <a:rPr lang="en-US" altLang="zh-TW" dirty="0"/>
              <a:t>Neural Network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stCxn id="9" idx="3"/>
            <a:endCxn id="10" idx="1"/>
          </p:cNvCxnSpPr>
          <p:nvPr/>
        </p:nvCxnSpPr>
        <p:spPr>
          <a:xfrm>
            <a:off x="4938862" y="3237686"/>
            <a:ext cx="25537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0" idx="3"/>
            <a:endCxn id="37" idx="1"/>
          </p:cNvCxnSpPr>
          <p:nvPr/>
        </p:nvCxnSpPr>
        <p:spPr>
          <a:xfrm>
            <a:off x="6418372" y="3237686"/>
            <a:ext cx="241860" cy="37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向右箭號 55"/>
          <p:cNvSpPr/>
          <p:nvPr/>
        </p:nvSpPr>
        <p:spPr>
          <a:xfrm>
            <a:off x="1629432" y="3068960"/>
            <a:ext cx="331576" cy="360040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20188" y="2877646"/>
            <a:ext cx="82362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cxnSp>
        <p:nvCxnSpPr>
          <p:cNvPr id="35" name="肘形接點 34"/>
          <p:cNvCxnSpPr>
            <a:stCxn id="8" idx="3"/>
            <a:endCxn id="9" idx="1"/>
          </p:cNvCxnSpPr>
          <p:nvPr/>
        </p:nvCxnSpPr>
        <p:spPr>
          <a:xfrm rot="5400000" flipH="1" flipV="1">
            <a:off x="1923470" y="2141800"/>
            <a:ext cx="695370" cy="2887142"/>
          </a:xfrm>
          <a:prstGeom prst="bentConnector4">
            <a:avLst>
              <a:gd name="adj1" fmla="val -32875"/>
              <a:gd name="adj2" fmla="val 832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315874" y="41895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speech signal</a:t>
            </a:r>
            <a:endParaRPr lang="zh-TW" altLang="en-US" sz="1600" dirty="0"/>
          </a:p>
        </p:txBody>
      </p:sp>
      <p:grpSp>
        <p:nvGrpSpPr>
          <p:cNvPr id="19" name="群組 18"/>
          <p:cNvGrpSpPr/>
          <p:nvPr/>
        </p:nvGrpSpPr>
        <p:grpSpPr>
          <a:xfrm>
            <a:off x="2803332" y="2730406"/>
            <a:ext cx="1080120" cy="340142"/>
            <a:chOff x="2803332" y="2730406"/>
            <a:chExt cx="1080120" cy="340142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2843808" y="3068960"/>
              <a:ext cx="870918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2803332" y="273040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ASR trans</a:t>
              </a:r>
              <a:endParaRPr lang="zh-TW" altLang="en-US" sz="1600" dirty="0"/>
            </a:p>
          </p:txBody>
        </p:sp>
      </p:grpSp>
      <p:sp>
        <p:nvSpPr>
          <p:cNvPr id="23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24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25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11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Automatic Key Term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107504" y="2564904"/>
            <a:ext cx="1440160" cy="136815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sz="1600" dirty="0" smtClean="0"/>
              <a:t>Archive of spoken documents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71472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Branching Entropy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9423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Feature Extraction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6660232" y="2521360"/>
            <a:ext cx="2304256" cy="144016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Learning Methods</a:t>
            </a:r>
          </a:p>
          <a:p>
            <a:pPr indent="-342900">
              <a:buFont typeface="+mj-lt"/>
              <a:buAutoNum type="arabicParenR"/>
            </a:pPr>
            <a:r>
              <a:rPr lang="en-US" altLang="zh-TW" dirty="0" err="1" smtClean="0"/>
              <a:t>AdaBoost</a:t>
            </a:r>
            <a:endParaRPr lang="en-US" altLang="zh-TW" dirty="0"/>
          </a:p>
          <a:p>
            <a:pPr indent="-342900">
              <a:buFont typeface="+mj-lt"/>
              <a:buAutoNum type="arabicParenR"/>
            </a:pPr>
            <a:r>
              <a:rPr lang="en-US" altLang="zh-TW" dirty="0"/>
              <a:t>Neural Network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stCxn id="9" idx="3"/>
            <a:endCxn id="10" idx="1"/>
          </p:cNvCxnSpPr>
          <p:nvPr/>
        </p:nvCxnSpPr>
        <p:spPr>
          <a:xfrm>
            <a:off x="4938862" y="3237686"/>
            <a:ext cx="25537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0" idx="3"/>
            <a:endCxn id="37" idx="1"/>
          </p:cNvCxnSpPr>
          <p:nvPr/>
        </p:nvCxnSpPr>
        <p:spPr>
          <a:xfrm>
            <a:off x="6418372" y="3237686"/>
            <a:ext cx="241860" cy="37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向右箭號 55"/>
          <p:cNvSpPr/>
          <p:nvPr/>
        </p:nvSpPr>
        <p:spPr>
          <a:xfrm>
            <a:off x="1629432" y="3068960"/>
            <a:ext cx="331576" cy="360040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20188" y="2877646"/>
            <a:ext cx="823620" cy="72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cxnSp>
        <p:nvCxnSpPr>
          <p:cNvPr id="35" name="肘形接點 34"/>
          <p:cNvCxnSpPr>
            <a:stCxn id="8" idx="3"/>
            <a:endCxn id="9" idx="1"/>
          </p:cNvCxnSpPr>
          <p:nvPr/>
        </p:nvCxnSpPr>
        <p:spPr>
          <a:xfrm rot="5400000" flipH="1" flipV="1">
            <a:off x="1923470" y="2141800"/>
            <a:ext cx="695370" cy="2887142"/>
          </a:xfrm>
          <a:prstGeom prst="bentConnector4">
            <a:avLst>
              <a:gd name="adj1" fmla="val -32875"/>
              <a:gd name="adj2" fmla="val 832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315874" y="41895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speech signal</a:t>
            </a:r>
            <a:endParaRPr lang="zh-TW" altLang="en-US" sz="16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803332" y="2730406"/>
            <a:ext cx="1080120" cy="340142"/>
            <a:chOff x="2803332" y="2730406"/>
            <a:chExt cx="1080120" cy="340142"/>
          </a:xfrm>
        </p:grpSpPr>
        <p:cxnSp>
          <p:nvCxnSpPr>
            <p:cNvPr id="18" name="直線單箭頭接點 17"/>
            <p:cNvCxnSpPr/>
            <p:nvPr/>
          </p:nvCxnSpPr>
          <p:spPr>
            <a:xfrm>
              <a:off x="2843808" y="3068960"/>
              <a:ext cx="870918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2803332" y="273040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ASR trans</a:t>
              </a:r>
              <a:endParaRPr lang="zh-TW" altLang="en-US" sz="1600" dirty="0"/>
            </a:p>
          </p:txBody>
        </p:sp>
      </p:grpSp>
      <p:sp>
        <p:nvSpPr>
          <p:cNvPr id="22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2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24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266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Automatic Key Term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107504" y="2564904"/>
            <a:ext cx="1440160" cy="136815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sz="1600" dirty="0" smtClean="0"/>
              <a:t>Archive of spoken documents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71472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Branching Entropy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9423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Feature Extraction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6660232" y="2521360"/>
            <a:ext cx="2304256" cy="144016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Learning Methods</a:t>
            </a:r>
          </a:p>
          <a:p>
            <a:pPr indent="-342900">
              <a:buFont typeface="+mj-lt"/>
              <a:buAutoNum type="arabicParenR"/>
            </a:pPr>
            <a:r>
              <a:rPr lang="en-US" altLang="zh-TW" dirty="0" err="1" smtClean="0"/>
              <a:t>AdaBoost</a:t>
            </a:r>
            <a:endParaRPr lang="en-US" altLang="zh-TW" dirty="0"/>
          </a:p>
          <a:p>
            <a:pPr indent="-342900">
              <a:buFont typeface="+mj-lt"/>
              <a:buAutoNum type="arabicParenR"/>
            </a:pPr>
            <a:r>
              <a:rPr lang="en-US" altLang="zh-TW" dirty="0"/>
              <a:t>Neural Network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stCxn id="9" idx="3"/>
            <a:endCxn id="10" idx="1"/>
          </p:cNvCxnSpPr>
          <p:nvPr/>
        </p:nvCxnSpPr>
        <p:spPr>
          <a:xfrm>
            <a:off x="4938862" y="3237686"/>
            <a:ext cx="25537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0" idx="3"/>
            <a:endCxn id="37" idx="1"/>
          </p:cNvCxnSpPr>
          <p:nvPr/>
        </p:nvCxnSpPr>
        <p:spPr>
          <a:xfrm>
            <a:off x="6418372" y="3237686"/>
            <a:ext cx="241860" cy="37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向右箭號 55"/>
          <p:cNvSpPr/>
          <p:nvPr/>
        </p:nvSpPr>
        <p:spPr>
          <a:xfrm>
            <a:off x="1629432" y="3068960"/>
            <a:ext cx="331576" cy="360040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20188" y="2877646"/>
            <a:ext cx="82362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cxnSp>
        <p:nvCxnSpPr>
          <p:cNvPr id="35" name="肘形接點 34"/>
          <p:cNvCxnSpPr>
            <a:stCxn id="8" idx="3"/>
            <a:endCxn id="9" idx="1"/>
          </p:cNvCxnSpPr>
          <p:nvPr/>
        </p:nvCxnSpPr>
        <p:spPr>
          <a:xfrm rot="5400000" flipH="1" flipV="1">
            <a:off x="1923470" y="2141800"/>
            <a:ext cx="695370" cy="2887142"/>
          </a:xfrm>
          <a:prstGeom prst="bentConnector4">
            <a:avLst>
              <a:gd name="adj1" fmla="val -32875"/>
              <a:gd name="adj2" fmla="val 832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315874" y="41895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C00000"/>
                </a:solidFill>
              </a:rPr>
              <a:t>speech signal</a:t>
            </a:r>
            <a:endParaRPr lang="zh-TW" altLang="en-US" sz="1600" dirty="0">
              <a:solidFill>
                <a:srgbClr val="C00000"/>
              </a:solidFill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803332" y="2730406"/>
            <a:ext cx="1080120" cy="340142"/>
            <a:chOff x="2803332" y="2730406"/>
            <a:chExt cx="1080120" cy="340142"/>
          </a:xfrm>
        </p:grpSpPr>
        <p:cxnSp>
          <p:nvCxnSpPr>
            <p:cNvPr id="18" name="直線單箭頭接點 17"/>
            <p:cNvCxnSpPr/>
            <p:nvPr/>
          </p:nvCxnSpPr>
          <p:spPr>
            <a:xfrm>
              <a:off x="2843808" y="3068960"/>
              <a:ext cx="870918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2803332" y="273040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C00000"/>
                  </a:solidFill>
                </a:rPr>
                <a:t>ASR trans</a:t>
              </a:r>
              <a:endParaRPr lang="zh-TW" altLang="en-US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2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23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24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92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8"/>
          <p:cNvGrpSpPr/>
          <p:nvPr/>
        </p:nvGrpSpPr>
        <p:grpSpPr>
          <a:xfrm>
            <a:off x="3635896" y="1844824"/>
            <a:ext cx="1436170" cy="4248472"/>
            <a:chOff x="2411760" y="1556792"/>
            <a:chExt cx="2664296" cy="4248472"/>
          </a:xfrm>
          <a:solidFill>
            <a:srgbClr val="92D050"/>
          </a:solidFill>
        </p:grpSpPr>
        <p:sp>
          <p:nvSpPr>
            <p:cNvPr id="23" name="圓角矩形 22"/>
            <p:cNvSpPr/>
            <p:nvPr/>
          </p:nvSpPr>
          <p:spPr>
            <a:xfrm>
              <a:off x="2411760" y="1556792"/>
              <a:ext cx="2664296" cy="42484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2545345" y="1772816"/>
              <a:ext cx="240452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 smtClean="0"/>
                <a:t>Phrase Identification</a:t>
              </a:r>
              <a:endParaRPr lang="zh-TW" altLang="en-US" sz="1600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409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</a:rPr>
              <a:t>Automatic Key Term Extraction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投影片編號版面配置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F62E-37F2-4DA0-9E54-6F954BBBAC11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107504" y="2564904"/>
            <a:ext cx="1440160" cy="136815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zh-TW" sz="1600" dirty="0" smtClean="0"/>
              <a:t>Archive of spoken documents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371472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Branching Entropy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94236" y="2877646"/>
            <a:ext cx="1224136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Feature Extraction</a:t>
            </a:r>
          </a:p>
        </p:txBody>
      </p:sp>
      <p:sp>
        <p:nvSpPr>
          <p:cNvPr id="37" name="矩形 36"/>
          <p:cNvSpPr/>
          <p:nvPr/>
        </p:nvSpPr>
        <p:spPr>
          <a:xfrm>
            <a:off x="6660232" y="2521360"/>
            <a:ext cx="2304256" cy="144016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Learning Methods</a:t>
            </a:r>
          </a:p>
          <a:p>
            <a:pPr indent="-342900">
              <a:buFont typeface="+mj-lt"/>
              <a:buAutoNum type="arabicParenR"/>
            </a:pPr>
            <a:r>
              <a:rPr lang="en-US" altLang="zh-TW" dirty="0" err="1" smtClean="0"/>
              <a:t>AdaBoost</a:t>
            </a:r>
            <a:endParaRPr lang="en-US" altLang="zh-TW" dirty="0"/>
          </a:p>
          <a:p>
            <a:pPr indent="-342900">
              <a:buFont typeface="+mj-lt"/>
              <a:buAutoNum type="arabicParenR"/>
            </a:pPr>
            <a:r>
              <a:rPr lang="en-US" altLang="zh-TW" dirty="0"/>
              <a:t>Neural Network</a:t>
            </a:r>
            <a:endParaRPr lang="zh-TW" altLang="en-US" dirty="0"/>
          </a:p>
        </p:txBody>
      </p:sp>
      <p:cxnSp>
        <p:nvCxnSpPr>
          <p:cNvPr id="41" name="直線單箭頭接點 40"/>
          <p:cNvCxnSpPr>
            <a:stCxn id="9" idx="3"/>
            <a:endCxn id="10" idx="1"/>
          </p:cNvCxnSpPr>
          <p:nvPr/>
        </p:nvCxnSpPr>
        <p:spPr>
          <a:xfrm>
            <a:off x="4938862" y="3237686"/>
            <a:ext cx="255374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>
            <a:stCxn id="10" idx="3"/>
            <a:endCxn id="37" idx="1"/>
          </p:cNvCxnSpPr>
          <p:nvPr/>
        </p:nvCxnSpPr>
        <p:spPr>
          <a:xfrm>
            <a:off x="6418372" y="3237686"/>
            <a:ext cx="241860" cy="375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向右箭號 55"/>
          <p:cNvSpPr/>
          <p:nvPr/>
        </p:nvSpPr>
        <p:spPr>
          <a:xfrm>
            <a:off x="1629432" y="3068960"/>
            <a:ext cx="331576" cy="360040"/>
          </a:xfrm>
          <a:prstGeom prst="right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dk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20188" y="2877646"/>
            <a:ext cx="823620" cy="720080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ASR</a:t>
            </a:r>
            <a:endParaRPr lang="zh-TW" altLang="en-US" dirty="0"/>
          </a:p>
        </p:txBody>
      </p:sp>
      <p:cxnSp>
        <p:nvCxnSpPr>
          <p:cNvPr id="35" name="肘形接點 34"/>
          <p:cNvCxnSpPr>
            <a:stCxn id="8" idx="3"/>
            <a:endCxn id="9" idx="1"/>
          </p:cNvCxnSpPr>
          <p:nvPr/>
        </p:nvCxnSpPr>
        <p:spPr>
          <a:xfrm rot="5400000" flipH="1" flipV="1">
            <a:off x="1923470" y="2141800"/>
            <a:ext cx="695370" cy="2887142"/>
          </a:xfrm>
          <a:prstGeom prst="bentConnector4">
            <a:avLst>
              <a:gd name="adj1" fmla="val -32875"/>
              <a:gd name="adj2" fmla="val 8322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315874" y="418955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speech signal</a:t>
            </a:r>
            <a:endParaRPr lang="zh-TW" altLang="en-US" sz="1600" dirty="0"/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0" y="6401140"/>
            <a:ext cx="9144000" cy="461665"/>
          </a:xfrm>
          <a:prstGeom prst="rect">
            <a:avLst/>
          </a:prstGeom>
          <a:solidFill>
            <a:srgbClr val="FFFF99"/>
          </a:solidFill>
          <a:ln w="190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dirty="0" smtClean="0"/>
              <a:t>First using branching entropy to identify phrases</a:t>
            </a:r>
            <a:endParaRPr lang="en-US" altLang="zh-TW" sz="2400" dirty="0"/>
          </a:p>
        </p:txBody>
      </p:sp>
      <p:grpSp>
        <p:nvGrpSpPr>
          <p:cNvPr id="25" name="群組 24"/>
          <p:cNvGrpSpPr/>
          <p:nvPr/>
        </p:nvGrpSpPr>
        <p:grpSpPr>
          <a:xfrm>
            <a:off x="2803332" y="2730406"/>
            <a:ext cx="1080120" cy="340142"/>
            <a:chOff x="2803332" y="2730406"/>
            <a:chExt cx="1080120" cy="340142"/>
          </a:xfrm>
        </p:grpSpPr>
        <p:cxnSp>
          <p:nvCxnSpPr>
            <p:cNvPr id="26" name="直線單箭頭接點 25"/>
            <p:cNvCxnSpPr/>
            <p:nvPr/>
          </p:nvCxnSpPr>
          <p:spPr>
            <a:xfrm>
              <a:off x="2843808" y="3068960"/>
              <a:ext cx="870918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2803332" y="273040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ASR trans</a:t>
              </a:r>
              <a:endParaRPr lang="zh-TW" altLang="en-US" sz="1600" dirty="0"/>
            </a:p>
          </p:txBody>
        </p:sp>
      </p:grpSp>
      <p:sp>
        <p:nvSpPr>
          <p:cNvPr id="29" name="頁尾版面配置區 61"/>
          <p:cNvSpPr>
            <a:spLocks noGrp="1"/>
          </p:cNvSpPr>
          <p:nvPr>
            <p:ph type="ftr" sz="quarter" idx="11"/>
          </p:nvPr>
        </p:nvSpPr>
        <p:spPr>
          <a:xfrm>
            <a:off x="5401816" y="612648"/>
            <a:ext cx="3634680" cy="457200"/>
          </a:xfrm>
        </p:spPr>
        <p:txBody>
          <a:bodyPr/>
          <a:lstStyle/>
          <a:p>
            <a:r>
              <a:rPr lang="en-US" altLang="zh-TW" sz="1400" dirty="0" smtClean="0"/>
              <a:t>Master Defense, National Taiwan University</a:t>
            </a:r>
            <a:endParaRPr lang="zh-TW" altLang="en-US" sz="1400" dirty="0"/>
          </a:p>
        </p:txBody>
      </p:sp>
      <p:grpSp>
        <p:nvGrpSpPr>
          <p:cNvPr id="30" name="群組 2"/>
          <p:cNvGrpSpPr>
            <a:grpSpLocks/>
          </p:cNvGrpSpPr>
          <p:nvPr/>
        </p:nvGrpSpPr>
        <p:grpSpPr bwMode="auto">
          <a:xfrm>
            <a:off x="4056316" y="490050"/>
            <a:ext cx="1253893" cy="407042"/>
            <a:chOff x="40915050" y="-446643"/>
            <a:chExt cx="10692022" cy="3470836"/>
          </a:xfrm>
        </p:grpSpPr>
        <p:pic>
          <p:nvPicPr>
            <p:cNvPr id="31" name="Picture 160" descr="C:\Users\ugoc\Desktop\gal_081_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15050" y="87094"/>
              <a:ext cx="6797832" cy="2937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61" descr="C:\Users\ugoc\Desktop\Emblem7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134438" y="-446643"/>
              <a:ext cx="3472634" cy="347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3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2.6|1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19.5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1|8.4|2.2|21.7|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0.7|1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2.2|10.3|8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2.2|10.7|2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3.9|23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.1|11.3|2.8|17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4|12.3|6.8|4.6|9.7|8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5.5|8.4|0.9|8.3|3.5|0.8|4.9|6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1|12.6|15.3|1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0.9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4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0|12.6|20.1|20.9|13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2|6.8|11.7|22.5|23.1|1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7.8|11.5|26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5|21.1|8.6|3.2|17|9.6|40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4|8.7|8.3|11.3|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4|12.6|6.6|12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3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6|10.3|5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7|13.5|2.1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1.7|3.8|1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0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1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2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3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4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5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6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17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都會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37753</TotalTime>
  <Words>4478</Words>
  <Application>Microsoft Office PowerPoint</Application>
  <PresentationFormat>如螢幕大小 (4:3)</PresentationFormat>
  <Paragraphs>973</Paragraphs>
  <Slides>55</Slides>
  <Notes>55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都會</vt:lpstr>
      <vt:lpstr>Automatic Key Term Extraction and Summarization from Spoken Course Lectures 課程錄音之自動關鍵用語擷取及摘要</vt:lpstr>
      <vt:lpstr>Introduction</vt:lpstr>
      <vt:lpstr>Introduction</vt:lpstr>
      <vt:lpstr>Automatic Key Term Extraction</vt:lpstr>
      <vt:lpstr>Definition</vt:lpstr>
      <vt:lpstr>Automatic Key Term Extraction</vt:lpstr>
      <vt:lpstr>Automatic Key Term Extraction</vt:lpstr>
      <vt:lpstr>Automatic Key Term Extraction</vt:lpstr>
      <vt:lpstr>Automatic Key Term Extraction</vt:lpstr>
      <vt:lpstr>Automatic Key Term Extraction</vt:lpstr>
      <vt:lpstr>Automatic Key Term Extraction</vt:lpstr>
      <vt:lpstr>Branching Entropy</vt:lpstr>
      <vt:lpstr>Branching Entropy</vt:lpstr>
      <vt:lpstr>Branching Entropy</vt:lpstr>
      <vt:lpstr>Branching Entropy</vt:lpstr>
      <vt:lpstr>Branching Entropy</vt:lpstr>
      <vt:lpstr>Branching Entropy</vt:lpstr>
      <vt:lpstr>Branching Entropy</vt:lpstr>
      <vt:lpstr>Branching Entropy</vt:lpstr>
      <vt:lpstr>Automatic Key Term Extraction</vt:lpstr>
      <vt:lpstr>Feature Extraction</vt:lpstr>
      <vt:lpstr>Feature Extraction</vt:lpstr>
      <vt:lpstr>Feature Extraction</vt:lpstr>
      <vt:lpstr>Feature Extraction</vt:lpstr>
      <vt:lpstr>Feature Extraction</vt:lpstr>
      <vt:lpstr>Feature Extraction</vt:lpstr>
      <vt:lpstr>Feature Extraction</vt:lpstr>
      <vt:lpstr>Feature Extraction</vt:lpstr>
      <vt:lpstr>Feature Extraction</vt:lpstr>
      <vt:lpstr>Feature Extraction</vt:lpstr>
      <vt:lpstr>Feature Extraction</vt:lpstr>
      <vt:lpstr>Feature Extraction</vt:lpstr>
      <vt:lpstr>Automatic Key Term Extraction</vt:lpstr>
      <vt:lpstr>Learning Methods</vt:lpstr>
      <vt:lpstr>Experiments</vt:lpstr>
      <vt:lpstr>Experiments</vt:lpstr>
      <vt:lpstr>Experiments</vt:lpstr>
      <vt:lpstr>Experiments</vt:lpstr>
      <vt:lpstr>Experiments</vt:lpstr>
      <vt:lpstr>Experiments</vt:lpstr>
      <vt:lpstr>Automatic Summarization</vt:lpstr>
      <vt:lpstr>Introduction</vt:lpstr>
      <vt:lpstr>Statistical Measure of a Term</vt:lpstr>
      <vt:lpstr>Importance of the Sentence</vt:lpstr>
      <vt:lpstr>Random Walk on a Graph</vt:lpstr>
      <vt:lpstr>Random Walk on a Graph</vt:lpstr>
      <vt:lpstr>Random Walk on a Graph</vt:lpstr>
      <vt:lpstr>Experiments</vt:lpstr>
      <vt:lpstr>Experiments</vt:lpstr>
      <vt:lpstr>Evaluation</vt:lpstr>
      <vt:lpstr>Evaluation</vt:lpstr>
      <vt:lpstr>Evaluation</vt:lpstr>
      <vt:lpstr>Conclusions</vt:lpstr>
      <vt:lpstr>Conclusions</vt:lpstr>
      <vt:lpstr>Thanks for your attention!  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swallow</dc:creator>
  <cp:lastModifiedBy>swallow</cp:lastModifiedBy>
  <cp:revision>1074</cp:revision>
  <cp:lastPrinted>2011-06-19T19:26:47Z</cp:lastPrinted>
  <dcterms:created xsi:type="dcterms:W3CDTF">2010-11-18T07:50:47Z</dcterms:created>
  <dcterms:modified xsi:type="dcterms:W3CDTF">2011-07-12T17:13:40Z</dcterms:modified>
</cp:coreProperties>
</file>