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4"/>
  </p:notesMasterIdLst>
  <p:sldIdLst>
    <p:sldId id="256" r:id="rId2"/>
    <p:sldId id="375" r:id="rId3"/>
    <p:sldId id="257" r:id="rId4"/>
    <p:sldId id="263" r:id="rId5"/>
    <p:sldId id="258" r:id="rId6"/>
    <p:sldId id="262" r:id="rId7"/>
    <p:sldId id="264" r:id="rId8"/>
    <p:sldId id="259" r:id="rId9"/>
    <p:sldId id="260" r:id="rId10"/>
    <p:sldId id="271" r:id="rId11"/>
    <p:sldId id="272" r:id="rId12"/>
    <p:sldId id="275" r:id="rId13"/>
    <p:sldId id="274" r:id="rId14"/>
    <p:sldId id="276" r:id="rId15"/>
    <p:sldId id="277" r:id="rId16"/>
    <p:sldId id="267" r:id="rId17"/>
    <p:sldId id="269" r:id="rId18"/>
    <p:sldId id="278" r:id="rId19"/>
    <p:sldId id="279" r:id="rId20"/>
    <p:sldId id="370" r:id="rId21"/>
    <p:sldId id="371" r:id="rId22"/>
    <p:sldId id="372" r:id="rId23"/>
    <p:sldId id="373" r:id="rId24"/>
    <p:sldId id="282" r:id="rId25"/>
    <p:sldId id="283" r:id="rId26"/>
    <p:sldId id="376" r:id="rId27"/>
    <p:sldId id="377" r:id="rId28"/>
    <p:sldId id="378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4" r:id="rId1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6600"/>
    <a:srgbClr val="FF3300"/>
    <a:srgbClr val="FF00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1" autoAdjust="0"/>
    <p:restoredTop sz="94660"/>
  </p:normalViewPr>
  <p:slideViewPr>
    <p:cSldViewPr>
      <p:cViewPr>
        <p:scale>
          <a:sx n="72" d="100"/>
          <a:sy n="72" d="100"/>
        </p:scale>
        <p:origin x="-93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AB4DB-5B8D-4EFE-9930-4067EA70BBD2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3E267-E2BC-471E-87AE-D7A5E0DBA1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0199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100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101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8227049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16672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16672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16672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0783389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106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108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109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9790665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112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2926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842-17FC-4C0A-B16A-B0C1E58E7A8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842-17FC-4C0A-B16A-B0C1E58E7A8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842-17FC-4C0A-B16A-B0C1E58E7A8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842-17FC-4C0A-B16A-B0C1E58E7A8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C357F-024C-444B-AC88-DEC6A2630D19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23117-1FAB-4C01-9795-4E672709676A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69301-4A0E-4FDC-943E-B0D0BAC00E5F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872A1-5AA2-4F9F-B5C7-CB6F4AB19B5F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84417-09DB-4385-B020-AD984450D726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C326C-6B6B-4643-834B-82EA5FD71002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4DBC4-565F-4E54-BD43-E0B955E2CBE7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861B1-C3A9-48B5-8394-F826C8BC37ED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8F186-2AAF-447F-AB34-2628B061F7D5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6F3D3-9034-45B7-9D82-9092E84B0906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0FBB-4C70-4028-A34E-9EB3FCCB7146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0296E-77D1-4704-91A1-75AC7121256B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823F9-708D-4590-A11F-557A3D9B609B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C4037-5E34-4685-BB96-17AF044DC911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07638-B1E4-4D28-B5A0-D3745109ACDF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32919-BCCB-4A5E-B4DB-622C1AAC016B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3CD9B-E947-4C55-B320-A0CC76DAEFF5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FDB9C-88B9-4E78-9B76-EEB9E2F1021C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78D4E-E913-43EB-9111-C6083A275007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9790665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453308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這樣子我們就得到了所以的</a:t>
            </a:r>
            <a:r>
              <a:rPr lang="en-US" altLang="zh-TW" dirty="0" smtClean="0"/>
              <a:t>Convex path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387992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1026563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2926947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3C79-2136-4B3A-9A03-2CC7E6DC66E8}" type="slidenum">
              <a:rPr lang="zh-TW" altLang="en-US" smtClean="0"/>
              <a:pPr/>
              <a:t>98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5983498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E267-E2BC-471E-87AE-D7A5E0DBA13A}" type="slidenum">
              <a:rPr lang="zh-TW" altLang="en-US" smtClean="0"/>
              <a:pPr/>
              <a:t>99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32E4488-15AB-4BC8-BA69-DE5CEA812EE6}" type="datetimeFigureOut">
              <a:rPr lang="zh-TW" altLang="en-US" smtClean="0"/>
              <a:pPr/>
              <a:t>2011/1/8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DA623F4-DD7F-4E94-9DAA-81C877AAACE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__2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Office_Word___1.docx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0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0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10" Type="http://schemas.openxmlformats.org/officeDocument/2006/relationships/image" Target="../media/image77.png"/><Relationship Id="rId4" Type="http://schemas.openxmlformats.org/officeDocument/2006/relationships/image" Target="../media/image89.png"/><Relationship Id="rId9" Type="http://schemas.openxmlformats.org/officeDocument/2006/relationships/image" Target="../media/image88.png"/><Relationship Id="rId1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77.png"/><Relationship Id="rId9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7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98.png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7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3" Type="http://schemas.openxmlformats.org/officeDocument/2006/relationships/image" Target="../media/image142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164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538286"/>
          </a:xfrm>
        </p:spPr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006402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A Proof of the Gilbert-</a:t>
            </a:r>
            <a:r>
              <a:rPr lang="en-US" altLang="zh-TW" dirty="0" err="1" smtClean="0"/>
              <a:t>Pollak</a:t>
            </a:r>
            <a:r>
              <a:rPr lang="en-US" altLang="zh-TW" dirty="0" smtClean="0"/>
              <a:t> Conjecture on the Steiner Ratio</a:t>
            </a:r>
          </a:p>
          <a:p>
            <a:r>
              <a:rPr lang="en-US" altLang="zh-TW" dirty="0" smtClean="0"/>
              <a:t>D,-Z. Du and F. K. Hwang</a:t>
            </a:r>
          </a:p>
          <a:p>
            <a:r>
              <a:rPr lang="en-US" altLang="zh-TW" dirty="0" err="1" smtClean="0"/>
              <a:t>Algorithmica</a:t>
            </a:r>
            <a:r>
              <a:rPr lang="en-US" altLang="zh-TW" dirty="0" smtClean="0"/>
              <a:t> 1992</a:t>
            </a:r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4222798"/>
            <a:ext cx="6400800" cy="1006402"/>
          </a:xfrm>
          <a:prstGeom prst="rect">
            <a:avLst/>
          </a:prstGeom>
        </p:spPr>
        <p:txBody>
          <a:bodyPr vert="horz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Steiner Ratio Conjecture of Gilbert-</a:t>
            </a: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Pollak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Still Be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Open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lang="en-US" altLang="zh-TW" sz="3200" dirty="0" smtClean="0">
                <a:solidFill>
                  <a:schemeClr val="tx1">
                    <a:tint val="75000"/>
                  </a:schemeClr>
                </a:solidFill>
              </a:rPr>
              <a:t>N. </a:t>
            </a:r>
            <a:r>
              <a:rPr lang="en-US" altLang="zh-TW" sz="3200" dirty="0" err="1" smtClean="0">
                <a:solidFill>
                  <a:schemeClr val="tx1">
                    <a:tint val="75000"/>
                  </a:schemeClr>
                </a:solidFill>
              </a:rPr>
              <a:t>Innami</a:t>
            </a:r>
            <a:r>
              <a:rPr lang="zh-TW" altLang="en-US" sz="3200" dirty="0" smtClean="0">
                <a:solidFill>
                  <a:schemeClr val="tx1">
                    <a:tint val="75000"/>
                  </a:schemeClr>
                </a:solidFill>
              </a:rPr>
              <a:t>˙</a:t>
            </a:r>
            <a:r>
              <a:rPr lang="en-US" altLang="zh-TW" sz="3200" dirty="0" smtClean="0">
                <a:solidFill>
                  <a:schemeClr val="tx1">
                    <a:tint val="75000"/>
                  </a:schemeClr>
                </a:solidFill>
              </a:rPr>
              <a:t>B.H. Kim</a:t>
            </a:r>
            <a:r>
              <a:rPr lang="zh-TW" altLang="en-US" sz="3200" dirty="0" smtClean="0">
                <a:solidFill>
                  <a:schemeClr val="tx1">
                    <a:tint val="75000"/>
                  </a:schemeClr>
                </a:solidFill>
              </a:rPr>
              <a:t>˙</a:t>
            </a:r>
            <a:r>
              <a:rPr lang="en-US" altLang="zh-TW" sz="3200" dirty="0" smtClean="0">
                <a:solidFill>
                  <a:schemeClr val="tx1">
                    <a:tint val="75000"/>
                  </a:schemeClr>
                </a:solidFill>
              </a:rPr>
              <a:t>Y. </a:t>
            </a:r>
            <a:r>
              <a:rPr lang="en-US" altLang="zh-TW" sz="3200" dirty="0" err="1" smtClean="0">
                <a:solidFill>
                  <a:schemeClr val="tx1">
                    <a:tint val="75000"/>
                  </a:schemeClr>
                </a:solidFill>
              </a:rPr>
              <a:t>Mashiko</a:t>
            </a:r>
            <a:r>
              <a:rPr lang="zh-TW" altLang="en-US" sz="3200" dirty="0" smtClean="0">
                <a:solidFill>
                  <a:schemeClr val="tx1">
                    <a:tint val="75000"/>
                  </a:schemeClr>
                </a:solidFill>
              </a:rPr>
              <a:t>˙</a:t>
            </a:r>
            <a:r>
              <a:rPr lang="en-US" altLang="zh-TW" sz="3200" dirty="0" err="1" smtClean="0">
                <a:solidFill>
                  <a:schemeClr val="tx1">
                    <a:tint val="75000"/>
                  </a:schemeClr>
                </a:solidFill>
              </a:rPr>
              <a:t>K.Shiohama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Algorithmica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Inner Spanning Trees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2764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latin typeface="+mj-ea"/>
                <a:ea typeface="+mj-ea"/>
              </a:rPr>
              <a:t>adjacent points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TW" sz="2000" dirty="0" smtClean="0">
                <a:latin typeface="+mj-ea"/>
                <a:ea typeface="+mj-ea"/>
              </a:rPr>
              <a:t>regular points 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1600" dirty="0" smtClean="0">
                <a:latin typeface="+mj-ea"/>
                <a:ea typeface="+mj-ea"/>
              </a:rPr>
              <a:t>a convex path connecting them</a:t>
            </a:r>
          </a:p>
          <a:p>
            <a:pPr lvl="2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1"/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4" name="直線接點 3"/>
          <p:cNvCxnSpPr>
            <a:endCxn id="18" idx="1"/>
          </p:cNvCxnSpPr>
          <p:nvPr/>
        </p:nvCxnSpPr>
        <p:spPr>
          <a:xfrm rot="16200000" flipH="1">
            <a:off x="3734035" y="4299482"/>
            <a:ext cx="19745" cy="25624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endCxn id="11" idx="2"/>
          </p:cNvCxnSpPr>
          <p:nvPr/>
        </p:nvCxnSpPr>
        <p:spPr>
          <a:xfrm rot="5400000" flipH="1" flipV="1">
            <a:off x="4046853" y="4345360"/>
            <a:ext cx="957195" cy="25413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2123728" y="5065439"/>
            <a:ext cx="4032448" cy="1531913"/>
            <a:chOff x="1763688" y="4221088"/>
            <a:chExt cx="4032448" cy="1531913"/>
          </a:xfrm>
        </p:grpSpPr>
        <p:grpSp>
          <p:nvGrpSpPr>
            <p:cNvPr id="7" name="群組 11"/>
            <p:cNvGrpSpPr/>
            <p:nvPr/>
          </p:nvGrpSpPr>
          <p:grpSpPr>
            <a:xfrm>
              <a:off x="1979712" y="4705399"/>
              <a:ext cx="864096" cy="648072"/>
              <a:chOff x="1979712" y="4705399"/>
              <a:chExt cx="864096" cy="648072"/>
            </a:xfrm>
          </p:grpSpPr>
          <p:cxnSp>
            <p:nvCxnSpPr>
              <p:cNvPr id="23" name="直線接點 3"/>
              <p:cNvCxnSpPr/>
              <p:nvPr/>
            </p:nvCxnSpPr>
            <p:spPr>
              <a:xfrm>
                <a:off x="2030541" y="4770206"/>
                <a:ext cx="813267" cy="5832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流程圖: 接點 4"/>
              <p:cNvSpPr/>
              <p:nvPr/>
            </p:nvSpPr>
            <p:spPr>
              <a:xfrm>
                <a:off x="1979712" y="47053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10"/>
            <p:cNvGrpSpPr/>
            <p:nvPr/>
          </p:nvGrpSpPr>
          <p:grpSpPr>
            <a:xfrm>
              <a:off x="2771800" y="5229200"/>
              <a:ext cx="1080120" cy="144016"/>
              <a:chOff x="2132112" y="4857799"/>
              <a:chExt cx="1080120" cy="144016"/>
            </a:xfrm>
          </p:grpSpPr>
          <p:cxnSp>
            <p:nvCxnSpPr>
              <p:cNvPr id="21" name="直線接點 5"/>
              <p:cNvCxnSpPr/>
              <p:nvPr/>
            </p:nvCxnSpPr>
            <p:spPr>
              <a:xfrm>
                <a:off x="2254949" y="4929807"/>
                <a:ext cx="957283" cy="7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流程圖: 接點 6"/>
              <p:cNvSpPr/>
              <p:nvPr/>
            </p:nvSpPr>
            <p:spPr>
              <a:xfrm>
                <a:off x="2132112" y="48577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9"/>
            <p:cNvGrpSpPr/>
            <p:nvPr/>
          </p:nvGrpSpPr>
          <p:grpSpPr>
            <a:xfrm>
              <a:off x="3779912" y="4797152"/>
              <a:ext cx="936104" cy="576064"/>
              <a:chOff x="3347864" y="4578151"/>
              <a:chExt cx="936104" cy="576064"/>
            </a:xfrm>
          </p:grpSpPr>
          <p:cxnSp>
            <p:nvCxnSpPr>
              <p:cNvPr id="19" name="直線接點 7"/>
              <p:cNvCxnSpPr/>
              <p:nvPr/>
            </p:nvCxnSpPr>
            <p:spPr>
              <a:xfrm flipV="1">
                <a:off x="3398693" y="4578151"/>
                <a:ext cx="885275" cy="4968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流程圖: 接點 19"/>
              <p:cNvSpPr/>
              <p:nvPr/>
            </p:nvSpPr>
            <p:spPr>
              <a:xfrm>
                <a:off x="3347864" y="50101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14"/>
            <p:cNvGrpSpPr/>
            <p:nvPr/>
          </p:nvGrpSpPr>
          <p:grpSpPr>
            <a:xfrm>
              <a:off x="4644008" y="4293096"/>
              <a:ext cx="864096" cy="576064"/>
              <a:chOff x="1979712" y="4273351"/>
              <a:chExt cx="864096" cy="576064"/>
            </a:xfrm>
          </p:grpSpPr>
          <p:cxnSp>
            <p:nvCxnSpPr>
              <p:cNvPr id="17" name="直線接點 16"/>
              <p:cNvCxnSpPr/>
              <p:nvPr/>
            </p:nvCxnSpPr>
            <p:spPr>
              <a:xfrm flipV="1">
                <a:off x="2030541" y="4273351"/>
                <a:ext cx="813267" cy="4968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流程圖: 接點 17"/>
              <p:cNvSpPr/>
              <p:nvPr/>
            </p:nvSpPr>
            <p:spPr>
              <a:xfrm>
                <a:off x="1979712" y="47053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流程圖: 接點 10"/>
            <p:cNvSpPr/>
            <p:nvPr/>
          </p:nvSpPr>
          <p:spPr>
            <a:xfrm>
              <a:off x="5436096" y="4221088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627784" y="542547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S2</a:t>
              </a:r>
              <a:endParaRPr lang="zh-TW" altLang="en-US" sz="1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763688" y="4797152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S1</a:t>
              </a:r>
              <a:endParaRPr lang="zh-TW" altLang="en-US" sz="14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707904" y="544522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S3</a:t>
              </a:r>
              <a:endParaRPr lang="zh-TW" altLang="en-US" sz="14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644008" y="494116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S4</a:t>
              </a:r>
              <a:endParaRPr lang="zh-TW" altLang="en-US" sz="1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64088" y="450912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S5</a:t>
              </a:r>
              <a:endParaRPr lang="zh-TW" altLang="en-US" sz="1400" dirty="0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699792" y="43558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Adjacent points for examples 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220072" y="6093296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</a:t>
            </a:r>
            <a:r>
              <a:rPr lang="en-US" altLang="zh-TW" dirty="0" smtClean="0"/>
              <a:t>1</a:t>
            </a:r>
            <a:r>
              <a:rPr lang="en-US" altLang="zh-TW" sz="2000" dirty="0" smtClean="0">
                <a:sym typeface="Wingdings" pitchFamily="2" charset="2"/>
              </a:rPr>
              <a:t>:</a:t>
            </a:r>
            <a:r>
              <a:rPr lang="zh-TW" altLang="en-US" sz="2000" dirty="0" smtClean="0">
                <a:sym typeface="Wingdings" pitchFamily="2" charset="2"/>
              </a:rPr>
              <a:t>  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1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2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3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4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5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680796" y="4355812"/>
            <a:ext cx="90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{S1,S4}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480996" y="4355812"/>
            <a:ext cx="90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{S1,S5}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544892" y="435581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{S2,S5}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Minimum Inner Spanning Tree</a:t>
            </a:r>
            <a:endParaRPr lang="zh-TW" altLang="en-US" dirty="0"/>
          </a:p>
        </p:txBody>
      </p:sp>
      <p:cxnSp>
        <p:nvCxnSpPr>
          <p:cNvPr id="4" name="直線接點 3"/>
          <p:cNvCxnSpPr>
            <a:stCxn id="37" idx="7"/>
            <a:endCxn id="36" idx="3"/>
          </p:cNvCxnSpPr>
          <p:nvPr/>
        </p:nvCxnSpPr>
        <p:spPr>
          <a:xfrm flipV="1">
            <a:off x="3473203" y="4782804"/>
            <a:ext cx="913528" cy="533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stCxn id="38" idx="5"/>
            <a:endCxn id="37" idx="1"/>
          </p:cNvCxnSpPr>
          <p:nvPr/>
        </p:nvCxnSpPr>
        <p:spPr>
          <a:xfrm>
            <a:off x="2809072" y="4632032"/>
            <a:ext cx="562307" cy="684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stCxn id="39" idx="4"/>
            <a:endCxn id="38" idx="0"/>
          </p:cNvCxnSpPr>
          <p:nvPr/>
        </p:nvCxnSpPr>
        <p:spPr>
          <a:xfrm>
            <a:off x="2465402" y="3858772"/>
            <a:ext cx="292758" cy="650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stCxn id="39" idx="7"/>
            <a:endCxn id="40" idx="1"/>
          </p:cNvCxnSpPr>
          <p:nvPr/>
        </p:nvCxnSpPr>
        <p:spPr>
          <a:xfrm flipV="1">
            <a:off x="2516314" y="3729702"/>
            <a:ext cx="476927" cy="6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29" idx="1"/>
            <a:endCxn id="33" idx="4"/>
          </p:cNvCxnSpPr>
          <p:nvPr/>
        </p:nvCxnSpPr>
        <p:spPr>
          <a:xfrm flipH="1" flipV="1">
            <a:off x="1076123" y="2897258"/>
            <a:ext cx="234581" cy="16306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8"/>
          <p:cNvGrpSpPr/>
          <p:nvPr/>
        </p:nvGrpSpPr>
        <p:grpSpPr>
          <a:xfrm>
            <a:off x="1004123" y="1807861"/>
            <a:ext cx="3505520" cy="3631745"/>
            <a:chOff x="1004123" y="1601129"/>
            <a:chExt cx="3505520" cy="3631745"/>
          </a:xfrm>
        </p:grpSpPr>
        <p:cxnSp>
          <p:nvCxnSpPr>
            <p:cNvPr id="10" name="直線接點 9"/>
            <p:cNvCxnSpPr/>
            <p:nvPr/>
          </p:nvCxnSpPr>
          <p:spPr>
            <a:xfrm flipV="1">
              <a:off x="1363699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-3600000" flipV="1">
              <a:off x="3453821" y="1678837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3600000" flipV="1">
              <a:off x="2059238" y="1668328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137758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3600000">
              <a:off x="379256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8000000" flipH="1">
              <a:off x="308253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758370" y="3811807"/>
              <a:ext cx="0" cy="478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758370" y="175563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-3600000" flipV="1">
              <a:off x="1224268" y="2604661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414295" y="4905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-3600000" flipV="1">
              <a:off x="4287700" y="4356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3600000" flipV="1">
              <a:off x="4287700" y="2634077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3600000" flipV="1">
              <a:off x="2894210" y="355605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-3600000" flipV="1">
              <a:off x="2615345" y="3569352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圖: 接點 24"/>
            <p:cNvSpPr/>
            <p:nvPr/>
          </p:nvSpPr>
          <p:spPr>
            <a:xfrm>
              <a:off x="2686283" y="1935639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291699" y="270892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4065758" y="2716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4065757" y="4300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1289616" y="4300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3342295" y="4761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82777" y="4302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686370" y="3667807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004123" y="254652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682777" y="1601129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4355133" y="256207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4365643" y="445316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3350291" y="508887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86160" y="4302388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393402" y="3508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972153" y="3501882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1" name="直線接點 40"/>
          <p:cNvCxnSpPr>
            <a:stCxn id="33" idx="7"/>
            <a:endCxn id="34" idx="3"/>
          </p:cNvCxnSpPr>
          <p:nvPr/>
        </p:nvCxnSpPr>
        <p:spPr>
          <a:xfrm flipV="1">
            <a:off x="1127035" y="1930773"/>
            <a:ext cx="1576830" cy="843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5" idx="4"/>
            <a:endCxn id="36" idx="0"/>
          </p:cNvCxnSpPr>
          <p:nvPr/>
        </p:nvCxnSpPr>
        <p:spPr>
          <a:xfrm>
            <a:off x="4427133" y="2912808"/>
            <a:ext cx="10510" cy="1747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29" idx="6"/>
            <a:endCxn id="38" idx="2"/>
          </p:cNvCxnSpPr>
          <p:nvPr/>
        </p:nvCxnSpPr>
        <p:spPr>
          <a:xfrm>
            <a:off x="1433616" y="4578772"/>
            <a:ext cx="1252544" cy="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899592" y="4516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70898" y="2516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2771800" y="1547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P3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27984" y="2546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P4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499992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P5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0384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258170" y="46125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051720" y="3421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P8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987824" y="34197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P9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403648" y="29063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</a:t>
            </a:r>
            <a:r>
              <a:rPr lang="en-US" altLang="zh-TW" dirty="0" smtClean="0">
                <a:solidFill>
                  <a:srgbClr val="002060"/>
                </a:solidFill>
              </a:rPr>
              <a:t>1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02749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667426" y="4280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4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168307" y="46192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5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2805689" y="38727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374731" y="5570076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</a:rPr>
              <a:t>t(x)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9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3" name="群組 8"/>
          <p:cNvGrpSpPr/>
          <p:nvPr/>
        </p:nvGrpSpPr>
        <p:grpSpPr>
          <a:xfrm>
            <a:off x="1004123" y="1807861"/>
            <a:ext cx="3505520" cy="3631745"/>
            <a:chOff x="1004123" y="1601129"/>
            <a:chExt cx="3505520" cy="3631745"/>
          </a:xfrm>
        </p:grpSpPr>
        <p:cxnSp>
          <p:nvCxnSpPr>
            <p:cNvPr id="10" name="直線接點 9"/>
            <p:cNvCxnSpPr/>
            <p:nvPr/>
          </p:nvCxnSpPr>
          <p:spPr>
            <a:xfrm flipV="1">
              <a:off x="1363699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-3600000" flipV="1">
              <a:off x="3453821" y="1678837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3600000" flipV="1">
              <a:off x="2059238" y="1668328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137758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3600000">
              <a:off x="379256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8000000" flipH="1">
              <a:off x="308253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758370" y="3811807"/>
              <a:ext cx="0" cy="47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758370" y="175563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-3600000" flipV="1">
              <a:off x="1224268" y="2604661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414295" y="4905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-3600000" flipV="1">
              <a:off x="4287700" y="4356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3600000" flipV="1">
              <a:off x="4287700" y="2634077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3600000" flipV="1">
              <a:off x="2894210" y="3556059"/>
              <a:ext cx="0" cy="18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-3600000" flipV="1">
              <a:off x="2615345" y="3569352"/>
              <a:ext cx="0" cy="18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圖: 接點 24"/>
            <p:cNvSpPr/>
            <p:nvPr/>
          </p:nvSpPr>
          <p:spPr>
            <a:xfrm>
              <a:off x="2686283" y="1935639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291699" y="270892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4065758" y="2716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4065757" y="4300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1289616" y="4300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3342295" y="4761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82777" y="4302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686370" y="3667807"/>
              <a:ext cx="144000" cy="144000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004123" y="254652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682777" y="1601129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4355133" y="256207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4365643" y="445316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3350291" y="508887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81926" y="4302388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393402" y="3508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972153" y="3501882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899592" y="4516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70898" y="2516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2771800" y="1547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P3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27984" y="2546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P4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499992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P5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0384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258170" y="46125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051720" y="3421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P8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987824" y="34197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P9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403648" y="29063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</a:t>
            </a:r>
            <a:r>
              <a:rPr lang="en-US" altLang="zh-TW" dirty="0" smtClean="0">
                <a:solidFill>
                  <a:srgbClr val="002060"/>
                </a:solidFill>
              </a:rPr>
              <a:t>1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02749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667426" y="4280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4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168307" y="46192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5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2805689" y="38727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004048" y="385261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Steiner tree is decomposed into two full Steiner trees T1 and T2 at P7 = S6.</a:t>
            </a:r>
            <a:endParaRPr lang="zh-TW" altLang="en-US" baseline="-25000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2374731" y="5570076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</a:rPr>
              <a:t>t(x)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9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Characteristic Area</a:t>
            </a:r>
            <a:endParaRPr lang="zh-TW" altLang="en-US" dirty="0"/>
          </a:p>
        </p:txBody>
      </p:sp>
      <p:cxnSp>
        <p:nvCxnSpPr>
          <p:cNvPr id="4" name="直線接點 3"/>
          <p:cNvCxnSpPr>
            <a:stCxn id="37" idx="7"/>
            <a:endCxn id="36" idx="3"/>
          </p:cNvCxnSpPr>
          <p:nvPr/>
        </p:nvCxnSpPr>
        <p:spPr>
          <a:xfrm flipV="1">
            <a:off x="3473203" y="4782804"/>
            <a:ext cx="913528" cy="533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stCxn id="38" idx="5"/>
            <a:endCxn id="37" idx="1"/>
          </p:cNvCxnSpPr>
          <p:nvPr/>
        </p:nvCxnSpPr>
        <p:spPr>
          <a:xfrm>
            <a:off x="2804838" y="4632032"/>
            <a:ext cx="566541" cy="684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stCxn id="39" idx="4"/>
            <a:endCxn id="38" idx="0"/>
          </p:cNvCxnSpPr>
          <p:nvPr/>
        </p:nvCxnSpPr>
        <p:spPr>
          <a:xfrm>
            <a:off x="2465402" y="3858772"/>
            <a:ext cx="288524" cy="650348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stCxn id="39" idx="7"/>
            <a:endCxn id="40" idx="1"/>
          </p:cNvCxnSpPr>
          <p:nvPr/>
        </p:nvCxnSpPr>
        <p:spPr>
          <a:xfrm flipV="1">
            <a:off x="2516314" y="3729702"/>
            <a:ext cx="476927" cy="6158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29" idx="1"/>
            <a:endCxn id="33" idx="4"/>
          </p:cNvCxnSpPr>
          <p:nvPr/>
        </p:nvCxnSpPr>
        <p:spPr>
          <a:xfrm flipH="1" flipV="1">
            <a:off x="1076123" y="2897258"/>
            <a:ext cx="234581" cy="16306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8"/>
          <p:cNvGrpSpPr/>
          <p:nvPr/>
        </p:nvGrpSpPr>
        <p:grpSpPr>
          <a:xfrm>
            <a:off x="1004123" y="1807861"/>
            <a:ext cx="3505520" cy="3631745"/>
            <a:chOff x="1004123" y="1601129"/>
            <a:chExt cx="3505520" cy="3631745"/>
          </a:xfrm>
        </p:grpSpPr>
        <p:cxnSp>
          <p:nvCxnSpPr>
            <p:cNvPr id="10" name="直線接點 9"/>
            <p:cNvCxnSpPr/>
            <p:nvPr/>
          </p:nvCxnSpPr>
          <p:spPr>
            <a:xfrm flipV="1">
              <a:off x="1363699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-3600000" flipV="1">
              <a:off x="3453821" y="1678837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3600000" flipV="1">
              <a:off x="2059238" y="1668328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137758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3600000">
              <a:off x="379256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8000000" flipH="1">
              <a:off x="308253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758370" y="3811807"/>
              <a:ext cx="0" cy="4788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758370" y="175563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-3600000" flipV="1">
              <a:off x="1224268" y="2604661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414295" y="4905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-3600000" flipV="1">
              <a:off x="4287700" y="4356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3600000" flipV="1">
              <a:off x="4287700" y="2634077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3600000" flipV="1">
              <a:off x="2894210" y="3556059"/>
              <a:ext cx="0" cy="18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-3600000" flipV="1">
              <a:off x="2615345" y="3569352"/>
              <a:ext cx="0" cy="18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圖: 接點 24"/>
            <p:cNvSpPr/>
            <p:nvPr/>
          </p:nvSpPr>
          <p:spPr>
            <a:xfrm>
              <a:off x="2686283" y="1935639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291699" y="270892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4065758" y="2716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4065757" y="4300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1289616" y="4300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3342295" y="4761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82777" y="4302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686370" y="3667807"/>
              <a:ext cx="144000" cy="144000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004123" y="254652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682777" y="1601129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4355133" y="256207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4365643" y="445316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3350291" y="508887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81926" y="4302388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393402" y="3508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972153" y="3501882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1" name="直線接點 40"/>
          <p:cNvCxnSpPr>
            <a:stCxn id="33" idx="7"/>
            <a:endCxn id="34" idx="3"/>
          </p:cNvCxnSpPr>
          <p:nvPr/>
        </p:nvCxnSpPr>
        <p:spPr>
          <a:xfrm flipV="1">
            <a:off x="1127035" y="1930773"/>
            <a:ext cx="1576830" cy="843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4" idx="5"/>
            <a:endCxn id="35" idx="1"/>
          </p:cNvCxnSpPr>
          <p:nvPr/>
        </p:nvCxnSpPr>
        <p:spPr>
          <a:xfrm>
            <a:off x="2805689" y="1930773"/>
            <a:ext cx="1570532" cy="859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5" idx="4"/>
            <a:endCxn id="36" idx="0"/>
          </p:cNvCxnSpPr>
          <p:nvPr/>
        </p:nvCxnSpPr>
        <p:spPr>
          <a:xfrm>
            <a:off x="4427133" y="2912808"/>
            <a:ext cx="10510" cy="1747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899592" y="4516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70898" y="2516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2771800" y="1547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P3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27984" y="2546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P4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499992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P5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0384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258170" y="46125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051720" y="3421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P8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987824" y="34197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P9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403648" y="29063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</a:t>
            </a:r>
            <a:r>
              <a:rPr lang="en-US" altLang="zh-TW" dirty="0" smtClean="0">
                <a:solidFill>
                  <a:srgbClr val="002060"/>
                </a:solidFill>
              </a:rPr>
              <a:t>1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02749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667426" y="4280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4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168307" y="46192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5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2805689" y="38727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endParaRPr lang="zh-TW" altLang="en-US" dirty="0">
              <a:solidFill>
                <a:srgbClr val="002060"/>
              </a:solidFill>
            </a:endParaRPr>
          </a:p>
        </p:txBody>
      </p:sp>
      <p:cxnSp>
        <p:nvCxnSpPr>
          <p:cNvPr id="67" name="直線接點 66"/>
          <p:cNvCxnSpPr>
            <a:stCxn id="40" idx="4"/>
            <a:endCxn id="38" idx="0"/>
          </p:cNvCxnSpPr>
          <p:nvPr/>
        </p:nvCxnSpPr>
        <p:spPr>
          <a:xfrm flipH="1">
            <a:off x="2753926" y="3852614"/>
            <a:ext cx="290227" cy="656506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29" idx="6"/>
            <a:endCxn id="38" idx="2"/>
          </p:cNvCxnSpPr>
          <p:nvPr/>
        </p:nvCxnSpPr>
        <p:spPr>
          <a:xfrm>
            <a:off x="1433616" y="4578772"/>
            <a:ext cx="1248310" cy="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2374731" y="5570076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</a:rPr>
              <a:t>t(x)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3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8"/>
          <p:cNvGrpSpPr/>
          <p:nvPr/>
        </p:nvGrpSpPr>
        <p:grpSpPr>
          <a:xfrm>
            <a:off x="1004123" y="1807861"/>
            <a:ext cx="3505520" cy="3631745"/>
            <a:chOff x="1004123" y="1601129"/>
            <a:chExt cx="3505520" cy="3631745"/>
          </a:xfrm>
        </p:grpSpPr>
        <p:cxnSp>
          <p:nvCxnSpPr>
            <p:cNvPr id="10" name="直線接點 9"/>
            <p:cNvCxnSpPr/>
            <p:nvPr/>
          </p:nvCxnSpPr>
          <p:spPr>
            <a:xfrm flipV="1">
              <a:off x="1363699" y="2860040"/>
              <a:ext cx="0" cy="1440000"/>
            </a:xfrm>
            <a:prstGeom prst="line">
              <a:avLst/>
            </a:prstGeom>
            <a:ln w="38100">
              <a:solidFill>
                <a:srgbClr val="FF2F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-3600000" flipV="1">
              <a:off x="3453821" y="1678837"/>
              <a:ext cx="0" cy="1440000"/>
            </a:xfrm>
            <a:prstGeom prst="line">
              <a:avLst/>
            </a:prstGeom>
            <a:ln w="38100">
              <a:solidFill>
                <a:srgbClr val="FF2F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3600000" flipV="1">
              <a:off x="2059238" y="1668328"/>
              <a:ext cx="0" cy="1440000"/>
            </a:xfrm>
            <a:prstGeom prst="line">
              <a:avLst/>
            </a:prstGeom>
            <a:ln w="38100">
              <a:solidFill>
                <a:srgbClr val="FF2F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137758" y="2860040"/>
              <a:ext cx="0" cy="1440000"/>
            </a:xfrm>
            <a:prstGeom prst="line">
              <a:avLst/>
            </a:prstGeom>
            <a:ln w="38100">
              <a:solidFill>
                <a:srgbClr val="FF2F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3600000">
              <a:off x="3792567" y="4266010"/>
              <a:ext cx="0" cy="720000"/>
            </a:xfrm>
            <a:prstGeom prst="line">
              <a:avLst/>
            </a:prstGeom>
            <a:ln w="38100">
              <a:solidFill>
                <a:srgbClr val="FF2F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8000000" flipH="1">
              <a:off x="3082537" y="4266010"/>
              <a:ext cx="0" cy="720000"/>
            </a:xfrm>
            <a:prstGeom prst="line">
              <a:avLst/>
            </a:prstGeom>
            <a:ln w="38100">
              <a:solidFill>
                <a:srgbClr val="FF2F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758370" y="175563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-3600000" flipV="1">
              <a:off x="1224268" y="2604661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414295" y="4905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-3600000" flipV="1">
              <a:off x="4287700" y="4356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3600000" flipV="1">
              <a:off x="4287700" y="2634077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圖: 接點 24"/>
            <p:cNvSpPr/>
            <p:nvPr/>
          </p:nvSpPr>
          <p:spPr>
            <a:xfrm>
              <a:off x="2686283" y="1935639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291699" y="270892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4065758" y="2716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4065757" y="4300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1289616" y="4300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3342295" y="4761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82777" y="4302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004123" y="254652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682777" y="1601129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4355133" y="256207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4365643" y="445316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3350291" y="508887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81926" y="4302388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899592" y="4516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70898" y="2516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2771800" y="1547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P3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27984" y="2546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P4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499992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P5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0384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258170" y="46125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403648" y="29063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</a:t>
            </a:r>
            <a:r>
              <a:rPr lang="en-US" altLang="zh-TW" dirty="0" smtClean="0">
                <a:solidFill>
                  <a:srgbClr val="002060"/>
                </a:solidFill>
              </a:rPr>
              <a:t>1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02749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667426" y="4280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4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168307" y="46192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5</a:t>
            </a:r>
            <a:endParaRPr lang="zh-TW" altLang="en-US" dirty="0">
              <a:solidFill>
                <a:srgbClr val="002060"/>
              </a:solidFill>
            </a:endParaRPr>
          </a:p>
        </p:txBody>
      </p:sp>
      <p:cxnSp>
        <p:nvCxnSpPr>
          <p:cNvPr id="69" name="直線接點 68"/>
          <p:cNvCxnSpPr>
            <a:stCxn id="29" idx="6"/>
            <a:endCxn id="38" idx="2"/>
          </p:cNvCxnSpPr>
          <p:nvPr/>
        </p:nvCxnSpPr>
        <p:spPr>
          <a:xfrm>
            <a:off x="1433616" y="4578772"/>
            <a:ext cx="1248310" cy="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37080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Characteristic Area</a:t>
            </a:r>
            <a:endParaRPr lang="zh-TW" altLang="en-US" dirty="0"/>
          </a:p>
        </p:txBody>
      </p:sp>
      <p:cxnSp>
        <p:nvCxnSpPr>
          <p:cNvPr id="4" name="直線接點 3"/>
          <p:cNvCxnSpPr>
            <a:stCxn id="37" idx="7"/>
            <a:endCxn id="36" idx="3"/>
          </p:cNvCxnSpPr>
          <p:nvPr/>
        </p:nvCxnSpPr>
        <p:spPr>
          <a:xfrm flipV="1">
            <a:off x="3473203" y="4782804"/>
            <a:ext cx="913528" cy="533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stCxn id="38" idx="5"/>
            <a:endCxn id="37" idx="1"/>
          </p:cNvCxnSpPr>
          <p:nvPr/>
        </p:nvCxnSpPr>
        <p:spPr>
          <a:xfrm>
            <a:off x="2804838" y="4632032"/>
            <a:ext cx="566541" cy="684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stCxn id="39" idx="4"/>
            <a:endCxn id="38" idx="0"/>
          </p:cNvCxnSpPr>
          <p:nvPr/>
        </p:nvCxnSpPr>
        <p:spPr>
          <a:xfrm>
            <a:off x="2465402" y="3858772"/>
            <a:ext cx="288524" cy="650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stCxn id="39" idx="7"/>
            <a:endCxn id="40" idx="1"/>
          </p:cNvCxnSpPr>
          <p:nvPr/>
        </p:nvCxnSpPr>
        <p:spPr>
          <a:xfrm flipV="1">
            <a:off x="2516314" y="3729702"/>
            <a:ext cx="476927" cy="6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29" idx="1"/>
            <a:endCxn id="33" idx="4"/>
          </p:cNvCxnSpPr>
          <p:nvPr/>
        </p:nvCxnSpPr>
        <p:spPr>
          <a:xfrm flipH="1" flipV="1">
            <a:off x="1076123" y="2897258"/>
            <a:ext cx="234581" cy="16306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8"/>
          <p:cNvGrpSpPr/>
          <p:nvPr/>
        </p:nvGrpSpPr>
        <p:grpSpPr>
          <a:xfrm>
            <a:off x="1004123" y="1807861"/>
            <a:ext cx="3505520" cy="3631745"/>
            <a:chOff x="1004123" y="1601129"/>
            <a:chExt cx="3505520" cy="3631745"/>
          </a:xfrm>
        </p:grpSpPr>
        <p:cxnSp>
          <p:nvCxnSpPr>
            <p:cNvPr id="10" name="直線接點 9"/>
            <p:cNvCxnSpPr/>
            <p:nvPr/>
          </p:nvCxnSpPr>
          <p:spPr>
            <a:xfrm flipV="1">
              <a:off x="1363699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-3600000" flipV="1">
              <a:off x="3453821" y="1678837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3600000" flipV="1">
              <a:off x="2059238" y="1668328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137758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3600000">
              <a:off x="379256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8000000" flipH="1">
              <a:off x="308253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758370" y="3811807"/>
              <a:ext cx="0" cy="478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758370" y="175563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-3600000" flipV="1">
              <a:off x="1224268" y="2604661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414295" y="4905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-3600000" flipV="1">
              <a:off x="4287700" y="4356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3600000" flipV="1">
              <a:off x="4287700" y="2634077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3600000" flipV="1">
              <a:off x="2894210" y="355605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-3600000" flipV="1">
              <a:off x="2615345" y="3569352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圖: 接點 24"/>
            <p:cNvSpPr/>
            <p:nvPr/>
          </p:nvSpPr>
          <p:spPr>
            <a:xfrm>
              <a:off x="2686283" y="1935639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291699" y="270892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4065758" y="2716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4065757" y="4300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1289616" y="4300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3342295" y="4761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82777" y="4302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686370" y="3667807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004123" y="254652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682777" y="1601129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4355133" y="256207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4365643" y="445316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3350291" y="508887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81926" y="4302388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393402" y="3508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972153" y="3501882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1" name="直線接點 40"/>
          <p:cNvCxnSpPr>
            <a:stCxn id="33" idx="7"/>
            <a:endCxn id="34" idx="3"/>
          </p:cNvCxnSpPr>
          <p:nvPr/>
        </p:nvCxnSpPr>
        <p:spPr>
          <a:xfrm flipV="1">
            <a:off x="1127035" y="1930773"/>
            <a:ext cx="1576830" cy="843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4" idx="5"/>
            <a:endCxn id="35" idx="1"/>
          </p:cNvCxnSpPr>
          <p:nvPr/>
        </p:nvCxnSpPr>
        <p:spPr>
          <a:xfrm>
            <a:off x="2805689" y="1930773"/>
            <a:ext cx="1570532" cy="859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5" idx="4"/>
            <a:endCxn id="36" idx="0"/>
          </p:cNvCxnSpPr>
          <p:nvPr/>
        </p:nvCxnSpPr>
        <p:spPr>
          <a:xfrm>
            <a:off x="4427133" y="2912808"/>
            <a:ext cx="10510" cy="1747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899592" y="4516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70898" y="2516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2771800" y="1547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P3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27984" y="2546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P4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499992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P5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0384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258170" y="46125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051720" y="3421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P8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987824" y="34197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P9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403648" y="29063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</a:t>
            </a:r>
            <a:r>
              <a:rPr lang="en-US" altLang="zh-TW" dirty="0" smtClean="0">
                <a:solidFill>
                  <a:srgbClr val="002060"/>
                </a:solidFill>
              </a:rPr>
              <a:t>1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02749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667426" y="4280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4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168307" y="46192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5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2805689" y="38727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endParaRPr lang="zh-TW" altLang="en-US" dirty="0">
              <a:solidFill>
                <a:srgbClr val="002060"/>
              </a:solidFill>
            </a:endParaRPr>
          </a:p>
        </p:txBody>
      </p:sp>
      <p:cxnSp>
        <p:nvCxnSpPr>
          <p:cNvPr id="67" name="直線接點 66"/>
          <p:cNvCxnSpPr>
            <a:stCxn id="40" idx="4"/>
            <a:endCxn id="38" idx="0"/>
          </p:cNvCxnSpPr>
          <p:nvPr/>
        </p:nvCxnSpPr>
        <p:spPr>
          <a:xfrm flipH="1">
            <a:off x="2753926" y="3852614"/>
            <a:ext cx="290227" cy="656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29" idx="6"/>
            <a:endCxn id="38" idx="2"/>
          </p:cNvCxnSpPr>
          <p:nvPr/>
        </p:nvCxnSpPr>
        <p:spPr>
          <a:xfrm>
            <a:off x="1433616" y="4578772"/>
            <a:ext cx="1248310" cy="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2374731" y="5570076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</a:rPr>
              <a:t>t(x)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Minimum Inner Spanning Tree</a:t>
            </a:r>
            <a:endParaRPr lang="zh-TW" altLang="en-US" dirty="0"/>
          </a:p>
        </p:txBody>
      </p:sp>
      <p:cxnSp>
        <p:nvCxnSpPr>
          <p:cNvPr id="4" name="直線接點 3"/>
          <p:cNvCxnSpPr>
            <a:stCxn id="37" idx="7"/>
            <a:endCxn id="36" idx="3"/>
          </p:cNvCxnSpPr>
          <p:nvPr/>
        </p:nvCxnSpPr>
        <p:spPr>
          <a:xfrm flipV="1">
            <a:off x="3473203" y="4782804"/>
            <a:ext cx="913528" cy="533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stCxn id="38" idx="5"/>
            <a:endCxn id="37" idx="1"/>
          </p:cNvCxnSpPr>
          <p:nvPr/>
        </p:nvCxnSpPr>
        <p:spPr>
          <a:xfrm>
            <a:off x="2804838" y="4632032"/>
            <a:ext cx="566541" cy="684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stCxn id="39" idx="4"/>
            <a:endCxn id="38" idx="0"/>
          </p:cNvCxnSpPr>
          <p:nvPr/>
        </p:nvCxnSpPr>
        <p:spPr>
          <a:xfrm>
            <a:off x="2465402" y="3858772"/>
            <a:ext cx="288524" cy="65034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stCxn id="39" idx="7"/>
            <a:endCxn id="40" idx="1"/>
          </p:cNvCxnSpPr>
          <p:nvPr/>
        </p:nvCxnSpPr>
        <p:spPr>
          <a:xfrm flipV="1">
            <a:off x="2516314" y="3729702"/>
            <a:ext cx="476927" cy="6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29" idx="1"/>
            <a:endCxn id="33" idx="4"/>
          </p:cNvCxnSpPr>
          <p:nvPr/>
        </p:nvCxnSpPr>
        <p:spPr>
          <a:xfrm flipH="1" flipV="1">
            <a:off x="1076123" y="2897258"/>
            <a:ext cx="234581" cy="16306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8"/>
          <p:cNvGrpSpPr/>
          <p:nvPr/>
        </p:nvGrpSpPr>
        <p:grpSpPr>
          <a:xfrm>
            <a:off x="1004123" y="1807861"/>
            <a:ext cx="3505520" cy="3631745"/>
            <a:chOff x="1004123" y="1601129"/>
            <a:chExt cx="3505520" cy="3631745"/>
          </a:xfrm>
        </p:grpSpPr>
        <p:cxnSp>
          <p:nvCxnSpPr>
            <p:cNvPr id="10" name="直線接點 9"/>
            <p:cNvCxnSpPr/>
            <p:nvPr/>
          </p:nvCxnSpPr>
          <p:spPr>
            <a:xfrm flipV="1">
              <a:off x="1363699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-3600000" flipV="1">
              <a:off x="3453821" y="1678837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3600000" flipV="1">
              <a:off x="2059238" y="1668328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137758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3600000">
              <a:off x="379256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8000000" flipH="1">
              <a:off x="308253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758370" y="3811807"/>
              <a:ext cx="0" cy="478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758370" y="175563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-3600000" flipV="1">
              <a:off x="1224268" y="2604661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414295" y="4905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-3600000" flipV="1">
              <a:off x="4287700" y="4356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3600000" flipV="1">
              <a:off x="4287700" y="2634077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3600000" flipV="1">
              <a:off x="2894210" y="355605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-3600000" flipV="1">
              <a:off x="2615345" y="3569352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圖: 接點 24"/>
            <p:cNvSpPr/>
            <p:nvPr/>
          </p:nvSpPr>
          <p:spPr>
            <a:xfrm>
              <a:off x="2686283" y="1935639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291699" y="270892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4065758" y="2716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4065757" y="4300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1289616" y="4300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3342295" y="4761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82777" y="4302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686370" y="3667807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004123" y="254652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682777" y="1601129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4355133" y="256207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4365643" y="445316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3350291" y="508887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81926" y="4302388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393402" y="3508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972153" y="3501882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1" name="直線接點 40"/>
          <p:cNvCxnSpPr>
            <a:stCxn id="33" idx="7"/>
            <a:endCxn id="34" idx="3"/>
          </p:cNvCxnSpPr>
          <p:nvPr/>
        </p:nvCxnSpPr>
        <p:spPr>
          <a:xfrm flipV="1">
            <a:off x="1127035" y="1930773"/>
            <a:ext cx="1576830" cy="84357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4" idx="5"/>
            <a:endCxn id="35" idx="1"/>
          </p:cNvCxnSpPr>
          <p:nvPr/>
        </p:nvCxnSpPr>
        <p:spPr>
          <a:xfrm>
            <a:off x="2805689" y="1930773"/>
            <a:ext cx="1570532" cy="85912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5" idx="4"/>
            <a:endCxn id="36" idx="0"/>
          </p:cNvCxnSpPr>
          <p:nvPr/>
        </p:nvCxnSpPr>
        <p:spPr>
          <a:xfrm>
            <a:off x="4427133" y="2912808"/>
            <a:ext cx="10510" cy="17470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899592" y="4516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70898" y="2516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2771800" y="1547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P3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27984" y="2546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P4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499992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P5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0384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258170" y="46125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051720" y="3421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P8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987824" y="34197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P9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403648" y="29063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</a:t>
            </a:r>
            <a:r>
              <a:rPr lang="en-US" altLang="zh-TW" dirty="0" smtClean="0">
                <a:solidFill>
                  <a:srgbClr val="002060"/>
                </a:solidFill>
              </a:rPr>
              <a:t>1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02749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667426" y="4280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4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168307" y="46192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5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2805689" y="38727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endParaRPr lang="zh-TW" altLang="en-US" dirty="0">
              <a:solidFill>
                <a:srgbClr val="002060"/>
              </a:solidFill>
            </a:endParaRPr>
          </a:p>
        </p:txBody>
      </p:sp>
      <p:cxnSp>
        <p:nvCxnSpPr>
          <p:cNvPr id="24" name="直線接點 23"/>
          <p:cNvCxnSpPr>
            <a:stCxn id="29" idx="6"/>
            <a:endCxn id="38" idx="2"/>
          </p:cNvCxnSpPr>
          <p:nvPr/>
        </p:nvCxnSpPr>
        <p:spPr>
          <a:xfrm>
            <a:off x="1433616" y="4578772"/>
            <a:ext cx="1248310" cy="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40" idx="3"/>
            <a:endCxn id="38" idx="0"/>
          </p:cNvCxnSpPr>
          <p:nvPr/>
        </p:nvCxnSpPr>
        <p:spPr>
          <a:xfrm flipH="1">
            <a:off x="2753926" y="3831526"/>
            <a:ext cx="239315" cy="6775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2374731" y="5570076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</a:rPr>
              <a:t>t(x)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2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Minimum Inner Spanning Tree</a:t>
            </a:r>
            <a:endParaRPr lang="zh-TW" altLang="en-US" dirty="0"/>
          </a:p>
        </p:txBody>
      </p:sp>
      <p:cxnSp>
        <p:nvCxnSpPr>
          <p:cNvPr id="4" name="直線接點 3"/>
          <p:cNvCxnSpPr>
            <a:stCxn id="37" idx="7"/>
            <a:endCxn id="36" idx="3"/>
          </p:cNvCxnSpPr>
          <p:nvPr/>
        </p:nvCxnSpPr>
        <p:spPr>
          <a:xfrm flipV="1">
            <a:off x="3473203" y="4782804"/>
            <a:ext cx="913528" cy="533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stCxn id="38" idx="5"/>
            <a:endCxn id="37" idx="1"/>
          </p:cNvCxnSpPr>
          <p:nvPr/>
        </p:nvCxnSpPr>
        <p:spPr>
          <a:xfrm>
            <a:off x="2804838" y="4632032"/>
            <a:ext cx="566541" cy="684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stCxn id="39" idx="4"/>
            <a:endCxn id="38" idx="0"/>
          </p:cNvCxnSpPr>
          <p:nvPr/>
        </p:nvCxnSpPr>
        <p:spPr>
          <a:xfrm>
            <a:off x="2465402" y="3858772"/>
            <a:ext cx="288524" cy="650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stCxn id="39" idx="7"/>
            <a:endCxn id="40" idx="1"/>
          </p:cNvCxnSpPr>
          <p:nvPr/>
        </p:nvCxnSpPr>
        <p:spPr>
          <a:xfrm flipV="1">
            <a:off x="2516314" y="3729702"/>
            <a:ext cx="476927" cy="6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29" idx="1"/>
            <a:endCxn id="33" idx="4"/>
          </p:cNvCxnSpPr>
          <p:nvPr/>
        </p:nvCxnSpPr>
        <p:spPr>
          <a:xfrm flipH="1" flipV="1">
            <a:off x="1076123" y="2897258"/>
            <a:ext cx="234581" cy="16306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8"/>
          <p:cNvGrpSpPr/>
          <p:nvPr/>
        </p:nvGrpSpPr>
        <p:grpSpPr>
          <a:xfrm>
            <a:off x="1004123" y="1807861"/>
            <a:ext cx="3505520" cy="3631745"/>
            <a:chOff x="1004123" y="1601129"/>
            <a:chExt cx="3505520" cy="3631745"/>
          </a:xfrm>
        </p:grpSpPr>
        <p:cxnSp>
          <p:nvCxnSpPr>
            <p:cNvPr id="10" name="直線接點 9"/>
            <p:cNvCxnSpPr/>
            <p:nvPr/>
          </p:nvCxnSpPr>
          <p:spPr>
            <a:xfrm flipV="1">
              <a:off x="1363699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-3600000" flipV="1">
              <a:off x="3453821" y="1678837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3600000" flipV="1">
              <a:off x="2059238" y="1668328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4137758" y="2860040"/>
              <a:ext cx="0" cy="144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3600000">
              <a:off x="379256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8000000" flipH="1">
              <a:off x="3082537" y="4266010"/>
              <a:ext cx="0" cy="72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V="1">
              <a:off x="2758370" y="3811807"/>
              <a:ext cx="0" cy="478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758370" y="175563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-3600000" flipV="1">
              <a:off x="1224268" y="2604661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3414295" y="4905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-3600000" flipV="1">
              <a:off x="4287700" y="4356010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3600000" flipV="1">
              <a:off x="4287700" y="2634077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3600000" flipV="1">
              <a:off x="2894210" y="3556059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-3600000" flipV="1">
              <a:off x="2615345" y="3569352"/>
              <a:ext cx="0" cy="180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圖: 接點 24"/>
            <p:cNvSpPr/>
            <p:nvPr/>
          </p:nvSpPr>
          <p:spPr>
            <a:xfrm>
              <a:off x="2686283" y="1935639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1291699" y="270892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4065758" y="2716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4065757" y="430004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1289616" y="4300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3342295" y="4761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82777" y="4302010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686370" y="3667807"/>
              <a:ext cx="144000" cy="144000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1004123" y="254652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流程圖: 接點 33"/>
            <p:cNvSpPr/>
            <p:nvPr/>
          </p:nvSpPr>
          <p:spPr>
            <a:xfrm>
              <a:off x="2682777" y="1601129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流程圖: 接點 34"/>
            <p:cNvSpPr/>
            <p:nvPr/>
          </p:nvSpPr>
          <p:spPr>
            <a:xfrm>
              <a:off x="4355133" y="2562076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4365643" y="445316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3350291" y="508887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81926" y="4302388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393402" y="350804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972153" y="3501882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1" name="直線接點 40"/>
          <p:cNvCxnSpPr>
            <a:stCxn id="33" idx="7"/>
            <a:endCxn id="34" idx="3"/>
          </p:cNvCxnSpPr>
          <p:nvPr/>
        </p:nvCxnSpPr>
        <p:spPr>
          <a:xfrm flipV="1">
            <a:off x="1127035" y="1930773"/>
            <a:ext cx="1576830" cy="843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5" idx="4"/>
            <a:endCxn id="36" idx="0"/>
          </p:cNvCxnSpPr>
          <p:nvPr/>
        </p:nvCxnSpPr>
        <p:spPr>
          <a:xfrm>
            <a:off x="4427133" y="2912808"/>
            <a:ext cx="10510" cy="1747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899592" y="4516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70898" y="251647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P2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2771800" y="15475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P3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27984" y="2546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P4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499992" y="4499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P5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03848" y="53639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258170" y="461252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P7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051720" y="3421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P8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987824" y="34197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P9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403648" y="29063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</a:t>
            </a:r>
            <a:r>
              <a:rPr lang="en-US" altLang="zh-TW" dirty="0" smtClean="0">
                <a:solidFill>
                  <a:srgbClr val="002060"/>
                </a:solidFill>
              </a:rPr>
              <a:t>1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02749" y="22675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S2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667426" y="4280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4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168307" y="461922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5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2805689" y="38727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endParaRPr lang="zh-TW" altLang="en-US" dirty="0">
              <a:solidFill>
                <a:srgbClr val="002060"/>
              </a:solidFill>
            </a:endParaRPr>
          </a:p>
        </p:txBody>
      </p:sp>
      <p:cxnSp>
        <p:nvCxnSpPr>
          <p:cNvPr id="24" name="直線接點 23"/>
          <p:cNvCxnSpPr>
            <a:stCxn id="29" idx="6"/>
            <a:endCxn id="38" idx="2"/>
          </p:cNvCxnSpPr>
          <p:nvPr/>
        </p:nvCxnSpPr>
        <p:spPr>
          <a:xfrm>
            <a:off x="1433616" y="4578772"/>
            <a:ext cx="1248310" cy="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2374731" y="5570076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</a:rPr>
              <a:t>t(x)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2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7504" y="1619508"/>
            <a:ext cx="4433150" cy="4185756"/>
            <a:chOff x="570898" y="1547500"/>
            <a:chExt cx="4433150" cy="4185756"/>
          </a:xfrm>
        </p:grpSpPr>
        <p:cxnSp>
          <p:nvCxnSpPr>
            <p:cNvPr id="4" name="直線接點 3"/>
            <p:cNvCxnSpPr>
              <a:stCxn id="37" idx="7"/>
              <a:endCxn id="36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>
              <a:stCxn id="38" idx="5"/>
              <a:endCxn id="37" idx="1"/>
            </p:cNvCxnSpPr>
            <p:nvPr/>
          </p:nvCxnSpPr>
          <p:spPr>
            <a:xfrm>
              <a:off x="2804838" y="4632032"/>
              <a:ext cx="566541" cy="6846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>
              <a:stCxn id="39" idx="4"/>
              <a:endCxn id="38" idx="0"/>
            </p:cNvCxnSpPr>
            <p:nvPr/>
          </p:nvCxnSpPr>
          <p:spPr>
            <a:xfrm>
              <a:off x="2465402" y="3858772"/>
              <a:ext cx="288524" cy="6503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39" idx="7"/>
              <a:endCxn id="40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29" idx="1"/>
              <a:endCxn id="33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10" name="直線接點 9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流程圖: 接點 24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流程圖: 接點 25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流程圖: 接點 26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流程圖: 接點 27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流程圖: 接點 28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流程圖: 接點 29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流程圖: 接點 30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流程圖: 接點 31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流程圖: 接點 32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流程圖: 接點 33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流程圖: 接點 34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流程圖: 接點 35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流程圖: 接點 36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流程圖: 接點 37"/>
              <p:cNvSpPr/>
              <p:nvPr/>
            </p:nvSpPr>
            <p:spPr>
              <a:xfrm>
                <a:off x="2681926" y="4302388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流程圖: 接點 38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41" name="直線接點 40"/>
            <p:cNvCxnSpPr>
              <a:stCxn id="33" idx="7"/>
              <a:endCxn id="34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35" idx="4"/>
              <a:endCxn id="36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258170" y="461252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762165" y="43625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直線接點 23"/>
            <p:cNvCxnSpPr>
              <a:stCxn id="29" idx="6"/>
              <a:endCxn id="38" idx="2"/>
            </p:cNvCxnSpPr>
            <p:nvPr/>
          </p:nvCxnSpPr>
          <p:spPr>
            <a:xfrm>
              <a:off x="1433616" y="4578772"/>
              <a:ext cx="1248310" cy="23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68"/>
          <p:cNvGrpSpPr/>
          <p:nvPr/>
        </p:nvGrpSpPr>
        <p:grpSpPr>
          <a:xfrm>
            <a:off x="4603346" y="1636824"/>
            <a:ext cx="4433150" cy="4185756"/>
            <a:chOff x="570898" y="1547500"/>
            <a:chExt cx="4433150" cy="4185756"/>
          </a:xfrm>
        </p:grpSpPr>
        <p:cxnSp>
          <p:nvCxnSpPr>
            <p:cNvPr id="71" name="直線接點 70"/>
            <p:cNvCxnSpPr>
              <a:stCxn id="123" idx="7"/>
              <a:endCxn id="122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124" idx="5"/>
              <a:endCxn id="123" idx="1"/>
            </p:cNvCxnSpPr>
            <p:nvPr/>
          </p:nvCxnSpPr>
          <p:spPr>
            <a:xfrm>
              <a:off x="2730041" y="4663006"/>
              <a:ext cx="641338" cy="653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125" idx="4"/>
              <a:endCxn id="124" idx="0"/>
            </p:cNvCxnSpPr>
            <p:nvPr/>
          </p:nvCxnSpPr>
          <p:spPr>
            <a:xfrm>
              <a:off x="2465402" y="3858772"/>
              <a:ext cx="213727" cy="6813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125" idx="7"/>
              <a:endCxn id="126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>
              <a:stCxn id="115" idx="1"/>
              <a:endCxn id="119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群組 75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96" name="直線接點 95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流程圖: 接點 110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" name="流程圖: 接點 111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流程圖: 接點 112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流程圖: 接點 113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5" name="流程圖: 接點 114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6" name="流程圖: 接點 115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7" name="流程圖: 接點 116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8" name="流程圖: 接點 117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流程圖: 接點 118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0" name="流程圖: 接點 119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1" name="流程圖: 接點 120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2" name="流程圖: 接點 121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3" name="流程圖: 接點 122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4" name="流程圖: 接點 123"/>
              <p:cNvSpPr/>
              <p:nvPr/>
            </p:nvSpPr>
            <p:spPr>
              <a:xfrm>
                <a:off x="2607129" y="433336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流程圖: 接點 124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6" name="流程圖: 接點 125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77" name="直線接點 76"/>
            <p:cNvCxnSpPr>
              <a:stCxn id="119" idx="7"/>
              <a:endCxn id="120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>
              <a:stCxn id="121" idx="4"/>
              <a:endCxn id="122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115" idx="6"/>
              <a:endCxn id="126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27" name="文字方塊 126"/>
          <p:cNvSpPr txBox="1"/>
          <p:nvPr/>
        </p:nvSpPr>
        <p:spPr>
          <a:xfrm>
            <a:off x="6264188" y="58225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 spc="60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altLang="zh-TW" dirty="0" smtClean="0"/>
              <a:t>t(y-&gt;x)</a:t>
            </a:r>
            <a:endParaRPr lang="zh-TW" altLang="en-US" dirty="0"/>
          </a:p>
        </p:txBody>
      </p:sp>
      <p:sp>
        <p:nvSpPr>
          <p:cNvPr id="128" name="文字方塊 127"/>
          <p:cNvSpPr txBox="1"/>
          <p:nvPr/>
        </p:nvSpPr>
        <p:spPr>
          <a:xfrm>
            <a:off x="1944292" y="5821708"/>
            <a:ext cx="101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t(x)</a:t>
            </a:r>
            <a:endParaRPr lang="zh-TW" altLang="en-US" sz="2800" b="1" spc="600" dirty="0">
              <a:solidFill>
                <a:srgbClr val="002060"/>
              </a:solidFill>
              <a:latin typeface="Adobe Gothic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4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7504" y="1619508"/>
            <a:ext cx="4433150" cy="4185756"/>
            <a:chOff x="570898" y="1547500"/>
            <a:chExt cx="4433150" cy="4185756"/>
          </a:xfrm>
        </p:grpSpPr>
        <p:cxnSp>
          <p:nvCxnSpPr>
            <p:cNvPr id="4" name="直線接點 3"/>
            <p:cNvCxnSpPr>
              <a:stCxn id="37" idx="7"/>
              <a:endCxn id="36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>
              <a:stCxn id="38" idx="5"/>
              <a:endCxn id="37" idx="1"/>
            </p:cNvCxnSpPr>
            <p:nvPr/>
          </p:nvCxnSpPr>
          <p:spPr>
            <a:xfrm>
              <a:off x="2804838" y="4632032"/>
              <a:ext cx="566541" cy="6846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>
              <a:stCxn id="39" idx="4"/>
              <a:endCxn id="38" idx="0"/>
            </p:cNvCxnSpPr>
            <p:nvPr/>
          </p:nvCxnSpPr>
          <p:spPr>
            <a:xfrm>
              <a:off x="2465402" y="3858772"/>
              <a:ext cx="288524" cy="6503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39" idx="7"/>
              <a:endCxn id="40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29" idx="1"/>
              <a:endCxn id="33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10" name="直線接點 9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流程圖: 接點 24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流程圖: 接點 25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流程圖: 接點 26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流程圖: 接點 27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流程圖: 接點 28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流程圖: 接點 29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流程圖: 接點 30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流程圖: 接點 31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流程圖: 接點 32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流程圖: 接點 33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流程圖: 接點 34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流程圖: 接點 35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流程圖: 接點 36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流程圖: 接點 37"/>
              <p:cNvSpPr/>
              <p:nvPr/>
            </p:nvSpPr>
            <p:spPr>
              <a:xfrm>
                <a:off x="2681926" y="4302388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流程圖: 接點 38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41" name="直線接點 40"/>
            <p:cNvCxnSpPr>
              <a:stCxn id="33" idx="7"/>
              <a:endCxn id="34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35" idx="4"/>
              <a:endCxn id="36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258170" y="461252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762165" y="43625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直線接點 23"/>
            <p:cNvCxnSpPr>
              <a:stCxn id="29" idx="6"/>
              <a:endCxn id="38" idx="2"/>
            </p:cNvCxnSpPr>
            <p:nvPr/>
          </p:nvCxnSpPr>
          <p:spPr>
            <a:xfrm>
              <a:off x="1433616" y="4578772"/>
              <a:ext cx="1248310" cy="234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68"/>
          <p:cNvGrpSpPr/>
          <p:nvPr/>
        </p:nvGrpSpPr>
        <p:grpSpPr>
          <a:xfrm>
            <a:off x="4603346" y="1636824"/>
            <a:ext cx="4433150" cy="4185756"/>
            <a:chOff x="570898" y="1547500"/>
            <a:chExt cx="4433150" cy="4185756"/>
          </a:xfrm>
        </p:grpSpPr>
        <p:cxnSp>
          <p:nvCxnSpPr>
            <p:cNvPr id="71" name="直線接點 70"/>
            <p:cNvCxnSpPr>
              <a:stCxn id="123" idx="7"/>
              <a:endCxn id="122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124" idx="5"/>
              <a:endCxn id="123" idx="1"/>
            </p:cNvCxnSpPr>
            <p:nvPr/>
          </p:nvCxnSpPr>
          <p:spPr>
            <a:xfrm>
              <a:off x="2730041" y="4663006"/>
              <a:ext cx="641338" cy="653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125" idx="4"/>
              <a:endCxn id="124" idx="0"/>
            </p:cNvCxnSpPr>
            <p:nvPr/>
          </p:nvCxnSpPr>
          <p:spPr>
            <a:xfrm>
              <a:off x="2465402" y="3858772"/>
              <a:ext cx="213727" cy="6813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125" idx="7"/>
              <a:endCxn id="126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>
              <a:stCxn id="115" idx="1"/>
              <a:endCxn id="119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群組 75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96" name="直線接點 95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流程圖: 接點 110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" name="流程圖: 接點 111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流程圖: 接點 112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流程圖: 接點 113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5" name="流程圖: 接點 114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6" name="流程圖: 接點 115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7" name="流程圖: 接點 116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8" name="流程圖: 接點 117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流程圖: 接點 118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0" name="流程圖: 接點 119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1" name="流程圖: 接點 120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2" name="流程圖: 接點 121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3" name="流程圖: 接點 122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4" name="流程圖: 接點 123"/>
              <p:cNvSpPr/>
              <p:nvPr/>
            </p:nvSpPr>
            <p:spPr>
              <a:xfrm>
                <a:off x="2607129" y="433336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流程圖: 接點 124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6" name="流程圖: 接點 125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79" name="直線接點 78"/>
            <p:cNvCxnSpPr>
              <a:stCxn id="115" idx="6"/>
              <a:endCxn id="126" idx="3"/>
            </p:cNvCxnSpPr>
            <p:nvPr/>
          </p:nvCxnSpPr>
          <p:spPr>
            <a:xfrm flipV="1">
              <a:off x="1433616" y="3831526"/>
              <a:ext cx="1559625" cy="74724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>
              <a:stCxn id="119" idx="7"/>
              <a:endCxn id="120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>
              <a:stCxn id="121" idx="4"/>
              <a:endCxn id="122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2987824" y="34023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27" name="文字方塊 126"/>
          <p:cNvSpPr txBox="1"/>
          <p:nvPr/>
        </p:nvSpPr>
        <p:spPr>
          <a:xfrm>
            <a:off x="6264188" y="58225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 spc="60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altLang="zh-TW" dirty="0" smtClean="0"/>
              <a:t>t(y-&gt;x)</a:t>
            </a:r>
            <a:endParaRPr lang="zh-TW" altLang="en-US" dirty="0"/>
          </a:p>
        </p:txBody>
      </p:sp>
      <p:sp>
        <p:nvSpPr>
          <p:cNvPr id="128" name="文字方塊 127"/>
          <p:cNvSpPr txBox="1"/>
          <p:nvPr/>
        </p:nvSpPr>
        <p:spPr>
          <a:xfrm>
            <a:off x="1944292" y="5821708"/>
            <a:ext cx="101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t(x)</a:t>
            </a:r>
            <a:endParaRPr lang="zh-TW" altLang="en-US" sz="2800" b="1" spc="600" dirty="0">
              <a:solidFill>
                <a:srgbClr val="002060"/>
              </a:solidFill>
              <a:latin typeface="Adobe Gothic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4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7504" y="1294996"/>
            <a:ext cx="4433150" cy="4185756"/>
            <a:chOff x="570898" y="1547500"/>
            <a:chExt cx="4433150" cy="4185756"/>
          </a:xfrm>
        </p:grpSpPr>
        <p:cxnSp>
          <p:nvCxnSpPr>
            <p:cNvPr id="4" name="直線接點 3"/>
            <p:cNvCxnSpPr>
              <a:stCxn id="37" idx="7"/>
              <a:endCxn id="36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>
              <a:stCxn id="38" idx="5"/>
              <a:endCxn id="37" idx="1"/>
            </p:cNvCxnSpPr>
            <p:nvPr/>
          </p:nvCxnSpPr>
          <p:spPr>
            <a:xfrm>
              <a:off x="2791190" y="4632032"/>
              <a:ext cx="580189" cy="6846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>
              <a:stCxn id="39" idx="4"/>
              <a:endCxn id="38" idx="0"/>
            </p:cNvCxnSpPr>
            <p:nvPr/>
          </p:nvCxnSpPr>
          <p:spPr>
            <a:xfrm>
              <a:off x="2465402" y="3858772"/>
              <a:ext cx="274876" cy="6503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39" idx="7"/>
              <a:endCxn id="40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29" idx="1"/>
              <a:endCxn id="33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10" name="直線接點 9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流程圖: 接點 24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流程圖: 接點 25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流程圖: 接點 26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流程圖: 接點 27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流程圖: 接點 28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流程圖: 接點 29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流程圖: 接點 30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流程圖: 接點 31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流程圖: 接點 32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流程圖: 接點 33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流程圖: 接點 34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流程圖: 接點 35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流程圖: 接點 36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流程圖: 接點 37"/>
              <p:cNvSpPr/>
              <p:nvPr/>
            </p:nvSpPr>
            <p:spPr>
              <a:xfrm>
                <a:off x="2668278" y="4302388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流程圖: 接點 38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41" name="直線接點 40"/>
            <p:cNvCxnSpPr>
              <a:stCxn id="33" idx="7"/>
              <a:endCxn id="34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35" idx="4"/>
              <a:endCxn id="36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258170" y="4612525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2762165" y="43625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直線接點 23"/>
            <p:cNvCxnSpPr>
              <a:stCxn id="29" idx="6"/>
              <a:endCxn id="38" idx="2"/>
            </p:cNvCxnSpPr>
            <p:nvPr/>
          </p:nvCxnSpPr>
          <p:spPr>
            <a:xfrm>
              <a:off x="1433616" y="4578772"/>
              <a:ext cx="1234662" cy="234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68"/>
          <p:cNvGrpSpPr/>
          <p:nvPr/>
        </p:nvGrpSpPr>
        <p:grpSpPr>
          <a:xfrm>
            <a:off x="4603346" y="1312312"/>
            <a:ext cx="4433150" cy="4185756"/>
            <a:chOff x="570898" y="1547500"/>
            <a:chExt cx="4433150" cy="4185756"/>
          </a:xfrm>
        </p:grpSpPr>
        <p:cxnSp>
          <p:nvCxnSpPr>
            <p:cNvPr id="71" name="直線接點 70"/>
            <p:cNvCxnSpPr>
              <a:stCxn id="123" idx="7"/>
              <a:endCxn id="122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124" idx="5"/>
              <a:endCxn id="123" idx="1"/>
            </p:cNvCxnSpPr>
            <p:nvPr/>
          </p:nvCxnSpPr>
          <p:spPr>
            <a:xfrm>
              <a:off x="2723416" y="4678492"/>
              <a:ext cx="647963" cy="6382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125" idx="4"/>
              <a:endCxn id="124" idx="0"/>
            </p:cNvCxnSpPr>
            <p:nvPr/>
          </p:nvCxnSpPr>
          <p:spPr>
            <a:xfrm>
              <a:off x="2465402" y="3858772"/>
              <a:ext cx="207102" cy="6968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125" idx="7"/>
              <a:endCxn id="126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>
              <a:stCxn id="115" idx="1"/>
              <a:endCxn id="119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群組 75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96" name="直線接點 95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流程圖: 接點 110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" name="流程圖: 接點 111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流程圖: 接點 112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流程圖: 接點 113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5" name="流程圖: 接點 114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6" name="流程圖: 接點 115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7" name="流程圖: 接點 116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8" name="流程圖: 接點 117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流程圖: 接點 118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0" name="流程圖: 接點 119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1" name="流程圖: 接點 120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2" name="流程圖: 接點 121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3" name="流程圖: 接點 122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4" name="流程圖: 接點 123"/>
              <p:cNvSpPr/>
              <p:nvPr/>
            </p:nvSpPr>
            <p:spPr>
              <a:xfrm>
                <a:off x="2600504" y="4348848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流程圖: 接點 124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6" name="流程圖: 接點 125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77" name="直線接點 76"/>
            <p:cNvCxnSpPr>
              <a:stCxn id="119" idx="7"/>
              <a:endCxn id="120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>
              <a:stCxn id="121" idx="4"/>
              <a:endCxn id="122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115" idx="6"/>
              <a:endCxn id="126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28" name="文字方塊 127"/>
          <p:cNvSpPr txBox="1"/>
          <p:nvPr/>
        </p:nvSpPr>
        <p:spPr>
          <a:xfrm>
            <a:off x="251520" y="5282044"/>
            <a:ext cx="101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t(x)</a:t>
            </a:r>
            <a:endParaRPr lang="zh-TW" altLang="en-US" sz="2800" b="1" spc="600" dirty="0">
              <a:solidFill>
                <a:srgbClr val="002060"/>
              </a:solidFill>
              <a:latin typeface="Adobe Gothic Std B" pitchFamily="34" charset="-128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9" name="文字方塊 128"/>
              <p:cNvSpPr txBox="1"/>
              <p:nvPr/>
            </p:nvSpPr>
            <p:spPr>
              <a:xfrm>
                <a:off x="1538313" y="5703732"/>
                <a:ext cx="6264696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/>
                        </a:rPr>
                        <m:t>𝑳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𝑴𝑰𝑺𝑻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𝒕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𝒙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)))&lt;</m:t>
                      </m:r>
                      <m:func>
                        <m:funcPr>
                          <m:ctrlPr>
                            <a:rPr lang="en-US" altLang="zh-TW" sz="2800" b="1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1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zh-TW" sz="2800" b="1" i="0" smtClean="0"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zh-TW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𝑴𝑰𝑺𝑻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)))</m:t>
                          </m:r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</m:e>
                      </m:func>
                      <m:r>
                        <a:rPr lang="en-US" altLang="zh-TW" sz="2800" b="1" i="1" smtClean="0">
                          <a:latin typeface="Cambria Math"/>
                        </a:rPr>
                        <m:t>⁡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>
          <p:sp>
            <p:nvSpPr>
              <p:cNvPr id="129" name="文字方塊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313" y="5703732"/>
                <a:ext cx="6264696" cy="7013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文字方塊 129"/>
          <p:cNvSpPr txBox="1"/>
          <p:nvPr/>
        </p:nvSpPr>
        <p:spPr>
          <a:xfrm>
            <a:off x="7368040" y="535405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 spc="60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altLang="zh-TW" dirty="0" smtClean="0"/>
              <a:t>t(y-&gt;x)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937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Inner Spanning Trees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TW" dirty="0" smtClean="0">
                <a:latin typeface="+mj-ea"/>
                <a:ea typeface="+mj-ea"/>
              </a:rPr>
              <a:t>adjacent points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TW" sz="2000" dirty="0" smtClean="0">
                <a:latin typeface="+mj-ea"/>
                <a:ea typeface="+mj-ea"/>
              </a:rPr>
              <a:t>in  a Steiner topology t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1600" dirty="0" smtClean="0">
                <a:latin typeface="+mj-ea"/>
                <a:ea typeface="+mj-ea"/>
              </a:rPr>
              <a:t>they are adjacent in a full </a:t>
            </a:r>
            <a:r>
              <a:rPr lang="en-US" altLang="zh-TW" sz="1600" dirty="0" err="1" smtClean="0">
                <a:latin typeface="+mj-ea"/>
                <a:ea typeface="+mj-ea"/>
              </a:rPr>
              <a:t>subtopology</a:t>
            </a:r>
            <a:r>
              <a:rPr lang="en-US" altLang="zh-TW" sz="1600" dirty="0" smtClean="0">
                <a:latin typeface="+mj-ea"/>
                <a:ea typeface="+mj-ea"/>
              </a:rPr>
              <a:t> of t</a:t>
            </a:r>
          </a:p>
          <a:p>
            <a:pPr lvl="2"/>
            <a:endParaRPr lang="en-US" altLang="zh-TW" dirty="0" smtClean="0">
              <a:latin typeface="+mj-ea"/>
              <a:ea typeface="+mj-ea"/>
            </a:endParaRPr>
          </a:p>
          <a:p>
            <a:pPr lvl="1"/>
            <a:endParaRPr lang="zh-TW" altLang="en-US" dirty="0">
              <a:latin typeface="+mj-ea"/>
              <a:ea typeface="+mj-ea"/>
            </a:endParaRPr>
          </a:p>
        </p:txBody>
      </p:sp>
      <p:grpSp>
        <p:nvGrpSpPr>
          <p:cNvPr id="26" name="群組 213"/>
          <p:cNvGrpSpPr/>
          <p:nvPr/>
        </p:nvGrpSpPr>
        <p:grpSpPr>
          <a:xfrm>
            <a:off x="1835696" y="4005064"/>
            <a:ext cx="4824536" cy="2232248"/>
            <a:chOff x="1187624" y="3861048"/>
            <a:chExt cx="5688632" cy="2559770"/>
          </a:xfrm>
        </p:grpSpPr>
        <p:grpSp>
          <p:nvGrpSpPr>
            <p:cNvPr id="31" name="群組 175"/>
            <p:cNvGrpSpPr/>
            <p:nvPr/>
          </p:nvGrpSpPr>
          <p:grpSpPr>
            <a:xfrm>
              <a:off x="4220777" y="4077072"/>
              <a:ext cx="2655479" cy="2193297"/>
              <a:chOff x="4172166" y="3861048"/>
              <a:chExt cx="3424170" cy="2787115"/>
            </a:xfrm>
          </p:grpSpPr>
          <p:grpSp>
            <p:nvGrpSpPr>
              <p:cNvPr id="160" name="群組 30"/>
              <p:cNvGrpSpPr/>
              <p:nvPr/>
            </p:nvGrpSpPr>
            <p:grpSpPr>
              <a:xfrm>
                <a:off x="4172166" y="4410069"/>
                <a:ext cx="2092022" cy="2238094"/>
                <a:chOff x="3956142" y="3742252"/>
                <a:chExt cx="2092022" cy="2238094"/>
              </a:xfrm>
            </p:grpSpPr>
            <p:grpSp>
              <p:nvGrpSpPr>
                <p:cNvPr id="161" name="群組 7"/>
                <p:cNvGrpSpPr/>
                <p:nvPr/>
              </p:nvGrpSpPr>
              <p:grpSpPr>
                <a:xfrm>
                  <a:off x="4211960" y="4149080"/>
                  <a:ext cx="864096" cy="648072"/>
                  <a:chOff x="3851920" y="4077072"/>
                  <a:chExt cx="1224136" cy="720080"/>
                </a:xfrm>
              </p:grpSpPr>
              <p:cxnSp>
                <p:nvCxnSpPr>
                  <p:cNvPr id="194" name="直線接點 5"/>
                  <p:cNvCxnSpPr/>
                  <p:nvPr/>
                </p:nvCxnSpPr>
                <p:spPr>
                  <a:xfrm>
                    <a:off x="3923928" y="4149080"/>
                    <a:ext cx="1152128" cy="64807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5" name="流程圖: 接點 194"/>
                  <p:cNvSpPr/>
                  <p:nvPr/>
                </p:nvSpPr>
                <p:spPr>
                  <a:xfrm>
                    <a:off x="3851920" y="4077072"/>
                    <a:ext cx="204023" cy="160018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187" name="直線接點 186"/>
                <p:cNvCxnSpPr/>
                <p:nvPr/>
              </p:nvCxnSpPr>
              <p:spPr>
                <a:xfrm rot="5400000">
                  <a:off x="5310081" y="4059071"/>
                  <a:ext cx="504058" cy="9721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接點 187"/>
                <p:cNvCxnSpPr>
                  <a:endCxn id="189" idx="0"/>
                </p:cNvCxnSpPr>
                <p:nvPr/>
              </p:nvCxnSpPr>
              <p:spPr>
                <a:xfrm rot="5400000">
                  <a:off x="4682684" y="5190524"/>
                  <a:ext cx="786746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流程圖: 接點 188"/>
                <p:cNvSpPr/>
                <p:nvPr/>
              </p:nvSpPr>
              <p:spPr>
                <a:xfrm>
                  <a:off x="5004048" y="5583897"/>
                  <a:ext cx="144016" cy="129614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0" name="流程圖: 接點 189"/>
                <p:cNvSpPr/>
                <p:nvPr/>
              </p:nvSpPr>
              <p:spPr>
                <a:xfrm>
                  <a:off x="5004048" y="4725144"/>
                  <a:ext cx="144016" cy="129614"/>
                </a:xfrm>
                <a:prstGeom prst="flowChartConnector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1" name="文字方塊 190"/>
                <p:cNvSpPr txBox="1"/>
                <p:nvPr/>
              </p:nvSpPr>
              <p:spPr>
                <a:xfrm>
                  <a:off x="3956142" y="3742252"/>
                  <a:ext cx="360040" cy="39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 smtClean="0"/>
                    <a:t>D</a:t>
                  </a:r>
                  <a:endParaRPr lang="zh-TW" altLang="en-US" sz="1400" dirty="0"/>
                </a:p>
              </p:txBody>
            </p:sp>
            <p:sp>
              <p:nvSpPr>
                <p:cNvPr id="192" name="文字方塊 191"/>
                <p:cNvSpPr txBox="1"/>
                <p:nvPr/>
              </p:nvSpPr>
              <p:spPr>
                <a:xfrm>
                  <a:off x="4499992" y="5589241"/>
                  <a:ext cx="360040" cy="39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 smtClean="0"/>
                    <a:t>F</a:t>
                  </a:r>
                  <a:endParaRPr lang="zh-TW" altLang="en-US" sz="1400" dirty="0"/>
                </a:p>
              </p:txBody>
            </p:sp>
            <p:sp>
              <p:nvSpPr>
                <p:cNvPr id="193" name="文字方塊 192"/>
                <p:cNvSpPr txBox="1"/>
                <p:nvPr/>
              </p:nvSpPr>
              <p:spPr>
                <a:xfrm>
                  <a:off x="4594739" y="4725144"/>
                  <a:ext cx="855221" cy="534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 smtClean="0"/>
                    <a:t>S2</a:t>
                  </a:r>
                  <a:endParaRPr lang="zh-TW" altLang="en-US" sz="1400" dirty="0"/>
                </a:p>
              </p:txBody>
            </p:sp>
          </p:grpSp>
          <p:grpSp>
            <p:nvGrpSpPr>
              <p:cNvPr id="162" name="群組 48"/>
              <p:cNvGrpSpPr/>
              <p:nvPr/>
            </p:nvGrpSpPr>
            <p:grpSpPr>
              <a:xfrm rot="11180394">
                <a:off x="6221668" y="4056948"/>
                <a:ext cx="1029735" cy="1624416"/>
                <a:chOff x="4580384" y="4969297"/>
                <a:chExt cx="1029735" cy="1624416"/>
              </a:xfrm>
            </p:grpSpPr>
            <p:cxnSp>
              <p:nvCxnSpPr>
                <p:cNvPr id="182" name="直線接點 5"/>
                <p:cNvCxnSpPr>
                  <a:endCxn id="179" idx="5"/>
                </p:cNvCxnSpPr>
                <p:nvPr/>
              </p:nvCxnSpPr>
              <p:spPr>
                <a:xfrm rot="21219606">
                  <a:off x="4662636" y="4990044"/>
                  <a:ext cx="764094" cy="6114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流程圖: 接點 182"/>
                <p:cNvSpPr/>
                <p:nvPr/>
              </p:nvSpPr>
              <p:spPr>
                <a:xfrm>
                  <a:off x="4580384" y="4969297"/>
                  <a:ext cx="144016" cy="144016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84" name="直線接點 183"/>
                <p:cNvCxnSpPr>
                  <a:stCxn id="179" idx="0"/>
                </p:cNvCxnSpPr>
                <p:nvPr/>
              </p:nvCxnSpPr>
              <p:spPr>
                <a:xfrm rot="15819606" flipH="1" flipV="1">
                  <a:off x="5130480" y="6027217"/>
                  <a:ext cx="798627" cy="720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流程圖: 接點 184"/>
                <p:cNvSpPr/>
                <p:nvPr/>
              </p:nvSpPr>
              <p:spPr>
                <a:xfrm>
                  <a:off x="5466103" y="6464099"/>
                  <a:ext cx="144016" cy="129614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79" name="流程圖: 接點 178"/>
              <p:cNvSpPr/>
              <p:nvPr/>
            </p:nvSpPr>
            <p:spPr>
              <a:xfrm>
                <a:off x="6228184" y="4941168"/>
                <a:ext cx="144016" cy="129614"/>
              </a:xfrm>
              <a:prstGeom prst="flowChartConnector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0" name="文字方塊 179"/>
              <p:cNvSpPr txBox="1"/>
              <p:nvPr/>
            </p:nvSpPr>
            <p:spPr>
              <a:xfrm>
                <a:off x="6444208" y="3861048"/>
                <a:ext cx="360040" cy="3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E</a:t>
                </a:r>
                <a:endParaRPr lang="zh-TW" altLang="en-US" sz="1400" dirty="0"/>
              </a:p>
            </p:txBody>
          </p:sp>
          <p:sp>
            <p:nvSpPr>
              <p:cNvPr id="181" name="文字方塊 180"/>
              <p:cNvSpPr txBox="1"/>
              <p:nvPr/>
            </p:nvSpPr>
            <p:spPr>
              <a:xfrm>
                <a:off x="7236296" y="5589240"/>
                <a:ext cx="360040" cy="3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G</a:t>
                </a:r>
                <a:endParaRPr lang="zh-TW" altLang="en-US" sz="1400" dirty="0"/>
              </a:p>
            </p:txBody>
          </p:sp>
        </p:grpSp>
        <p:grpSp>
          <p:nvGrpSpPr>
            <p:cNvPr id="163" name="群組 30"/>
            <p:cNvGrpSpPr/>
            <p:nvPr/>
          </p:nvGrpSpPr>
          <p:grpSpPr>
            <a:xfrm>
              <a:off x="1187624" y="4293096"/>
              <a:ext cx="3240359" cy="2127722"/>
              <a:chOff x="3851920" y="3769295"/>
              <a:chExt cx="3240359" cy="2127722"/>
            </a:xfrm>
          </p:grpSpPr>
          <p:grpSp>
            <p:nvGrpSpPr>
              <p:cNvPr id="164" name="群組 7"/>
              <p:cNvGrpSpPr/>
              <p:nvPr/>
            </p:nvGrpSpPr>
            <p:grpSpPr>
              <a:xfrm>
                <a:off x="4211960" y="4149080"/>
                <a:ext cx="864096" cy="648072"/>
                <a:chOff x="3851920" y="4077072"/>
                <a:chExt cx="1224136" cy="720080"/>
              </a:xfrm>
            </p:grpSpPr>
            <p:cxnSp>
              <p:nvCxnSpPr>
                <p:cNvPr id="209" name="直線接點 5"/>
                <p:cNvCxnSpPr/>
                <p:nvPr/>
              </p:nvCxnSpPr>
              <p:spPr>
                <a:xfrm>
                  <a:off x="3923928" y="4149080"/>
                  <a:ext cx="1152128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流程圖: 接點 209"/>
                <p:cNvSpPr/>
                <p:nvPr/>
              </p:nvSpPr>
              <p:spPr>
                <a:xfrm>
                  <a:off x="3851920" y="4077072"/>
                  <a:ext cx="204023" cy="160018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65" name="群組 8"/>
              <p:cNvGrpSpPr/>
              <p:nvPr/>
            </p:nvGrpSpPr>
            <p:grpSpPr>
              <a:xfrm>
                <a:off x="5076056" y="4149080"/>
                <a:ext cx="792088" cy="648072"/>
                <a:chOff x="3203848" y="4077072"/>
                <a:chExt cx="792088" cy="720080"/>
              </a:xfrm>
            </p:grpSpPr>
            <p:cxnSp>
              <p:nvCxnSpPr>
                <p:cNvPr id="207" name="直線接點 206"/>
                <p:cNvCxnSpPr/>
                <p:nvPr/>
              </p:nvCxnSpPr>
              <p:spPr>
                <a:xfrm rot="10800000" flipV="1">
                  <a:off x="3203848" y="4149080"/>
                  <a:ext cx="720080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流程圖: 接點 207"/>
                <p:cNvSpPr/>
                <p:nvPr/>
              </p:nvSpPr>
              <p:spPr>
                <a:xfrm>
                  <a:off x="3851920" y="4077072"/>
                  <a:ext cx="144016" cy="144016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99" name="直線接點 198"/>
              <p:cNvCxnSpPr/>
              <p:nvPr/>
            </p:nvCxnSpPr>
            <p:spPr>
              <a:xfrm rot="5400000">
                <a:off x="4752020" y="5121188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流程圖: 接點 199"/>
              <p:cNvSpPr/>
              <p:nvPr/>
            </p:nvSpPr>
            <p:spPr>
              <a:xfrm>
                <a:off x="5004048" y="5445224"/>
                <a:ext cx="144016" cy="12961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01" name="直線接點 200"/>
              <p:cNvCxnSpPr>
                <a:stCxn id="208" idx="6"/>
              </p:cNvCxnSpPr>
              <p:nvPr/>
            </p:nvCxnSpPr>
            <p:spPr>
              <a:xfrm>
                <a:off x="5868144" y="4213887"/>
                <a:ext cx="1224135" cy="1314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流程圖: 接點 201"/>
              <p:cNvSpPr/>
              <p:nvPr/>
            </p:nvSpPr>
            <p:spPr>
              <a:xfrm>
                <a:off x="5004048" y="4725144"/>
                <a:ext cx="144016" cy="129614"/>
              </a:xfrm>
              <a:prstGeom prst="flowChartConnector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3" name="文字方塊 202"/>
              <p:cNvSpPr txBox="1"/>
              <p:nvPr/>
            </p:nvSpPr>
            <p:spPr>
              <a:xfrm>
                <a:off x="3851920" y="400506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A</a:t>
                </a:r>
                <a:endParaRPr lang="zh-TW" altLang="en-US" sz="1400" dirty="0"/>
              </a:p>
            </p:txBody>
          </p:sp>
          <p:sp>
            <p:nvSpPr>
              <p:cNvPr id="204" name="文字方塊 203"/>
              <p:cNvSpPr txBox="1"/>
              <p:nvPr/>
            </p:nvSpPr>
            <p:spPr>
              <a:xfrm>
                <a:off x="5868144" y="376929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B</a:t>
                </a:r>
                <a:endParaRPr lang="zh-TW" altLang="en-US" sz="1400" dirty="0"/>
              </a:p>
            </p:txBody>
          </p:sp>
          <p:sp>
            <p:nvSpPr>
              <p:cNvPr id="205" name="文字方塊 204"/>
              <p:cNvSpPr txBox="1"/>
              <p:nvPr/>
            </p:nvSpPr>
            <p:spPr>
              <a:xfrm>
                <a:off x="4932040" y="55892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C</a:t>
                </a:r>
                <a:endParaRPr lang="zh-TW" altLang="en-US" sz="1400" dirty="0"/>
              </a:p>
            </p:txBody>
          </p:sp>
          <p:sp>
            <p:nvSpPr>
              <p:cNvPr id="206" name="文字方塊 205"/>
              <p:cNvSpPr txBox="1"/>
              <p:nvPr/>
            </p:nvSpPr>
            <p:spPr>
              <a:xfrm>
                <a:off x="4788024" y="4725146"/>
                <a:ext cx="760505" cy="42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S1</a:t>
                </a:r>
                <a:endParaRPr lang="zh-TW" altLang="en-US" sz="1400" dirty="0"/>
              </a:p>
            </p:txBody>
          </p:sp>
        </p:grpSp>
        <p:sp>
          <p:nvSpPr>
            <p:cNvPr id="211" name="橢圓 210"/>
            <p:cNvSpPr/>
            <p:nvPr/>
          </p:nvSpPr>
          <p:spPr>
            <a:xfrm>
              <a:off x="1259632" y="4293096"/>
              <a:ext cx="2160240" cy="194421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2" name="橢圓 211"/>
            <p:cNvSpPr/>
            <p:nvPr/>
          </p:nvSpPr>
          <p:spPr>
            <a:xfrm>
              <a:off x="4499992" y="3861048"/>
              <a:ext cx="2304256" cy="23846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3" name="橢圓 212"/>
            <p:cNvSpPr/>
            <p:nvPr/>
          </p:nvSpPr>
          <p:spPr>
            <a:xfrm>
              <a:off x="3059832" y="4293096"/>
              <a:ext cx="1512168" cy="10081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Continuity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TW" dirty="0" smtClean="0"/>
                  <a:t> is continuous 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zh-TW" dirty="0" smtClean="0"/>
                  <a:t>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But now we </a:t>
                </a:r>
                <a:r>
                  <a:rPr lang="en-US" altLang="zh-TW" dirty="0" err="1" smtClean="0"/>
                  <a:t>get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which means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TW" dirty="0" smtClean="0"/>
                  <a:t> is not continuous 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48" t="-15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1331640" y="3429000"/>
                <a:ext cx="6264696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𝑀𝐼𝑆𝑇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)))&lt;</m:t>
                      </m:r>
                      <m:func>
                        <m:func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𝑀𝐼𝑆𝑇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)))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/>
                        </a:rPr>
                        <m:t>⁡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9000"/>
                <a:ext cx="6264696" cy="70134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736980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Assumption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/>
              <a:t>Lemma 1</a:t>
            </a:r>
            <a:r>
              <a:rPr lang="en-US" altLang="zh-TW" dirty="0"/>
              <a:t>: L</a:t>
            </a:r>
            <a:r>
              <a:rPr lang="en-US" altLang="zh-TW" baseline="-25000" dirty="0"/>
              <a:t>t</a:t>
            </a:r>
            <a:r>
              <a:rPr lang="en-US" altLang="zh-TW" dirty="0"/>
              <a:t>(x) is a continuous function with respect to </a:t>
            </a:r>
            <a:r>
              <a:rPr lang="en-US" altLang="zh-TW" dirty="0" smtClean="0"/>
              <a:t>x</a:t>
            </a:r>
          </a:p>
          <a:p>
            <a:r>
              <a:rPr lang="en-US" altLang="zh-TW" dirty="0" smtClean="0"/>
              <a:t>We disprove the </a:t>
            </a:r>
            <a:r>
              <a:rPr lang="en-US" altLang="zh-TW" dirty="0"/>
              <a:t>continuity of </a:t>
            </a:r>
            <a:r>
              <a:rPr lang="en-US" altLang="zh-TW" dirty="0" smtClean="0"/>
              <a:t>L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(x)</a:t>
            </a:r>
          </a:p>
          <a:p>
            <a:r>
              <a:rPr lang="en-US" altLang="zh-TW" b="1" i="1" dirty="0" smtClean="0"/>
              <a:t>Lemma 1 </a:t>
            </a:r>
            <a:r>
              <a:rPr lang="en-US" altLang="zh-TW" dirty="0" smtClean="0"/>
              <a:t>is </a:t>
            </a:r>
            <a:r>
              <a:rPr lang="en-US" altLang="zh-TW" b="1" dirty="0" smtClean="0"/>
              <a:t>not true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333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Minimum Spanning Tree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cxnSp>
          <p:nvCxnSpPr>
            <p:cNvPr id="76" name="直線接點 75"/>
            <p:cNvCxnSpPr>
              <a:stCxn id="51" idx="7"/>
              <a:endCxn id="50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52" idx="5"/>
              <a:endCxn id="51" idx="1"/>
            </p:cNvCxnSpPr>
            <p:nvPr/>
          </p:nvCxnSpPr>
          <p:spPr>
            <a:xfrm>
              <a:off x="2501392" y="4782804"/>
              <a:ext cx="869987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3" idx="4"/>
              <a:endCxn id="52" idx="0"/>
            </p:cNvCxnSpPr>
            <p:nvPr/>
          </p:nvCxnSpPr>
          <p:spPr>
            <a:xfrm flipH="1">
              <a:off x="2450480" y="3858772"/>
              <a:ext cx="14922" cy="801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53" idx="7"/>
              <a:endCxn id="54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1"/>
              <a:endCxn id="47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5" name="直線接點 64"/>
            <p:cNvCxnSpPr>
              <a:stCxn id="47" idx="7"/>
              <a:endCxn id="48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49" idx="4"/>
              <a:endCxn id="50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43" idx="6"/>
              <a:endCxn id="52" idx="1"/>
            </p:cNvCxnSpPr>
            <p:nvPr/>
          </p:nvCxnSpPr>
          <p:spPr>
            <a:xfrm>
              <a:off x="1433616" y="4578772"/>
              <a:ext cx="965952" cy="102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5148064" y="407707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TW" dirty="0" smtClean="0"/>
              <a:t>If the minimum spanning tree is not limited in the characteristic area, the minimum spanning can be continuous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TW" dirty="0" smtClean="0"/>
              <a:t>The Steiner Ratio problem may still open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6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標題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characteristic areas</a:t>
            </a:r>
            <a:endParaRPr lang="zh-TW" altLang="en-US" dirty="0"/>
          </a:p>
        </p:txBody>
      </p:sp>
      <p:grpSp>
        <p:nvGrpSpPr>
          <p:cNvPr id="75" name="群組 74"/>
          <p:cNvGrpSpPr/>
          <p:nvPr/>
        </p:nvGrpSpPr>
        <p:grpSpPr>
          <a:xfrm>
            <a:off x="4315314" y="1772816"/>
            <a:ext cx="4433150" cy="4185756"/>
            <a:chOff x="2299090" y="1772816"/>
            <a:chExt cx="4433150" cy="4185756"/>
          </a:xfrm>
        </p:grpSpPr>
        <p:grpSp>
          <p:nvGrpSpPr>
            <p:cNvPr id="13" name="群組 12"/>
            <p:cNvGrpSpPr/>
            <p:nvPr/>
          </p:nvGrpSpPr>
          <p:grpSpPr>
            <a:xfrm>
              <a:off x="2732315" y="2033177"/>
              <a:ext cx="3505520" cy="3631745"/>
              <a:chOff x="1004123" y="1601129"/>
              <a:chExt cx="3505520" cy="3631745"/>
            </a:xfrm>
          </p:grpSpPr>
          <p:cxnSp>
            <p:nvCxnSpPr>
              <p:cNvPr id="33" name="直線接點 32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流程圖: 接點 46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流程圖: 接點 54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接點 55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流程圖: 接點 56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流程圖: 接點 57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接點 58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流程圖: 接點 59"/>
              <p:cNvSpPr/>
              <p:nvPr/>
            </p:nvSpPr>
            <p:spPr>
              <a:xfrm>
                <a:off x="2668278" y="4302388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流程圖: 接點 60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流程圖: 接點 61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2627784" y="474137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299090" y="2741793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499992" y="177281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156176" y="277163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228184" y="47251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932040" y="55892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986362" y="483784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779912" y="36466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716016" y="36450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131840" y="313167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S</a:t>
              </a:r>
              <a:r>
                <a:rPr lang="en-US" altLang="zh-TW" sz="1400" dirty="0" smtClean="0"/>
                <a:t>1</a:t>
              </a:r>
              <a:endParaRPr lang="zh-TW" altLang="en-US" sz="1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230941" y="249289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S2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436096" y="314096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</a:t>
              </a:r>
              <a:r>
                <a:rPr lang="en-US" altLang="zh-TW" sz="1400" dirty="0"/>
                <a:t>3</a:t>
              </a:r>
              <a:endParaRPr lang="zh-TW" altLang="en-US" sz="14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95618" y="4505573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</a:t>
              </a:r>
              <a:r>
                <a:rPr lang="en-US" altLang="zh-TW" sz="1400" dirty="0"/>
                <a:t>4</a:t>
              </a:r>
              <a:endParaRPr lang="zh-TW" altLang="en-US" sz="1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896499" y="484454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</a:t>
              </a:r>
              <a:r>
                <a:rPr lang="en-US" altLang="zh-TW" sz="1400" dirty="0"/>
                <a:t>5</a:t>
              </a:r>
              <a:endParaRPr lang="zh-TW" altLang="en-US" sz="1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490357" y="458787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</a:t>
              </a:r>
              <a:r>
                <a:rPr lang="en-US" altLang="zh-TW" sz="1400" dirty="0"/>
                <a:t>6</a:t>
              </a:r>
              <a:endParaRPr lang="zh-TW" altLang="en-US" sz="1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4788024" y="414908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</a:t>
              </a:r>
              <a:r>
                <a:rPr lang="en-US" altLang="zh-TW" sz="1400" dirty="0"/>
                <a:t>7</a:t>
              </a:r>
              <a:endParaRPr lang="zh-TW" altLang="en-US" sz="1400" dirty="0"/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4820539" y="2132856"/>
            <a:ext cx="3361520" cy="3409154"/>
            <a:chOff x="4820539" y="2132856"/>
            <a:chExt cx="3361520" cy="3409154"/>
          </a:xfrm>
        </p:grpSpPr>
        <p:grpSp>
          <p:nvGrpSpPr>
            <p:cNvPr id="77" name="群組 76"/>
            <p:cNvGrpSpPr/>
            <p:nvPr/>
          </p:nvGrpSpPr>
          <p:grpSpPr>
            <a:xfrm>
              <a:off x="4820539" y="3122574"/>
              <a:ext cx="3361520" cy="1762634"/>
              <a:chOff x="4820539" y="3122574"/>
              <a:chExt cx="3361520" cy="1762634"/>
            </a:xfrm>
          </p:grpSpPr>
          <p:cxnSp>
            <p:nvCxnSpPr>
              <p:cNvPr id="12" name="直線接點 11"/>
              <p:cNvCxnSpPr>
                <a:stCxn id="51" idx="1"/>
                <a:endCxn id="55" idx="4"/>
              </p:cNvCxnSpPr>
              <p:nvPr/>
            </p:nvCxnSpPr>
            <p:spPr>
              <a:xfrm rot="16200000" flipV="1">
                <a:off x="4122529" y="3820584"/>
                <a:ext cx="1630602" cy="234581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>
                <a:stCxn id="57" idx="4"/>
                <a:endCxn id="58" idx="0"/>
              </p:cNvCxnSpPr>
              <p:nvPr/>
            </p:nvCxnSpPr>
            <p:spPr>
              <a:xfrm rot="16200000" flipH="1">
                <a:off x="7303262" y="4006411"/>
                <a:ext cx="1747084" cy="10510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群組 77"/>
            <p:cNvGrpSpPr/>
            <p:nvPr/>
          </p:nvGrpSpPr>
          <p:grpSpPr>
            <a:xfrm>
              <a:off x="5178032" y="4804088"/>
              <a:ext cx="2953115" cy="737922"/>
              <a:chOff x="5178032" y="4804088"/>
              <a:chExt cx="2953115" cy="737922"/>
            </a:xfrm>
          </p:grpSpPr>
          <p:cxnSp>
            <p:nvCxnSpPr>
              <p:cNvPr id="8" name="直線接點 7"/>
              <p:cNvCxnSpPr>
                <a:stCxn id="59" idx="7"/>
                <a:endCxn id="58" idx="3"/>
              </p:cNvCxnSpPr>
              <p:nvPr/>
            </p:nvCxnSpPr>
            <p:spPr>
              <a:xfrm rot="5400000" flipH="1" flipV="1">
                <a:off x="7407438" y="4818301"/>
                <a:ext cx="533890" cy="913528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>
                <a:stCxn id="60" idx="5"/>
                <a:endCxn id="59" idx="1"/>
              </p:cNvCxnSpPr>
              <p:nvPr/>
            </p:nvCxnSpPr>
            <p:spPr>
              <a:xfrm rot="16200000" flipH="1">
                <a:off x="6483369" y="4909584"/>
                <a:ext cx="684662" cy="580189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>
                <a:stCxn id="51" idx="6"/>
                <a:endCxn id="60" idx="2"/>
              </p:cNvCxnSpPr>
              <p:nvPr/>
            </p:nvCxnSpPr>
            <p:spPr>
              <a:xfrm>
                <a:off x="5178032" y="4804088"/>
                <a:ext cx="1234662" cy="2348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群組 75"/>
            <p:cNvGrpSpPr/>
            <p:nvPr/>
          </p:nvGrpSpPr>
          <p:grpSpPr>
            <a:xfrm>
              <a:off x="4871452" y="2132856"/>
              <a:ext cx="3218438" cy="933268"/>
              <a:chOff x="4871452" y="2132856"/>
              <a:chExt cx="3218438" cy="933268"/>
            </a:xfrm>
          </p:grpSpPr>
          <p:cxnSp>
            <p:nvCxnSpPr>
              <p:cNvPr id="14" name="直線接點 13"/>
              <p:cNvCxnSpPr>
                <a:stCxn id="55" idx="7"/>
                <a:endCxn id="56" idx="3"/>
              </p:cNvCxnSpPr>
              <p:nvPr/>
            </p:nvCxnSpPr>
            <p:spPr>
              <a:xfrm rot="5400000" flipH="1" flipV="1">
                <a:off x="5238080" y="1789461"/>
                <a:ext cx="843573" cy="1576830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>
                <a:endCxn id="57" idx="2"/>
              </p:cNvCxnSpPr>
              <p:nvPr/>
            </p:nvCxnSpPr>
            <p:spPr>
              <a:xfrm>
                <a:off x="6537903" y="2132856"/>
                <a:ext cx="1551987" cy="933268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群組 79"/>
            <p:cNvGrpSpPr/>
            <p:nvPr/>
          </p:nvGrpSpPr>
          <p:grpSpPr>
            <a:xfrm>
              <a:off x="6209818" y="3955019"/>
              <a:ext cx="527840" cy="786745"/>
              <a:chOff x="6209818" y="3955019"/>
              <a:chExt cx="527840" cy="786745"/>
            </a:xfrm>
          </p:grpSpPr>
          <p:cxnSp>
            <p:nvCxnSpPr>
              <p:cNvPr id="11" name="直線接點 10"/>
              <p:cNvCxnSpPr>
                <a:stCxn id="61" idx="7"/>
                <a:endCxn id="62" idx="1"/>
              </p:cNvCxnSpPr>
              <p:nvPr/>
            </p:nvCxnSpPr>
            <p:spPr>
              <a:xfrm rot="5400000" flipH="1" flipV="1">
                <a:off x="6496114" y="3719634"/>
                <a:ext cx="6158" cy="476927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群組 78"/>
              <p:cNvGrpSpPr/>
              <p:nvPr/>
            </p:nvGrpSpPr>
            <p:grpSpPr>
              <a:xfrm>
                <a:off x="6209818" y="4056841"/>
                <a:ext cx="527840" cy="684923"/>
                <a:chOff x="6209818" y="4056841"/>
                <a:chExt cx="527840" cy="684923"/>
              </a:xfrm>
            </p:grpSpPr>
            <p:cxnSp>
              <p:nvCxnSpPr>
                <p:cNvPr id="10" name="直線接點 9"/>
                <p:cNvCxnSpPr>
                  <a:stCxn id="61" idx="4"/>
                  <a:endCxn id="60" idx="0"/>
                </p:cNvCxnSpPr>
                <p:nvPr/>
              </p:nvCxnSpPr>
              <p:spPr>
                <a:xfrm rot="16200000" flipH="1">
                  <a:off x="6022082" y="4271824"/>
                  <a:ext cx="650348" cy="274876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接點 67"/>
                <p:cNvCxnSpPr>
                  <a:stCxn id="62" idx="3"/>
                  <a:endCxn id="30" idx="1"/>
                </p:cNvCxnSpPr>
                <p:nvPr/>
              </p:nvCxnSpPr>
              <p:spPr>
                <a:xfrm rot="5400000">
                  <a:off x="6279658" y="4283765"/>
                  <a:ext cx="684923" cy="231076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7" name="矩形 66"/>
          <p:cNvSpPr/>
          <p:nvPr/>
        </p:nvSpPr>
        <p:spPr>
          <a:xfrm>
            <a:off x="539552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C(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characteristic area of t(x)</a:t>
            </a:r>
          </a:p>
        </p:txBody>
      </p:sp>
      <p:sp>
        <p:nvSpPr>
          <p:cNvPr id="74" name="矩形 73"/>
          <p:cNvSpPr/>
          <p:nvPr/>
        </p:nvSpPr>
        <p:spPr>
          <a:xfrm>
            <a:off x="216024" y="21345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P(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/>
              <a:t> regular points on t(x)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標題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characteristic areas</a:t>
            </a:r>
            <a:endParaRPr lang="zh-TW" altLang="en-US" dirty="0"/>
          </a:p>
        </p:txBody>
      </p:sp>
      <p:grpSp>
        <p:nvGrpSpPr>
          <p:cNvPr id="67" name="群組 66"/>
          <p:cNvGrpSpPr/>
          <p:nvPr/>
        </p:nvGrpSpPr>
        <p:grpSpPr>
          <a:xfrm>
            <a:off x="4644008" y="2636912"/>
            <a:ext cx="3960440" cy="3596750"/>
            <a:chOff x="2411760" y="1484784"/>
            <a:chExt cx="4749889" cy="4413655"/>
          </a:xfrm>
        </p:grpSpPr>
        <p:grpSp>
          <p:nvGrpSpPr>
            <p:cNvPr id="13" name="群組 75"/>
            <p:cNvGrpSpPr/>
            <p:nvPr/>
          </p:nvGrpSpPr>
          <p:grpSpPr>
            <a:xfrm>
              <a:off x="2844985" y="1745145"/>
              <a:ext cx="3505520" cy="3631745"/>
              <a:chOff x="1004123" y="1601129"/>
              <a:chExt cx="3505520" cy="3631745"/>
            </a:xfrm>
          </p:grpSpPr>
          <p:cxnSp>
            <p:nvCxnSpPr>
              <p:cNvPr id="33" name="直線接點 32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流程圖: 接點 4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流程圖: 接點 54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流程圖: 接點 55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流程圖: 接點 56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流程圖: 接點 57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流程圖: 接點 58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流程圖: 接點 59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流程圖: 接點 60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流程圖: 接點 61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流程圖: 接點 62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文字方塊 16"/>
            <p:cNvSpPr txBox="1"/>
            <p:nvPr/>
          </p:nvSpPr>
          <p:spPr>
            <a:xfrm>
              <a:off x="2740454" y="4831163"/>
              <a:ext cx="880368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411760" y="2453761"/>
              <a:ext cx="604531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044710" y="1484784"/>
              <a:ext cx="648792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470756" y="2545136"/>
              <a:ext cx="690893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340854" y="4437113"/>
              <a:ext cx="734434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044710" y="5445223"/>
              <a:ext cx="821515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820574" y="4617754"/>
              <a:ext cx="750226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892582" y="3358628"/>
              <a:ext cx="764580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828686" y="3356992"/>
              <a:ext cx="692092" cy="4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244510" y="2843644"/>
              <a:ext cx="808121" cy="37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solidFill>
                    <a:srgbClr val="002060"/>
                  </a:solidFill>
                </a:rPr>
                <a:t>S</a:t>
              </a:r>
              <a:r>
                <a:rPr lang="en-US" altLang="zh-TW" sz="1400" dirty="0" smtClean="0">
                  <a:solidFill>
                    <a:srgbClr val="002060"/>
                  </a:solidFill>
                </a:rPr>
                <a:t>1</a:t>
              </a:r>
              <a:endParaRPr lang="zh-TW" alt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343611" y="2204862"/>
              <a:ext cx="745359" cy="37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548766" y="2852935"/>
              <a:ext cx="662905" cy="37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sz="1400" dirty="0">
                  <a:solidFill>
                    <a:srgbClr val="002060"/>
                  </a:solidFill>
                </a:rPr>
                <a:t>3</a:t>
              </a:r>
              <a:endParaRPr lang="zh-TW" alt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508288" y="4217541"/>
              <a:ext cx="789744" cy="37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sz="1400" dirty="0">
                  <a:solidFill>
                    <a:srgbClr val="002060"/>
                  </a:solidFill>
                </a:rPr>
                <a:t>4</a:t>
              </a:r>
              <a:endParaRPr lang="zh-TW" alt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009169" y="4556509"/>
              <a:ext cx="770694" cy="37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sz="1400" dirty="0">
                  <a:solidFill>
                    <a:srgbClr val="002060"/>
                  </a:solidFill>
                </a:rPr>
                <a:t>5</a:t>
              </a:r>
              <a:endParaRPr lang="zh-TW" alt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4612662" y="4230755"/>
              <a:ext cx="735393" cy="37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sz="1400" dirty="0">
                  <a:solidFill>
                    <a:srgbClr val="002060"/>
                  </a:solidFill>
                </a:rPr>
                <a:t>6</a:t>
              </a:r>
              <a:endParaRPr lang="zh-TW" alt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570800" y="3859174"/>
              <a:ext cx="747108" cy="377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sz="1400" dirty="0">
                  <a:solidFill>
                    <a:srgbClr val="002060"/>
                  </a:solidFill>
                </a:rPr>
                <a:t>7</a:t>
              </a:r>
              <a:endParaRPr lang="zh-TW" altLang="en-US" sz="14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6" name="直線接點 15"/>
          <p:cNvCxnSpPr>
            <a:stCxn id="52" idx="6"/>
            <a:endCxn id="63" idx="4"/>
          </p:cNvCxnSpPr>
          <p:nvPr/>
        </p:nvCxnSpPr>
        <p:spPr>
          <a:xfrm flipV="1">
            <a:off x="5363339" y="4515382"/>
            <a:ext cx="1342860" cy="59175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群組 128"/>
          <p:cNvGrpSpPr/>
          <p:nvPr/>
        </p:nvGrpSpPr>
        <p:grpSpPr>
          <a:xfrm>
            <a:off x="5065264" y="2907758"/>
            <a:ext cx="2854092" cy="2842212"/>
            <a:chOff x="5065264" y="2907758"/>
            <a:chExt cx="2854092" cy="2842212"/>
          </a:xfrm>
        </p:grpSpPr>
        <p:cxnSp>
          <p:nvCxnSpPr>
            <p:cNvPr id="8" name="直線接點 7"/>
            <p:cNvCxnSpPr>
              <a:stCxn id="60" idx="6"/>
              <a:endCxn id="59" idx="3"/>
            </p:cNvCxnSpPr>
            <p:nvPr/>
          </p:nvCxnSpPr>
          <p:spPr>
            <a:xfrm flipV="1">
              <a:off x="7081522" y="5273407"/>
              <a:ext cx="744113" cy="47656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stCxn id="61" idx="5"/>
              <a:endCxn id="60" idx="1"/>
            </p:cNvCxnSpPr>
            <p:nvPr/>
          </p:nvCxnSpPr>
          <p:spPr>
            <a:xfrm rot="16200000" flipH="1">
              <a:off x="6398805" y="5128248"/>
              <a:ext cx="435074" cy="725391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stCxn id="62" idx="3"/>
              <a:endCxn id="61" idx="3"/>
            </p:cNvCxnSpPr>
            <p:nvPr/>
          </p:nvCxnSpPr>
          <p:spPr>
            <a:xfrm rot="5400000">
              <a:off x="5789872" y="4882090"/>
              <a:ext cx="770191" cy="12442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>
              <a:stCxn id="63" idx="1"/>
              <a:endCxn id="62" idx="0"/>
            </p:cNvCxnSpPr>
            <p:nvPr/>
          </p:nvCxnSpPr>
          <p:spPr>
            <a:xfrm rot="16200000" flipV="1">
              <a:off x="6437611" y="4189081"/>
              <a:ext cx="12166" cy="440109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>
              <a:stCxn id="52" idx="0"/>
              <a:endCxn id="56" idx="4"/>
            </p:cNvCxnSpPr>
            <p:nvPr/>
          </p:nvCxnSpPr>
          <p:spPr>
            <a:xfrm rot="16200000" flipV="1">
              <a:off x="4528478" y="4273635"/>
              <a:ext cx="1311615" cy="23804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56" idx="5"/>
              <a:endCxn id="57" idx="3"/>
            </p:cNvCxnSpPr>
            <p:nvPr/>
          </p:nvCxnSpPr>
          <p:spPr>
            <a:xfrm rot="5400000" flipH="1" flipV="1">
              <a:off x="5379881" y="2677078"/>
              <a:ext cx="770417" cy="1314755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58" idx="6"/>
              <a:endCxn id="59" idx="0"/>
            </p:cNvCxnSpPr>
            <p:nvPr/>
          </p:nvCxnSpPr>
          <p:spPr>
            <a:xfrm flipH="1">
              <a:off x="7868086" y="3690847"/>
              <a:ext cx="51270" cy="1482397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57" idx="6"/>
              <a:endCxn id="58" idx="0"/>
            </p:cNvCxnSpPr>
            <p:nvPr/>
          </p:nvCxnSpPr>
          <p:spPr>
            <a:xfrm>
              <a:off x="6524952" y="2907758"/>
              <a:ext cx="1334371" cy="724415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群組 132"/>
          <p:cNvGrpSpPr/>
          <p:nvPr/>
        </p:nvGrpSpPr>
        <p:grpSpPr>
          <a:xfrm>
            <a:off x="1763688" y="4643860"/>
            <a:ext cx="1584176" cy="144000"/>
            <a:chOff x="1259649" y="4693970"/>
            <a:chExt cx="1584176" cy="144000"/>
          </a:xfrm>
        </p:grpSpPr>
        <p:cxnSp>
          <p:nvCxnSpPr>
            <p:cNvPr id="130" name="直線接點 129"/>
            <p:cNvCxnSpPr/>
            <p:nvPr/>
          </p:nvCxnSpPr>
          <p:spPr>
            <a:xfrm rot="10800000">
              <a:off x="1403649" y="4765962"/>
              <a:ext cx="1296176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流程圖: 接點 130"/>
            <p:cNvSpPr/>
            <p:nvPr/>
          </p:nvSpPr>
          <p:spPr>
            <a:xfrm>
              <a:off x="1259649" y="469397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2" name="流程圖: 接點 131"/>
            <p:cNvSpPr/>
            <p:nvPr/>
          </p:nvSpPr>
          <p:spPr>
            <a:xfrm>
              <a:off x="2699825" y="4693970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2" name="文字方塊 141"/>
          <p:cNvSpPr txBox="1"/>
          <p:nvPr/>
        </p:nvSpPr>
        <p:spPr>
          <a:xfrm>
            <a:off x="1187624" y="44185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6600"/>
                </a:solidFill>
              </a:rPr>
              <a:t>P1</a:t>
            </a:r>
            <a:endParaRPr lang="zh-TW" altLang="en-US" dirty="0">
              <a:solidFill>
                <a:srgbClr val="006600"/>
              </a:solidFill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3491880" y="44278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altLang="zh-TW" dirty="0" smtClean="0"/>
              <a:t>P9</a:t>
            </a:r>
            <a:endParaRPr lang="zh-TW" altLang="en-US" dirty="0"/>
          </a:p>
        </p:txBody>
      </p:sp>
      <p:grpSp>
        <p:nvGrpSpPr>
          <p:cNvPr id="138" name="群組 137"/>
          <p:cNvGrpSpPr/>
          <p:nvPr/>
        </p:nvGrpSpPr>
        <p:grpSpPr>
          <a:xfrm>
            <a:off x="1763688" y="4355828"/>
            <a:ext cx="1584176" cy="432032"/>
            <a:chOff x="1259649" y="4405922"/>
            <a:chExt cx="1584176" cy="432032"/>
          </a:xfrm>
        </p:grpSpPr>
        <p:cxnSp>
          <p:nvCxnSpPr>
            <p:cNvPr id="139" name="直線接點 138"/>
            <p:cNvCxnSpPr>
              <a:stCxn id="141" idx="2"/>
              <a:endCxn id="140" idx="6"/>
            </p:cNvCxnSpPr>
            <p:nvPr/>
          </p:nvCxnSpPr>
          <p:spPr>
            <a:xfrm rot="10800000" flipV="1">
              <a:off x="1403649" y="4477922"/>
              <a:ext cx="1296176" cy="288032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流程圖: 接點 139"/>
            <p:cNvSpPr/>
            <p:nvPr/>
          </p:nvSpPr>
          <p:spPr>
            <a:xfrm>
              <a:off x="1259649" y="4693954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流程圖: 接點 140"/>
            <p:cNvSpPr/>
            <p:nvPr/>
          </p:nvSpPr>
          <p:spPr>
            <a:xfrm>
              <a:off x="2699825" y="4405922"/>
              <a:ext cx="144000" cy="144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49" name="直線接點 148"/>
          <p:cNvCxnSpPr/>
          <p:nvPr/>
        </p:nvCxnSpPr>
        <p:spPr>
          <a:xfrm>
            <a:off x="683568" y="4715852"/>
            <a:ext cx="3888432" cy="7200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51520" y="2564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C(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characteristic area of t(x)</a:t>
            </a:r>
          </a:p>
        </p:txBody>
      </p:sp>
      <p:sp>
        <p:nvSpPr>
          <p:cNvPr id="78" name="矩形 77"/>
          <p:cNvSpPr/>
          <p:nvPr/>
        </p:nvSpPr>
        <p:spPr>
          <a:xfrm>
            <a:off x="216024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P(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 </a:t>
            </a:r>
          </a:p>
          <a:p>
            <a:pPr lvl="1"/>
            <a:r>
              <a:rPr lang="en-US" altLang="zh-TW" dirty="0" smtClean="0"/>
              <a:t> regular points on t(x)</a:t>
            </a:r>
          </a:p>
        </p:txBody>
      </p:sp>
      <p:pic>
        <p:nvPicPr>
          <p:cNvPr id="76" name="圖片 75" descr="114px-Riemann_surface_sqr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013176"/>
            <a:ext cx="1368152" cy="144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4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標題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Inner Spanning Trees</a:t>
            </a:r>
            <a:endParaRPr lang="zh-TW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-396552" y="277163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 smtClean="0"/>
              <a:t> Spanning on P(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</a:t>
            </a:r>
          </a:p>
        </p:txBody>
      </p:sp>
      <p:sp>
        <p:nvSpPr>
          <p:cNvPr id="80" name="右大括弧 79"/>
          <p:cNvSpPr/>
          <p:nvPr/>
        </p:nvSpPr>
        <p:spPr>
          <a:xfrm>
            <a:off x="2195736" y="1979548"/>
            <a:ext cx="314323" cy="1008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2555776" y="2330296"/>
            <a:ext cx="327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An Inner Spanning Trees of t (x)</a:t>
            </a:r>
            <a:endParaRPr lang="zh-TW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0" y="1907540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  In the area of C(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116" name="群組 115"/>
          <p:cNvGrpSpPr/>
          <p:nvPr/>
        </p:nvGrpSpPr>
        <p:grpSpPr>
          <a:xfrm>
            <a:off x="4644008" y="2636912"/>
            <a:ext cx="3960440" cy="3596750"/>
            <a:chOff x="4644008" y="2636912"/>
            <a:chExt cx="3960440" cy="3596750"/>
          </a:xfrm>
        </p:grpSpPr>
        <p:grpSp>
          <p:nvGrpSpPr>
            <p:cNvPr id="2" name="群組 66"/>
            <p:cNvGrpSpPr/>
            <p:nvPr/>
          </p:nvGrpSpPr>
          <p:grpSpPr>
            <a:xfrm>
              <a:off x="4644008" y="2636912"/>
              <a:ext cx="3960440" cy="3596750"/>
              <a:chOff x="2411760" y="1484784"/>
              <a:chExt cx="4749889" cy="4413655"/>
            </a:xfrm>
          </p:grpSpPr>
          <p:grpSp>
            <p:nvGrpSpPr>
              <p:cNvPr id="3" name="群組 75"/>
              <p:cNvGrpSpPr/>
              <p:nvPr/>
            </p:nvGrpSpPr>
            <p:grpSpPr>
              <a:xfrm>
                <a:off x="2844985" y="1745145"/>
                <a:ext cx="3505520" cy="3631745"/>
                <a:chOff x="1004123" y="1601129"/>
                <a:chExt cx="3505520" cy="3631745"/>
              </a:xfrm>
            </p:grpSpPr>
            <p:sp>
              <p:nvSpPr>
                <p:cNvPr id="52" name="流程圖: 接點 51"/>
                <p:cNvSpPr/>
                <p:nvPr/>
              </p:nvSpPr>
              <p:spPr>
                <a:xfrm>
                  <a:off x="1289616" y="430004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" name="流程圖: 接點 55"/>
                <p:cNvSpPr/>
                <p:nvPr/>
              </p:nvSpPr>
              <p:spPr>
                <a:xfrm>
                  <a:off x="1004123" y="2546526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" name="流程圖: 接點 56"/>
                <p:cNvSpPr/>
                <p:nvPr/>
              </p:nvSpPr>
              <p:spPr>
                <a:xfrm>
                  <a:off x="2682777" y="1601129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8" name="流程圖: 接點 57"/>
                <p:cNvSpPr/>
                <p:nvPr/>
              </p:nvSpPr>
              <p:spPr>
                <a:xfrm>
                  <a:off x="4355133" y="2562076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9" name="流程圖: 接點 58"/>
                <p:cNvSpPr/>
                <p:nvPr/>
              </p:nvSpPr>
              <p:spPr>
                <a:xfrm>
                  <a:off x="4365643" y="445316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0" name="流程圖: 接點 59"/>
                <p:cNvSpPr/>
                <p:nvPr/>
              </p:nvSpPr>
              <p:spPr>
                <a:xfrm>
                  <a:off x="3350291" y="5088874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流程圖: 接點 60"/>
                <p:cNvSpPr/>
                <p:nvPr/>
              </p:nvSpPr>
              <p:spPr>
                <a:xfrm>
                  <a:off x="2378480" y="445316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2" name="流程圖: 接點 61"/>
                <p:cNvSpPr/>
                <p:nvPr/>
              </p:nvSpPr>
              <p:spPr>
                <a:xfrm>
                  <a:off x="2393402" y="350804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3" name="流程圖: 接點 62"/>
                <p:cNvSpPr/>
                <p:nvPr/>
              </p:nvSpPr>
              <p:spPr>
                <a:xfrm>
                  <a:off x="2972153" y="3501882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7" name="文字方塊 16"/>
              <p:cNvSpPr txBox="1"/>
              <p:nvPr/>
            </p:nvSpPr>
            <p:spPr>
              <a:xfrm>
                <a:off x="2740454" y="4831163"/>
                <a:ext cx="880368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6600"/>
                    </a:solidFill>
                  </a:rPr>
                  <a:t>P1</a:t>
                </a:r>
                <a:endParaRPr lang="zh-TW" altLang="en-US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2411760" y="2453761"/>
                <a:ext cx="604531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P2</a:t>
                </a: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5044710" y="1484784"/>
                <a:ext cx="648792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P3</a:t>
                </a:r>
                <a:endParaRPr lang="zh-TW" altLang="en-US" dirty="0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470756" y="2545136"/>
                <a:ext cx="690893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P4</a:t>
                </a:r>
                <a:endParaRPr lang="zh-TW" altLang="en-US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6340854" y="4437113"/>
                <a:ext cx="734434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P5</a:t>
                </a:r>
                <a:endParaRPr lang="zh-TW" altLang="en-US" dirty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044710" y="5445223"/>
                <a:ext cx="821515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P6</a:t>
                </a:r>
                <a:endParaRPr lang="zh-TW" altLang="en-US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820574" y="4617754"/>
                <a:ext cx="750226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P7</a:t>
                </a:r>
                <a:endParaRPr lang="zh-TW" altLang="en-US" dirty="0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3892582" y="3075312"/>
                <a:ext cx="764580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P8</a:t>
                </a:r>
                <a:endParaRPr lang="zh-TW" altLang="en-US" dirty="0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4828686" y="3075312"/>
                <a:ext cx="692092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P9</a:t>
                </a:r>
                <a:endParaRPr lang="zh-TW" altLang="en-US" dirty="0"/>
              </a:p>
            </p:txBody>
          </p:sp>
        </p:grpSp>
        <p:grpSp>
          <p:nvGrpSpPr>
            <p:cNvPr id="113" name="群組 112"/>
            <p:cNvGrpSpPr/>
            <p:nvPr/>
          </p:nvGrpSpPr>
          <p:grpSpPr>
            <a:xfrm>
              <a:off x="5065264" y="2852936"/>
              <a:ext cx="2854092" cy="2897034"/>
              <a:chOff x="5065264" y="2852936"/>
              <a:chExt cx="2854092" cy="2897034"/>
            </a:xfrm>
          </p:grpSpPr>
          <p:cxnSp>
            <p:nvCxnSpPr>
              <p:cNvPr id="16" name="直線接點 15"/>
              <p:cNvCxnSpPr>
                <a:stCxn id="52" idx="6"/>
                <a:endCxn id="63" idx="4"/>
              </p:cNvCxnSpPr>
              <p:nvPr/>
            </p:nvCxnSpPr>
            <p:spPr>
              <a:xfrm flipV="1">
                <a:off x="5363339" y="4515382"/>
                <a:ext cx="1342860" cy="591756"/>
              </a:xfrm>
              <a:prstGeom prst="line">
                <a:avLst/>
              </a:prstGeom>
              <a:ln w="952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群組 128"/>
              <p:cNvGrpSpPr/>
              <p:nvPr/>
            </p:nvGrpSpPr>
            <p:grpSpPr>
              <a:xfrm>
                <a:off x="5065264" y="2852936"/>
                <a:ext cx="2854092" cy="2897034"/>
                <a:chOff x="5065264" y="2852936"/>
                <a:chExt cx="2854092" cy="2897034"/>
              </a:xfrm>
            </p:grpSpPr>
            <p:cxnSp>
              <p:nvCxnSpPr>
                <p:cNvPr id="8" name="直線接點 7"/>
                <p:cNvCxnSpPr>
                  <a:stCxn id="60" idx="6"/>
                  <a:endCxn id="59" idx="3"/>
                </p:cNvCxnSpPr>
                <p:nvPr/>
              </p:nvCxnSpPr>
              <p:spPr>
                <a:xfrm flipV="1">
                  <a:off x="7081522" y="5273407"/>
                  <a:ext cx="744113" cy="476563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接點 8"/>
                <p:cNvCxnSpPr>
                  <a:stCxn id="61" idx="5"/>
                  <a:endCxn id="60" idx="1"/>
                </p:cNvCxnSpPr>
                <p:nvPr/>
              </p:nvCxnSpPr>
              <p:spPr>
                <a:xfrm rot="16200000" flipH="1">
                  <a:off x="6398805" y="5128248"/>
                  <a:ext cx="435074" cy="725391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/>
                <p:cNvCxnSpPr>
                  <a:stCxn id="62" idx="3"/>
                  <a:endCxn id="61" idx="3"/>
                </p:cNvCxnSpPr>
                <p:nvPr/>
              </p:nvCxnSpPr>
              <p:spPr>
                <a:xfrm rot="5400000">
                  <a:off x="5789872" y="4882090"/>
                  <a:ext cx="770191" cy="12442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接點 10"/>
                <p:cNvCxnSpPr>
                  <a:stCxn id="63" idx="1"/>
                  <a:endCxn id="62" idx="0"/>
                </p:cNvCxnSpPr>
                <p:nvPr/>
              </p:nvCxnSpPr>
              <p:spPr>
                <a:xfrm rot="16200000" flipV="1">
                  <a:off x="6437611" y="4189081"/>
                  <a:ext cx="12166" cy="440109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/>
                <p:cNvCxnSpPr>
                  <a:stCxn id="52" idx="0"/>
                  <a:endCxn id="56" idx="4"/>
                </p:cNvCxnSpPr>
                <p:nvPr/>
              </p:nvCxnSpPr>
              <p:spPr>
                <a:xfrm rot="16200000" flipV="1">
                  <a:off x="4528478" y="4273635"/>
                  <a:ext cx="1311615" cy="238043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接點 13"/>
                <p:cNvCxnSpPr/>
                <p:nvPr/>
              </p:nvCxnSpPr>
              <p:spPr>
                <a:xfrm rot="5400000" flipH="1" flipV="1">
                  <a:off x="5379881" y="2602438"/>
                  <a:ext cx="770417" cy="1314755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>
                  <a:stCxn id="58" idx="6"/>
                  <a:endCxn id="59" idx="0"/>
                </p:cNvCxnSpPr>
                <p:nvPr/>
              </p:nvCxnSpPr>
              <p:spPr>
                <a:xfrm flipH="1">
                  <a:off x="7868086" y="3690847"/>
                  <a:ext cx="51270" cy="1482397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接點 64"/>
                <p:cNvCxnSpPr/>
                <p:nvPr/>
              </p:nvCxnSpPr>
              <p:spPr>
                <a:xfrm>
                  <a:off x="6524952" y="2852936"/>
                  <a:ext cx="1334371" cy="724415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群組 111"/>
          <p:cNvGrpSpPr/>
          <p:nvPr/>
        </p:nvGrpSpPr>
        <p:grpSpPr>
          <a:xfrm>
            <a:off x="5125296" y="2924944"/>
            <a:ext cx="2700340" cy="2766352"/>
            <a:chOff x="5125296" y="2924944"/>
            <a:chExt cx="2700340" cy="2766352"/>
          </a:xfrm>
        </p:grpSpPr>
        <p:cxnSp>
          <p:nvCxnSpPr>
            <p:cNvPr id="84" name="直線接點 83"/>
            <p:cNvCxnSpPr>
              <a:endCxn id="57" idx="3"/>
            </p:cNvCxnSpPr>
            <p:nvPr/>
          </p:nvCxnSpPr>
          <p:spPr>
            <a:xfrm flipV="1">
              <a:off x="5148064" y="2949247"/>
              <a:ext cx="1274404" cy="7677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endCxn id="58" idx="2"/>
            </p:cNvCxnSpPr>
            <p:nvPr/>
          </p:nvCxnSpPr>
          <p:spPr>
            <a:xfrm>
              <a:off x="6516216" y="2924944"/>
              <a:ext cx="1283073" cy="7659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rot="16200000" flipH="1">
              <a:off x="7104880" y="4457000"/>
              <a:ext cx="1423723" cy="87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59" idx="3"/>
              <a:endCxn id="60" idx="0"/>
            </p:cNvCxnSpPr>
            <p:nvPr/>
          </p:nvCxnSpPr>
          <p:spPr>
            <a:xfrm rot="5400000">
              <a:off x="7214618" y="5080278"/>
              <a:ext cx="417889" cy="8041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62" idx="6"/>
              <a:endCxn id="63" idx="2"/>
            </p:cNvCxnSpPr>
            <p:nvPr/>
          </p:nvCxnSpPr>
          <p:spPr>
            <a:xfrm flipV="1">
              <a:off x="6283672" y="4456708"/>
              <a:ext cx="362493" cy="50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56" idx="6"/>
              <a:endCxn id="52" idx="7"/>
            </p:cNvCxnSpPr>
            <p:nvPr/>
          </p:nvCxnSpPr>
          <p:spPr>
            <a:xfrm>
              <a:off x="5125296" y="3678175"/>
              <a:ext cx="220460" cy="13874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endCxn id="60" idx="0"/>
            </p:cNvCxnSpPr>
            <p:nvPr/>
          </p:nvCxnSpPr>
          <p:spPr>
            <a:xfrm>
              <a:off x="6228184" y="5229200"/>
              <a:ext cx="793305" cy="4620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62" idx="4"/>
            </p:cNvCxnSpPr>
            <p:nvPr/>
          </p:nvCxnSpPr>
          <p:spPr>
            <a:xfrm rot="16200000" flipH="1">
              <a:off x="5871512" y="4872527"/>
              <a:ext cx="708799" cy="45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標題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Inner Spanning Trees</a:t>
            </a:r>
            <a:endParaRPr lang="zh-TW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-468560" y="191683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 smtClean="0"/>
              <a:t> Spanning on P(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</a:t>
            </a:r>
          </a:p>
        </p:txBody>
      </p:sp>
      <p:sp>
        <p:nvSpPr>
          <p:cNvPr id="80" name="右大括弧 79"/>
          <p:cNvSpPr/>
          <p:nvPr/>
        </p:nvSpPr>
        <p:spPr>
          <a:xfrm>
            <a:off x="2313461" y="1979548"/>
            <a:ext cx="314323" cy="1008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2555776" y="2330296"/>
            <a:ext cx="366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66"/>
                </a:solidFill>
              </a:rPr>
              <a:t>Not</a:t>
            </a:r>
            <a:r>
              <a:rPr lang="en-US" altLang="zh-TW" dirty="0" smtClean="0"/>
              <a:t>  an Inner Spanning Trees of t (x)</a:t>
            </a:r>
            <a:endParaRPr lang="zh-TW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0" y="2636912"/>
            <a:ext cx="249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66"/>
                </a:solidFill>
              </a:rPr>
              <a:t> Not </a:t>
            </a:r>
            <a:r>
              <a:rPr lang="en-US" altLang="zh-TW" dirty="0" smtClean="0"/>
              <a:t>In the area of C(</a:t>
            </a:r>
            <a:r>
              <a:rPr lang="en-US" altLang="zh-TW" dirty="0" err="1" smtClean="0"/>
              <a:t>t;x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2" name="群組 115"/>
          <p:cNvGrpSpPr/>
          <p:nvPr/>
        </p:nvGrpSpPr>
        <p:grpSpPr>
          <a:xfrm>
            <a:off x="4644008" y="2636912"/>
            <a:ext cx="3960440" cy="3596750"/>
            <a:chOff x="4644008" y="2636912"/>
            <a:chExt cx="3960440" cy="3596750"/>
          </a:xfrm>
        </p:grpSpPr>
        <p:grpSp>
          <p:nvGrpSpPr>
            <p:cNvPr id="3" name="群組 66"/>
            <p:cNvGrpSpPr/>
            <p:nvPr/>
          </p:nvGrpSpPr>
          <p:grpSpPr>
            <a:xfrm>
              <a:off x="4644008" y="2636912"/>
              <a:ext cx="3960440" cy="3596750"/>
              <a:chOff x="2411760" y="1484784"/>
              <a:chExt cx="4749889" cy="4413655"/>
            </a:xfrm>
          </p:grpSpPr>
          <p:grpSp>
            <p:nvGrpSpPr>
              <p:cNvPr id="4" name="群組 75"/>
              <p:cNvGrpSpPr/>
              <p:nvPr/>
            </p:nvGrpSpPr>
            <p:grpSpPr>
              <a:xfrm>
                <a:off x="2844985" y="1745145"/>
                <a:ext cx="3505520" cy="3631745"/>
                <a:chOff x="1004123" y="1601129"/>
                <a:chExt cx="3505520" cy="3631745"/>
              </a:xfrm>
            </p:grpSpPr>
            <p:sp>
              <p:nvSpPr>
                <p:cNvPr id="52" name="流程圖: 接點 51"/>
                <p:cNvSpPr/>
                <p:nvPr/>
              </p:nvSpPr>
              <p:spPr>
                <a:xfrm>
                  <a:off x="1289616" y="430004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" name="流程圖: 接點 55"/>
                <p:cNvSpPr/>
                <p:nvPr/>
              </p:nvSpPr>
              <p:spPr>
                <a:xfrm>
                  <a:off x="1004123" y="2546526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" name="流程圖: 接點 56"/>
                <p:cNvSpPr/>
                <p:nvPr/>
              </p:nvSpPr>
              <p:spPr>
                <a:xfrm>
                  <a:off x="2682777" y="1601129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8" name="流程圖: 接點 57"/>
                <p:cNvSpPr/>
                <p:nvPr/>
              </p:nvSpPr>
              <p:spPr>
                <a:xfrm>
                  <a:off x="4355133" y="2562076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9" name="流程圖: 接點 58"/>
                <p:cNvSpPr/>
                <p:nvPr/>
              </p:nvSpPr>
              <p:spPr>
                <a:xfrm>
                  <a:off x="4365643" y="445316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0" name="流程圖: 接點 59"/>
                <p:cNvSpPr/>
                <p:nvPr/>
              </p:nvSpPr>
              <p:spPr>
                <a:xfrm>
                  <a:off x="3350291" y="5088874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流程圖: 接點 60"/>
                <p:cNvSpPr/>
                <p:nvPr/>
              </p:nvSpPr>
              <p:spPr>
                <a:xfrm>
                  <a:off x="2378480" y="445316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2" name="流程圖: 接點 61"/>
                <p:cNvSpPr/>
                <p:nvPr/>
              </p:nvSpPr>
              <p:spPr>
                <a:xfrm>
                  <a:off x="2393402" y="3508040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3" name="流程圖: 接點 62"/>
                <p:cNvSpPr/>
                <p:nvPr/>
              </p:nvSpPr>
              <p:spPr>
                <a:xfrm>
                  <a:off x="2972153" y="3501882"/>
                  <a:ext cx="144000" cy="144000"/>
                </a:xfrm>
                <a:prstGeom prst="flowChartConnector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7" name="文字方塊 16"/>
              <p:cNvSpPr txBox="1"/>
              <p:nvPr/>
            </p:nvSpPr>
            <p:spPr>
              <a:xfrm>
                <a:off x="2740454" y="4831163"/>
                <a:ext cx="880368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6600"/>
                    </a:solidFill>
                  </a:rPr>
                  <a:t>P1</a:t>
                </a:r>
                <a:endParaRPr lang="zh-TW" altLang="en-US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2411760" y="2453761"/>
                <a:ext cx="604531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P2</a:t>
                </a: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5044710" y="1484784"/>
                <a:ext cx="648792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P3</a:t>
                </a:r>
                <a:endParaRPr lang="zh-TW" altLang="en-US" dirty="0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470756" y="2545136"/>
                <a:ext cx="690893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P4</a:t>
                </a:r>
                <a:endParaRPr lang="zh-TW" altLang="en-US" dirty="0"/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6340854" y="4437113"/>
                <a:ext cx="734434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P5</a:t>
                </a:r>
                <a:endParaRPr lang="zh-TW" altLang="en-US" dirty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044710" y="5445223"/>
                <a:ext cx="821515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P6</a:t>
                </a:r>
                <a:endParaRPr lang="zh-TW" altLang="en-US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820574" y="4617754"/>
                <a:ext cx="750226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P7</a:t>
                </a:r>
                <a:endParaRPr lang="zh-TW" altLang="en-US" dirty="0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3892582" y="3075312"/>
                <a:ext cx="764580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P8</a:t>
                </a:r>
                <a:endParaRPr lang="zh-TW" altLang="en-US" dirty="0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4828686" y="3075312"/>
                <a:ext cx="692092" cy="453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>
                    <a:solidFill>
                      <a:srgbClr val="006600"/>
                    </a:solidFill>
                  </a:defRPr>
                </a:lvl1pPr>
              </a:lstStyle>
              <a:p>
                <a:r>
                  <a:rPr lang="en-US" altLang="zh-TW" dirty="0" smtClean="0"/>
                  <a:t>P9</a:t>
                </a:r>
                <a:endParaRPr lang="zh-TW" altLang="en-US" dirty="0"/>
              </a:p>
            </p:txBody>
          </p:sp>
        </p:grpSp>
        <p:grpSp>
          <p:nvGrpSpPr>
            <p:cNvPr id="5" name="群組 112"/>
            <p:cNvGrpSpPr/>
            <p:nvPr/>
          </p:nvGrpSpPr>
          <p:grpSpPr>
            <a:xfrm>
              <a:off x="5065264" y="2852936"/>
              <a:ext cx="2854092" cy="2897034"/>
              <a:chOff x="5065264" y="2852936"/>
              <a:chExt cx="2854092" cy="2897034"/>
            </a:xfrm>
          </p:grpSpPr>
          <p:cxnSp>
            <p:nvCxnSpPr>
              <p:cNvPr id="16" name="直線接點 15"/>
              <p:cNvCxnSpPr>
                <a:stCxn id="52" idx="6"/>
                <a:endCxn id="63" idx="4"/>
              </p:cNvCxnSpPr>
              <p:nvPr/>
            </p:nvCxnSpPr>
            <p:spPr>
              <a:xfrm flipV="1">
                <a:off x="5363339" y="4515382"/>
                <a:ext cx="1342860" cy="591756"/>
              </a:xfrm>
              <a:prstGeom prst="line">
                <a:avLst/>
              </a:prstGeom>
              <a:ln w="952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群組 128"/>
              <p:cNvGrpSpPr/>
              <p:nvPr/>
            </p:nvGrpSpPr>
            <p:grpSpPr>
              <a:xfrm>
                <a:off x="5065264" y="2852936"/>
                <a:ext cx="2854092" cy="2897034"/>
                <a:chOff x="5065264" y="2852936"/>
                <a:chExt cx="2854092" cy="2897034"/>
              </a:xfrm>
            </p:grpSpPr>
            <p:cxnSp>
              <p:nvCxnSpPr>
                <p:cNvPr id="8" name="直線接點 7"/>
                <p:cNvCxnSpPr>
                  <a:stCxn id="60" idx="6"/>
                  <a:endCxn id="59" idx="3"/>
                </p:cNvCxnSpPr>
                <p:nvPr/>
              </p:nvCxnSpPr>
              <p:spPr>
                <a:xfrm flipV="1">
                  <a:off x="7081522" y="5273407"/>
                  <a:ext cx="744113" cy="476563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接點 8"/>
                <p:cNvCxnSpPr>
                  <a:stCxn id="61" idx="5"/>
                  <a:endCxn id="60" idx="1"/>
                </p:cNvCxnSpPr>
                <p:nvPr/>
              </p:nvCxnSpPr>
              <p:spPr>
                <a:xfrm rot="16200000" flipH="1">
                  <a:off x="6398805" y="5128248"/>
                  <a:ext cx="435074" cy="725391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/>
                <p:cNvCxnSpPr>
                  <a:stCxn id="62" idx="3"/>
                  <a:endCxn id="61" idx="3"/>
                </p:cNvCxnSpPr>
                <p:nvPr/>
              </p:nvCxnSpPr>
              <p:spPr>
                <a:xfrm rot="5400000">
                  <a:off x="5789872" y="4882090"/>
                  <a:ext cx="770191" cy="12442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接點 10"/>
                <p:cNvCxnSpPr>
                  <a:stCxn id="63" idx="1"/>
                  <a:endCxn id="62" idx="0"/>
                </p:cNvCxnSpPr>
                <p:nvPr/>
              </p:nvCxnSpPr>
              <p:spPr>
                <a:xfrm rot="16200000" flipV="1">
                  <a:off x="6437611" y="4189081"/>
                  <a:ext cx="12166" cy="440109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/>
                <p:cNvCxnSpPr>
                  <a:stCxn id="52" idx="0"/>
                  <a:endCxn id="56" idx="4"/>
                </p:cNvCxnSpPr>
                <p:nvPr/>
              </p:nvCxnSpPr>
              <p:spPr>
                <a:xfrm rot="16200000" flipV="1">
                  <a:off x="4528478" y="4273635"/>
                  <a:ext cx="1311615" cy="238043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接點 13"/>
                <p:cNvCxnSpPr/>
                <p:nvPr/>
              </p:nvCxnSpPr>
              <p:spPr>
                <a:xfrm rot="5400000" flipH="1" flipV="1">
                  <a:off x="5379881" y="2602438"/>
                  <a:ext cx="770417" cy="1314755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>
                  <a:stCxn id="58" idx="6"/>
                  <a:endCxn id="59" idx="0"/>
                </p:cNvCxnSpPr>
                <p:nvPr/>
              </p:nvCxnSpPr>
              <p:spPr>
                <a:xfrm flipH="1">
                  <a:off x="7868086" y="3690847"/>
                  <a:ext cx="51270" cy="1482397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接點 64"/>
                <p:cNvCxnSpPr/>
                <p:nvPr/>
              </p:nvCxnSpPr>
              <p:spPr>
                <a:xfrm>
                  <a:off x="6524952" y="2852936"/>
                  <a:ext cx="1334371" cy="724415"/>
                </a:xfrm>
                <a:prstGeom prst="line">
                  <a:avLst/>
                </a:prstGeom>
                <a:ln w="95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群組 111"/>
          <p:cNvGrpSpPr/>
          <p:nvPr/>
        </p:nvGrpSpPr>
        <p:grpSpPr>
          <a:xfrm>
            <a:off x="5125296" y="2924944"/>
            <a:ext cx="2700340" cy="2766351"/>
            <a:chOff x="5125296" y="2924944"/>
            <a:chExt cx="2700340" cy="2766351"/>
          </a:xfrm>
        </p:grpSpPr>
        <p:cxnSp>
          <p:nvCxnSpPr>
            <p:cNvPr id="84" name="直線接點 83"/>
            <p:cNvCxnSpPr>
              <a:endCxn id="57" idx="3"/>
            </p:cNvCxnSpPr>
            <p:nvPr/>
          </p:nvCxnSpPr>
          <p:spPr>
            <a:xfrm flipV="1">
              <a:off x="5148064" y="2949247"/>
              <a:ext cx="1274404" cy="7677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endCxn id="58" idx="2"/>
            </p:cNvCxnSpPr>
            <p:nvPr/>
          </p:nvCxnSpPr>
          <p:spPr>
            <a:xfrm>
              <a:off x="6516216" y="2924944"/>
              <a:ext cx="1283073" cy="7659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rot="16200000" flipH="1">
              <a:off x="7104880" y="4457000"/>
              <a:ext cx="1423723" cy="87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59" idx="3"/>
              <a:endCxn id="60" idx="0"/>
            </p:cNvCxnSpPr>
            <p:nvPr/>
          </p:nvCxnSpPr>
          <p:spPr>
            <a:xfrm rot="5400000">
              <a:off x="7214618" y="5080278"/>
              <a:ext cx="417889" cy="8041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62" idx="6"/>
              <a:endCxn id="63" idx="2"/>
            </p:cNvCxnSpPr>
            <p:nvPr/>
          </p:nvCxnSpPr>
          <p:spPr>
            <a:xfrm flipV="1">
              <a:off x="6283672" y="4456708"/>
              <a:ext cx="362493" cy="50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>
              <a:stCxn id="56" idx="6"/>
              <a:endCxn id="52" idx="7"/>
            </p:cNvCxnSpPr>
            <p:nvPr/>
          </p:nvCxnSpPr>
          <p:spPr>
            <a:xfrm>
              <a:off x="5125296" y="3678175"/>
              <a:ext cx="220460" cy="13874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52" idx="5"/>
              <a:endCxn id="61" idx="5"/>
            </p:cNvCxnSpPr>
            <p:nvPr/>
          </p:nvCxnSpPr>
          <p:spPr>
            <a:xfrm rot="16200000" flipH="1">
              <a:off x="5737311" y="4757071"/>
              <a:ext cx="124780" cy="9078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62" idx="4"/>
            </p:cNvCxnSpPr>
            <p:nvPr/>
          </p:nvCxnSpPr>
          <p:spPr>
            <a:xfrm rot="16200000" flipH="1">
              <a:off x="5871512" y="4872527"/>
              <a:ext cx="708799" cy="45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TW" dirty="0" smtClean="0"/>
              <a:t>l(T)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zh-TW" sz="2000" dirty="0" smtClean="0"/>
              <a:t>the length of the tree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TW" dirty="0" smtClean="0"/>
              <a:t>Theorm1</a:t>
            </a:r>
          </a:p>
          <a:p>
            <a:pPr marL="914400" lvl="1" indent="-514350">
              <a:lnSpc>
                <a:spcPct val="150000"/>
              </a:lnSpc>
              <a:buNone/>
            </a:pPr>
            <a:r>
              <a:rPr lang="en-US" altLang="zh-TW" sz="2000" dirty="0" smtClean="0"/>
              <a:t>     For any Steiner topology t and parameter vector x, there is an </a:t>
            </a:r>
            <a:r>
              <a:rPr lang="en-US" altLang="zh-TW" sz="2000" u="sng" dirty="0" smtClean="0"/>
              <a:t>inner spanning tree </a:t>
            </a:r>
            <a:r>
              <a:rPr lang="en-US" altLang="zh-TW" sz="2000" dirty="0" smtClean="0"/>
              <a:t>N for t at x such that </a:t>
            </a:r>
            <a:endParaRPr lang="zh-TW" altLang="en-US" sz="20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051720" y="5157192"/>
          <a:ext cx="3992563" cy="669925"/>
        </p:xfrm>
        <a:graphic>
          <a:graphicData uri="http://schemas.openxmlformats.org/presentationml/2006/ole">
            <p:oleObj spid="_x0000_s19473" name="文件" r:id="rId4" imgW="4016766" imgH="685747" progId="Word.Document.12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5724128" y="5085184"/>
            <a:ext cx="29523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t(x) : a Steiner tree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 N   : an inner spanning tree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35496" y="1700808"/>
            <a:ext cx="6491064" cy="4425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Lt(x)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sz="2000" dirty="0" smtClean="0">
                <a:latin typeface="+mj-ea"/>
                <a:ea typeface="+mj-ea"/>
              </a:rPr>
              <a:t>	</a:t>
            </a:r>
            <a:r>
              <a:rPr lang="en-US" altLang="zh-TW" sz="1600" dirty="0" smtClean="0">
                <a:latin typeface="+mj-ea"/>
                <a:ea typeface="+mj-ea"/>
              </a:rPr>
              <a:t>length of the </a:t>
            </a:r>
            <a:r>
              <a:rPr lang="en-US" altLang="zh-TW" sz="1600" u="sng" dirty="0" smtClean="0">
                <a:latin typeface="+mj-ea"/>
                <a:ea typeface="+mj-ea"/>
              </a:rPr>
              <a:t>minimum inner spanning tree</a:t>
            </a:r>
            <a:r>
              <a:rPr lang="en-US" altLang="zh-TW" sz="1600" dirty="0" smtClean="0">
                <a:latin typeface="+mj-ea"/>
                <a:ea typeface="+mj-ea"/>
              </a:rPr>
              <a:t> of t(x)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TW" sz="1600" dirty="0" smtClean="0">
                <a:latin typeface="+mj-ea"/>
                <a:ea typeface="+mj-ea"/>
              </a:rPr>
              <a:t>x  ∈ </a:t>
            </a:r>
            <a:r>
              <a:rPr lang="en-US" altLang="zh-TW" sz="1600" dirty="0" err="1" smtClean="0">
                <a:latin typeface="+mj-ea"/>
                <a:ea typeface="+mj-ea"/>
              </a:rPr>
              <a:t>Xt</a:t>
            </a:r>
            <a:endParaRPr lang="en-US" altLang="zh-TW" sz="16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TW" sz="1600" dirty="0" err="1" smtClean="0">
                <a:latin typeface="+mj-ea"/>
                <a:ea typeface="+mj-ea"/>
              </a:rPr>
              <a:t>Xt</a:t>
            </a:r>
            <a:r>
              <a:rPr lang="en-US" altLang="zh-TW" sz="1600" dirty="0" smtClean="0">
                <a:latin typeface="+mj-ea"/>
                <a:ea typeface="+mj-ea"/>
              </a:rPr>
              <a:t>  : the set of parameter vectors x such that  l (t (x) ) = 1</a:t>
            </a:r>
            <a:r>
              <a:rPr lang="en-US" altLang="zh-TW" sz="2000" dirty="0" smtClean="0">
                <a:latin typeface="+mj-ea"/>
                <a:ea typeface="+mj-ea"/>
              </a:rPr>
              <a:t>    </a:t>
            </a:r>
          </a:p>
          <a:p>
            <a:pPr lvl="1">
              <a:lnSpc>
                <a:spcPct val="150000"/>
              </a:lnSpc>
              <a:buNone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800" dirty="0" smtClean="0">
                <a:latin typeface="+mj-ea"/>
                <a:ea typeface="+mj-ea"/>
              </a:rPr>
              <a:t>Lemma 1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zh-TW" sz="1800" dirty="0" smtClean="0">
                <a:latin typeface="+mj-ea"/>
                <a:ea typeface="+mj-ea"/>
              </a:rPr>
              <a:t>Lt(x) is a </a:t>
            </a:r>
            <a:r>
              <a:rPr lang="en-US" altLang="zh-TW" sz="1800" u="sng" dirty="0" smtClean="0">
                <a:latin typeface="+mj-ea"/>
                <a:ea typeface="+mj-ea"/>
              </a:rPr>
              <a:t>continuous function </a:t>
            </a:r>
            <a:r>
              <a:rPr lang="en-US" altLang="zh-TW" sz="1800" dirty="0" smtClean="0">
                <a:latin typeface="+mj-ea"/>
                <a:ea typeface="+mj-ea"/>
              </a:rPr>
              <a:t>with respect to x</a:t>
            </a:r>
          </a:p>
          <a:p>
            <a:pPr lvl="1">
              <a:buNone/>
            </a:pPr>
            <a:endParaRPr lang="en-US" altLang="zh-TW" sz="24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161758" y="2276872"/>
            <a:ext cx="2514698" cy="1808698"/>
            <a:chOff x="6300192" y="3861842"/>
            <a:chExt cx="2514698" cy="1808698"/>
          </a:xfrm>
        </p:grpSpPr>
        <p:cxnSp>
          <p:nvCxnSpPr>
            <p:cNvPr id="5" name="直線單箭頭接點 4"/>
            <p:cNvCxnSpPr/>
            <p:nvPr/>
          </p:nvCxnSpPr>
          <p:spPr>
            <a:xfrm>
              <a:off x="6876256" y="5229200"/>
              <a:ext cx="18722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 rot="5400000" flipH="1" flipV="1">
              <a:off x="6192180" y="4545124"/>
              <a:ext cx="13681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手繪多邊形 7"/>
            <p:cNvSpPr/>
            <p:nvPr/>
          </p:nvSpPr>
          <p:spPr>
            <a:xfrm>
              <a:off x="6876256" y="3888657"/>
              <a:ext cx="1581426" cy="1327426"/>
            </a:xfrm>
            <a:custGeom>
              <a:avLst/>
              <a:gdLst>
                <a:gd name="connsiteX0" fmla="*/ 0 w 1581426"/>
                <a:gd name="connsiteY0" fmla="*/ 1327426 h 1327426"/>
                <a:gd name="connsiteX1" fmla="*/ 318052 w 1581426"/>
                <a:gd name="connsiteY1" fmla="*/ 492539 h 1327426"/>
                <a:gd name="connsiteX2" fmla="*/ 1033669 w 1581426"/>
                <a:gd name="connsiteY2" fmla="*/ 717826 h 1327426"/>
                <a:gd name="connsiteX3" fmla="*/ 1497496 w 1581426"/>
                <a:gd name="connsiteY3" fmla="*/ 108226 h 1327426"/>
                <a:gd name="connsiteX4" fmla="*/ 1537252 w 1581426"/>
                <a:gd name="connsiteY4" fmla="*/ 68469 h 132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426" h="1327426">
                  <a:moveTo>
                    <a:pt x="0" y="1327426"/>
                  </a:moveTo>
                  <a:cubicBezTo>
                    <a:pt x="72887" y="960782"/>
                    <a:pt x="145774" y="594139"/>
                    <a:pt x="318052" y="492539"/>
                  </a:cubicBezTo>
                  <a:cubicBezTo>
                    <a:pt x="490330" y="390939"/>
                    <a:pt x="837095" y="781878"/>
                    <a:pt x="1033669" y="717826"/>
                  </a:cubicBezTo>
                  <a:cubicBezTo>
                    <a:pt x="1230243" y="653774"/>
                    <a:pt x="1413566" y="216452"/>
                    <a:pt x="1497496" y="108226"/>
                  </a:cubicBezTo>
                  <a:cubicBezTo>
                    <a:pt x="1581426" y="0"/>
                    <a:pt x="1559339" y="34234"/>
                    <a:pt x="1537252" y="6846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532440" y="530120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300192" y="4077072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Lt(x)</a:t>
              </a:r>
              <a:endParaRPr lang="zh-TW" altLang="en-US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305774" y="4725144"/>
            <a:ext cx="2514698" cy="1808698"/>
            <a:chOff x="6300192" y="3861842"/>
            <a:chExt cx="2514698" cy="1808698"/>
          </a:xfrm>
        </p:grpSpPr>
        <p:cxnSp>
          <p:nvCxnSpPr>
            <p:cNvPr id="13" name="直線單箭頭接點 12"/>
            <p:cNvCxnSpPr/>
            <p:nvPr/>
          </p:nvCxnSpPr>
          <p:spPr>
            <a:xfrm>
              <a:off x="6876256" y="5229200"/>
              <a:ext cx="18722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rot="5400000" flipH="1" flipV="1">
              <a:off x="6192180" y="4545124"/>
              <a:ext cx="13681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8532440" y="530120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300192" y="4077072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Lt(x)</a:t>
              </a:r>
              <a:endParaRPr lang="zh-TW" altLang="en-US" dirty="0"/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7805530" y="5215114"/>
            <a:ext cx="649357" cy="806174"/>
          </a:xfrm>
          <a:custGeom>
            <a:avLst/>
            <a:gdLst>
              <a:gd name="connsiteX0" fmla="*/ 0 w 649357"/>
              <a:gd name="connsiteY0" fmla="*/ 702365 h 806174"/>
              <a:gd name="connsiteX1" fmla="*/ 384313 w 649357"/>
              <a:gd name="connsiteY1" fmla="*/ 689113 h 806174"/>
              <a:gd name="connsiteX2" fmla="*/ 649357 w 649357"/>
              <a:gd name="connsiteY2" fmla="*/ 0 h 80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357" h="806174">
                <a:moveTo>
                  <a:pt x="0" y="702365"/>
                </a:moveTo>
                <a:cubicBezTo>
                  <a:pt x="138043" y="754269"/>
                  <a:pt x="276087" y="806174"/>
                  <a:pt x="384313" y="689113"/>
                </a:cubicBezTo>
                <a:cubicBezTo>
                  <a:pt x="492539" y="572052"/>
                  <a:pt x="570948" y="286026"/>
                  <a:pt x="64935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6917635" y="5397556"/>
            <a:ext cx="861391" cy="695740"/>
          </a:xfrm>
          <a:custGeom>
            <a:avLst/>
            <a:gdLst>
              <a:gd name="connsiteX0" fmla="*/ 0 w 861391"/>
              <a:gd name="connsiteY0" fmla="*/ 695740 h 695740"/>
              <a:gd name="connsiteX1" fmla="*/ 278295 w 861391"/>
              <a:gd name="connsiteY1" fmla="*/ 72887 h 695740"/>
              <a:gd name="connsiteX2" fmla="*/ 861391 w 861391"/>
              <a:gd name="connsiteY2" fmla="*/ 258418 h 6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391" h="695740">
                <a:moveTo>
                  <a:pt x="0" y="695740"/>
                </a:moveTo>
                <a:cubicBezTo>
                  <a:pt x="67365" y="420757"/>
                  <a:pt x="134730" y="145774"/>
                  <a:pt x="278295" y="72887"/>
                </a:cubicBezTo>
                <a:cubicBezTo>
                  <a:pt x="421860" y="0"/>
                  <a:pt x="641625" y="129209"/>
                  <a:pt x="861391" y="2584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15" name="圖片版面配置區 14"/>
          <p:cNvSpPr>
            <a:spLocks noGrp="1"/>
          </p:cNvSpPr>
          <p:nvPr>
            <p:ph type="pic" idx="1"/>
          </p:nvPr>
        </p:nvSpPr>
        <p:spPr/>
      </p:sp>
      <p:sp>
        <p:nvSpPr>
          <p:cNvPr id="9" name="內容版面配置區 8"/>
          <p:cNvSpPr>
            <a:spLocks noGrp="1"/>
          </p:cNvSpPr>
          <p:nvPr>
            <p:ph type="body" sz="half" idx="2"/>
          </p:nvPr>
        </p:nvSpPr>
        <p:spPr>
          <a:xfrm>
            <a:off x="786320" y="2132856"/>
            <a:ext cx="1625440" cy="936104"/>
          </a:xfrm>
        </p:spPr>
        <p:txBody>
          <a:bodyPr>
            <a:normAutofit fontScale="70000" lnSpcReduction="20000"/>
          </a:bodyPr>
          <a:lstStyle/>
          <a:p>
            <a:pPr marL="342900" lvl="1" indent="-342900" algn="l">
              <a:lnSpc>
                <a:spcPct val="160000"/>
              </a:lnSpc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Thm1 </a:t>
            </a:r>
          </a:p>
          <a:p>
            <a:pPr marL="342900" lvl="1" indent="-342900" algn="l">
              <a:lnSpc>
                <a:spcPct val="160000"/>
              </a:lnSpc>
              <a:buNone/>
            </a:pPr>
            <a:r>
              <a:rPr lang="en-US" altLang="zh-TW" sz="2400" dirty="0" smtClean="0">
                <a:latin typeface="+mj-ea"/>
                <a:ea typeface="+mj-ea"/>
              </a:rPr>
              <a:t>Lemma1</a:t>
            </a:r>
          </a:p>
          <a:p>
            <a:pPr>
              <a:lnSpc>
                <a:spcPct val="160000"/>
              </a:lnSpc>
            </a:pP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07704" y="255561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zh-TW" dirty="0" smtClean="0">
                <a:latin typeface="+mj-ea"/>
                <a:ea typeface="+mj-ea"/>
              </a:rPr>
              <a:t>Lt(x) is a continuous function with respect to x</a:t>
            </a:r>
          </a:p>
        </p:txBody>
      </p:sp>
      <p:sp>
        <p:nvSpPr>
          <p:cNvPr id="16" name="文字版面配置區 9"/>
          <p:cNvSpPr txBox="1">
            <a:spLocks/>
          </p:cNvSpPr>
          <p:nvPr/>
        </p:nvSpPr>
        <p:spPr>
          <a:xfrm>
            <a:off x="1979712" y="3212976"/>
            <a:ext cx="4680520" cy="5040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altLang="zh-TW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(x) </a:t>
            </a:r>
            <a:r>
              <a:rPr kumimoji="0" lang="en-US" altLang="zh-TW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US" altLang="zh-TW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l(t(x)) – (√3/2)L</a:t>
            </a:r>
            <a:r>
              <a:rPr kumimoji="0" lang="en-US" altLang="zh-TW" sz="17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zh-TW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(x)</a:t>
            </a:r>
          </a:p>
        </p:txBody>
      </p:sp>
      <p:sp>
        <p:nvSpPr>
          <p:cNvPr id="17" name="矩形 16"/>
          <p:cNvSpPr/>
          <p:nvPr/>
        </p:nvSpPr>
        <p:spPr>
          <a:xfrm>
            <a:off x="3635896" y="5373216"/>
            <a:ext cx="507605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l (t(x)) </a:t>
            </a:r>
            <a:r>
              <a:rPr lang="zh-TW" altLang="en-US" dirty="0" smtClean="0">
                <a:solidFill>
                  <a:schemeClr val="tx1"/>
                </a:solidFill>
              </a:rPr>
              <a:t>    </a:t>
            </a:r>
            <a:r>
              <a:rPr lang="en-US" altLang="zh-TW" dirty="0" smtClean="0">
                <a:solidFill>
                  <a:schemeClr val="tx1"/>
                </a:solidFill>
              </a:rPr>
              <a:t>-&gt;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  length of a Steiner tree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L</a:t>
            </a:r>
            <a:r>
              <a:rPr lang="en-US" altLang="zh-TW" sz="1600" dirty="0" smtClean="0">
                <a:solidFill>
                  <a:schemeClr val="tx1"/>
                </a:solidFill>
              </a:rPr>
              <a:t>t</a:t>
            </a:r>
            <a:r>
              <a:rPr lang="en-US" altLang="zh-TW" dirty="0" smtClean="0">
                <a:solidFill>
                  <a:schemeClr val="tx1"/>
                </a:solidFill>
              </a:rPr>
              <a:t>(x) </a:t>
            </a:r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-&gt;</a:t>
            </a:r>
            <a:r>
              <a:rPr lang="zh-TW" altLang="en-US" dirty="0" smtClean="0">
                <a:solidFill>
                  <a:schemeClr val="tx1"/>
                </a:solidFill>
              </a:rPr>
              <a:t>   </a:t>
            </a:r>
            <a:r>
              <a:rPr lang="en-US" altLang="zh-TW" dirty="0" smtClean="0">
                <a:solidFill>
                  <a:schemeClr val="tx1"/>
                </a:solidFill>
              </a:rPr>
              <a:t>length of an min inner spanning tree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83768" y="3933056"/>
            <a:ext cx="3225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TW" dirty="0" smtClean="0"/>
              <a:t>ft(x)  =  L(SMT) – (√3/2)L (MST)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411760" y="2123564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 (t(x)) ≥ (√3/2) l(N)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3" grpId="0"/>
      <p:bldP spid="13" grpId="1"/>
      <p:bldP spid="16" grpId="0"/>
      <p:bldP spid="17" grpId="0"/>
      <p:bldP spid="17" grpId="1"/>
      <p:bldP spid="18" grpId="0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9"/>
          <p:cNvSpPr txBox="1">
            <a:spLocks/>
          </p:cNvSpPr>
          <p:nvPr/>
        </p:nvSpPr>
        <p:spPr>
          <a:xfrm>
            <a:off x="1403648" y="1628800"/>
            <a:ext cx="5616624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Steiner ratio :  L(SMT) /L (MST)</a:t>
            </a:r>
          </a:p>
          <a:p>
            <a:pPr marL="342900" marR="0" lvl="0" indent="-34290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字版面配置區 9"/>
          <p:cNvSpPr txBox="1">
            <a:spLocks/>
          </p:cNvSpPr>
          <p:nvPr/>
        </p:nvSpPr>
        <p:spPr>
          <a:xfrm>
            <a:off x="1907704" y="3140968"/>
            <a:ext cx="4176464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ü"/>
              <a:defRPr/>
            </a:pPr>
            <a:r>
              <a:rPr lang="en-US" altLang="zh-TW" sz="2000" dirty="0" smtClean="0"/>
              <a:t>  if  ft(x) ≥ 0</a:t>
            </a:r>
            <a:endParaRPr kumimoji="0" lang="zh-TW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字版面配置區 9"/>
          <p:cNvSpPr txBox="1">
            <a:spLocks/>
          </p:cNvSpPr>
          <p:nvPr/>
        </p:nvSpPr>
        <p:spPr>
          <a:xfrm>
            <a:off x="1835696" y="2564904"/>
            <a:ext cx="4176464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TW" sz="2000" dirty="0" smtClean="0"/>
              <a:t>ft(x)  =  L(SMT) – (√3/2)L (MST)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endParaRPr kumimoji="0" lang="zh-TW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版面配置區 9"/>
          <p:cNvSpPr txBox="1">
            <a:spLocks/>
          </p:cNvSpPr>
          <p:nvPr/>
        </p:nvSpPr>
        <p:spPr>
          <a:xfrm>
            <a:off x="1907704" y="3573016"/>
            <a:ext cx="4176464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Char char="ü"/>
              <a:tabLst/>
              <a:defRPr/>
            </a:pPr>
            <a:r>
              <a:rPr lang="en-US" altLang="zh-TW" sz="2000" dirty="0" smtClean="0"/>
              <a:t>t</a:t>
            </a:r>
            <a:r>
              <a:rPr kumimoji="0" lang="en-US" altLang="zh-TW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hen  L(SMT) /L (MST) ≥ (√3/2)</a:t>
            </a:r>
            <a:endParaRPr kumimoji="0" lang="zh-TW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0072" y="6011996"/>
            <a:ext cx="322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altLang="zh-TW" dirty="0" smtClean="0"/>
              <a:t>ft(x)  =  L(SMT) – (√3/2)L (MST)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subTitle" idx="1"/>
          </p:nvPr>
        </p:nvSpPr>
        <p:spPr>
          <a:xfrm>
            <a:off x="3851920" y="3284984"/>
            <a:ext cx="4464496" cy="2996952"/>
          </a:xfrm>
        </p:spPr>
        <p:txBody>
          <a:bodyPr>
            <a:noAutofit/>
          </a:bodyPr>
          <a:lstStyle/>
          <a:p>
            <a:pPr algn="l"/>
            <a:r>
              <a:rPr lang="zh-TW" altLang="en-US" sz="1800" dirty="0" smtClean="0"/>
              <a:t>網媒一  姚甯之  </a:t>
            </a:r>
            <a:r>
              <a:rPr lang="en-US" altLang="zh-TW" sz="1800" dirty="0" err="1" smtClean="0"/>
              <a:t>Ning-Chih</a:t>
            </a:r>
            <a:r>
              <a:rPr lang="en-US" altLang="zh-TW" sz="1800" dirty="0" smtClean="0"/>
              <a:t> Yao </a:t>
            </a:r>
            <a:endParaRPr lang="zh-TW" altLang="en-US" sz="1800" dirty="0" smtClean="0"/>
          </a:p>
          <a:p>
            <a:pPr algn="l"/>
            <a:r>
              <a:rPr lang="zh-TW" altLang="en-US" sz="1800" dirty="0" smtClean="0"/>
              <a:t>網媒一  林書漾  </a:t>
            </a:r>
            <a:r>
              <a:rPr lang="en-US" altLang="zh-TW" sz="1800" dirty="0" err="1" smtClean="0"/>
              <a:t>Shu</a:t>
            </a:r>
            <a:r>
              <a:rPr lang="en-US" altLang="zh-TW" sz="1800" dirty="0" smtClean="0"/>
              <a:t>-Yang Lin</a:t>
            </a:r>
            <a:endParaRPr lang="zh-TW" altLang="en-US" sz="1800" dirty="0" smtClean="0"/>
          </a:p>
          <a:p>
            <a:pPr algn="l"/>
            <a:r>
              <a:rPr lang="zh-TW" altLang="en-US" sz="1800" dirty="0" smtClean="0"/>
              <a:t>網媒一  黃詩晏  </a:t>
            </a:r>
            <a:r>
              <a:rPr lang="en-US" altLang="zh-TW" sz="1800" dirty="0" smtClean="0"/>
              <a:t>Shih-Yen Hwang</a:t>
            </a:r>
            <a:endParaRPr lang="zh-TW" altLang="en-US" sz="1800" dirty="0" smtClean="0"/>
          </a:p>
          <a:p>
            <a:pPr algn="l"/>
            <a:r>
              <a:rPr lang="zh-TW" altLang="en-US" sz="1800" dirty="0" smtClean="0"/>
              <a:t>網媒一  吳宜庭  </a:t>
            </a:r>
            <a:r>
              <a:rPr lang="en-US" altLang="zh-TW" sz="1800" dirty="0" smtClean="0"/>
              <a:t>Yi-Ting Wu</a:t>
            </a:r>
            <a:endParaRPr lang="en-US" altLang="zh-TW" sz="1800" dirty="0"/>
          </a:p>
          <a:p>
            <a:pPr algn="l"/>
            <a:r>
              <a:rPr lang="zh-TW" altLang="en-US" sz="1800" dirty="0" smtClean="0"/>
              <a:t>工管</a:t>
            </a:r>
            <a:r>
              <a:rPr lang="zh-TW" altLang="en-US" sz="1800" dirty="0"/>
              <a:t>五  高新綠  </a:t>
            </a:r>
            <a:r>
              <a:rPr lang="en-US" altLang="zh-TW" sz="1800" dirty="0" err="1" smtClean="0"/>
              <a:t>Hsin</a:t>
            </a:r>
            <a:r>
              <a:rPr lang="en-US" altLang="zh-TW" sz="1800" dirty="0" smtClean="0"/>
              <a:t>-Liu Kao</a:t>
            </a:r>
            <a:endParaRPr lang="en-US" altLang="zh-TW" sz="1800" dirty="0"/>
          </a:p>
          <a:p>
            <a:pPr algn="l"/>
            <a:r>
              <a:rPr lang="zh-TW" altLang="en-US" sz="1800" dirty="0" smtClean="0"/>
              <a:t>資工</a:t>
            </a:r>
            <a:r>
              <a:rPr lang="zh-TW" altLang="en-US" sz="1800" dirty="0"/>
              <a:t>四  何柏</a:t>
            </a:r>
            <a:r>
              <a:rPr lang="zh-TW" altLang="en-US" sz="1800" dirty="0" smtClean="0"/>
              <a:t>樟  </a:t>
            </a:r>
            <a:r>
              <a:rPr lang="en-US" altLang="zh-TW" sz="1800" dirty="0" smtClean="0"/>
              <a:t>Bo-</a:t>
            </a:r>
            <a:r>
              <a:rPr lang="en-US" altLang="zh-TW" sz="1800" dirty="0" err="1" smtClean="0"/>
              <a:t>Jhang</a:t>
            </a:r>
            <a:r>
              <a:rPr lang="en-US" altLang="zh-TW" sz="1800" dirty="0" smtClean="0"/>
              <a:t> Ho</a:t>
            </a:r>
            <a:endParaRPr lang="en-US" altLang="zh-TW" sz="1800" dirty="0"/>
          </a:p>
          <a:p>
            <a:pPr algn="l"/>
            <a:r>
              <a:rPr lang="zh-TW" altLang="en-US" sz="1800" dirty="0" smtClean="0"/>
              <a:t>資工</a:t>
            </a:r>
            <a:r>
              <a:rPr lang="zh-TW" altLang="en-US" sz="1800" dirty="0"/>
              <a:t>四  王柏</a:t>
            </a:r>
            <a:r>
              <a:rPr lang="zh-TW" altLang="en-US" sz="1800" dirty="0" smtClean="0"/>
              <a:t>易  </a:t>
            </a:r>
            <a:r>
              <a:rPr lang="en-US" altLang="zh-TW" sz="1800" dirty="0" smtClean="0"/>
              <a:t>Bo-Yi Wang</a:t>
            </a:r>
            <a:endParaRPr lang="en-US" altLang="zh-TW" sz="1800" dirty="0"/>
          </a:p>
          <a:p>
            <a:pPr algn="l"/>
            <a:r>
              <a:rPr lang="zh-TW" altLang="en-US" sz="1800" dirty="0" smtClean="0"/>
              <a:t>網</a:t>
            </a:r>
            <a:r>
              <a:rPr lang="zh-TW" altLang="en-US" sz="1800" dirty="0"/>
              <a:t>媒一  </a:t>
            </a:r>
            <a:r>
              <a:rPr lang="zh-TW" altLang="en-US" sz="1800" dirty="0" smtClean="0"/>
              <a:t>黃彥翔  </a:t>
            </a:r>
            <a:r>
              <a:rPr lang="en-US" altLang="zh-TW" sz="1800" dirty="0" smtClean="0"/>
              <a:t>Yan-Hsiang </a:t>
            </a:r>
            <a:r>
              <a:rPr lang="en-US" altLang="zh-TW" sz="1800" dirty="0" smtClean="0"/>
              <a:t>Huang</a:t>
            </a:r>
            <a:endParaRPr lang="en-US" altLang="zh-TW" sz="1800" dirty="0"/>
          </a:p>
          <a:p>
            <a:pPr algn="l"/>
            <a:r>
              <a:rPr lang="zh-TW" altLang="en-US" sz="1800" dirty="0" smtClean="0"/>
              <a:t>網</a:t>
            </a:r>
            <a:r>
              <a:rPr lang="zh-TW" altLang="en-US" sz="1800" dirty="0"/>
              <a:t>媒一  </a:t>
            </a:r>
            <a:r>
              <a:rPr lang="zh-TW" altLang="en-US" sz="1800" dirty="0" smtClean="0"/>
              <a:t>鄭宇婷  </a:t>
            </a:r>
            <a:r>
              <a:rPr lang="en-US" altLang="zh-TW" sz="1800" dirty="0" smtClean="0"/>
              <a:t>Yu-Ting </a:t>
            </a:r>
            <a:r>
              <a:rPr lang="en-US" altLang="zh-TW" sz="1800" dirty="0" smtClean="0"/>
              <a:t>Cheng</a:t>
            </a:r>
            <a:endParaRPr lang="zh-TW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algn="l"/>
            <a:endParaRPr lang="zh-TW" altLang="en-US" sz="1800" dirty="0" smtClean="0"/>
          </a:p>
        </p:txBody>
      </p:sp>
      <p:sp>
        <p:nvSpPr>
          <p:cNvPr id="8" name="文字版面配置區 5"/>
          <p:cNvSpPr txBox="1">
            <a:spLocks/>
          </p:cNvSpPr>
          <p:nvPr/>
        </p:nvSpPr>
        <p:spPr>
          <a:xfrm>
            <a:off x="2123728" y="3284984"/>
            <a:ext cx="1728192" cy="299695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800" dirty="0" smtClean="0"/>
              <a:t>r99944014 </a:t>
            </a:r>
            <a:endParaRPr lang="zh-TW" altLang="en-US" sz="1800" dirty="0" smtClean="0"/>
          </a:p>
          <a:p>
            <a:pPr algn="r"/>
            <a:r>
              <a:rPr lang="en-US" altLang="zh-TW" sz="1800" dirty="0" smtClean="0"/>
              <a:t>r99944015</a:t>
            </a:r>
          </a:p>
          <a:p>
            <a:pPr algn="r"/>
            <a:r>
              <a:rPr lang="en-US" altLang="zh-TW" sz="1800" dirty="0" smtClean="0"/>
              <a:t>r99944033</a:t>
            </a:r>
            <a:endParaRPr lang="zh-TW" altLang="en-US" sz="1800" dirty="0" smtClean="0"/>
          </a:p>
          <a:p>
            <a:pPr algn="r"/>
            <a:r>
              <a:rPr lang="en-US" altLang="zh-TW" sz="1800" dirty="0" smtClean="0"/>
              <a:t>r99944020</a:t>
            </a:r>
          </a:p>
          <a:p>
            <a:pPr algn="r"/>
            <a:r>
              <a:rPr lang="en-US" altLang="zh-TW" sz="1800" dirty="0" smtClean="0"/>
              <a:t>b95701241</a:t>
            </a:r>
            <a:r>
              <a:rPr lang="zh-TW" altLang="en-US" sz="1800" dirty="0" smtClean="0"/>
              <a:t>  </a:t>
            </a:r>
            <a:endParaRPr lang="en-US" altLang="zh-TW" sz="1800" dirty="0" smtClean="0"/>
          </a:p>
          <a:p>
            <a:pPr algn="r"/>
            <a:r>
              <a:rPr lang="en-US" altLang="zh-TW" sz="1800" dirty="0" smtClean="0"/>
              <a:t>b96902118</a:t>
            </a:r>
          </a:p>
          <a:p>
            <a:pPr algn="r"/>
            <a:r>
              <a:rPr lang="en-US" altLang="zh-TW" sz="1800" dirty="0" smtClean="0"/>
              <a:t>b95902077</a:t>
            </a:r>
          </a:p>
          <a:p>
            <a:pPr algn="r"/>
            <a:r>
              <a:rPr lang="en-US" altLang="zh-TW" sz="1800" dirty="0" smtClean="0"/>
              <a:t>r99944012</a:t>
            </a:r>
          </a:p>
          <a:p>
            <a:pPr algn="r"/>
            <a:r>
              <a:rPr lang="en-US" altLang="zh-TW" sz="1800" dirty="0" smtClean="0"/>
              <a:t>r99944009 </a:t>
            </a:r>
            <a:endParaRPr lang="zh-TW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algn="r"/>
            <a:endParaRPr lang="zh-TW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Theorem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Theorem 1 : for any topology y and parameter x,</a:t>
            </a:r>
          </a:p>
          <a:p>
            <a:pPr>
              <a:buNone/>
            </a:pPr>
            <a:r>
              <a:rPr lang="en-US" altLang="zh-TW" dirty="0" smtClean="0"/>
              <a:t> there is an inner spanning tree N for t at x</a:t>
            </a:r>
          </a:p>
          <a:p>
            <a:pPr>
              <a:buNone/>
            </a:pPr>
            <a:r>
              <a:rPr lang="en-US" altLang="zh-TW" dirty="0" smtClean="0"/>
              <a:t> such that:</a:t>
            </a:r>
            <a:endParaRPr lang="en-US" altLang="zh-TW" dirty="0"/>
          </a:p>
          <a:p>
            <a:endParaRPr lang="en-US" altLang="zh-TW" dirty="0"/>
          </a:p>
          <a:p>
            <a:pPr>
              <a:buFontTx/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That is ,for any </a:t>
            </a:r>
            <a:r>
              <a:rPr lang="en-US" altLang="zh-TW" dirty="0"/>
              <a:t>x </a:t>
            </a:r>
            <a:r>
              <a:rPr lang="en-US" altLang="zh-TW" dirty="0" smtClean="0"/>
              <a:t>and any t, there exist </a:t>
            </a:r>
            <a:r>
              <a:rPr lang="en-US" altLang="zh-TW" dirty="0"/>
              <a:t>inner spanning tree N </a:t>
            </a:r>
            <a:r>
              <a:rPr lang="en-US" altLang="zh-TW" dirty="0" smtClean="0"/>
              <a:t>such that:</a:t>
            </a:r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555776" y="2996952"/>
          <a:ext cx="2417763" cy="955675"/>
        </p:xfrm>
        <a:graphic>
          <a:graphicData uri="http://schemas.openxmlformats.org/presentationml/2006/ole">
            <p:oleObj spid="_x0000_s66592" name="方程式" r:id="rId4" imgW="1091726" imgH="431613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627784" y="5085184"/>
          <a:ext cx="2417763" cy="955675"/>
        </p:xfrm>
        <a:graphic>
          <a:graphicData uri="http://schemas.openxmlformats.org/presentationml/2006/ole">
            <p:oleObj spid="_x0000_s66593" name="方程式" r:id="rId5" imgW="1091726" imgH="431613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Between f</a:t>
            </a:r>
            <a:r>
              <a:rPr lang="en-US" altLang="zh-TW" baseline="-25000"/>
              <a:t>t</a:t>
            </a:r>
            <a:r>
              <a:rPr lang="en-US" altLang="zh-TW"/>
              <a:t>(x) and Theorem 1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Theorem </a:t>
            </a:r>
            <a:r>
              <a:rPr lang="en-US" altLang="zh-TW" dirty="0">
                <a:solidFill>
                  <a:srgbClr val="FF0000"/>
                </a:solidFill>
              </a:rPr>
              <a:t>1 holds if f</a:t>
            </a:r>
            <a:r>
              <a:rPr lang="en-US" altLang="zh-TW" baseline="-25000" dirty="0">
                <a:solidFill>
                  <a:srgbClr val="FF0000"/>
                </a:solidFill>
              </a:rPr>
              <a:t>t</a:t>
            </a:r>
            <a:r>
              <a:rPr lang="en-US" altLang="zh-TW" dirty="0">
                <a:solidFill>
                  <a:srgbClr val="FF0000"/>
                </a:solidFill>
              </a:rPr>
              <a:t>(x)&gt;=0 for any t any </a:t>
            </a:r>
            <a:r>
              <a:rPr lang="en-US" altLang="zh-TW" dirty="0" smtClean="0">
                <a:solidFill>
                  <a:srgbClr val="FF0000"/>
                </a:solidFill>
              </a:rPr>
              <a:t>x.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dirty="0"/>
              <a:t>By </a:t>
            </a:r>
            <a:r>
              <a:rPr lang="en-US" altLang="zh-TW" dirty="0" smtClean="0"/>
              <a:t>Lemma </a:t>
            </a:r>
            <a:r>
              <a:rPr lang="en-US" altLang="zh-TW" dirty="0"/>
              <a:t>1: f</a:t>
            </a:r>
            <a:r>
              <a:rPr lang="en-US" altLang="zh-TW" baseline="-25000" dirty="0"/>
              <a:t>t</a:t>
            </a:r>
            <a:r>
              <a:rPr lang="en-US" altLang="zh-TW" dirty="0"/>
              <a:t>(x) is </a:t>
            </a:r>
            <a:r>
              <a:rPr lang="en-US" altLang="zh-TW" dirty="0" smtClean="0"/>
              <a:t>continuous, </a:t>
            </a:r>
            <a:r>
              <a:rPr lang="en-US" altLang="zh-TW" dirty="0"/>
              <a:t>so it can reach the minimum value in 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t</a:t>
            </a:r>
            <a:r>
              <a:rPr lang="en-US" altLang="zh-TW" dirty="0" err="1" smtClean="0"/>
              <a:t>.</a:t>
            </a:r>
            <a:r>
              <a:rPr lang="en-US" altLang="zh-TW" baseline="-25000" dirty="0" smtClean="0"/>
              <a:t> </a:t>
            </a:r>
            <a:endParaRPr lang="en-US" altLang="zh-TW" baseline="-25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zh-TW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258888" y="1806575"/>
          <a:ext cx="6551612" cy="1724025"/>
        </p:xfrm>
        <a:graphic>
          <a:graphicData uri="http://schemas.openxmlformats.org/presentationml/2006/ole">
            <p:oleObj spid="_x0000_s67601" name="方程式" r:id="rId4" imgW="2413000" imgH="635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Between F(t) , F(t*) and Theorem1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Let F(t) = </a:t>
            </a:r>
            <a:r>
              <a:rPr lang="en-US" altLang="zh-TW" dirty="0" smtClean="0"/>
              <a:t>min</a:t>
            </a:r>
            <a:r>
              <a:rPr lang="en-US" altLang="zh-TW" baseline="-25000" dirty="0" smtClean="0"/>
              <a:t>x</a:t>
            </a:r>
            <a:r>
              <a:rPr lang="en-US" altLang="zh-TW" dirty="0" smtClean="0"/>
              <a:t> </a:t>
            </a:r>
            <a:r>
              <a:rPr lang="en-US" altLang="zh-TW" dirty="0"/>
              <a:t>f</a:t>
            </a:r>
            <a:r>
              <a:rPr lang="en-US" altLang="zh-TW" baseline="-25000" dirty="0"/>
              <a:t>t</a:t>
            </a:r>
            <a:r>
              <a:rPr lang="en-US" altLang="zh-TW" dirty="0"/>
              <a:t>(x) </a:t>
            </a:r>
            <a:r>
              <a:rPr lang="en-US" altLang="zh-TW" dirty="0" smtClean="0"/>
              <a:t> x    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t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Then theorem 1 holds if F(t)&gt;=0 for any </a:t>
            </a:r>
            <a:r>
              <a:rPr lang="en-US" altLang="zh-TW" dirty="0" smtClean="0">
                <a:solidFill>
                  <a:srgbClr val="FF0000"/>
                </a:solidFill>
              </a:rPr>
              <a:t>t.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/>
              <a:t>Let </a:t>
            </a:r>
            <a:r>
              <a:rPr lang="en-US" altLang="zh-TW" smtClean="0"/>
              <a:t>t* </a:t>
            </a:r>
            <a:r>
              <a:rPr lang="en-US" altLang="zh-TW" dirty="0"/>
              <a:t>= </a:t>
            </a:r>
            <a:r>
              <a:rPr lang="en-US" altLang="zh-TW" dirty="0" err="1"/>
              <a:t>argmin</a:t>
            </a:r>
            <a:r>
              <a:rPr lang="en-US" altLang="zh-TW" baseline="-25000" dirty="0" err="1"/>
              <a:t>t</a:t>
            </a:r>
            <a:r>
              <a:rPr lang="en-US" altLang="zh-TW" dirty="0"/>
              <a:t> F(t</a:t>
            </a:r>
            <a:r>
              <a:rPr lang="en-US" altLang="zh-TW" dirty="0" smtClean="0"/>
              <a:t>) </a:t>
            </a:r>
          </a:p>
          <a:p>
            <a:pPr>
              <a:buNone/>
            </a:pPr>
            <a:r>
              <a:rPr lang="en-US" altLang="zh-TW" dirty="0" smtClean="0"/>
              <a:t>					t:all Steiner topologies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Then theorem 1 holds if F(t*)&gt;=</a:t>
            </a:r>
            <a:r>
              <a:rPr lang="en-US" altLang="zh-TW" dirty="0" smtClean="0">
                <a:solidFill>
                  <a:srgbClr val="FF0000"/>
                </a:solidFill>
              </a:rPr>
              <a:t>0.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5004048" y="2348880"/>
          <a:ext cx="350838" cy="350838"/>
        </p:xfrm>
        <a:graphic>
          <a:graphicData uri="http://schemas.openxmlformats.org/presentationml/2006/ole">
            <p:oleObj spid="_x0000_s68625" name="方程式" r:id="rId4" imgW="126725" imgH="12672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Prove </a:t>
            </a:r>
            <a:r>
              <a:rPr lang="en-US" altLang="zh-TW" sz="4000" smtClean="0"/>
              <a:t>Theorem </a:t>
            </a:r>
            <a:r>
              <a:rPr lang="en-US" altLang="zh-TW" sz="4000" dirty="0"/>
              <a:t>1 by contradiction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 : </a:t>
            </a:r>
            <a:r>
              <a:rPr lang="en-US" altLang="zh-TW" dirty="0">
                <a:solidFill>
                  <a:srgbClr val="FF0000"/>
                </a:solidFill>
              </a:rPr>
              <a:t>Theorem 1 (F(t*)&gt;=0)</a:t>
            </a:r>
          </a:p>
          <a:p>
            <a:r>
              <a:rPr lang="en-US" altLang="zh-TW" dirty="0"/>
              <a:t>~P : exist t* such that F(t*)&lt;0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Contradiction : If ~P =&gt; P then P is true.</a:t>
            </a:r>
          </a:p>
          <a:p>
            <a:pPr>
              <a:buFontTx/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Assume </a:t>
            </a:r>
            <a:r>
              <a:rPr lang="en-US" altLang="zh-TW" dirty="0"/>
              <a:t>F(t*)&lt;0 and n is the smallest number of points such that Theorem 1 fail.</a:t>
            </a:r>
          </a:p>
          <a:p>
            <a:r>
              <a:rPr lang="en-US" altLang="zh-TW" dirty="0"/>
              <a:t>Some important properties of t* are given in the following </a:t>
            </a:r>
            <a:r>
              <a:rPr lang="en-US" altLang="zh-TW" dirty="0" smtClean="0"/>
              <a:t>two lemmas.</a:t>
            </a:r>
            <a:endParaRPr lang="en-US" altLang="zh-TW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178696" cy="940966"/>
          </a:xfrm>
        </p:spPr>
        <p:txBody>
          <a:bodyPr/>
          <a:lstStyle/>
          <a:p>
            <a:r>
              <a:rPr lang="en-US" altLang="zh-TW" dirty="0" smtClean="0"/>
              <a:t>Lemma 4.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Assume t* is not a full topology</a:t>
            </a:r>
          </a:p>
          <a:p>
            <a:pPr>
              <a:buNone/>
            </a:pPr>
            <a:r>
              <a:rPr lang="en-US" altLang="zh-TW" dirty="0" smtClean="0"/>
              <a:t>  =&gt; for every x   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t</a:t>
            </a:r>
            <a:r>
              <a:rPr lang="en-US" altLang="zh-TW" dirty="0" smtClean="0"/>
              <a:t> </a:t>
            </a:r>
          </a:p>
          <a:p>
            <a:pPr>
              <a:buNone/>
            </a:pPr>
            <a:r>
              <a:rPr lang="en-US" altLang="zh-TW" dirty="0" smtClean="0"/>
              <a:t>        ST t*(x) can be decomposed into</a:t>
            </a:r>
          </a:p>
          <a:p>
            <a:pPr>
              <a:buNone/>
            </a:pPr>
            <a:r>
              <a:rPr lang="en-US" altLang="zh-TW" dirty="0" smtClean="0"/>
              <a:t>        edge-disjoint union of several ST 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i</a:t>
            </a:r>
            <a:r>
              <a:rPr lang="en-US" altLang="zh-TW" dirty="0" err="1" smtClean="0"/>
              <a:t>’s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</a:t>
            </a:r>
            <a:r>
              <a:rPr lang="en-US" altLang="zh-TW" sz="2000" dirty="0" smtClean="0"/>
              <a:t>T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=</a:t>
            </a:r>
            <a:r>
              <a:rPr lang="en-US" altLang="zh-TW" sz="2000" dirty="0" err="1" smtClean="0"/>
              <a:t>t</a:t>
            </a:r>
            <a:r>
              <a:rPr lang="en-US" altLang="zh-TW" sz="2000" baseline="-25000" dirty="0" err="1" smtClean="0"/>
              <a:t>i</a:t>
            </a:r>
            <a:r>
              <a:rPr lang="en-US" altLang="zh-TW" sz="2000" dirty="0" smtClean="0"/>
              <a:t>(x(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)) , </a:t>
            </a:r>
            <a:r>
              <a:rPr lang="en-US" altLang="zh-TW" sz="2000" dirty="0" err="1" smtClean="0"/>
              <a:t>t</a:t>
            </a:r>
            <a:r>
              <a:rPr lang="en-US" altLang="zh-TW" sz="2000" baseline="-25000" dirty="0" err="1" smtClean="0"/>
              <a:t>i</a:t>
            </a:r>
            <a:r>
              <a:rPr lang="en-US" altLang="zh-TW" sz="2000" baseline="-25000" dirty="0" smtClean="0"/>
              <a:t> </a:t>
            </a:r>
            <a:r>
              <a:rPr lang="en-US" altLang="zh-TW" sz="2000" dirty="0" smtClean="0"/>
              <a:t>: topology , x(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) : parameter</a:t>
            </a:r>
          </a:p>
          <a:p>
            <a:pPr>
              <a:buNone/>
            </a:pPr>
            <a:r>
              <a:rPr lang="en-US" altLang="zh-TW" dirty="0" smtClean="0"/>
              <a:t>  =&gt; T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has less then n regular points</a:t>
            </a:r>
          </a:p>
          <a:p>
            <a:pPr>
              <a:buNone/>
            </a:pPr>
            <a:r>
              <a:rPr lang="en-US" altLang="zh-TW" dirty="0" smtClean="0"/>
              <a:t>  =&gt; find an inner spanning tree m</a:t>
            </a:r>
            <a:r>
              <a:rPr lang="en-US" altLang="zh-TW" baseline="-25000" dirty="0" smtClean="0"/>
              <a:t>i  </a:t>
            </a:r>
            <a:endParaRPr lang="en-US" altLang="zh-TW" dirty="0" smtClean="0"/>
          </a:p>
          <a:p>
            <a:pPr>
              <a:buNone/>
            </a:pPr>
            <a:r>
              <a:rPr lang="en-US" altLang="zh-TW" baseline="-25000" dirty="0" smtClean="0"/>
              <a:t>            </a:t>
            </a:r>
            <a:r>
              <a:rPr lang="en-US" altLang="zh-TW" dirty="0" smtClean="0"/>
              <a:t>such that  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491880" y="476672"/>
            <a:ext cx="3528392" cy="94096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/>
              <a:t>t* is a full topology</a:t>
            </a:r>
            <a:endParaRPr lang="zh-TW" altLang="en-US" sz="3200" b="1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40978" y="2192031"/>
          <a:ext cx="350838" cy="350838"/>
        </p:xfrm>
        <a:graphic>
          <a:graphicData uri="http://schemas.openxmlformats.org/presentationml/2006/ole">
            <p:oleObj spid="_x0000_s50208" name="方程式" r:id="rId4" imgW="126725" imgH="126725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131840" y="5517232"/>
          <a:ext cx="2304256" cy="1017464"/>
        </p:xfrm>
        <a:graphic>
          <a:graphicData uri="http://schemas.openxmlformats.org/presentationml/2006/ole">
            <p:oleObj spid="_x0000_s50209" name="方程式" r:id="rId5" imgW="9779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37840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=&gt;</a:t>
            </a:r>
          </a:p>
          <a:p>
            <a:pPr>
              <a:buNone/>
            </a:pPr>
            <a:r>
              <a:rPr lang="en-US" altLang="zh-TW" dirty="0" smtClean="0"/>
              <a:t>                                                      </a:t>
            </a:r>
            <a:r>
              <a:rPr lang="en-US" altLang="zh-TW" sz="2000" dirty="0" smtClean="0"/>
              <a:t>m : the union of m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    </a:t>
            </a:r>
          </a:p>
          <a:p>
            <a:pPr>
              <a:buNone/>
            </a:pPr>
            <a:r>
              <a:rPr lang="en-US" altLang="zh-TW" dirty="0" smtClean="0"/>
              <a:t>  =&gt;                                              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=&gt;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=&gt;  F(t*) ≥ 0 , contradicting F(t*) </a:t>
            </a:r>
            <a:r>
              <a:rPr lang="zh-TW" altLang="en-US" dirty="0" smtClean="0"/>
              <a:t>＜</a:t>
            </a:r>
            <a:r>
              <a:rPr lang="en-US" altLang="zh-TW" dirty="0" smtClean="0"/>
              <a:t> 0 .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331640" y="908720"/>
          <a:ext cx="6210690" cy="1080120"/>
        </p:xfrm>
        <a:graphic>
          <a:graphicData uri="http://schemas.openxmlformats.org/presentationml/2006/ole">
            <p:oleObj spid="_x0000_s51247" name="方程式" r:id="rId4" imgW="2628900" imgH="457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331640" y="2132856"/>
          <a:ext cx="3231491" cy="1007988"/>
        </p:xfrm>
        <a:graphic>
          <a:graphicData uri="http://schemas.openxmlformats.org/presentationml/2006/ole">
            <p:oleObj spid="_x0000_s51248" name="方程式" r:id="rId5" imgW="1384300" imgH="43180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331640" y="3501008"/>
          <a:ext cx="1728192" cy="628433"/>
        </p:xfrm>
        <a:graphic>
          <a:graphicData uri="http://schemas.openxmlformats.org/presentationml/2006/ole">
            <p:oleObj spid="_x0000_s51249" name="方程式" r:id="rId6" imgW="558558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3528" y="404664"/>
            <a:ext cx="2962672" cy="1084982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Lemma 5.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311352" y="188640"/>
            <a:ext cx="5832648" cy="1512168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b="1" dirty="0" smtClean="0">
                <a:latin typeface="+mn-lt"/>
              </a:rPr>
              <a:t>Let x be a minimum point. </a:t>
            </a:r>
            <a:br>
              <a:rPr lang="en-US" altLang="zh-TW" sz="3200" b="1" dirty="0" smtClean="0">
                <a:latin typeface="+mn-lt"/>
              </a:rPr>
            </a:br>
            <a:r>
              <a:rPr lang="en-US" altLang="zh-TW" sz="3200" b="1" dirty="0" smtClean="0">
                <a:latin typeface="+mn-lt"/>
              </a:rPr>
              <a:t>Every component of x is positive.</a:t>
            </a:r>
            <a:endParaRPr lang="zh-TW" altLang="en-US" sz="3200" b="1" dirty="0">
              <a:latin typeface="+mn-lt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67544" y="14847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 :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67544" y="2348880"/>
            <a:ext cx="756084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Companion of t* :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 is full topology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if two regular point are adjacent in t</a:t>
            </a:r>
          </a:p>
          <a:p>
            <a:pPr>
              <a:buNone/>
            </a:pPr>
            <a:r>
              <a:rPr lang="en-US" altLang="zh-TW" dirty="0" smtClean="0"/>
              <a:t>        they are adjacent in t* 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83568" y="4221088"/>
          <a:ext cx="539750" cy="381000"/>
        </p:xfrm>
        <a:graphic>
          <a:graphicData uri="http://schemas.openxmlformats.org/presentationml/2006/ole">
            <p:oleObj spid="_x0000_s83985" name="方程式" r:id="rId4" imgW="215713" imgH="152268" progId="Equation.3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39552" y="47971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Minimum point :</a:t>
            </a:r>
          </a:p>
          <a:p>
            <a:pPr>
              <a:lnSpc>
                <a:spcPct val="200000"/>
              </a:lnSpc>
            </a:pPr>
            <a:r>
              <a:rPr lang="en-US" altLang="zh-TW" sz="3200" dirty="0" smtClean="0"/>
              <a:t>                                     ,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971600" y="5445224"/>
          <a:ext cx="3049588" cy="677863"/>
        </p:xfrm>
        <a:graphic>
          <a:graphicData uri="http://schemas.openxmlformats.org/presentationml/2006/ole">
            <p:oleObj spid="_x0000_s83986" name="方程式" r:id="rId5" imgW="914400" imgH="20320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643488" y="5516662"/>
          <a:ext cx="1187450" cy="449262"/>
        </p:xfrm>
        <a:graphic>
          <a:graphicData uri="http://schemas.openxmlformats.org/presentationml/2006/ole">
            <p:oleObj spid="_x0000_s83987" name="方程式" r:id="rId6" imgW="469696" imgH="177723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Assume that x has zero components</a:t>
            </a:r>
          </a:p>
          <a:p>
            <a:pPr>
              <a:buNone/>
            </a:pPr>
            <a:r>
              <a:rPr lang="en-US" altLang="zh-TW" dirty="0" smtClean="0"/>
              <a:t>  1. </a:t>
            </a:r>
            <a:br>
              <a:rPr lang="en-US" altLang="zh-TW" dirty="0" smtClean="0"/>
            </a:br>
            <a:r>
              <a:rPr lang="en-US" altLang="zh-TW" dirty="0" smtClean="0"/>
              <a:t>   </a:t>
            </a:r>
            <a:r>
              <a:rPr lang="en-US" altLang="zh-TW" sz="2000" dirty="0" smtClean="0"/>
              <a:t>regular       </a:t>
            </a:r>
            <a:r>
              <a:rPr lang="en-US" altLang="zh-TW" sz="2000" dirty="0" err="1" smtClean="0"/>
              <a:t>steiner</a:t>
            </a:r>
            <a:r>
              <a:rPr lang="en-US" altLang="zh-TW" sz="2000" dirty="0" smtClean="0"/>
              <a:t>   </a:t>
            </a:r>
            <a:r>
              <a:rPr lang="en-US" altLang="zh-TW" dirty="0" smtClean="0"/>
              <a:t>: contradiction! </a:t>
            </a:r>
            <a:r>
              <a:rPr lang="en-US" altLang="zh-TW" sz="2000" dirty="0" smtClean="0"/>
              <a:t>(similar to lemma 4)</a:t>
            </a:r>
          </a:p>
          <a:p>
            <a:pPr>
              <a:buNone/>
            </a:pPr>
            <a:r>
              <a:rPr lang="en-US" altLang="zh-TW" sz="2000" dirty="0" smtClean="0"/>
              <a:t>          point           </a:t>
            </a:r>
            <a:r>
              <a:rPr lang="en-US" altLang="zh-TW" sz="2000" dirty="0" err="1" smtClean="0"/>
              <a:t>point</a:t>
            </a:r>
            <a:r>
              <a:rPr lang="en-US" altLang="zh-TW" sz="2000" dirty="0" smtClean="0"/>
              <a:t> 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   </a:t>
            </a:r>
            <a:r>
              <a:rPr lang="en-US" altLang="zh-TW" dirty="0" smtClean="0"/>
              <a:t>2.</a:t>
            </a:r>
            <a:br>
              <a:rPr lang="en-US" altLang="zh-TW" dirty="0" smtClean="0"/>
            </a:br>
            <a:r>
              <a:rPr lang="en-US" altLang="zh-TW" dirty="0" smtClean="0"/>
              <a:t>   </a:t>
            </a:r>
            <a:r>
              <a:rPr lang="en-US" altLang="zh-TW" sz="2000" dirty="0" err="1" smtClean="0"/>
              <a:t>steiner</a:t>
            </a:r>
            <a:r>
              <a:rPr lang="en-US" altLang="zh-TW" sz="2000" dirty="0" smtClean="0"/>
              <a:t>       </a:t>
            </a:r>
            <a:r>
              <a:rPr lang="en-US" altLang="zh-TW" sz="2000" dirty="0" err="1" smtClean="0"/>
              <a:t>steiner</a:t>
            </a:r>
            <a:r>
              <a:rPr lang="en-US" altLang="zh-TW" sz="2000" dirty="0" smtClean="0"/>
              <a:t>  </a:t>
            </a:r>
            <a:r>
              <a:rPr lang="en-US" altLang="zh-TW" dirty="0" smtClean="0"/>
              <a:t>: </a:t>
            </a:r>
            <a:r>
              <a:rPr lang="zh-TW" altLang="en-US" dirty="0" smtClean="0"/>
              <a:t> </a:t>
            </a:r>
            <a:r>
              <a:rPr lang="en-US" altLang="zh-TW" dirty="0" smtClean="0"/>
              <a:t>find a “t” with conditions</a:t>
            </a:r>
          </a:p>
          <a:p>
            <a:pPr>
              <a:buNone/>
            </a:pPr>
            <a:r>
              <a:rPr lang="en-US" altLang="zh-TW" sz="2000" dirty="0" smtClean="0"/>
              <a:t>          point           </a:t>
            </a:r>
            <a:r>
              <a:rPr lang="en-US" altLang="zh-TW" sz="2000" dirty="0" err="1" smtClean="0"/>
              <a:t>point</a:t>
            </a:r>
            <a:r>
              <a:rPr lang="en-US" altLang="zh-TW" sz="2000" dirty="0" smtClean="0"/>
              <a:t>           </a:t>
            </a:r>
            <a:r>
              <a:rPr lang="en-US" altLang="zh-TW" dirty="0" smtClean="0"/>
              <a:t>and P(</a:t>
            </a:r>
            <a:r>
              <a:rPr lang="en-US" altLang="zh-TW" dirty="0" err="1" smtClean="0"/>
              <a:t>t;y</a:t>
            </a:r>
            <a:r>
              <a:rPr lang="en-US" altLang="zh-TW" dirty="0" smtClean="0"/>
              <a:t>)=P(t*;x)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sz="2000" dirty="0" smtClean="0"/>
              <a:t>                                      </a:t>
            </a:r>
            <a:r>
              <a:rPr lang="zh-TW" altLang="en-US" sz="2000" dirty="0" smtClean="0"/>
              <a:t>實線</a:t>
            </a:r>
            <a:r>
              <a:rPr lang="en-US" altLang="zh-TW" sz="2000" dirty="0" smtClean="0"/>
              <a:t>: t*(x) with zero component (</a:t>
            </a:r>
            <a:r>
              <a:rPr lang="en-US" altLang="zh-TW" sz="2000" dirty="0" err="1" smtClean="0"/>
              <a:t>steiner</a:t>
            </a:r>
            <a:r>
              <a:rPr lang="en-US" altLang="zh-TW" sz="2000" dirty="0" smtClean="0"/>
              <a:t> point</a:t>
            </a:r>
            <a:r>
              <a:rPr lang="zh-TW" altLang="en-US" sz="2000" dirty="0" smtClean="0"/>
              <a:t>重和</a:t>
            </a:r>
            <a:r>
              <a:rPr lang="en-US" altLang="zh-TW" sz="2000" dirty="0" smtClean="0"/>
              <a:t>)</a:t>
            </a:r>
          </a:p>
          <a:p>
            <a:pPr>
              <a:buNone/>
            </a:pPr>
            <a:r>
              <a:rPr lang="en-US" altLang="zh-TW" sz="2000" dirty="0" smtClean="0"/>
              <a:t>                                      </a:t>
            </a:r>
            <a:r>
              <a:rPr lang="zh-TW" altLang="en-US" sz="2000" dirty="0" smtClean="0"/>
              <a:t>虛線</a:t>
            </a:r>
            <a:r>
              <a:rPr lang="en-US" altLang="zh-TW" sz="2000" dirty="0" smtClean="0"/>
              <a:t>: t(y)                                                       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1331640" y="1484784"/>
            <a:ext cx="1440000" cy="0"/>
          </a:xfrm>
          <a:prstGeom prst="line">
            <a:avLst/>
          </a:prstGeom>
          <a:ln w="63500">
            <a:solidFill>
              <a:schemeClr val="tx1"/>
            </a:solidFill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331640" y="3212976"/>
            <a:ext cx="1440160" cy="0"/>
          </a:xfrm>
          <a:prstGeom prst="line">
            <a:avLst/>
          </a:prstGeom>
          <a:ln w="635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1647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/>
          <a:lstStyle/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      </a:t>
            </a:r>
            <a:r>
              <a:rPr lang="en-US" altLang="zh-TW" sz="2000" dirty="0" err="1" smtClean="0"/>
              <a:t>steiner</a:t>
            </a:r>
            <a:r>
              <a:rPr lang="en-US" altLang="zh-TW" sz="2000" dirty="0" smtClean="0"/>
              <a:t>    </a:t>
            </a:r>
            <a:r>
              <a:rPr lang="en-US" altLang="zh-TW" sz="2000" dirty="0" err="1" smtClean="0"/>
              <a:t>steiner</a:t>
            </a:r>
            <a:r>
              <a:rPr lang="en-US" altLang="zh-TW" sz="2000" dirty="0" smtClean="0"/>
              <a:t>  </a:t>
            </a:r>
            <a:r>
              <a:rPr lang="en-US" altLang="zh-TW" dirty="0" smtClean="0"/>
              <a:t>: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find a “t” with conditions</a:t>
            </a:r>
          </a:p>
          <a:p>
            <a:pPr>
              <a:buNone/>
            </a:pPr>
            <a:r>
              <a:rPr lang="en-US" altLang="zh-TW" sz="2000" dirty="0" smtClean="0"/>
              <a:t>      point        </a:t>
            </a:r>
            <a:r>
              <a:rPr lang="en-US" altLang="zh-TW" sz="2000" dirty="0" err="1" smtClean="0"/>
              <a:t>point</a:t>
            </a:r>
            <a:r>
              <a:rPr lang="en-US" altLang="zh-TW" sz="2000" dirty="0" smtClean="0"/>
              <a:t>             </a:t>
            </a:r>
            <a:r>
              <a:rPr lang="en-US" altLang="zh-TW" dirty="0" smtClean="0"/>
              <a:t>and P(</a:t>
            </a:r>
            <a:r>
              <a:rPr lang="en-US" altLang="zh-TW" dirty="0" err="1" smtClean="0"/>
              <a:t>t;y</a:t>
            </a:r>
            <a:r>
              <a:rPr lang="en-US" altLang="zh-TW" dirty="0" smtClean="0"/>
              <a:t>)=P(t*;x)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sz="2400" dirty="0" smtClean="0"/>
              <a:t>                          1.  </a:t>
            </a:r>
            <a:r>
              <a:rPr lang="en-US" altLang="zh-TW" sz="2800" dirty="0" smtClean="0"/>
              <a:t>t is a companion of t*   </a:t>
            </a:r>
          </a:p>
          <a:p>
            <a:pPr>
              <a:buNone/>
            </a:pPr>
            <a:r>
              <a:rPr lang="en-US" altLang="zh-TW" sz="2800" dirty="0" smtClean="0"/>
              <a:t>                      2. there is a tree T interconnecting n   			      points in P(t*;x) , with full topology t  			      and length less than </a:t>
            </a:r>
            <a:r>
              <a:rPr lang="en-US" altLang="zh-TW" sz="2800" i="1" dirty="0" smtClean="0"/>
              <a:t>l</a:t>
            </a:r>
            <a:r>
              <a:rPr lang="en-US" altLang="zh-TW" sz="2800" dirty="0" smtClean="0"/>
              <a:t>(t*(x)) 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971600" y="1268760"/>
            <a:ext cx="1224136" cy="0"/>
          </a:xfrm>
          <a:prstGeom prst="line">
            <a:avLst/>
          </a:prstGeom>
          <a:ln w="635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2962672" cy="868958"/>
          </a:xfrm>
        </p:spPr>
        <p:txBody>
          <a:bodyPr/>
          <a:lstStyle/>
          <a:p>
            <a:r>
              <a:rPr lang="en-US" altLang="zh-TW" sz="3200" dirty="0" smtClean="0"/>
              <a:t>find “t”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61776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1. if the ST of topology t exists:</a:t>
            </a:r>
          </a:p>
          <a:p>
            <a:pPr>
              <a:buNone/>
            </a:pPr>
            <a:r>
              <a:rPr lang="en-US" altLang="zh-TW" dirty="0" smtClean="0"/>
              <a:t>     let </a:t>
            </a:r>
          </a:p>
          <a:p>
            <a:pPr>
              <a:buNone/>
            </a:pPr>
            <a:r>
              <a:rPr lang="en-US" altLang="zh-TW" dirty="0" smtClean="0"/>
              <a:t>      </a:t>
            </a:r>
          </a:p>
          <a:p>
            <a:pPr>
              <a:buNone/>
            </a:pPr>
            <a:r>
              <a:rPr lang="en-US" altLang="zh-TW" dirty="0" smtClean="0"/>
              <a:t>     since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and t(</a:t>
            </a:r>
            <a:r>
              <a:rPr lang="en-US" altLang="zh-TW" dirty="0" err="1" smtClean="0"/>
              <a:t>hy</a:t>
            </a:r>
            <a:r>
              <a:rPr lang="en-US" altLang="zh-TW" dirty="0" smtClean="0"/>
              <a:t>) is similar to t(y)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619672" y="1268760"/>
          <a:ext cx="2382811" cy="1008112"/>
        </p:xfrm>
        <a:graphic>
          <a:graphicData uri="http://schemas.openxmlformats.org/presentationml/2006/ole">
            <p:oleObj spid="_x0000_s53295" name="方程式" r:id="rId4" imgW="990600" imgH="419100" progId="Equation.3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979712" y="2492896"/>
          <a:ext cx="4459200" cy="1668190"/>
        </p:xfrm>
        <a:graphic>
          <a:graphicData uri="http://schemas.openxmlformats.org/presentationml/2006/ole">
            <p:oleObj spid="_x0000_s53296" name="方程式" r:id="rId5" imgW="1765300" imgH="660400" progId="Equation.3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051720" y="4653136"/>
          <a:ext cx="5693672" cy="2014239"/>
        </p:xfrm>
        <a:graphic>
          <a:graphicData uri="http://schemas.openxmlformats.org/presentationml/2006/ole">
            <p:oleObj spid="_x0000_s53297" name="Equation" r:id="rId6" imgW="243828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P – a set of n points on the Euclidean plane 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SMT(P) – Steiner Minimum Tree</a:t>
            </a:r>
          </a:p>
          <a:p>
            <a:pPr lvl="2"/>
            <a:r>
              <a:rPr lang="en-US" altLang="zh-TW" dirty="0" smtClean="0"/>
              <a:t>Shortest network interconnecting  P</a:t>
            </a:r>
          </a:p>
          <a:p>
            <a:pPr lvl="2"/>
            <a:r>
              <a:rPr lang="en-US" altLang="zh-TW" dirty="0" smtClean="0"/>
              <a:t>contain </a:t>
            </a:r>
            <a:r>
              <a:rPr lang="en-US" altLang="zh-TW" u="sng" dirty="0" smtClean="0"/>
              <a:t>Steiner points </a:t>
            </a:r>
            <a:r>
              <a:rPr lang="en-US" altLang="zh-TW" dirty="0" smtClean="0"/>
              <a:t> and </a:t>
            </a:r>
            <a:r>
              <a:rPr lang="en-US" altLang="zh-TW" u="sng" dirty="0" smtClean="0"/>
              <a:t>regular points</a:t>
            </a:r>
          </a:p>
          <a:p>
            <a:r>
              <a:rPr lang="en-US" altLang="zh-TW" sz="2800" dirty="0" smtClean="0"/>
              <a:t>MST(P) – Minimum Spanning Tree</a:t>
            </a:r>
          </a:p>
          <a:p>
            <a:r>
              <a:rPr lang="en-US" altLang="zh-TW" sz="2800" dirty="0" smtClean="0"/>
              <a:t>Steiner ratio : L(SMP)/L(MST) </a:t>
            </a:r>
          </a:p>
          <a:p>
            <a:pPr lvl="2">
              <a:buNone/>
            </a:pPr>
            <a:endParaRPr lang="en-US" altLang="zh-TW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</p:nvPr>
        </p:nvGraphicFramePr>
        <p:xfrm>
          <a:off x="611560" y="764704"/>
          <a:ext cx="7914338" cy="1445964"/>
        </p:xfrm>
        <a:graphic>
          <a:graphicData uri="http://schemas.openxmlformats.org/presentationml/2006/ole">
            <p:oleObj spid="_x0000_s54304" name="方程式" r:id="rId4" imgW="2362200" imgH="431800" progId="Equation.3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23528" y="242088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    Definition:</a:t>
            </a:r>
          </a:p>
          <a:p>
            <a:r>
              <a:rPr lang="en-US" altLang="zh-TW" sz="3200" dirty="0" smtClean="0"/>
              <a:t>      any tree of topology t : t(y,</a:t>
            </a:r>
            <a:r>
              <a:rPr lang="el-GR" altLang="zh-TW" sz="3200" dirty="0" smtClean="0"/>
              <a:t> Θ</a:t>
            </a:r>
            <a:r>
              <a:rPr lang="en-US" altLang="zh-TW" sz="3200" dirty="0" smtClean="0"/>
              <a:t>)</a:t>
            </a:r>
          </a:p>
          <a:p>
            <a:r>
              <a:rPr lang="en-US" altLang="zh-TW" sz="3200" dirty="0" smtClean="0"/>
              <a:t>      L</a:t>
            </a:r>
            <a:r>
              <a:rPr lang="en-US" altLang="zh-TW" sz="3200" baseline="-25000" dirty="0" smtClean="0"/>
              <a:t>t</a:t>
            </a:r>
            <a:r>
              <a:rPr lang="en-US" altLang="zh-TW" sz="3200" dirty="0" smtClean="0"/>
              <a:t>(y,</a:t>
            </a:r>
            <a:r>
              <a:rPr lang="el-GR" altLang="zh-TW" sz="3200" dirty="0" smtClean="0"/>
              <a:t> Θ</a:t>
            </a:r>
            <a:r>
              <a:rPr lang="en-US" altLang="zh-TW" sz="3200" dirty="0" smtClean="0"/>
              <a:t>) : the length of minimum inner               		  spanning tree for t</a:t>
            </a:r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      G(t)=minimum value of </a:t>
            </a:r>
            <a:r>
              <a:rPr lang="en-US" altLang="zh-TW" sz="3200" dirty="0" err="1" smtClean="0"/>
              <a:t>g</a:t>
            </a:r>
            <a:r>
              <a:rPr lang="en-US" altLang="zh-TW" sz="3200" baseline="-25000" dirty="0" err="1" smtClean="0"/>
              <a:t>t</a:t>
            </a:r>
            <a:r>
              <a:rPr lang="en-US" altLang="zh-TW" sz="3200" dirty="0" smtClean="0"/>
              <a:t>(y,</a:t>
            </a:r>
            <a:r>
              <a:rPr lang="el-GR" altLang="zh-TW" sz="3200" dirty="0" smtClean="0"/>
              <a:t> Θ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899592" y="4509120"/>
          <a:ext cx="4320481" cy="1008112"/>
        </p:xfrm>
        <a:graphic>
          <a:graphicData uri="http://schemas.openxmlformats.org/presentationml/2006/ole">
            <p:oleObj spid="_x0000_s54305" name="方程式" r:id="rId5" imgW="15240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15824" cy="108498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+mn-lt"/>
              </a:rPr>
              <a:t>2. if the ST of topology t does not exist:</a:t>
            </a:r>
            <a:endParaRPr lang="zh-TW" altLang="en-US" sz="32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68632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altLang="zh-TW" sz="2000" dirty="0" smtClean="0"/>
              <a:t>1.</a:t>
            </a:r>
            <a:r>
              <a:rPr lang="en-US" altLang="zh-TW" dirty="0" smtClean="0"/>
              <a:t>   y has no zero component :</a:t>
            </a:r>
          </a:p>
          <a:p>
            <a:pPr marL="514350" indent="-514350">
              <a:buNone/>
            </a:pPr>
            <a:r>
              <a:rPr lang="en-US" altLang="zh-TW" dirty="0" smtClean="0"/>
              <a:t>     t(y,</a:t>
            </a:r>
            <a:r>
              <a:rPr lang="el-GR" altLang="zh-TW" dirty="0" smtClean="0"/>
              <a:t> Θ</a:t>
            </a:r>
            <a:r>
              <a:rPr lang="en-US" altLang="zh-TW" dirty="0" smtClean="0"/>
              <a:t>) must be a full ST </a:t>
            </a:r>
          </a:p>
          <a:p>
            <a:pPr marL="514350" indent="-514350">
              <a:buNone/>
            </a:pPr>
            <a:r>
              <a:rPr lang="zh-TW" altLang="en-US" dirty="0" smtClean="0"/>
              <a:t>     → </a:t>
            </a:r>
            <a:r>
              <a:rPr lang="en-US" altLang="zh-TW" dirty="0" smtClean="0"/>
              <a:t>G(t)=F(t)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F(t)&lt;F(t*) contradiction!</a:t>
            </a:r>
          </a:p>
          <a:p>
            <a:pPr marL="514350" indent="-514350">
              <a:buNone/>
            </a:pPr>
            <a:r>
              <a:rPr lang="en-US" altLang="zh-TW" sz="2000" dirty="0" smtClean="0"/>
              <a:t>2.  </a:t>
            </a:r>
            <a:r>
              <a:rPr lang="en-US" altLang="zh-TW" dirty="0" smtClean="0"/>
              <a:t>y has zero components :</a:t>
            </a:r>
          </a:p>
          <a:p>
            <a:pPr marL="514350" indent="-514350">
              <a:buNone/>
            </a:pPr>
            <a:r>
              <a:rPr lang="en-US" altLang="zh-TW" sz="2800" dirty="0" smtClean="0"/>
              <a:t>    consider </a:t>
            </a:r>
            <a:r>
              <a:rPr lang="en-US" altLang="zh-TW" sz="2800" dirty="0" err="1" smtClean="0"/>
              <a:t>subgraph</a:t>
            </a:r>
            <a:r>
              <a:rPr lang="en-US" altLang="zh-TW" sz="2800" dirty="0" smtClean="0"/>
              <a:t> of t induced</a:t>
            </a:r>
          </a:p>
          <a:p>
            <a:pPr marL="514350" indent="-514350">
              <a:buNone/>
            </a:pPr>
            <a:r>
              <a:rPr lang="en-US" altLang="zh-TW" sz="2800" dirty="0" smtClean="0"/>
              <a:t>    </a:t>
            </a:r>
            <a:r>
              <a:rPr lang="en-US" altLang="zh-TW" sz="2000" dirty="0" smtClean="0"/>
              <a:t>(1) </a:t>
            </a:r>
            <a:r>
              <a:rPr lang="en-US" altLang="zh-TW" sz="2800" dirty="0" smtClean="0"/>
              <a:t>if every connected component of </a:t>
            </a:r>
            <a:r>
              <a:rPr lang="en-US" altLang="zh-TW" sz="2800" dirty="0" err="1" smtClean="0"/>
              <a:t>subgraph</a:t>
            </a:r>
            <a:r>
              <a:rPr lang="en-US" altLang="zh-TW" sz="2800" dirty="0" smtClean="0"/>
              <a:t> having  an edge contains a regular point </a:t>
            </a:r>
          </a:p>
          <a:p>
            <a:pPr marL="514350" indent="-514350">
              <a:buNone/>
            </a:pPr>
            <a:r>
              <a:rPr lang="en-US" altLang="zh-TW" sz="2800" dirty="0" smtClean="0"/>
              <a:t>     =&gt; by Lemma 4</a:t>
            </a:r>
          </a:p>
          <a:p>
            <a:pPr marL="514350" indent="-514350">
              <a:buNone/>
            </a:pPr>
            <a:r>
              <a:rPr lang="en-US" altLang="zh-TW" sz="2800" dirty="0" smtClean="0"/>
              <a:t>           find a full topology t’, G(t’)&lt;0</a:t>
            </a:r>
          </a:p>
          <a:p>
            <a:pPr marL="514350" indent="-514350">
              <a:buNone/>
            </a:pPr>
            <a:endParaRPr lang="en-US" altLang="zh-TW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>
                <a:latin typeface="+mn-lt"/>
              </a:rPr>
              <a:t>2. if the ST of topology t does </a:t>
            </a:r>
            <a:r>
              <a:rPr lang="en-US" altLang="zh-TW" sz="3200" smtClean="0">
                <a:latin typeface="+mn-lt"/>
              </a:rPr>
              <a:t>not exist:</a:t>
            </a:r>
            <a:endParaRPr lang="zh-TW" altLang="en-US" sz="32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zh-TW" sz="2400" dirty="0" smtClean="0"/>
              <a:t>    </a:t>
            </a:r>
            <a:r>
              <a:rPr lang="en-US" altLang="zh-TW" sz="2000" dirty="0" smtClean="0"/>
              <a:t>(2)  </a:t>
            </a:r>
            <a:r>
              <a:rPr lang="en-US" altLang="zh-TW" sz="2400" dirty="0" smtClean="0"/>
              <a:t>if</a:t>
            </a:r>
            <a:r>
              <a:rPr lang="en-US" altLang="zh-TW" sz="2000" dirty="0" smtClean="0"/>
              <a:t> </a:t>
            </a:r>
            <a:r>
              <a:rPr lang="en-US" altLang="zh-TW" sz="2400" dirty="0" smtClean="0"/>
              <a:t>exists such connected component of </a:t>
            </a:r>
            <a:r>
              <a:rPr lang="en-US" altLang="zh-TW" sz="2400" dirty="0" err="1" smtClean="0"/>
              <a:t>subgraph</a:t>
            </a:r>
            <a:r>
              <a:rPr lang="en-US" altLang="zh-TW" sz="2400" dirty="0" smtClean="0"/>
              <a:t> having  an edge contains a regular point =&gt; </a:t>
            </a:r>
          </a:p>
          <a:p>
            <a:pPr>
              <a:buNone/>
            </a:pPr>
            <a:r>
              <a:rPr lang="en-US" altLang="zh-TW" dirty="0" smtClean="0"/>
              <a:t>                        </a:t>
            </a:r>
            <a:r>
              <a:rPr lang="en-US" altLang="zh-TW" sz="2400" dirty="0" smtClean="0"/>
              <a:t>find a full topology t’, G(t’)&lt;G(t) </a:t>
            </a:r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 </a:t>
            </a:r>
            <a:r>
              <a:rPr lang="en-US" altLang="zh-TW" sz="2800" dirty="0" smtClean="0"/>
              <a:t> repeating the above argument, we can find </a:t>
            </a:r>
            <a:r>
              <a:rPr lang="en-US" altLang="zh-TW" sz="2800" dirty="0" smtClean="0">
                <a:solidFill>
                  <a:srgbClr val="002060"/>
                </a:solidFill>
              </a:rPr>
              <a:t>infinitely many </a:t>
            </a:r>
            <a:r>
              <a:rPr lang="en-US" altLang="zh-TW" sz="2800" dirty="0" smtClean="0"/>
              <a:t>full topologies with most n regular points </a:t>
            </a:r>
            <a:r>
              <a:rPr lang="en-US" altLang="zh-TW" sz="2800" dirty="0" smtClean="0">
                <a:solidFill>
                  <a:srgbClr val="FF0000"/>
                </a:solidFill>
              </a:rPr>
              <a:t>contradicting </a:t>
            </a:r>
            <a:r>
              <a:rPr lang="en-US" altLang="zh-TW" sz="2800" dirty="0" smtClean="0"/>
              <a:t>the </a:t>
            </a:r>
            <a:r>
              <a:rPr lang="en-US" altLang="zh-TW" sz="2800" dirty="0" smtClean="0">
                <a:solidFill>
                  <a:srgbClr val="FF0000"/>
                </a:solidFill>
              </a:rPr>
              <a:t>finiteness </a:t>
            </a:r>
            <a:r>
              <a:rPr lang="en-US" altLang="zh-TW" sz="2800" dirty="0" smtClean="0"/>
              <a:t>of the number of full topology  </a:t>
            </a:r>
            <a:endParaRPr lang="zh-TW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1214446" cy="124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Lemma 6~9</a:t>
            </a:r>
            <a:endParaRPr lang="en-US" altLang="zh-TW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lemma6_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349500"/>
            <a:ext cx="5761037" cy="416083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Let </a:t>
            </a:r>
            <a:r>
              <a:rPr lang="en-US" altLang="zh-TW" i="1"/>
              <a:t>t</a:t>
            </a:r>
            <a:r>
              <a:rPr lang="en-US" altLang="zh-TW"/>
              <a:t> be a full topology and </a:t>
            </a:r>
            <a:r>
              <a:rPr lang="en-US" altLang="zh-TW" i="1"/>
              <a:t>s</a:t>
            </a:r>
            <a:r>
              <a:rPr lang="en-US" altLang="zh-TW"/>
              <a:t> a spanning tree topology. Then </a:t>
            </a:r>
            <a:r>
              <a:rPr lang="en-US" altLang="zh-TW" i="1"/>
              <a:t>l(s(t; x))</a:t>
            </a:r>
            <a:r>
              <a:rPr lang="en-US" altLang="zh-TW"/>
              <a:t> is a </a:t>
            </a:r>
            <a:r>
              <a:rPr lang="en-US" altLang="zh-TW" i="1"/>
              <a:t>convex function</a:t>
            </a:r>
            <a:r>
              <a:rPr lang="en-US" altLang="zh-TW"/>
              <a:t> with respect to </a:t>
            </a:r>
            <a:r>
              <a:rPr lang="en-US" altLang="zh-TW" i="1"/>
              <a:t>x</a:t>
            </a:r>
            <a:r>
              <a:rPr lang="en-US" altLang="zh-TW"/>
              <a:t>.</a:t>
            </a:r>
          </a:p>
        </p:txBody>
      </p:sp>
      <p:pic>
        <p:nvPicPr>
          <p:cNvPr id="5124" name="Picture 4" descr="lemma6_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349500"/>
            <a:ext cx="5761037" cy="4160838"/>
          </a:xfrm>
          <a:prstGeom prst="rect">
            <a:avLst/>
          </a:prstGeom>
          <a:noFill/>
        </p:spPr>
      </p:pic>
      <p:pic>
        <p:nvPicPr>
          <p:cNvPr id="5125" name="Picture 5" descr="lemma6_i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349500"/>
            <a:ext cx="5761037" cy="4160838"/>
          </a:xfrm>
          <a:prstGeom prst="rect">
            <a:avLst/>
          </a:prstGeom>
          <a:noFill/>
        </p:spPr>
      </p:pic>
      <p:pic>
        <p:nvPicPr>
          <p:cNvPr id="5126" name="Picture 6" descr="lemma6_i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2349500"/>
            <a:ext cx="5761037" cy="4160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lemma6_i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349500"/>
            <a:ext cx="5761037" cy="416083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6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Let </a:t>
            </a:r>
            <a:r>
              <a:rPr lang="en-US" altLang="zh-TW" i="1"/>
              <a:t>t</a:t>
            </a:r>
            <a:r>
              <a:rPr lang="en-US" altLang="zh-TW"/>
              <a:t> be a full topology and </a:t>
            </a:r>
            <a:r>
              <a:rPr lang="en-US" altLang="zh-TW" i="1"/>
              <a:t>s</a:t>
            </a:r>
            <a:r>
              <a:rPr lang="en-US" altLang="zh-TW"/>
              <a:t> a spanning tree topology. Then </a:t>
            </a:r>
            <a:r>
              <a:rPr lang="en-US" altLang="zh-TW" i="1"/>
              <a:t>l(s(t; x))</a:t>
            </a:r>
            <a:r>
              <a:rPr lang="en-US" altLang="zh-TW"/>
              <a:t> is a </a:t>
            </a:r>
            <a:r>
              <a:rPr lang="en-US" altLang="zh-TW" i="1"/>
              <a:t>convex function</a:t>
            </a:r>
            <a:r>
              <a:rPr lang="en-US" altLang="zh-TW"/>
              <a:t> with respect to </a:t>
            </a:r>
            <a:r>
              <a:rPr lang="en-US" altLang="zh-TW" i="1"/>
              <a:t>x</a:t>
            </a:r>
            <a:r>
              <a:rPr lang="en-US" altLang="zh-TW"/>
              <a:t>.</a:t>
            </a:r>
          </a:p>
        </p:txBody>
      </p:sp>
      <p:pic>
        <p:nvPicPr>
          <p:cNvPr id="7176" name="Picture 8" descr="lemma6_i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13113"/>
            <a:ext cx="8388350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convex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749425"/>
            <a:ext cx="4765675" cy="4765675"/>
          </a:xfrm>
          <a:prstGeom prst="rect">
            <a:avLst/>
          </a:prstGeom>
          <a:noFill/>
        </p:spPr>
      </p:pic>
      <p:pic>
        <p:nvPicPr>
          <p:cNvPr id="35847" name="Picture 7" descr="convex1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749425"/>
            <a:ext cx="4765675" cy="4765675"/>
          </a:xfrm>
          <a:prstGeom prst="rect">
            <a:avLst/>
          </a:prstGeom>
          <a:noFill/>
        </p:spPr>
      </p:pic>
      <p:pic>
        <p:nvPicPr>
          <p:cNvPr id="35848" name="Picture 8" descr="convex1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1749425"/>
            <a:ext cx="4765675" cy="476567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Convex Function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r>
              <a:rPr lang="en-US" altLang="zh-TW"/>
              <a:t>contains concave curves</a:t>
            </a:r>
          </a:p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onvex1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4716462" cy="471646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Convex Function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r>
              <a:rPr lang="en-US" altLang="zh-TW"/>
              <a:t>contains concave curves</a:t>
            </a:r>
          </a:p>
          <a:p>
            <a:r>
              <a:rPr lang="en-US" altLang="zh-TW"/>
              <a:t>2</a:t>
            </a:r>
            <a:r>
              <a:rPr lang="en-US" altLang="zh-TW" baseline="30000"/>
              <a:t>nd</a:t>
            </a:r>
            <a:r>
              <a:rPr lang="en-US" altLang="zh-TW"/>
              <a:t> deviation func-tion must be non-negative everywhe-re</a:t>
            </a:r>
          </a:p>
          <a:p>
            <a:endParaRPr lang="en-US" altLang="zh-TW"/>
          </a:p>
        </p:txBody>
      </p:sp>
      <p:pic>
        <p:nvPicPr>
          <p:cNvPr id="9225" name="Picture 9" descr="convex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71650"/>
            <a:ext cx="475297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onvex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1650"/>
            <a:ext cx="4752975" cy="475297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Convex Function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247901" cy="4525963"/>
          </a:xfrm>
        </p:spPr>
        <p:txBody>
          <a:bodyPr/>
          <a:lstStyle/>
          <a:p>
            <a:r>
              <a:rPr lang="en-US" altLang="zh-TW" dirty="0"/>
              <a:t>contains concave curves</a:t>
            </a:r>
          </a:p>
          <a:p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 deviation </a:t>
            </a:r>
            <a:r>
              <a:rPr lang="en-US" altLang="zh-TW" dirty="0" err="1"/>
              <a:t>func-tion</a:t>
            </a:r>
            <a:r>
              <a:rPr lang="en-US" altLang="zh-TW" dirty="0"/>
              <a:t> non-negative</a:t>
            </a:r>
          </a:p>
          <a:p>
            <a:r>
              <a:rPr lang="en-US" altLang="zh-TW" dirty="0"/>
              <a:t>c = </a:t>
            </a:r>
            <a:r>
              <a:rPr lang="en-US" altLang="zh-TW" dirty="0" err="1"/>
              <a:t>λa</a:t>
            </a:r>
            <a:r>
              <a:rPr lang="en-US" altLang="zh-TW" dirty="0"/>
              <a:t> + (1-λ)b, then f(c) </a:t>
            </a:r>
            <a:r>
              <a:rPr lang="en-US" altLang="zh-TW" dirty="0" smtClean="0"/>
              <a:t>&lt;= </a:t>
            </a:r>
            <a:r>
              <a:rPr lang="en-US" altLang="zh-TW" dirty="0" err="1" smtClean="0"/>
              <a:t>λf</a:t>
            </a:r>
            <a:r>
              <a:rPr lang="en-US" altLang="zh-TW" dirty="0" smtClean="0"/>
              <a:t>(a</a:t>
            </a:r>
            <a:r>
              <a:rPr lang="en-US" altLang="zh-TW" dirty="0"/>
              <a:t>) + (1-λ)f(b)</a:t>
            </a:r>
          </a:p>
          <a:p>
            <a:endParaRPr lang="en-US" altLang="zh-TW" dirty="0"/>
          </a:p>
        </p:txBody>
      </p:sp>
      <p:pic>
        <p:nvPicPr>
          <p:cNvPr id="11270" name="Picture 6" descr="convex3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1" name="Picture 7" descr="convex3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2" name="Picture 8" descr="convex3_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3" name="Picture 9" descr="convex3_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4" name="Picture 10" descr="convex3_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5" name="Picture 11" descr="convex3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6" name="Picture 12" descr="convex3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7" name="Picture 13" descr="convex3_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8" name="Picture 14" descr="convex3_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79" name="Picture 15" descr="convex3_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  <p:pic>
        <p:nvPicPr>
          <p:cNvPr id="11280" name="Picture 16" descr="convex3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1613" y="1793875"/>
            <a:ext cx="4679950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conv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20938"/>
            <a:ext cx="2744788" cy="4176712"/>
          </a:xfrm>
          <a:prstGeom prst="rect">
            <a:avLst/>
          </a:prstGeom>
          <a:noFill/>
        </p:spPr>
      </p:pic>
      <p:pic>
        <p:nvPicPr>
          <p:cNvPr id="13325" name="Picture 13" descr="convex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613" y="2420938"/>
            <a:ext cx="2744787" cy="4176712"/>
          </a:xfrm>
          <a:prstGeom prst="rect">
            <a:avLst/>
          </a:prstGeom>
          <a:noFill/>
        </p:spPr>
      </p:pic>
      <p:pic>
        <p:nvPicPr>
          <p:cNvPr id="13320" name="Picture 8" descr="convex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744788" cy="4176712"/>
          </a:xfrm>
          <a:prstGeom prst="rect">
            <a:avLst/>
          </a:prstGeom>
          <a:noFill/>
        </p:spPr>
      </p:pic>
      <p:pic>
        <p:nvPicPr>
          <p:cNvPr id="13321" name="Picture 9" descr="convex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744788" cy="4176712"/>
          </a:xfrm>
          <a:prstGeom prst="rect">
            <a:avLst/>
          </a:prstGeom>
          <a:noFill/>
        </p:spPr>
      </p:pic>
      <p:pic>
        <p:nvPicPr>
          <p:cNvPr id="13322" name="Picture 10" descr="convex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744788" cy="4176712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Lemma 6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068638"/>
            <a:ext cx="3529013" cy="3067050"/>
          </a:xfrm>
          <a:prstGeom prst="rect">
            <a:avLst/>
          </a:prstGeom>
          <a:noFill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427163" y="42211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A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979613" y="29908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B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195513" y="33496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B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411413" y="37830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B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23849" y="2841341"/>
            <a:ext cx="8640763" cy="381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r>
              <a:rPr lang="en-US" altLang="zh-TW" dirty="0"/>
              <a:t>Consider each edge of inner spanning tree …</a:t>
            </a:r>
          </a:p>
          <a:p>
            <a:r>
              <a:rPr lang="en-US" altLang="zh-TW" dirty="0"/>
              <a:t>Consider one element of the vector …</a:t>
            </a:r>
          </a:p>
          <a:p>
            <a:r>
              <a:rPr lang="en-US" altLang="zh-TW" dirty="0"/>
              <a:t>The sum of convex functions is a convex function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63713" y="6257581"/>
            <a:ext cx="738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Flash demo:</a:t>
            </a:r>
            <a:r>
              <a:rPr lang="en-US" altLang="zh-TW" sz="2000" dirty="0" smtClean="0">
                <a:solidFill>
                  <a:srgbClr val="FF0000"/>
                </a:solidFill>
              </a:rPr>
              <a:t>   http://www.csie.ntu.edu.tw/~b96118/convex.swf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29" grpId="0"/>
      <p:bldP spid="13329" grpId="1"/>
      <p:bldP spid="13330" grpId="0"/>
      <p:bldP spid="133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SMT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Graph SMT</a:t>
            </a:r>
          </a:p>
          <a:p>
            <a:pPr lvl="1"/>
            <a:r>
              <a:rPr lang="en-US" altLang="zh-TW" dirty="0" smtClean="0"/>
              <a:t>Vertex set and metric is given by a finite graph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Euclidean SMT</a:t>
            </a:r>
          </a:p>
          <a:p>
            <a:pPr lvl="1"/>
            <a:r>
              <a:rPr lang="en-US" altLang="zh-TW" dirty="0" smtClean="0"/>
              <a:t>V is the Euclidean space(three-dimensional ) and thus infinite</a:t>
            </a:r>
          </a:p>
          <a:p>
            <a:pPr lvl="1"/>
            <a:r>
              <a:rPr lang="en-US" altLang="zh-TW" dirty="0" smtClean="0"/>
              <a:t>Metric is the Euclidean distance</a:t>
            </a:r>
          </a:p>
          <a:p>
            <a:pPr lvl="1"/>
            <a:r>
              <a:rPr lang="en-US" altLang="zh-TW" dirty="0" smtClean="0"/>
              <a:t>Ex: the distance between (x1,y1) and (x2,y2)</a:t>
            </a:r>
          </a:p>
          <a:p>
            <a:pPr lvl="1"/>
            <a:endParaRPr lang="zh-TW" altLang="en-US" dirty="0"/>
          </a:p>
        </p:txBody>
      </p:sp>
      <p:pic>
        <p:nvPicPr>
          <p:cNvPr id="18" name="內容版面配置區 17" descr="Esmt.bmp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8104" y="4581128"/>
            <a:ext cx="2304256" cy="155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-396552" y="5949280"/>
          <a:ext cx="5226387" cy="720080"/>
        </p:xfrm>
        <a:graphic>
          <a:graphicData uri="http://schemas.openxmlformats.org/presentationml/2006/ole">
            <p:oleObj spid="_x0000_s1041" name="文件" r:id="rId5" imgW="2890922" imgH="397409" progId="Word.Document.12">
              <p:embed/>
            </p:oleObj>
          </a:graphicData>
        </a:graphic>
      </p:graphicFrame>
      <p:pic>
        <p:nvPicPr>
          <p:cNvPr id="19" name="圖片 18" descr="Gsmt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364088" y="1916832"/>
            <a:ext cx="267506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7380312" y="2060848"/>
            <a:ext cx="98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terminal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95936" y="2780928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non_terminal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pic>
        <p:nvPicPr>
          <p:cNvPr id="17424" name="Picture 16" descr="lemma7_1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068638"/>
            <a:ext cx="5715000" cy="3810000"/>
          </a:xfrm>
          <a:prstGeom prst="rect">
            <a:avLst/>
          </a:prstGeom>
          <a:noFill/>
        </p:spPr>
      </p:pic>
      <p:pic>
        <p:nvPicPr>
          <p:cNvPr id="17425" name="Picture 17" descr="lemma7_1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068638"/>
            <a:ext cx="5715000" cy="3810000"/>
          </a:xfrm>
          <a:prstGeom prst="rect">
            <a:avLst/>
          </a:prstGeom>
          <a:noFill/>
        </p:spPr>
      </p:pic>
      <p:pic>
        <p:nvPicPr>
          <p:cNvPr id="17426" name="Picture 18" descr="lemma7_1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068638"/>
            <a:ext cx="5715000" cy="3810000"/>
          </a:xfrm>
          <a:prstGeom prst="rect">
            <a:avLst/>
          </a:prstGeom>
          <a:noFill/>
        </p:spPr>
      </p:pic>
      <p:pic>
        <p:nvPicPr>
          <p:cNvPr id="17427" name="Picture 19" descr="lemma7_1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306863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pic>
        <p:nvPicPr>
          <p:cNvPr id="19465" name="Picture 9" descr="lemma7_2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66" name="Picture 10" descr="lemma7_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67" name="Picture 11" descr="lemma7_2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68" name="Picture 12" descr="lemma7_2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69" name="Picture 13" descr="lemma7_2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0" name="Picture 14" descr="lemma7_2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1" name="Picture 15" descr="lemma7_2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2" name="Picture 16" descr="lemma7_2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3" name="Picture 17" descr="lemma7_2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4" name="Picture 18" descr="lemma7_2_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5" name="Picture 19" descr="lemma7_2_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6" name="Picture 20" descr="lemma7_2_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7" name="Picture 21" descr="lemma7_2_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pic>
        <p:nvPicPr>
          <p:cNvPr id="19478" name="Picture 22" descr="lemma7_1_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sp>
        <p:nvSpPr>
          <p:cNvPr id="19479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pic>
        <p:nvPicPr>
          <p:cNvPr id="21523" name="Picture 19" descr="lemma7_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1524" name="Picture 20" descr="lemma7_3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1525" name="Picture 21" descr="lemma7_3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1526" name="Picture 22" descr="lemma7_3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1527" name="Picture 23" descr="lemma7_2_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sp>
        <p:nvSpPr>
          <p:cNvPr id="21528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lemma7_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66" name="Picture 14" descr="lemma7_4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67" name="Picture 15" descr="lemma7_4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68" name="Picture 16" descr="lemma7_4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69" name="Picture 17" descr="lemma7_4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70" name="Picture 18" descr="lemma7_4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71" name="Picture 19" descr="lemma7_4_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72" name="Picture 20" descr="lemma7_3_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1612900"/>
          </a:xfrm>
        </p:spPr>
        <p:txBody>
          <a:bodyPr/>
          <a:lstStyle/>
          <a:p>
            <a:r>
              <a:rPr lang="en-US" altLang="zh-TW"/>
              <a:t>Suppose that </a:t>
            </a:r>
            <a:r>
              <a:rPr lang="en-US" altLang="zh-TW" i="1"/>
              <a:t>x</a:t>
            </a:r>
            <a:r>
              <a:rPr lang="en-US" altLang="zh-TW"/>
              <a:t> is a minimum point and </a:t>
            </a:r>
            <a:r>
              <a:rPr lang="en-US" altLang="zh-TW" i="1"/>
              <a:t>y</a:t>
            </a:r>
            <a:r>
              <a:rPr lang="en-US" altLang="zh-TW"/>
              <a:t> is a point in </a:t>
            </a:r>
            <a:r>
              <a:rPr lang="en-US" altLang="zh-TW" i="1"/>
              <a:t>X</a:t>
            </a:r>
            <a:r>
              <a:rPr lang="en-US" altLang="zh-TW" i="1" baseline="-25000"/>
              <a:t>t*</a:t>
            </a:r>
            <a:r>
              <a:rPr lang="en-US" altLang="zh-TW"/>
              <a:t>, satisfying </a:t>
            </a:r>
            <a:r>
              <a:rPr lang="en-US" altLang="zh-TW" i="1"/>
              <a:t>MI(t*; x)</a:t>
            </a:r>
            <a:r>
              <a:rPr lang="en-US" altLang="zh-TW"/>
              <a:t>   </a:t>
            </a:r>
            <a:r>
              <a:rPr lang="en-US" altLang="zh-TW" i="1"/>
              <a:t>MI(t*; y)</a:t>
            </a:r>
            <a:r>
              <a:rPr lang="en-US" altLang="zh-TW"/>
              <a:t>. Then, </a:t>
            </a:r>
            <a:r>
              <a:rPr lang="en-US" altLang="zh-TW" i="1"/>
              <a:t>y</a:t>
            </a:r>
            <a:r>
              <a:rPr lang="en-US" altLang="zh-TW"/>
              <a:t> is also a minimum point.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65825" y="2276475"/>
            <a:ext cx="219075" cy="247650"/>
          </a:xfrm>
          <a:prstGeom prst="rect">
            <a:avLst/>
          </a:prstGeom>
          <a:noFill/>
        </p:spPr>
      </p:pic>
      <p:pic>
        <p:nvPicPr>
          <p:cNvPr id="23562" name="Picture 10" descr="lemma7_4_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63" name="Picture 11" descr="lemma7_4_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3564" name="Picture 12" descr="lemma7_4_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9" name="Picture 19" descr="lemma7_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5620" name="Picture 20" descr="lemma7_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5621" name="Picture 21" descr="lemma7_5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5622" name="Picture 22" descr="lemma7_5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5623" name="Picture 23" descr="lemma7_5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5624" name="Picture 24" descr="lemma7_5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1612900"/>
          </a:xfrm>
        </p:spPr>
        <p:txBody>
          <a:bodyPr/>
          <a:lstStyle/>
          <a:p>
            <a:r>
              <a:rPr lang="en-US" altLang="zh-TW"/>
              <a:t>Suppose that </a:t>
            </a:r>
            <a:r>
              <a:rPr lang="en-US" altLang="zh-TW" i="1"/>
              <a:t>x</a:t>
            </a:r>
            <a:r>
              <a:rPr lang="en-US" altLang="zh-TW"/>
              <a:t> is a minimum point and </a:t>
            </a:r>
            <a:r>
              <a:rPr lang="en-US" altLang="zh-TW" i="1"/>
              <a:t>y</a:t>
            </a:r>
            <a:r>
              <a:rPr lang="en-US" altLang="zh-TW"/>
              <a:t> is a point in </a:t>
            </a:r>
            <a:r>
              <a:rPr lang="en-US" altLang="zh-TW" i="1"/>
              <a:t>X</a:t>
            </a:r>
            <a:r>
              <a:rPr lang="en-US" altLang="zh-TW" i="1" baseline="-25000"/>
              <a:t>t*</a:t>
            </a:r>
            <a:r>
              <a:rPr lang="en-US" altLang="zh-TW"/>
              <a:t>, satisfying </a:t>
            </a:r>
            <a:r>
              <a:rPr lang="en-US" altLang="zh-TW" i="1"/>
              <a:t>MI(t*; x)</a:t>
            </a:r>
            <a:r>
              <a:rPr lang="en-US" altLang="zh-TW"/>
              <a:t>   </a:t>
            </a:r>
            <a:r>
              <a:rPr lang="en-US" altLang="zh-TW" i="1"/>
              <a:t>MI(t*; y)</a:t>
            </a:r>
            <a:r>
              <a:rPr lang="en-US" altLang="zh-TW"/>
              <a:t>. Then, </a:t>
            </a:r>
            <a:r>
              <a:rPr lang="en-US" altLang="zh-TW" i="1"/>
              <a:t>y</a:t>
            </a:r>
            <a:r>
              <a:rPr lang="en-US" altLang="zh-TW"/>
              <a:t> is also a minimum point.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5825" y="2276475"/>
            <a:ext cx="219075" cy="247650"/>
          </a:xfrm>
          <a:prstGeom prst="rect">
            <a:avLst/>
          </a:prstGeom>
          <a:noFill/>
        </p:spPr>
      </p:pic>
      <p:pic>
        <p:nvPicPr>
          <p:cNvPr id="25616" name="Picture 16" descr="lemma7_5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5617" name="Picture 17" descr="lemma7_5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5625" name="Picture 25" descr="lemma7_4_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6" name="Picture 18" descr="lemma7_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67" name="Picture 19" descr="lemma7_6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68" name="Picture 20" descr="lemma7_6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69" name="Picture 21" descr="lemma7_6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70" name="Picture 22" descr="lemma7_6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71" name="Picture 23" descr="lemma7_6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72" name="Picture 24" descr="lemma7_5_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1612900"/>
          </a:xfrm>
        </p:spPr>
        <p:txBody>
          <a:bodyPr/>
          <a:lstStyle/>
          <a:p>
            <a:r>
              <a:rPr lang="en-US" altLang="zh-TW"/>
              <a:t>Suppose that </a:t>
            </a:r>
            <a:r>
              <a:rPr lang="en-US" altLang="zh-TW" i="1"/>
              <a:t>x</a:t>
            </a:r>
            <a:r>
              <a:rPr lang="en-US" altLang="zh-TW"/>
              <a:t> is a minimum point and </a:t>
            </a:r>
            <a:r>
              <a:rPr lang="en-US" altLang="zh-TW" i="1"/>
              <a:t>y</a:t>
            </a:r>
            <a:r>
              <a:rPr lang="en-US" altLang="zh-TW"/>
              <a:t> is a point in </a:t>
            </a:r>
            <a:r>
              <a:rPr lang="en-US" altLang="zh-TW" i="1"/>
              <a:t>X</a:t>
            </a:r>
            <a:r>
              <a:rPr lang="en-US" altLang="zh-TW" i="1" baseline="-25000"/>
              <a:t>t*</a:t>
            </a:r>
            <a:r>
              <a:rPr lang="en-US" altLang="zh-TW"/>
              <a:t>, satisfying </a:t>
            </a:r>
            <a:r>
              <a:rPr lang="en-US" altLang="zh-TW" i="1"/>
              <a:t>MI(t*; x)</a:t>
            </a:r>
            <a:r>
              <a:rPr lang="en-US" altLang="zh-TW"/>
              <a:t>   </a:t>
            </a:r>
            <a:r>
              <a:rPr lang="en-US" altLang="zh-TW" i="1"/>
              <a:t>MI(t*; y)</a:t>
            </a:r>
            <a:r>
              <a:rPr lang="en-US" altLang="zh-TW"/>
              <a:t>. Then, </a:t>
            </a:r>
            <a:r>
              <a:rPr lang="en-US" altLang="zh-TW" i="1"/>
              <a:t>y</a:t>
            </a:r>
            <a:r>
              <a:rPr lang="en-US" altLang="zh-TW"/>
              <a:t> is also a minimum point.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5825" y="2276475"/>
            <a:ext cx="219075" cy="247650"/>
          </a:xfrm>
          <a:prstGeom prst="rect">
            <a:avLst/>
          </a:prstGeom>
          <a:noFill/>
        </p:spPr>
      </p:pic>
      <p:pic>
        <p:nvPicPr>
          <p:cNvPr id="27662" name="Picture 14" descr="lemma7_6_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63" name="Picture 15" descr="lemma7_6_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64" name="Picture 16" descr="lemma7_6_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65" name="Picture 17" descr="lemma7_6_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7673" name="Picture 25" descr="lemma7_6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25613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8" name="Picture 22" descr="lemma7_6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1612900"/>
          </a:xfrm>
        </p:spPr>
        <p:txBody>
          <a:bodyPr/>
          <a:lstStyle/>
          <a:p>
            <a:r>
              <a:rPr lang="en-US" altLang="zh-TW"/>
              <a:t>Suppose that </a:t>
            </a:r>
            <a:r>
              <a:rPr lang="en-US" altLang="zh-TW" i="1"/>
              <a:t>x</a:t>
            </a:r>
            <a:r>
              <a:rPr lang="en-US" altLang="zh-TW"/>
              <a:t> is a minimum point and </a:t>
            </a:r>
            <a:r>
              <a:rPr lang="en-US" altLang="zh-TW" i="1"/>
              <a:t>y</a:t>
            </a:r>
            <a:r>
              <a:rPr lang="en-US" altLang="zh-TW"/>
              <a:t> is a point in </a:t>
            </a:r>
            <a:r>
              <a:rPr lang="en-US" altLang="zh-TW" i="1"/>
              <a:t>X</a:t>
            </a:r>
            <a:r>
              <a:rPr lang="en-US" altLang="zh-TW" i="1" baseline="-25000"/>
              <a:t>t*</a:t>
            </a:r>
            <a:r>
              <a:rPr lang="en-US" altLang="zh-TW"/>
              <a:t>, satisfying </a:t>
            </a:r>
            <a:r>
              <a:rPr lang="en-US" altLang="zh-TW" i="1"/>
              <a:t>MI(t*; x)</a:t>
            </a:r>
            <a:r>
              <a:rPr lang="en-US" altLang="zh-TW"/>
              <a:t>   </a:t>
            </a:r>
            <a:r>
              <a:rPr lang="en-US" altLang="zh-TW" i="1"/>
              <a:t>MI(t*; y)</a:t>
            </a:r>
            <a:r>
              <a:rPr lang="en-US" altLang="zh-TW"/>
              <a:t>. Then, </a:t>
            </a:r>
            <a:r>
              <a:rPr lang="en-US" altLang="zh-TW" i="1"/>
              <a:t>y</a:t>
            </a:r>
            <a:r>
              <a:rPr lang="en-US" altLang="zh-TW"/>
              <a:t> is also a minimum point.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825" y="2276475"/>
            <a:ext cx="219075" cy="247650"/>
          </a:xfrm>
          <a:prstGeom prst="rect">
            <a:avLst/>
          </a:prstGeom>
          <a:noFill/>
        </p:spPr>
      </p:pic>
      <p:pic>
        <p:nvPicPr>
          <p:cNvPr id="29712" name="Picture 16" descr="lemma7_7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9713" name="Picture 17" descr="lemma7_7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9714" name="Picture 18" descr="lemma7_6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9715" name="Picture 19" descr="lemma7_7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9716" name="Picture 20" descr="lemma7_7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29717" name="Picture 21" descr="lemma7_7_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1612900"/>
          </a:xfrm>
        </p:spPr>
        <p:txBody>
          <a:bodyPr/>
          <a:lstStyle/>
          <a:p>
            <a:r>
              <a:rPr lang="en-US" altLang="zh-TW"/>
              <a:t>Suppose that </a:t>
            </a:r>
            <a:r>
              <a:rPr lang="en-US" altLang="zh-TW" i="1"/>
              <a:t>x</a:t>
            </a:r>
            <a:r>
              <a:rPr lang="en-US" altLang="zh-TW"/>
              <a:t> is a minimum point and </a:t>
            </a:r>
            <a:r>
              <a:rPr lang="en-US" altLang="zh-TW" i="1"/>
              <a:t>y</a:t>
            </a:r>
            <a:r>
              <a:rPr lang="en-US" altLang="zh-TW"/>
              <a:t> is a point in </a:t>
            </a:r>
            <a:r>
              <a:rPr lang="en-US" altLang="zh-TW" i="1"/>
              <a:t>X</a:t>
            </a:r>
            <a:r>
              <a:rPr lang="en-US" altLang="zh-TW" i="1" baseline="-25000"/>
              <a:t>t*</a:t>
            </a:r>
            <a:r>
              <a:rPr lang="en-US" altLang="zh-TW"/>
              <a:t>, satisfying </a:t>
            </a:r>
            <a:r>
              <a:rPr lang="en-US" altLang="zh-TW" i="1"/>
              <a:t>MI(t*; x)</a:t>
            </a:r>
            <a:r>
              <a:rPr lang="en-US" altLang="zh-TW"/>
              <a:t>   </a:t>
            </a:r>
            <a:r>
              <a:rPr lang="en-US" altLang="zh-TW" i="1"/>
              <a:t>MI(t*; y)</a:t>
            </a:r>
            <a:r>
              <a:rPr lang="en-US" altLang="zh-TW"/>
              <a:t>. Then, </a:t>
            </a:r>
            <a:r>
              <a:rPr lang="en-US" altLang="zh-TW" i="1"/>
              <a:t>y</a:t>
            </a:r>
            <a:r>
              <a:rPr lang="en-US" altLang="zh-TW"/>
              <a:t> is also a minimum point.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825" y="2276475"/>
            <a:ext cx="219075" cy="247650"/>
          </a:xfrm>
          <a:prstGeom prst="rect">
            <a:avLst/>
          </a:prstGeom>
          <a:noFill/>
        </p:spPr>
      </p:pic>
      <p:pic>
        <p:nvPicPr>
          <p:cNvPr id="31756" name="Picture 12" descr="lemma7_8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1757" name="Picture 13" descr="lemma7_6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1758" name="Picture 14" descr="lemma7_8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1759" name="Picture 15" descr="lemma7_8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1760" name="Picture 16" descr="lemma7_8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3" name="Picture 21" descr="lemma7_8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68638"/>
            <a:ext cx="5715000" cy="381000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Lemma 7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1612900"/>
          </a:xfrm>
        </p:spPr>
        <p:txBody>
          <a:bodyPr/>
          <a:lstStyle/>
          <a:p>
            <a:r>
              <a:rPr lang="en-US" altLang="zh-TW"/>
              <a:t>Suppose that </a:t>
            </a:r>
            <a:r>
              <a:rPr lang="en-US" altLang="zh-TW" i="1"/>
              <a:t>x</a:t>
            </a:r>
            <a:r>
              <a:rPr lang="en-US" altLang="zh-TW"/>
              <a:t> is a minimum point and </a:t>
            </a:r>
            <a:r>
              <a:rPr lang="en-US" altLang="zh-TW" i="1"/>
              <a:t>y</a:t>
            </a:r>
            <a:r>
              <a:rPr lang="en-US" altLang="zh-TW"/>
              <a:t> is a point in </a:t>
            </a:r>
            <a:r>
              <a:rPr lang="en-US" altLang="zh-TW" i="1"/>
              <a:t>X</a:t>
            </a:r>
            <a:r>
              <a:rPr lang="en-US" altLang="zh-TW" i="1" baseline="-25000"/>
              <a:t>t*</a:t>
            </a:r>
            <a:r>
              <a:rPr lang="en-US" altLang="zh-TW"/>
              <a:t>, satisfying </a:t>
            </a:r>
            <a:r>
              <a:rPr lang="en-US" altLang="zh-TW" i="1"/>
              <a:t>MI(t*; x)</a:t>
            </a:r>
            <a:r>
              <a:rPr lang="en-US" altLang="zh-TW"/>
              <a:t>   </a:t>
            </a:r>
            <a:r>
              <a:rPr lang="en-US" altLang="zh-TW" i="1"/>
              <a:t>MI(t*; y)</a:t>
            </a:r>
            <a:r>
              <a:rPr lang="en-US" altLang="zh-TW"/>
              <a:t>. Then, </a:t>
            </a:r>
            <a:r>
              <a:rPr lang="en-US" altLang="zh-TW" i="1"/>
              <a:t>y</a:t>
            </a:r>
            <a:r>
              <a:rPr lang="en-US" altLang="zh-TW"/>
              <a:t> is also a minimum point.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825" y="2276475"/>
            <a:ext cx="219075" cy="247650"/>
          </a:xfrm>
          <a:prstGeom prst="rect">
            <a:avLst/>
          </a:prstGeom>
          <a:noFill/>
        </p:spPr>
      </p:pic>
      <p:pic>
        <p:nvPicPr>
          <p:cNvPr id="33802" name="Picture 10" descr="lemma7_9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03" name="Picture 11" descr="lemma7_9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04" name="Picture 12" descr="lemma7_9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05" name="Picture 13" descr="lemma7_9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06" name="Picture 14" descr="lemma7_9_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07" name="Picture 15" descr="lemma7_9_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08" name="Picture 16" descr="lemma7_9_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09" name="Picture 17" descr="lemma7_9_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10" name="Picture 18" descr="lemma7_8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11" name="Picture 19" descr="lemma7_9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  <p:pic>
        <p:nvPicPr>
          <p:cNvPr id="33812" name="Picture 20" descr="lemma7_9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6725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en-US" altLang="zh-TW"/>
              <a:t>Lemma 8</a:t>
            </a:r>
          </a:p>
        </p:txBody>
      </p:sp>
      <p:pic>
        <p:nvPicPr>
          <p:cNvPr id="17422" name="Picture 14" descr="C:\Users\Ubicomp\Desktop\GraphAlog\GA_ppt\slides\udL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C:\Users\Ubicomp\Desktop\GraphAlog\GA_ppt\slides\udL1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C:\Users\Ubicomp\Desktop\GraphAlog\GA_ppt\slides\udL1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C:\Users\Ubicomp\Desktop\GraphAlog\GA_ppt\slides\udL1_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C:\Users\Ubicomp\Desktop\GraphAlog\GA_ppt\slides\udL1_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C:\Users\Ubicomp\Desktop\GraphAlog\GA_ppt\slides\udL1_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 descr="C:\Users\Ubicomp\Desktop\GraphAlog\GA_ppt\slides\udL1_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C:\Users\Ubicomp\Desktop\GraphAlog\GA_ppt\slides\udL1_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 descr="C:\Users\Ubicomp\Desktop\GraphAlog\GA_ppt\slides\udL1_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C:\Users\Ubicomp\Desktop\GraphAlog\GA_ppt\slides\udL1_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 descr="C:\Users\Ubicomp\Desktop\GraphAlog\GA_ppt\slides\udL1_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338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5" descr="C:\Users\Ubicomp\Desktop\GraphAlog\GA_ppt\slides\udL1_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0050" y="1341438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4284663" y="1903413"/>
            <a:ext cx="42481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zh-TW" sz="2800"/>
              <a:t>Γ</a:t>
            </a:r>
            <a:r>
              <a:rPr lang="en-US" altLang="zh-TW" sz="2800"/>
              <a:t>(t;x) is the union of minimum inner spanning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619268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SMT(P) </a:t>
            </a:r>
          </a:p>
          <a:p>
            <a:pPr lvl="1"/>
            <a:r>
              <a:rPr lang="en-US" altLang="zh-TW" sz="2000" dirty="0" smtClean="0"/>
              <a:t>Shortest network interconnecting  P</a:t>
            </a:r>
          </a:p>
          <a:p>
            <a:pPr lvl="1"/>
            <a:r>
              <a:rPr lang="en-US" altLang="zh-TW" sz="2000" dirty="0" smtClean="0"/>
              <a:t>contain </a:t>
            </a:r>
            <a:r>
              <a:rPr lang="en-US" altLang="zh-TW" sz="2000" u="sng" dirty="0" smtClean="0"/>
              <a:t>Steiner points </a:t>
            </a:r>
            <a:r>
              <a:rPr lang="en-US" altLang="zh-TW" sz="2000" dirty="0" smtClean="0"/>
              <a:t> and </a:t>
            </a:r>
            <a:r>
              <a:rPr lang="en-US" altLang="zh-TW" sz="2000" u="sng" dirty="0" smtClean="0"/>
              <a:t>regular points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A </a:t>
            </a:r>
            <a:r>
              <a:rPr lang="en-US" altLang="zh-TW" sz="2000" u="sng" dirty="0" smtClean="0"/>
              <a:t>SMT( Steiner Minimum Tree) </a:t>
            </a:r>
            <a:r>
              <a:rPr lang="en-US" altLang="zh-TW" sz="2000" dirty="0" smtClean="0"/>
              <a:t>follows :</a:t>
            </a:r>
          </a:p>
          <a:p>
            <a:pPr marL="1371600" lvl="2" indent="-457200">
              <a:buAutoNum type="arabicPeriod"/>
            </a:pPr>
            <a:r>
              <a:rPr lang="en-US" altLang="zh-TW" sz="1800" dirty="0" smtClean="0"/>
              <a:t>All leaves are regular points.</a:t>
            </a:r>
          </a:p>
          <a:p>
            <a:pPr marL="1371600" lvl="2" indent="-457200">
              <a:buAutoNum type="arabicPeriod"/>
            </a:pPr>
            <a:r>
              <a:rPr lang="en-US" altLang="zh-TW" sz="1800" dirty="0" smtClean="0"/>
              <a:t>Any two edges meet at an angle of at least 120</a:t>
            </a:r>
          </a:p>
          <a:p>
            <a:pPr marL="1371600" lvl="2" indent="-457200">
              <a:buAutoNum type="arabicPeriod"/>
            </a:pPr>
            <a:r>
              <a:rPr lang="en-US" altLang="zh-TW" sz="1800" dirty="0" smtClean="0"/>
              <a:t>Every Steiner point has degree exactly three.</a:t>
            </a:r>
          </a:p>
          <a:p>
            <a:pPr lvl="2"/>
            <a:endParaRPr lang="en-US" altLang="zh-TW" u="sng" dirty="0" smtClean="0"/>
          </a:p>
        </p:txBody>
      </p:sp>
      <p:pic>
        <p:nvPicPr>
          <p:cNvPr id="4" name="圖片 3" descr="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858469"/>
            <a:ext cx="1905000" cy="1666875"/>
          </a:xfrm>
          <a:prstGeom prst="rect">
            <a:avLst/>
          </a:prstGeom>
        </p:spPr>
      </p:pic>
      <p:pic>
        <p:nvPicPr>
          <p:cNvPr id="5" name="圖片 4" descr="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9448" y="4382219"/>
            <a:ext cx="1905000" cy="21431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5576" y="5085184"/>
            <a:ext cx="1656184" cy="11521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P:{A,B,C}</a:t>
            </a:r>
          </a:p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Steiner points: S</a:t>
            </a:r>
          </a:p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Regular points: A ,B, C,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4869160"/>
            <a:ext cx="1872208" cy="11521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P:{A,B,C,D}</a:t>
            </a:r>
          </a:p>
          <a:p>
            <a:pPr algn="ctr"/>
            <a:r>
              <a:rPr lang="en-US" altLang="zh-TW" sz="1200" dirty="0" smtClean="0"/>
              <a:t>Steiner points: S1,S2</a:t>
            </a:r>
          </a:p>
          <a:p>
            <a:pPr algn="ctr"/>
            <a:r>
              <a:rPr lang="en-US" altLang="zh-TW" sz="1200" dirty="0" smtClean="0"/>
              <a:t>Regular points: A ,B, C,D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/>
              <a:t>Lemma 8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97400" y="1412776"/>
            <a:ext cx="4546600" cy="3270250"/>
          </a:xfrm>
        </p:spPr>
        <p:txBody>
          <a:bodyPr/>
          <a:lstStyle/>
          <a:p>
            <a:r>
              <a:rPr lang="en-US" altLang="zh-TW" dirty="0"/>
              <a:t>Two minimum inner spanning trees can never cross, i.e., edges meet only at vertices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Proof by contradiction</a:t>
            </a:r>
            <a:endParaRPr lang="en-US" altLang="zh-TW" dirty="0"/>
          </a:p>
        </p:txBody>
      </p:sp>
      <p:pic>
        <p:nvPicPr>
          <p:cNvPr id="18438" name="Picture 6" descr="C:\Users\Ubicomp\Desktop\GraphAlog\GA_ppt\slides\lemma8_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Ubicomp\Desktop\GraphAlog\GA_ppt\slides\lemma8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Ubicomp\Desktop\GraphAlog\GA_ppt\slides\lemma8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C:\Users\Ubicomp\Desktop\GraphAlog\GA_ppt\slides\lemma8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C:\Users\Ubicomp\Desktop\GraphAlog\GA_ppt\slides\lemma8_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C:\Users\Ubicomp\Desktop\GraphAlog\GA_ppt\slides\lemma8_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C:\Users\Ubicomp\Desktop\GraphAlog\GA_ppt\slides\lemma8_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C:\Users\Ubicomp\Desktop\GraphAlog\GA_ppt\slides\lemma8_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C:\Users\Ubicomp\Desktop\GraphAlog\GA_ppt\slides\lemma8_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C:\Users\Ubicomp\Desktop\GraphAlog\GA_ppt\slides\lemma8_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C:\Users\Ubicomp\Desktop\GraphAlog\GA_ppt\slides\lemma8_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 descr="C:\Users\Ubicomp\Desktop\GraphAlog\GA_ppt\slides\lemma8_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80975" y="1427163"/>
            <a:ext cx="4827588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內容版面配置區 2"/>
          <p:cNvSpPr txBox="1">
            <a:spLocks/>
          </p:cNvSpPr>
          <p:nvPr/>
        </p:nvSpPr>
        <p:spPr bwMode="auto">
          <a:xfrm>
            <a:off x="4597400" y="1484784"/>
            <a:ext cx="45466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Without loss of generality, assume that EA has a smallest length among EA, EB, EC, ED.</a:t>
            </a:r>
          </a:p>
        </p:txBody>
      </p:sp>
      <p:sp>
        <p:nvSpPr>
          <p:cNvPr id="39953" name="內容版面配置區 2"/>
          <p:cNvSpPr txBox="1">
            <a:spLocks/>
          </p:cNvSpPr>
          <p:nvPr/>
        </p:nvSpPr>
        <p:spPr bwMode="auto">
          <a:xfrm>
            <a:off x="4508500" y="1766888"/>
            <a:ext cx="45466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TW" altLang="zh-TW" sz="3200"/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 bwMode="auto">
          <a:xfrm>
            <a:off x="4597400" y="1556792"/>
            <a:ext cx="45466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Remove the edge CD from the tree U, the remaining tree has two connected components containing C and D, respectively</a:t>
            </a:r>
          </a:p>
        </p:txBody>
      </p:sp>
      <p:sp>
        <p:nvSpPr>
          <p:cNvPr id="26" name="內容版面配置區 2"/>
          <p:cNvSpPr txBox="1">
            <a:spLocks/>
          </p:cNvSpPr>
          <p:nvPr/>
        </p:nvSpPr>
        <p:spPr bwMode="auto">
          <a:xfrm>
            <a:off x="4300537" y="1628800"/>
            <a:ext cx="48434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A is in the connected component containing 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Use </a:t>
            </a:r>
            <a:r>
              <a:rPr lang="en-US" altLang="zh-TW" sz="3200" dirty="0">
                <a:solidFill>
                  <a:srgbClr val="00FFFF"/>
                </a:solidFill>
              </a:rPr>
              <a:t>AC</a:t>
            </a:r>
            <a:r>
              <a:rPr lang="en-US" altLang="zh-TW" sz="3200" dirty="0"/>
              <a:t> to connect the 2 components</a:t>
            </a: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 bwMode="auto">
          <a:xfrm>
            <a:off x="4597400" y="1484784"/>
            <a:ext cx="4546600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2400" dirty="0" smtClean="0"/>
              <a:t>l(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AC</a:t>
            </a:r>
            <a:r>
              <a:rPr lang="en-US" altLang="zh-TW" sz="2400" dirty="0" smtClean="0"/>
              <a:t>) &lt; l(AE) + l(EC)</a:t>
            </a:r>
          </a:p>
          <a:p>
            <a:pPr marL="0" indent="0">
              <a:buFontTx/>
              <a:buNone/>
              <a:defRPr/>
            </a:pPr>
            <a:r>
              <a:rPr lang="en-US" altLang="zh-TW" sz="2400" dirty="0" smtClean="0"/>
              <a:t>     l(AE) + l(EC) ≤ l(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CD</a:t>
            </a:r>
            <a:r>
              <a:rPr lang="en-US" altLang="zh-TW" sz="2400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en-US" altLang="zh-TW" sz="2400" dirty="0" smtClean="0"/>
              <a:t>     → l(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AC</a:t>
            </a:r>
            <a:r>
              <a:rPr lang="en-US" altLang="zh-TW" sz="2400" dirty="0" smtClean="0"/>
              <a:t>) &lt; l(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CD</a:t>
            </a:r>
            <a:r>
              <a:rPr lang="en-US" altLang="zh-TW" sz="2400" dirty="0" smtClean="0"/>
              <a:t>)</a:t>
            </a:r>
          </a:p>
          <a:p>
            <a:pPr>
              <a:defRPr/>
            </a:pPr>
            <a:r>
              <a:rPr lang="en-US" altLang="zh-TW" sz="2400" dirty="0" smtClean="0"/>
              <a:t>We obtain an inner spanning tree with length less than that of U, contradicting with the </a:t>
            </a:r>
            <a:r>
              <a:rPr lang="en-US" altLang="zh-TW" sz="2400" dirty="0" err="1" smtClean="0"/>
              <a:t>minimality</a:t>
            </a:r>
            <a:r>
              <a:rPr lang="en-US" altLang="zh-TW" sz="2400" dirty="0" smtClean="0"/>
              <a:t> of U.</a:t>
            </a:r>
          </a:p>
          <a:p>
            <a:pPr>
              <a:defRPr/>
            </a:pPr>
            <a:r>
              <a:rPr lang="en-US" altLang="zh-TW" sz="2400" dirty="0" smtClean="0"/>
              <a:t>Therefore,2 Minimum Inner Spanning Trees can never cross.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22" grpId="0" build="p"/>
      <p:bldP spid="22" grpId="1" build="p"/>
      <p:bldP spid="24" grpId="0" build="p"/>
      <p:bldP spid="24" grpId="1" build="p"/>
      <p:bldP spid="26" grpId="0" build="p"/>
      <p:bldP spid="26" grpId="1" build="p"/>
      <p:bldP spid="28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 idx="4294967295"/>
          </p:nvPr>
        </p:nvSpPr>
        <p:spPr>
          <a:xfrm>
            <a:off x="312738" y="269875"/>
            <a:ext cx="8229600" cy="1143000"/>
          </a:xfrm>
        </p:spPr>
        <p:txBody>
          <a:bodyPr/>
          <a:lstStyle/>
          <a:p>
            <a:r>
              <a:rPr lang="en-US" altLang="zh-TW"/>
              <a:t>Lemma 9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62488" y="1412875"/>
            <a:ext cx="3790950" cy="792163"/>
          </a:xfrm>
        </p:spPr>
        <p:txBody>
          <a:bodyPr/>
          <a:lstStyle/>
          <a:p>
            <a:r>
              <a:rPr lang="el-GR" altLang="zh-TW"/>
              <a:t>Γ</a:t>
            </a:r>
            <a:r>
              <a:rPr lang="en-US" altLang="zh-TW"/>
              <a:t>(t;x)</a:t>
            </a:r>
          </a:p>
        </p:txBody>
      </p:sp>
      <p:pic>
        <p:nvPicPr>
          <p:cNvPr id="19458" name="Picture 2" descr="C:\Users\Ubicomp\Desktop\GraphAlog\GA_ppt\slides\lemma9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Ubicomp\Desktop\GraphAlog\GA_ppt\slides\lemma9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Ubicomp\Desktop\GraphAlog\GA_ppt\slides\lemma9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Ubicomp\Desktop\GraphAlog\GA_ppt\slides\lemma9_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Ubicomp\Desktop\GraphAlog\GA_ppt\slides\lemma9_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Ubicomp\Desktop\GraphAlog\GA_ppt\slides\lemma9_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C:\Users\Ubicomp\Desktop\GraphAlog\GA_ppt\slides\lemma9_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C:\Users\Ubicomp\Desktop\GraphAlog\GA_ppt\slides\lemma9_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C:\Users\Ubicomp\Desktop\GraphAlog\GA_ppt\slides\lemma9_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C:\Users\Ubicomp\Desktop\GraphAlog\GA_ppt\slides\lemma9_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C:\Users\Ubicomp\Desktop\GraphAlog\GA_ppt\slides\lemma9_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C:\Users\Ubicomp\Desktop\GraphAlog\GA_ppt\slides\lemma9_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C:\Users\Ubicomp\Desktop\GraphAlog\GA_ppt\slides\lemma9_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C:\Users\Ubicomp\Desktop\GraphAlog\GA_ppt\slides\lemma9_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C:\Users\Ubicomp\Desktop\GraphAlog\GA_ppt\slides\lemma9_f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C:\Users\Ubicomp\Desktop\GraphAlog\GA_ppt\slides\lemma9_g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C:\Users\Ubicomp\Desktop\GraphAlog\GA_ppt\slides\lemma9_h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C:\Users\Ubicomp\Desktop\GraphAlog\GA_ppt\slides\lemma9_i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 descr="C:\Users\Ubicomp\Desktop\GraphAlog\GA_ppt\slides\lemma9_j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C:\Users\Ubicomp\Desktop\GraphAlog\GA_ppt\slides\lemma9_k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C:\Users\Ubicomp\Desktop\GraphAlog\GA_ppt\slides\lemma9_l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C:\Users\Ubicomp\Desktop\GraphAlog\GA_ppt\slides\lemma9_m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 descr="C:\Users\Ubicomp\Desktop\GraphAlog\GA_ppt\slides\lemma9_n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5" descr="C:\Users\Ubicomp\Desktop\GraphAlog\GA_ppt\slides\lemma9_o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6" descr="C:\Users\Ubicomp\Desktop\GraphAlog\GA_ppt\slides\lemma9_p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27" descr="C:\Users\Ubicomp\Desktop\GraphAlog\GA_ppt\slides\lemma9_q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795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28" descr="C:\Users\Ubicomp\Desktop\GraphAlog\GA_ppt\slides\lemma9_r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1600" y="1317625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內容版面配置區 2"/>
          <p:cNvSpPr txBox="1">
            <a:spLocks/>
          </p:cNvSpPr>
          <p:nvPr/>
        </p:nvSpPr>
        <p:spPr bwMode="auto">
          <a:xfrm>
            <a:off x="4572000" y="1484313"/>
            <a:ext cx="3790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/>
              <a:t>A </a:t>
            </a:r>
            <a:r>
              <a:rPr lang="en-US" altLang="zh-TW" sz="3200" b="1"/>
              <a:t>ploygon</a:t>
            </a:r>
            <a:r>
              <a:rPr lang="en-US" altLang="zh-TW" sz="3200"/>
              <a:t> of </a:t>
            </a:r>
            <a:r>
              <a:rPr lang="el-GR" altLang="zh-TW" sz="3200"/>
              <a:t>Γ(</a:t>
            </a:r>
            <a:r>
              <a:rPr lang="en-US" altLang="zh-TW" sz="3200"/>
              <a:t>t;x) is a cycle which is a subgraph of </a:t>
            </a:r>
            <a:r>
              <a:rPr lang="el-GR" altLang="zh-TW" sz="3200"/>
              <a:t>Γ(</a:t>
            </a:r>
            <a:r>
              <a:rPr lang="en-US" altLang="zh-TW" sz="3200"/>
              <a:t>t;x)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3200"/>
          </a:p>
        </p:txBody>
      </p:sp>
      <p:sp>
        <p:nvSpPr>
          <p:cNvPr id="33" name="內容版面配置區 2"/>
          <p:cNvSpPr txBox="1">
            <a:spLocks/>
          </p:cNvSpPr>
          <p:nvPr/>
        </p:nvSpPr>
        <p:spPr bwMode="auto">
          <a:xfrm>
            <a:off x="4572000" y="1500188"/>
            <a:ext cx="43561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/>
              <a:t>Let </a:t>
            </a:r>
            <a:r>
              <a:rPr lang="en-US" altLang="zh-TW" sz="3200">
                <a:solidFill>
                  <a:srgbClr val="00FFFF"/>
                </a:solidFill>
              </a:rPr>
              <a:t>m</a:t>
            </a:r>
            <a:r>
              <a:rPr lang="en-US" altLang="zh-TW" sz="3200"/>
              <a:t> be the minimum inner spanning tree containing the longest edge 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/>
              <a:t>The length of the new tree is shorter than the original!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3200"/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 bwMode="auto">
          <a:xfrm>
            <a:off x="4572000" y="1484313"/>
            <a:ext cx="43561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/>
              <a:t>Replace e with another edge in the polygon</a:t>
            </a:r>
          </a:p>
        </p:txBody>
      </p:sp>
      <p:sp>
        <p:nvSpPr>
          <p:cNvPr id="35" name="內容版面配置區 2"/>
          <p:cNvSpPr txBox="1">
            <a:spLocks/>
          </p:cNvSpPr>
          <p:nvPr/>
        </p:nvSpPr>
        <p:spPr bwMode="auto">
          <a:xfrm>
            <a:off x="3851920" y="1556792"/>
            <a:ext cx="43561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Therefore, polygon of </a:t>
            </a:r>
            <a:r>
              <a:rPr lang="el-GR" altLang="zh-TW" sz="3200" dirty="0"/>
              <a:t>Γ</a:t>
            </a:r>
            <a:r>
              <a:rPr lang="en-US" altLang="zh-TW" sz="3200" dirty="0"/>
              <a:t>(</a:t>
            </a:r>
            <a:r>
              <a:rPr lang="en-US" altLang="zh-TW" sz="3200" dirty="0" err="1"/>
              <a:t>t;x</a:t>
            </a:r>
            <a:r>
              <a:rPr lang="en-US" altLang="zh-TW" sz="3200" dirty="0"/>
              <a:t>) cannot have only one longest edge</a:t>
            </a:r>
          </a:p>
        </p:txBody>
      </p:sp>
      <p:sp>
        <p:nvSpPr>
          <p:cNvPr id="36" name="內容版面配置區 2"/>
          <p:cNvSpPr txBox="1">
            <a:spLocks/>
          </p:cNvSpPr>
          <p:nvPr/>
        </p:nvSpPr>
        <p:spPr bwMode="auto">
          <a:xfrm>
            <a:off x="4211960" y="1556792"/>
            <a:ext cx="4356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Every polygon of </a:t>
            </a:r>
            <a:r>
              <a:rPr lang="el-GR" altLang="zh-TW" sz="3200" dirty="0" smtClean="0"/>
              <a:t>Γ</a:t>
            </a:r>
            <a:r>
              <a:rPr lang="en-US" altLang="zh-TW" sz="3200" dirty="0" smtClean="0"/>
              <a:t>(t</a:t>
            </a:r>
            <a:r>
              <a:rPr lang="en-US" altLang="zh-TW" sz="3200" dirty="0"/>
              <a:t>; x) has at least two equal longest edges.</a:t>
            </a:r>
          </a:p>
        </p:txBody>
      </p:sp>
      <p:sp>
        <p:nvSpPr>
          <p:cNvPr id="38" name="內容版面配置區 2"/>
          <p:cNvSpPr txBox="1">
            <a:spLocks/>
          </p:cNvSpPr>
          <p:nvPr/>
        </p:nvSpPr>
        <p:spPr bwMode="auto">
          <a:xfrm>
            <a:off x="4427538" y="1517650"/>
            <a:ext cx="43576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/>
              <a:t>Proof by contradiction</a:t>
            </a:r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 bwMode="auto">
          <a:xfrm>
            <a:off x="4211960" y="1412776"/>
            <a:ext cx="43561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Another example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Let </a:t>
            </a:r>
            <a:r>
              <a:rPr lang="en-US" altLang="zh-TW" sz="3200" dirty="0">
                <a:solidFill>
                  <a:srgbClr val="92D050"/>
                </a:solidFill>
              </a:rPr>
              <a:t>n</a:t>
            </a:r>
            <a:r>
              <a:rPr lang="en-US" altLang="zh-TW" sz="3200" dirty="0"/>
              <a:t> be the minimum spanning tree containing the longest edge e</a:t>
            </a: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 bwMode="auto">
          <a:xfrm>
            <a:off x="4427984" y="1556792"/>
            <a:ext cx="43561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Replace e with another edge in the polygon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 dirty="0"/>
              <a:t>The length of the new tree is shorter than the original!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1" grpId="0" build="p"/>
      <p:bldP spid="31" grpId="1" build="p"/>
      <p:bldP spid="33" grpId="0" build="p"/>
      <p:bldP spid="33" grpId="1" build="p"/>
      <p:bldP spid="34" grpId="0" build="p"/>
      <p:bldP spid="34" grpId="1" build="p"/>
      <p:bldP spid="35" grpId="0" build="p"/>
      <p:bldP spid="35" grpId="1" build="p"/>
      <p:bldP spid="36" grpId="0" build="p"/>
      <p:bldP spid="36" grpId="1" build="p"/>
      <p:bldP spid="38" grpId="0" build="p"/>
      <p:bldP spid="38" grpId="1" build="p"/>
      <p:bldP spid="39" grpId="0" build="p"/>
      <p:bldP spid="39" grpId="1" build="p"/>
      <p:bldP spid="4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MSTSe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RegularPoint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08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Triangulatio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908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Full topology with n regular points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P(t*; x)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Add n-3 diagonals to obtain n-2 triangles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Embedded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</a:t>
            </a:r>
          </a:p>
        </p:txBody>
      </p:sp>
      <p:sp>
        <p:nvSpPr>
          <p:cNvPr id="205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Triangulation</a:t>
            </a:r>
            <a:endParaRPr lang="zh-TW" altLang="en-US" smtClean="0">
              <a:ea typeface="新細明體" charset="-120"/>
            </a:endParaRPr>
          </a:p>
        </p:txBody>
      </p:sp>
      <p:pic>
        <p:nvPicPr>
          <p:cNvPr id="8" name="圖片 7" descr="TriangulationEmbe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5146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Triangulation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307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Edge-length representation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Edge-length independent</a:t>
            </a:r>
          </a:p>
        </p:txBody>
      </p:sp>
      <p:pic>
        <p:nvPicPr>
          <p:cNvPr id="3076" name="圖片 3" descr="TriangulationEmb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409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is a triangulation of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P(t*; x) such that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All triangles are equilateral triangles</a:t>
            </a:r>
          </a:p>
        </p:txBody>
      </p:sp>
      <p:pic>
        <p:nvPicPr>
          <p:cNvPr id="4100" name="圖片 3" descr="CriticalStructu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Let x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∈</a:t>
            </a:r>
            <a:r>
              <a:rPr lang="en-US" altLang="zh-TW" smtClean="0">
                <a:ea typeface="新細明體" charset="-120"/>
              </a:rPr>
              <a:t>X</a:t>
            </a:r>
            <a:r>
              <a:rPr lang="en-US" altLang="zh-TW" baseline="-25000" smtClean="0">
                <a:ea typeface="新細明體" charset="-120"/>
              </a:rPr>
              <a:t>t</a:t>
            </a:r>
            <a:r>
              <a:rPr lang="en-US" altLang="zh-TW" smtClean="0">
                <a:ea typeface="新細明體" charset="-120"/>
              </a:rPr>
              <a:t> be a minimum point such that t*(x) has maximum number of minimum spanning trees.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Then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is a critical structure</a:t>
            </a:r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Proof: if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is not critical, then one of the following may happen: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(a).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has an edge not on any polygon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(b).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has a non-triangle polygon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(c).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has a non-equilateral triangle</a:t>
            </a:r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Case (a):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has an edge e not on any polygon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U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⊆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be a minimum spanning tree contain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FreeEdge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8196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Let e’ not in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be an edge on the same triangle of e such that U-{e}+{e’} forms a spanning tree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l(e’) &gt; l(e)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  <p:pic>
        <p:nvPicPr>
          <p:cNvPr id="6" name="圖片 5" descr="FreeEdge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921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Shrinking e’ until l(e) = l(e’)</a:t>
            </a:r>
          </a:p>
        </p:txBody>
      </p:sp>
      <p:pic>
        <p:nvPicPr>
          <p:cNvPr id="9220" name="圖片 4" descr="ShrinkEdg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 topology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	An ST for n regular points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at most n-2 Steiner points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n-2 Steiner points </a:t>
            </a:r>
          </a:p>
          <a:p>
            <a:pPr lvl="2">
              <a:buNone/>
            </a:pPr>
            <a:r>
              <a:rPr lang="en-US" altLang="zh-TW" dirty="0" smtClean="0"/>
              <a:t>full ST</a:t>
            </a:r>
            <a:endParaRPr lang="en-US" altLang="zh-TW" dirty="0"/>
          </a:p>
          <a:p>
            <a:pPr lvl="2">
              <a:buNone/>
            </a:pPr>
            <a:r>
              <a:rPr lang="en-US" altLang="zh-TW" dirty="0" smtClean="0"/>
              <a:t>full topology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187624" y="3996521"/>
            <a:ext cx="3600400" cy="2424297"/>
            <a:chOff x="5580112" y="3492465"/>
            <a:chExt cx="3600400" cy="2424297"/>
          </a:xfrm>
        </p:grpSpPr>
        <p:grpSp>
          <p:nvGrpSpPr>
            <p:cNvPr id="7" name="群組 30"/>
            <p:cNvGrpSpPr/>
            <p:nvPr/>
          </p:nvGrpSpPr>
          <p:grpSpPr>
            <a:xfrm>
              <a:off x="5580112" y="4005064"/>
              <a:ext cx="3600400" cy="1911698"/>
              <a:chOff x="3851920" y="3985319"/>
              <a:chExt cx="3600400" cy="1911698"/>
            </a:xfrm>
          </p:grpSpPr>
          <p:grpSp>
            <p:nvGrpSpPr>
              <p:cNvPr id="9" name="群組 7"/>
              <p:cNvGrpSpPr/>
              <p:nvPr/>
            </p:nvGrpSpPr>
            <p:grpSpPr>
              <a:xfrm>
                <a:off x="4211960" y="4149080"/>
                <a:ext cx="864096" cy="648072"/>
                <a:chOff x="3851920" y="4077072"/>
                <a:chExt cx="1224136" cy="720080"/>
              </a:xfrm>
            </p:grpSpPr>
            <p:cxnSp>
              <p:nvCxnSpPr>
                <p:cNvPr id="23" name="直線接點 5"/>
                <p:cNvCxnSpPr/>
                <p:nvPr/>
              </p:nvCxnSpPr>
              <p:spPr>
                <a:xfrm>
                  <a:off x="3923928" y="4149080"/>
                  <a:ext cx="1152128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流程圖: 接點 23"/>
                <p:cNvSpPr/>
                <p:nvPr/>
              </p:nvSpPr>
              <p:spPr>
                <a:xfrm>
                  <a:off x="3851920" y="4077072"/>
                  <a:ext cx="204023" cy="160018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" name="群組 8"/>
              <p:cNvGrpSpPr/>
              <p:nvPr/>
            </p:nvGrpSpPr>
            <p:grpSpPr>
              <a:xfrm>
                <a:off x="5076056" y="4149080"/>
                <a:ext cx="792088" cy="648072"/>
                <a:chOff x="3203848" y="4077072"/>
                <a:chExt cx="792088" cy="720080"/>
              </a:xfrm>
            </p:grpSpPr>
            <p:cxnSp>
              <p:nvCxnSpPr>
                <p:cNvPr id="21" name="直線接點 20"/>
                <p:cNvCxnSpPr/>
                <p:nvPr/>
              </p:nvCxnSpPr>
              <p:spPr>
                <a:xfrm rot="10800000" flipV="1">
                  <a:off x="3203848" y="4149080"/>
                  <a:ext cx="720080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流程圖: 接點 21"/>
                <p:cNvSpPr/>
                <p:nvPr/>
              </p:nvSpPr>
              <p:spPr>
                <a:xfrm>
                  <a:off x="3851920" y="4077072"/>
                  <a:ext cx="144016" cy="144016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1" name="直線接點 10"/>
              <p:cNvCxnSpPr/>
              <p:nvPr/>
            </p:nvCxnSpPr>
            <p:spPr>
              <a:xfrm rot="5400000">
                <a:off x="4752020" y="5121188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流程圖: 接點 11"/>
              <p:cNvSpPr/>
              <p:nvPr/>
            </p:nvSpPr>
            <p:spPr>
              <a:xfrm>
                <a:off x="5004048" y="5445224"/>
                <a:ext cx="144016" cy="12961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" name="直線接點 12"/>
              <p:cNvCxnSpPr>
                <a:endCxn id="14" idx="1"/>
              </p:cNvCxnSpPr>
              <p:nvPr/>
            </p:nvCxnSpPr>
            <p:spPr>
              <a:xfrm>
                <a:off x="5868142" y="4221087"/>
                <a:ext cx="885189" cy="2152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流程圖: 接點 13"/>
              <p:cNvSpPr/>
              <p:nvPr/>
            </p:nvSpPr>
            <p:spPr>
              <a:xfrm>
                <a:off x="6732240" y="4417367"/>
                <a:ext cx="144016" cy="12961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流程圖: 接點 14"/>
              <p:cNvSpPr/>
              <p:nvPr/>
            </p:nvSpPr>
            <p:spPr>
              <a:xfrm>
                <a:off x="5004048" y="4725144"/>
                <a:ext cx="144016" cy="129614"/>
              </a:xfrm>
              <a:prstGeom prst="flowChartConnector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3851920" y="400506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A</a:t>
                </a:r>
                <a:endParaRPr lang="zh-TW" altLang="en-US" sz="1400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868144" y="39853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B</a:t>
                </a:r>
                <a:endParaRPr lang="zh-TW" altLang="en-US" sz="1400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932040" y="55892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C</a:t>
                </a:r>
                <a:endParaRPr lang="zh-TW" altLang="en-US" sz="1400" dirty="0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092280" y="470539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D</a:t>
                </a:r>
                <a:endParaRPr lang="zh-TW" altLang="en-US" sz="1400" dirty="0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4788024" y="47251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S</a:t>
                </a:r>
                <a:endParaRPr lang="zh-TW" altLang="en-US" sz="1400" dirty="0"/>
              </a:p>
            </p:txBody>
          </p:sp>
        </p:grpSp>
        <p:sp>
          <p:nvSpPr>
            <p:cNvPr id="8" name="弧形 7"/>
            <p:cNvSpPr/>
            <p:nvPr/>
          </p:nvSpPr>
          <p:spPr>
            <a:xfrm rot="7360917">
              <a:off x="6968046" y="3552421"/>
              <a:ext cx="1122800" cy="10028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5364088" y="4221088"/>
            <a:ext cx="2736304" cy="2127722"/>
            <a:chOff x="4067944" y="3861048"/>
            <a:chExt cx="3528392" cy="2703786"/>
          </a:xfrm>
        </p:grpSpPr>
        <p:grpSp>
          <p:nvGrpSpPr>
            <p:cNvPr id="26" name="群組 30"/>
            <p:cNvGrpSpPr/>
            <p:nvPr/>
          </p:nvGrpSpPr>
          <p:grpSpPr>
            <a:xfrm>
              <a:off x="4067944" y="4672881"/>
              <a:ext cx="2196244" cy="1891953"/>
              <a:chOff x="3851920" y="4005064"/>
              <a:chExt cx="2196244" cy="1891953"/>
            </a:xfrm>
          </p:grpSpPr>
          <p:grpSp>
            <p:nvGrpSpPr>
              <p:cNvPr id="28" name="群組 7"/>
              <p:cNvGrpSpPr/>
              <p:nvPr/>
            </p:nvGrpSpPr>
            <p:grpSpPr>
              <a:xfrm>
                <a:off x="4211960" y="4149080"/>
                <a:ext cx="864096" cy="648072"/>
                <a:chOff x="3851920" y="4077072"/>
                <a:chExt cx="1224136" cy="720080"/>
              </a:xfrm>
            </p:grpSpPr>
            <p:cxnSp>
              <p:nvCxnSpPr>
                <p:cNvPr id="42" name="直線接點 5"/>
                <p:cNvCxnSpPr/>
                <p:nvPr/>
              </p:nvCxnSpPr>
              <p:spPr>
                <a:xfrm>
                  <a:off x="3923928" y="4149080"/>
                  <a:ext cx="1152128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流程圖: 接點 42"/>
                <p:cNvSpPr/>
                <p:nvPr/>
              </p:nvSpPr>
              <p:spPr>
                <a:xfrm>
                  <a:off x="3851920" y="4077072"/>
                  <a:ext cx="204023" cy="160018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40" name="直線接點 39"/>
              <p:cNvCxnSpPr/>
              <p:nvPr/>
            </p:nvCxnSpPr>
            <p:spPr>
              <a:xfrm rot="5400000">
                <a:off x="5310081" y="4059071"/>
                <a:ext cx="504058" cy="9721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>
                <a:endCxn id="31" idx="0"/>
              </p:cNvCxnSpPr>
              <p:nvPr/>
            </p:nvCxnSpPr>
            <p:spPr>
              <a:xfrm rot="5400000">
                <a:off x="4682684" y="5190524"/>
                <a:ext cx="78674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流程圖: 接點 30"/>
              <p:cNvSpPr/>
              <p:nvPr/>
            </p:nvSpPr>
            <p:spPr>
              <a:xfrm>
                <a:off x="5004048" y="5583897"/>
                <a:ext cx="144016" cy="12961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流程圖: 接點 33"/>
              <p:cNvSpPr/>
              <p:nvPr/>
            </p:nvSpPr>
            <p:spPr>
              <a:xfrm>
                <a:off x="5004048" y="4725144"/>
                <a:ext cx="144016" cy="129614"/>
              </a:xfrm>
              <a:prstGeom prst="flowChartConnector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851920" y="400506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A</a:t>
                </a:r>
                <a:endParaRPr lang="zh-TW" altLang="en-US" sz="1400" dirty="0"/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499992" y="55892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C</a:t>
                </a:r>
                <a:endParaRPr lang="zh-TW" altLang="en-US" sz="1400" dirty="0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4594739" y="4725144"/>
                <a:ext cx="553325" cy="3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S1</a:t>
                </a:r>
                <a:endParaRPr lang="zh-TW" altLang="en-US" sz="1400" dirty="0"/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 rot="11180394">
              <a:off x="6221668" y="4056952"/>
              <a:ext cx="1029735" cy="1624416"/>
              <a:chOff x="4580384" y="4969297"/>
              <a:chExt cx="1029735" cy="1624416"/>
            </a:xfrm>
          </p:grpSpPr>
          <p:cxnSp>
            <p:nvCxnSpPr>
              <p:cNvPr id="44" name="直線接點 5"/>
              <p:cNvCxnSpPr>
                <a:endCxn id="52" idx="5"/>
              </p:cNvCxnSpPr>
              <p:nvPr/>
            </p:nvCxnSpPr>
            <p:spPr>
              <a:xfrm rot="21219606">
                <a:off x="4662636" y="4990044"/>
                <a:ext cx="764094" cy="6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流程圖: 接點 44"/>
              <p:cNvSpPr/>
              <p:nvPr/>
            </p:nvSpPr>
            <p:spPr>
              <a:xfrm>
                <a:off x="4580384" y="4969297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6" name="直線接點 45"/>
              <p:cNvCxnSpPr>
                <a:stCxn id="52" idx="0"/>
              </p:cNvCxnSpPr>
              <p:nvPr/>
            </p:nvCxnSpPr>
            <p:spPr>
              <a:xfrm rot="15819606" flipH="1" flipV="1">
                <a:off x="5130480" y="6027217"/>
                <a:ext cx="798627" cy="720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流程圖: 接點 46"/>
              <p:cNvSpPr/>
              <p:nvPr/>
            </p:nvSpPr>
            <p:spPr>
              <a:xfrm>
                <a:off x="5466103" y="6464099"/>
                <a:ext cx="144016" cy="12961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2" name="流程圖: 接點 51"/>
            <p:cNvSpPr/>
            <p:nvPr/>
          </p:nvSpPr>
          <p:spPr>
            <a:xfrm>
              <a:off x="6228184" y="4941168"/>
              <a:ext cx="144016" cy="129614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6444208" y="3861048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B</a:t>
              </a:r>
              <a:endParaRPr lang="zh-TW" altLang="en-US" sz="1400" dirty="0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7236296" y="55892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D</a:t>
              </a:r>
              <a:endParaRPr lang="zh-TW" altLang="en-US" sz="1400" dirty="0"/>
            </a:p>
          </p:txBody>
        </p:sp>
      </p:grpSp>
      <p:sp>
        <p:nvSpPr>
          <p:cNvPr id="63" name="文字方塊 62"/>
          <p:cNvSpPr txBox="1"/>
          <p:nvPr/>
        </p:nvSpPr>
        <p:spPr>
          <a:xfrm>
            <a:off x="7239235" y="4941168"/>
            <a:ext cx="429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S2</a:t>
            </a:r>
            <a:endParaRPr lang="zh-TW" altLang="en-US" sz="1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2915816" y="616530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Not full ST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7405524" y="6084004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full ST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0243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Let P(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) be the new  set of regular points with l(e’) =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</a:t>
            </a:r>
            <a:endParaRPr lang="en-US" altLang="zh-TW" smtClean="0">
              <a:ea typeface="新細明體" charset="-120"/>
            </a:endParaRPr>
          </a:p>
          <a:p>
            <a:pPr eaLnBrk="1" hangingPunct="1"/>
            <a:r>
              <a:rPr lang="en-US" altLang="zh-TW" smtClean="0">
                <a:ea typeface="新細明體" charset="-120"/>
              </a:rPr>
              <a:t>Let </a:t>
            </a:r>
            <a:r>
              <a:rPr lang="en-US" altLang="zh-TW" smtClean="0">
                <a:latin typeface="Vladimir Script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⊆</a:t>
            </a:r>
            <a:r>
              <a:rPr lang="en-US" altLang="zh-TW" smtClean="0">
                <a:ea typeface="新細明體" charset="-120"/>
              </a:rPr>
              <a:t> [l(e’), l(e)] such that for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∈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latin typeface="Vladimir Script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, exists minimum point y such that P(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) = P(t*; y)</a:t>
            </a:r>
          </a:p>
          <a:p>
            <a:pPr eaLnBrk="1" hangingPunct="1"/>
            <a:r>
              <a:rPr lang="en-US" altLang="zh-TW" smtClean="0">
                <a:latin typeface="Vladimir Script" pitchFamily="66" charset="0"/>
                <a:ea typeface="新細明體" charset="-120"/>
              </a:rPr>
              <a:t>L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  </a:t>
            </a:r>
            <a:r>
              <a:rPr lang="en-US" altLang="zh-TW" smtClean="0">
                <a:ea typeface="新細明體" charset="-120"/>
              </a:rPr>
              <a:t>is nonempty</a:t>
            </a:r>
          </a:p>
        </p:txBody>
      </p:sp>
      <p:pic>
        <p:nvPicPr>
          <p:cNvPr id="10244" name="圖片 3" descr="ShrinkEdg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1267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Let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l* </a:t>
            </a:r>
            <a:r>
              <a:rPr lang="en-US" altLang="zh-TW" smtClean="0">
                <a:ea typeface="新細明體" charset="-120"/>
              </a:rPr>
              <a:t>be min{</a:t>
            </a:r>
            <a:r>
              <a:rPr lang="en-US" altLang="zh-TW" smtClean="0">
                <a:latin typeface="Vladimir Script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} and y* be the minimum point such that P(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l*</a:t>
            </a:r>
            <a:r>
              <a:rPr lang="en-US" altLang="zh-TW" smtClean="0">
                <a:ea typeface="新細明體" charset="-120"/>
              </a:rPr>
              <a:t>) = P(t*; y*)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Then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l*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≠</a:t>
            </a:r>
            <a:r>
              <a:rPr lang="en-US" altLang="zh-TW" smtClean="0">
                <a:ea typeface="新細明體" charset="-120"/>
              </a:rPr>
              <a:t> l(e), otherwise t*(y*) has more number of minimum spanning trees than t*(x)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4" descr="ShrinkEdgeEqua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2292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But if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l*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≠</a:t>
            </a:r>
            <a:r>
              <a:rPr lang="en-US" altLang="zh-TW" smtClean="0">
                <a:ea typeface="新細明體" charset="-120"/>
              </a:rPr>
              <a:t> l(e), then we can find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 &lt;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 * </a:t>
            </a:r>
            <a:r>
              <a:rPr lang="en-US" altLang="zh-TW" smtClean="0">
                <a:ea typeface="新細明體" charset="-120"/>
              </a:rPr>
              <a:t>such that P(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) and P(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l*</a:t>
            </a:r>
            <a:r>
              <a:rPr lang="en-US" altLang="zh-TW" smtClean="0">
                <a:ea typeface="新細明體" charset="-120"/>
              </a:rPr>
              <a:t>) has the same set of minimum spanning trees, contradict to that </a:t>
            </a:r>
            <a:r>
              <a:rPr lang="en-US" altLang="zh-TW" smtClean="0">
                <a:latin typeface="Mistral" pitchFamily="66" charset="0"/>
                <a:ea typeface="新細明體" charset="-120"/>
              </a:rPr>
              <a:t>l*</a:t>
            </a:r>
            <a:r>
              <a:rPr lang="en-US" altLang="zh-TW" smtClean="0">
                <a:ea typeface="新細明體" charset="-120"/>
              </a:rPr>
              <a:t> is minimum.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6" descr="MultiPolyg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3316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For case (b),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has a non-triangle polygon.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We can shrink an edge not in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and obtain a contradiction by similar argument.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433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For case (c),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has a non-equilateral triangle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We can increase all shortest edges in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and obtain a contradiction by similar argument.</a:t>
            </a:r>
          </a:p>
        </p:txBody>
      </p:sp>
      <p:pic>
        <p:nvPicPr>
          <p:cNvPr id="14340" name="圖片 4" descr="NonequilateralTriangleIncreas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5" descr="NonequilateralTriangleIncrease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338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4" descr="CriticalStructure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Critical Structure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5364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Hence,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is a critical structure.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Finally, we want to say that a minimum spanning tree m of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is not too larger than t*(x) by this critical property.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riticalStructure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LatticePoint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Lattice point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638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Let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a</a:t>
            </a:r>
            <a:r>
              <a:rPr lang="en-US" altLang="zh-TW" smtClean="0">
                <a:ea typeface="新細明體" charset="-120"/>
              </a:rPr>
              <a:t> be the length of an edge in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We can put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onto lattice points.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Then the length of a minimum spanning tree of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(t*; x)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(n-1)a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Another tree structure…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7411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 Hexagonal tree of points set P is a tree structure using edges with only 3 directions each two meet at 120 °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Permit adding points not in P</a:t>
            </a:r>
          </a:p>
        </p:txBody>
      </p:sp>
      <p:pic>
        <p:nvPicPr>
          <p:cNvPr id="17412" name="圖片 3" descr="HexagonalTreeSamp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843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Let L</a:t>
            </a:r>
            <a:r>
              <a:rPr lang="en-US" altLang="zh-TW" baseline="-25000" smtClean="0"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(P) denote the minimum Hexagonal tree of P, we first show that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L</a:t>
            </a:r>
            <a:r>
              <a:rPr lang="en-US" altLang="zh-TW" baseline="-25000" smtClean="0">
                <a:ea typeface="新細明體" charset="-120"/>
              </a:rPr>
              <a:t>S</a:t>
            </a:r>
            <a:r>
              <a:rPr lang="en-US" altLang="zh-TW" smtClean="0">
                <a:ea typeface="新細明體" charset="-120"/>
              </a:rPr>
              <a:t>(P)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≥</a:t>
            </a:r>
            <a:r>
              <a:rPr lang="en-US" altLang="zh-TW" smtClean="0">
                <a:ea typeface="新細明體" charset="-120"/>
              </a:rPr>
              <a:t> √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3/2 </a:t>
            </a:r>
            <a:r>
              <a:rPr lang="en-US" altLang="zh-TW" smtClean="0">
                <a:ea typeface="新細明體" charset="-120"/>
              </a:rPr>
              <a:t>L</a:t>
            </a:r>
            <a:r>
              <a:rPr lang="en-US" altLang="zh-TW" baseline="-25000" smtClean="0"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(P)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And then we will show that the points set P with critical structure </a:t>
            </a:r>
            <a:r>
              <a:rPr lang="el-GR" altLang="zh-TW" smtClean="0"/>
              <a:t>Γ</a:t>
            </a:r>
            <a:r>
              <a:rPr lang="en-US" altLang="zh-TW" smtClean="0">
                <a:ea typeface="新細明體" charset="-120"/>
              </a:rPr>
              <a:t>, L</a:t>
            </a:r>
            <a:r>
              <a:rPr lang="en-US" altLang="zh-TW" baseline="-25000" smtClean="0"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(P) = L</a:t>
            </a:r>
            <a:r>
              <a:rPr lang="en-US" altLang="zh-TW" baseline="-25000" smtClean="0">
                <a:ea typeface="新細明體" charset="-120"/>
              </a:rPr>
              <a:t>m</a:t>
            </a:r>
            <a:r>
              <a:rPr lang="en-US" altLang="zh-TW" smtClean="0">
                <a:ea typeface="新細明體" charset="-120"/>
              </a:rPr>
              <a:t>(P)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Triangle Property</a:t>
            </a:r>
          </a:p>
          <a:p>
            <a:pPr eaLnBrk="1" hangingPunct="1"/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∠</a:t>
            </a:r>
            <a:r>
              <a:rPr lang="en-US" altLang="zh-TW" smtClean="0">
                <a:ea typeface="新細明體" charset="-120"/>
              </a:rPr>
              <a:t>A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≥</a:t>
            </a:r>
            <a:r>
              <a:rPr lang="en-US" altLang="zh-TW" smtClean="0">
                <a:ea typeface="新細明體" charset="-120"/>
              </a:rPr>
              <a:t> 120 ° then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BC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≥</a:t>
            </a:r>
            <a:r>
              <a:rPr lang="en-US" altLang="zh-TW" smtClean="0">
                <a:ea typeface="新細明體" charset="-12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   √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3/2</a:t>
            </a:r>
            <a:r>
              <a:rPr lang="en-US" altLang="zh-TW" smtClean="0">
                <a:ea typeface="新細明體" charset="-120"/>
              </a:rPr>
              <a:t> (AB + AC)</a:t>
            </a: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  <p:pic>
        <p:nvPicPr>
          <p:cNvPr id="19460" name="圖片 3" descr="TriangleAng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not a full ST </a:t>
            </a:r>
          </a:p>
          <a:p>
            <a:pPr lvl="2"/>
            <a:r>
              <a:rPr lang="en-US" altLang="zh-TW" dirty="0" smtClean="0"/>
              <a:t>decomposed into full sub-trees of T</a:t>
            </a:r>
          </a:p>
          <a:p>
            <a:pPr lvl="2"/>
            <a:r>
              <a:rPr lang="en-US" altLang="zh-TW" dirty="0" smtClean="0"/>
              <a:t>full sub-topologies</a:t>
            </a:r>
          </a:p>
          <a:p>
            <a:pPr lvl="2"/>
            <a:r>
              <a:rPr lang="en-US" altLang="zh-TW" dirty="0" smtClean="0"/>
              <a:t>edge-disjoint union of smaller full ST</a:t>
            </a:r>
          </a:p>
          <a:p>
            <a:endParaRPr lang="zh-TW" altLang="en-US" dirty="0"/>
          </a:p>
        </p:txBody>
      </p:sp>
      <p:grpSp>
        <p:nvGrpSpPr>
          <p:cNvPr id="25" name="群組 30"/>
          <p:cNvGrpSpPr/>
          <p:nvPr/>
        </p:nvGrpSpPr>
        <p:grpSpPr>
          <a:xfrm>
            <a:off x="1187624" y="4293096"/>
            <a:ext cx="3240359" cy="2127722"/>
            <a:chOff x="3851920" y="3769295"/>
            <a:chExt cx="3240359" cy="2127722"/>
          </a:xfrm>
        </p:grpSpPr>
        <p:grpSp>
          <p:nvGrpSpPr>
            <p:cNvPr id="27" name="群組 7"/>
            <p:cNvGrpSpPr/>
            <p:nvPr/>
          </p:nvGrpSpPr>
          <p:grpSpPr>
            <a:xfrm>
              <a:off x="4211960" y="4149080"/>
              <a:ext cx="864096" cy="648072"/>
              <a:chOff x="3851920" y="4077072"/>
              <a:chExt cx="1224136" cy="720080"/>
            </a:xfrm>
          </p:grpSpPr>
          <p:cxnSp>
            <p:nvCxnSpPr>
              <p:cNvPr id="41" name="直線接點 5"/>
              <p:cNvCxnSpPr/>
              <p:nvPr/>
            </p:nvCxnSpPr>
            <p:spPr>
              <a:xfrm>
                <a:off x="3923928" y="4149080"/>
                <a:ext cx="1152128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流程圖: 接點 41"/>
              <p:cNvSpPr/>
              <p:nvPr/>
            </p:nvSpPr>
            <p:spPr>
              <a:xfrm>
                <a:off x="3851920" y="4077072"/>
                <a:ext cx="204023" cy="160018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8"/>
            <p:cNvGrpSpPr/>
            <p:nvPr/>
          </p:nvGrpSpPr>
          <p:grpSpPr>
            <a:xfrm>
              <a:off x="5076056" y="4149080"/>
              <a:ext cx="792088" cy="648072"/>
              <a:chOff x="3203848" y="4077072"/>
              <a:chExt cx="792088" cy="720080"/>
            </a:xfrm>
          </p:grpSpPr>
          <p:cxnSp>
            <p:nvCxnSpPr>
              <p:cNvPr id="39" name="直線接點 38"/>
              <p:cNvCxnSpPr/>
              <p:nvPr/>
            </p:nvCxnSpPr>
            <p:spPr>
              <a:xfrm rot="10800000" flipV="1">
                <a:off x="3203848" y="4149080"/>
                <a:ext cx="720080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流程圖: 接點 39"/>
              <p:cNvSpPr/>
              <p:nvPr/>
            </p:nvSpPr>
            <p:spPr>
              <a:xfrm>
                <a:off x="3851920" y="4077072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9" name="直線接點 28"/>
            <p:cNvCxnSpPr/>
            <p:nvPr/>
          </p:nvCxnSpPr>
          <p:spPr>
            <a:xfrm rot="5400000">
              <a:off x="4752020" y="5121188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流程圖: 接點 29"/>
            <p:cNvSpPr/>
            <p:nvPr/>
          </p:nvSpPr>
          <p:spPr>
            <a:xfrm>
              <a:off x="5004048" y="5445224"/>
              <a:ext cx="144016" cy="12961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1" name="直線接點 30"/>
            <p:cNvCxnSpPr>
              <a:stCxn id="40" idx="6"/>
            </p:cNvCxnSpPr>
            <p:nvPr/>
          </p:nvCxnSpPr>
          <p:spPr>
            <a:xfrm>
              <a:off x="5868144" y="4213887"/>
              <a:ext cx="1224135" cy="131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圖: 接點 32"/>
            <p:cNvSpPr/>
            <p:nvPr/>
          </p:nvSpPr>
          <p:spPr>
            <a:xfrm>
              <a:off x="5004048" y="4725144"/>
              <a:ext cx="144016" cy="129614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851920" y="4005064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A</a:t>
              </a:r>
              <a:endParaRPr lang="zh-TW" altLang="en-US" sz="1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868144" y="3769295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B</a:t>
              </a:r>
              <a:endParaRPr lang="zh-TW" altLang="en-US" sz="14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4932040" y="558924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C</a:t>
              </a:r>
              <a:endParaRPr lang="zh-TW" altLang="en-US" sz="14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788024" y="472514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S1</a:t>
              </a:r>
              <a:endParaRPr lang="zh-TW" altLang="en-US" sz="1400" dirty="0"/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7064277" y="601199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Not full ST</a:t>
            </a:r>
            <a:endParaRPr lang="zh-TW" altLang="en-US" dirty="0"/>
          </a:p>
        </p:txBody>
      </p:sp>
      <p:sp>
        <p:nvSpPr>
          <p:cNvPr id="49" name="橢圓 48"/>
          <p:cNvSpPr/>
          <p:nvPr/>
        </p:nvSpPr>
        <p:spPr>
          <a:xfrm>
            <a:off x="1259632" y="4293096"/>
            <a:ext cx="2160240" cy="194421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4499992" y="3861048"/>
            <a:ext cx="2304256" cy="238464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3059832" y="4293096"/>
            <a:ext cx="1512168" cy="100811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6156176" y="3717032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full sub tree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347864" y="3923764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full sub tree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691680" y="3861048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full sub tree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4220777" y="4077072"/>
            <a:ext cx="2655479" cy="2193297"/>
            <a:chOff x="4220777" y="4077072"/>
            <a:chExt cx="2655479" cy="2193297"/>
          </a:xfrm>
        </p:grpSpPr>
        <p:grpSp>
          <p:nvGrpSpPr>
            <p:cNvPr id="4" name="群組 3"/>
            <p:cNvGrpSpPr/>
            <p:nvPr/>
          </p:nvGrpSpPr>
          <p:grpSpPr>
            <a:xfrm>
              <a:off x="4220777" y="4077072"/>
              <a:ext cx="2655479" cy="2193297"/>
              <a:chOff x="4172166" y="3861048"/>
              <a:chExt cx="3424170" cy="2787115"/>
            </a:xfrm>
          </p:grpSpPr>
          <p:grpSp>
            <p:nvGrpSpPr>
              <p:cNvPr id="5" name="群組 30"/>
              <p:cNvGrpSpPr/>
              <p:nvPr/>
            </p:nvGrpSpPr>
            <p:grpSpPr>
              <a:xfrm>
                <a:off x="4172166" y="4410069"/>
                <a:ext cx="2092022" cy="2238094"/>
                <a:chOff x="3956142" y="3742252"/>
                <a:chExt cx="2092022" cy="2238094"/>
              </a:xfrm>
            </p:grpSpPr>
            <p:grpSp>
              <p:nvGrpSpPr>
                <p:cNvPr id="14" name="群組 7"/>
                <p:cNvGrpSpPr/>
                <p:nvPr/>
              </p:nvGrpSpPr>
              <p:grpSpPr>
                <a:xfrm>
                  <a:off x="4211960" y="4149080"/>
                  <a:ext cx="864096" cy="648072"/>
                  <a:chOff x="3851920" y="4077072"/>
                  <a:chExt cx="1224136" cy="720080"/>
                </a:xfrm>
              </p:grpSpPr>
              <p:cxnSp>
                <p:nvCxnSpPr>
                  <p:cNvPr id="22" name="直線接點 5"/>
                  <p:cNvCxnSpPr/>
                  <p:nvPr/>
                </p:nvCxnSpPr>
                <p:spPr>
                  <a:xfrm>
                    <a:off x="3923928" y="4149080"/>
                    <a:ext cx="1152128" cy="64807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流程圖: 接點 22"/>
                  <p:cNvSpPr/>
                  <p:nvPr/>
                </p:nvSpPr>
                <p:spPr>
                  <a:xfrm>
                    <a:off x="3851920" y="4077072"/>
                    <a:ext cx="204023" cy="160018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cxnSp>
              <p:nvCxnSpPr>
                <p:cNvPr id="15" name="直線接點 14"/>
                <p:cNvCxnSpPr/>
                <p:nvPr/>
              </p:nvCxnSpPr>
              <p:spPr>
                <a:xfrm rot="5400000">
                  <a:off x="5310081" y="4059071"/>
                  <a:ext cx="504058" cy="97210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>
                  <a:endCxn id="17" idx="0"/>
                </p:cNvCxnSpPr>
                <p:nvPr/>
              </p:nvCxnSpPr>
              <p:spPr>
                <a:xfrm rot="5400000">
                  <a:off x="4682684" y="5190524"/>
                  <a:ext cx="786746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流程圖: 接點 16"/>
                <p:cNvSpPr/>
                <p:nvPr/>
              </p:nvSpPr>
              <p:spPr>
                <a:xfrm>
                  <a:off x="5004048" y="5583897"/>
                  <a:ext cx="144016" cy="129614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流程圖: 接點 17"/>
                <p:cNvSpPr/>
                <p:nvPr/>
              </p:nvSpPr>
              <p:spPr>
                <a:xfrm>
                  <a:off x="5004048" y="4725144"/>
                  <a:ext cx="144016" cy="129614"/>
                </a:xfrm>
                <a:prstGeom prst="flowChartConnector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3956142" y="3742252"/>
                  <a:ext cx="360040" cy="39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 smtClean="0"/>
                    <a:t>D</a:t>
                  </a:r>
                  <a:endParaRPr lang="zh-TW" altLang="en-US" sz="1400" dirty="0"/>
                </a:p>
              </p:txBody>
            </p:sp>
            <p:sp>
              <p:nvSpPr>
                <p:cNvPr id="20" name="文字方塊 19"/>
                <p:cNvSpPr txBox="1"/>
                <p:nvPr/>
              </p:nvSpPr>
              <p:spPr>
                <a:xfrm>
                  <a:off x="4499992" y="5589241"/>
                  <a:ext cx="360040" cy="39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 smtClean="0"/>
                    <a:t>F</a:t>
                  </a:r>
                  <a:endParaRPr lang="zh-TW" altLang="en-US" sz="1400" dirty="0"/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4594739" y="4725144"/>
                  <a:ext cx="553325" cy="39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dirty="0" smtClean="0"/>
                    <a:t>S2</a:t>
                  </a:r>
                  <a:endParaRPr lang="zh-TW" altLang="en-US" sz="1400" dirty="0"/>
                </a:p>
              </p:txBody>
            </p:sp>
          </p:grpSp>
          <p:grpSp>
            <p:nvGrpSpPr>
              <p:cNvPr id="6" name="群組 48"/>
              <p:cNvGrpSpPr/>
              <p:nvPr/>
            </p:nvGrpSpPr>
            <p:grpSpPr>
              <a:xfrm rot="11180394">
                <a:off x="6221668" y="4056950"/>
                <a:ext cx="1029735" cy="1624416"/>
                <a:chOff x="4580384" y="4969297"/>
                <a:chExt cx="1029735" cy="1624416"/>
              </a:xfrm>
            </p:grpSpPr>
            <p:cxnSp>
              <p:nvCxnSpPr>
                <p:cNvPr id="10" name="直線接點 5"/>
                <p:cNvCxnSpPr>
                  <a:endCxn id="7" idx="5"/>
                </p:cNvCxnSpPr>
                <p:nvPr/>
              </p:nvCxnSpPr>
              <p:spPr>
                <a:xfrm rot="21219606">
                  <a:off x="4662636" y="4990044"/>
                  <a:ext cx="764094" cy="6114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流程圖: 接點 10"/>
                <p:cNvSpPr/>
                <p:nvPr/>
              </p:nvSpPr>
              <p:spPr>
                <a:xfrm>
                  <a:off x="4580384" y="4969297"/>
                  <a:ext cx="144016" cy="144016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2" name="直線接點 11"/>
                <p:cNvCxnSpPr>
                  <a:stCxn id="7" idx="0"/>
                </p:cNvCxnSpPr>
                <p:nvPr/>
              </p:nvCxnSpPr>
              <p:spPr>
                <a:xfrm rot="15819606" flipH="1" flipV="1">
                  <a:off x="5130480" y="6027217"/>
                  <a:ext cx="798627" cy="720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流程圖: 接點 12"/>
                <p:cNvSpPr/>
                <p:nvPr/>
              </p:nvSpPr>
              <p:spPr>
                <a:xfrm>
                  <a:off x="5466103" y="6464099"/>
                  <a:ext cx="144016" cy="129614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7" name="流程圖: 接點 6"/>
              <p:cNvSpPr/>
              <p:nvPr/>
            </p:nvSpPr>
            <p:spPr>
              <a:xfrm>
                <a:off x="6228184" y="4941168"/>
                <a:ext cx="144016" cy="129614"/>
              </a:xfrm>
              <a:prstGeom prst="flowChartConnector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6444208" y="3861048"/>
                <a:ext cx="360040" cy="3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E</a:t>
                </a:r>
                <a:endParaRPr lang="zh-TW" altLang="en-US" sz="1400" dirty="0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7236296" y="5589240"/>
                <a:ext cx="360040" cy="3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G</a:t>
                </a:r>
                <a:endParaRPr lang="zh-TW" altLang="en-US" sz="1400" dirty="0"/>
              </a:p>
            </p:txBody>
          </p:sp>
        </p:grpSp>
        <p:sp>
          <p:nvSpPr>
            <p:cNvPr id="56" name="文字方塊 55"/>
            <p:cNvSpPr txBox="1"/>
            <p:nvPr/>
          </p:nvSpPr>
          <p:spPr>
            <a:xfrm>
              <a:off x="6015099" y="4869160"/>
              <a:ext cx="429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S3</a:t>
              </a:r>
              <a:endParaRPr lang="zh-TW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/>
      <p:bldP spid="54" grpId="0"/>
      <p:bldP spid="5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0483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Hence we have L</a:t>
            </a:r>
            <a:r>
              <a:rPr lang="en-US" altLang="zh-TW" baseline="-25000" smtClean="0">
                <a:ea typeface="新細明體" charset="-120"/>
              </a:rPr>
              <a:t>S</a:t>
            </a:r>
            <a:r>
              <a:rPr lang="en-US" altLang="zh-TW" smtClean="0">
                <a:ea typeface="新細明體" charset="-120"/>
              </a:rPr>
              <a:t>(P)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新細明體" charset="-120"/>
                <a:ea typeface="新細明體" charset="-120"/>
              </a:rPr>
              <a:t>    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≥</a:t>
            </a:r>
            <a:r>
              <a:rPr lang="en-US" altLang="zh-TW" smtClean="0">
                <a:ea typeface="新細明體" charset="-120"/>
              </a:rPr>
              <a:t> √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3/2 </a:t>
            </a:r>
            <a:r>
              <a:rPr lang="en-US" altLang="zh-TW" smtClean="0">
                <a:ea typeface="新細明體" charset="-120"/>
              </a:rPr>
              <a:t>L</a:t>
            </a:r>
            <a:r>
              <a:rPr lang="en-US" altLang="zh-TW" baseline="-25000" smtClean="0"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(P) </a:t>
            </a: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  <p:pic>
        <p:nvPicPr>
          <p:cNvPr id="20484" name="圖片 4" descr="SteinerHex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traightEdg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NonStraightEd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62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150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Minimum Hexagonal Tree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Straight and Non-straight edge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Full and Sub-full Hexagonal Tree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Junction</a:t>
            </a: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  <p:pic>
        <p:nvPicPr>
          <p:cNvPr id="6" name="圖片 5" descr="Junctio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4384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2531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There is a Minimum Hexagonal Tree  such that any junction has at most one non-straight edge</a:t>
            </a: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  <p:pic>
        <p:nvPicPr>
          <p:cNvPr id="4" name="圖片 3" descr="TwoNonStraightEdg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TwoNonStraightEdge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TwoNonStraightEdge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1336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355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There is a Minimum Hexagonal Tree such that any junction is on a lattice point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Suppose not, consider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bad</a:t>
            </a:r>
            <a:r>
              <a:rPr lang="en-US" altLang="zh-TW" smtClean="0">
                <a:ea typeface="新細明體" charset="-120"/>
              </a:rPr>
              <a:t> points set P with minimum number of regular points such that, for any Minimum Hexagonal Tree H of P, there is a junction not on a lattice point.</a:t>
            </a: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457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If a Minimum Hexagonal Tree H has a junction not on a lattice point…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Then we can either shorten the tree or decrease the number of junctions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H is full and no junction is on a lattice point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4" descr="JunctionNotOnLattic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5604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There is a junction J of H not on a lattice point and adjacent to two regular points A, B</a:t>
            </a: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6627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Let C be the third point adjacent to J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C is not a regular point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</a:t>
            </a:r>
            <a:r>
              <a:rPr lang="en-US" altLang="zh-TW" smtClean="0">
                <a:ea typeface="新細明體" charset="-120"/>
                <a:sym typeface="Wingdings" pitchFamily="2" charset="2"/>
              </a:rPr>
              <a:t></a:t>
            </a:r>
            <a:r>
              <a:rPr lang="en-US" altLang="zh-TW" smtClean="0">
                <a:ea typeface="新細明體" charset="-120"/>
              </a:rPr>
              <a:t> C is a junction</a:t>
            </a:r>
          </a:p>
        </p:txBody>
      </p:sp>
      <p:pic>
        <p:nvPicPr>
          <p:cNvPr id="6" name="圖片 5" descr="JunctionNotOnLattic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JunctionNotOnLattice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JunctionNotOnLattice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7651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If JA and JB are both straight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  <p:pic>
        <p:nvPicPr>
          <p:cNvPr id="4" name="圖片 3" descr="JunctionNotOnLatticeCase1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JunctionNotOnLatticeCase1_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JunctionNotOnLatticeCase1_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JunctionNotOnLatticeCase1_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JunctionNotOnLatticeCase1_5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JunctionNotOnLatticeCase1_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JunctionNotOnLatticeCase1_7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JunctionNotOnLatticeCase2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8676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If JA is straight and JB non-straight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  <p:pic>
        <p:nvPicPr>
          <p:cNvPr id="6" name="圖片 5" descr="JunctionNotOnLatticeCase2_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JunctionNotOnLatticeCase2_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981200"/>
            <a:ext cx="37052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Hexagonal Tree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9699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Finally, there is a Minimum Hexagonal Tree H with all junctions on lattice points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Suppose there is m junctions on H, then l(H)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=</a:t>
            </a:r>
            <a:r>
              <a:rPr lang="en-US" altLang="zh-TW" smtClean="0">
                <a:ea typeface="新細明體" charset="-120"/>
              </a:rPr>
              <a:t> (m+n-1)a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≥</a:t>
            </a:r>
            <a:r>
              <a:rPr lang="en-US" altLang="zh-TW" smtClean="0">
                <a:ea typeface="新細明體" charset="-120"/>
              </a:rPr>
              <a:t> (n-1)a = L</a:t>
            </a:r>
            <a:r>
              <a:rPr lang="en-US" altLang="zh-TW" baseline="-25000" smtClean="0">
                <a:ea typeface="新細明體" charset="-120"/>
              </a:rPr>
              <a:t>m</a:t>
            </a:r>
            <a:r>
              <a:rPr lang="en-US" altLang="zh-TW" smtClean="0">
                <a:ea typeface="新細明體" charset="-120"/>
              </a:rPr>
              <a:t>(P)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≥</a:t>
            </a:r>
            <a:r>
              <a:rPr lang="en-US" altLang="zh-TW" smtClean="0">
                <a:ea typeface="新細明體" charset="-120"/>
              </a:rPr>
              <a:t> L</a:t>
            </a:r>
            <a:r>
              <a:rPr lang="en-US" altLang="zh-TW" baseline="-25000" smtClean="0"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(P)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  <a:sym typeface="Wingdings" pitchFamily="2" charset="2"/>
              </a:rPr>
              <a:t>    </a:t>
            </a:r>
            <a:r>
              <a:rPr lang="en-US" altLang="zh-TW" smtClean="0">
                <a:ea typeface="新細明體" charset="-120"/>
              </a:rPr>
              <a:t>L</a:t>
            </a:r>
            <a:r>
              <a:rPr lang="en-US" altLang="zh-TW" baseline="-25000" smtClean="0"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(P) = L</a:t>
            </a:r>
            <a:r>
              <a:rPr lang="en-US" altLang="zh-TW" baseline="-25000" smtClean="0">
                <a:ea typeface="新細明體" charset="-120"/>
              </a:rPr>
              <a:t>m</a:t>
            </a:r>
            <a:r>
              <a:rPr lang="en-US" altLang="zh-TW" smtClean="0">
                <a:ea typeface="新細明體" charset="-120"/>
              </a:rPr>
              <a:t>(P)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 </a:t>
            </a:r>
            <a:r>
              <a:rPr lang="en-US" altLang="zh-TW" smtClean="0">
                <a:ea typeface="新細明體" charset="-120"/>
                <a:sym typeface="Wingdings" pitchFamily="2" charset="2"/>
              </a:rPr>
              <a:t> </a:t>
            </a:r>
            <a:r>
              <a:rPr lang="en-US" altLang="zh-TW" smtClean="0">
                <a:ea typeface="新細明體" charset="-120"/>
              </a:rPr>
              <a:t>L</a:t>
            </a:r>
            <a:r>
              <a:rPr lang="en-US" altLang="zh-TW" baseline="-25000" smtClean="0">
                <a:ea typeface="新細明體" charset="-120"/>
              </a:rPr>
              <a:t>S</a:t>
            </a:r>
            <a:r>
              <a:rPr lang="en-US" altLang="zh-TW" smtClean="0">
                <a:ea typeface="新細明體" charset="-120"/>
              </a:rPr>
              <a:t>(P)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≥</a:t>
            </a:r>
            <a:r>
              <a:rPr lang="en-US" altLang="zh-TW" smtClean="0">
                <a:ea typeface="新細明體" charset="-120"/>
              </a:rPr>
              <a:t> √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3/2 </a:t>
            </a:r>
            <a:r>
              <a:rPr lang="en-US" altLang="zh-TW" smtClean="0">
                <a:ea typeface="新細明體" charset="-120"/>
              </a:rPr>
              <a:t>L</a:t>
            </a:r>
            <a:r>
              <a:rPr lang="en-US" altLang="zh-TW" baseline="-25000" smtClean="0"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(P) = √ </a:t>
            </a:r>
            <a:r>
              <a:rPr lang="en-US" altLang="zh-TW" smtClean="0">
                <a:latin typeface="BatangChe" pitchFamily="49" charset="-127"/>
                <a:ea typeface="BatangChe" pitchFamily="49" charset="-127"/>
              </a:rPr>
              <a:t>3/2</a:t>
            </a:r>
            <a:r>
              <a:rPr lang="en-US" altLang="zh-TW" smtClean="0">
                <a:ea typeface="新細明體" charset="-120"/>
              </a:rPr>
              <a:t> L</a:t>
            </a:r>
            <a:r>
              <a:rPr lang="en-US" altLang="zh-TW" baseline="-25000" smtClean="0">
                <a:ea typeface="新細明體" charset="-120"/>
              </a:rPr>
              <a:t>m</a:t>
            </a:r>
            <a:r>
              <a:rPr lang="en-US" altLang="zh-TW" smtClean="0">
                <a:ea typeface="新細明體" charset="-120"/>
              </a:rPr>
              <a:t>(P)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Trees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2800" dirty="0" smtClean="0"/>
              <a:t>t(x) – denote a Steiner Tree 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2800" dirty="0" smtClean="0"/>
              <a:t>vector x – (2n-3) parameters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 smtClean="0"/>
              <a:t>All edge lengths of T , L(e)&gt;=0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 smtClean="0"/>
              <a:t>All angles at regular points of degree 2 in T</a:t>
            </a:r>
          </a:p>
        </p:txBody>
      </p:sp>
      <p:sp>
        <p:nvSpPr>
          <p:cNvPr id="53" name="矩形 52"/>
          <p:cNvSpPr/>
          <p:nvPr/>
        </p:nvSpPr>
        <p:spPr>
          <a:xfrm>
            <a:off x="3419872" y="5373216"/>
            <a:ext cx="5472608" cy="1728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vector x : </a:t>
            </a:r>
            <a:r>
              <a:rPr lang="en-US" altLang="zh-TW" sz="1600" dirty="0" smtClean="0">
                <a:solidFill>
                  <a:srgbClr val="FF0000"/>
                </a:solidFill>
              </a:rPr>
              <a:t>{    L(SA),   L(SB),   L(SC),   L(BD),   Angle(SBD)   }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1187624" y="3996521"/>
            <a:ext cx="3600400" cy="2424297"/>
            <a:chOff x="5580112" y="3492465"/>
            <a:chExt cx="3600400" cy="2424297"/>
          </a:xfrm>
        </p:grpSpPr>
        <p:grpSp>
          <p:nvGrpSpPr>
            <p:cNvPr id="25" name="群組 30"/>
            <p:cNvGrpSpPr/>
            <p:nvPr/>
          </p:nvGrpSpPr>
          <p:grpSpPr>
            <a:xfrm>
              <a:off x="5580112" y="4005064"/>
              <a:ext cx="3600400" cy="1911698"/>
              <a:chOff x="3851920" y="3985319"/>
              <a:chExt cx="3600400" cy="1911698"/>
            </a:xfrm>
          </p:grpSpPr>
          <p:grpSp>
            <p:nvGrpSpPr>
              <p:cNvPr id="33" name="群組 7"/>
              <p:cNvGrpSpPr/>
              <p:nvPr/>
            </p:nvGrpSpPr>
            <p:grpSpPr>
              <a:xfrm>
                <a:off x="4211960" y="4149080"/>
                <a:ext cx="864096" cy="648072"/>
                <a:chOff x="3851920" y="4077072"/>
                <a:chExt cx="1224136" cy="720080"/>
              </a:xfrm>
            </p:grpSpPr>
            <p:cxnSp>
              <p:nvCxnSpPr>
                <p:cNvPr id="47" name="直線接點 5"/>
                <p:cNvCxnSpPr/>
                <p:nvPr/>
              </p:nvCxnSpPr>
              <p:spPr>
                <a:xfrm>
                  <a:off x="3923928" y="4149080"/>
                  <a:ext cx="1152128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流程圖: 接點 47"/>
                <p:cNvSpPr/>
                <p:nvPr/>
              </p:nvSpPr>
              <p:spPr>
                <a:xfrm>
                  <a:off x="3851920" y="4077072"/>
                  <a:ext cx="204023" cy="160018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4" name="群組 8"/>
              <p:cNvGrpSpPr/>
              <p:nvPr/>
            </p:nvGrpSpPr>
            <p:grpSpPr>
              <a:xfrm>
                <a:off x="5076056" y="4149080"/>
                <a:ext cx="792088" cy="648072"/>
                <a:chOff x="3203848" y="4077072"/>
                <a:chExt cx="792088" cy="720080"/>
              </a:xfrm>
            </p:grpSpPr>
            <p:cxnSp>
              <p:nvCxnSpPr>
                <p:cNvPr id="45" name="直線接點 44"/>
                <p:cNvCxnSpPr/>
                <p:nvPr/>
              </p:nvCxnSpPr>
              <p:spPr>
                <a:xfrm rot="10800000" flipV="1">
                  <a:off x="3203848" y="4149080"/>
                  <a:ext cx="720080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流程圖: 接點 45"/>
                <p:cNvSpPr/>
                <p:nvPr/>
              </p:nvSpPr>
              <p:spPr>
                <a:xfrm>
                  <a:off x="3851920" y="4077072"/>
                  <a:ext cx="144016" cy="144016"/>
                </a:xfrm>
                <a:prstGeom prst="flowChartConnector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35" name="直線接點 34"/>
              <p:cNvCxnSpPr/>
              <p:nvPr/>
            </p:nvCxnSpPr>
            <p:spPr>
              <a:xfrm rot="5400000">
                <a:off x="4752020" y="5121188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流程圖: 接點 35"/>
              <p:cNvSpPr/>
              <p:nvPr/>
            </p:nvSpPr>
            <p:spPr>
              <a:xfrm>
                <a:off x="5004048" y="5445224"/>
                <a:ext cx="144016" cy="12961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7" name="直線接點 36"/>
              <p:cNvCxnSpPr>
                <a:endCxn id="38" idx="1"/>
              </p:cNvCxnSpPr>
              <p:nvPr/>
            </p:nvCxnSpPr>
            <p:spPr>
              <a:xfrm>
                <a:off x="5868142" y="4221087"/>
                <a:ext cx="885189" cy="2152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6732240" y="4417367"/>
                <a:ext cx="144016" cy="129614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流程圖: 接點 38"/>
              <p:cNvSpPr/>
              <p:nvPr/>
            </p:nvSpPr>
            <p:spPr>
              <a:xfrm>
                <a:off x="5004048" y="4725144"/>
                <a:ext cx="144016" cy="129614"/>
              </a:xfrm>
              <a:prstGeom prst="flowChartConnector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3851920" y="400506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A</a:t>
                </a:r>
                <a:endParaRPr lang="zh-TW" altLang="en-US" sz="1400" dirty="0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5868144" y="39853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B</a:t>
                </a:r>
                <a:endParaRPr lang="zh-TW" altLang="en-US" sz="1400" dirty="0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4932040" y="558924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C</a:t>
                </a:r>
                <a:endParaRPr lang="zh-TW" altLang="en-US" sz="1400" dirty="0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7092280" y="470539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D</a:t>
                </a:r>
                <a:endParaRPr lang="zh-TW" altLang="en-US" sz="1400" dirty="0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4788024" y="4725144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S</a:t>
                </a:r>
                <a:endParaRPr lang="zh-TW" altLang="en-US" sz="1400" dirty="0"/>
              </a:p>
            </p:txBody>
          </p:sp>
        </p:grpSp>
        <p:sp>
          <p:nvSpPr>
            <p:cNvPr id="32" name="弧形 31"/>
            <p:cNvSpPr/>
            <p:nvPr/>
          </p:nvSpPr>
          <p:spPr>
            <a:xfrm rot="7360917">
              <a:off x="6968046" y="3552421"/>
              <a:ext cx="1122800" cy="10028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Steiner Ratio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The Steiner Ratio Conjecture of Gilbert-</a:t>
            </a:r>
            <a:r>
              <a:rPr lang="en-US" altLang="zh-TW" dirty="0" err="1"/>
              <a:t>Pollak</a:t>
            </a:r>
            <a:r>
              <a:rPr lang="en-US" altLang="zh-TW" dirty="0"/>
              <a:t> May Still Be Open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104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Lemma 1: L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(x) is a continuous function with respect to x</a:t>
            </a:r>
          </a:p>
          <a:p>
            <a:pPr lvl="1"/>
            <a:r>
              <a:rPr lang="en-US" altLang="zh-TW" dirty="0"/>
              <a:t>L</a:t>
            </a:r>
            <a:r>
              <a:rPr lang="en-US" altLang="zh-TW" baseline="-25000" dirty="0"/>
              <a:t>t</a:t>
            </a:r>
            <a:r>
              <a:rPr lang="en-US" altLang="zh-TW" dirty="0"/>
              <a:t>(x) : length of the minimum inner spanning tree for t(x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 smtClean="0"/>
          </a:p>
          <a:p>
            <a:r>
              <a:rPr lang="en-US" altLang="zh-TW" dirty="0"/>
              <a:t>Disproof of the continuity of L</a:t>
            </a:r>
            <a:r>
              <a:rPr lang="en-US" altLang="zh-TW" baseline="-25000" dirty="0"/>
              <a:t>t</a:t>
            </a:r>
            <a:r>
              <a:rPr lang="en-US" altLang="zh-TW" dirty="0"/>
              <a:t>(x).</a:t>
            </a:r>
          </a:p>
          <a:p>
            <a:endParaRPr lang="zh-TW" altLang="en-US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4190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Continuity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𝜀</m:t>
                    </m:r>
                    <m:r>
                      <a:rPr lang="en-US" altLang="zh-TW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zh-TW" altLang="en-US" dirty="0" smtClean="0"/>
                  <a:t/>
                </a:r>
                <a:r>
                  <a:rPr lang="en-US" altLang="zh-TW" dirty="0" smtClean="0"/>
                  <a:t>, there exist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𝛿</m:t>
                    </m:r>
                    <m:r>
                      <a:rPr lang="en-US" altLang="zh-TW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zh-TW" altLang="en-US" dirty="0" smtClean="0"/>
                  <a:t/>
                </a:r>
                <a:r>
                  <a:rPr lang="en-US" altLang="zh-TW" dirty="0" smtClean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r>
                      <a:rPr lang="zh-TW" altLang="en-US" b="0" i="1" smtClean="0">
                        <a:latin typeface="Cambria Math"/>
                      </a:rPr>
                      <m:t>𝜀</m:t>
                    </m:r>
                  </m:oMath>
                </a14:m>
                <a:r>
                  <a:rPr lang="zh-TW" altLang="en-US" dirty="0" smtClean="0"/>
                  <a:t/>
                </a:r>
                <a:r>
                  <a:rPr lang="en-US" altLang="zh-TW" dirty="0" smtClean="0"/>
                  <a:t>whenever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r>
                      <a:rPr lang="zh-TW" alt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/>
                </a:r>
                <a:r>
                  <a:rPr lang="en-US" altLang="zh-TW" dirty="0" smtClean="0"/>
                  <a:t>then the limit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and denoted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𝐿</m:t>
                        </m:r>
                      </m:e>
                    </m:func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48" t="-15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38205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Discontinuity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altLang="zh-TW" dirty="0" smtClean="0"/>
                  <a:t>when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742950" lvl="2" indent="-342900">
                  <a:buFont typeface="Wingdings 2"/>
                  <a:buChar char="ß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 : Seiner topology</a:t>
                </a:r>
              </a:p>
              <a:p>
                <a:pPr marL="742950" lvl="2" indent="-342900">
                  <a:buFont typeface="Wingdings 2"/>
                  <a:buChar char="ß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: parameter with zero components</a:t>
                </a:r>
              </a:p>
              <a:p>
                <a:pPr marL="742950" lvl="2" indent="-342900">
                  <a:buFont typeface="Wingdings 2"/>
                  <a:buChar char="ß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 smtClean="0"/>
                  <a:t> : parameter without zero component</a:t>
                </a:r>
              </a:p>
              <a:p>
                <a:pPr marL="742950" lvl="2" indent="-342900">
                  <a:buFont typeface="Wingdings 2"/>
                  <a:buChar char="ß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𝑀𝐼𝑆𝑇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altLang="zh-TW" dirty="0" smtClean="0"/>
                  <a:t> : minimum inner spanning tree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742950" lvl="2" indent="-342900">
                  <a:buFont typeface="Wingdings 2"/>
                  <a:buChar char="ß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𝑀𝐼𝑆𝑇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dirty="0" smtClean="0"/>
                  <a:t>: length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𝑀𝐼𝑆𝑇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))</m:t>
                    </m:r>
                  </m:oMath>
                </a14:m>
                <a:r>
                  <a:rPr lang="en-US" altLang="zh-TW" dirty="0"/>
                  <a:t/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5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1115616" y="2492896"/>
                <a:ext cx="6264696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/>
                        </a:rPr>
                        <m:t>𝑳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𝑴𝑰𝑺𝑻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𝒕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𝒙</m:t>
                      </m:r>
                      <m:r>
                        <a:rPr lang="en-US" altLang="zh-TW" sz="2800" b="1" i="1" smtClean="0">
                          <a:latin typeface="Cambria Math"/>
                        </a:rPr>
                        <m:t>)))&lt;</m:t>
                      </m:r>
                      <m:func>
                        <m:funcPr>
                          <m:ctrlPr>
                            <a:rPr lang="en-US" altLang="zh-TW" sz="2800" b="1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b="1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altLang="zh-TW" sz="2800" b="1" i="0" smtClean="0"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altLang="zh-TW" sz="28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𝑴𝑰𝑺𝑻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)))</m:t>
                          </m:r>
                          <m:r>
                            <m:rPr>
                              <m:nor/>
                            </m:rPr>
                            <a:rPr lang="zh-TW" altLang="en-US" sz="2800" b="1" dirty="0"/>
                            <m:t> </m:t>
                          </m:r>
                        </m:e>
                      </m:func>
                      <m:r>
                        <a:rPr lang="en-US" altLang="zh-TW" sz="2800" b="1" i="1" smtClean="0">
                          <a:latin typeface="Cambria Math"/>
                        </a:rPr>
                        <m:t>⁡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2896"/>
                <a:ext cx="6264696" cy="70134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885338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Steiner tree</a:t>
            </a:r>
            <a:endParaRPr lang="zh-TW" altLang="en-US" dirty="0"/>
          </a:p>
        </p:txBody>
      </p:sp>
      <p:sp>
        <p:nvSpPr>
          <p:cNvPr id="55" name="流程圖: 接點 54"/>
          <p:cNvSpPr/>
          <p:nvPr/>
        </p:nvSpPr>
        <p:spPr>
          <a:xfrm>
            <a:off x="6228184" y="1966837"/>
            <a:ext cx="144000" cy="1440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流程圖: 接點 55"/>
          <p:cNvSpPr/>
          <p:nvPr/>
        </p:nvSpPr>
        <p:spPr>
          <a:xfrm>
            <a:off x="6238817" y="2298138"/>
            <a:ext cx="144000" cy="144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60232" y="18293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egular point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660232" y="21678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Steiner point</a:t>
            </a:r>
          </a:p>
        </p:txBody>
      </p:sp>
    </p:spTree>
    <p:extLst>
      <p:ext uri="{BB962C8B-B14F-4D97-AF65-F5344CB8AC3E}">
        <p14:creationId xmlns="" xmlns:p14="http://schemas.microsoft.com/office/powerpoint/2010/main" val="29887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cxnSp>
          <p:nvCxnSpPr>
            <p:cNvPr id="76" name="直線接點 75"/>
            <p:cNvCxnSpPr>
              <a:stCxn id="51" idx="7"/>
              <a:endCxn id="50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52" idx="5"/>
              <a:endCxn id="51" idx="1"/>
            </p:cNvCxnSpPr>
            <p:nvPr/>
          </p:nvCxnSpPr>
          <p:spPr>
            <a:xfrm>
              <a:off x="2501392" y="4782804"/>
              <a:ext cx="869987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3" idx="4"/>
              <a:endCxn id="52" idx="0"/>
            </p:cNvCxnSpPr>
            <p:nvPr/>
          </p:nvCxnSpPr>
          <p:spPr>
            <a:xfrm flipH="1">
              <a:off x="2450480" y="3858772"/>
              <a:ext cx="14922" cy="801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53" idx="7"/>
              <a:endCxn id="54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1"/>
              <a:endCxn id="47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5" name="直線接點 64"/>
            <p:cNvCxnSpPr>
              <a:stCxn id="47" idx="7"/>
              <a:endCxn id="48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8" idx="5"/>
              <a:endCxn id="49" idx="1"/>
            </p:cNvCxnSpPr>
            <p:nvPr/>
          </p:nvCxnSpPr>
          <p:spPr>
            <a:xfrm>
              <a:off x="2805689" y="1930773"/>
              <a:ext cx="1570532" cy="8591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49" idx="4"/>
              <a:endCxn id="50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3242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86" name="直線接點 85"/>
            <p:cNvCxnSpPr>
              <a:stCxn id="43" idx="6"/>
              <a:endCxn id="54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3242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562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cxnSp>
        <p:nvCxnSpPr>
          <p:cNvPr id="22" name="直線接點 21"/>
          <p:cNvCxnSpPr>
            <a:stCxn id="43" idx="7"/>
            <a:endCxn id="41" idx="2"/>
          </p:cNvCxnSpPr>
          <p:nvPr/>
        </p:nvCxnSpPr>
        <p:spPr>
          <a:xfrm flipV="1">
            <a:off x="1412528" y="2994772"/>
            <a:ext cx="2653230" cy="15330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3707904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S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0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cxnSp>
        <p:nvCxnSpPr>
          <p:cNvPr id="26" name="直線接點 25"/>
          <p:cNvCxnSpPr>
            <a:stCxn id="40" idx="5"/>
            <a:endCxn id="42" idx="4"/>
          </p:cNvCxnSpPr>
          <p:nvPr/>
        </p:nvCxnSpPr>
        <p:spPr>
          <a:xfrm>
            <a:off x="1414611" y="3038564"/>
            <a:ext cx="2723146" cy="16122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22490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Inner Spanning Trees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a convex path </a:t>
            </a:r>
          </a:p>
          <a:p>
            <a:pPr lvl="1"/>
            <a:r>
              <a:rPr lang="en-US" altLang="zh-TW" sz="2000" dirty="0" smtClean="0">
                <a:latin typeface="+mj-ea"/>
                <a:ea typeface="+mj-ea"/>
              </a:rPr>
              <a:t>If a path </a:t>
            </a:r>
            <a:r>
              <a:rPr lang="en-US" altLang="zh-TW" sz="2400" dirty="0" smtClean="0">
                <a:latin typeface="+mj-ea"/>
                <a:ea typeface="+mj-ea"/>
              </a:rPr>
              <a:t>P </a:t>
            </a:r>
            <a:r>
              <a:rPr lang="en-US" altLang="zh-TW" sz="2000" dirty="0" smtClean="0">
                <a:latin typeface="+mj-ea"/>
                <a:ea typeface="+mj-ea"/>
              </a:rPr>
              <a:t>denoted</a:t>
            </a:r>
            <a:r>
              <a:rPr lang="en-US" altLang="zh-TW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S</a:t>
            </a:r>
            <a:r>
              <a:rPr lang="en-US" altLang="zh-TW" sz="1800" dirty="0" smtClean="0">
                <a:latin typeface="+mj-ea"/>
                <a:ea typeface="+mj-ea"/>
              </a:rPr>
              <a:t>1</a:t>
            </a:r>
            <a:r>
              <a:rPr lang="en-US" altLang="zh-TW" sz="2400" dirty="0" smtClean="0">
                <a:latin typeface="+mj-ea"/>
                <a:ea typeface="+mj-ea"/>
              </a:rPr>
              <a:t>. . .</a:t>
            </a:r>
            <a:r>
              <a:rPr lang="en-US" altLang="zh-TW" sz="2400" dirty="0" err="1" smtClean="0">
                <a:latin typeface="+mj-ea"/>
                <a:ea typeface="+mj-ea"/>
              </a:rPr>
              <a:t>S</a:t>
            </a:r>
            <a:r>
              <a:rPr lang="en-US" altLang="zh-TW" sz="1800" dirty="0" err="1" smtClean="0">
                <a:latin typeface="+mj-ea"/>
                <a:ea typeface="+mj-ea"/>
              </a:rPr>
              <a:t>k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en-US" altLang="zh-TW" sz="1600" dirty="0" smtClean="0">
                <a:latin typeface="+mj-ea"/>
                <a:ea typeface="+mj-ea"/>
              </a:rPr>
              <a:t>Only </a:t>
            </a:r>
            <a:r>
              <a:rPr lang="en-US" altLang="zh-TW" sz="1600" u="sng" dirty="0" smtClean="0">
                <a:latin typeface="+mj-ea"/>
                <a:ea typeface="+mj-ea"/>
              </a:rPr>
              <a:t>one</a:t>
            </a:r>
            <a:r>
              <a:rPr lang="en-US" altLang="zh-TW" sz="1600" dirty="0" smtClean="0">
                <a:latin typeface="+mj-ea"/>
                <a:ea typeface="+mj-ea"/>
              </a:rPr>
              <a:t> or </a:t>
            </a:r>
            <a:r>
              <a:rPr lang="en-US" altLang="zh-TW" sz="1600" u="sng" dirty="0" smtClean="0">
                <a:latin typeface="+mj-ea"/>
                <a:ea typeface="+mj-ea"/>
              </a:rPr>
              <a:t>two</a:t>
            </a:r>
            <a:r>
              <a:rPr lang="en-US" altLang="zh-TW" sz="1600" dirty="0" smtClean="0">
                <a:latin typeface="+mj-ea"/>
                <a:ea typeface="+mj-ea"/>
              </a:rPr>
              <a:t> segments</a:t>
            </a:r>
          </a:p>
          <a:p>
            <a:pPr lvl="2"/>
            <a:r>
              <a:rPr lang="en-US" altLang="zh-TW" sz="2000" dirty="0" smtClean="0">
                <a:latin typeface="+mj-ea"/>
                <a:ea typeface="+mj-ea"/>
              </a:rPr>
              <a:t>S</a:t>
            </a:r>
            <a:r>
              <a:rPr lang="en-US" altLang="zh-TW" sz="1400" dirty="0" smtClean="0">
                <a:latin typeface="+mj-ea"/>
                <a:ea typeface="+mj-ea"/>
              </a:rPr>
              <a:t>i</a:t>
            </a:r>
            <a:r>
              <a:rPr lang="en-US" altLang="zh-TW" sz="2000" dirty="0" smtClean="0">
                <a:latin typeface="+mj-ea"/>
                <a:ea typeface="+mj-ea"/>
              </a:rPr>
              <a:t>S</a:t>
            </a:r>
            <a:r>
              <a:rPr lang="en-US" altLang="zh-TW" sz="1400" dirty="0" smtClean="0">
                <a:latin typeface="+mj-ea"/>
                <a:ea typeface="+mj-ea"/>
              </a:rPr>
              <a:t>i+3</a:t>
            </a:r>
            <a:r>
              <a:rPr lang="en-US" altLang="zh-TW" sz="1600" dirty="0" smtClean="0">
                <a:latin typeface="+mj-ea"/>
                <a:ea typeface="+mj-ea"/>
              </a:rPr>
              <a:t> does not cross the piece </a:t>
            </a:r>
            <a:r>
              <a:rPr lang="en-US" altLang="zh-TW" sz="2000" dirty="0" smtClean="0">
                <a:latin typeface="+mj-ea"/>
                <a:ea typeface="+mj-ea"/>
              </a:rPr>
              <a:t>S</a:t>
            </a:r>
            <a:r>
              <a:rPr lang="en-US" altLang="zh-TW" sz="1400" dirty="0" smtClean="0">
                <a:latin typeface="+mj-ea"/>
                <a:ea typeface="+mj-ea"/>
              </a:rPr>
              <a:t>i </a:t>
            </a:r>
            <a:r>
              <a:rPr lang="en-US" altLang="zh-TW" sz="2000" dirty="0" smtClean="0">
                <a:latin typeface="+mj-ea"/>
                <a:ea typeface="+mj-ea"/>
              </a:rPr>
              <a:t>S</a:t>
            </a:r>
            <a:r>
              <a:rPr lang="en-US" altLang="zh-TW" sz="1400" dirty="0" smtClean="0">
                <a:latin typeface="+mj-ea"/>
                <a:ea typeface="+mj-ea"/>
              </a:rPr>
              <a:t>i+1</a:t>
            </a:r>
            <a:r>
              <a:rPr lang="en-US" altLang="zh-TW" sz="2000" dirty="0" smtClean="0">
                <a:latin typeface="+mj-ea"/>
                <a:ea typeface="+mj-ea"/>
              </a:rPr>
              <a:t>S</a:t>
            </a:r>
            <a:r>
              <a:rPr lang="en-US" altLang="zh-TW" sz="1400" dirty="0" smtClean="0">
                <a:latin typeface="+mj-ea"/>
                <a:ea typeface="+mj-ea"/>
              </a:rPr>
              <a:t>i+2</a:t>
            </a:r>
            <a:r>
              <a:rPr lang="en-US" altLang="zh-TW" sz="2000" dirty="0" smtClean="0">
                <a:latin typeface="+mj-ea"/>
                <a:ea typeface="+mj-ea"/>
              </a:rPr>
              <a:t> S</a:t>
            </a:r>
            <a:r>
              <a:rPr lang="en-US" altLang="zh-TW" sz="1400" dirty="0" smtClean="0">
                <a:latin typeface="+mj-ea"/>
                <a:ea typeface="+mj-ea"/>
              </a:rPr>
              <a:t>i+3 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endParaRPr lang="en-US" altLang="zh-TW" dirty="0" smtClean="0">
              <a:latin typeface="+mj-ea"/>
              <a:ea typeface="+mj-ea"/>
            </a:endParaRPr>
          </a:p>
          <a:p>
            <a:pPr lvl="1"/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21" name="直線接點 20"/>
          <p:cNvCxnSpPr>
            <a:stCxn id="5" idx="7"/>
            <a:endCxn id="17" idx="1"/>
          </p:cNvCxnSpPr>
          <p:nvPr/>
        </p:nvCxnSpPr>
        <p:spPr>
          <a:xfrm rot="16200000" flipH="1">
            <a:off x="1789819" y="3939442"/>
            <a:ext cx="19745" cy="25624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7" idx="7"/>
            <a:endCxn id="19" idx="2"/>
          </p:cNvCxnSpPr>
          <p:nvPr/>
        </p:nvCxnSpPr>
        <p:spPr>
          <a:xfrm rot="5400000" flipH="1" flipV="1">
            <a:off x="2102637" y="3985320"/>
            <a:ext cx="957195" cy="25413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179512" y="4705399"/>
            <a:ext cx="4032448" cy="1531913"/>
            <a:chOff x="1763688" y="4221088"/>
            <a:chExt cx="4032448" cy="1531913"/>
          </a:xfrm>
        </p:grpSpPr>
        <p:grpSp>
          <p:nvGrpSpPr>
            <p:cNvPr id="12" name="群組 11"/>
            <p:cNvGrpSpPr/>
            <p:nvPr/>
          </p:nvGrpSpPr>
          <p:grpSpPr>
            <a:xfrm>
              <a:off x="1979712" y="4705399"/>
              <a:ext cx="864096" cy="648072"/>
              <a:chOff x="1979712" y="4705399"/>
              <a:chExt cx="864096" cy="648072"/>
            </a:xfrm>
          </p:grpSpPr>
          <p:cxnSp>
            <p:nvCxnSpPr>
              <p:cNvPr id="4" name="直線接點 3"/>
              <p:cNvCxnSpPr/>
              <p:nvPr/>
            </p:nvCxnSpPr>
            <p:spPr>
              <a:xfrm>
                <a:off x="2030541" y="4770206"/>
                <a:ext cx="813267" cy="5832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流程圖: 接點 4"/>
              <p:cNvSpPr/>
              <p:nvPr/>
            </p:nvSpPr>
            <p:spPr>
              <a:xfrm>
                <a:off x="1979712" y="47053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771800" y="5229200"/>
              <a:ext cx="1080120" cy="144016"/>
              <a:chOff x="2132112" y="4857799"/>
              <a:chExt cx="1080120" cy="144016"/>
            </a:xfrm>
          </p:grpSpPr>
          <p:cxnSp>
            <p:nvCxnSpPr>
              <p:cNvPr id="6" name="直線接點 5"/>
              <p:cNvCxnSpPr/>
              <p:nvPr/>
            </p:nvCxnSpPr>
            <p:spPr>
              <a:xfrm>
                <a:off x="2254949" y="4929807"/>
                <a:ext cx="957283" cy="7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流程圖: 接點 6"/>
              <p:cNvSpPr/>
              <p:nvPr/>
            </p:nvSpPr>
            <p:spPr>
              <a:xfrm>
                <a:off x="2132112" y="48577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779912" y="4797152"/>
              <a:ext cx="936104" cy="576064"/>
              <a:chOff x="3347864" y="4578151"/>
              <a:chExt cx="936104" cy="576064"/>
            </a:xfrm>
          </p:grpSpPr>
          <p:cxnSp>
            <p:nvCxnSpPr>
              <p:cNvPr id="8" name="直線接點 7"/>
              <p:cNvCxnSpPr/>
              <p:nvPr/>
            </p:nvCxnSpPr>
            <p:spPr>
              <a:xfrm flipV="1">
                <a:off x="3398693" y="4578151"/>
                <a:ext cx="885275" cy="4968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流程圖: 接點 8"/>
              <p:cNvSpPr/>
              <p:nvPr/>
            </p:nvSpPr>
            <p:spPr>
              <a:xfrm>
                <a:off x="3347864" y="50101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644008" y="4293096"/>
              <a:ext cx="864096" cy="576064"/>
              <a:chOff x="1979712" y="4273351"/>
              <a:chExt cx="864096" cy="576064"/>
            </a:xfrm>
          </p:grpSpPr>
          <p:cxnSp>
            <p:nvCxnSpPr>
              <p:cNvPr id="16" name="直線接點 15"/>
              <p:cNvCxnSpPr/>
              <p:nvPr/>
            </p:nvCxnSpPr>
            <p:spPr>
              <a:xfrm flipV="1">
                <a:off x="2030541" y="4273351"/>
                <a:ext cx="813267" cy="4968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流程圖: 接點 16"/>
              <p:cNvSpPr/>
              <p:nvPr/>
            </p:nvSpPr>
            <p:spPr>
              <a:xfrm>
                <a:off x="1979712" y="47053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" name="流程圖: 接點 18"/>
            <p:cNvSpPr/>
            <p:nvPr/>
          </p:nvSpPr>
          <p:spPr>
            <a:xfrm>
              <a:off x="5436096" y="4221088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627784" y="542547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S2</a:t>
              </a:r>
              <a:endParaRPr lang="zh-TW" altLang="en-US" sz="1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763688" y="4797152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S1</a:t>
              </a:r>
              <a:endParaRPr lang="zh-TW" altLang="en-US" sz="14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707904" y="544522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S3</a:t>
              </a:r>
              <a:endParaRPr lang="zh-TW" altLang="en-US" sz="14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644008" y="494116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S4</a:t>
              </a:r>
              <a:endParaRPr lang="zh-TW" altLang="en-US" sz="1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4088" y="450912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S5</a:t>
              </a:r>
              <a:endParaRPr lang="zh-TW" altLang="en-US" sz="1400" dirty="0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5220072" y="5085184"/>
            <a:ext cx="3456384" cy="1027857"/>
            <a:chOff x="2555776" y="4725144"/>
            <a:chExt cx="3456384" cy="1027857"/>
          </a:xfrm>
        </p:grpSpPr>
        <p:grpSp>
          <p:nvGrpSpPr>
            <p:cNvPr id="33" name="群組 10"/>
            <p:cNvGrpSpPr/>
            <p:nvPr/>
          </p:nvGrpSpPr>
          <p:grpSpPr>
            <a:xfrm>
              <a:off x="2771800" y="4725144"/>
              <a:ext cx="1080119" cy="583265"/>
              <a:chOff x="2132112" y="4353743"/>
              <a:chExt cx="1080119" cy="583265"/>
            </a:xfrm>
          </p:grpSpPr>
          <p:cxnSp>
            <p:nvCxnSpPr>
              <p:cNvPr id="46" name="直線接點 5"/>
              <p:cNvCxnSpPr>
                <a:stCxn id="47" idx="5"/>
              </p:cNvCxnSpPr>
              <p:nvPr/>
            </p:nvCxnSpPr>
            <p:spPr>
              <a:xfrm rot="16200000" flipH="1">
                <a:off x="2503464" y="4228240"/>
                <a:ext cx="460340" cy="9571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流程圖: 接點 46"/>
              <p:cNvSpPr/>
              <p:nvPr/>
            </p:nvSpPr>
            <p:spPr>
              <a:xfrm>
                <a:off x="2132112" y="4353743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4" name="群組 9"/>
            <p:cNvGrpSpPr/>
            <p:nvPr/>
          </p:nvGrpSpPr>
          <p:grpSpPr>
            <a:xfrm>
              <a:off x="3779912" y="4797152"/>
              <a:ext cx="936104" cy="576064"/>
              <a:chOff x="3347864" y="4578151"/>
              <a:chExt cx="936104" cy="576064"/>
            </a:xfrm>
          </p:grpSpPr>
          <p:cxnSp>
            <p:nvCxnSpPr>
              <p:cNvPr id="44" name="直線接點 43"/>
              <p:cNvCxnSpPr/>
              <p:nvPr/>
            </p:nvCxnSpPr>
            <p:spPr>
              <a:xfrm flipV="1">
                <a:off x="3398693" y="4578151"/>
                <a:ext cx="885275" cy="4968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流程圖: 接點 44"/>
              <p:cNvSpPr/>
              <p:nvPr/>
            </p:nvSpPr>
            <p:spPr>
              <a:xfrm>
                <a:off x="3347864" y="50101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5" name="群組 14"/>
            <p:cNvGrpSpPr/>
            <p:nvPr/>
          </p:nvGrpSpPr>
          <p:grpSpPr>
            <a:xfrm>
              <a:off x="4644008" y="4725144"/>
              <a:ext cx="792088" cy="504056"/>
              <a:chOff x="1979712" y="4705399"/>
              <a:chExt cx="792088" cy="504056"/>
            </a:xfrm>
          </p:grpSpPr>
          <p:cxnSp>
            <p:nvCxnSpPr>
              <p:cNvPr id="42" name="直線接點 41"/>
              <p:cNvCxnSpPr/>
              <p:nvPr/>
            </p:nvCxnSpPr>
            <p:spPr>
              <a:xfrm>
                <a:off x="2030541" y="4770207"/>
                <a:ext cx="741259" cy="439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流程圖: 接點 42"/>
              <p:cNvSpPr/>
              <p:nvPr/>
            </p:nvSpPr>
            <p:spPr>
              <a:xfrm>
                <a:off x="1979712" y="4705399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6" name="流程圖: 接點 35"/>
            <p:cNvSpPr/>
            <p:nvPr/>
          </p:nvSpPr>
          <p:spPr>
            <a:xfrm>
              <a:off x="5436096" y="5157192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555776" y="494116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S1</a:t>
              </a:r>
              <a:endParaRPr lang="zh-TW" altLang="en-US" sz="1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707904" y="544522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S2</a:t>
              </a:r>
              <a:endParaRPr lang="zh-TW" altLang="en-US" sz="14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644008" y="494116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S3</a:t>
              </a:r>
              <a:endParaRPr lang="zh-TW" altLang="en-US" sz="14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580112" y="499343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/>
                <a:t>S4</a:t>
              </a:r>
              <a:endParaRPr lang="zh-TW" altLang="en-US" sz="1400" dirty="0"/>
            </a:p>
          </p:txBody>
        </p:sp>
      </p:grpSp>
      <p:cxnSp>
        <p:nvCxnSpPr>
          <p:cNvPr id="52" name="直線接點 51"/>
          <p:cNvCxnSpPr>
            <a:stCxn id="47" idx="6"/>
            <a:endCxn id="36" idx="2"/>
          </p:cNvCxnSpPr>
          <p:nvPr/>
        </p:nvCxnSpPr>
        <p:spPr>
          <a:xfrm>
            <a:off x="5580112" y="5157192"/>
            <a:ext cx="2520280" cy="4320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827584" y="63000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P1 is a convex path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53404" y="4077072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</a:t>
            </a:r>
            <a:r>
              <a:rPr lang="en-US" altLang="zh-TW" dirty="0" smtClean="0"/>
              <a:t>1</a:t>
            </a:r>
            <a:r>
              <a:rPr lang="en-US" altLang="zh-TW" sz="2000" dirty="0" smtClean="0">
                <a:sym typeface="Wingdings" pitchFamily="2" charset="2"/>
              </a:rPr>
              <a:t>:</a:t>
            </a:r>
            <a:r>
              <a:rPr lang="zh-TW" altLang="en-US" sz="2000" dirty="0" smtClean="0">
                <a:sym typeface="Wingdings" pitchFamily="2" charset="2"/>
              </a:rPr>
              <a:t>  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1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2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3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4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5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656127" y="4149080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</a:t>
            </a:r>
            <a:r>
              <a:rPr lang="en-US" altLang="zh-TW" dirty="0" smtClean="0"/>
              <a:t>2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 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1</a:t>
            </a:r>
            <a:r>
              <a:rPr lang="zh-TW" altLang="en-US" sz="1600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2</a:t>
            </a:r>
            <a:r>
              <a:rPr lang="zh-TW" altLang="en-US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3</a:t>
            </a:r>
            <a:r>
              <a:rPr lang="zh-TW" altLang="en-US" dirty="0" smtClean="0">
                <a:sym typeface="Wingdings" pitchFamily="2" charset="2"/>
              </a:rPr>
              <a:t>˙</a:t>
            </a:r>
            <a:r>
              <a:rPr lang="en-US" altLang="zh-TW" dirty="0" smtClean="0">
                <a:sym typeface="Wingdings" pitchFamily="2" charset="2"/>
              </a:rPr>
              <a:t>S</a:t>
            </a:r>
            <a:r>
              <a:rPr lang="en-US" altLang="zh-TW" sz="1600" dirty="0" smtClean="0">
                <a:sym typeface="Wingdings" pitchFamily="2" charset="2"/>
              </a:rPr>
              <a:t>4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580112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P2 is a not convex path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cxnSp>
        <p:nvCxnSpPr>
          <p:cNvPr id="22" name="直線接點 21"/>
          <p:cNvCxnSpPr>
            <a:stCxn id="38" idx="5"/>
            <a:endCxn id="44" idx="0"/>
          </p:cNvCxnSpPr>
          <p:nvPr/>
        </p:nvCxnSpPr>
        <p:spPr>
          <a:xfrm>
            <a:off x="2809195" y="2265283"/>
            <a:ext cx="605100" cy="270245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7693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22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cxnSp>
        <p:nvCxnSpPr>
          <p:cNvPr id="4" name="直線接點 3"/>
          <p:cNvCxnSpPr>
            <a:stCxn id="41" idx="0"/>
            <a:endCxn id="45" idx="3"/>
          </p:cNvCxnSpPr>
          <p:nvPr/>
        </p:nvCxnSpPr>
        <p:spPr>
          <a:xfrm flipH="1">
            <a:off x="2703865" y="2922772"/>
            <a:ext cx="1433893" cy="17088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17570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22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cxnSp>
        <p:nvCxnSpPr>
          <p:cNvPr id="4" name="直線接點 3"/>
          <p:cNvCxnSpPr>
            <a:stCxn id="42" idx="6"/>
            <a:endCxn id="46" idx="2"/>
          </p:cNvCxnSpPr>
          <p:nvPr/>
        </p:nvCxnSpPr>
        <p:spPr>
          <a:xfrm flipH="1" flipV="1">
            <a:off x="2686370" y="3946539"/>
            <a:ext cx="1523387" cy="63223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13124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22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FF2F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cxnSp>
        <p:nvCxnSpPr>
          <p:cNvPr id="4" name="直線接點 3"/>
          <p:cNvCxnSpPr>
            <a:stCxn id="54" idx="2"/>
            <a:endCxn id="44" idx="5"/>
          </p:cNvCxnSpPr>
          <p:nvPr/>
        </p:nvCxnSpPr>
        <p:spPr>
          <a:xfrm>
            <a:off x="2972153" y="3780614"/>
            <a:ext cx="493054" cy="13100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6636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Convex path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86" name="直線接點 85"/>
            <p:cNvCxnSpPr>
              <a:stCxn id="43" idx="6"/>
              <a:endCxn id="54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1116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Characteristic Area</a:t>
            </a:r>
            <a:endParaRPr lang="zh-TW" altLang="en-US" dirty="0"/>
          </a:p>
        </p:txBody>
      </p:sp>
      <p:grpSp>
        <p:nvGrpSpPr>
          <p:cNvPr id="4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cxnSp>
          <p:nvCxnSpPr>
            <p:cNvPr id="76" name="直線接點 75"/>
            <p:cNvCxnSpPr>
              <a:stCxn id="51" idx="7"/>
              <a:endCxn id="50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52" idx="5"/>
              <a:endCxn id="51" idx="1"/>
            </p:cNvCxnSpPr>
            <p:nvPr/>
          </p:nvCxnSpPr>
          <p:spPr>
            <a:xfrm>
              <a:off x="2501392" y="4782804"/>
              <a:ext cx="869987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3" idx="4"/>
              <a:endCxn id="52" idx="0"/>
            </p:cNvCxnSpPr>
            <p:nvPr/>
          </p:nvCxnSpPr>
          <p:spPr>
            <a:xfrm flipH="1">
              <a:off x="2450480" y="3858772"/>
              <a:ext cx="14922" cy="801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53" idx="7"/>
              <a:endCxn id="54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1"/>
              <a:endCxn id="47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5" name="直線接點 64"/>
            <p:cNvCxnSpPr>
              <a:stCxn id="47" idx="7"/>
              <a:endCxn id="48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8" idx="5"/>
              <a:endCxn id="49" idx="1"/>
            </p:cNvCxnSpPr>
            <p:nvPr/>
          </p:nvCxnSpPr>
          <p:spPr>
            <a:xfrm>
              <a:off x="2805689" y="1930773"/>
              <a:ext cx="1570532" cy="8591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49" idx="4"/>
              <a:endCxn id="50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43" idx="6"/>
              <a:endCxn id="54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92080" y="4018539"/>
            <a:ext cx="3738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Path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a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b</a:t>
            </a:r>
            <a:r>
              <a:rPr lang="en-US" altLang="zh-TW" sz="2000" dirty="0" smtClean="0"/>
              <a:t> is a convex path 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Only one or two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does not cross the piece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i+2</a:t>
            </a:r>
            <a:r>
              <a:rPr lang="en-US" altLang="zh-TW" sz="2000" dirty="0" smtClean="0"/>
              <a:t>S</a:t>
            </a:r>
            <a:r>
              <a:rPr lang="en-US" altLang="zh-TW" sz="2000" baseline="-25000" dirty="0" smtClean="0"/>
              <a:t>i+3</a:t>
            </a:r>
            <a:r>
              <a:rPr lang="en-US" altLang="zh-TW" sz="2000" dirty="0" smtClean="0"/>
              <a:t>, for all  a ≤ i ≤ b-3</a:t>
            </a:r>
          </a:p>
        </p:txBody>
      </p:sp>
    </p:spTree>
    <p:extLst>
      <p:ext uri="{BB962C8B-B14F-4D97-AF65-F5344CB8AC3E}">
        <p14:creationId xmlns="" xmlns:p14="http://schemas.microsoft.com/office/powerpoint/2010/main" val="38301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Minimum Inner Spanning Tree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cxnSp>
          <p:nvCxnSpPr>
            <p:cNvPr id="76" name="直線接點 75"/>
            <p:cNvCxnSpPr>
              <a:stCxn id="51" idx="7"/>
              <a:endCxn id="50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52" idx="5"/>
              <a:endCxn id="51" idx="1"/>
            </p:cNvCxnSpPr>
            <p:nvPr/>
          </p:nvCxnSpPr>
          <p:spPr>
            <a:xfrm>
              <a:off x="2501392" y="4782804"/>
              <a:ext cx="869987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3" idx="4"/>
              <a:endCxn id="52" idx="0"/>
            </p:cNvCxnSpPr>
            <p:nvPr/>
          </p:nvCxnSpPr>
          <p:spPr>
            <a:xfrm flipH="1">
              <a:off x="2450480" y="3858772"/>
              <a:ext cx="14922" cy="801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53" idx="7"/>
              <a:endCxn id="54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1"/>
              <a:endCxn id="47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5" name="直線接點 64"/>
            <p:cNvCxnSpPr>
              <a:stCxn id="47" idx="7"/>
              <a:endCxn id="48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48" idx="5"/>
              <a:endCxn id="49" idx="1"/>
            </p:cNvCxnSpPr>
            <p:nvPr/>
          </p:nvCxnSpPr>
          <p:spPr>
            <a:xfrm>
              <a:off x="2805689" y="1930773"/>
              <a:ext cx="1570532" cy="85912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49" idx="4"/>
              <a:endCxn id="50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43" idx="6"/>
              <a:endCxn id="54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48590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004048" y="385261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One of segments is removed to get a minimum inner spanning tree</a:t>
            </a:r>
            <a:endParaRPr lang="zh-TW" altLang="en-US" baseline="-25000" dirty="0"/>
          </a:p>
          <a:p>
            <a:endParaRPr lang="zh-TW" alt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34017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Minimum Inner Spanning Tree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cxnSp>
          <p:nvCxnSpPr>
            <p:cNvPr id="76" name="直線接點 75"/>
            <p:cNvCxnSpPr>
              <a:stCxn id="51" idx="7"/>
              <a:endCxn id="50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52" idx="5"/>
              <a:endCxn id="51" idx="1"/>
            </p:cNvCxnSpPr>
            <p:nvPr/>
          </p:nvCxnSpPr>
          <p:spPr>
            <a:xfrm>
              <a:off x="2501392" y="4782804"/>
              <a:ext cx="869987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3" idx="4"/>
              <a:endCxn id="52" idx="0"/>
            </p:cNvCxnSpPr>
            <p:nvPr/>
          </p:nvCxnSpPr>
          <p:spPr>
            <a:xfrm flipH="1">
              <a:off x="2450480" y="3858772"/>
              <a:ext cx="14922" cy="801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53" idx="7"/>
              <a:endCxn id="54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1"/>
              <a:endCxn id="47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5" name="直線接點 64"/>
            <p:cNvCxnSpPr>
              <a:stCxn id="47" idx="7"/>
              <a:endCxn id="48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49" idx="4"/>
              <a:endCxn id="50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43" idx="6"/>
              <a:endCxn id="54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66" name="文字方塊 65"/>
          <p:cNvSpPr txBox="1"/>
          <p:nvPr/>
        </p:nvSpPr>
        <p:spPr>
          <a:xfrm>
            <a:off x="2253323" y="5661248"/>
            <a:ext cx="9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 b="1" spc="60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 altLang="zh-TW" dirty="0"/>
              <a:t>t(y)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915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Start to Converge</a:t>
            </a:r>
            <a:endParaRPr lang="zh-TW" altLang="en-US" dirty="0"/>
          </a:p>
        </p:txBody>
      </p:sp>
      <p:grpSp>
        <p:nvGrpSpPr>
          <p:cNvPr id="3" name="群組 105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cxnSp>
          <p:nvCxnSpPr>
            <p:cNvPr id="76" name="直線接點 75"/>
            <p:cNvCxnSpPr>
              <a:stCxn id="51" idx="7"/>
              <a:endCxn id="50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52" idx="5"/>
              <a:endCxn id="51" idx="1"/>
            </p:cNvCxnSpPr>
            <p:nvPr/>
          </p:nvCxnSpPr>
          <p:spPr>
            <a:xfrm>
              <a:off x="2501392" y="4782804"/>
              <a:ext cx="869987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53" idx="4"/>
              <a:endCxn id="52" idx="0"/>
            </p:cNvCxnSpPr>
            <p:nvPr/>
          </p:nvCxnSpPr>
          <p:spPr>
            <a:xfrm flipH="1">
              <a:off x="2450480" y="3858772"/>
              <a:ext cx="14922" cy="801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53" idx="7"/>
              <a:endCxn id="54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43" idx="1"/>
              <a:endCxn id="47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56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5" name="直線接點 4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rot="3600000" flipV="1">
                <a:off x="2602194" y="435899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流程圖: 接點 37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流程圖: 接點 39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流程圖: 接點 40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流程圖: 接點 41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流程圖: 接點 42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流程圖: 接點 43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流程圖: 接點 44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流程圖: 接點 45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流程圖: 接點 46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流程圖: 接點 47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流程圖: 接點 48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流程圖: 接點 49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流程圖: 接點 50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流程圖: 接點 51"/>
              <p:cNvSpPr/>
              <p:nvPr/>
            </p:nvSpPr>
            <p:spPr>
              <a:xfrm>
                <a:off x="2378480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流程圖: 接點 52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流程圖: 接點 53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5" name="直線接點 64"/>
            <p:cNvCxnSpPr>
              <a:stCxn id="47" idx="7"/>
              <a:endCxn id="48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49" idx="4"/>
              <a:endCxn id="50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43" idx="6"/>
              <a:endCxn id="54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字方塊 89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2374731" y="5570076"/>
            <a:ext cx="7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>
                <a:solidFill>
                  <a:srgbClr val="002060"/>
                </a:solidFill>
              </a:rPr>
              <a:t>t</a:t>
            </a:r>
            <a:r>
              <a:rPr lang="en-US" altLang="zh-TW" sz="2800" b="1" spc="600" dirty="0" smtClean="0">
                <a:solidFill>
                  <a:srgbClr val="002060"/>
                </a:solidFill>
              </a:rPr>
              <a:t>(y)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  <p:cxnSp>
        <p:nvCxnSpPr>
          <p:cNvPr id="67" name="直線接點 66"/>
          <p:cNvCxnSpPr/>
          <p:nvPr/>
        </p:nvCxnSpPr>
        <p:spPr>
          <a:xfrm rot="3600000" flipV="1">
            <a:off x="2594746" y="4542264"/>
            <a:ext cx="0" cy="252000"/>
          </a:xfrm>
          <a:prstGeom prst="line">
            <a:avLst/>
          </a:prstGeom>
          <a:ln w="76200">
            <a:solidFill>
              <a:srgbClr val="FF2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3023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Converging</a:t>
            </a:r>
            <a:endParaRPr lang="zh-TW" altLang="en-US" dirty="0"/>
          </a:p>
        </p:txBody>
      </p:sp>
      <p:grpSp>
        <p:nvGrpSpPr>
          <p:cNvPr id="3" name="群組 69"/>
          <p:cNvGrpSpPr/>
          <p:nvPr/>
        </p:nvGrpSpPr>
        <p:grpSpPr>
          <a:xfrm>
            <a:off x="570898" y="1547500"/>
            <a:ext cx="4433150" cy="4185756"/>
            <a:chOff x="570898" y="1547500"/>
            <a:chExt cx="4433150" cy="4185756"/>
          </a:xfrm>
        </p:grpSpPr>
        <p:cxnSp>
          <p:nvCxnSpPr>
            <p:cNvPr id="71" name="直線接點 70"/>
            <p:cNvCxnSpPr>
              <a:stCxn id="124" idx="7"/>
              <a:endCxn id="123" idx="3"/>
            </p:cNvCxnSpPr>
            <p:nvPr/>
          </p:nvCxnSpPr>
          <p:spPr>
            <a:xfrm flipV="1">
              <a:off x="3473203" y="4782804"/>
              <a:ext cx="913528" cy="533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125" idx="5"/>
              <a:endCxn id="124" idx="1"/>
            </p:cNvCxnSpPr>
            <p:nvPr/>
          </p:nvCxnSpPr>
          <p:spPr>
            <a:xfrm>
              <a:off x="2749554" y="4660539"/>
              <a:ext cx="621825" cy="6561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126" idx="4"/>
              <a:endCxn id="125" idx="0"/>
            </p:cNvCxnSpPr>
            <p:nvPr/>
          </p:nvCxnSpPr>
          <p:spPr>
            <a:xfrm>
              <a:off x="2465402" y="3858772"/>
              <a:ext cx="233240" cy="6788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>
              <a:stCxn id="126" idx="7"/>
              <a:endCxn id="127" idx="1"/>
            </p:cNvCxnSpPr>
            <p:nvPr/>
          </p:nvCxnSpPr>
          <p:spPr>
            <a:xfrm flipV="1">
              <a:off x="2516314" y="3729702"/>
              <a:ext cx="476927" cy="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>
              <a:stCxn id="116" idx="1"/>
              <a:endCxn id="120" idx="4"/>
            </p:cNvCxnSpPr>
            <p:nvPr/>
          </p:nvCxnSpPr>
          <p:spPr>
            <a:xfrm flipH="1" flipV="1">
              <a:off x="1076123" y="2897258"/>
              <a:ext cx="234581" cy="16306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75"/>
            <p:cNvGrpSpPr/>
            <p:nvPr/>
          </p:nvGrpSpPr>
          <p:grpSpPr>
            <a:xfrm>
              <a:off x="1004123" y="1807861"/>
              <a:ext cx="3505520" cy="3631745"/>
              <a:chOff x="1004123" y="1601129"/>
              <a:chExt cx="3505520" cy="3631745"/>
            </a:xfrm>
          </p:grpSpPr>
          <p:cxnSp>
            <p:nvCxnSpPr>
              <p:cNvPr id="97" name="直線接點 96"/>
              <p:cNvCxnSpPr/>
              <p:nvPr/>
            </p:nvCxnSpPr>
            <p:spPr>
              <a:xfrm flipV="1">
                <a:off x="1363699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 rot="-3600000" flipV="1">
                <a:off x="3453821" y="1678837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rot="3600000" flipV="1">
                <a:off x="2059238" y="1668328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接點 99"/>
              <p:cNvCxnSpPr/>
              <p:nvPr/>
            </p:nvCxnSpPr>
            <p:spPr>
              <a:xfrm flipV="1">
                <a:off x="4137758" y="2860040"/>
                <a:ext cx="0" cy="144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rot="3600000">
                <a:off x="379256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 rot="18000000" flipH="1">
                <a:off x="3082537" y="4266010"/>
                <a:ext cx="0" cy="72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V="1">
                <a:off x="2758370" y="3811807"/>
                <a:ext cx="0" cy="4788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 flipV="1">
                <a:off x="2758370" y="175563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rot="-3600000" flipV="1">
                <a:off x="1224268" y="2604661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 flipV="1">
                <a:off x="3414295" y="4905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rot="-3600000" flipV="1">
                <a:off x="4287700" y="4356010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接點 107"/>
              <p:cNvCxnSpPr/>
              <p:nvPr/>
            </p:nvCxnSpPr>
            <p:spPr>
              <a:xfrm rot="3600000" flipV="1">
                <a:off x="4287700" y="2634077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108"/>
              <p:cNvCxnSpPr/>
              <p:nvPr/>
            </p:nvCxnSpPr>
            <p:spPr>
              <a:xfrm rot="3600000" flipV="1">
                <a:off x="2894210" y="3556059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接點 109"/>
              <p:cNvCxnSpPr/>
              <p:nvPr/>
            </p:nvCxnSpPr>
            <p:spPr>
              <a:xfrm rot="-3600000" flipV="1">
                <a:off x="2615345" y="3569352"/>
                <a:ext cx="0" cy="18000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流程圖: 接點 111"/>
              <p:cNvSpPr/>
              <p:nvPr/>
            </p:nvSpPr>
            <p:spPr>
              <a:xfrm>
                <a:off x="2686283" y="1935639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流程圖: 接點 112"/>
              <p:cNvSpPr/>
              <p:nvPr/>
            </p:nvSpPr>
            <p:spPr>
              <a:xfrm>
                <a:off x="1291699" y="270892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流程圖: 接點 113"/>
              <p:cNvSpPr/>
              <p:nvPr/>
            </p:nvSpPr>
            <p:spPr>
              <a:xfrm>
                <a:off x="4065758" y="2716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5" name="流程圖: 接點 114"/>
              <p:cNvSpPr/>
              <p:nvPr/>
            </p:nvSpPr>
            <p:spPr>
              <a:xfrm>
                <a:off x="4065757" y="430004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6" name="流程圖: 接點 115"/>
              <p:cNvSpPr/>
              <p:nvPr/>
            </p:nvSpPr>
            <p:spPr>
              <a:xfrm>
                <a:off x="1289616" y="4300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7" name="流程圖: 接點 116"/>
              <p:cNvSpPr/>
              <p:nvPr/>
            </p:nvSpPr>
            <p:spPr>
              <a:xfrm>
                <a:off x="3342295" y="4761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8" name="流程圖: 接點 117"/>
              <p:cNvSpPr/>
              <p:nvPr/>
            </p:nvSpPr>
            <p:spPr>
              <a:xfrm>
                <a:off x="2682777" y="4302010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流程圖: 接點 118"/>
              <p:cNvSpPr/>
              <p:nvPr/>
            </p:nvSpPr>
            <p:spPr>
              <a:xfrm>
                <a:off x="2686370" y="3667807"/>
                <a:ext cx="144000" cy="144000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0" name="流程圖: 接點 119"/>
              <p:cNvSpPr/>
              <p:nvPr/>
            </p:nvSpPr>
            <p:spPr>
              <a:xfrm>
                <a:off x="1004123" y="254652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1" name="流程圖: 接點 120"/>
              <p:cNvSpPr/>
              <p:nvPr/>
            </p:nvSpPr>
            <p:spPr>
              <a:xfrm>
                <a:off x="2682777" y="1601129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2" name="流程圖: 接點 121"/>
              <p:cNvSpPr/>
              <p:nvPr/>
            </p:nvSpPr>
            <p:spPr>
              <a:xfrm>
                <a:off x="4355133" y="2562076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3" name="流程圖: 接點 122"/>
              <p:cNvSpPr/>
              <p:nvPr/>
            </p:nvSpPr>
            <p:spPr>
              <a:xfrm>
                <a:off x="4365643" y="445316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4" name="流程圖: 接點 123"/>
              <p:cNvSpPr/>
              <p:nvPr/>
            </p:nvSpPr>
            <p:spPr>
              <a:xfrm>
                <a:off x="3350291" y="5088874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流程圖: 接點 124"/>
              <p:cNvSpPr/>
              <p:nvPr/>
            </p:nvSpPr>
            <p:spPr>
              <a:xfrm>
                <a:off x="2626642" y="4330895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6" name="流程圖: 接點 125"/>
              <p:cNvSpPr/>
              <p:nvPr/>
            </p:nvSpPr>
            <p:spPr>
              <a:xfrm>
                <a:off x="2393402" y="3508040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7" name="流程圖: 接點 126"/>
              <p:cNvSpPr/>
              <p:nvPr/>
            </p:nvSpPr>
            <p:spPr>
              <a:xfrm>
                <a:off x="2972153" y="3501882"/>
                <a:ext cx="144000" cy="144000"/>
              </a:xfrm>
              <a:prstGeom prst="flowChartConnector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77" name="直線接點 76"/>
            <p:cNvCxnSpPr>
              <a:stCxn id="120" idx="7"/>
              <a:endCxn id="121" idx="3"/>
            </p:cNvCxnSpPr>
            <p:nvPr/>
          </p:nvCxnSpPr>
          <p:spPr>
            <a:xfrm flipV="1">
              <a:off x="1127035" y="1930773"/>
              <a:ext cx="1576830" cy="843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122" idx="4"/>
              <a:endCxn id="123" idx="0"/>
            </p:cNvCxnSpPr>
            <p:nvPr/>
          </p:nvCxnSpPr>
          <p:spPr>
            <a:xfrm>
              <a:off x="4427133" y="2912808"/>
              <a:ext cx="10510" cy="1747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>
              <a:stCxn id="116" idx="6"/>
              <a:endCxn id="127" idx="4"/>
            </p:cNvCxnSpPr>
            <p:nvPr/>
          </p:nvCxnSpPr>
          <p:spPr>
            <a:xfrm flipV="1">
              <a:off x="1433616" y="3852614"/>
              <a:ext cx="1610537" cy="7261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字方塊 80"/>
            <p:cNvSpPr txBox="1"/>
            <p:nvPr/>
          </p:nvSpPr>
          <p:spPr>
            <a:xfrm>
              <a:off x="899592" y="451605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</a:rPr>
                <a:t>P1</a:t>
              </a:r>
              <a:endParaRPr lang="zh-TW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570898" y="251647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P2</a:t>
              </a: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771800" y="154750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P3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4427984" y="25463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P4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4499992" y="449982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P5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3203848" y="536392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P6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1979712" y="4680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P7</a:t>
              </a:r>
              <a:endParaRPr lang="zh-TW" altLang="en-US" dirty="0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2051720" y="34213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P8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2987824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>
                  <a:solidFill>
                    <a:srgbClr val="006600"/>
                  </a:solidFill>
                </a:defRPr>
              </a:lvl1pPr>
            </a:lstStyle>
            <a:p>
              <a:r>
                <a:rPr lang="en-US" altLang="zh-TW" dirty="0" smtClean="0"/>
                <a:t>P9</a:t>
              </a:r>
              <a:endParaRPr lang="zh-TW" altLang="en-US" dirty="0"/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1403648" y="290636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</a:t>
              </a:r>
              <a:r>
                <a:rPr lang="en-US" altLang="zh-TW" dirty="0" smtClean="0">
                  <a:solidFill>
                    <a:srgbClr val="002060"/>
                  </a:solidFill>
                </a:rPr>
                <a:t>1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2502749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S2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3707904" y="29156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3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3667426" y="4280257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4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3168307" y="461922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5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771800" y="42934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6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6" name="文字方塊 95"/>
            <p:cNvSpPr txBox="1"/>
            <p:nvPr/>
          </p:nvSpPr>
          <p:spPr>
            <a:xfrm>
              <a:off x="2805689" y="387278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S</a:t>
              </a:r>
              <a:r>
                <a:rPr lang="en-US" altLang="zh-TW" dirty="0">
                  <a:solidFill>
                    <a:srgbClr val="002060"/>
                  </a:solidFill>
                </a:rPr>
                <a:t>7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28" name="文字方塊 127"/>
          <p:cNvSpPr txBox="1"/>
          <p:nvPr/>
        </p:nvSpPr>
        <p:spPr>
          <a:xfrm>
            <a:off x="1979712" y="5642084"/>
            <a:ext cx="15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600" dirty="0" smtClean="0">
                <a:solidFill>
                  <a:srgbClr val="002060"/>
                </a:solidFill>
              </a:rPr>
              <a:t>t(y-&gt;x)</a:t>
            </a:r>
            <a:endParaRPr lang="zh-TW" altLang="en-US" sz="28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4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1377</TotalTime>
  <Words>4134</Words>
  <Application>Microsoft Office PowerPoint</Application>
  <PresentationFormat>如螢幕大小 (4:3)</PresentationFormat>
  <Paragraphs>1232</Paragraphs>
  <Slides>112</Slides>
  <Notes>112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112</vt:i4>
      </vt:variant>
    </vt:vector>
  </HeadingPairs>
  <TitlesOfParts>
    <vt:vector size="116" baseType="lpstr">
      <vt:lpstr>暗香撲面</vt:lpstr>
      <vt:lpstr>文件</vt:lpstr>
      <vt:lpstr>方程式</vt:lpstr>
      <vt:lpstr>Equation</vt:lpstr>
      <vt:lpstr>Steiner Ratio</vt:lpstr>
      <vt:lpstr>Steiner Ratio</vt:lpstr>
      <vt:lpstr>Steiner ratio</vt:lpstr>
      <vt:lpstr>SMT</vt:lpstr>
      <vt:lpstr>SMT</vt:lpstr>
      <vt:lpstr>Steiner  topology</vt:lpstr>
      <vt:lpstr> ST</vt:lpstr>
      <vt:lpstr>Steiner Trees</vt:lpstr>
      <vt:lpstr>Inner Spanning Trees</vt:lpstr>
      <vt:lpstr>Inner Spanning Trees</vt:lpstr>
      <vt:lpstr>Inner Spanning Trees</vt:lpstr>
      <vt:lpstr>characteristic areas</vt:lpstr>
      <vt:lpstr>characteristic areas</vt:lpstr>
      <vt:lpstr>Inner Spanning Trees</vt:lpstr>
      <vt:lpstr>Inner Spanning Trees</vt:lpstr>
      <vt:lpstr>Steiner Ratio</vt:lpstr>
      <vt:lpstr>Steiner Ratio</vt:lpstr>
      <vt:lpstr>Steiner Ratio</vt:lpstr>
      <vt:lpstr>Steiner Ratio</vt:lpstr>
      <vt:lpstr>Theorem 1</vt:lpstr>
      <vt:lpstr>Between ft(x) and Theorem 1 </vt:lpstr>
      <vt:lpstr>Between F(t) , F(t*) and Theorem1</vt:lpstr>
      <vt:lpstr>Prove Theorem 1 by contradiction</vt:lpstr>
      <vt:lpstr>Lemma 4.</vt:lpstr>
      <vt:lpstr>投影片 25</vt:lpstr>
      <vt:lpstr>Let x be a minimum point.  Every component of x is positive.</vt:lpstr>
      <vt:lpstr>投影片 27</vt:lpstr>
      <vt:lpstr>投影片 28</vt:lpstr>
      <vt:lpstr>find “t”</vt:lpstr>
      <vt:lpstr>投影片 30</vt:lpstr>
      <vt:lpstr>2. if the ST of topology t does not exist:</vt:lpstr>
      <vt:lpstr>2. if the ST of topology t does not exist:</vt:lpstr>
      <vt:lpstr>Lemma 6~9</vt:lpstr>
      <vt:lpstr>Lemma 6</vt:lpstr>
      <vt:lpstr>Lemma 6</vt:lpstr>
      <vt:lpstr>Convex Function</vt:lpstr>
      <vt:lpstr>Convex Function</vt:lpstr>
      <vt:lpstr>Convex Function</vt:lpstr>
      <vt:lpstr>Lemma 6</vt:lpstr>
      <vt:lpstr>Lemma 7</vt:lpstr>
      <vt:lpstr>Lemma 7</vt:lpstr>
      <vt:lpstr>Lemma 7</vt:lpstr>
      <vt:lpstr>Lemma 7</vt:lpstr>
      <vt:lpstr>Lemma 7</vt:lpstr>
      <vt:lpstr>Lemma 7</vt:lpstr>
      <vt:lpstr>Lemma 7</vt:lpstr>
      <vt:lpstr>Lemma 7</vt:lpstr>
      <vt:lpstr>Lemma 7</vt:lpstr>
      <vt:lpstr>Lemma 8</vt:lpstr>
      <vt:lpstr>Lemma 8</vt:lpstr>
      <vt:lpstr>Lemma 9</vt:lpstr>
      <vt:lpstr>Triangulation</vt:lpstr>
      <vt:lpstr>Triangulation</vt:lpstr>
      <vt:lpstr>Critical Structure</vt:lpstr>
      <vt:lpstr>Critical Structure</vt:lpstr>
      <vt:lpstr>Critical Structure</vt:lpstr>
      <vt:lpstr>Critical Structure</vt:lpstr>
      <vt:lpstr>Critical Structure</vt:lpstr>
      <vt:lpstr>Critical Structure</vt:lpstr>
      <vt:lpstr>Critical Structure</vt:lpstr>
      <vt:lpstr>Critical Structure</vt:lpstr>
      <vt:lpstr>Critical Structure</vt:lpstr>
      <vt:lpstr>Critical Structure</vt:lpstr>
      <vt:lpstr>Critical Structure</vt:lpstr>
      <vt:lpstr>Critical Structure</vt:lpstr>
      <vt:lpstr>Lattice point</vt:lpstr>
      <vt:lpstr>Another tree structure…</vt:lpstr>
      <vt:lpstr>Hexagonal Tree</vt:lpstr>
      <vt:lpstr>Hexagonal Tree</vt:lpstr>
      <vt:lpstr>Hexagonal Tree</vt:lpstr>
      <vt:lpstr>Hexagonal Tree</vt:lpstr>
      <vt:lpstr>Hexagonal Tree</vt:lpstr>
      <vt:lpstr>Hexagonal Tree</vt:lpstr>
      <vt:lpstr>Hexagonal Tree</vt:lpstr>
      <vt:lpstr>Hexagonal Tree</vt:lpstr>
      <vt:lpstr>Hexagonal Tree</vt:lpstr>
      <vt:lpstr>Hexagonal Tree</vt:lpstr>
      <vt:lpstr>Hexagonal Tree</vt:lpstr>
      <vt:lpstr>Hexagonal Tree</vt:lpstr>
      <vt:lpstr>Steiner Ratio</vt:lpstr>
      <vt:lpstr>Abstract</vt:lpstr>
      <vt:lpstr>Continuity</vt:lpstr>
      <vt:lpstr>Proof of Discontinuity</vt:lpstr>
      <vt:lpstr>Steiner tree</vt:lpstr>
      <vt:lpstr>Convex path</vt:lpstr>
      <vt:lpstr>Convex path</vt:lpstr>
      <vt:lpstr>Convex path</vt:lpstr>
      <vt:lpstr>Convex path</vt:lpstr>
      <vt:lpstr>Convex path</vt:lpstr>
      <vt:lpstr>Convex path</vt:lpstr>
      <vt:lpstr>Convex path</vt:lpstr>
      <vt:lpstr>Convex path</vt:lpstr>
      <vt:lpstr>Convex path</vt:lpstr>
      <vt:lpstr>Convex path</vt:lpstr>
      <vt:lpstr>Characteristic Area</vt:lpstr>
      <vt:lpstr>Minimum Inner Spanning Tree</vt:lpstr>
      <vt:lpstr>Minimum Inner Spanning Tree</vt:lpstr>
      <vt:lpstr>Start to Converge</vt:lpstr>
      <vt:lpstr>Converging</vt:lpstr>
      <vt:lpstr>Minimum Inner Spanning Tree</vt:lpstr>
      <vt:lpstr>投影片 101</vt:lpstr>
      <vt:lpstr>Characteristic Area</vt:lpstr>
      <vt:lpstr>Convex Path</vt:lpstr>
      <vt:lpstr>Characteristic Area</vt:lpstr>
      <vt:lpstr>Minimum Inner Spanning Tree</vt:lpstr>
      <vt:lpstr>Minimum Inner Spanning Tree</vt:lpstr>
      <vt:lpstr>Comparison</vt:lpstr>
      <vt:lpstr>Comparison</vt:lpstr>
      <vt:lpstr>Comparison</vt:lpstr>
      <vt:lpstr>Continuity</vt:lpstr>
      <vt:lpstr>Assumption</vt:lpstr>
      <vt:lpstr>Minimum Spanning Tree</vt:lpstr>
    </vt:vector>
  </TitlesOfParts>
  <Company>NTU CSIE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Steiner Ratio</dc:title>
  <dc:creator>ACB</dc:creator>
  <cp:lastModifiedBy>Roger Yang</cp:lastModifiedBy>
  <cp:revision>168</cp:revision>
  <dcterms:created xsi:type="dcterms:W3CDTF">2010-12-16T07:23:02Z</dcterms:created>
  <dcterms:modified xsi:type="dcterms:W3CDTF">2011-01-08T09:10:02Z</dcterms:modified>
</cp:coreProperties>
</file>