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83" r:id="rId14"/>
    <p:sldId id="284" r:id="rId15"/>
    <p:sldId id="285" r:id="rId16"/>
    <p:sldId id="286" r:id="rId17"/>
    <p:sldId id="287" r:id="rId18"/>
    <p:sldId id="288" r:id="rId19"/>
    <p:sldId id="289" r:id="rId20"/>
    <p:sldId id="290" r:id="rId21"/>
    <p:sldId id="291" r:id="rId22"/>
    <p:sldId id="276" r:id="rId23"/>
    <p:sldId id="268" r:id="rId24"/>
    <p:sldId id="269" r:id="rId25"/>
    <p:sldId id="270" r:id="rId26"/>
    <p:sldId id="271" r:id="rId27"/>
    <p:sldId id="272" r:id="rId28"/>
    <p:sldId id="273" r:id="rId29"/>
    <p:sldId id="274" r:id="rId30"/>
    <p:sldId id="275" r:id="rId31"/>
    <p:sldId id="282" r:id="rId32"/>
    <p:sldId id="277" r:id="rId33"/>
    <p:sldId id="278" r:id="rId34"/>
    <p:sldId id="279" r:id="rId35"/>
    <p:sldId id="280" r:id="rId36"/>
    <p:sldId id="28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862" autoAdjust="0"/>
  </p:normalViewPr>
  <p:slideViewPr>
    <p:cSldViewPr snapToGrid="0">
      <p:cViewPr>
        <p:scale>
          <a:sx n="74" d="100"/>
          <a:sy n="74" d="100"/>
        </p:scale>
        <p:origin x="-78" y="108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8373E-7BA0-4F59-AEB9-F1285AEEB1EA}" type="datetimeFigureOut">
              <a:rPr lang="zh-TW" altLang="en-US" smtClean="0"/>
              <a:pPr/>
              <a:t>2016/12/12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A8FC0-0737-413B-BE2E-87775085C633}" type="slidenum">
              <a:rPr lang="zh-TW" altLang="en-US" smtClean="0"/>
              <a:pPr/>
              <a:t>‹#›</a:t>
            </a:fld>
            <a:endParaRPr lang="zh-TW" altLang="en-US"/>
          </a:p>
        </p:txBody>
      </p:sp>
    </p:spTree>
    <p:extLst>
      <p:ext uri="{BB962C8B-B14F-4D97-AF65-F5344CB8AC3E}">
        <p14:creationId xmlns:p14="http://schemas.microsoft.com/office/powerpoint/2010/main" xmlns="" val="426941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tp://ftp.ncbi.nih.gov/genbank/gbrel.tx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dirty="0" smtClean="0"/>
              <a:t>國家生物技術資訊中心</a:t>
            </a:r>
            <a:endParaRPr lang="en-US" altLang="zh-TW" sz="1200" dirty="0" smtClean="0"/>
          </a:p>
        </p:txBody>
      </p:sp>
      <p:sp>
        <p:nvSpPr>
          <p:cNvPr id="4" name="投影片編號版面配置區 3"/>
          <p:cNvSpPr>
            <a:spLocks noGrp="1"/>
          </p:cNvSpPr>
          <p:nvPr>
            <p:ph type="sldNum" sz="quarter" idx="10"/>
          </p:nvPr>
        </p:nvSpPr>
        <p:spPr/>
        <p:txBody>
          <a:bodyPr/>
          <a:lstStyle/>
          <a:p>
            <a:fld id="{EC47F0AE-2519-4F5C-86CD-EF894BE59274}" type="slidenum">
              <a:rPr lang="zh-TW" altLang="en-US" smtClean="0"/>
              <a:pPr/>
              <a:t>14</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https://www.ncbi.nlm.nih.gov/Sitemap/samplerecord.html#LocusNameB</a:t>
            </a:r>
            <a:endParaRPr lang="zh-TW" altLang="en-US" dirty="0"/>
          </a:p>
        </p:txBody>
      </p:sp>
      <p:sp>
        <p:nvSpPr>
          <p:cNvPr id="4" name="投影片編號版面配置區 3"/>
          <p:cNvSpPr>
            <a:spLocks noGrp="1"/>
          </p:cNvSpPr>
          <p:nvPr>
            <p:ph type="sldNum" sz="quarter" idx="10"/>
          </p:nvPr>
        </p:nvSpPr>
        <p:spPr/>
        <p:txBody>
          <a:bodyPr/>
          <a:lstStyle/>
          <a:p>
            <a:fld id="{EC47F0AE-2519-4F5C-86CD-EF894BE59274}" type="slidenum">
              <a:rPr lang="zh-TW" altLang="en-US" smtClean="0"/>
              <a:pPr/>
              <a:t>17</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記錄核酸序列或蛋白質氨基酸序列的文字格式</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核酸或胺基酸均以單個字母編碼呈現</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https://www.ncbi.nlm.nih.gov/books/NBK21097/</a:t>
            </a:r>
          </a:p>
          <a:p>
            <a:r>
              <a:rPr lang="en-US" altLang="zh-TW" sz="1200" b="0" i="0" kern="1200" dirty="0" smtClean="0">
                <a:solidFill>
                  <a:schemeClr val="tx1"/>
                </a:solidFill>
                <a:latin typeface="+mn-lt"/>
                <a:ea typeface="+mn-ea"/>
                <a:cs typeface="+mn-cs"/>
              </a:rPr>
              <a:t>The description line (</a:t>
            </a:r>
            <a:r>
              <a:rPr lang="en-US" altLang="zh-TW" sz="1200" b="0" i="0" kern="1200" dirty="0" err="1" smtClean="0">
                <a:solidFill>
                  <a:schemeClr val="tx1"/>
                </a:solidFill>
                <a:latin typeface="+mn-lt"/>
                <a:ea typeface="+mn-ea"/>
                <a:cs typeface="+mn-cs"/>
              </a:rPr>
              <a:t>defline</a:t>
            </a:r>
            <a:r>
              <a:rPr lang="en-US" altLang="zh-TW" sz="1200" b="0" i="0" kern="1200" dirty="0" smtClean="0">
                <a:solidFill>
                  <a:schemeClr val="tx1"/>
                </a:solidFill>
                <a:latin typeface="+mn-lt"/>
                <a:ea typeface="+mn-ea"/>
                <a:cs typeface="+mn-cs"/>
              </a:rPr>
              <a:t>) is distinguished from the sequence data by a greater-than ("&gt;") symbol at the beginning. It is recommended that all lines of text be shorter than 80 characters in length. An example sequence in FASTA format is:</a:t>
            </a:r>
            <a:endParaRPr lang="zh-TW" altLang="en-US" dirty="0"/>
          </a:p>
        </p:txBody>
      </p:sp>
      <p:sp>
        <p:nvSpPr>
          <p:cNvPr id="4" name="投影片編號版面配置區 3"/>
          <p:cNvSpPr>
            <a:spLocks noGrp="1"/>
          </p:cNvSpPr>
          <p:nvPr>
            <p:ph type="sldNum" sz="quarter" idx="10"/>
          </p:nvPr>
        </p:nvSpPr>
        <p:spPr/>
        <p:txBody>
          <a:bodyPr/>
          <a:lstStyle/>
          <a:p>
            <a:fld id="{EC47F0AE-2519-4F5C-86CD-EF894BE59274}" type="slidenum">
              <a:rPr lang="zh-TW" altLang="en-US" smtClean="0"/>
              <a:pPr/>
              <a:t>19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LOCUS - A short mnemonic name for the entry, chosen to suggest the sequence's definition. Mandatory keyword/exactly one record.</a:t>
            </a:r>
          </a:p>
          <a:p>
            <a:r>
              <a:rPr lang="en-US" altLang="zh-TW" sz="1200" b="0" i="0" kern="1200" dirty="0" smtClean="0">
                <a:solidFill>
                  <a:schemeClr val="tx1"/>
                </a:solidFill>
                <a:latin typeface="+mn-lt"/>
                <a:ea typeface="+mn-ea"/>
                <a:cs typeface="+mn-cs"/>
              </a:rPr>
              <a:t>the first three characters usually designated the organism; the fourth and fifth characters were used to show other group designations, such as gene product; for segmented entries, the last character was one of a series of sequential integers. (See </a:t>
            </a:r>
            <a:r>
              <a:rPr lang="en-US" altLang="zh-TW" sz="1200" b="0" i="0" kern="1200" dirty="0" err="1" smtClean="0">
                <a:solidFill>
                  <a:schemeClr val="tx1"/>
                </a:solidFill>
                <a:latin typeface="+mn-lt"/>
                <a:ea typeface="+mn-ea"/>
                <a:cs typeface="+mn-cs"/>
              </a:rPr>
              <a:t>GenBank</a:t>
            </a:r>
            <a:r>
              <a:rPr lang="en-US" altLang="zh-TW" sz="1200" b="0" i="0" kern="1200" dirty="0" smtClean="0">
                <a:solidFill>
                  <a:schemeClr val="tx1"/>
                </a:solidFill>
                <a:latin typeface="+mn-lt"/>
                <a:ea typeface="+mn-ea"/>
                <a:cs typeface="+mn-cs"/>
              </a:rPr>
              <a:t> </a:t>
            </a:r>
            <a:r>
              <a:rPr lang="en-US" altLang="zh-TW" sz="1200" b="0" i="0" u="none" strike="noStrike" kern="1200" dirty="0" smtClean="0">
                <a:solidFill>
                  <a:schemeClr val="tx1"/>
                </a:solidFill>
                <a:latin typeface="+mn-lt"/>
                <a:ea typeface="+mn-ea"/>
                <a:cs typeface="+mn-cs"/>
                <a:hlinkClick r:id="rId3"/>
              </a:rPr>
              <a:t>release notes</a:t>
            </a:r>
            <a:r>
              <a:rPr lang="en-US" altLang="zh-TW" sz="1200" b="0" i="0" kern="1200" dirty="0" smtClean="0">
                <a:solidFill>
                  <a:schemeClr val="tx1"/>
                </a:solidFill>
                <a:latin typeface="+mn-lt"/>
                <a:ea typeface="+mn-ea"/>
                <a:cs typeface="+mn-cs"/>
              </a:rPr>
              <a:t> section 3.4.4 for more info.)</a:t>
            </a:r>
          </a:p>
          <a:p>
            <a:endParaRPr lang="en-US" altLang="zh-TW" sz="1200" b="0" i="0" kern="1200" dirty="0" smtClean="0">
              <a:solidFill>
                <a:schemeClr val="tx1"/>
              </a:solidFill>
              <a:latin typeface="+mn-lt"/>
              <a:ea typeface="+mn-ea"/>
              <a:cs typeface="+mn-cs"/>
            </a:endParaRPr>
          </a:p>
          <a:p>
            <a:r>
              <a:rPr lang="en-US" altLang="zh-TW" dirty="0" smtClean="0"/>
              <a:t>ftp://ftp.ncbi.nih.gov/genbank/gbrel.txt</a:t>
            </a:r>
            <a:endParaRPr lang="zh-TW" altLang="en-US" dirty="0"/>
          </a:p>
        </p:txBody>
      </p:sp>
      <p:sp>
        <p:nvSpPr>
          <p:cNvPr id="4" name="投影片編號版面配置區 3"/>
          <p:cNvSpPr>
            <a:spLocks noGrp="1"/>
          </p:cNvSpPr>
          <p:nvPr>
            <p:ph type="sldNum" sz="quarter" idx="10"/>
          </p:nvPr>
        </p:nvSpPr>
        <p:spPr/>
        <p:txBody>
          <a:bodyPr/>
          <a:lstStyle/>
          <a:p>
            <a:fld id="{EC47F0AE-2519-4F5C-86CD-EF894BE59274}" type="slidenum">
              <a:rPr lang="zh-TW" altLang="en-US" smtClean="0"/>
              <a:pPr/>
              <a:t>20</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To expand the analytical potential of NGS in HLA typing. Studies based on SNP analysis have revealed the DNA sequence of HLA genes to carry important biological information typically overlooked in the simple exercise of allele assignment. </a:t>
            </a:r>
          </a:p>
          <a:p>
            <a:r>
              <a:rPr lang="en-US" altLang="zh-TW" dirty="0" smtClean="0"/>
              <a:t>NGS software is optimized to match sample sequences against databases of HLA allele sequence references. </a:t>
            </a:r>
          </a:p>
          <a:p>
            <a:endParaRPr lang="zh-TW" altLang="en-US" dirty="0"/>
          </a:p>
        </p:txBody>
      </p:sp>
      <p:sp>
        <p:nvSpPr>
          <p:cNvPr id="4" name="投影片編號版面配置區 3"/>
          <p:cNvSpPr>
            <a:spLocks noGrp="1"/>
          </p:cNvSpPr>
          <p:nvPr>
            <p:ph type="sldNum" sz="quarter" idx="10"/>
          </p:nvPr>
        </p:nvSpPr>
        <p:spPr/>
        <p:txBody>
          <a:bodyPr/>
          <a:lstStyle/>
          <a:p>
            <a:fld id="{A2CA8FC0-0737-413B-BE2E-87775085C633}" type="slidenum">
              <a:rPr lang="zh-TW" altLang="en-US" smtClean="0"/>
              <a:pPr/>
              <a:t>38</a:t>
            </a:fld>
            <a:endParaRPr lang="zh-TW" altLang="en-US"/>
          </a:p>
        </p:txBody>
      </p:sp>
    </p:spTree>
    <p:extLst>
      <p:ext uri="{BB962C8B-B14F-4D97-AF65-F5344CB8AC3E}">
        <p14:creationId xmlns:p14="http://schemas.microsoft.com/office/powerpoint/2010/main" xmlns="" val="158390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輸血：找到</a:t>
            </a:r>
            <a:r>
              <a:rPr lang="en-US" altLang="zh-TW" dirty="0" smtClean="0"/>
              <a:t>HLA </a:t>
            </a:r>
            <a:r>
              <a:rPr lang="zh-TW" altLang="en-US" dirty="0" smtClean="0"/>
              <a:t>相合非親屬的捐血者已大有可</a:t>
            </a:r>
            <a:endParaRPr lang="en-US" altLang="zh-TW" dirty="0" smtClean="0"/>
          </a:p>
          <a:p>
            <a:r>
              <a:rPr lang="zh-TW" altLang="en-US" sz="1200" b="0" i="0" kern="1200" dirty="0" smtClean="0">
                <a:solidFill>
                  <a:schemeClr val="tx1"/>
                </a:solidFill>
                <a:effectLst/>
                <a:latin typeface="+mn-lt"/>
                <a:ea typeface="+mn-ea"/>
                <a:cs typeface="+mn-cs"/>
              </a:rPr>
              <a:t>病人與捐腎者間</a:t>
            </a:r>
            <a:r>
              <a:rPr lang="en-US" altLang="zh-TW" sz="1200" b="0" i="0" kern="1200" dirty="0" smtClean="0">
                <a:solidFill>
                  <a:schemeClr val="tx1"/>
                </a:solidFill>
                <a:effectLst/>
                <a:latin typeface="+mn-lt"/>
                <a:ea typeface="+mn-ea"/>
                <a:cs typeface="+mn-cs"/>
              </a:rPr>
              <a:t>HLA </a:t>
            </a:r>
            <a:r>
              <a:rPr lang="zh-TW" altLang="en-US" sz="1200" b="0" i="0" kern="1200" dirty="0" smtClean="0">
                <a:solidFill>
                  <a:schemeClr val="tx1"/>
                </a:solidFill>
                <a:effectLst/>
                <a:latin typeface="+mn-lt"/>
                <a:ea typeface="+mn-ea"/>
                <a:cs typeface="+mn-cs"/>
              </a:rPr>
              <a:t>的</a:t>
            </a:r>
            <a:r>
              <a:rPr lang="en-US" altLang="zh-TW" sz="1200" b="0" i="0" kern="1200" dirty="0" smtClean="0">
                <a:solidFill>
                  <a:schemeClr val="tx1"/>
                </a:solidFill>
                <a:effectLst/>
                <a:latin typeface="+mn-lt"/>
                <a:ea typeface="+mn-ea"/>
                <a:cs typeface="+mn-cs"/>
              </a:rPr>
              <a:t>matching</a:t>
            </a:r>
            <a:r>
              <a:rPr lang="zh-TW" altLang="en-US" sz="1200" b="0" i="0" kern="1200" dirty="0" smtClean="0">
                <a:solidFill>
                  <a:schemeClr val="tx1"/>
                </a:solidFill>
                <a:effectLst/>
                <a:latin typeface="+mn-lt"/>
                <a:ea typeface="+mn-ea"/>
                <a:cs typeface="+mn-cs"/>
              </a:rPr>
              <a:t>（配合）可以改善病人的存活及移植腎臟的功</a:t>
            </a:r>
            <a:r>
              <a:rPr lang="zh-TW" altLang="en-US" dirty="0" smtClean="0"/>
              <a:t>能</a:t>
            </a:r>
            <a:endParaRPr lang="en-US" altLang="zh-TW" dirty="0" smtClean="0"/>
          </a:p>
          <a:p>
            <a:r>
              <a:rPr lang="zh-TW" altLang="en-US" sz="1200" b="0" i="0" kern="1200" dirty="0" smtClean="0">
                <a:solidFill>
                  <a:schemeClr val="tx1"/>
                </a:solidFill>
                <a:effectLst/>
                <a:latin typeface="+mn-lt"/>
                <a:ea typeface="+mn-ea"/>
                <a:cs typeface="+mn-cs"/>
              </a:rPr>
              <a:t>發現和僵直性脊椎炎</a:t>
            </a:r>
            <a:r>
              <a:rPr lang="en-US" altLang="zh-TW" sz="1200" b="0" i="0" kern="1200" dirty="0" smtClean="0">
                <a:solidFill>
                  <a:schemeClr val="tx1"/>
                </a:solidFill>
                <a:effectLst/>
                <a:latin typeface="+mn-lt"/>
                <a:ea typeface="+mn-ea"/>
                <a:cs typeface="+mn-cs"/>
              </a:rPr>
              <a:t>(ankylosing spondylitis, AS) </a:t>
            </a:r>
            <a:r>
              <a:rPr lang="zh-TW" altLang="en-US" sz="1200" b="0" i="0" kern="1200" dirty="0" smtClean="0">
                <a:solidFill>
                  <a:schemeClr val="tx1"/>
                </a:solidFill>
                <a:effectLst/>
                <a:latin typeface="+mn-lt"/>
                <a:ea typeface="+mn-ea"/>
                <a:cs typeface="+mn-cs"/>
              </a:rPr>
              <a:t>有很高的關聯</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將</a:t>
            </a:r>
            <a:r>
              <a:rPr lang="en-US" altLang="zh-TW" sz="1200" b="0" i="0" kern="1200" dirty="0" smtClean="0">
                <a:solidFill>
                  <a:schemeClr val="tx1"/>
                </a:solidFill>
                <a:effectLst/>
                <a:latin typeface="+mn-lt"/>
                <a:ea typeface="+mn-ea"/>
                <a:cs typeface="+mn-cs"/>
              </a:rPr>
              <a:t>DNA</a:t>
            </a:r>
            <a:r>
              <a:rPr lang="zh-TW" altLang="en-US" sz="1200" b="0" i="0" kern="1200" dirty="0" smtClean="0">
                <a:solidFill>
                  <a:schemeClr val="tx1"/>
                </a:solidFill>
                <a:effectLst/>
                <a:latin typeface="+mn-lt"/>
                <a:ea typeface="+mn-ea"/>
                <a:cs typeface="+mn-cs"/>
              </a:rPr>
              <a:t>打斷成</a:t>
            </a:r>
            <a:r>
              <a:rPr lang="en-US" altLang="zh-TW" sz="1200" b="0" i="0" kern="1200" dirty="0" smtClean="0">
                <a:solidFill>
                  <a:schemeClr val="tx1"/>
                </a:solidFill>
                <a:effectLst/>
                <a:latin typeface="+mn-lt"/>
                <a:ea typeface="+mn-ea"/>
                <a:cs typeface="+mn-cs"/>
              </a:rPr>
              <a:t>300-500bp</a:t>
            </a:r>
            <a:r>
              <a:rPr lang="zh-TW" altLang="en-US" sz="1200" b="0" i="0" kern="1200" dirty="0" smtClean="0">
                <a:solidFill>
                  <a:schemeClr val="tx1"/>
                </a:solidFill>
                <a:effectLst/>
                <a:latin typeface="+mn-lt"/>
                <a:ea typeface="+mn-ea"/>
                <a:cs typeface="+mn-cs"/>
              </a:rPr>
              <a:t>，並於兩端街上</a:t>
            </a:r>
            <a:r>
              <a:rPr lang="en-US" altLang="zh-TW" sz="1200" b="0" i="0" kern="1200" dirty="0" smtClean="0">
                <a:solidFill>
                  <a:schemeClr val="tx1"/>
                </a:solidFill>
                <a:effectLst/>
                <a:latin typeface="+mn-lt"/>
                <a:ea typeface="+mn-ea"/>
                <a:cs typeface="+mn-cs"/>
              </a:rPr>
              <a:t>adapter</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load</a:t>
            </a:r>
            <a:r>
              <a:rPr lang="zh-TW" altLang="en-US" sz="1200" b="0" i="0" kern="1200" dirty="0" smtClean="0">
                <a:solidFill>
                  <a:schemeClr val="tx1"/>
                </a:solidFill>
                <a:effectLst/>
                <a:latin typeface="+mn-lt"/>
                <a:ea typeface="+mn-ea"/>
                <a:cs typeface="+mn-cs"/>
              </a:rPr>
              <a:t>到帶有互補</a:t>
            </a:r>
            <a:r>
              <a:rPr lang="en-US" altLang="zh-TW" sz="1200" b="0" i="0" kern="1200" dirty="0" smtClean="0">
                <a:solidFill>
                  <a:schemeClr val="tx1"/>
                </a:solidFill>
                <a:effectLst/>
                <a:latin typeface="+mn-lt"/>
                <a:ea typeface="+mn-ea"/>
                <a:cs typeface="+mn-cs"/>
              </a:rPr>
              <a:t>adapter</a:t>
            </a:r>
            <a:r>
              <a:rPr lang="zh-TW" altLang="en-US" sz="1200" b="0" i="0" kern="1200" dirty="0" smtClean="0">
                <a:solidFill>
                  <a:schemeClr val="tx1"/>
                </a:solidFill>
                <a:effectLst/>
                <a:latin typeface="+mn-lt"/>
                <a:ea typeface="+mn-ea"/>
                <a:cs typeface="+mn-cs"/>
              </a:rPr>
              <a:t>序列的晶片上→橋式聚合酶鏈鎖增幅→</a:t>
            </a:r>
            <a:r>
              <a:rPr lang="en-US" altLang="zh-TW" sz="1200" b="0" i="0" kern="1200" dirty="0" smtClean="0">
                <a:solidFill>
                  <a:schemeClr val="tx1"/>
                </a:solidFill>
                <a:effectLst/>
                <a:latin typeface="+mn-lt"/>
                <a:ea typeface="+mn-ea"/>
                <a:cs typeface="+mn-cs"/>
              </a:rPr>
              <a:t>load </a:t>
            </a:r>
            <a:r>
              <a:rPr lang="zh-TW" altLang="en-US" sz="1200" b="0" i="0" kern="1200" dirty="0" smtClean="0">
                <a:solidFill>
                  <a:schemeClr val="tx1"/>
                </a:solidFill>
                <a:effectLst/>
                <a:latin typeface="+mn-lt"/>
                <a:ea typeface="+mn-ea"/>
                <a:cs typeface="+mn-cs"/>
              </a:rPr>
              <a:t>不同鹼基且標定特定可移除的螢光分子</a:t>
            </a:r>
            <a:r>
              <a:rPr lang="en-US" altLang="zh-TW" sz="1200" b="0" i="0" kern="1200" dirty="0" smtClean="0">
                <a:solidFill>
                  <a:schemeClr val="tx1"/>
                </a:solidFill>
                <a:effectLst/>
                <a:latin typeface="+mn-lt"/>
                <a:ea typeface="+mn-ea"/>
                <a:cs typeface="+mn-cs"/>
              </a:rPr>
              <a:t>dNTP</a:t>
            </a:r>
            <a:r>
              <a:rPr lang="zh-TW" altLang="en-US" sz="1200" b="0" i="0" kern="1200" dirty="0" smtClean="0">
                <a:solidFill>
                  <a:schemeClr val="tx1"/>
                </a:solidFill>
                <a:effectLst/>
                <a:latin typeface="+mn-lt"/>
                <a:ea typeface="+mn-ea"/>
                <a:cs typeface="+mn-cs"/>
              </a:rPr>
              <a:t>，</a:t>
            </a:r>
            <a:endParaRPr lang="en-US" altLang="zh-TW" sz="1200" b="0" i="0" kern="1200" dirty="0" smtClean="0">
              <a:solidFill>
                <a:schemeClr val="tx1"/>
              </a:solidFill>
              <a:effectLst/>
              <a:latin typeface="+mn-lt"/>
              <a:ea typeface="+mn-ea"/>
              <a:cs typeface="+mn-cs"/>
            </a:endParaRPr>
          </a:p>
          <a:p>
            <a:r>
              <a:rPr lang="zh-TW" altLang="en-US" dirty="0" smtClean="0"/>
              <a:t>重複進行螢光標記和移除。</a:t>
            </a:r>
            <a:endParaRPr lang="zh-TW" altLang="en-US" dirty="0"/>
          </a:p>
        </p:txBody>
      </p:sp>
      <p:sp>
        <p:nvSpPr>
          <p:cNvPr id="4" name="投影片編號版面配置區 3"/>
          <p:cNvSpPr>
            <a:spLocks noGrp="1"/>
          </p:cNvSpPr>
          <p:nvPr>
            <p:ph type="sldNum" sz="quarter" idx="10"/>
          </p:nvPr>
        </p:nvSpPr>
        <p:spPr/>
        <p:txBody>
          <a:bodyPr/>
          <a:lstStyle/>
          <a:p>
            <a:fld id="{630D5710-343E-464B-84F8-C7878CABBBA6}" type="slidenum">
              <a:rPr lang="zh-TW" altLang="en-US" smtClean="0"/>
              <a:pPr/>
              <a:t>39</a:t>
            </a:fld>
            <a:endParaRPr lang="zh-TW" altLang="en-US"/>
          </a:p>
        </p:txBody>
      </p:sp>
    </p:spTree>
    <p:extLst>
      <p:ext uri="{BB962C8B-B14F-4D97-AF65-F5344CB8AC3E}">
        <p14:creationId xmlns:p14="http://schemas.microsoft.com/office/powerpoint/2010/main" xmlns="" val="415016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1.Compile a database of sample sequences included in a given study</a:t>
            </a:r>
          </a:p>
          <a:p>
            <a:r>
              <a:rPr lang="en-US" altLang="zh-TW" dirty="0" smtClean="0"/>
              <a:t>2.Convert sample sequences to FASTA format.</a:t>
            </a:r>
          </a:p>
          <a:p>
            <a:r>
              <a:rPr lang="en-US" altLang="zh-TW" dirty="0" smtClean="0"/>
              <a:t>3. Create a BLAST database with the study sample sequences</a:t>
            </a:r>
          </a:p>
          <a:p>
            <a:r>
              <a:rPr lang="en-US" altLang="zh-TW" dirty="0" smtClean="0"/>
              <a:t>4. Run any BLAST query against the BLAST database of the study sample sequences</a:t>
            </a:r>
          </a:p>
          <a:p>
            <a:endParaRPr lang="zh-TW" altLang="en-US" dirty="0"/>
          </a:p>
        </p:txBody>
      </p:sp>
      <p:sp>
        <p:nvSpPr>
          <p:cNvPr id="4" name="投影片編號版面配置區 3"/>
          <p:cNvSpPr>
            <a:spLocks noGrp="1"/>
          </p:cNvSpPr>
          <p:nvPr>
            <p:ph type="sldNum" sz="quarter" idx="10"/>
          </p:nvPr>
        </p:nvSpPr>
        <p:spPr/>
        <p:txBody>
          <a:bodyPr/>
          <a:lstStyle/>
          <a:p>
            <a:fld id="{A2CA8FC0-0737-413B-BE2E-87775085C633}" type="slidenum">
              <a:rPr lang="zh-TW" altLang="en-US" smtClean="0"/>
              <a:pPr/>
              <a:t>41</a:t>
            </a:fld>
            <a:endParaRPr lang="zh-TW" altLang="en-US"/>
          </a:p>
        </p:txBody>
      </p:sp>
    </p:spTree>
    <p:extLst>
      <p:ext uri="{BB962C8B-B14F-4D97-AF65-F5344CB8AC3E}">
        <p14:creationId xmlns:p14="http://schemas.microsoft.com/office/powerpoint/2010/main" xmlns="" val="255055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HLA-C 3’UTR polymorphisms which bind to miRNAs and regulate the level of expression (Nature 2011; 472:7344) were used. </a:t>
            </a:r>
            <a:r>
              <a:rPr lang="en-US" altLang="zh-TW" smtClean="0"/>
              <a:t>)</a:t>
            </a:r>
          </a:p>
          <a:p>
            <a:endParaRPr lang="zh-TW" altLang="en-US" dirty="0"/>
          </a:p>
        </p:txBody>
      </p:sp>
      <p:sp>
        <p:nvSpPr>
          <p:cNvPr id="4" name="投影片編號版面配置區 3"/>
          <p:cNvSpPr>
            <a:spLocks noGrp="1"/>
          </p:cNvSpPr>
          <p:nvPr>
            <p:ph type="sldNum" sz="quarter" idx="10"/>
          </p:nvPr>
        </p:nvSpPr>
        <p:spPr/>
        <p:txBody>
          <a:bodyPr/>
          <a:lstStyle/>
          <a:p>
            <a:fld id="{A2CA8FC0-0737-413B-BE2E-87775085C633}" type="slidenum">
              <a:rPr lang="zh-TW" altLang="en-US" smtClean="0"/>
              <a:pPr/>
              <a:t>42</a:t>
            </a:fld>
            <a:endParaRPr lang="zh-TW" altLang="en-US"/>
          </a:p>
        </p:txBody>
      </p:sp>
    </p:spTree>
    <p:extLst>
      <p:ext uri="{BB962C8B-B14F-4D97-AF65-F5344CB8AC3E}">
        <p14:creationId xmlns:p14="http://schemas.microsoft.com/office/powerpoint/2010/main" xmlns="" val="284321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8600113-B5A9-4C99-A409-6413DAAC397A}" type="datetimeFigureOut">
              <a:rPr lang="zh-TW" altLang="en-US" smtClean="0"/>
              <a:pPr/>
              <a:t>2016/12/12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813C1-E35E-49AC-8034-5F1A4637B40E}" type="slidenum">
              <a:rPr lang="zh-TW" altLang="en-US" smtClean="0"/>
              <a:pPr/>
              <a:t>‹#›</a:t>
            </a:fld>
            <a:endParaRPr lang="zh-TW" altLang="en-US"/>
          </a:p>
        </p:txBody>
      </p:sp>
    </p:spTree>
    <p:extLst>
      <p:ext uri="{BB962C8B-B14F-4D97-AF65-F5344CB8AC3E}">
        <p14:creationId xmlns:p14="http://schemas.microsoft.com/office/powerpoint/2010/main" xmlns="" val="325762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8600113-B5A9-4C99-A409-6413DAAC397A}" type="datetimeFigureOut">
              <a:rPr lang="zh-TW" altLang="en-US" smtClean="0"/>
              <a:pPr/>
              <a:t>2016/12/12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813C1-E35E-49AC-8034-5F1A4637B40E}" type="slidenum">
              <a:rPr lang="zh-TW" altLang="en-US" smtClean="0"/>
              <a:pPr/>
              <a:t>‹#›</a:t>
            </a:fld>
            <a:endParaRPr lang="zh-TW" altLang="en-US"/>
          </a:p>
        </p:txBody>
      </p:sp>
    </p:spTree>
    <p:extLst>
      <p:ext uri="{BB962C8B-B14F-4D97-AF65-F5344CB8AC3E}">
        <p14:creationId xmlns:p14="http://schemas.microsoft.com/office/powerpoint/2010/main" xmlns="" val="301468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8600113-B5A9-4C99-A409-6413DAAC397A}" type="datetimeFigureOut">
              <a:rPr lang="zh-TW" altLang="en-US" smtClean="0"/>
              <a:pPr/>
              <a:t>2016/12/12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813C1-E35E-49AC-8034-5F1A4637B40E}" type="slidenum">
              <a:rPr lang="zh-TW" altLang="en-US" smtClean="0"/>
              <a:pPr/>
              <a:t>‹#›</a:t>
            </a:fld>
            <a:endParaRPr lang="zh-TW" altLang="en-US"/>
          </a:p>
        </p:txBody>
      </p:sp>
    </p:spTree>
    <p:extLst>
      <p:ext uri="{BB962C8B-B14F-4D97-AF65-F5344CB8AC3E}">
        <p14:creationId xmlns:p14="http://schemas.microsoft.com/office/powerpoint/2010/main" xmlns="" val="165804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8600113-B5A9-4C99-A409-6413DAAC397A}" type="datetimeFigureOut">
              <a:rPr lang="zh-TW" altLang="en-US" smtClean="0"/>
              <a:pPr/>
              <a:t>2016/12/12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813C1-E35E-49AC-8034-5F1A4637B40E}" type="slidenum">
              <a:rPr lang="zh-TW" altLang="en-US" smtClean="0"/>
              <a:pPr/>
              <a:t>‹#›</a:t>
            </a:fld>
            <a:endParaRPr lang="zh-TW" altLang="en-US"/>
          </a:p>
        </p:txBody>
      </p:sp>
    </p:spTree>
    <p:extLst>
      <p:ext uri="{BB962C8B-B14F-4D97-AF65-F5344CB8AC3E}">
        <p14:creationId xmlns:p14="http://schemas.microsoft.com/office/powerpoint/2010/main" xmlns="" val="74852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8600113-B5A9-4C99-A409-6413DAAC397A}" type="datetimeFigureOut">
              <a:rPr lang="zh-TW" altLang="en-US" smtClean="0"/>
              <a:pPr/>
              <a:t>2016/12/12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813C1-E35E-49AC-8034-5F1A4637B40E}" type="slidenum">
              <a:rPr lang="zh-TW" altLang="en-US" smtClean="0"/>
              <a:pPr/>
              <a:t>‹#›</a:t>
            </a:fld>
            <a:endParaRPr lang="zh-TW" altLang="en-US"/>
          </a:p>
        </p:txBody>
      </p:sp>
    </p:spTree>
    <p:extLst>
      <p:ext uri="{BB962C8B-B14F-4D97-AF65-F5344CB8AC3E}">
        <p14:creationId xmlns:p14="http://schemas.microsoft.com/office/powerpoint/2010/main" xmlns="" val="347261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58600113-B5A9-4C99-A409-6413DAAC397A}" type="datetimeFigureOut">
              <a:rPr lang="zh-TW" altLang="en-US" smtClean="0"/>
              <a:pPr/>
              <a:t>2016/12/12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09813C1-E35E-49AC-8034-5F1A4637B40E}" type="slidenum">
              <a:rPr lang="zh-TW" altLang="en-US" smtClean="0"/>
              <a:pPr/>
              <a:t>‹#›</a:t>
            </a:fld>
            <a:endParaRPr lang="zh-TW" altLang="en-US"/>
          </a:p>
        </p:txBody>
      </p:sp>
    </p:spTree>
    <p:extLst>
      <p:ext uri="{BB962C8B-B14F-4D97-AF65-F5344CB8AC3E}">
        <p14:creationId xmlns:p14="http://schemas.microsoft.com/office/powerpoint/2010/main" xmlns="" val="188285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8600113-B5A9-4C99-A409-6413DAAC397A}" type="datetimeFigureOut">
              <a:rPr lang="zh-TW" altLang="en-US" smtClean="0"/>
              <a:pPr/>
              <a:t>2016/12/12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09813C1-E35E-49AC-8034-5F1A4637B40E}" type="slidenum">
              <a:rPr lang="zh-TW" altLang="en-US" smtClean="0"/>
              <a:pPr/>
              <a:t>‹#›</a:t>
            </a:fld>
            <a:endParaRPr lang="zh-TW" altLang="en-US"/>
          </a:p>
        </p:txBody>
      </p:sp>
    </p:spTree>
    <p:extLst>
      <p:ext uri="{BB962C8B-B14F-4D97-AF65-F5344CB8AC3E}">
        <p14:creationId xmlns:p14="http://schemas.microsoft.com/office/powerpoint/2010/main" xmlns="" val="51350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58600113-B5A9-4C99-A409-6413DAAC397A}" type="datetimeFigureOut">
              <a:rPr lang="zh-TW" altLang="en-US" smtClean="0"/>
              <a:pPr/>
              <a:t>2016/12/12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09813C1-E35E-49AC-8034-5F1A4637B40E}" type="slidenum">
              <a:rPr lang="zh-TW" altLang="en-US" smtClean="0"/>
              <a:pPr/>
              <a:t>‹#›</a:t>
            </a:fld>
            <a:endParaRPr lang="zh-TW" altLang="en-US"/>
          </a:p>
        </p:txBody>
      </p:sp>
    </p:spTree>
    <p:extLst>
      <p:ext uri="{BB962C8B-B14F-4D97-AF65-F5344CB8AC3E}">
        <p14:creationId xmlns:p14="http://schemas.microsoft.com/office/powerpoint/2010/main" xmlns="" val="106769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00113-B5A9-4C99-A409-6413DAAC397A}" type="datetimeFigureOut">
              <a:rPr lang="zh-TW" altLang="en-US" smtClean="0"/>
              <a:pPr/>
              <a:t>2016/12/12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09813C1-E35E-49AC-8034-5F1A4637B40E}" type="slidenum">
              <a:rPr lang="zh-TW" altLang="en-US" smtClean="0"/>
              <a:pPr/>
              <a:t>‹#›</a:t>
            </a:fld>
            <a:endParaRPr lang="zh-TW" altLang="en-US"/>
          </a:p>
        </p:txBody>
      </p:sp>
    </p:spTree>
    <p:extLst>
      <p:ext uri="{BB962C8B-B14F-4D97-AF65-F5344CB8AC3E}">
        <p14:creationId xmlns:p14="http://schemas.microsoft.com/office/powerpoint/2010/main" xmlns="" val="313612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58600113-B5A9-4C99-A409-6413DAAC397A}" type="datetimeFigureOut">
              <a:rPr lang="zh-TW" altLang="en-US" smtClean="0"/>
              <a:pPr/>
              <a:t>2016/12/12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09813C1-E35E-49AC-8034-5F1A4637B40E}" type="slidenum">
              <a:rPr lang="zh-TW" altLang="en-US" smtClean="0"/>
              <a:pPr/>
              <a:t>‹#›</a:t>
            </a:fld>
            <a:endParaRPr lang="zh-TW" altLang="en-US"/>
          </a:p>
        </p:txBody>
      </p:sp>
    </p:spTree>
    <p:extLst>
      <p:ext uri="{BB962C8B-B14F-4D97-AF65-F5344CB8AC3E}">
        <p14:creationId xmlns:p14="http://schemas.microsoft.com/office/powerpoint/2010/main" xmlns="" val="1898914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58600113-B5A9-4C99-A409-6413DAAC397A}" type="datetimeFigureOut">
              <a:rPr lang="zh-TW" altLang="en-US" smtClean="0"/>
              <a:pPr/>
              <a:t>2016/12/12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09813C1-E35E-49AC-8034-5F1A4637B40E}" type="slidenum">
              <a:rPr lang="zh-TW" altLang="en-US" smtClean="0"/>
              <a:pPr/>
              <a:t>‹#›</a:t>
            </a:fld>
            <a:endParaRPr lang="zh-TW" altLang="en-US"/>
          </a:p>
        </p:txBody>
      </p:sp>
    </p:spTree>
    <p:extLst>
      <p:ext uri="{BB962C8B-B14F-4D97-AF65-F5344CB8AC3E}">
        <p14:creationId xmlns:p14="http://schemas.microsoft.com/office/powerpoint/2010/main" xmlns="" val="143071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00113-B5A9-4C99-A409-6413DAAC397A}" type="datetimeFigureOut">
              <a:rPr lang="zh-TW" altLang="en-US" smtClean="0"/>
              <a:pPr/>
              <a:t>2016/12/12</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813C1-E35E-49AC-8034-5F1A4637B40E}" type="slidenum">
              <a:rPr lang="zh-TW" altLang="en-US" smtClean="0"/>
              <a:pPr/>
              <a:t>‹#›</a:t>
            </a:fld>
            <a:endParaRPr lang="zh-TW" altLang="en-US"/>
          </a:p>
        </p:txBody>
      </p:sp>
    </p:spTree>
    <p:extLst>
      <p:ext uri="{BB962C8B-B14F-4D97-AF65-F5344CB8AC3E}">
        <p14:creationId xmlns:p14="http://schemas.microsoft.com/office/powerpoint/2010/main" xmlns="" val="3648504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last.ncbi.nlm.nih.gov/Blast.cg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blast.ncbi.nlm.nih.gov/Blast.cgi?CMD=Web&amp;PAGE_TYPE=BlastDocs&amp;DOC_TYPE=CloudBlast" TargetMode="External"/><Relationship Id="rId2" Type="http://schemas.openxmlformats.org/officeDocument/2006/relationships/hyperlink" Target="https://ncbi.github.io/blast-cloud/dev/api.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hlinkClick r:id="rId2"/>
              </a:rPr>
              <a:t>BLAST@NCBI</a:t>
            </a:r>
            <a:endParaRPr lang="zh-TW" altLang="en-US" dirty="0"/>
          </a:p>
        </p:txBody>
      </p:sp>
      <p:sp>
        <p:nvSpPr>
          <p:cNvPr id="3" name="副標題 2"/>
          <p:cNvSpPr>
            <a:spLocks noGrp="1"/>
          </p:cNvSpPr>
          <p:nvPr>
            <p:ph type="subTitle" idx="1"/>
          </p:nvPr>
        </p:nvSpPr>
        <p:spPr/>
        <p:txBody>
          <a:bodyPr/>
          <a:lstStyle/>
          <a:p>
            <a:r>
              <a:rPr lang="zh-TW" altLang="en-US" dirty="0" smtClean="0"/>
              <a:t>組員</a:t>
            </a:r>
            <a:r>
              <a:rPr lang="en-US" altLang="zh-TW" dirty="0" smtClean="0"/>
              <a:t>:</a:t>
            </a:r>
            <a:r>
              <a:rPr lang="zh-TW" altLang="en-US" dirty="0"/>
              <a:t>林哲賢 謝友恆 李沂芳 黃堂榮 林資皓</a:t>
            </a:r>
          </a:p>
        </p:txBody>
      </p:sp>
    </p:spTree>
    <p:extLst>
      <p:ext uri="{BB962C8B-B14F-4D97-AF65-F5344CB8AC3E}">
        <p14:creationId xmlns:p14="http://schemas.microsoft.com/office/powerpoint/2010/main" xmlns="" val="923642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Gapped BLAST</a:t>
            </a:r>
            <a:endParaRPr lang="zh-TW" altLang="en-US" dirty="0"/>
          </a:p>
        </p:txBody>
      </p:sp>
      <p:sp>
        <p:nvSpPr>
          <p:cNvPr id="3" name="內容版面配置區 2"/>
          <p:cNvSpPr>
            <a:spLocks noGrp="1"/>
          </p:cNvSpPr>
          <p:nvPr>
            <p:ph idx="1"/>
          </p:nvPr>
        </p:nvSpPr>
        <p:spPr/>
        <p:txBody>
          <a:bodyPr/>
          <a:lstStyle/>
          <a:p>
            <a:r>
              <a:rPr lang="en-US" altLang="zh-TW" dirty="0" smtClean="0"/>
              <a:t>Lower T value to have more hits in phase 1</a:t>
            </a:r>
          </a:p>
          <a:p>
            <a:r>
              <a:rPr lang="en-US" altLang="zh-TW" dirty="0" smtClean="0"/>
              <a:t>However, only extends word that are on the same diagonal and within a distance</a:t>
            </a:r>
          </a:p>
          <a:p>
            <a:r>
              <a:rPr lang="en-US" altLang="zh-TW" dirty="0" smtClean="0"/>
              <a:t>Since fewer hits have to be extended in this step, the running time decrease significantly (up to 3x speed up)</a:t>
            </a:r>
          </a:p>
          <a:p>
            <a:r>
              <a:rPr lang="en-US" altLang="zh-TW" dirty="0" smtClean="0"/>
              <a:t>However, the result subsequence alignment may become insignificant due to low T</a:t>
            </a:r>
          </a:p>
          <a:p>
            <a:endParaRPr lang="zh-TW" altLang="en-US" dirty="0"/>
          </a:p>
        </p:txBody>
      </p:sp>
    </p:spTree>
    <p:extLst>
      <p:ext uri="{BB962C8B-B14F-4D97-AF65-F5344CB8AC3E}">
        <p14:creationId xmlns:p14="http://schemas.microsoft.com/office/powerpoint/2010/main" xmlns="" val="300962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Gapped BLAST (continue)</a:t>
            </a:r>
            <a:endParaRPr lang="zh-TW" altLang="en-US" dirty="0"/>
          </a:p>
        </p:txBody>
      </p:sp>
      <p:sp>
        <p:nvSpPr>
          <p:cNvPr id="3" name="內容版面配置區 2"/>
          <p:cNvSpPr>
            <a:spLocks noGrp="1"/>
          </p:cNvSpPr>
          <p:nvPr>
            <p:ph idx="1"/>
          </p:nvPr>
        </p:nvSpPr>
        <p:spPr/>
        <p:txBody>
          <a:bodyPr/>
          <a:lstStyle/>
          <a:p>
            <a:r>
              <a:rPr lang="en-US" altLang="zh-TW" dirty="0" smtClean="0"/>
              <a:t>To make the result subsequence more significant, we have to increase T</a:t>
            </a:r>
          </a:p>
          <a:p>
            <a:r>
              <a:rPr lang="en-US" altLang="zh-TW" dirty="0" smtClean="0"/>
              <a:t>Change extending rule to a dynamic programming method and looks for an area near both end of the hit.</a:t>
            </a:r>
            <a:endParaRPr lang="zh-TW" altLang="en-US" dirty="0"/>
          </a:p>
        </p:txBody>
      </p:sp>
    </p:spTree>
    <p:extLst>
      <p:ext uri="{BB962C8B-B14F-4D97-AF65-F5344CB8AC3E}">
        <p14:creationId xmlns:p14="http://schemas.microsoft.com/office/powerpoint/2010/main" xmlns="" val="221375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PSI-BLAST</a:t>
            </a:r>
            <a:endParaRPr lang="zh-TW" altLang="en-US" dirty="0"/>
          </a:p>
        </p:txBody>
      </p:sp>
      <p:sp>
        <p:nvSpPr>
          <p:cNvPr id="3" name="內容版面配置區 2"/>
          <p:cNvSpPr>
            <a:spLocks noGrp="1"/>
          </p:cNvSpPr>
          <p:nvPr>
            <p:ph idx="1"/>
          </p:nvPr>
        </p:nvSpPr>
        <p:spPr/>
        <p:txBody>
          <a:bodyPr/>
          <a:lstStyle/>
          <a:p>
            <a:r>
              <a:rPr lang="en-US" altLang="zh-TW" dirty="0" smtClean="0"/>
              <a:t>Motif search</a:t>
            </a:r>
          </a:p>
          <a:p>
            <a:pPr lvl="1"/>
            <a:r>
              <a:rPr lang="en-US" altLang="zh-TW" dirty="0" smtClean="0"/>
              <a:t>Search motifs in the sequence</a:t>
            </a:r>
          </a:p>
          <a:p>
            <a:pPr lvl="1"/>
            <a:r>
              <a:rPr lang="en-US" altLang="zh-TW" dirty="0" smtClean="0"/>
              <a:t>More </a:t>
            </a:r>
            <a:r>
              <a:rPr lang="en-US" altLang="zh-TW" dirty="0"/>
              <a:t>sensitive than pairwise comparison methods at detecting distant </a:t>
            </a:r>
            <a:r>
              <a:rPr lang="en-US" altLang="zh-TW" dirty="0" smtClean="0"/>
              <a:t>relationships</a:t>
            </a:r>
          </a:p>
          <a:p>
            <a:pPr lvl="1"/>
            <a:r>
              <a:rPr lang="en-US" altLang="zh-TW" dirty="0" smtClean="0"/>
              <a:t>However, typically need substantial user intervention when running.</a:t>
            </a:r>
          </a:p>
          <a:p>
            <a:r>
              <a:rPr lang="en-US" altLang="zh-TW" dirty="0" smtClean="0"/>
              <a:t>Automates this process!!!</a:t>
            </a:r>
          </a:p>
          <a:p>
            <a:r>
              <a:rPr lang="en-US" altLang="zh-TW" dirty="0" smtClean="0"/>
              <a:t>Modify BLAST </a:t>
            </a:r>
            <a:r>
              <a:rPr lang="en-US" altLang="zh-TW" dirty="0"/>
              <a:t>to generate position-specific score </a:t>
            </a:r>
            <a:r>
              <a:rPr lang="en-US" altLang="zh-TW" dirty="0" smtClean="0"/>
              <a:t>matrix at each iteration, and uses it as the input for next iteration.</a:t>
            </a:r>
            <a:endParaRPr lang="zh-TW" altLang="en-US" dirty="0"/>
          </a:p>
        </p:txBody>
      </p:sp>
    </p:spTree>
    <p:extLst>
      <p:ext uri="{BB962C8B-B14F-4D97-AF65-F5344CB8AC3E}">
        <p14:creationId xmlns:p14="http://schemas.microsoft.com/office/powerpoint/2010/main" xmlns="" val="129478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616765"/>
            <a:ext cx="9144000" cy="1983686"/>
          </a:xfrm>
        </p:spPr>
        <p:txBody>
          <a:bodyPr>
            <a:noAutofit/>
          </a:bodyPr>
          <a:lstStyle/>
          <a:p>
            <a:r>
              <a:rPr lang="en-US" altLang="zh-TW" sz="4000" dirty="0" smtClean="0"/>
              <a:t>Different Sequences: </a:t>
            </a:r>
            <a:br>
              <a:rPr lang="en-US" altLang="zh-TW" sz="4000" dirty="0" smtClean="0"/>
            </a:br>
            <a:r>
              <a:rPr lang="en-US" altLang="zh-TW" sz="4000" dirty="0" smtClean="0"/>
              <a:t>introduction of NCBI and FASTA format</a:t>
            </a:r>
          </a:p>
        </p:txBody>
      </p:sp>
      <p:sp>
        <p:nvSpPr>
          <p:cNvPr id="3" name="副標題 2"/>
          <p:cNvSpPr>
            <a:spLocks noGrp="1"/>
          </p:cNvSpPr>
          <p:nvPr>
            <p:ph type="subTitle" idx="1"/>
          </p:nvPr>
        </p:nvSpPr>
        <p:spPr/>
        <p:txBody>
          <a:bodyPr>
            <a:normAutofit/>
          </a:bodyPr>
          <a:lstStyle/>
          <a:p>
            <a:r>
              <a:rPr lang="en-US" altLang="zh-TW" sz="2400" dirty="0">
                <a:solidFill>
                  <a:schemeClr val="tx1"/>
                </a:solidFill>
                <a:ea typeface="標楷體" panose="03000509000000000000" pitchFamily="65" charset="-120"/>
              </a:rPr>
              <a:t>R09549010 </a:t>
            </a:r>
            <a:r>
              <a:rPr lang="zh-TW" altLang="en-US" sz="2400" dirty="0">
                <a:solidFill>
                  <a:schemeClr val="tx1"/>
                </a:solidFill>
                <a:latin typeface="+mn-ea"/>
              </a:rPr>
              <a:t>李沂芳</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NCBI </a:t>
            </a:r>
            <a:br>
              <a:rPr lang="en-US" altLang="zh-TW" dirty="0" smtClean="0"/>
            </a:br>
            <a:endParaRPr lang="zh-TW" altLang="en-US" sz="3600" dirty="0"/>
          </a:p>
        </p:txBody>
      </p:sp>
      <p:sp>
        <p:nvSpPr>
          <p:cNvPr id="3" name="內容版面配置區 2"/>
          <p:cNvSpPr>
            <a:spLocks noGrp="1"/>
          </p:cNvSpPr>
          <p:nvPr>
            <p:ph idx="1"/>
          </p:nvPr>
        </p:nvSpPr>
        <p:spPr>
          <a:xfrm>
            <a:off x="467544" y="1196752"/>
            <a:ext cx="8229600" cy="4857403"/>
          </a:xfrm>
        </p:spPr>
        <p:txBody>
          <a:bodyPr>
            <a:normAutofit/>
          </a:bodyPr>
          <a:lstStyle/>
          <a:p>
            <a:r>
              <a:rPr lang="en-US" altLang="zh-TW" sz="2800" dirty="0" smtClean="0"/>
              <a:t>National Center for Biotechnology Information</a:t>
            </a:r>
          </a:p>
          <a:p>
            <a:r>
              <a:rPr lang="en-US" altLang="zh-TW" sz="2800" dirty="0" smtClean="0"/>
              <a:t>houses </a:t>
            </a:r>
            <a:r>
              <a:rPr lang="en-US" altLang="zh-TW" sz="2800" dirty="0"/>
              <a:t>a series of databases </a:t>
            </a:r>
            <a:r>
              <a:rPr lang="en-US" altLang="zh-TW" sz="2800" dirty="0" smtClean="0"/>
              <a:t>relevant to</a:t>
            </a:r>
            <a:r>
              <a:rPr lang="en-US" altLang="zh-TW" sz="2800" dirty="0"/>
              <a:t> </a:t>
            </a:r>
            <a:r>
              <a:rPr lang="en-US" altLang="zh-TW" sz="2800" dirty="0" smtClean="0"/>
              <a:t>biotechnology</a:t>
            </a:r>
          </a:p>
          <a:p>
            <a:r>
              <a:rPr lang="en-US" altLang="zh-TW" sz="2800" dirty="0" smtClean="0"/>
              <a:t>important </a:t>
            </a:r>
            <a:r>
              <a:rPr lang="en-US" altLang="zh-TW" sz="2800" dirty="0"/>
              <a:t>resource for bioinformatics tools and </a:t>
            </a:r>
            <a:r>
              <a:rPr lang="en-US" altLang="zh-TW" sz="2800" dirty="0" smtClean="0"/>
              <a:t>services</a:t>
            </a:r>
          </a:p>
          <a:p>
            <a:r>
              <a:rPr lang="en-US" altLang="zh-TW" sz="2800" dirty="0" smtClean="0"/>
              <a:t>DNA</a:t>
            </a:r>
            <a:r>
              <a:rPr lang="zh-TW" altLang="en-US" sz="2800" dirty="0" smtClean="0"/>
              <a:t> </a:t>
            </a:r>
            <a:r>
              <a:rPr lang="en-US" altLang="zh-TW" sz="2800" dirty="0" smtClean="0"/>
              <a:t>sequence database </a:t>
            </a:r>
            <a:r>
              <a:rPr lang="en-US" altLang="zh-TW" sz="2800" dirty="0" err="1" smtClean="0"/>
              <a:t>GenBank</a:t>
            </a:r>
            <a:r>
              <a:rPr lang="en-US" altLang="zh-TW" sz="2800" dirty="0" smtClean="0"/>
              <a:t> (with EMBL in Europe and DDBJ in Japan)</a:t>
            </a:r>
          </a:p>
        </p:txBody>
      </p:sp>
      <p:pic>
        <p:nvPicPr>
          <p:cNvPr id="7170" name="Picture 2"/>
          <p:cNvPicPr>
            <a:picLocks noChangeAspect="1" noChangeArrowheads="1"/>
          </p:cNvPicPr>
          <p:nvPr/>
        </p:nvPicPr>
        <p:blipFill>
          <a:blip r:embed="rId3" cstate="print"/>
          <a:srcRect/>
          <a:stretch>
            <a:fillRect/>
          </a:stretch>
        </p:blipFill>
        <p:spPr bwMode="auto">
          <a:xfrm>
            <a:off x="7220405" y="4711892"/>
            <a:ext cx="161925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8229600" cy="980728"/>
          </a:xfrm>
        </p:spPr>
        <p:txBody>
          <a:bodyPr/>
          <a:lstStyle/>
          <a:p>
            <a:r>
              <a:rPr lang="en-US" altLang="zh-TW" dirty="0" smtClean="0"/>
              <a:t>NCBI</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0" y="836712"/>
            <a:ext cx="9144000" cy="4826334"/>
          </a:xfrm>
          <a:prstGeom prst="rect">
            <a:avLst/>
          </a:prstGeom>
          <a:noFill/>
          <a:ln w="9525">
            <a:noFill/>
            <a:miter lim="800000"/>
            <a:headEnd/>
            <a:tailEnd/>
          </a:ln>
        </p:spPr>
      </p:pic>
      <p:sp>
        <p:nvSpPr>
          <p:cNvPr id="5" name="矩形 4"/>
          <p:cNvSpPr/>
          <p:nvPr/>
        </p:nvSpPr>
        <p:spPr>
          <a:xfrm>
            <a:off x="0" y="1628800"/>
            <a:ext cx="1907704" cy="35283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6948264" y="1844824"/>
            <a:ext cx="197971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948264" y="2636912"/>
            <a:ext cx="197971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491880" y="4077072"/>
            <a:ext cx="1907704" cy="14401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en-US" altLang="zh-TW" dirty="0" smtClean="0"/>
              <a:t>Search for Sequence</a:t>
            </a:r>
            <a:endParaRPr lang="zh-TW" altLang="en-US" dirty="0"/>
          </a:p>
        </p:txBody>
      </p:sp>
      <p:sp>
        <p:nvSpPr>
          <p:cNvPr id="3" name="內容版面配置區 2"/>
          <p:cNvSpPr>
            <a:spLocks noGrp="1"/>
          </p:cNvSpPr>
          <p:nvPr>
            <p:ph idx="1"/>
          </p:nvPr>
        </p:nvSpPr>
        <p:spPr/>
        <p:txBody>
          <a:bodyPr/>
          <a:lstStyle/>
          <a:p>
            <a:endParaRPr lang="zh-TW" altLang="en-US"/>
          </a:p>
        </p:txBody>
      </p:sp>
      <p:grpSp>
        <p:nvGrpSpPr>
          <p:cNvPr id="4" name="群組 7"/>
          <p:cNvGrpSpPr/>
          <p:nvPr/>
        </p:nvGrpSpPr>
        <p:grpSpPr>
          <a:xfrm>
            <a:off x="0" y="1196752"/>
            <a:ext cx="9144000" cy="2736304"/>
            <a:chOff x="0" y="1556792"/>
            <a:chExt cx="9144000" cy="2736304"/>
          </a:xfrm>
        </p:grpSpPr>
        <p:pic>
          <p:nvPicPr>
            <p:cNvPr id="2050" name="Picture 2"/>
            <p:cNvPicPr>
              <a:picLocks noChangeAspect="1" noChangeArrowheads="1"/>
            </p:cNvPicPr>
            <p:nvPr/>
          </p:nvPicPr>
          <p:blipFill>
            <a:blip r:embed="rId2" cstate="print"/>
            <a:srcRect b="40151"/>
            <a:stretch>
              <a:fillRect/>
            </a:stretch>
          </p:blipFill>
          <p:spPr bwMode="auto">
            <a:xfrm>
              <a:off x="0" y="1556792"/>
              <a:ext cx="9144000" cy="2736304"/>
            </a:xfrm>
            <a:prstGeom prst="rect">
              <a:avLst/>
            </a:prstGeom>
            <a:noFill/>
            <a:ln w="9525">
              <a:noFill/>
              <a:miter lim="800000"/>
              <a:headEnd/>
              <a:tailEnd/>
            </a:ln>
          </p:spPr>
        </p:pic>
        <p:sp>
          <p:nvSpPr>
            <p:cNvPr id="5" name="矩形 4"/>
            <p:cNvSpPr/>
            <p:nvPr/>
          </p:nvSpPr>
          <p:spPr>
            <a:xfrm>
              <a:off x="1115616" y="1556792"/>
              <a:ext cx="197971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763688" y="3140968"/>
              <a:ext cx="2736304"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051" name="Picture 3"/>
          <p:cNvPicPr>
            <a:picLocks noChangeAspect="1" noChangeArrowheads="1"/>
          </p:cNvPicPr>
          <p:nvPr/>
        </p:nvPicPr>
        <p:blipFill>
          <a:blip r:embed="rId3" cstate="print"/>
          <a:srcRect/>
          <a:stretch>
            <a:fillRect/>
          </a:stretch>
        </p:blipFill>
        <p:spPr bwMode="auto">
          <a:xfrm>
            <a:off x="0" y="3991568"/>
            <a:ext cx="8100392" cy="2866432"/>
          </a:xfrm>
          <a:prstGeom prst="rect">
            <a:avLst/>
          </a:prstGeom>
          <a:noFill/>
          <a:ln w="9525">
            <a:noFill/>
            <a:miter lim="800000"/>
            <a:headEnd/>
            <a:tailEnd/>
          </a:ln>
        </p:spPr>
      </p:pic>
      <p:sp>
        <p:nvSpPr>
          <p:cNvPr id="11" name="矩形 10"/>
          <p:cNvSpPr/>
          <p:nvPr/>
        </p:nvSpPr>
        <p:spPr>
          <a:xfrm>
            <a:off x="1475656" y="4293096"/>
            <a:ext cx="197971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3" cstate="print"/>
          <a:srcRect r="11667"/>
          <a:stretch>
            <a:fillRect/>
          </a:stretch>
        </p:blipFill>
        <p:spPr bwMode="auto">
          <a:xfrm>
            <a:off x="179512" y="260648"/>
            <a:ext cx="5544616" cy="5314950"/>
          </a:xfrm>
          <a:prstGeom prst="rect">
            <a:avLst/>
          </a:prstGeom>
          <a:noFill/>
          <a:ln w="9525">
            <a:noFill/>
            <a:miter lim="800000"/>
            <a:headEnd/>
            <a:tailEnd/>
          </a:ln>
        </p:spPr>
      </p:pic>
      <p:sp>
        <p:nvSpPr>
          <p:cNvPr id="5" name="矩形 4"/>
          <p:cNvSpPr/>
          <p:nvPr/>
        </p:nvSpPr>
        <p:spPr>
          <a:xfrm>
            <a:off x="179512" y="764704"/>
            <a:ext cx="197971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75" name="Picture 3"/>
          <p:cNvPicPr>
            <a:picLocks noChangeAspect="1" noChangeArrowheads="1"/>
          </p:cNvPicPr>
          <p:nvPr/>
        </p:nvPicPr>
        <p:blipFill>
          <a:blip r:embed="rId4" cstate="print"/>
          <a:srcRect/>
          <a:stretch>
            <a:fillRect/>
          </a:stretch>
        </p:blipFill>
        <p:spPr bwMode="auto">
          <a:xfrm>
            <a:off x="3409950" y="3514725"/>
            <a:ext cx="573405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2" cstate="print"/>
          <a:srcRect t="11438" r="12838" b="15719"/>
          <a:stretch>
            <a:fillRect/>
          </a:stretch>
        </p:blipFill>
        <p:spPr bwMode="auto">
          <a:xfrm>
            <a:off x="102049" y="1484784"/>
            <a:ext cx="9041951"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en-US" altLang="zh-TW" dirty="0" smtClean="0"/>
              <a:t>FASTA</a:t>
            </a:r>
            <a:endParaRPr lang="zh-TW" altLang="en-US" dirty="0"/>
          </a:p>
        </p:txBody>
      </p:sp>
      <p:sp>
        <p:nvSpPr>
          <p:cNvPr id="3" name="內容版面配置區 2"/>
          <p:cNvSpPr>
            <a:spLocks noGrp="1"/>
          </p:cNvSpPr>
          <p:nvPr>
            <p:ph idx="1"/>
          </p:nvPr>
        </p:nvSpPr>
        <p:spPr>
          <a:xfrm>
            <a:off x="467544" y="1124744"/>
            <a:ext cx="8229600" cy="4525963"/>
          </a:xfrm>
        </p:spPr>
        <p:txBody>
          <a:bodyPr>
            <a:normAutofit/>
          </a:bodyPr>
          <a:lstStyle/>
          <a:p>
            <a:r>
              <a:rPr lang="en-US" altLang="zh-TW" sz="2800" dirty="0"/>
              <a:t>t</a:t>
            </a:r>
            <a:r>
              <a:rPr lang="en-US" altLang="zh-TW" sz="2800" dirty="0" smtClean="0"/>
              <a:t>ext format for </a:t>
            </a:r>
            <a:r>
              <a:rPr lang="en-US" altLang="zh-TW" sz="2800" dirty="0"/>
              <a:t>amino acid and nucleic </a:t>
            </a:r>
            <a:r>
              <a:rPr lang="en-US" altLang="zh-TW" sz="2800" dirty="0" smtClean="0"/>
              <a:t>acid</a:t>
            </a:r>
          </a:p>
          <a:p>
            <a:r>
              <a:rPr lang="en-US" altLang="zh-TW" sz="2800" dirty="0" smtClean="0"/>
              <a:t> begins with a single-line description</a:t>
            </a:r>
          </a:p>
          <a:p>
            <a:r>
              <a:rPr lang="en-US" altLang="zh-TW" sz="2800" dirty="0" smtClean="0"/>
              <a:t>followed by lines of sequence data</a:t>
            </a:r>
          </a:p>
          <a:p>
            <a:r>
              <a:rPr lang="en-US" altLang="zh-TW" sz="2800" dirty="0" smtClean="0"/>
              <a:t>“&gt;” </a:t>
            </a:r>
            <a:r>
              <a:rPr lang="en-US" altLang="zh-TW" sz="2800" dirty="0"/>
              <a:t>symbol at the </a:t>
            </a:r>
            <a:r>
              <a:rPr lang="en-US" altLang="zh-TW" sz="2800" dirty="0" smtClean="0"/>
              <a:t>beginning</a:t>
            </a:r>
          </a:p>
          <a:p>
            <a:r>
              <a:rPr lang="en-US" altLang="zh-TW" sz="2800" dirty="0" smtClean="0"/>
              <a:t>bar “|” </a:t>
            </a:r>
            <a:r>
              <a:rPr lang="en-US" altLang="zh-TW" sz="2800" dirty="0"/>
              <a:t>separates different fields</a:t>
            </a:r>
            <a:endParaRPr lang="en-US" altLang="zh-TW" sz="2800" dirty="0" smtClean="0"/>
          </a:p>
          <a:p>
            <a:endParaRPr lang="zh-TW" altLang="en-US" sz="2800" dirty="0"/>
          </a:p>
        </p:txBody>
      </p:sp>
      <p:pic>
        <p:nvPicPr>
          <p:cNvPr id="6150" name="Picture 6"/>
          <p:cNvPicPr>
            <a:picLocks noChangeAspect="1" noChangeArrowheads="1"/>
          </p:cNvPicPr>
          <p:nvPr/>
        </p:nvPicPr>
        <p:blipFill>
          <a:blip r:embed="rId3" cstate="print"/>
          <a:srcRect/>
          <a:stretch>
            <a:fillRect/>
          </a:stretch>
        </p:blipFill>
        <p:spPr bwMode="auto">
          <a:xfrm>
            <a:off x="125855" y="3861048"/>
            <a:ext cx="9018145"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A brief introduction on various kind of BLAST</a:t>
            </a:r>
          </a:p>
          <a:p>
            <a:r>
              <a:rPr lang="en-US" altLang="zh-TW" dirty="0" smtClean="0"/>
              <a:t>Different Sequences: introduction of NCBI and FASTA format</a:t>
            </a:r>
          </a:p>
          <a:p>
            <a:r>
              <a:rPr lang="en-US" altLang="zh-TW" dirty="0" smtClean="0"/>
              <a:t>Web version BLAST</a:t>
            </a:r>
          </a:p>
          <a:p>
            <a:r>
              <a:rPr lang="en-US" altLang="zh-TW" dirty="0" smtClean="0"/>
              <a:t>BLAST on Linux system</a:t>
            </a:r>
          </a:p>
          <a:p>
            <a:r>
              <a:rPr lang="en-US" altLang="zh-TW" dirty="0" smtClean="0"/>
              <a:t>An application of BLAST on Bioengineering</a:t>
            </a:r>
            <a:endParaRPr lang="zh-TW" altLang="en-US" dirty="0"/>
          </a:p>
        </p:txBody>
      </p:sp>
    </p:spTree>
    <p:extLst>
      <p:ext uri="{BB962C8B-B14F-4D97-AF65-F5344CB8AC3E}">
        <p14:creationId xmlns:p14="http://schemas.microsoft.com/office/powerpoint/2010/main" xmlns="" val="2549716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cstate="print"/>
          <a:srcRect r="17369"/>
          <a:stretch>
            <a:fillRect/>
          </a:stretch>
        </p:blipFill>
        <p:spPr bwMode="auto">
          <a:xfrm>
            <a:off x="0" y="980728"/>
            <a:ext cx="4139952" cy="4038600"/>
          </a:xfrm>
          <a:prstGeom prst="rect">
            <a:avLst/>
          </a:prstGeom>
          <a:noFill/>
          <a:ln w="9525">
            <a:noFill/>
            <a:miter lim="800000"/>
            <a:headEnd/>
            <a:tailEnd/>
          </a:ln>
        </p:spPr>
      </p:pic>
      <p:sp>
        <p:nvSpPr>
          <p:cNvPr id="2" name="標題 1"/>
          <p:cNvSpPr>
            <a:spLocks noGrp="1"/>
          </p:cNvSpPr>
          <p:nvPr>
            <p:ph type="title"/>
          </p:nvPr>
        </p:nvSpPr>
        <p:spPr>
          <a:xfrm>
            <a:off x="467544" y="0"/>
            <a:ext cx="8229600" cy="1143000"/>
          </a:xfrm>
        </p:spPr>
        <p:txBody>
          <a:bodyPr/>
          <a:lstStyle/>
          <a:p>
            <a:r>
              <a:rPr lang="en-US" altLang="zh-TW" dirty="0" smtClean="0"/>
              <a:t>FASTA format</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Picture 5"/>
          <p:cNvPicPr>
            <a:picLocks noChangeAspect="1" noChangeArrowheads="1"/>
          </p:cNvPicPr>
          <p:nvPr/>
        </p:nvPicPr>
        <p:blipFill>
          <a:blip r:embed="rId4" cstate="print"/>
          <a:srcRect l="4706" r="5302"/>
          <a:stretch>
            <a:fillRect/>
          </a:stretch>
        </p:blipFill>
        <p:spPr bwMode="auto">
          <a:xfrm>
            <a:off x="3936337" y="2492896"/>
            <a:ext cx="5207662" cy="3744416"/>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4139952" y="908720"/>
            <a:ext cx="4648200" cy="1656184"/>
          </a:xfrm>
          <a:prstGeom prst="rect">
            <a:avLst/>
          </a:prstGeom>
          <a:noFill/>
          <a:ln w="9525">
            <a:noFill/>
            <a:miter lim="800000"/>
            <a:headEnd/>
            <a:tailEnd/>
          </a:ln>
        </p:spPr>
      </p:pic>
      <p:sp>
        <p:nvSpPr>
          <p:cNvPr id="7" name="矩形 6"/>
          <p:cNvSpPr/>
          <p:nvPr/>
        </p:nvSpPr>
        <p:spPr>
          <a:xfrm>
            <a:off x="0" y="5229200"/>
            <a:ext cx="4572000" cy="1200329"/>
          </a:xfrm>
          <a:prstGeom prst="rect">
            <a:avLst/>
          </a:prstGeom>
        </p:spPr>
        <p:txBody>
          <a:bodyPr>
            <a:spAutoFit/>
          </a:bodyPr>
          <a:lstStyle/>
          <a:p>
            <a:r>
              <a:rPr lang="en-US" altLang="zh-TW" dirty="0" smtClean="0"/>
              <a:t>gb|M73307|AGMA13GT</a:t>
            </a:r>
          </a:p>
          <a:p>
            <a:r>
              <a:rPr lang="en-US" altLang="zh-TW" dirty="0" err="1" smtClean="0"/>
              <a:t>gb</a:t>
            </a:r>
            <a:r>
              <a:rPr lang="en-US" altLang="zh-TW" dirty="0" smtClean="0"/>
              <a:t> </a:t>
            </a:r>
            <a:r>
              <a:rPr lang="en-US" altLang="zh-TW" dirty="0"/>
              <a:t>tag </a:t>
            </a:r>
            <a:r>
              <a:rPr lang="en-US" altLang="zh-TW" dirty="0" smtClean="0"/>
              <a:t>:from</a:t>
            </a:r>
            <a:r>
              <a:rPr lang="en-US" altLang="zh-TW" dirty="0"/>
              <a:t> </a:t>
            </a:r>
            <a:r>
              <a:rPr lang="en-US" altLang="zh-TW" dirty="0" err="1" smtClean="0"/>
              <a:t>GenBank</a:t>
            </a:r>
            <a:endParaRPr lang="en-US" altLang="zh-TW" dirty="0" smtClean="0"/>
          </a:p>
          <a:p>
            <a:r>
              <a:rPr lang="en-US" altLang="zh-TW" dirty="0" smtClean="0"/>
              <a:t>M73307</a:t>
            </a:r>
            <a:r>
              <a:rPr lang="en-US" altLang="zh-TW" dirty="0"/>
              <a:t> </a:t>
            </a:r>
            <a:r>
              <a:rPr lang="en-US" altLang="zh-TW" dirty="0" smtClean="0"/>
              <a:t>:</a:t>
            </a:r>
            <a:r>
              <a:rPr lang="en-US" altLang="zh-TW" dirty="0" err="1" smtClean="0"/>
              <a:t>GenBank</a:t>
            </a:r>
            <a:r>
              <a:rPr lang="en-US" altLang="zh-TW" dirty="0"/>
              <a:t> Accession </a:t>
            </a:r>
            <a:r>
              <a:rPr lang="en-US" altLang="zh-TW" dirty="0" smtClean="0"/>
              <a:t>number</a:t>
            </a:r>
          </a:p>
          <a:p>
            <a:r>
              <a:rPr lang="en-US" altLang="zh-TW" dirty="0" smtClean="0"/>
              <a:t>AGMA13GT :</a:t>
            </a:r>
            <a:r>
              <a:rPr lang="en-US" altLang="zh-TW" dirty="0" err="1" smtClean="0"/>
              <a:t>GenBank</a:t>
            </a:r>
            <a:r>
              <a:rPr lang="en-US" altLang="zh-TW" dirty="0"/>
              <a:t> </a:t>
            </a:r>
            <a:r>
              <a:rPr lang="en-US" altLang="zh-TW" dirty="0" smtClean="0"/>
              <a:t>locus</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620688"/>
            <a:ext cx="8362950" cy="3467100"/>
          </a:xfrm>
          <a:prstGeom prst="rect">
            <a:avLst/>
          </a:prstGeom>
          <a:noFill/>
          <a:ln w="9525">
            <a:noFill/>
            <a:miter lim="800000"/>
            <a:headEnd/>
            <a:tailEnd/>
          </a:ln>
        </p:spPr>
      </p:pic>
      <p:sp>
        <p:nvSpPr>
          <p:cNvPr id="2" name="標題 1"/>
          <p:cNvSpPr>
            <a:spLocks noGrp="1"/>
          </p:cNvSpPr>
          <p:nvPr>
            <p:ph type="title"/>
          </p:nvPr>
        </p:nvSpPr>
        <p:spPr>
          <a:xfrm>
            <a:off x="467544" y="0"/>
            <a:ext cx="8229600" cy="1143000"/>
          </a:xfrm>
        </p:spPr>
        <p:txBody>
          <a:bodyPr/>
          <a:lstStyle/>
          <a:p>
            <a:r>
              <a:rPr lang="en-US" altLang="zh-TW" dirty="0" smtClean="0"/>
              <a:t>FASTA</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5123" name="Picture 3"/>
          <p:cNvPicPr>
            <a:picLocks noChangeAspect="1" noChangeArrowheads="1"/>
          </p:cNvPicPr>
          <p:nvPr/>
        </p:nvPicPr>
        <p:blipFill>
          <a:blip r:embed="rId3" cstate="print"/>
          <a:srcRect t="9398"/>
          <a:stretch>
            <a:fillRect/>
          </a:stretch>
        </p:blipFill>
        <p:spPr bwMode="auto">
          <a:xfrm>
            <a:off x="3409950" y="1772816"/>
            <a:ext cx="5734050" cy="3356992"/>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51520" y="5013176"/>
            <a:ext cx="7236296" cy="1568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smtClean="0"/>
              <a:t>Web version BLAST</a:t>
            </a:r>
            <a:br>
              <a:rPr lang="en-US" altLang="zh-TW" dirty="0" smtClean="0"/>
            </a:br>
            <a:endParaRPr lang="zh-TW" altLang="en-US" dirty="0"/>
          </a:p>
        </p:txBody>
      </p:sp>
      <p:sp>
        <p:nvSpPr>
          <p:cNvPr id="5" name="副標題 4"/>
          <p:cNvSpPr>
            <a:spLocks noGrp="1"/>
          </p:cNvSpPr>
          <p:nvPr>
            <p:ph type="subTitle" idx="1"/>
          </p:nvPr>
        </p:nvSpPr>
        <p:spPr/>
        <p:txBody>
          <a:bodyPr/>
          <a:lstStyle/>
          <a:p>
            <a:r>
              <a:rPr lang="en-US" altLang="zh-TW" dirty="0" smtClean="0"/>
              <a:t>R05921043 </a:t>
            </a:r>
            <a:r>
              <a:rPr lang="zh-TW" altLang="en-US" dirty="0" smtClean="0"/>
              <a:t>林哲賢</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dirty="0"/>
          </a:p>
        </p:txBody>
      </p:sp>
      <p:sp>
        <p:nvSpPr>
          <p:cNvPr id="3" name="內容版面配置區 2"/>
          <p:cNvSpPr>
            <a:spLocks noGrp="1"/>
          </p:cNvSpPr>
          <p:nvPr>
            <p:ph idx="1"/>
          </p:nvPr>
        </p:nvSpPr>
        <p:spPr/>
        <p:txBody>
          <a:bodyPr/>
          <a:lstStyle/>
          <a:p>
            <a:endParaRPr kumimoji="1" lang="zh-TW" altLang="en-US" dirty="0"/>
          </a:p>
        </p:txBody>
      </p:sp>
      <p:grpSp>
        <p:nvGrpSpPr>
          <p:cNvPr id="4" name="群組 3"/>
          <p:cNvGrpSpPr/>
          <p:nvPr/>
        </p:nvGrpSpPr>
        <p:grpSpPr>
          <a:xfrm>
            <a:off x="143508" y="1567943"/>
            <a:ext cx="7884876" cy="4536504"/>
            <a:chOff x="251520" y="1556792"/>
            <a:chExt cx="8218437" cy="3893541"/>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5872" t="32841" r="24622" b="53345"/>
            <a:stretch/>
          </p:blipFill>
          <p:spPr bwMode="auto">
            <a:xfrm>
              <a:off x="251520" y="1556792"/>
              <a:ext cx="6131906" cy="16483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4832" y="2830835"/>
              <a:ext cx="2895600" cy="23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97599" y="2245246"/>
              <a:ext cx="2790825" cy="247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80112" y="3398515"/>
              <a:ext cx="2857500" cy="390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5872" t="53076" r="24622" b="44803"/>
            <a:stretch/>
          </p:blipFill>
          <p:spPr bwMode="auto">
            <a:xfrm>
              <a:off x="251520" y="4797152"/>
              <a:ext cx="6131906" cy="2531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5872" t="46614" r="27663" b="50113"/>
            <a:stretch/>
          </p:blipFill>
          <p:spPr bwMode="auto">
            <a:xfrm>
              <a:off x="251520" y="3398515"/>
              <a:ext cx="5175886" cy="390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5872" t="49616" r="27213" b="47594"/>
            <a:stretch/>
          </p:blipFill>
          <p:spPr bwMode="auto">
            <a:xfrm>
              <a:off x="251520" y="4104092"/>
              <a:ext cx="5317292" cy="3330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50557" y="4037062"/>
              <a:ext cx="2809875"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50557" y="5050283"/>
              <a:ext cx="2819400"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3547430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S</a:t>
            </a:r>
            <a:r>
              <a:rPr kumimoji="1" lang="zh-TW" altLang="zh-TW" dirty="0" smtClean="0"/>
              <a:t>t</a:t>
            </a:r>
            <a:r>
              <a:rPr kumimoji="1" lang="en-US" altLang="zh-TW" dirty="0" err="1" smtClean="0"/>
              <a:t>ep</a:t>
            </a:r>
            <a:r>
              <a:rPr kumimoji="1" lang="en-US" altLang="zh-TW" dirty="0" smtClean="0"/>
              <a:t> 1</a:t>
            </a:r>
            <a:endParaRPr kumimoji="1" lang="zh-TW" altLang="en-US" dirty="0"/>
          </a:p>
        </p:txBody>
      </p:sp>
      <p:pic>
        <p:nvPicPr>
          <p:cNvPr id="6" name="圖片 5" descr="螢幕快照 2016-12-10 下午10.29.00.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74900"/>
            <a:ext cx="9144000" cy="2100952"/>
          </a:xfrm>
          <a:prstGeom prst="rect">
            <a:avLst/>
          </a:prstGeom>
        </p:spPr>
      </p:pic>
    </p:spTree>
    <p:extLst>
      <p:ext uri="{BB962C8B-B14F-4D97-AF65-F5344CB8AC3E}">
        <p14:creationId xmlns:p14="http://schemas.microsoft.com/office/powerpoint/2010/main" xmlns="" val="1241562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3"/>
          <p:cNvGrpSpPr/>
          <p:nvPr/>
        </p:nvGrpSpPr>
        <p:grpSpPr>
          <a:xfrm>
            <a:off x="753241" y="1417638"/>
            <a:ext cx="7768895" cy="5440361"/>
            <a:chOff x="1735088" y="1052736"/>
            <a:chExt cx="6139052" cy="5400600"/>
          </a:xfrm>
        </p:grpSpPr>
        <p:pic>
          <p:nvPicPr>
            <p:cNvPr id="5"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l="50000" t="9013" r="17472" b="15606"/>
            <a:stretch/>
          </p:blipFill>
          <p:spPr bwMode="auto">
            <a:xfrm>
              <a:off x="1735088" y="1052736"/>
              <a:ext cx="6139052" cy="54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矩形 5"/>
            <p:cNvSpPr/>
            <p:nvPr/>
          </p:nvSpPr>
          <p:spPr>
            <a:xfrm>
              <a:off x="1764233" y="1772816"/>
              <a:ext cx="3527847"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764234" y="3063639"/>
              <a:ext cx="374387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 name="標題 1"/>
          <p:cNvSpPr>
            <a:spLocks noGrp="1"/>
          </p:cNvSpPr>
          <p:nvPr>
            <p:ph type="title"/>
          </p:nvPr>
        </p:nvSpPr>
        <p:spPr>
          <a:xfrm>
            <a:off x="457200" y="274638"/>
            <a:ext cx="8229600" cy="1143000"/>
          </a:xfrm>
        </p:spPr>
        <p:txBody>
          <a:bodyPr/>
          <a:lstStyle/>
          <a:p>
            <a:r>
              <a:rPr kumimoji="1" lang="en-US" altLang="zh-TW" dirty="0" smtClean="0"/>
              <a:t>S</a:t>
            </a:r>
            <a:r>
              <a:rPr kumimoji="1" lang="zh-TW" altLang="zh-TW" dirty="0" smtClean="0"/>
              <a:t>t</a:t>
            </a:r>
            <a:r>
              <a:rPr kumimoji="1" lang="en-US" altLang="zh-TW" dirty="0" err="1" smtClean="0"/>
              <a:t>ep</a:t>
            </a:r>
            <a:r>
              <a:rPr kumimoji="1" lang="en-US" altLang="zh-TW" dirty="0" smtClean="0"/>
              <a:t> 2</a:t>
            </a:r>
            <a:endParaRPr kumimoji="1" lang="zh-TW" altLang="en-US" dirty="0"/>
          </a:p>
        </p:txBody>
      </p:sp>
    </p:spTree>
    <p:extLst>
      <p:ext uri="{BB962C8B-B14F-4D97-AF65-F5344CB8AC3E}">
        <p14:creationId xmlns:p14="http://schemas.microsoft.com/office/powerpoint/2010/main" xmlns="" val="1642356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step3</a:t>
            </a:r>
            <a:endParaRPr kumimoji="1" lang="zh-TW" altLang="en-US" dirty="0"/>
          </a:p>
        </p:txBody>
      </p:sp>
      <p:pic>
        <p:nvPicPr>
          <p:cNvPr id="6" name="圖片 5" descr="螢幕快照 2016-12-10 下午10.19.4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0619" y="1530643"/>
            <a:ext cx="7944069" cy="5265610"/>
          </a:xfrm>
          <a:prstGeom prst="rect">
            <a:avLst/>
          </a:prstGeom>
        </p:spPr>
      </p:pic>
    </p:spTree>
    <p:extLst>
      <p:ext uri="{BB962C8B-B14F-4D97-AF65-F5344CB8AC3E}">
        <p14:creationId xmlns:p14="http://schemas.microsoft.com/office/powerpoint/2010/main" xmlns="" val="2256758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螢幕快照 2016-12-10 下午10.23.2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7022" y="1664138"/>
            <a:ext cx="8928149" cy="4709630"/>
          </a:xfrm>
          <a:prstGeom prst="rect">
            <a:avLst/>
          </a:prstGeom>
        </p:spPr>
      </p:pic>
      <p:sp>
        <p:nvSpPr>
          <p:cNvPr id="5" name="標題 1"/>
          <p:cNvSpPr>
            <a:spLocks noGrp="1"/>
          </p:cNvSpPr>
          <p:nvPr>
            <p:ph type="title"/>
          </p:nvPr>
        </p:nvSpPr>
        <p:spPr>
          <a:xfrm>
            <a:off x="457200" y="274638"/>
            <a:ext cx="8229600" cy="1143000"/>
          </a:xfrm>
        </p:spPr>
        <p:txBody>
          <a:bodyPr/>
          <a:lstStyle/>
          <a:p>
            <a:r>
              <a:rPr kumimoji="1" lang="en-US" altLang="zh-TW" dirty="0" smtClean="0"/>
              <a:t>step4</a:t>
            </a:r>
            <a:endParaRPr kumimoji="1" lang="zh-TW" altLang="en-US" dirty="0"/>
          </a:p>
        </p:txBody>
      </p:sp>
    </p:spTree>
    <p:extLst>
      <p:ext uri="{BB962C8B-B14F-4D97-AF65-F5344CB8AC3E}">
        <p14:creationId xmlns:p14="http://schemas.microsoft.com/office/powerpoint/2010/main" xmlns="" val="4168960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螢幕快照 2016-12-10 下午10.23.40.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8690" y="1690414"/>
            <a:ext cx="8965310" cy="4739715"/>
          </a:xfrm>
          <a:prstGeom prst="rect">
            <a:avLst/>
          </a:prstGeom>
        </p:spPr>
      </p:pic>
      <p:sp>
        <p:nvSpPr>
          <p:cNvPr id="5" name="標題 1"/>
          <p:cNvSpPr>
            <a:spLocks noGrp="1"/>
          </p:cNvSpPr>
          <p:nvPr>
            <p:ph type="title"/>
          </p:nvPr>
        </p:nvSpPr>
        <p:spPr>
          <a:xfrm>
            <a:off x="457200" y="274638"/>
            <a:ext cx="8229600" cy="1143000"/>
          </a:xfrm>
        </p:spPr>
        <p:txBody>
          <a:bodyPr/>
          <a:lstStyle/>
          <a:p>
            <a:r>
              <a:rPr kumimoji="1" lang="en-US" altLang="zh-TW" dirty="0" smtClean="0"/>
              <a:t>step5</a:t>
            </a:r>
            <a:endParaRPr kumimoji="1" lang="zh-TW" altLang="en-US" dirty="0"/>
          </a:p>
        </p:txBody>
      </p:sp>
    </p:spTree>
    <p:extLst>
      <p:ext uri="{BB962C8B-B14F-4D97-AF65-F5344CB8AC3E}">
        <p14:creationId xmlns:p14="http://schemas.microsoft.com/office/powerpoint/2010/main" xmlns="" val="974708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step6</a:t>
            </a:r>
            <a:endParaRPr kumimoji="1" lang="zh-TW" altLang="en-US" dirty="0"/>
          </a:p>
        </p:txBody>
      </p:sp>
      <p:pic>
        <p:nvPicPr>
          <p:cNvPr id="4" name="圖片 3" descr="螢幕快照 2016-12-10 下午10.33.35.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5076" y="1586510"/>
            <a:ext cx="8101724" cy="4914614"/>
          </a:xfrm>
          <a:prstGeom prst="rect">
            <a:avLst/>
          </a:prstGeom>
        </p:spPr>
      </p:pic>
      <p:sp>
        <p:nvSpPr>
          <p:cNvPr id="5" name="矩形 4"/>
          <p:cNvSpPr/>
          <p:nvPr/>
        </p:nvSpPr>
        <p:spPr>
          <a:xfrm>
            <a:off x="585076" y="3309672"/>
            <a:ext cx="4232165" cy="1944414"/>
          </a:xfrm>
          <a:prstGeom prst="rect">
            <a:avLst/>
          </a:prstGeom>
          <a:noFill/>
          <a:ln w="3810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zh-TW"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2269258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0149" y="980869"/>
            <a:ext cx="7886700" cy="2852737"/>
          </a:xfrm>
        </p:spPr>
        <p:txBody>
          <a:bodyPr>
            <a:normAutofit/>
          </a:bodyPr>
          <a:lstStyle/>
          <a:p>
            <a:r>
              <a:rPr lang="en-US" altLang="zh-TW" sz="5400" dirty="0" smtClean="0"/>
              <a:t>A Brief Introduction on various kind of BLAST</a:t>
            </a:r>
            <a:endParaRPr lang="zh-TW" altLang="en-US" sz="5400" dirty="0"/>
          </a:p>
        </p:txBody>
      </p:sp>
      <p:sp>
        <p:nvSpPr>
          <p:cNvPr id="3" name="文字版面配置區 2"/>
          <p:cNvSpPr>
            <a:spLocks noGrp="1"/>
          </p:cNvSpPr>
          <p:nvPr>
            <p:ph type="body" idx="1"/>
          </p:nvPr>
        </p:nvSpPr>
        <p:spPr/>
        <p:txBody>
          <a:bodyPr/>
          <a:lstStyle/>
          <a:p>
            <a:pPr algn="ctr"/>
            <a:r>
              <a:rPr lang="en-US" altLang="zh-TW" dirty="0" smtClean="0">
                <a:ea typeface="標楷體" panose="03000509000000000000" pitchFamily="65" charset="-120"/>
              </a:rPr>
              <a:t>R05921040 Yu-</a:t>
            </a:r>
            <a:r>
              <a:rPr lang="en-US" altLang="zh-TW" dirty="0" err="1" smtClean="0">
                <a:ea typeface="標楷體" panose="03000509000000000000" pitchFamily="65" charset="-120"/>
              </a:rPr>
              <a:t>Heng</a:t>
            </a:r>
            <a:r>
              <a:rPr lang="en-US" altLang="zh-TW" dirty="0" smtClean="0">
                <a:ea typeface="標楷體" panose="03000509000000000000" pitchFamily="65" charset="-120"/>
              </a:rPr>
              <a:t> Hsieh</a:t>
            </a:r>
            <a:endParaRPr lang="zh-TW" altLang="en-US" dirty="0">
              <a:ea typeface="標楷體" panose="03000509000000000000" pitchFamily="65" charset="-120"/>
            </a:endParaRPr>
          </a:p>
        </p:txBody>
      </p:sp>
    </p:spTree>
    <p:extLst>
      <p:ext uri="{BB962C8B-B14F-4D97-AF65-F5344CB8AC3E}">
        <p14:creationId xmlns:p14="http://schemas.microsoft.com/office/powerpoint/2010/main" xmlns="" val="496618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Other resources</a:t>
            </a:r>
            <a:endParaRPr kumimoji="1" lang="zh-TW" altLang="en-US" dirty="0"/>
          </a:p>
        </p:txBody>
      </p:sp>
      <p:sp>
        <p:nvSpPr>
          <p:cNvPr id="3" name="內容版面配置區 2"/>
          <p:cNvSpPr>
            <a:spLocks noGrp="1"/>
          </p:cNvSpPr>
          <p:nvPr>
            <p:ph idx="1"/>
          </p:nvPr>
        </p:nvSpPr>
        <p:spPr/>
        <p:txBody>
          <a:bodyPr/>
          <a:lstStyle/>
          <a:p>
            <a:r>
              <a:rPr kumimoji="1" lang="en-US" altLang="zh-TW" dirty="0" smtClean="0">
                <a:hlinkClick r:id="rId2"/>
              </a:rPr>
              <a:t>NCBI API</a:t>
            </a:r>
            <a:endParaRPr kumimoji="1" lang="en-US" altLang="zh-TW" dirty="0" smtClean="0"/>
          </a:p>
          <a:p>
            <a:endParaRPr kumimoji="1" lang="en-US" altLang="zh-TW" dirty="0"/>
          </a:p>
          <a:p>
            <a:r>
              <a:rPr kumimoji="1" lang="en-US" altLang="zh-TW" dirty="0" smtClean="0">
                <a:hlinkClick r:id="rId3"/>
              </a:rPr>
              <a:t>Image on cloud server</a:t>
            </a:r>
            <a:endParaRPr kumimoji="1" lang="zh-TW" altLang="en-US" dirty="0"/>
          </a:p>
        </p:txBody>
      </p:sp>
    </p:spTree>
    <p:extLst>
      <p:ext uri="{BB962C8B-B14F-4D97-AF65-F5344CB8AC3E}">
        <p14:creationId xmlns:p14="http://schemas.microsoft.com/office/powerpoint/2010/main" xmlns="" val="153211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r>
              <a:rPr lang="en-US" altLang="zh-TW" dirty="0" smtClean="0"/>
              <a:t>BLAST on Linux system</a:t>
            </a:r>
            <a:br>
              <a:rPr lang="en-US" altLang="zh-TW" dirty="0" smtClean="0"/>
            </a:br>
            <a:endParaRPr lang="zh-TW" altLang="en-US" dirty="0"/>
          </a:p>
        </p:txBody>
      </p:sp>
      <p:sp>
        <p:nvSpPr>
          <p:cNvPr id="5" name="副標題 4"/>
          <p:cNvSpPr>
            <a:spLocks noGrp="1"/>
          </p:cNvSpPr>
          <p:nvPr>
            <p:ph type="subTitle" idx="1"/>
          </p:nvPr>
        </p:nvSpPr>
        <p:spPr/>
        <p:txBody>
          <a:bodyPr/>
          <a:lstStyle/>
          <a:p>
            <a:r>
              <a:rPr lang="en-US" altLang="zh-TW" dirty="0" smtClean="0"/>
              <a:t>R05945018</a:t>
            </a:r>
            <a:r>
              <a:rPr lang="zh-TW" altLang="en-US" dirty="0" smtClean="0"/>
              <a:t> 林資皓</a:t>
            </a:r>
            <a:endParaRPr lang="zh-TW"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BLAST</a:t>
            </a:r>
            <a:r>
              <a:rPr lang="zh-TW" altLang="en-US" dirty="0"/>
              <a:t> </a:t>
            </a:r>
            <a:r>
              <a:rPr lang="en-US" altLang="zh-TW" dirty="0" smtClean="0"/>
              <a:t>on Linux</a:t>
            </a:r>
            <a:endParaRPr lang="zh-TW" altLang="en-US" dirty="0"/>
          </a:p>
        </p:txBody>
      </p:sp>
      <p:sp>
        <p:nvSpPr>
          <p:cNvPr id="3" name="內容版面配置區 2"/>
          <p:cNvSpPr>
            <a:spLocks noGrp="1"/>
          </p:cNvSpPr>
          <p:nvPr>
            <p:ph idx="1"/>
          </p:nvPr>
        </p:nvSpPr>
        <p:spPr/>
        <p:txBody>
          <a:bodyPr/>
          <a:lstStyle/>
          <a:p>
            <a:r>
              <a:rPr lang="en-US" altLang="zh-TW" dirty="0" smtClean="0"/>
              <a:t>Command: </a:t>
            </a:r>
          </a:p>
          <a:p>
            <a:pPr lvl="1"/>
            <a:r>
              <a:rPr lang="en-US" altLang="zh-TW" dirty="0" err="1" smtClean="0"/>
              <a:t>blastn</a:t>
            </a:r>
            <a:r>
              <a:rPr lang="en-US" altLang="zh-TW" dirty="0" smtClean="0"/>
              <a:t>: nucleotide </a:t>
            </a:r>
            <a:r>
              <a:rPr lang="en-US" altLang="zh-TW" dirty="0" smtClean="0">
                <a:sym typeface="Wingdings" panose="05000000000000000000" pitchFamily="2" charset="2"/>
              </a:rPr>
              <a:t> nucleotide</a:t>
            </a:r>
          </a:p>
          <a:p>
            <a:pPr lvl="1"/>
            <a:r>
              <a:rPr lang="en-US" altLang="zh-TW" dirty="0" err="1" smtClean="0"/>
              <a:t>blastx</a:t>
            </a:r>
            <a:r>
              <a:rPr lang="en-US" altLang="zh-TW" dirty="0" smtClean="0"/>
              <a:t>: nucleotide </a:t>
            </a:r>
            <a:r>
              <a:rPr lang="en-US" altLang="zh-TW" dirty="0" smtClean="0">
                <a:sym typeface="Wingdings" panose="05000000000000000000" pitchFamily="2" charset="2"/>
              </a:rPr>
              <a:t> protein</a:t>
            </a:r>
          </a:p>
          <a:p>
            <a:pPr lvl="1"/>
            <a:r>
              <a:rPr lang="en-US" altLang="zh-TW" dirty="0" err="1">
                <a:sym typeface="Wingdings" panose="05000000000000000000" pitchFamily="2" charset="2"/>
              </a:rPr>
              <a:t>t</a:t>
            </a:r>
            <a:r>
              <a:rPr lang="en-US" altLang="zh-TW" dirty="0" err="1" smtClean="0">
                <a:sym typeface="Wingdings" panose="05000000000000000000" pitchFamily="2" charset="2"/>
              </a:rPr>
              <a:t>blastn</a:t>
            </a:r>
            <a:r>
              <a:rPr lang="en-US" altLang="zh-TW" dirty="0" smtClean="0">
                <a:sym typeface="Wingdings" panose="05000000000000000000" pitchFamily="2" charset="2"/>
              </a:rPr>
              <a:t>: protein  </a:t>
            </a:r>
            <a:r>
              <a:rPr lang="en-US" altLang="zh-TW" dirty="0" err="1" smtClean="0">
                <a:sym typeface="Wingdings" panose="05000000000000000000" pitchFamily="2" charset="2"/>
              </a:rPr>
              <a:t>nucleotid</a:t>
            </a:r>
            <a:endParaRPr lang="en-US" altLang="zh-TW" dirty="0" smtClean="0">
              <a:sym typeface="Wingdings" panose="05000000000000000000" pitchFamily="2" charset="2"/>
            </a:endParaRPr>
          </a:p>
          <a:p>
            <a:pPr lvl="1"/>
            <a:r>
              <a:rPr lang="en-US" altLang="zh-TW" dirty="0" err="1"/>
              <a:t>b</a:t>
            </a:r>
            <a:r>
              <a:rPr lang="en-US" altLang="zh-TW" dirty="0" err="1" smtClean="0"/>
              <a:t>lastp</a:t>
            </a:r>
            <a:r>
              <a:rPr lang="en-US" altLang="zh-TW" dirty="0" smtClean="0"/>
              <a:t>:</a:t>
            </a:r>
            <a:r>
              <a:rPr lang="zh-TW" altLang="en-US" dirty="0"/>
              <a:t> </a:t>
            </a:r>
            <a:r>
              <a:rPr lang="en-US" altLang="zh-TW" dirty="0" smtClean="0"/>
              <a:t>protein </a:t>
            </a:r>
            <a:r>
              <a:rPr lang="en-US" altLang="zh-TW" dirty="0" smtClean="0">
                <a:sym typeface="Wingdings" panose="05000000000000000000" pitchFamily="2" charset="2"/>
              </a:rPr>
              <a:t>protein</a:t>
            </a:r>
            <a:endParaRPr lang="zh-TW" altLang="en-US" dirty="0"/>
          </a:p>
        </p:txBody>
      </p:sp>
    </p:spTree>
    <p:extLst>
      <p:ext uri="{BB962C8B-B14F-4D97-AF65-F5344CB8AC3E}">
        <p14:creationId xmlns:p14="http://schemas.microsoft.com/office/powerpoint/2010/main" xmlns="" val="2664983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 </a:t>
            </a:r>
            <a:r>
              <a:rPr lang="en-US" altLang="zh-TW" dirty="0" err="1" smtClean="0"/>
              <a:t>blastn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a:t>
            </a:r>
            <a:r>
              <a:rPr lang="en-US" altLang="zh-TW" dirty="0" err="1" smtClean="0"/>
              <a:t>db</a:t>
            </a:r>
            <a:r>
              <a:rPr lang="en-US" altLang="zh-TW" dirty="0" smtClean="0"/>
              <a:t>: database  (“</a:t>
            </a:r>
            <a:r>
              <a:rPr lang="en-US" altLang="zh-TW" dirty="0" err="1" smtClean="0"/>
              <a:t>makeblastdb</a:t>
            </a:r>
            <a:r>
              <a:rPr lang="en-US" altLang="zh-TW" dirty="0" smtClean="0"/>
              <a:t>” to create your own database)</a:t>
            </a:r>
          </a:p>
          <a:p>
            <a:r>
              <a:rPr lang="en-US" altLang="zh-TW" dirty="0" smtClean="0"/>
              <a:t>-query: input </a:t>
            </a:r>
            <a:r>
              <a:rPr lang="en-US" altLang="zh-TW" dirty="0" err="1" smtClean="0"/>
              <a:t>file.fasta</a:t>
            </a:r>
            <a:endParaRPr lang="en-US" altLang="zh-TW" dirty="0" smtClean="0"/>
          </a:p>
          <a:p>
            <a:r>
              <a:rPr lang="en-US" altLang="zh-TW" dirty="0" smtClean="0"/>
              <a:t>-out:</a:t>
            </a:r>
            <a:r>
              <a:rPr lang="zh-TW" altLang="en-US" dirty="0"/>
              <a:t> </a:t>
            </a:r>
            <a:r>
              <a:rPr lang="en-US" altLang="zh-TW" dirty="0" smtClean="0"/>
              <a:t>output file</a:t>
            </a:r>
          </a:p>
          <a:p>
            <a:r>
              <a:rPr lang="en-US" altLang="zh-TW" dirty="0" smtClean="0"/>
              <a:t>-</a:t>
            </a:r>
            <a:r>
              <a:rPr lang="en-US" altLang="zh-TW" dirty="0" err="1" smtClean="0"/>
              <a:t>outfmt</a:t>
            </a:r>
            <a:r>
              <a:rPr lang="en-US" altLang="zh-TW" dirty="0" smtClean="0"/>
              <a:t>: 0~11 (different formation)</a:t>
            </a:r>
          </a:p>
          <a:p>
            <a:r>
              <a:rPr lang="en-US" altLang="zh-TW" dirty="0" smtClean="0"/>
              <a:t>-</a:t>
            </a:r>
            <a:r>
              <a:rPr lang="en-US" altLang="zh-TW" dirty="0" err="1" smtClean="0"/>
              <a:t>evalue</a:t>
            </a:r>
            <a:r>
              <a:rPr lang="en-US" altLang="zh-TW" dirty="0" smtClean="0"/>
              <a:t>: </a:t>
            </a:r>
            <a:r>
              <a:rPr lang="en-US" altLang="zh-TW" dirty="0" err="1" smtClean="0"/>
              <a:t>evalue</a:t>
            </a:r>
            <a:r>
              <a:rPr lang="en-US" altLang="zh-TW" dirty="0" smtClean="0"/>
              <a:t> (e.g. 1e-100)</a:t>
            </a:r>
          </a:p>
          <a:p>
            <a:r>
              <a:rPr lang="en-US" altLang="zh-TW" dirty="0" smtClean="0"/>
              <a:t>-</a:t>
            </a:r>
            <a:r>
              <a:rPr lang="en-US" altLang="zh-TW" dirty="0" err="1" smtClean="0"/>
              <a:t>perc_identity</a:t>
            </a:r>
            <a:r>
              <a:rPr lang="en-US" altLang="zh-TW" dirty="0" smtClean="0"/>
              <a:t>: float value</a:t>
            </a:r>
          </a:p>
          <a:p>
            <a:r>
              <a:rPr lang="en-US" altLang="zh-TW" dirty="0" smtClean="0"/>
              <a:t>-</a:t>
            </a:r>
            <a:r>
              <a:rPr lang="en-US" altLang="zh-TW" dirty="0" err="1" smtClean="0"/>
              <a:t>max_target_seqs</a:t>
            </a:r>
            <a:r>
              <a:rPr lang="en-US" altLang="zh-TW" dirty="0" smtClean="0"/>
              <a:t>: numbers of sequences</a:t>
            </a:r>
          </a:p>
          <a:p>
            <a:r>
              <a:rPr lang="en-US" altLang="zh-TW" dirty="0" smtClean="0"/>
              <a:t>-</a:t>
            </a:r>
            <a:r>
              <a:rPr lang="en-US" altLang="zh-TW" dirty="0" err="1" smtClean="0"/>
              <a:t>num_threads</a:t>
            </a:r>
            <a:r>
              <a:rPr lang="en-US" altLang="zh-TW" dirty="0" smtClean="0"/>
              <a:t>: integer number</a:t>
            </a:r>
            <a:endParaRPr lang="zh-TW" altLang="en-US" dirty="0"/>
          </a:p>
        </p:txBody>
      </p:sp>
    </p:spTree>
    <p:extLst>
      <p:ext uri="{BB962C8B-B14F-4D97-AF65-F5344CB8AC3E}">
        <p14:creationId xmlns:p14="http://schemas.microsoft.com/office/powerpoint/2010/main" xmlns="" val="1119279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 </a:t>
            </a:r>
            <a:r>
              <a:rPr lang="en-US" altLang="zh-TW" dirty="0" err="1" smtClean="0"/>
              <a:t>blastn</a:t>
            </a:r>
            <a:endParaRPr lang="zh-TW" altLang="en-US" dirty="0"/>
          </a:p>
        </p:txBody>
      </p:sp>
      <p:sp>
        <p:nvSpPr>
          <p:cNvPr id="5" name="內容版面配置區 4"/>
          <p:cNvSpPr>
            <a:spLocks noGrp="1"/>
          </p:cNvSpPr>
          <p:nvPr>
            <p:ph idx="1"/>
          </p:nvPr>
        </p:nvSpPr>
        <p:spPr/>
        <p:txBody>
          <a:bodyPr/>
          <a:lstStyle/>
          <a:p>
            <a:r>
              <a:rPr lang="en-US" altLang="zh-TW" dirty="0" err="1" smtClean="0"/>
              <a:t>blastn</a:t>
            </a:r>
            <a:r>
              <a:rPr lang="en-US" altLang="zh-TW" dirty="0" smtClean="0"/>
              <a:t> </a:t>
            </a:r>
            <a:r>
              <a:rPr lang="en-US" altLang="zh-TW" dirty="0" smtClean="0">
                <a:solidFill>
                  <a:srgbClr val="FF0000"/>
                </a:solidFill>
              </a:rPr>
              <a:t>-</a:t>
            </a:r>
            <a:r>
              <a:rPr lang="en-US" altLang="zh-TW" dirty="0" err="1" smtClean="0">
                <a:solidFill>
                  <a:srgbClr val="FF0000"/>
                </a:solidFill>
              </a:rPr>
              <a:t>db</a:t>
            </a:r>
            <a:r>
              <a:rPr lang="en-US" altLang="zh-TW" dirty="0" smtClean="0">
                <a:solidFill>
                  <a:srgbClr val="FF0000"/>
                </a:solidFill>
              </a:rPr>
              <a:t> </a:t>
            </a:r>
            <a:r>
              <a:rPr lang="en-US" altLang="zh-TW" dirty="0" err="1" smtClean="0"/>
              <a:t>blast_db</a:t>
            </a:r>
            <a:r>
              <a:rPr lang="en-US" altLang="zh-TW" dirty="0" smtClean="0"/>
              <a:t>/</a:t>
            </a:r>
            <a:r>
              <a:rPr lang="en-US" altLang="zh-TW" dirty="0" err="1" smtClean="0"/>
              <a:t>rna_refseq_human</a:t>
            </a:r>
            <a:r>
              <a:rPr lang="en-US" altLang="zh-TW" dirty="0" smtClean="0"/>
              <a:t>/</a:t>
            </a:r>
            <a:r>
              <a:rPr lang="en-US" altLang="zh-TW" dirty="0" err="1" smtClean="0"/>
              <a:t>refseq_rna</a:t>
            </a:r>
            <a:r>
              <a:rPr lang="en-US" altLang="zh-TW" dirty="0" smtClean="0"/>
              <a:t> </a:t>
            </a:r>
            <a:r>
              <a:rPr lang="en-US" altLang="zh-TW" dirty="0" smtClean="0">
                <a:solidFill>
                  <a:srgbClr val="FF0000"/>
                </a:solidFill>
              </a:rPr>
              <a:t>-query </a:t>
            </a:r>
            <a:r>
              <a:rPr lang="en-US" altLang="zh-TW" dirty="0" err="1" smtClean="0"/>
              <a:t>trinity_out_dir</a:t>
            </a:r>
            <a:r>
              <a:rPr lang="en-US" altLang="zh-TW" dirty="0" smtClean="0"/>
              <a:t>/trinity_len_523_upper.fa </a:t>
            </a:r>
            <a:r>
              <a:rPr lang="en-US" altLang="zh-TW" dirty="0" smtClean="0">
                <a:solidFill>
                  <a:srgbClr val="FF0000"/>
                </a:solidFill>
              </a:rPr>
              <a:t>-out</a:t>
            </a:r>
            <a:r>
              <a:rPr lang="en-US" altLang="zh-TW" dirty="0" smtClean="0"/>
              <a:t> blast_out_len_523 </a:t>
            </a:r>
            <a:r>
              <a:rPr lang="en-US" altLang="zh-TW" dirty="0" smtClean="0">
                <a:solidFill>
                  <a:srgbClr val="FF0000"/>
                </a:solidFill>
              </a:rPr>
              <a:t>-</a:t>
            </a:r>
            <a:r>
              <a:rPr lang="en-US" altLang="zh-TW" dirty="0" err="1" smtClean="0">
                <a:solidFill>
                  <a:srgbClr val="FF0000"/>
                </a:solidFill>
              </a:rPr>
              <a:t>evalue</a:t>
            </a:r>
            <a:r>
              <a:rPr lang="en-US" altLang="zh-TW" dirty="0" smtClean="0"/>
              <a:t> 1e-100 </a:t>
            </a:r>
            <a:r>
              <a:rPr lang="en-US" altLang="zh-TW" dirty="0" smtClean="0">
                <a:solidFill>
                  <a:srgbClr val="FF0000"/>
                </a:solidFill>
              </a:rPr>
              <a:t>-</a:t>
            </a:r>
            <a:r>
              <a:rPr lang="en-US" altLang="zh-TW" dirty="0" err="1" smtClean="0">
                <a:solidFill>
                  <a:srgbClr val="FF0000"/>
                </a:solidFill>
              </a:rPr>
              <a:t>num_threads</a:t>
            </a:r>
            <a:r>
              <a:rPr lang="en-US" altLang="zh-TW" dirty="0" smtClean="0"/>
              <a:t> 8 </a:t>
            </a:r>
            <a:r>
              <a:rPr lang="en-US" altLang="zh-TW" dirty="0" smtClean="0">
                <a:solidFill>
                  <a:srgbClr val="FF0000"/>
                </a:solidFill>
              </a:rPr>
              <a:t>-</a:t>
            </a:r>
            <a:r>
              <a:rPr lang="en-US" altLang="zh-TW" dirty="0" err="1" smtClean="0">
                <a:solidFill>
                  <a:srgbClr val="FF0000"/>
                </a:solidFill>
              </a:rPr>
              <a:t>max_target_seqs</a:t>
            </a:r>
            <a:r>
              <a:rPr lang="en-US" altLang="zh-TW" dirty="0" smtClean="0"/>
              <a:t> 1 </a:t>
            </a:r>
            <a:r>
              <a:rPr lang="en-US" altLang="zh-TW" dirty="0" smtClean="0">
                <a:solidFill>
                  <a:srgbClr val="FF0000"/>
                </a:solidFill>
              </a:rPr>
              <a:t>-</a:t>
            </a:r>
            <a:r>
              <a:rPr lang="en-US" altLang="zh-TW" dirty="0" err="1" smtClean="0">
                <a:solidFill>
                  <a:srgbClr val="FF0000"/>
                </a:solidFill>
              </a:rPr>
              <a:t>perc_identity</a:t>
            </a:r>
            <a:r>
              <a:rPr lang="en-US" altLang="zh-TW" dirty="0" smtClean="0"/>
              <a:t> 100.0 </a:t>
            </a:r>
            <a:r>
              <a:rPr lang="en-US" altLang="zh-TW" dirty="0" smtClean="0">
                <a:solidFill>
                  <a:srgbClr val="FF0000"/>
                </a:solidFill>
              </a:rPr>
              <a:t>-</a:t>
            </a:r>
            <a:r>
              <a:rPr lang="en-US" altLang="zh-TW" dirty="0" err="1" smtClean="0">
                <a:solidFill>
                  <a:srgbClr val="FF0000"/>
                </a:solidFill>
              </a:rPr>
              <a:t>outfmt</a:t>
            </a:r>
            <a:r>
              <a:rPr lang="en-US" altLang="zh-TW" dirty="0" smtClean="0"/>
              <a:t> 6</a:t>
            </a:r>
            <a:endParaRPr lang="zh-TW" altLang="en-US" dirty="0"/>
          </a:p>
        </p:txBody>
      </p:sp>
    </p:spTree>
    <p:extLst>
      <p:ext uri="{BB962C8B-B14F-4D97-AF65-F5344CB8AC3E}">
        <p14:creationId xmlns:p14="http://schemas.microsoft.com/office/powerpoint/2010/main" xmlns="" val="3766572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 </a:t>
            </a:r>
            <a:r>
              <a:rPr lang="en-US" altLang="zh-TW" dirty="0" err="1" smtClean="0"/>
              <a:t>blastn</a:t>
            </a:r>
            <a:endParaRPr lang="zh-TW" altLang="en-US" dirty="0"/>
          </a:p>
        </p:txBody>
      </p:sp>
      <p:sp>
        <p:nvSpPr>
          <p:cNvPr id="3" name="內容版面配置區 2"/>
          <p:cNvSpPr>
            <a:spLocks noGrp="1"/>
          </p:cNvSpPr>
          <p:nvPr>
            <p:ph idx="1"/>
          </p:nvPr>
        </p:nvSpPr>
        <p:spPr/>
        <p:txBody>
          <a:bodyPr/>
          <a:lstStyle/>
          <a:p>
            <a:r>
              <a:rPr lang="en-US" altLang="zh-TW" dirty="0" smtClean="0"/>
              <a:t>Output (</a:t>
            </a:r>
            <a:r>
              <a:rPr lang="en-US" altLang="zh-TW" dirty="0" err="1" smtClean="0"/>
              <a:t>outfmt</a:t>
            </a:r>
            <a:r>
              <a:rPr lang="en-US" altLang="zh-TW" dirty="0" smtClean="0"/>
              <a:t> 6)</a:t>
            </a:r>
          </a:p>
          <a:p>
            <a:pPr marL="0" indent="0">
              <a:buNone/>
            </a:pPr>
            <a:endParaRPr lang="zh-TW" altLang="en-US" dirty="0"/>
          </a:p>
        </p:txBody>
      </p:sp>
      <p:pic>
        <p:nvPicPr>
          <p:cNvPr id="4" name="圖片 3"/>
          <p:cNvPicPr>
            <a:picLocks noChangeAspect="1"/>
          </p:cNvPicPr>
          <p:nvPr/>
        </p:nvPicPr>
        <p:blipFill rotWithShape="1">
          <a:blip r:embed="rId2" cstate="print"/>
          <a:srcRect l="15295" t="12920" r="19558" b="68242"/>
          <a:stretch/>
        </p:blipFill>
        <p:spPr>
          <a:xfrm>
            <a:off x="104215" y="3484048"/>
            <a:ext cx="8935571" cy="1937825"/>
          </a:xfrm>
          <a:prstGeom prst="rect">
            <a:avLst/>
          </a:prstGeom>
        </p:spPr>
      </p:pic>
      <p:sp>
        <p:nvSpPr>
          <p:cNvPr id="6" name="文字方塊 5"/>
          <p:cNvSpPr txBox="1"/>
          <p:nvPr/>
        </p:nvSpPr>
        <p:spPr>
          <a:xfrm>
            <a:off x="552814" y="2979778"/>
            <a:ext cx="1134339" cy="369332"/>
          </a:xfrm>
          <a:prstGeom prst="rect">
            <a:avLst/>
          </a:prstGeom>
          <a:noFill/>
        </p:spPr>
        <p:txBody>
          <a:bodyPr wrap="square" rtlCol="0">
            <a:spAutoFit/>
          </a:bodyPr>
          <a:lstStyle/>
          <a:p>
            <a:r>
              <a:rPr lang="en-US" altLang="zh-TW" dirty="0" smtClean="0"/>
              <a:t>Query ID</a:t>
            </a:r>
            <a:endParaRPr lang="zh-TW" altLang="en-US" dirty="0"/>
          </a:p>
        </p:txBody>
      </p:sp>
      <p:sp>
        <p:nvSpPr>
          <p:cNvPr id="7" name="文字方塊 6"/>
          <p:cNvSpPr txBox="1"/>
          <p:nvPr/>
        </p:nvSpPr>
        <p:spPr>
          <a:xfrm>
            <a:off x="1993015" y="2979778"/>
            <a:ext cx="1365986" cy="369332"/>
          </a:xfrm>
          <a:prstGeom prst="rect">
            <a:avLst/>
          </a:prstGeom>
          <a:noFill/>
        </p:spPr>
        <p:txBody>
          <a:bodyPr wrap="square" rtlCol="0">
            <a:spAutoFit/>
          </a:bodyPr>
          <a:lstStyle/>
          <a:p>
            <a:r>
              <a:rPr lang="en-US" altLang="zh-TW" dirty="0" smtClean="0"/>
              <a:t>subject ID</a:t>
            </a:r>
            <a:endParaRPr lang="zh-TW" altLang="en-US" dirty="0"/>
          </a:p>
        </p:txBody>
      </p:sp>
      <p:sp>
        <p:nvSpPr>
          <p:cNvPr id="8" name="文字方塊 7"/>
          <p:cNvSpPr txBox="1"/>
          <p:nvPr/>
        </p:nvSpPr>
        <p:spPr>
          <a:xfrm>
            <a:off x="4190183" y="2979778"/>
            <a:ext cx="903410" cy="369332"/>
          </a:xfrm>
          <a:prstGeom prst="rect">
            <a:avLst/>
          </a:prstGeom>
          <a:noFill/>
        </p:spPr>
        <p:txBody>
          <a:bodyPr wrap="square" rtlCol="0">
            <a:spAutoFit/>
          </a:bodyPr>
          <a:lstStyle/>
          <a:p>
            <a:r>
              <a:rPr lang="en-US" altLang="zh-TW" dirty="0" smtClean="0"/>
              <a:t>Identity</a:t>
            </a:r>
          </a:p>
        </p:txBody>
      </p:sp>
      <p:sp>
        <p:nvSpPr>
          <p:cNvPr id="9" name="文字方塊 8"/>
          <p:cNvSpPr txBox="1"/>
          <p:nvPr/>
        </p:nvSpPr>
        <p:spPr>
          <a:xfrm>
            <a:off x="4343299" y="5614528"/>
            <a:ext cx="1347422" cy="646331"/>
          </a:xfrm>
          <a:prstGeom prst="rect">
            <a:avLst/>
          </a:prstGeom>
          <a:noFill/>
        </p:spPr>
        <p:txBody>
          <a:bodyPr wrap="square" rtlCol="0">
            <a:spAutoFit/>
          </a:bodyPr>
          <a:lstStyle/>
          <a:p>
            <a:r>
              <a:rPr lang="en-US" altLang="zh-TW" dirty="0" smtClean="0"/>
              <a:t>Alignment length</a:t>
            </a:r>
            <a:endParaRPr lang="zh-TW" altLang="en-US" dirty="0"/>
          </a:p>
        </p:txBody>
      </p:sp>
      <p:sp>
        <p:nvSpPr>
          <p:cNvPr id="10" name="文字方塊 9"/>
          <p:cNvSpPr txBox="1"/>
          <p:nvPr/>
        </p:nvSpPr>
        <p:spPr>
          <a:xfrm>
            <a:off x="4980558" y="2979778"/>
            <a:ext cx="1356546" cy="369332"/>
          </a:xfrm>
          <a:prstGeom prst="rect">
            <a:avLst/>
          </a:prstGeom>
          <a:noFill/>
        </p:spPr>
        <p:txBody>
          <a:bodyPr wrap="square" rtlCol="0">
            <a:spAutoFit/>
          </a:bodyPr>
          <a:lstStyle/>
          <a:p>
            <a:r>
              <a:rPr lang="en-US" altLang="zh-TW" dirty="0" smtClean="0"/>
              <a:t>mismatches</a:t>
            </a:r>
            <a:endParaRPr lang="zh-TW" altLang="en-US" dirty="0"/>
          </a:p>
        </p:txBody>
      </p:sp>
      <p:sp>
        <p:nvSpPr>
          <p:cNvPr id="11" name="文字方塊 10"/>
          <p:cNvSpPr txBox="1"/>
          <p:nvPr/>
        </p:nvSpPr>
        <p:spPr>
          <a:xfrm>
            <a:off x="5690721" y="5614528"/>
            <a:ext cx="903410" cy="646331"/>
          </a:xfrm>
          <a:prstGeom prst="rect">
            <a:avLst/>
          </a:prstGeom>
          <a:noFill/>
        </p:spPr>
        <p:txBody>
          <a:bodyPr wrap="square" rtlCol="0">
            <a:spAutoFit/>
          </a:bodyPr>
          <a:lstStyle/>
          <a:p>
            <a:r>
              <a:rPr lang="en-US" altLang="zh-TW" dirty="0" smtClean="0"/>
              <a:t>Gap opens</a:t>
            </a:r>
            <a:endParaRPr lang="zh-TW" altLang="en-US" dirty="0"/>
          </a:p>
        </p:txBody>
      </p:sp>
      <p:sp>
        <p:nvSpPr>
          <p:cNvPr id="12" name="文字方塊 11"/>
          <p:cNvSpPr txBox="1"/>
          <p:nvPr/>
        </p:nvSpPr>
        <p:spPr>
          <a:xfrm>
            <a:off x="6151731" y="2991327"/>
            <a:ext cx="1946089" cy="369332"/>
          </a:xfrm>
          <a:prstGeom prst="rect">
            <a:avLst/>
          </a:prstGeom>
          <a:noFill/>
        </p:spPr>
        <p:txBody>
          <a:bodyPr wrap="square" rtlCol="0">
            <a:spAutoFit/>
          </a:bodyPr>
          <a:lstStyle/>
          <a:p>
            <a:r>
              <a:rPr lang="en-US" altLang="zh-TW" dirty="0" smtClean="0"/>
              <a:t>Query start &amp; end</a:t>
            </a:r>
            <a:endParaRPr lang="zh-TW" altLang="en-US" dirty="0"/>
          </a:p>
        </p:txBody>
      </p:sp>
      <p:sp>
        <p:nvSpPr>
          <p:cNvPr id="13" name="文字方塊 12"/>
          <p:cNvSpPr txBox="1"/>
          <p:nvPr/>
        </p:nvSpPr>
        <p:spPr>
          <a:xfrm>
            <a:off x="6483187" y="5614528"/>
            <a:ext cx="1999232" cy="369332"/>
          </a:xfrm>
          <a:prstGeom prst="rect">
            <a:avLst/>
          </a:prstGeom>
          <a:noFill/>
        </p:spPr>
        <p:txBody>
          <a:bodyPr wrap="square" rtlCol="0">
            <a:spAutoFit/>
          </a:bodyPr>
          <a:lstStyle/>
          <a:p>
            <a:r>
              <a:rPr lang="en-US" altLang="zh-TW" dirty="0" smtClean="0"/>
              <a:t>Subject start &amp; end</a:t>
            </a:r>
            <a:endParaRPr lang="zh-TW" altLang="en-US" dirty="0"/>
          </a:p>
        </p:txBody>
      </p:sp>
      <p:sp>
        <p:nvSpPr>
          <p:cNvPr id="14" name="文字方塊 13"/>
          <p:cNvSpPr txBox="1"/>
          <p:nvPr/>
        </p:nvSpPr>
        <p:spPr>
          <a:xfrm>
            <a:off x="7942750" y="2979778"/>
            <a:ext cx="903410" cy="369332"/>
          </a:xfrm>
          <a:prstGeom prst="rect">
            <a:avLst/>
          </a:prstGeom>
          <a:noFill/>
        </p:spPr>
        <p:txBody>
          <a:bodyPr wrap="square" rtlCol="0">
            <a:spAutoFit/>
          </a:bodyPr>
          <a:lstStyle/>
          <a:p>
            <a:r>
              <a:rPr lang="en-US" altLang="zh-TW" dirty="0" smtClean="0"/>
              <a:t>E-value</a:t>
            </a:r>
            <a:endParaRPr lang="zh-TW" altLang="en-US" dirty="0"/>
          </a:p>
        </p:txBody>
      </p:sp>
      <p:sp>
        <p:nvSpPr>
          <p:cNvPr id="15" name="文字方塊 14"/>
          <p:cNvSpPr txBox="1"/>
          <p:nvPr/>
        </p:nvSpPr>
        <p:spPr>
          <a:xfrm>
            <a:off x="8391482" y="5614528"/>
            <a:ext cx="903410" cy="646331"/>
          </a:xfrm>
          <a:prstGeom prst="rect">
            <a:avLst/>
          </a:prstGeom>
          <a:noFill/>
        </p:spPr>
        <p:txBody>
          <a:bodyPr wrap="square" rtlCol="0">
            <a:spAutoFit/>
          </a:bodyPr>
          <a:lstStyle/>
          <a:p>
            <a:r>
              <a:rPr lang="en-US" altLang="zh-TW" dirty="0" smtClean="0"/>
              <a:t>Bit score</a:t>
            </a:r>
            <a:endParaRPr lang="zh-TW" altLang="en-US" dirty="0"/>
          </a:p>
        </p:txBody>
      </p:sp>
      <p:cxnSp>
        <p:nvCxnSpPr>
          <p:cNvPr id="17" name="直線接點 16"/>
          <p:cNvCxnSpPr/>
          <p:nvPr/>
        </p:nvCxnSpPr>
        <p:spPr>
          <a:xfrm>
            <a:off x="5087300" y="5421873"/>
            <a:ext cx="6293" cy="270901"/>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直線接點 17"/>
          <p:cNvCxnSpPr/>
          <p:nvPr/>
        </p:nvCxnSpPr>
        <p:spPr>
          <a:xfrm>
            <a:off x="6018558" y="5396205"/>
            <a:ext cx="21613" cy="296569"/>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直線接點 22"/>
          <p:cNvCxnSpPr/>
          <p:nvPr/>
        </p:nvCxnSpPr>
        <p:spPr>
          <a:xfrm>
            <a:off x="7245342" y="5396205"/>
            <a:ext cx="366599" cy="296569"/>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直線接點 23"/>
          <p:cNvCxnSpPr/>
          <p:nvPr/>
        </p:nvCxnSpPr>
        <p:spPr>
          <a:xfrm>
            <a:off x="7668341" y="5399199"/>
            <a:ext cx="392331" cy="293575"/>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直線接點 26"/>
          <p:cNvCxnSpPr/>
          <p:nvPr/>
        </p:nvCxnSpPr>
        <p:spPr>
          <a:xfrm>
            <a:off x="8843187" y="5421425"/>
            <a:ext cx="0" cy="271348"/>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直線接點 28"/>
          <p:cNvCxnSpPr/>
          <p:nvPr/>
        </p:nvCxnSpPr>
        <p:spPr>
          <a:xfrm>
            <a:off x="5599585" y="3281802"/>
            <a:ext cx="21613" cy="296569"/>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直線接點 29"/>
          <p:cNvCxnSpPr/>
          <p:nvPr/>
        </p:nvCxnSpPr>
        <p:spPr>
          <a:xfrm>
            <a:off x="4569565" y="3268295"/>
            <a:ext cx="21613" cy="296569"/>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直線接點 30"/>
          <p:cNvCxnSpPr/>
          <p:nvPr/>
        </p:nvCxnSpPr>
        <p:spPr>
          <a:xfrm flipH="1">
            <a:off x="6412939" y="3302943"/>
            <a:ext cx="543192" cy="238824"/>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直線接點 32"/>
          <p:cNvCxnSpPr/>
          <p:nvPr/>
        </p:nvCxnSpPr>
        <p:spPr>
          <a:xfrm flipH="1">
            <a:off x="6831762" y="3291393"/>
            <a:ext cx="854173" cy="250374"/>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直線接點 34"/>
          <p:cNvCxnSpPr/>
          <p:nvPr/>
        </p:nvCxnSpPr>
        <p:spPr>
          <a:xfrm>
            <a:off x="8403681" y="3281801"/>
            <a:ext cx="21613" cy="296569"/>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979787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0355" y="206100"/>
            <a:ext cx="7886700" cy="1325563"/>
          </a:xfrm>
        </p:spPr>
        <p:txBody>
          <a:bodyPr/>
          <a:lstStyle/>
          <a:p>
            <a:r>
              <a:rPr lang="en-US" altLang="zh-TW" dirty="0" smtClean="0"/>
              <a:t>Example -- </a:t>
            </a:r>
            <a:r>
              <a:rPr lang="en-US" altLang="zh-TW" dirty="0" err="1" smtClean="0"/>
              <a:t>blastn</a:t>
            </a:r>
            <a:endParaRPr lang="zh-TW" altLang="en-US" dirty="0"/>
          </a:p>
        </p:txBody>
      </p:sp>
      <p:sp>
        <p:nvSpPr>
          <p:cNvPr id="3" name="內容版面配置區 2"/>
          <p:cNvSpPr>
            <a:spLocks noGrp="1"/>
          </p:cNvSpPr>
          <p:nvPr>
            <p:ph idx="1"/>
          </p:nvPr>
        </p:nvSpPr>
        <p:spPr>
          <a:xfrm>
            <a:off x="549137" y="1216024"/>
            <a:ext cx="7886700" cy="4351338"/>
          </a:xfrm>
        </p:spPr>
        <p:txBody>
          <a:bodyPr/>
          <a:lstStyle/>
          <a:p>
            <a:r>
              <a:rPr lang="en-US" altLang="zh-TW" dirty="0" smtClean="0"/>
              <a:t>Output (</a:t>
            </a:r>
            <a:r>
              <a:rPr lang="en-US" altLang="zh-TW" dirty="0" err="1" smtClean="0"/>
              <a:t>outfmt</a:t>
            </a:r>
            <a:r>
              <a:rPr lang="en-US" altLang="zh-TW" dirty="0" smtClean="0"/>
              <a:t> 0)</a:t>
            </a:r>
            <a:endParaRPr lang="zh-TW" altLang="en-US" dirty="0"/>
          </a:p>
        </p:txBody>
      </p:sp>
      <p:grpSp>
        <p:nvGrpSpPr>
          <p:cNvPr id="7" name="群組 6"/>
          <p:cNvGrpSpPr/>
          <p:nvPr/>
        </p:nvGrpSpPr>
        <p:grpSpPr>
          <a:xfrm>
            <a:off x="159026" y="1749287"/>
            <a:ext cx="5261113" cy="4765331"/>
            <a:chOff x="278924" y="2362063"/>
            <a:chExt cx="5207476" cy="4351338"/>
          </a:xfrm>
        </p:grpSpPr>
        <p:pic>
          <p:nvPicPr>
            <p:cNvPr id="4" name="圖片 3"/>
            <p:cNvPicPr>
              <a:picLocks noChangeAspect="1"/>
            </p:cNvPicPr>
            <p:nvPr/>
          </p:nvPicPr>
          <p:blipFill rotWithShape="1">
            <a:blip r:embed="rId2" cstate="print"/>
            <a:srcRect l="14461" t="13268" r="40235" b="56459"/>
            <a:stretch/>
          </p:blipFill>
          <p:spPr>
            <a:xfrm>
              <a:off x="278924" y="2362063"/>
              <a:ext cx="5207476" cy="2609829"/>
            </a:xfrm>
            <a:prstGeom prst="rect">
              <a:avLst/>
            </a:prstGeom>
          </p:spPr>
        </p:pic>
        <p:pic>
          <p:nvPicPr>
            <p:cNvPr id="5" name="圖片 4"/>
            <p:cNvPicPr>
              <a:picLocks noChangeAspect="1"/>
            </p:cNvPicPr>
            <p:nvPr/>
          </p:nvPicPr>
          <p:blipFill rotWithShape="1">
            <a:blip r:embed="rId2" cstate="print"/>
            <a:srcRect l="14461" t="44272" r="44020" b="34135"/>
            <a:stretch/>
          </p:blipFill>
          <p:spPr>
            <a:xfrm>
              <a:off x="278924" y="4971892"/>
              <a:ext cx="5207476" cy="1741509"/>
            </a:xfrm>
            <a:prstGeom prst="rect">
              <a:avLst/>
            </a:prstGeom>
          </p:spPr>
        </p:pic>
      </p:grpSp>
      <p:pic>
        <p:nvPicPr>
          <p:cNvPr id="6" name="圖片 5"/>
          <p:cNvPicPr>
            <a:picLocks noChangeAspect="1"/>
          </p:cNvPicPr>
          <p:nvPr/>
        </p:nvPicPr>
        <p:blipFill rotWithShape="1">
          <a:blip r:embed="rId3" cstate="print"/>
          <a:srcRect l="14482" t="46906" r="60962" b="33922"/>
          <a:stretch/>
        </p:blipFill>
        <p:spPr>
          <a:xfrm>
            <a:off x="5520512" y="1761132"/>
            <a:ext cx="3623488" cy="2121754"/>
          </a:xfrm>
          <a:prstGeom prst="rect">
            <a:avLst/>
          </a:prstGeom>
        </p:spPr>
      </p:pic>
    </p:spTree>
    <p:extLst>
      <p:ext uri="{BB962C8B-B14F-4D97-AF65-F5344CB8AC3E}">
        <p14:creationId xmlns:p14="http://schemas.microsoft.com/office/powerpoint/2010/main" xmlns="" val="981885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286767" y="1772816"/>
            <a:ext cx="6394315" cy="1754326"/>
          </a:xfrm>
          <a:prstGeom prst="rect">
            <a:avLst/>
          </a:prstGeom>
          <a:noFill/>
        </p:spPr>
        <p:txBody>
          <a:bodyPr wrap="none" rtlCol="0">
            <a:spAutoFit/>
          </a:bodyPr>
          <a:lstStyle/>
          <a:p>
            <a:pPr algn="ctr"/>
            <a:r>
              <a:rPr lang="en-US" altLang="zh-TW" sz="3000" dirty="0" smtClean="0">
                <a:latin typeface="Times New Roman" panose="02020603050405020304" pitchFamily="18" charset="0"/>
                <a:cs typeface="Times New Roman" panose="02020603050405020304" pitchFamily="18" charset="0"/>
              </a:rPr>
              <a:t>Let’s  talk  about HLA typing.</a:t>
            </a:r>
          </a:p>
          <a:p>
            <a:pPr algn="ctr"/>
            <a:endParaRPr lang="en-US" altLang="zh-TW" sz="3000" dirty="0" smtClean="0"/>
          </a:p>
          <a:p>
            <a:pPr algn="ctr"/>
            <a:r>
              <a:rPr lang="en-US" altLang="zh-TW" sz="3000" dirty="0" smtClean="0">
                <a:latin typeface="Times New Roman" panose="02020603050405020304" pitchFamily="18" charset="0"/>
                <a:cs typeface="Times New Roman" panose="02020603050405020304" pitchFamily="18" charset="0"/>
              </a:rPr>
              <a:t>HLA typing-</a:t>
            </a:r>
            <a:r>
              <a:rPr lang="zh-TW" altLang="en-US" sz="3000" dirty="0" smtClean="0"/>
              <a:t>人類白血球組織抗原分型</a:t>
            </a:r>
            <a:endParaRPr lang="en-US" altLang="zh-TW" sz="3000" dirty="0" smtClean="0"/>
          </a:p>
          <a:p>
            <a:endParaRPr lang="en-US" altLang="zh-TW" dirty="0"/>
          </a:p>
        </p:txBody>
      </p:sp>
      <p:sp>
        <p:nvSpPr>
          <p:cNvPr id="5" name="矩形 4"/>
          <p:cNvSpPr/>
          <p:nvPr/>
        </p:nvSpPr>
        <p:spPr>
          <a:xfrm>
            <a:off x="1373136" y="3717032"/>
            <a:ext cx="5583196" cy="1323439"/>
          </a:xfrm>
          <a:prstGeom prst="rect">
            <a:avLst/>
          </a:prstGeom>
        </p:spPr>
        <p:txBody>
          <a:bodyPr wrap="square">
            <a:spAutoFit/>
          </a:bodyPr>
          <a:lstStyle/>
          <a:p>
            <a:r>
              <a:rPr lang="en-US" altLang="zh-TW" sz="2000" dirty="0" smtClean="0">
                <a:latin typeface="Times New Roman" panose="02020603050405020304" pitchFamily="18" charset="0"/>
                <a:cs typeface="Times New Roman" panose="02020603050405020304" pitchFamily="18" charset="0"/>
              </a:rPr>
              <a:t>Reference:</a:t>
            </a:r>
          </a:p>
          <a:p>
            <a:r>
              <a:rPr lang="en-US" altLang="zh-TW" sz="2000" dirty="0" smtClean="0">
                <a:latin typeface="Times New Roman" panose="02020603050405020304" pitchFamily="18" charset="0"/>
                <a:cs typeface="Times New Roman" panose="02020603050405020304" pitchFamily="18" charset="0"/>
              </a:rPr>
              <a:t>    Next-Generation Sequencing (NGS) HLA Typing:</a:t>
            </a:r>
          </a:p>
          <a:p>
            <a:r>
              <a:rPr lang="en-US" altLang="zh-TW" sz="2000" dirty="0" smtClean="0">
                <a:latin typeface="Times New Roman" panose="02020603050405020304" pitchFamily="18" charset="0"/>
                <a:cs typeface="Times New Roman" panose="02020603050405020304" pitchFamily="18" charset="0"/>
              </a:rPr>
              <a:t>    Beyond Allele Assignment, Pedro Cano et al.,   </a:t>
            </a:r>
          </a:p>
          <a:p>
            <a:r>
              <a:rPr lang="en-US" altLang="zh-TW" sz="2000" i="1" dirty="0">
                <a:latin typeface="Times New Roman" panose="02020603050405020304" pitchFamily="18" charset="0"/>
                <a:cs typeface="Times New Roman" panose="02020603050405020304" pitchFamily="18" charset="0"/>
              </a:rPr>
              <a:t> </a:t>
            </a:r>
            <a:r>
              <a:rPr lang="en-US" altLang="zh-TW" sz="2000" i="1" dirty="0" smtClean="0">
                <a:latin typeface="Times New Roman" panose="02020603050405020304" pitchFamily="18" charset="0"/>
                <a:cs typeface="Times New Roman" panose="02020603050405020304" pitchFamily="18" charset="0"/>
              </a:rPr>
              <a:t>   Abstracts / Human Immunology 77 (2016) 40–156</a:t>
            </a:r>
            <a:endParaRPr lang="zh-TW" altLang="en-US" sz="2000" i="1"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5724128" y="692696"/>
            <a:ext cx="3096344" cy="369332"/>
          </a:xfrm>
          <a:prstGeom prst="rect">
            <a:avLst/>
          </a:prstGeom>
          <a:noFill/>
        </p:spPr>
        <p:txBody>
          <a:bodyPr wrap="square" rtlCol="0">
            <a:spAutoFit/>
          </a:bodyPr>
          <a:lstStyle/>
          <a:p>
            <a:r>
              <a:rPr lang="en-US" altLang="zh-TW" dirty="0" smtClean="0"/>
              <a:t>R05945037 Tang-</a:t>
            </a:r>
            <a:r>
              <a:rPr lang="en-US" altLang="zh-TW" dirty="0" err="1" smtClean="0"/>
              <a:t>Jung,Huang</a:t>
            </a:r>
            <a:endParaRPr lang="zh-TW" altLang="en-US" dirty="0"/>
          </a:p>
        </p:txBody>
      </p:sp>
    </p:spTree>
    <p:extLst>
      <p:ext uri="{BB962C8B-B14F-4D97-AF65-F5344CB8AC3E}">
        <p14:creationId xmlns:p14="http://schemas.microsoft.com/office/powerpoint/2010/main" xmlns="" val="4279402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498605" y="1105287"/>
            <a:ext cx="906017" cy="553998"/>
          </a:xfrm>
          <a:prstGeom prst="rect">
            <a:avLst/>
          </a:prstGeom>
          <a:noFill/>
        </p:spPr>
        <p:txBody>
          <a:bodyPr wrap="none" rtlCol="0">
            <a:spAutoFit/>
          </a:bodyPr>
          <a:lstStyle/>
          <a:p>
            <a:r>
              <a:rPr lang="en-US" altLang="zh-TW" sz="3000" u="sng" dirty="0" smtClean="0"/>
              <a:t>Aim:</a:t>
            </a:r>
            <a:endParaRPr lang="zh-TW" altLang="en-US" sz="3000" u="sng" dirty="0"/>
          </a:p>
        </p:txBody>
      </p:sp>
      <p:sp>
        <p:nvSpPr>
          <p:cNvPr id="6" name="矩形 5"/>
          <p:cNvSpPr/>
          <p:nvPr/>
        </p:nvSpPr>
        <p:spPr>
          <a:xfrm>
            <a:off x="1691680" y="1916832"/>
            <a:ext cx="6408712" cy="892552"/>
          </a:xfrm>
          <a:prstGeom prst="rect">
            <a:avLst/>
          </a:prstGeom>
        </p:spPr>
        <p:txBody>
          <a:bodyPr wrap="square">
            <a:spAutoFit/>
          </a:bodyPr>
          <a:lstStyle/>
          <a:p>
            <a:r>
              <a:rPr lang="en-US" altLang="zh-TW" sz="2600" dirty="0"/>
              <a:t>T</a:t>
            </a:r>
            <a:r>
              <a:rPr lang="en-US" altLang="zh-TW" sz="2600" dirty="0" smtClean="0"/>
              <a:t>o create a method to open the data collected by NGS to any kind of query.</a:t>
            </a:r>
            <a:endParaRPr lang="zh-TW" altLang="en-US" sz="2600" dirty="0"/>
          </a:p>
        </p:txBody>
      </p:sp>
      <p:sp>
        <p:nvSpPr>
          <p:cNvPr id="8" name="文字方塊 7"/>
          <p:cNvSpPr txBox="1"/>
          <p:nvPr/>
        </p:nvSpPr>
        <p:spPr>
          <a:xfrm>
            <a:off x="5724128" y="692696"/>
            <a:ext cx="3096344" cy="369332"/>
          </a:xfrm>
          <a:prstGeom prst="rect">
            <a:avLst/>
          </a:prstGeom>
          <a:noFill/>
        </p:spPr>
        <p:txBody>
          <a:bodyPr wrap="square" rtlCol="0">
            <a:spAutoFit/>
          </a:bodyPr>
          <a:lstStyle/>
          <a:p>
            <a:r>
              <a:rPr lang="en-US" altLang="zh-TW" dirty="0" smtClean="0">
                <a:solidFill>
                  <a:schemeClr val="bg1">
                    <a:lumMod val="50000"/>
                  </a:schemeClr>
                </a:solidFill>
              </a:rPr>
              <a:t>R05945037 Tang-</a:t>
            </a:r>
            <a:r>
              <a:rPr lang="en-US" altLang="zh-TW" dirty="0" err="1" smtClean="0">
                <a:solidFill>
                  <a:schemeClr val="bg1">
                    <a:lumMod val="50000"/>
                  </a:schemeClr>
                </a:solidFill>
              </a:rPr>
              <a:t>Jung,Huang</a:t>
            </a:r>
            <a:endParaRPr lang="zh-TW" altLang="en-US" dirty="0">
              <a:solidFill>
                <a:schemeClr val="bg1">
                  <a:lumMod val="50000"/>
                </a:schemeClr>
              </a:solidFill>
            </a:endParaRPr>
          </a:p>
        </p:txBody>
      </p:sp>
      <p:sp>
        <p:nvSpPr>
          <p:cNvPr id="3" name="矩形 2"/>
          <p:cNvSpPr/>
          <p:nvPr/>
        </p:nvSpPr>
        <p:spPr>
          <a:xfrm>
            <a:off x="4986096" y="3138457"/>
            <a:ext cx="3613169" cy="1692771"/>
          </a:xfrm>
          <a:prstGeom prst="rect">
            <a:avLst/>
          </a:prstGeom>
        </p:spPr>
        <p:txBody>
          <a:bodyPr wrap="none">
            <a:spAutoFit/>
          </a:bodyPr>
          <a:lstStyle/>
          <a:p>
            <a:pPr marL="457200" indent="-457200">
              <a:buFont typeface="Arial" panose="020B0604020202020204" pitchFamily="34" charset="0"/>
              <a:buChar char="•"/>
            </a:pPr>
            <a:r>
              <a:rPr lang="en-US" altLang="zh-TW" sz="2600" dirty="0"/>
              <a:t>biological </a:t>
            </a:r>
            <a:r>
              <a:rPr lang="en-US" altLang="zh-TW" sz="2600" dirty="0" smtClean="0"/>
              <a:t>information</a:t>
            </a:r>
          </a:p>
          <a:p>
            <a:pPr marL="457200" indent="-457200">
              <a:buFont typeface="Arial" panose="020B0604020202020204" pitchFamily="34" charset="0"/>
              <a:buChar char="•"/>
            </a:pPr>
            <a:endParaRPr lang="en-US" altLang="zh-TW" sz="2600" dirty="0"/>
          </a:p>
          <a:p>
            <a:endParaRPr lang="en-US" altLang="zh-TW" sz="2600" dirty="0" smtClean="0"/>
          </a:p>
          <a:p>
            <a:r>
              <a:rPr lang="en-US" altLang="zh-TW" sz="2600" dirty="0" smtClean="0"/>
              <a:t> </a:t>
            </a:r>
            <a:endParaRPr lang="zh-TW" altLang="en-US" sz="2600" dirty="0"/>
          </a:p>
        </p:txBody>
      </p:sp>
      <p:sp>
        <p:nvSpPr>
          <p:cNvPr id="7" name="乘號 6"/>
          <p:cNvSpPr/>
          <p:nvPr/>
        </p:nvSpPr>
        <p:spPr>
          <a:xfrm>
            <a:off x="6901289" y="4244741"/>
            <a:ext cx="1020278" cy="70199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cxnSp>
        <p:nvCxnSpPr>
          <p:cNvPr id="11" name="直線單箭頭接點 10"/>
          <p:cNvCxnSpPr/>
          <p:nvPr/>
        </p:nvCxnSpPr>
        <p:spPr>
          <a:xfrm>
            <a:off x="7411428" y="3638349"/>
            <a:ext cx="0" cy="6930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5085189" y="3728995"/>
            <a:ext cx="2376292" cy="461665"/>
          </a:xfrm>
          <a:prstGeom prst="rect">
            <a:avLst/>
          </a:prstGeom>
          <a:noFill/>
        </p:spPr>
        <p:txBody>
          <a:bodyPr wrap="none" rtlCol="0">
            <a:spAutoFit/>
          </a:bodyPr>
          <a:lstStyle/>
          <a:p>
            <a:r>
              <a:rPr lang="en-US" altLang="zh-TW" sz="2400" dirty="0" smtClean="0"/>
              <a:t>Allele assignment</a:t>
            </a:r>
            <a:endParaRPr lang="zh-TW" altLang="en-US" sz="2400" dirty="0"/>
          </a:p>
        </p:txBody>
      </p:sp>
      <p:sp>
        <p:nvSpPr>
          <p:cNvPr id="13" name="矩形 12"/>
          <p:cNvSpPr/>
          <p:nvPr/>
        </p:nvSpPr>
        <p:spPr>
          <a:xfrm>
            <a:off x="691635" y="3138455"/>
            <a:ext cx="3644203" cy="3323987"/>
          </a:xfrm>
          <a:prstGeom prst="rect">
            <a:avLst/>
          </a:prstGeom>
        </p:spPr>
        <p:txBody>
          <a:bodyPr wrap="none">
            <a:spAutoFit/>
          </a:bodyPr>
          <a:lstStyle/>
          <a:p>
            <a:pPr marL="457200" indent="-457200">
              <a:buFont typeface="Arial" panose="020B0604020202020204" pitchFamily="34" charset="0"/>
              <a:buChar char="•"/>
            </a:pPr>
            <a:r>
              <a:rPr lang="en-US" altLang="zh-TW" sz="2600" dirty="0" smtClean="0"/>
              <a:t>Variation of HLA</a:t>
            </a:r>
          </a:p>
          <a:p>
            <a:r>
              <a:rPr lang="zh-TW" altLang="en-US" sz="2600" dirty="0" smtClean="0"/>
              <a:t>　</a:t>
            </a:r>
            <a:r>
              <a:rPr lang="en-US" altLang="zh-TW" sz="2600" dirty="0" smtClean="0"/>
              <a:t>-Located on Chr6</a:t>
            </a:r>
          </a:p>
          <a:p>
            <a:r>
              <a:rPr lang="zh-TW" altLang="en-US" sz="2600" dirty="0" smtClean="0"/>
              <a:t>　</a:t>
            </a:r>
            <a:r>
              <a:rPr lang="en-US" altLang="zh-TW" sz="2600" dirty="0" smtClean="0"/>
              <a:t>-</a:t>
            </a:r>
            <a:r>
              <a:rPr lang="en-US" altLang="zh-TW" sz="2600" dirty="0" err="1" smtClean="0"/>
              <a:t>polygeny</a:t>
            </a:r>
            <a:r>
              <a:rPr lang="en-US" altLang="zh-TW" sz="2600" dirty="0" smtClean="0"/>
              <a:t>(</a:t>
            </a:r>
            <a:r>
              <a:rPr lang="zh-TW" altLang="en-US" sz="2600" dirty="0" smtClean="0"/>
              <a:t>多基因性</a:t>
            </a:r>
            <a:r>
              <a:rPr lang="en-US" altLang="zh-TW" sz="2600" dirty="0" smtClean="0"/>
              <a:t>)</a:t>
            </a:r>
          </a:p>
          <a:p>
            <a:r>
              <a:rPr lang="zh-TW" altLang="en-US" sz="2600" dirty="0"/>
              <a:t>　</a:t>
            </a:r>
            <a:r>
              <a:rPr lang="en-US" altLang="zh-TW" sz="2600" dirty="0" smtClean="0"/>
              <a:t>-</a:t>
            </a:r>
            <a:r>
              <a:rPr lang="en-US" altLang="zh-TW" sz="2600" dirty="0"/>
              <a:t>genetic polymorphism</a:t>
            </a:r>
          </a:p>
          <a:p>
            <a:r>
              <a:rPr lang="en-US" altLang="zh-TW" sz="2600" dirty="0" smtClean="0"/>
              <a:t>       (</a:t>
            </a:r>
            <a:r>
              <a:rPr lang="zh-TW" altLang="en-US" sz="2600" dirty="0" smtClean="0"/>
              <a:t>遺傳多形性</a:t>
            </a:r>
            <a:r>
              <a:rPr lang="en-US" altLang="zh-TW" sz="2600" dirty="0" smtClean="0"/>
              <a:t>)</a:t>
            </a:r>
          </a:p>
          <a:p>
            <a:r>
              <a:rPr lang="zh-TW" altLang="en-US" sz="2800" dirty="0"/>
              <a:t> </a:t>
            </a:r>
            <a:r>
              <a:rPr lang="zh-TW" altLang="en-US" sz="2800" dirty="0" smtClean="0"/>
              <a:t>  </a:t>
            </a:r>
            <a:endParaRPr lang="en-US" altLang="zh-TW" sz="2600" dirty="0"/>
          </a:p>
          <a:p>
            <a:endParaRPr lang="en-US" altLang="zh-TW" sz="2600" dirty="0" smtClean="0"/>
          </a:p>
          <a:p>
            <a:r>
              <a:rPr lang="en-US" altLang="zh-TW" sz="2600" dirty="0" smtClean="0"/>
              <a:t> </a:t>
            </a:r>
            <a:endParaRPr lang="zh-TW" altLang="en-US" sz="2600" dirty="0"/>
          </a:p>
        </p:txBody>
      </p:sp>
      <p:pic>
        <p:nvPicPr>
          <p:cNvPr id="14" name="圖片 13"/>
          <p:cNvPicPr>
            <a:picLocks noChangeAspect="1"/>
          </p:cNvPicPr>
          <p:nvPr/>
        </p:nvPicPr>
        <p:blipFill rotWithShape="1">
          <a:blip r:embed="rId3" cstate="print">
            <a:extLst>
              <a:ext uri="{28A0092B-C50C-407E-A947-70E740481C1C}">
                <a14:useLocalDpi xmlns:a14="http://schemas.microsoft.com/office/drawing/2010/main" xmlns="" val="0"/>
              </a:ext>
            </a:extLst>
          </a:blip>
          <a:srcRect l="572" t="8361" r="50278" b="15362"/>
          <a:stretch/>
        </p:blipFill>
        <p:spPr>
          <a:xfrm>
            <a:off x="4422545" y="4340339"/>
            <a:ext cx="2044902" cy="2380109"/>
          </a:xfrm>
          <a:prstGeom prst="rect">
            <a:avLst/>
          </a:prstGeom>
        </p:spPr>
      </p:pic>
    </p:spTree>
    <p:extLst>
      <p:ext uri="{BB962C8B-B14F-4D97-AF65-F5344CB8AC3E}">
        <p14:creationId xmlns:p14="http://schemas.microsoft.com/office/powerpoint/2010/main" xmlns="" val="263250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651005" y="2879938"/>
            <a:ext cx="1040670" cy="553998"/>
          </a:xfrm>
          <a:prstGeom prst="rect">
            <a:avLst/>
          </a:prstGeom>
          <a:noFill/>
        </p:spPr>
        <p:txBody>
          <a:bodyPr wrap="none" rtlCol="0">
            <a:spAutoFit/>
          </a:bodyPr>
          <a:lstStyle/>
          <a:p>
            <a:r>
              <a:rPr lang="en-US" altLang="zh-TW" sz="3000" u="sng" dirty="0" smtClean="0"/>
              <a:t>NGS :</a:t>
            </a:r>
            <a:endParaRPr lang="zh-TW" altLang="en-US" sz="3000" u="sng" dirty="0"/>
          </a:p>
        </p:txBody>
      </p:sp>
      <p:sp>
        <p:nvSpPr>
          <p:cNvPr id="6" name="矩形 5"/>
          <p:cNvSpPr/>
          <p:nvPr/>
        </p:nvSpPr>
        <p:spPr>
          <a:xfrm>
            <a:off x="1691680" y="1916832"/>
            <a:ext cx="6120680" cy="892552"/>
          </a:xfrm>
          <a:prstGeom prst="rect">
            <a:avLst/>
          </a:prstGeom>
        </p:spPr>
        <p:txBody>
          <a:bodyPr wrap="square">
            <a:spAutoFit/>
          </a:bodyPr>
          <a:lstStyle/>
          <a:p>
            <a:r>
              <a:rPr lang="en-US" altLang="zh-TW" sz="2600" dirty="0"/>
              <a:t>A test to compatibility between tissues from different people </a:t>
            </a:r>
            <a:endParaRPr lang="zh-TW" altLang="en-US" sz="2600" dirty="0"/>
          </a:p>
        </p:txBody>
      </p:sp>
      <p:sp>
        <p:nvSpPr>
          <p:cNvPr id="8" name="文字方塊 7"/>
          <p:cNvSpPr txBox="1"/>
          <p:nvPr/>
        </p:nvSpPr>
        <p:spPr>
          <a:xfrm>
            <a:off x="5724128" y="692696"/>
            <a:ext cx="3096344" cy="369332"/>
          </a:xfrm>
          <a:prstGeom prst="rect">
            <a:avLst/>
          </a:prstGeom>
          <a:noFill/>
        </p:spPr>
        <p:txBody>
          <a:bodyPr wrap="square" rtlCol="0">
            <a:spAutoFit/>
          </a:bodyPr>
          <a:lstStyle/>
          <a:p>
            <a:r>
              <a:rPr lang="en-US" altLang="zh-TW" dirty="0" smtClean="0">
                <a:solidFill>
                  <a:schemeClr val="bg1">
                    <a:lumMod val="50000"/>
                  </a:schemeClr>
                </a:solidFill>
              </a:rPr>
              <a:t>R05945037 Tang-</a:t>
            </a:r>
            <a:r>
              <a:rPr lang="en-US" altLang="zh-TW" dirty="0" err="1" smtClean="0">
                <a:solidFill>
                  <a:schemeClr val="bg1">
                    <a:lumMod val="50000"/>
                  </a:schemeClr>
                </a:solidFill>
              </a:rPr>
              <a:t>Jung,Huang</a:t>
            </a:r>
            <a:endParaRPr lang="zh-TW" altLang="en-US" dirty="0">
              <a:solidFill>
                <a:schemeClr val="bg1">
                  <a:lumMod val="50000"/>
                </a:schemeClr>
              </a:solidFill>
            </a:endParaRPr>
          </a:p>
        </p:txBody>
      </p:sp>
      <p:sp>
        <p:nvSpPr>
          <p:cNvPr id="7" name="文字方塊 6"/>
          <p:cNvSpPr txBox="1"/>
          <p:nvPr/>
        </p:nvSpPr>
        <p:spPr>
          <a:xfrm>
            <a:off x="1651005" y="1257687"/>
            <a:ext cx="1903085" cy="553998"/>
          </a:xfrm>
          <a:prstGeom prst="rect">
            <a:avLst/>
          </a:prstGeom>
          <a:noFill/>
        </p:spPr>
        <p:txBody>
          <a:bodyPr wrap="none" rtlCol="0">
            <a:spAutoFit/>
          </a:bodyPr>
          <a:lstStyle/>
          <a:p>
            <a:r>
              <a:rPr lang="en-US" altLang="zh-TW" sz="3000" u="sng" dirty="0" smtClean="0"/>
              <a:t>HLA-typing</a:t>
            </a:r>
            <a:endParaRPr lang="zh-TW" altLang="en-US" sz="3000" u="sng" dirty="0"/>
          </a:p>
        </p:txBody>
      </p:sp>
      <p:pic>
        <p:nvPicPr>
          <p:cNvPr id="9" name="圖片 8"/>
          <p:cNvPicPr>
            <a:picLocks noChangeAspect="1"/>
          </p:cNvPicPr>
          <p:nvPr/>
        </p:nvPicPr>
        <p:blipFill rotWithShape="1">
          <a:blip r:embed="rId3" cstate="print">
            <a:extLst>
              <a:ext uri="{28A0092B-C50C-407E-A947-70E740481C1C}">
                <a14:useLocalDpi xmlns:a14="http://schemas.microsoft.com/office/drawing/2010/main" xmlns="" val="0"/>
              </a:ext>
            </a:extLst>
          </a:blip>
          <a:srcRect l="3892" t="28137"/>
          <a:stretch/>
        </p:blipFill>
        <p:spPr>
          <a:xfrm>
            <a:off x="1218444" y="3402893"/>
            <a:ext cx="6039011" cy="3602154"/>
          </a:xfrm>
          <a:prstGeom prst="rect">
            <a:avLst/>
          </a:prstGeom>
        </p:spPr>
      </p:pic>
    </p:spTree>
    <p:extLst>
      <p:ext uri="{BB962C8B-B14F-4D97-AF65-F5344CB8AC3E}">
        <p14:creationId xmlns:p14="http://schemas.microsoft.com/office/powerpoint/2010/main" xmlns="" val="174511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Sequence Homology</a:t>
            </a:r>
            <a:endParaRPr lang="zh-TW" altLang="en-US" dirty="0"/>
          </a:p>
        </p:txBody>
      </p:sp>
      <p:sp>
        <p:nvSpPr>
          <p:cNvPr id="3" name="內容版面配置區 2"/>
          <p:cNvSpPr>
            <a:spLocks noGrp="1"/>
          </p:cNvSpPr>
          <p:nvPr>
            <p:ph idx="1"/>
          </p:nvPr>
        </p:nvSpPr>
        <p:spPr/>
        <p:txBody>
          <a:bodyPr/>
          <a:lstStyle/>
          <a:p>
            <a:r>
              <a:rPr lang="en-US" altLang="zh-TW" dirty="0" smtClean="0"/>
              <a:t>Definition:</a:t>
            </a:r>
          </a:p>
          <a:p>
            <a:pPr lvl="1"/>
            <a:r>
              <a:rPr lang="en-US" altLang="zh-TW" dirty="0" smtClean="0"/>
              <a:t>Shared ancestry in evolutionary history of life</a:t>
            </a:r>
          </a:p>
          <a:p>
            <a:r>
              <a:rPr lang="en-US" altLang="zh-TW" dirty="0" smtClean="0"/>
              <a:t>Biological homology between DNA and protein sequence</a:t>
            </a:r>
          </a:p>
          <a:p>
            <a:r>
              <a:rPr lang="en-US" altLang="zh-TW" dirty="0" smtClean="0"/>
              <a:t>How to we detect sequence homology?</a:t>
            </a:r>
          </a:p>
          <a:p>
            <a:pPr lvl="1"/>
            <a:r>
              <a:rPr lang="en-US" altLang="zh-TW" dirty="0" smtClean="0"/>
              <a:t>Two homology sequence would be similar</a:t>
            </a:r>
          </a:p>
          <a:p>
            <a:pPr lvl="1"/>
            <a:r>
              <a:rPr lang="en-US" altLang="zh-TW" dirty="0" smtClean="0"/>
              <a:t>Sequence similarity!!!</a:t>
            </a:r>
          </a:p>
          <a:p>
            <a:endParaRPr lang="zh-TW" altLang="en-US" dirty="0"/>
          </a:p>
        </p:txBody>
      </p:sp>
    </p:spTree>
    <p:extLst>
      <p:ext uri="{BB962C8B-B14F-4D97-AF65-F5344CB8AC3E}">
        <p14:creationId xmlns:p14="http://schemas.microsoft.com/office/powerpoint/2010/main" xmlns="" val="2407951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5656" y="3235330"/>
            <a:ext cx="6624736" cy="369332"/>
          </a:xfrm>
          <a:prstGeom prst="rect">
            <a:avLst/>
          </a:prstGeom>
        </p:spPr>
        <p:txBody>
          <a:bodyPr wrap="square">
            <a:spAutoFit/>
          </a:bodyPr>
          <a:lstStyle/>
          <a:p>
            <a:r>
              <a:rPr lang="en-US" altLang="zh-TW" dirty="0" smtClean="0"/>
              <a:t>  </a:t>
            </a:r>
          </a:p>
        </p:txBody>
      </p:sp>
      <p:sp>
        <p:nvSpPr>
          <p:cNvPr id="5" name="文字方塊 4"/>
          <p:cNvSpPr txBox="1"/>
          <p:nvPr/>
        </p:nvSpPr>
        <p:spPr>
          <a:xfrm>
            <a:off x="1498605" y="1105287"/>
            <a:ext cx="1540358" cy="553998"/>
          </a:xfrm>
          <a:prstGeom prst="rect">
            <a:avLst/>
          </a:prstGeom>
          <a:noFill/>
        </p:spPr>
        <p:txBody>
          <a:bodyPr wrap="none" rtlCol="0">
            <a:spAutoFit/>
          </a:bodyPr>
          <a:lstStyle/>
          <a:p>
            <a:r>
              <a:rPr lang="en-US" altLang="zh-TW" sz="3000" u="sng" dirty="0" smtClean="0"/>
              <a:t>Method:</a:t>
            </a:r>
            <a:endParaRPr lang="zh-TW" altLang="en-US" sz="3000" u="sng" dirty="0"/>
          </a:p>
        </p:txBody>
      </p:sp>
      <p:sp>
        <p:nvSpPr>
          <p:cNvPr id="6" name="矩形 5"/>
          <p:cNvSpPr/>
          <p:nvPr/>
        </p:nvSpPr>
        <p:spPr>
          <a:xfrm>
            <a:off x="1691680" y="1916832"/>
            <a:ext cx="6120680" cy="1292662"/>
          </a:xfrm>
          <a:prstGeom prst="rect">
            <a:avLst/>
          </a:prstGeom>
        </p:spPr>
        <p:txBody>
          <a:bodyPr wrap="square">
            <a:spAutoFit/>
          </a:bodyPr>
          <a:lstStyle/>
          <a:p>
            <a:r>
              <a:rPr lang="en-US" altLang="zh-TW" sz="2600" b="1" dirty="0" smtClean="0"/>
              <a:t>BLAST</a:t>
            </a:r>
            <a:r>
              <a:rPr lang="en-US" altLang="zh-TW" sz="2600" dirty="0" smtClean="0"/>
              <a:t> is still one of the most robust and efficient sequence-matching and sequence-alignment methods. </a:t>
            </a:r>
            <a:endParaRPr lang="zh-TW" altLang="en-US" sz="2600" dirty="0"/>
          </a:p>
        </p:txBody>
      </p:sp>
      <p:sp>
        <p:nvSpPr>
          <p:cNvPr id="7" name="矩形 6"/>
          <p:cNvSpPr/>
          <p:nvPr/>
        </p:nvSpPr>
        <p:spPr>
          <a:xfrm>
            <a:off x="5724128" y="683404"/>
            <a:ext cx="2899127" cy="369332"/>
          </a:xfrm>
          <a:prstGeom prst="rect">
            <a:avLst/>
          </a:prstGeom>
        </p:spPr>
        <p:txBody>
          <a:bodyPr wrap="none">
            <a:spAutoFit/>
          </a:bodyPr>
          <a:lstStyle/>
          <a:p>
            <a:r>
              <a:rPr lang="en-US" altLang="zh-TW" dirty="0" smtClean="0">
                <a:solidFill>
                  <a:schemeClr val="bg1">
                    <a:lumMod val="50000"/>
                  </a:schemeClr>
                </a:solidFill>
              </a:rPr>
              <a:t>R05945037 Tang-</a:t>
            </a:r>
            <a:r>
              <a:rPr lang="en-US" altLang="zh-TW" dirty="0" err="1" smtClean="0">
                <a:solidFill>
                  <a:schemeClr val="bg1">
                    <a:lumMod val="50000"/>
                  </a:schemeClr>
                </a:solidFill>
              </a:rPr>
              <a:t>Jung,Huang</a:t>
            </a:r>
            <a:endParaRPr lang="zh-TW" altLang="en-US" dirty="0">
              <a:solidFill>
                <a:schemeClr val="bg1">
                  <a:lumMod val="50000"/>
                </a:schemeClr>
              </a:solidFill>
            </a:endParaRPr>
          </a:p>
        </p:txBody>
      </p:sp>
    </p:spTree>
    <p:extLst>
      <p:ext uri="{BB962C8B-B14F-4D97-AF65-F5344CB8AC3E}">
        <p14:creationId xmlns:p14="http://schemas.microsoft.com/office/powerpoint/2010/main" xmlns="" val="239802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5656" y="2909843"/>
            <a:ext cx="6624736" cy="369332"/>
          </a:xfrm>
          <a:prstGeom prst="rect">
            <a:avLst/>
          </a:prstGeom>
        </p:spPr>
        <p:txBody>
          <a:bodyPr wrap="square">
            <a:spAutoFit/>
          </a:bodyPr>
          <a:lstStyle/>
          <a:p>
            <a:r>
              <a:rPr lang="en-US" altLang="zh-TW" dirty="0" smtClean="0"/>
              <a:t>  </a:t>
            </a:r>
          </a:p>
        </p:txBody>
      </p:sp>
      <p:sp>
        <p:nvSpPr>
          <p:cNvPr id="5" name="文字方塊 4"/>
          <p:cNvSpPr txBox="1"/>
          <p:nvPr/>
        </p:nvSpPr>
        <p:spPr>
          <a:xfrm>
            <a:off x="1498605" y="1105287"/>
            <a:ext cx="1540358" cy="553998"/>
          </a:xfrm>
          <a:prstGeom prst="rect">
            <a:avLst/>
          </a:prstGeom>
          <a:noFill/>
        </p:spPr>
        <p:txBody>
          <a:bodyPr wrap="none" rtlCol="0">
            <a:spAutoFit/>
          </a:bodyPr>
          <a:lstStyle/>
          <a:p>
            <a:r>
              <a:rPr lang="en-US" altLang="zh-TW" sz="3000" u="sng" dirty="0" smtClean="0"/>
              <a:t>Method:</a:t>
            </a:r>
            <a:endParaRPr lang="zh-TW" altLang="en-US" sz="3000" u="sng" dirty="0"/>
          </a:p>
        </p:txBody>
      </p:sp>
      <p:sp>
        <p:nvSpPr>
          <p:cNvPr id="7" name="矩形 6"/>
          <p:cNvSpPr/>
          <p:nvPr/>
        </p:nvSpPr>
        <p:spPr>
          <a:xfrm>
            <a:off x="5724128" y="683404"/>
            <a:ext cx="2899127" cy="369332"/>
          </a:xfrm>
          <a:prstGeom prst="rect">
            <a:avLst/>
          </a:prstGeom>
        </p:spPr>
        <p:txBody>
          <a:bodyPr wrap="none">
            <a:spAutoFit/>
          </a:bodyPr>
          <a:lstStyle/>
          <a:p>
            <a:r>
              <a:rPr lang="en-US" altLang="zh-TW" dirty="0" smtClean="0">
                <a:solidFill>
                  <a:schemeClr val="bg1">
                    <a:lumMod val="50000"/>
                  </a:schemeClr>
                </a:solidFill>
              </a:rPr>
              <a:t>R05945037 Tang-</a:t>
            </a:r>
            <a:r>
              <a:rPr lang="en-US" altLang="zh-TW" dirty="0" err="1" smtClean="0">
                <a:solidFill>
                  <a:schemeClr val="bg1">
                    <a:lumMod val="50000"/>
                  </a:schemeClr>
                </a:solidFill>
              </a:rPr>
              <a:t>Jung,Huang</a:t>
            </a:r>
            <a:endParaRPr lang="zh-TW" altLang="en-US" dirty="0">
              <a:solidFill>
                <a:schemeClr val="bg1">
                  <a:lumMod val="50000"/>
                </a:schemeClr>
              </a:solidFill>
            </a:endParaRPr>
          </a:p>
        </p:txBody>
      </p:sp>
      <p:sp>
        <p:nvSpPr>
          <p:cNvPr id="9" name="文字方塊 8"/>
          <p:cNvSpPr txBox="1"/>
          <p:nvPr/>
        </p:nvSpPr>
        <p:spPr>
          <a:xfrm>
            <a:off x="5390562" y="1680936"/>
            <a:ext cx="3566257" cy="461665"/>
          </a:xfrm>
          <a:prstGeom prst="rect">
            <a:avLst/>
          </a:prstGeom>
          <a:noFill/>
        </p:spPr>
        <p:txBody>
          <a:bodyPr wrap="square" rtlCol="0">
            <a:spAutoFit/>
          </a:bodyPr>
          <a:lstStyle/>
          <a:p>
            <a:r>
              <a:rPr lang="en-US" altLang="zh-TW" sz="2400" dirty="0" smtClean="0"/>
              <a:t>Compile </a:t>
            </a:r>
            <a:r>
              <a:rPr lang="en-US" altLang="zh-TW" sz="2400" dirty="0"/>
              <a:t>a database </a:t>
            </a:r>
            <a:endParaRPr lang="zh-TW" altLang="en-US" sz="2400" dirty="0"/>
          </a:p>
        </p:txBody>
      </p:sp>
      <p:sp>
        <p:nvSpPr>
          <p:cNvPr id="14" name="文字方塊 13"/>
          <p:cNvSpPr txBox="1"/>
          <p:nvPr/>
        </p:nvSpPr>
        <p:spPr>
          <a:xfrm>
            <a:off x="5206900" y="2565154"/>
            <a:ext cx="3214838" cy="892552"/>
          </a:xfrm>
          <a:prstGeom prst="rect">
            <a:avLst/>
          </a:prstGeom>
          <a:noFill/>
        </p:spPr>
        <p:txBody>
          <a:bodyPr wrap="square" rtlCol="0">
            <a:spAutoFit/>
          </a:bodyPr>
          <a:lstStyle/>
          <a:p>
            <a:pPr algn="ctr"/>
            <a:r>
              <a:rPr lang="en-US" altLang="zh-TW" sz="2600" dirty="0" smtClean="0"/>
              <a:t>Convert sample </a:t>
            </a:r>
          </a:p>
          <a:p>
            <a:pPr algn="ctr"/>
            <a:r>
              <a:rPr lang="en-US" altLang="zh-TW" sz="2600" dirty="0" smtClean="0"/>
              <a:t>format</a:t>
            </a:r>
            <a:endParaRPr lang="zh-TW" altLang="en-US" sz="2600" dirty="0"/>
          </a:p>
        </p:txBody>
      </p:sp>
      <p:sp>
        <p:nvSpPr>
          <p:cNvPr id="15" name="矩形 14"/>
          <p:cNvSpPr/>
          <p:nvPr/>
        </p:nvSpPr>
        <p:spPr>
          <a:xfrm>
            <a:off x="5734168" y="3804439"/>
            <a:ext cx="2284023" cy="892552"/>
          </a:xfrm>
          <a:prstGeom prst="rect">
            <a:avLst/>
          </a:prstGeom>
        </p:spPr>
        <p:txBody>
          <a:bodyPr wrap="none">
            <a:spAutoFit/>
          </a:bodyPr>
          <a:lstStyle/>
          <a:p>
            <a:pPr algn="ctr"/>
            <a:r>
              <a:rPr lang="en-US" altLang="zh-TW" sz="2600" dirty="0"/>
              <a:t>Create a BLAST </a:t>
            </a:r>
            <a:endParaRPr lang="en-US" altLang="zh-TW" sz="2600" dirty="0" smtClean="0"/>
          </a:p>
          <a:p>
            <a:pPr algn="ctr"/>
            <a:r>
              <a:rPr lang="en-US" altLang="zh-TW" sz="2600" dirty="0" smtClean="0"/>
              <a:t>database </a:t>
            </a:r>
            <a:endParaRPr lang="zh-TW" altLang="en-US" sz="2600" dirty="0"/>
          </a:p>
        </p:txBody>
      </p:sp>
      <p:sp>
        <p:nvSpPr>
          <p:cNvPr id="16" name="矩形 15"/>
          <p:cNvSpPr/>
          <p:nvPr/>
        </p:nvSpPr>
        <p:spPr>
          <a:xfrm>
            <a:off x="5761284" y="5172710"/>
            <a:ext cx="2247282" cy="892552"/>
          </a:xfrm>
          <a:prstGeom prst="rect">
            <a:avLst/>
          </a:prstGeom>
        </p:spPr>
        <p:txBody>
          <a:bodyPr wrap="none">
            <a:spAutoFit/>
          </a:bodyPr>
          <a:lstStyle/>
          <a:p>
            <a:pPr algn="ctr"/>
            <a:r>
              <a:rPr lang="en-US" altLang="zh-TW" sz="2600" dirty="0"/>
              <a:t>Run any BLAST </a:t>
            </a:r>
            <a:endParaRPr lang="en-US" altLang="zh-TW" sz="2600" dirty="0" smtClean="0"/>
          </a:p>
          <a:p>
            <a:pPr algn="ctr"/>
            <a:r>
              <a:rPr lang="en-US" altLang="zh-TW" sz="2600" dirty="0" smtClean="0"/>
              <a:t>query </a:t>
            </a:r>
            <a:endParaRPr lang="zh-TW" altLang="en-US" sz="2600" dirty="0"/>
          </a:p>
        </p:txBody>
      </p:sp>
      <p:sp>
        <p:nvSpPr>
          <p:cNvPr id="17" name="向下箭號 16"/>
          <p:cNvSpPr/>
          <p:nvPr/>
        </p:nvSpPr>
        <p:spPr>
          <a:xfrm>
            <a:off x="6751051" y="4711411"/>
            <a:ext cx="250256" cy="3176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下箭號 17"/>
          <p:cNvSpPr/>
          <p:nvPr/>
        </p:nvSpPr>
        <p:spPr>
          <a:xfrm>
            <a:off x="6751051" y="3457706"/>
            <a:ext cx="250256" cy="3176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下箭號 18"/>
          <p:cNvSpPr/>
          <p:nvPr/>
        </p:nvSpPr>
        <p:spPr>
          <a:xfrm>
            <a:off x="6699783" y="2227160"/>
            <a:ext cx="250256" cy="3176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177524" y="3883293"/>
            <a:ext cx="4572000" cy="2092881"/>
          </a:xfrm>
          <a:prstGeom prst="rect">
            <a:avLst/>
          </a:prstGeom>
        </p:spPr>
        <p:txBody>
          <a:bodyPr>
            <a:spAutoFit/>
          </a:bodyPr>
          <a:lstStyle/>
          <a:p>
            <a:r>
              <a:rPr lang="en-US" altLang="zh-TW" sz="2600" dirty="0" smtClean="0"/>
              <a:t>Here reverse </a:t>
            </a:r>
            <a:r>
              <a:rPr lang="en-US" altLang="zh-TW" sz="2600" dirty="0"/>
              <a:t>the </a:t>
            </a:r>
            <a:r>
              <a:rPr lang="en-US" altLang="zh-TW" sz="2600" dirty="0" smtClean="0"/>
              <a:t>approach</a:t>
            </a:r>
          </a:p>
          <a:p>
            <a:r>
              <a:rPr lang="en-US" altLang="zh-TW" sz="2600" dirty="0" smtClean="0"/>
              <a:t> build </a:t>
            </a:r>
            <a:r>
              <a:rPr lang="en-US" altLang="zh-TW" sz="2600" dirty="0"/>
              <a:t>a database of sample sequences against which we query for matches for particular sequences of </a:t>
            </a:r>
            <a:r>
              <a:rPr lang="en-US" altLang="zh-TW" sz="2600" dirty="0" smtClean="0"/>
              <a:t>interest</a:t>
            </a:r>
            <a:endParaRPr lang="en-US" altLang="zh-TW" sz="2600" dirty="0"/>
          </a:p>
        </p:txBody>
      </p:sp>
      <p:sp>
        <p:nvSpPr>
          <p:cNvPr id="21" name="矩形 20"/>
          <p:cNvSpPr/>
          <p:nvPr/>
        </p:nvSpPr>
        <p:spPr>
          <a:xfrm>
            <a:off x="146016" y="1882522"/>
            <a:ext cx="4572000" cy="1692771"/>
          </a:xfrm>
          <a:prstGeom prst="rect">
            <a:avLst/>
          </a:prstGeom>
        </p:spPr>
        <p:txBody>
          <a:bodyPr>
            <a:spAutoFit/>
          </a:bodyPr>
          <a:lstStyle/>
          <a:p>
            <a:r>
              <a:rPr lang="en-US" altLang="zh-TW" sz="2600" dirty="0" smtClean="0"/>
              <a:t>Old-fashioned:</a:t>
            </a:r>
          </a:p>
          <a:p>
            <a:r>
              <a:rPr lang="en-US" altLang="zh-TW" sz="2600" dirty="0" smtClean="0"/>
              <a:t>built </a:t>
            </a:r>
            <a:r>
              <a:rPr lang="en-US" altLang="zh-TW" sz="2600" dirty="0"/>
              <a:t>with reference sequences against which a sample sequence is queried for matches. </a:t>
            </a:r>
          </a:p>
        </p:txBody>
      </p:sp>
    </p:spTree>
    <p:extLst>
      <p:ext uri="{BB962C8B-B14F-4D97-AF65-F5344CB8AC3E}">
        <p14:creationId xmlns:p14="http://schemas.microsoft.com/office/powerpoint/2010/main" xmlns="" val="1619630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5656" y="2909843"/>
            <a:ext cx="6624736" cy="369332"/>
          </a:xfrm>
          <a:prstGeom prst="rect">
            <a:avLst/>
          </a:prstGeom>
        </p:spPr>
        <p:txBody>
          <a:bodyPr wrap="square">
            <a:spAutoFit/>
          </a:bodyPr>
          <a:lstStyle/>
          <a:p>
            <a:r>
              <a:rPr lang="en-US" altLang="zh-TW" dirty="0" smtClean="0"/>
              <a:t>  </a:t>
            </a:r>
          </a:p>
        </p:txBody>
      </p:sp>
      <p:sp>
        <p:nvSpPr>
          <p:cNvPr id="5" name="文字方塊 4"/>
          <p:cNvSpPr txBox="1"/>
          <p:nvPr/>
        </p:nvSpPr>
        <p:spPr>
          <a:xfrm>
            <a:off x="1498605" y="1105287"/>
            <a:ext cx="3032882" cy="553998"/>
          </a:xfrm>
          <a:prstGeom prst="rect">
            <a:avLst/>
          </a:prstGeom>
          <a:noFill/>
        </p:spPr>
        <p:txBody>
          <a:bodyPr wrap="none" rtlCol="0">
            <a:spAutoFit/>
          </a:bodyPr>
          <a:lstStyle/>
          <a:p>
            <a:r>
              <a:rPr lang="en-US" altLang="zh-TW" sz="3000" u="sng" dirty="0" smtClean="0"/>
              <a:t>Discussion/Result:</a:t>
            </a:r>
            <a:endParaRPr lang="zh-TW" altLang="en-US" sz="3000" u="sng" dirty="0"/>
          </a:p>
        </p:txBody>
      </p:sp>
      <p:sp>
        <p:nvSpPr>
          <p:cNvPr id="2" name="矩形 1"/>
          <p:cNvSpPr/>
          <p:nvPr/>
        </p:nvSpPr>
        <p:spPr>
          <a:xfrm>
            <a:off x="5724128" y="683404"/>
            <a:ext cx="2899127" cy="369332"/>
          </a:xfrm>
          <a:prstGeom prst="rect">
            <a:avLst/>
          </a:prstGeom>
        </p:spPr>
        <p:txBody>
          <a:bodyPr wrap="none">
            <a:spAutoFit/>
          </a:bodyPr>
          <a:lstStyle/>
          <a:p>
            <a:r>
              <a:rPr lang="en-US" altLang="zh-TW" dirty="0" smtClean="0">
                <a:solidFill>
                  <a:schemeClr val="bg1">
                    <a:lumMod val="50000"/>
                  </a:schemeClr>
                </a:solidFill>
              </a:rPr>
              <a:t>R05945037 Tang-</a:t>
            </a:r>
            <a:r>
              <a:rPr lang="en-US" altLang="zh-TW" dirty="0" err="1" smtClean="0">
                <a:solidFill>
                  <a:schemeClr val="bg1">
                    <a:lumMod val="50000"/>
                  </a:schemeClr>
                </a:solidFill>
              </a:rPr>
              <a:t>Jung,Huang</a:t>
            </a:r>
            <a:endParaRPr lang="zh-TW" altLang="en-US" dirty="0">
              <a:solidFill>
                <a:schemeClr val="bg1">
                  <a:lumMod val="50000"/>
                </a:schemeClr>
              </a:solidFill>
            </a:endParaRPr>
          </a:p>
        </p:txBody>
      </p:sp>
      <p:sp>
        <p:nvSpPr>
          <p:cNvPr id="3" name="矩形 2"/>
          <p:cNvSpPr/>
          <p:nvPr/>
        </p:nvSpPr>
        <p:spPr>
          <a:xfrm>
            <a:off x="1669998" y="1788159"/>
            <a:ext cx="5674078" cy="3631763"/>
          </a:xfrm>
          <a:prstGeom prst="rect">
            <a:avLst/>
          </a:prstGeom>
        </p:spPr>
        <p:txBody>
          <a:bodyPr wrap="square">
            <a:spAutoFit/>
          </a:bodyPr>
          <a:lstStyle/>
          <a:p>
            <a:pPr marL="285750" indent="-285750">
              <a:buFont typeface="Arial" panose="020B0604020202020204" pitchFamily="34" charset="0"/>
              <a:buChar char="•"/>
            </a:pPr>
            <a:r>
              <a:rPr lang="en-US" altLang="zh-TW" sz="2600" dirty="0" smtClean="0"/>
              <a:t>dataset </a:t>
            </a:r>
            <a:r>
              <a:rPr lang="en-US" altLang="zh-TW" sz="2600" dirty="0"/>
              <a:t>collected </a:t>
            </a:r>
            <a:r>
              <a:rPr lang="en-US" altLang="zh-TW" sz="2600" dirty="0" smtClean="0"/>
              <a:t>only for </a:t>
            </a:r>
            <a:r>
              <a:rPr lang="en-US" altLang="zh-TW" sz="2600" dirty="0"/>
              <a:t>typing </a:t>
            </a:r>
            <a:r>
              <a:rPr lang="en-US" altLang="zh-TW" sz="2600" dirty="0" smtClean="0"/>
              <a:t>purposes</a:t>
            </a:r>
          </a:p>
          <a:p>
            <a:pPr marL="285750" indent="-285750">
              <a:buFont typeface="Arial" panose="020B0604020202020204" pitchFamily="34" charset="0"/>
              <a:buChar char="•"/>
            </a:pPr>
            <a:r>
              <a:rPr lang="en-US" altLang="zh-TW" sz="2800" dirty="0"/>
              <a:t>The BLAST </a:t>
            </a:r>
            <a:r>
              <a:rPr lang="en-US" altLang="zh-TW" sz="2800" dirty="0" smtClean="0"/>
              <a:t>output</a:t>
            </a:r>
          </a:p>
          <a:p>
            <a:pPr marL="285750" indent="-285750">
              <a:buFont typeface="Arial" panose="020B0604020202020204" pitchFamily="34" charset="0"/>
              <a:buChar char="•"/>
            </a:pPr>
            <a:endParaRPr lang="en-US" altLang="zh-TW" sz="2000" b="1" dirty="0" smtClean="0"/>
          </a:p>
          <a:p>
            <a:r>
              <a:rPr lang="en-US" altLang="zh-TW" sz="2000" b="1" dirty="0" smtClean="0"/>
              <a:t>accurate</a:t>
            </a:r>
            <a:r>
              <a:rPr lang="en-US" altLang="zh-TW" sz="2000" dirty="0" smtClean="0"/>
              <a:t> </a:t>
            </a:r>
            <a:r>
              <a:rPr lang="en-US" altLang="zh-TW" sz="2000" dirty="0"/>
              <a:t>information </a:t>
            </a:r>
            <a:r>
              <a:rPr lang="en-US" altLang="zh-TW" sz="2000" dirty="0" smtClean="0"/>
              <a:t>-sequences </a:t>
            </a:r>
            <a:r>
              <a:rPr lang="en-US" altLang="zh-TW" sz="2000" dirty="0"/>
              <a:t>carried the query polymorphism, which matched what is known about the association of these SNPs with HLA-C alleles.</a:t>
            </a:r>
            <a:endParaRPr lang="zh-TW" altLang="en-US" sz="2000" dirty="0"/>
          </a:p>
          <a:p>
            <a:pPr marL="285750" indent="-285750">
              <a:buFont typeface="Arial" panose="020B0604020202020204" pitchFamily="34" charset="0"/>
              <a:buChar char="•"/>
            </a:pPr>
            <a:endParaRPr lang="en-US" altLang="zh-TW" sz="2600" dirty="0" smtClean="0"/>
          </a:p>
          <a:p>
            <a:pPr marL="285750" indent="-285750">
              <a:buFont typeface="Arial" panose="020B0604020202020204" pitchFamily="34" charset="0"/>
              <a:buChar char="•"/>
            </a:pPr>
            <a:endParaRPr lang="en-US" altLang="zh-TW" sz="2600" dirty="0" smtClean="0"/>
          </a:p>
          <a:p>
            <a:endParaRPr lang="en-US" altLang="zh-TW" dirty="0" smtClean="0"/>
          </a:p>
        </p:txBody>
      </p:sp>
    </p:spTree>
    <p:extLst>
      <p:ext uri="{BB962C8B-B14F-4D97-AF65-F5344CB8AC3E}">
        <p14:creationId xmlns:p14="http://schemas.microsoft.com/office/powerpoint/2010/main" xmlns="" val="2711976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5656" y="3235330"/>
            <a:ext cx="6624736" cy="369332"/>
          </a:xfrm>
          <a:prstGeom prst="rect">
            <a:avLst/>
          </a:prstGeom>
        </p:spPr>
        <p:txBody>
          <a:bodyPr wrap="square">
            <a:spAutoFit/>
          </a:bodyPr>
          <a:lstStyle/>
          <a:p>
            <a:r>
              <a:rPr lang="en-US" altLang="zh-TW" dirty="0" smtClean="0"/>
              <a:t>  </a:t>
            </a:r>
          </a:p>
        </p:txBody>
      </p:sp>
      <p:sp>
        <p:nvSpPr>
          <p:cNvPr id="5" name="文字方塊 4"/>
          <p:cNvSpPr txBox="1"/>
          <p:nvPr/>
        </p:nvSpPr>
        <p:spPr>
          <a:xfrm>
            <a:off x="1498605" y="1105287"/>
            <a:ext cx="1994457" cy="553998"/>
          </a:xfrm>
          <a:prstGeom prst="rect">
            <a:avLst/>
          </a:prstGeom>
          <a:noFill/>
        </p:spPr>
        <p:txBody>
          <a:bodyPr wrap="none" rtlCol="0">
            <a:spAutoFit/>
          </a:bodyPr>
          <a:lstStyle/>
          <a:p>
            <a:r>
              <a:rPr lang="en-US" altLang="zh-TW" sz="3000" u="sng" dirty="0" smtClean="0"/>
              <a:t>Conclusion:</a:t>
            </a:r>
            <a:endParaRPr lang="zh-TW" altLang="en-US" sz="3000" u="sng" dirty="0"/>
          </a:p>
        </p:txBody>
      </p:sp>
      <p:sp>
        <p:nvSpPr>
          <p:cNvPr id="6" name="矩形 5"/>
          <p:cNvSpPr/>
          <p:nvPr/>
        </p:nvSpPr>
        <p:spPr>
          <a:xfrm>
            <a:off x="1691680" y="1916832"/>
            <a:ext cx="6120680" cy="4093428"/>
          </a:xfrm>
          <a:prstGeom prst="rect">
            <a:avLst/>
          </a:prstGeom>
        </p:spPr>
        <p:txBody>
          <a:bodyPr wrap="square">
            <a:spAutoFit/>
          </a:bodyPr>
          <a:lstStyle/>
          <a:p>
            <a:pPr marL="457200" indent="-457200">
              <a:buFont typeface="Arial" panose="020B0604020202020204" pitchFamily="34" charset="0"/>
              <a:buChar char="•"/>
            </a:pPr>
            <a:r>
              <a:rPr lang="en-US" altLang="zh-TW" sz="2600" dirty="0"/>
              <a:t>NGS provides data that goes beyond the need for simple allele assignment. </a:t>
            </a:r>
            <a:endParaRPr lang="en-US" altLang="zh-TW" sz="2600" dirty="0" smtClean="0"/>
          </a:p>
          <a:p>
            <a:pPr marL="457200" indent="-457200">
              <a:buFont typeface="Arial" panose="020B0604020202020204" pitchFamily="34" charset="0"/>
              <a:buChar char="•"/>
            </a:pPr>
            <a:r>
              <a:rPr lang="en-US" altLang="zh-TW" sz="2600" dirty="0" smtClean="0"/>
              <a:t>The </a:t>
            </a:r>
            <a:r>
              <a:rPr lang="en-US" altLang="zh-TW" sz="2600" dirty="0"/>
              <a:t>method(BLAST) presented here provides </a:t>
            </a:r>
          </a:p>
          <a:p>
            <a:r>
              <a:rPr lang="zh-TW" altLang="en-US" sz="2600" dirty="0" smtClean="0"/>
              <a:t>　</a:t>
            </a:r>
            <a:r>
              <a:rPr lang="en-US" altLang="zh-TW" sz="2600" dirty="0" smtClean="0"/>
              <a:t>-a </a:t>
            </a:r>
            <a:r>
              <a:rPr lang="en-US" altLang="zh-TW" sz="2600" dirty="0"/>
              <a:t>robust and reliable way to store </a:t>
            </a:r>
            <a:r>
              <a:rPr lang="en-US" altLang="zh-TW" sz="2600" dirty="0" smtClean="0"/>
              <a:t>this</a:t>
            </a:r>
          </a:p>
          <a:p>
            <a:r>
              <a:rPr lang="en-US" altLang="zh-TW" sz="2600" dirty="0"/>
              <a:t> </a:t>
            </a:r>
            <a:r>
              <a:rPr lang="en-US" altLang="zh-TW" sz="2600" dirty="0" smtClean="0"/>
              <a:t>     </a:t>
            </a:r>
            <a:r>
              <a:rPr lang="en-US" altLang="zh-TW" sz="2600" dirty="0"/>
              <a:t>accumulated information</a:t>
            </a:r>
          </a:p>
          <a:p>
            <a:r>
              <a:rPr lang="zh-TW" altLang="en-US" sz="2600" dirty="0" smtClean="0"/>
              <a:t>　</a:t>
            </a:r>
            <a:r>
              <a:rPr lang="en-US" altLang="zh-TW" sz="2600" dirty="0" smtClean="0"/>
              <a:t>-a </a:t>
            </a:r>
            <a:r>
              <a:rPr lang="en-US" altLang="zh-TW" sz="2600" dirty="0"/>
              <a:t>quick and simple way to query this </a:t>
            </a:r>
            <a:endParaRPr lang="en-US" altLang="zh-TW" sz="2600" dirty="0" smtClean="0"/>
          </a:p>
          <a:p>
            <a:r>
              <a:rPr lang="en-US" altLang="zh-TW" sz="2600" dirty="0"/>
              <a:t> </a:t>
            </a:r>
            <a:r>
              <a:rPr lang="en-US" altLang="zh-TW" sz="2600" dirty="0" smtClean="0"/>
              <a:t>     database </a:t>
            </a:r>
            <a:r>
              <a:rPr lang="en-US" altLang="zh-TW" sz="2600" dirty="0"/>
              <a:t>of sequence data </a:t>
            </a:r>
          </a:p>
          <a:p>
            <a:r>
              <a:rPr lang="zh-TW" altLang="en-US" sz="2600" dirty="0" smtClean="0"/>
              <a:t>　</a:t>
            </a:r>
            <a:r>
              <a:rPr lang="en-US" altLang="zh-TW" sz="2600" dirty="0"/>
              <a:t>-</a:t>
            </a:r>
            <a:r>
              <a:rPr lang="en-US" altLang="zh-TW" sz="2600" dirty="0" smtClean="0"/>
              <a:t>an </a:t>
            </a:r>
            <a:r>
              <a:rPr lang="en-US" altLang="zh-TW" sz="2600" dirty="0"/>
              <a:t>open method to ask any sequence </a:t>
            </a:r>
            <a:endParaRPr lang="en-US" altLang="zh-TW" sz="2600" dirty="0" smtClean="0"/>
          </a:p>
          <a:p>
            <a:r>
              <a:rPr lang="en-US" altLang="zh-TW" sz="2600" dirty="0"/>
              <a:t> </a:t>
            </a:r>
            <a:r>
              <a:rPr lang="en-US" altLang="zh-TW" sz="2600" dirty="0" smtClean="0"/>
              <a:t>     question</a:t>
            </a:r>
            <a:endParaRPr lang="en-US" altLang="zh-TW" sz="2600" dirty="0"/>
          </a:p>
        </p:txBody>
      </p:sp>
      <p:sp>
        <p:nvSpPr>
          <p:cNvPr id="7" name="矩形 6"/>
          <p:cNvSpPr/>
          <p:nvPr/>
        </p:nvSpPr>
        <p:spPr>
          <a:xfrm>
            <a:off x="5724128" y="683404"/>
            <a:ext cx="2899127" cy="369332"/>
          </a:xfrm>
          <a:prstGeom prst="rect">
            <a:avLst/>
          </a:prstGeom>
        </p:spPr>
        <p:txBody>
          <a:bodyPr wrap="none">
            <a:spAutoFit/>
          </a:bodyPr>
          <a:lstStyle/>
          <a:p>
            <a:r>
              <a:rPr lang="en-US" altLang="zh-TW" dirty="0" smtClean="0">
                <a:solidFill>
                  <a:schemeClr val="bg1">
                    <a:lumMod val="50000"/>
                  </a:schemeClr>
                </a:solidFill>
              </a:rPr>
              <a:t>R05945037 Tang-</a:t>
            </a:r>
            <a:r>
              <a:rPr lang="en-US" altLang="zh-TW" dirty="0" err="1" smtClean="0">
                <a:solidFill>
                  <a:schemeClr val="bg1">
                    <a:lumMod val="50000"/>
                  </a:schemeClr>
                </a:solidFill>
              </a:rPr>
              <a:t>Jung,Huang</a:t>
            </a:r>
            <a:endParaRPr lang="zh-TW" altLang="en-US" dirty="0">
              <a:solidFill>
                <a:schemeClr val="bg1">
                  <a:lumMod val="50000"/>
                </a:schemeClr>
              </a:solidFill>
            </a:endParaRPr>
          </a:p>
        </p:txBody>
      </p:sp>
    </p:spTree>
    <p:extLst>
      <p:ext uri="{BB962C8B-B14F-4D97-AF65-F5344CB8AC3E}">
        <p14:creationId xmlns:p14="http://schemas.microsoft.com/office/powerpoint/2010/main" xmlns="" val="1455026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Sequence Similarity</a:t>
            </a:r>
            <a:endParaRPr lang="zh-TW" altLang="en-US" dirty="0"/>
          </a:p>
        </p:txBody>
      </p:sp>
      <p:sp>
        <p:nvSpPr>
          <p:cNvPr id="3" name="內容版面配置區 2"/>
          <p:cNvSpPr>
            <a:spLocks noGrp="1"/>
          </p:cNvSpPr>
          <p:nvPr>
            <p:ph idx="1"/>
          </p:nvPr>
        </p:nvSpPr>
        <p:spPr/>
        <p:txBody>
          <a:bodyPr/>
          <a:lstStyle/>
          <a:p>
            <a:r>
              <a:rPr lang="en-US" altLang="zh-TW" dirty="0" smtClean="0"/>
              <a:t>Global vs Local</a:t>
            </a:r>
          </a:p>
          <a:p>
            <a:r>
              <a:rPr lang="en-US" altLang="zh-TW" dirty="0" smtClean="0"/>
              <a:t>A dynamic programming method </a:t>
            </a:r>
            <a:r>
              <a:rPr lang="en-US" altLang="zh-TW" dirty="0"/>
              <a:t>(</a:t>
            </a:r>
            <a:r>
              <a:rPr lang="en-US" altLang="zh-TW" dirty="0" smtClean="0"/>
              <a:t>Needleman </a:t>
            </a:r>
            <a:r>
              <a:rPr lang="en-US" altLang="zh-TW" dirty="0"/>
              <a:t>&amp; </a:t>
            </a:r>
            <a:r>
              <a:rPr lang="en-US" altLang="zh-TW" dirty="0" err="1"/>
              <a:t>Wunsch</a:t>
            </a:r>
            <a:r>
              <a:rPr lang="en-US" altLang="zh-TW" dirty="0"/>
              <a:t>, </a:t>
            </a:r>
            <a:r>
              <a:rPr lang="en-US" altLang="zh-TW" dirty="0" smtClean="0"/>
              <a:t>1970)</a:t>
            </a:r>
          </a:p>
          <a:p>
            <a:r>
              <a:rPr lang="en-US" altLang="zh-TW" dirty="0" smtClean="0"/>
              <a:t>High computational complexity</a:t>
            </a:r>
          </a:p>
          <a:p>
            <a:r>
              <a:rPr lang="en-US" altLang="zh-TW" dirty="0" smtClean="0"/>
              <a:t>Impractical </a:t>
            </a:r>
            <a:r>
              <a:rPr lang="en-US" altLang="zh-TW" dirty="0"/>
              <a:t>for searching large databases</a:t>
            </a:r>
            <a:endParaRPr lang="zh-TW" altLang="en-US" dirty="0"/>
          </a:p>
        </p:txBody>
      </p:sp>
    </p:spTree>
    <p:extLst>
      <p:ext uri="{BB962C8B-B14F-4D97-AF65-F5344CB8AC3E}">
        <p14:creationId xmlns:p14="http://schemas.microsoft.com/office/powerpoint/2010/main" xmlns="" val="390318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Objective</a:t>
            </a:r>
            <a:endParaRPr lang="zh-TW" altLang="en-US" dirty="0"/>
          </a:p>
        </p:txBody>
      </p:sp>
      <p:sp>
        <p:nvSpPr>
          <p:cNvPr id="3" name="內容版面配置區 2"/>
          <p:cNvSpPr>
            <a:spLocks noGrp="1"/>
          </p:cNvSpPr>
          <p:nvPr>
            <p:ph idx="1"/>
          </p:nvPr>
        </p:nvSpPr>
        <p:spPr/>
        <p:txBody>
          <a:bodyPr/>
          <a:lstStyle/>
          <a:p>
            <a:r>
              <a:rPr lang="en-US" altLang="zh-TW" dirty="0" smtClean="0"/>
              <a:t>Found Sequence Homology between species</a:t>
            </a:r>
          </a:p>
          <a:p>
            <a:r>
              <a:rPr lang="en-US" altLang="zh-TW" dirty="0" smtClean="0"/>
              <a:t>DNA </a:t>
            </a:r>
            <a:r>
              <a:rPr lang="en-US" altLang="zh-TW" dirty="0"/>
              <a:t>and amino acid sequence </a:t>
            </a:r>
            <a:r>
              <a:rPr lang="en-US" altLang="zh-TW" dirty="0" smtClean="0"/>
              <a:t>databases</a:t>
            </a:r>
          </a:p>
          <a:p>
            <a:pPr lvl="1"/>
            <a:r>
              <a:rPr lang="en-US" altLang="zh-TW" dirty="0" smtClean="0"/>
              <a:t>A database contains known gene sequence</a:t>
            </a:r>
          </a:p>
          <a:p>
            <a:pPr lvl="1"/>
            <a:r>
              <a:rPr lang="en-US" altLang="zh-TW" dirty="0" smtClean="0"/>
              <a:t>Hundreds of millions of sequence and hundreds of billions of base</a:t>
            </a:r>
          </a:p>
          <a:p>
            <a:pPr lvl="1"/>
            <a:r>
              <a:rPr lang="en-US" altLang="zh-TW" dirty="0" smtClean="0"/>
              <a:t>Will be introduced later</a:t>
            </a:r>
          </a:p>
          <a:p>
            <a:r>
              <a:rPr lang="en-US" altLang="zh-TW" dirty="0" smtClean="0"/>
              <a:t>With this size of databases, an efficient tool is needed to found the sequence homology</a:t>
            </a:r>
            <a:endParaRPr lang="en-US" altLang="zh-TW" dirty="0"/>
          </a:p>
        </p:txBody>
      </p:sp>
    </p:spTree>
    <p:extLst>
      <p:ext uri="{BB962C8B-B14F-4D97-AF65-F5344CB8AC3E}">
        <p14:creationId xmlns:p14="http://schemas.microsoft.com/office/powerpoint/2010/main" xmlns="" val="361179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BLAST algorithm</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a:t>M</a:t>
            </a:r>
            <a:r>
              <a:rPr lang="en-US" altLang="zh-TW" dirty="0" smtClean="0"/>
              <a:t>aximal </a:t>
            </a:r>
            <a:r>
              <a:rPr lang="en-US" altLang="zh-TW" dirty="0"/>
              <a:t>S</a:t>
            </a:r>
            <a:r>
              <a:rPr lang="en-US" altLang="zh-TW" dirty="0" smtClean="0"/>
              <a:t>egment Pair(MSP):</a:t>
            </a:r>
          </a:p>
          <a:p>
            <a:pPr lvl="1"/>
            <a:r>
              <a:rPr lang="en-US" altLang="zh-TW" dirty="0"/>
              <a:t>highest scoring pair of </a:t>
            </a:r>
            <a:r>
              <a:rPr lang="en-US" altLang="zh-TW" dirty="0">
                <a:solidFill>
                  <a:srgbClr val="FF0000"/>
                </a:solidFill>
              </a:rPr>
              <a:t>identical length</a:t>
            </a:r>
            <a:r>
              <a:rPr lang="en-US" altLang="zh-TW" dirty="0"/>
              <a:t> segments chosen from 2 sequences</a:t>
            </a:r>
            <a:r>
              <a:rPr lang="en-US" altLang="zh-TW" dirty="0" smtClean="0"/>
              <a:t>.</a:t>
            </a:r>
          </a:p>
          <a:p>
            <a:pPr lvl="1"/>
            <a:r>
              <a:rPr lang="en-US" altLang="zh-TW" dirty="0" smtClean="0"/>
              <a:t>In other words, the most similar part of 2 sequences.</a:t>
            </a:r>
          </a:p>
          <a:p>
            <a:r>
              <a:rPr lang="en-US" altLang="zh-TW" dirty="0" smtClean="0"/>
              <a:t>Local Maximal Segment Pair:</a:t>
            </a:r>
          </a:p>
          <a:p>
            <a:pPr lvl="1"/>
            <a:r>
              <a:rPr lang="en-US" altLang="zh-TW" dirty="0" smtClean="0"/>
              <a:t>One may be interested in not only the most similar part, but all sequence.</a:t>
            </a:r>
          </a:p>
          <a:p>
            <a:pPr lvl="1"/>
            <a:r>
              <a:rPr lang="en-US" altLang="zh-TW" dirty="0" smtClean="0"/>
              <a:t>The sequence is local MSP if </a:t>
            </a:r>
            <a:r>
              <a:rPr lang="en-US" altLang="zh-TW" dirty="0"/>
              <a:t>its score cannot be improved either by extending or by shortening both </a:t>
            </a:r>
            <a:r>
              <a:rPr lang="en-US" altLang="zh-TW" dirty="0" smtClean="0"/>
              <a:t>segments</a:t>
            </a:r>
          </a:p>
          <a:p>
            <a:r>
              <a:rPr lang="en-US" altLang="zh-TW" dirty="0" smtClean="0"/>
              <a:t>BLAST search all local MSP with a cutoff score</a:t>
            </a:r>
            <a:endParaRPr lang="zh-TW" altLang="en-US" dirty="0"/>
          </a:p>
        </p:txBody>
      </p:sp>
    </p:spTree>
    <p:extLst>
      <p:ext uri="{BB962C8B-B14F-4D97-AF65-F5344CB8AC3E}">
        <p14:creationId xmlns:p14="http://schemas.microsoft.com/office/powerpoint/2010/main" xmlns="" val="39748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Algorithm steps</a:t>
            </a:r>
            <a:endParaRPr lang="zh-TW" altLang="en-US" dirty="0"/>
          </a:p>
        </p:txBody>
      </p:sp>
      <p:sp>
        <p:nvSpPr>
          <p:cNvPr id="3" name="內容版面配置區 2"/>
          <p:cNvSpPr>
            <a:spLocks noGrp="1"/>
          </p:cNvSpPr>
          <p:nvPr>
            <p:ph idx="1"/>
          </p:nvPr>
        </p:nvSpPr>
        <p:spPr/>
        <p:txBody>
          <a:bodyPr/>
          <a:lstStyle/>
          <a:p>
            <a:pPr marL="514350" indent="-514350">
              <a:buAutoNum type="arabicPeriod"/>
            </a:pPr>
            <a:r>
              <a:rPr lang="en-US" altLang="zh-TW" dirty="0" smtClean="0"/>
              <a:t>Finds the interesting word list</a:t>
            </a:r>
          </a:p>
          <a:p>
            <a:pPr marL="514350" indent="-514350">
              <a:buAutoNum type="arabicPeriod"/>
            </a:pPr>
            <a:r>
              <a:rPr lang="en-US" altLang="zh-TW" dirty="0" smtClean="0"/>
              <a:t>Find all word match with score &gt; T</a:t>
            </a:r>
          </a:p>
          <a:p>
            <a:pPr marL="514350" indent="-514350">
              <a:buAutoNum type="arabicPeriod"/>
            </a:pPr>
            <a:r>
              <a:rPr lang="en-US" altLang="zh-TW" dirty="0" smtClean="0"/>
              <a:t>Extend these words to find MSP</a:t>
            </a:r>
            <a:endParaRPr lang="zh-TW" altLang="en-US" dirty="0"/>
          </a:p>
        </p:txBody>
      </p:sp>
    </p:spTree>
    <p:extLst>
      <p:ext uri="{BB962C8B-B14F-4D97-AF65-F5344CB8AC3E}">
        <p14:creationId xmlns:p14="http://schemas.microsoft.com/office/powerpoint/2010/main" xmlns="" val="406070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Analysis of BLAST</a:t>
            </a:r>
            <a:endParaRPr lang="zh-TW" altLang="en-US" dirty="0"/>
          </a:p>
        </p:txBody>
      </p:sp>
      <p:sp>
        <p:nvSpPr>
          <p:cNvPr id="3" name="內容版面配置區 2"/>
          <p:cNvSpPr>
            <a:spLocks noGrp="1"/>
          </p:cNvSpPr>
          <p:nvPr>
            <p:ph idx="1"/>
          </p:nvPr>
        </p:nvSpPr>
        <p:spPr/>
        <p:txBody>
          <a:bodyPr/>
          <a:lstStyle/>
          <a:p>
            <a:r>
              <a:rPr lang="en-US" altLang="zh-TW" dirty="0" smtClean="0"/>
              <a:t>Use a parameter T to control the trade off between speed and sensitivity</a:t>
            </a:r>
          </a:p>
          <a:p>
            <a:r>
              <a:rPr lang="en-US" altLang="zh-TW" dirty="0" smtClean="0"/>
              <a:t>Higher value of T increase the speed but also increase the probability of missing weak similarity</a:t>
            </a:r>
          </a:p>
          <a:p>
            <a:r>
              <a:rPr lang="en-US" altLang="zh-TW" dirty="0" smtClean="0"/>
              <a:t>What is the bottleneck of BLAST algorithm?</a:t>
            </a:r>
          </a:p>
          <a:p>
            <a:pPr lvl="1"/>
            <a:r>
              <a:rPr lang="en-US" altLang="zh-TW" dirty="0" smtClean="0"/>
              <a:t>The extension step.</a:t>
            </a:r>
          </a:p>
          <a:p>
            <a:r>
              <a:rPr lang="en-US" altLang="zh-TW" dirty="0" smtClean="0"/>
              <a:t>How about lower T value, but strict extension rule?</a:t>
            </a:r>
          </a:p>
          <a:p>
            <a:pPr lvl="1"/>
            <a:r>
              <a:rPr lang="en-US" altLang="zh-TW" dirty="0" smtClean="0"/>
              <a:t>That’s what Gapped Blast does. </a:t>
            </a:r>
            <a:endParaRPr lang="en-US" altLang="zh-TW" dirty="0"/>
          </a:p>
        </p:txBody>
      </p:sp>
    </p:spTree>
    <p:extLst>
      <p:ext uri="{BB962C8B-B14F-4D97-AF65-F5344CB8AC3E}">
        <p14:creationId xmlns:p14="http://schemas.microsoft.com/office/powerpoint/2010/main" xmlns="" val="2364772855"/>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324</TotalTime>
  <Words>1315</Words>
  <Application>Microsoft Office PowerPoint</Application>
  <PresentationFormat>如螢幕大小 (4:3)</PresentationFormat>
  <Paragraphs>224</Paragraphs>
  <Slides>43</Slides>
  <Notes>8</Notes>
  <HiddenSlides>0</HiddenSlides>
  <MMClips>0</MMClips>
  <ScaleCrop>false</ScaleCrop>
  <HeadingPairs>
    <vt:vector size="4" baseType="variant">
      <vt:variant>
        <vt:lpstr>佈景主題</vt:lpstr>
      </vt:variant>
      <vt:variant>
        <vt:i4>1</vt:i4>
      </vt:variant>
      <vt:variant>
        <vt:lpstr>投影片標題</vt:lpstr>
      </vt:variant>
      <vt:variant>
        <vt:i4>43</vt:i4>
      </vt:variant>
    </vt:vector>
  </HeadingPairs>
  <TitlesOfParts>
    <vt:vector size="44" baseType="lpstr">
      <vt:lpstr>Office 佈景主題</vt:lpstr>
      <vt:lpstr>BLAST@NCBI</vt:lpstr>
      <vt:lpstr>Outline</vt:lpstr>
      <vt:lpstr>A Brief Introduction on various kind of BLAST</vt:lpstr>
      <vt:lpstr>Sequence Homology</vt:lpstr>
      <vt:lpstr>Sequence Similarity</vt:lpstr>
      <vt:lpstr>Objective</vt:lpstr>
      <vt:lpstr>BLAST algorithm</vt:lpstr>
      <vt:lpstr>Algorithm steps</vt:lpstr>
      <vt:lpstr>Analysis of BLAST</vt:lpstr>
      <vt:lpstr>Gapped BLAST</vt:lpstr>
      <vt:lpstr>Gapped BLAST (continue)</vt:lpstr>
      <vt:lpstr>PSI-BLAST</vt:lpstr>
      <vt:lpstr>Different Sequences:  introduction of NCBI and FASTA format</vt:lpstr>
      <vt:lpstr>NCBI  </vt:lpstr>
      <vt:lpstr>NCBI</vt:lpstr>
      <vt:lpstr>Search for Sequence</vt:lpstr>
      <vt:lpstr>投影片 17</vt:lpstr>
      <vt:lpstr>投影片 18</vt:lpstr>
      <vt:lpstr>FASTA</vt:lpstr>
      <vt:lpstr>FASTA format</vt:lpstr>
      <vt:lpstr>FASTA</vt:lpstr>
      <vt:lpstr>Web version BLAST </vt:lpstr>
      <vt:lpstr>投影片 23</vt:lpstr>
      <vt:lpstr>Step 1</vt:lpstr>
      <vt:lpstr>Step 2</vt:lpstr>
      <vt:lpstr>step3</vt:lpstr>
      <vt:lpstr>step4</vt:lpstr>
      <vt:lpstr>step5</vt:lpstr>
      <vt:lpstr>step6</vt:lpstr>
      <vt:lpstr>Other resources</vt:lpstr>
      <vt:lpstr>BLAST on Linux system </vt:lpstr>
      <vt:lpstr>BLAST on Linux</vt:lpstr>
      <vt:lpstr>Example -- blastn</vt:lpstr>
      <vt:lpstr>Example -- blastn</vt:lpstr>
      <vt:lpstr>Example -- blastn</vt:lpstr>
      <vt:lpstr>Example -- blastn</vt:lpstr>
      <vt:lpstr>投影片 37</vt:lpstr>
      <vt:lpstr>投影片 38</vt:lpstr>
      <vt:lpstr>投影片 39</vt:lpstr>
      <vt:lpstr>投影片 40</vt:lpstr>
      <vt:lpstr>投影片 41</vt:lpstr>
      <vt:lpstr>投影片 42</vt:lpstr>
      <vt:lpstr>投影片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BLAST@NCBI</dc:title>
  <dc:creator>YuHeng.Hsieh</dc:creator>
  <cp:lastModifiedBy>user</cp:lastModifiedBy>
  <cp:revision>16</cp:revision>
  <dcterms:created xsi:type="dcterms:W3CDTF">2016-12-10T06:13:42Z</dcterms:created>
  <dcterms:modified xsi:type="dcterms:W3CDTF">2016-12-12T00:46:12Z</dcterms:modified>
</cp:coreProperties>
</file>