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95"/>
  </p:notesMasterIdLst>
  <p:sldIdLst>
    <p:sldId id="354"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3" r:id="rId72"/>
    <p:sldId id="334" r:id="rId73"/>
    <p:sldId id="335" r:id="rId74"/>
    <p:sldId id="336" r:id="rId75"/>
    <p:sldId id="337" r:id="rId76"/>
    <p:sldId id="338" r:id="rId77"/>
    <p:sldId id="339" r:id="rId78"/>
    <p:sldId id="340" r:id="rId79"/>
    <p:sldId id="355" r:id="rId80"/>
    <p:sldId id="332" r:id="rId81"/>
    <p:sldId id="341" r:id="rId82"/>
    <p:sldId id="342" r:id="rId83"/>
    <p:sldId id="343" r:id="rId84"/>
    <p:sldId id="344" r:id="rId85"/>
    <p:sldId id="345" r:id="rId86"/>
    <p:sldId id="346" r:id="rId87"/>
    <p:sldId id="347" r:id="rId88"/>
    <p:sldId id="349" r:id="rId89"/>
    <p:sldId id="348" r:id="rId90"/>
    <p:sldId id="350" r:id="rId91"/>
    <p:sldId id="351" r:id="rId92"/>
    <p:sldId id="352" r:id="rId93"/>
    <p:sldId id="353" r:id="rId9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D645AF69-4AD1-4055-AA8D-AEF037A39F8F}">
          <p14:sldIdLst>
            <p14:sldId id="354"/>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Lst>
        </p14:section>
        <p14:section name="未命名的章節" id="{DB93D05C-94D2-43B7-B5A7-4936AA67F2D9}">
          <p14:sldIdLst>
            <p14:sldId id="286"/>
            <p14:sldId id="287"/>
            <p14:sldId id="288"/>
            <p14:sldId id="289"/>
            <p14:sldId id="290"/>
            <p14:sldId id="291"/>
            <p14:sldId id="292"/>
            <p14:sldId id="293"/>
            <p14:sldId id="294"/>
            <p14:sldId id="295"/>
            <p14:sldId id="296"/>
            <p14:sldId id="297"/>
          </p14:sldIdLst>
        </p14:section>
        <p14:section name="未命名的章節" id="{3436D59D-28F1-43A4-B6E8-ED8363090CC5}">
          <p14:sldIdLst>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3"/>
            <p14:sldId id="334"/>
            <p14:sldId id="335"/>
            <p14:sldId id="336"/>
            <p14:sldId id="337"/>
            <p14:sldId id="338"/>
            <p14:sldId id="339"/>
            <p14:sldId id="340"/>
            <p14:sldId id="355"/>
          </p14:sldIdLst>
        </p14:section>
        <p14:section name="未命名的章節" id="{33631AEF-D542-4C09-8566-C210D3568BAC}">
          <p14:sldIdLst>
            <p14:sldId id="332"/>
            <p14:sldId id="341"/>
            <p14:sldId id="342"/>
            <p14:sldId id="343"/>
            <p14:sldId id="344"/>
            <p14:sldId id="345"/>
            <p14:sldId id="346"/>
            <p14:sldId id="347"/>
            <p14:sldId id="349"/>
            <p14:sldId id="348"/>
            <p14:sldId id="350"/>
            <p14:sldId id="351"/>
            <p14:sldId id="352"/>
            <p14:sldId id="35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2" autoAdjust="0"/>
    <p:restoredTop sz="79317" autoAdjust="0"/>
  </p:normalViewPr>
  <p:slideViewPr>
    <p:cSldViewPr snapToGrid="0">
      <p:cViewPr>
        <p:scale>
          <a:sx n="64" d="100"/>
          <a:sy n="64" d="100"/>
        </p:scale>
        <p:origin x="-9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A70E4-0A2C-464E-8A73-F64458CBAEF2}" type="datetimeFigureOut">
              <a:rPr lang="zh-TW" altLang="en-US" smtClean="0"/>
              <a:t>2014/6/9</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12B75-CC70-41A2-96A4-71D74891D4C0}" type="slidenum">
              <a:rPr lang="zh-TW" altLang="en-US" smtClean="0"/>
              <a:t>‹#›</a:t>
            </a:fld>
            <a:endParaRPr lang="zh-TW" altLang="en-US"/>
          </a:p>
        </p:txBody>
      </p:sp>
    </p:spTree>
    <p:extLst>
      <p:ext uri="{BB962C8B-B14F-4D97-AF65-F5344CB8AC3E}">
        <p14:creationId xmlns:p14="http://schemas.microsoft.com/office/powerpoint/2010/main" val="226428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zh.wikipedia.org/wiki/%E7%82%AD%E7%96%BD%E6%A1%BF%E8%8F%8C#cite_note-1" TargetMode="External"/><Relationship Id="rId13" Type="http://schemas.openxmlformats.org/officeDocument/2006/relationships/hyperlink" Target="http://zh.wikipedia.org/wiki/%E5%8B%95%E7%89%A9" TargetMode="External"/><Relationship Id="rId3" Type="http://schemas.openxmlformats.org/officeDocument/2006/relationships/hyperlink" Target="http://zh.wikipedia.org/wiki/%E5%AE%9E%E9%AA%8C%E5%AE%A4" TargetMode="External"/><Relationship Id="rId7" Type="http://schemas.openxmlformats.org/officeDocument/2006/relationships/hyperlink" Target="http://zh.wikipedia.org/wiki/%E7%97%85%E7%90%86%E5%AD%A6" TargetMode="External"/><Relationship Id="rId12" Type="http://schemas.openxmlformats.org/officeDocument/2006/relationships/hyperlink" Target="http://zh.wikipedia.org/wiki/%E5%9C%9F%E5%A3%A4"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zh.wikipedia.org/w/index.php?title=%E8%82%A0%E9%81%93%E6%9D%86%E8%8F%8C&amp;action=edit&amp;redlink=1" TargetMode="External"/><Relationship Id="rId11" Type="http://schemas.openxmlformats.org/officeDocument/2006/relationships/hyperlink" Target="http://zh.wikipedia.org/wiki/%E8%8A%BD%E5%AD%A2" TargetMode="External"/><Relationship Id="rId5" Type="http://schemas.openxmlformats.org/officeDocument/2006/relationships/hyperlink" Target="http://zh.wikipedia.org/wiki/%E9%9D%A9%E8%98%AD%E6%B0%8F%E9%99%B0%E6%80%A7" TargetMode="External"/><Relationship Id="rId10" Type="http://schemas.openxmlformats.org/officeDocument/2006/relationships/hyperlink" Target="http://zh.wikipedia.org/wiki/%E5%BE%AE%E7%B1%B3" TargetMode="External"/><Relationship Id="rId4" Type="http://schemas.openxmlformats.org/officeDocument/2006/relationships/hyperlink" Target="http://zh.wikipedia.org/wiki/%E9%AA%8C%E8%A1%80" TargetMode="External"/><Relationship Id="rId9" Type="http://schemas.openxmlformats.org/officeDocument/2006/relationships/hyperlink" Target="http://zh.wikipedia.org/wiki/%E9%9D%A9%E8%98%AD%E6%B0%8F%E9%99%BD%E6%80%A7%E8%8F%8C" TargetMode="External"/><Relationship Id="rId14" Type="http://schemas.openxmlformats.org/officeDocument/2006/relationships/hyperlink" Target="http://zh.wikipedia.org/wiki/%E6%AD%BB%E4%BA%A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Niemann-Pick_disease,_type_C"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zh.wikipedia.org/wiki/%E5%BE%B7%E5%B7%9E" TargetMode="External"/><Relationship Id="rId3" Type="http://schemas.openxmlformats.org/officeDocument/2006/relationships/hyperlink" Target="http://zh.wikipedia.org/wiki/%E8%8F%B2%E5%BE%8B%E8%B3%93" TargetMode="External"/><Relationship Id="rId7" Type="http://schemas.openxmlformats.org/officeDocument/2006/relationships/hyperlink" Target="http://zh.wikipedia.org/wiki/%E7%8C%B4%E5%AD%90"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zh.wikipedia.org/wiki/%E9%A3%9F%E8%9F%B9%E7%8C%B4" TargetMode="External"/><Relationship Id="rId5" Type="http://schemas.openxmlformats.org/officeDocument/2006/relationships/hyperlink" Target="http://zh.wikipedia.org/wiki/%E7%B6%AD%E7%8F%8D%E5%B0%BC%E4%BA%9E%E5%B7%9E" TargetMode="External"/><Relationship Id="rId10" Type="http://schemas.openxmlformats.org/officeDocument/2006/relationships/hyperlink" Target="http://zh.wikipedia.org/wiki/%E6%89%98%E6%96%AF%E5%8D%A1%E7%B4%8D" TargetMode="External"/><Relationship Id="rId4" Type="http://schemas.openxmlformats.org/officeDocument/2006/relationships/hyperlink" Target="http://zh.wikipedia.org/wiki/%E7%BE%8E%E5%9C%8B" TargetMode="External"/><Relationship Id="rId9" Type="http://schemas.openxmlformats.org/officeDocument/2006/relationships/hyperlink" Target="http://zh.wikipedia.org/wiki/%E6%84%8F%E5%A4%A7%E5%88%A9"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zh.wikipedia.org/wiki/%E9%BB%91%E7%8C%A9%E7%8C%A9"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zh.wikipedia.org/wiki/%E7%91%9E%E5%A3%AB" TargetMode="External"/><Relationship Id="rId4" Type="http://schemas.openxmlformats.org/officeDocument/2006/relationships/hyperlink" Target="http://zh.wikipedia.org/wiki/%E7%99%BB%E9%9D%A9%E7%86%B1"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zh.wikipedia.org/wiki/%E8%8B%B1%E8%AF%AD"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zh.wikipedia.org/wiki/%E6%8A%97%E5%8E%9F" TargetMode="External"/><Relationship Id="rId3" Type="http://schemas.openxmlformats.org/officeDocument/2006/relationships/hyperlink" Target="http://zh.wikipedia.org/wiki/%E7%BB%86%E8%83%9E" TargetMode="External"/><Relationship Id="rId7" Type="http://schemas.openxmlformats.org/officeDocument/2006/relationships/hyperlink" Target="http://zh.wikipedia.org/w/index.php?title=%E6%9D%82%E4%BA%A4%E7%BB%86%E8%83%9E&amp;action=edit&amp;redlink=1"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zh.wikipedia.org/wiki/%E7%99%8C%E7%BB%86%E8%83%9E" TargetMode="External"/><Relationship Id="rId5" Type="http://schemas.openxmlformats.org/officeDocument/2006/relationships/hyperlink" Target="http://zh.wikipedia.org/wiki/%E5%85%8D%E7%96%AB%E7%B4%B0%E8%83%9E" TargetMode="External"/><Relationship Id="rId4" Type="http://schemas.openxmlformats.org/officeDocument/2006/relationships/hyperlink" Target="http://zh.wikipedia.org/wiki/%E6%8A%97%E4%BD%93" TargetMode="External"/><Relationship Id="rId9" Type="http://schemas.openxmlformats.org/officeDocument/2006/relationships/hyperlink" Target="http://zh.wikipedia.org/wiki/%E5%89%AF%E4%BD%9C%E7%94%A8"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zh.wikipedia.org/wiki/%E5%85%85%E8%A1%80%E6%80%A7%E5%BF%83%E5%8A%9B%E8%A1%B0%E7%AB%AD" TargetMode="External"/><Relationship Id="rId13" Type="http://schemas.openxmlformats.org/officeDocument/2006/relationships/hyperlink" Target="http://zh.wikipedia.org/wiki/%E8%B0%B7%E4%B8%99%E8%BD%AC%E6%B0%A8%E9%85%B6#cite_note-1" TargetMode="External"/><Relationship Id="rId3" Type="http://schemas.openxmlformats.org/officeDocument/2006/relationships/hyperlink" Target="http://wwwu.tsgh.ndmctsgh.edu.tw/ped/web2/thrombocytopenia.pdf" TargetMode="External"/><Relationship Id="rId7" Type="http://schemas.openxmlformats.org/officeDocument/2006/relationships/hyperlink" Target="http://zh.wikipedia.org/wiki/%E8%82%9D%E7%82%8E" TargetMode="External"/><Relationship Id="rId12" Type="http://schemas.openxmlformats.org/officeDocument/2006/relationships/hyperlink" Target="http://zh.wikipedia.org/w/index.php?title=%E8%82%8C%E7%97%85&amp;action=edit&amp;redlink=1"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zh.wikipedia.org/w/index.php?title=%E9%85%92%E7%B2%BE%E8%82%9D&amp;action=edit&amp;redlink=1" TargetMode="External"/><Relationship Id="rId11" Type="http://schemas.openxmlformats.org/officeDocument/2006/relationships/hyperlink" Target="http://zh.wikipedia.org/wiki/%E5%8D%95%E6%A0%B8%E7%BB%86%E8%83%9E%E5%A2%9E%E5%A4%9A%E7%97%87" TargetMode="External"/><Relationship Id="rId5" Type="http://schemas.openxmlformats.org/officeDocument/2006/relationships/hyperlink" Target="http://zh.wikipedia.org/wiki/%E8%82%9D%E5%8A%9F%E8%83%BD%E6%B8%AC%E8%A9%A6" TargetMode="External"/><Relationship Id="rId10" Type="http://schemas.openxmlformats.org/officeDocument/2006/relationships/hyperlink" Target="http://zh.wikipedia.org/wiki/%E8%83%86%E7%AE%A1" TargetMode="External"/><Relationship Id="rId4" Type="http://schemas.openxmlformats.org/officeDocument/2006/relationships/hyperlink" Target="http://zh.wikipedia.org/wiki/%E8%B0%B7%E4%B8%99%E8%BD%AC%E6%B0%A8%E9%85%B6" TargetMode="External"/><Relationship Id="rId9" Type="http://schemas.openxmlformats.org/officeDocument/2006/relationships/hyperlink" Target="http://zh.wikipedia.org/w/index.php?title=%E8%82%9D%E6%8D%9F%E4%BC%A4&amp;action=edit&amp;redlink=1"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生物安全實驗室</a:t>
            </a:r>
            <a:r>
              <a:rPr lang="zh-TW" altLang="en-US" sz="1200" b="0" i="0" kern="1200" dirty="0" smtClean="0">
                <a:solidFill>
                  <a:schemeClr val="tx1"/>
                </a:solidFill>
                <a:effectLst/>
                <a:latin typeface="+mn-lt"/>
                <a:ea typeface="+mn-ea"/>
                <a:cs typeface="+mn-cs"/>
              </a:rPr>
              <a:t>，也就是</a:t>
            </a:r>
            <a:r>
              <a:rPr lang="zh-TW" altLang="en-US" sz="1200" b="1" i="0" kern="1200" dirty="0" smtClean="0">
                <a:solidFill>
                  <a:schemeClr val="tx1"/>
                </a:solidFill>
                <a:effectLst/>
                <a:latin typeface="+mn-lt"/>
                <a:ea typeface="+mn-ea"/>
                <a:cs typeface="+mn-cs"/>
              </a:rPr>
              <a:t>生物實驗室</a:t>
            </a:r>
            <a:r>
              <a:rPr lang="zh-TW" altLang="en-US" sz="1200" b="0" i="0" kern="1200" dirty="0" smtClean="0">
                <a:solidFill>
                  <a:schemeClr val="tx1"/>
                </a:solidFill>
                <a:effectLst/>
                <a:latin typeface="+mn-lt"/>
                <a:ea typeface="+mn-ea"/>
                <a:cs typeface="+mn-cs"/>
              </a:rPr>
              <a:t>，是進行與生物科相關的實驗的場所。一般學校裡都會有生物</a:t>
            </a:r>
            <a:r>
              <a:rPr lang="zh-TW" altLang="en-US" sz="1200" b="0" i="0" u="none" strike="noStrike" kern="1200" dirty="0" smtClean="0">
                <a:solidFill>
                  <a:schemeClr val="tx1"/>
                </a:solidFill>
                <a:effectLst/>
                <a:latin typeface="+mn-lt"/>
                <a:ea typeface="+mn-ea"/>
                <a:cs typeface="+mn-cs"/>
                <a:hlinkClick r:id="rId3" tooltip="實驗室"/>
              </a:rPr>
              <a:t>實驗室</a:t>
            </a:r>
            <a:r>
              <a:rPr lang="zh-TW" altLang="en-US" sz="1200" b="0" i="0" kern="1200" dirty="0" smtClean="0">
                <a:solidFill>
                  <a:schemeClr val="tx1"/>
                </a:solidFill>
                <a:effectLst/>
                <a:latin typeface="+mn-lt"/>
                <a:ea typeface="+mn-ea"/>
                <a:cs typeface="+mn-cs"/>
              </a:rPr>
              <a:t>，醫院的</a:t>
            </a:r>
            <a:r>
              <a:rPr lang="zh-TW" altLang="en-US" sz="1200" b="0" i="0" u="none" strike="noStrike" kern="1200" dirty="0" smtClean="0">
                <a:solidFill>
                  <a:schemeClr val="tx1"/>
                </a:solidFill>
                <a:effectLst/>
                <a:latin typeface="+mn-lt"/>
                <a:ea typeface="+mn-ea"/>
                <a:cs typeface="+mn-cs"/>
                <a:hlinkClick r:id="rId4" tooltip="驗血"/>
              </a:rPr>
              <a:t>驗血</a:t>
            </a:r>
            <a:r>
              <a:rPr lang="zh-TW" altLang="en-US" sz="1200" b="0" i="0" kern="1200" dirty="0" smtClean="0">
                <a:solidFill>
                  <a:schemeClr val="tx1"/>
                </a:solidFill>
                <a:effectLst/>
                <a:latin typeface="+mn-lt"/>
                <a:ea typeface="+mn-ea"/>
                <a:cs typeface="+mn-cs"/>
              </a:rPr>
              <a:t>實驗室也是生物安全實驗室。通常進到生物實驗室裡都是為了學習和研究，而按照研究對象的不同而進行分級，一共分為四級。</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Level 1:</a:t>
            </a:r>
            <a:r>
              <a:rPr lang="zh-TW" altLang="en-US" sz="1200" b="0" i="0" kern="1200" dirty="0" smtClean="0">
                <a:solidFill>
                  <a:schemeClr val="tx1"/>
                </a:solidFill>
                <a:effectLst/>
                <a:latin typeface="+mn-lt"/>
                <a:ea typeface="+mn-ea"/>
                <a:cs typeface="+mn-cs"/>
              </a:rPr>
              <a:t>這種類的適用於已經確定不會對於成年人立即造成任何疾病或是對於實驗人員及實驗室的人員造成最小的危險，這類的實驗室可以處理較多種類的普通病原體。</a:t>
            </a:r>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r>
              <a:rPr lang="en-US" altLang="zh-TW" sz="1200" b="0" i="0" kern="1200" baseline="0" dirty="0" smtClean="0">
                <a:solidFill>
                  <a:schemeClr val="tx1"/>
                </a:solidFill>
                <a:effectLst/>
                <a:latin typeface="+mn-lt"/>
                <a:ea typeface="+mn-ea"/>
                <a:cs typeface="+mn-cs"/>
              </a:rPr>
              <a:t>               </a:t>
            </a:r>
            <a:r>
              <a:rPr lang="en-US" altLang="zh-TW" dirty="0" smtClean="0"/>
              <a:t>canine hepatitis: </a:t>
            </a:r>
            <a:r>
              <a:rPr lang="zh-TW" altLang="en-US" dirty="0" smtClean="0"/>
              <a:t>犬傳染性肝病</a:t>
            </a:r>
            <a:r>
              <a:rPr lang="en-US" altLang="zh-TW" dirty="0" smtClean="0"/>
              <a:t/>
            </a:r>
            <a:br>
              <a:rPr lang="en-US" altLang="zh-TW" dirty="0" smtClean="0"/>
            </a:br>
            <a:r>
              <a:rPr lang="zh-TW" altLang="en-US" dirty="0" smtClean="0"/>
              <a:t>               </a:t>
            </a:r>
            <a:r>
              <a:rPr lang="en-US" altLang="zh-TW" dirty="0" smtClean="0"/>
              <a:t>non-pathogenic Escherichia coli:</a:t>
            </a:r>
            <a:r>
              <a:rPr lang="zh-TW" altLang="en-US" dirty="0" smtClean="0"/>
              <a:t>非感染性的埃西芮氏大腸桿菌</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Level</a:t>
            </a:r>
            <a:r>
              <a:rPr lang="en-US" altLang="zh-TW" sz="1200" b="0" i="0" kern="1200" baseline="0" dirty="0" smtClean="0">
                <a:solidFill>
                  <a:schemeClr val="tx1"/>
                </a:solidFill>
                <a:effectLst/>
                <a:latin typeface="+mn-lt"/>
                <a:ea typeface="+mn-ea"/>
                <a:cs typeface="+mn-cs"/>
              </a:rPr>
              <a:t> 2: </a:t>
            </a:r>
            <a:r>
              <a:rPr lang="zh-TW" altLang="en-US" sz="1200" b="0" i="0" kern="1200" dirty="0" smtClean="0">
                <a:solidFill>
                  <a:schemeClr val="tx1"/>
                </a:solidFill>
                <a:effectLst/>
                <a:latin typeface="+mn-lt"/>
                <a:ea typeface="+mn-ea"/>
                <a:cs typeface="+mn-cs"/>
              </a:rPr>
              <a:t>這類實驗室與生物安全級別</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水準類似但其的病原體為中度對於人員和環境具有潛在危險，適合它的病原體包括各種細菌和病毒但僅造成輕微的疾病給人類。</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MRSA</a:t>
            </a:r>
            <a:r>
              <a:rPr lang="en-US" altLang="zh-TW" sz="1200" b="0" i="0" kern="1200" dirty="0" smtClean="0">
                <a:solidFill>
                  <a:schemeClr val="tx1"/>
                </a:solidFill>
                <a:effectLst/>
                <a:latin typeface="+mn-lt"/>
                <a:ea typeface="+mn-ea"/>
                <a:cs typeface="+mn-cs"/>
              </a:rPr>
              <a:t>: </a:t>
            </a:r>
            <a:r>
              <a:rPr lang="zh-TW" altLang="en-US" dirty="0" smtClean="0"/>
              <a:t>藥性金黃色葡萄球菌是金黃色葡萄球菌的一個獨特菌株，能抵抗所有青黴素，包括甲氧西林及其他抗</a:t>
            </a:r>
            <a:r>
              <a:rPr lang="el-GR" altLang="zh-TW" dirty="0" smtClean="0"/>
              <a:t>β</a:t>
            </a:r>
            <a:r>
              <a:rPr lang="zh-TW" altLang="en-US" dirty="0" smtClean="0"/>
              <a:t>內醯胺酶的青黴素。</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               Salmonella:</a:t>
            </a:r>
            <a:r>
              <a:rPr lang="en-US" altLang="zh-TW" baseline="0" dirty="0" smtClean="0"/>
              <a:t> </a:t>
            </a:r>
            <a:r>
              <a:rPr lang="zh-TW" altLang="en-US" sz="1200" b="1" i="0" kern="1200" dirty="0" smtClean="0">
                <a:solidFill>
                  <a:schemeClr val="tx1"/>
                </a:solidFill>
                <a:effectLst/>
                <a:latin typeface="+mn-lt"/>
                <a:ea typeface="+mn-ea"/>
                <a:cs typeface="+mn-cs"/>
              </a:rPr>
              <a:t>沙門氏菌</a:t>
            </a:r>
            <a:r>
              <a:rPr lang="zh-TW" altLang="en-US" sz="1200" b="0" i="0" kern="1200" dirty="0" smtClean="0">
                <a:solidFill>
                  <a:schemeClr val="tx1"/>
                </a:solidFill>
                <a:effectLst/>
                <a:latin typeface="+mn-lt"/>
                <a:ea typeface="+mn-ea"/>
                <a:cs typeface="+mn-cs"/>
              </a:rPr>
              <a:t>是具有共同特徵的一大屬</a:t>
            </a:r>
            <a:r>
              <a:rPr lang="zh-TW" altLang="en-US" sz="1200" b="0" i="0" u="none" strike="noStrike" kern="1200" dirty="0" smtClean="0">
                <a:solidFill>
                  <a:schemeClr val="tx1"/>
                </a:solidFill>
                <a:effectLst/>
                <a:latin typeface="+mn-lt"/>
                <a:ea typeface="+mn-ea"/>
                <a:cs typeface="+mn-cs"/>
                <a:hlinkClick r:id="rId5" tooltip="革蘭氏陰性"/>
              </a:rPr>
              <a:t>革蘭氏陰性</a:t>
            </a:r>
            <a:r>
              <a:rPr lang="zh-TW" altLang="en-US" sz="1200" b="0" i="0" u="none" strike="noStrike" kern="1200" dirty="0" smtClean="0">
                <a:solidFill>
                  <a:schemeClr val="tx1"/>
                </a:solidFill>
                <a:effectLst/>
                <a:latin typeface="+mn-lt"/>
                <a:ea typeface="+mn-ea"/>
                <a:cs typeface="+mn-cs"/>
                <a:hlinkClick r:id="rId6" tooltip="腸道桿菌 (頁面不存在)"/>
              </a:rPr>
              <a:t>腸道桿菌</a:t>
            </a:r>
            <a:r>
              <a:rPr lang="zh-TW" altLang="en-US" sz="1200" b="0" i="0" kern="1200" dirty="0" smtClean="0">
                <a:solidFill>
                  <a:schemeClr val="tx1"/>
                </a:solidFill>
                <a:effectLst/>
                <a:latin typeface="+mn-lt"/>
                <a:ea typeface="+mn-ea"/>
                <a:cs typeface="+mn-cs"/>
              </a:rPr>
              <a:t>，為美國</a:t>
            </a:r>
            <a:r>
              <a:rPr lang="zh-TW" altLang="en-US" sz="1200" b="0" i="0" u="none" strike="noStrike" kern="1200" dirty="0" smtClean="0">
                <a:solidFill>
                  <a:schemeClr val="tx1"/>
                </a:solidFill>
                <a:effectLst/>
                <a:latin typeface="+mn-lt"/>
                <a:ea typeface="+mn-ea"/>
                <a:cs typeface="+mn-cs"/>
                <a:hlinkClick r:id="rId7" tooltip="病理學"/>
              </a:rPr>
              <a:t>病理學</a:t>
            </a:r>
            <a:r>
              <a:rPr lang="zh-TW" altLang="en-US" sz="1200" b="0" i="0" kern="1200" dirty="0" smtClean="0">
                <a:solidFill>
                  <a:schemeClr val="tx1"/>
                </a:solidFill>
                <a:effectLst/>
                <a:latin typeface="+mn-lt"/>
                <a:ea typeface="+mn-ea"/>
                <a:cs typeface="+mn-cs"/>
              </a:rPr>
              <a:t>家沙門（</a:t>
            </a:r>
            <a:r>
              <a:rPr lang="en-US" altLang="zh-TW" sz="1200" b="0" i="0" kern="1200" dirty="0" smtClean="0">
                <a:solidFill>
                  <a:schemeClr val="tx1"/>
                </a:solidFill>
                <a:effectLst/>
                <a:latin typeface="+mn-lt"/>
                <a:ea typeface="+mn-ea"/>
                <a:cs typeface="+mn-cs"/>
              </a:rPr>
              <a:t>Daniel Elmer Salmon</a:t>
            </a:r>
            <a:r>
              <a:rPr lang="zh-TW" altLang="en-US" sz="1200" b="0" i="0" kern="1200" dirty="0" smtClean="0">
                <a:solidFill>
                  <a:schemeClr val="tx1"/>
                </a:solidFill>
                <a:effectLst/>
                <a:latin typeface="+mn-lt"/>
                <a:ea typeface="+mn-ea"/>
                <a:cs typeface="+mn-cs"/>
              </a:rPr>
              <a:t>）最早發現。</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Level 3: </a:t>
            </a:r>
            <a:r>
              <a:rPr lang="zh-TW" altLang="en-US" sz="1200" b="0" i="0" kern="1200" baseline="0" dirty="0" smtClean="0">
                <a:solidFill>
                  <a:schemeClr val="tx1"/>
                </a:solidFill>
                <a:effectLst/>
                <a:latin typeface="+mn-lt"/>
                <a:ea typeface="+mn-ea"/>
                <a:cs typeface="+mn-cs"/>
              </a:rPr>
              <a:t>該級別適用於臨床、診斷、教學、科研、或生產藥物設施，這類實驗室專門處理本地或外來的病原體且這些病原體可能會藉由吸入而導致嚴重的或潛在的致命疾病。</a:t>
            </a:r>
            <a:r>
              <a:rPr lang="en-US" altLang="zh-TW" sz="1200" b="0" i="0" kern="1200" baseline="0" dirty="0" smtClean="0">
                <a:solidFill>
                  <a:schemeClr val="tx1"/>
                </a:solidFill>
                <a:effectLst/>
                <a:latin typeface="+mn-lt"/>
                <a:ea typeface="+mn-ea"/>
                <a:cs typeface="+mn-cs"/>
              </a:rPr>
              <a:t>[1]</a:t>
            </a:r>
            <a:r>
              <a:rPr lang="zh-TW" altLang="en-US" sz="1200" b="0" i="0" kern="1200" baseline="0" dirty="0" smtClean="0">
                <a:solidFill>
                  <a:schemeClr val="tx1"/>
                </a:solidFill>
                <a:effectLst/>
                <a:latin typeface="+mn-lt"/>
                <a:ea typeface="+mn-ea"/>
                <a:cs typeface="+mn-cs"/>
              </a:rPr>
              <a:t>這些病原體包括各種細菌，寄生蟲和病毒可能導致人類嚴重的致命性疾病，但目前已經有治療法。</a:t>
            </a:r>
            <a:endParaRPr lang="en-US" altLang="zh-TW"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baseline="0" dirty="0" smtClean="0">
                <a:solidFill>
                  <a:schemeClr val="tx1"/>
                </a:solidFill>
                <a:effectLst/>
                <a:latin typeface="+mn-lt"/>
                <a:ea typeface="+mn-ea"/>
                <a:cs typeface="+mn-cs"/>
              </a:rPr>
              <a:t>               bacillus </a:t>
            </a:r>
            <a:r>
              <a:rPr lang="en-US" altLang="zh-TW" sz="1200" b="0" i="0" kern="1200" baseline="0" dirty="0" err="1" smtClean="0">
                <a:solidFill>
                  <a:schemeClr val="tx1"/>
                </a:solidFill>
                <a:effectLst/>
                <a:latin typeface="+mn-lt"/>
                <a:ea typeface="+mn-ea"/>
                <a:cs typeface="+mn-cs"/>
              </a:rPr>
              <a:t>anthracis</a:t>
            </a:r>
            <a:r>
              <a:rPr lang="en-US" altLang="zh-TW" sz="1200" b="0" i="0" kern="1200" baseline="0" dirty="0" smtClean="0">
                <a:solidFill>
                  <a:schemeClr val="tx1"/>
                </a:solidFill>
                <a:effectLst/>
                <a:latin typeface="+mn-lt"/>
                <a:ea typeface="+mn-ea"/>
                <a:cs typeface="+mn-cs"/>
              </a:rPr>
              <a:t> :</a:t>
            </a:r>
            <a:r>
              <a:rPr lang="zh-TW" altLang="en-US" sz="1200" b="1" i="0" kern="1200" dirty="0" smtClean="0">
                <a:solidFill>
                  <a:schemeClr val="tx1"/>
                </a:solidFill>
                <a:effectLst/>
                <a:latin typeface="+mn-lt"/>
                <a:ea typeface="+mn-ea"/>
                <a:cs typeface="+mn-cs"/>
              </a:rPr>
              <a:t>炭疽桿菌</a:t>
            </a:r>
            <a:r>
              <a:rPr lang="en-US" altLang="zh-TW" sz="1200" b="0" i="0" u="none" strike="noStrike" kern="1200" baseline="30000" dirty="0" smtClean="0">
                <a:solidFill>
                  <a:schemeClr val="tx1"/>
                </a:solidFill>
                <a:effectLst/>
                <a:latin typeface="+mn-lt"/>
                <a:ea typeface="+mn-ea"/>
                <a:cs typeface="+mn-cs"/>
                <a:hlinkClick r:id="rId8"/>
              </a:rPr>
              <a:t>[1]</a:t>
            </a:r>
            <a:r>
              <a:rPr lang="zh-TW" altLang="en-US" sz="1200" b="0" i="0" kern="1200" dirty="0" smtClean="0">
                <a:solidFill>
                  <a:schemeClr val="tx1"/>
                </a:solidFill>
                <a:effectLst/>
                <a:latin typeface="+mn-lt"/>
                <a:ea typeface="+mn-ea"/>
                <a:cs typeface="+mn-cs"/>
              </a:rPr>
              <a:t>一種棒狀的</a:t>
            </a:r>
            <a:r>
              <a:rPr lang="zh-TW" altLang="en-US" sz="1200" b="0" i="0" u="none" strike="noStrike" kern="1200" dirty="0" smtClean="0">
                <a:solidFill>
                  <a:schemeClr val="tx1"/>
                </a:solidFill>
                <a:effectLst/>
                <a:latin typeface="+mn-lt"/>
                <a:ea typeface="+mn-ea"/>
                <a:cs typeface="+mn-cs"/>
                <a:hlinkClick r:id="rId9" tooltip="革蘭氏陽性菌"/>
              </a:rPr>
              <a:t>革蘭氏陽性菌</a:t>
            </a:r>
            <a:r>
              <a:rPr lang="zh-TW" altLang="en-US" sz="1200" b="0" i="0" kern="1200" dirty="0" smtClean="0">
                <a:solidFill>
                  <a:schemeClr val="tx1"/>
                </a:solidFill>
                <a:effectLst/>
                <a:latin typeface="+mn-lt"/>
                <a:ea typeface="+mn-ea"/>
                <a:cs typeface="+mn-cs"/>
              </a:rPr>
              <a:t>，長約</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至</a:t>
            </a:r>
            <a:r>
              <a:rPr lang="en-US" altLang="zh-TW" sz="1200" b="0" i="0" kern="1200" dirty="0" smtClean="0">
                <a:solidFill>
                  <a:schemeClr val="tx1"/>
                </a:solidFill>
                <a:effectLst/>
                <a:latin typeface="+mn-lt"/>
                <a:ea typeface="+mn-ea"/>
                <a:cs typeface="+mn-cs"/>
              </a:rPr>
              <a:t>6</a:t>
            </a:r>
            <a:r>
              <a:rPr lang="zh-TW" altLang="en-US" sz="1200" b="0" i="0" u="none" strike="noStrike" kern="1200" dirty="0" smtClean="0">
                <a:solidFill>
                  <a:schemeClr val="tx1"/>
                </a:solidFill>
                <a:effectLst/>
                <a:latin typeface="+mn-lt"/>
                <a:ea typeface="+mn-ea"/>
                <a:cs typeface="+mn-cs"/>
                <a:hlinkClick r:id="rId10" tooltip="微米"/>
              </a:rPr>
              <a:t>微米</a:t>
            </a:r>
            <a:r>
              <a:rPr lang="zh-TW" altLang="en-US" sz="1200" b="0" i="0" kern="1200" dirty="0" smtClean="0">
                <a:solidFill>
                  <a:schemeClr val="tx1"/>
                </a:solidFill>
                <a:effectLst/>
                <a:latin typeface="+mn-lt"/>
                <a:ea typeface="+mn-ea"/>
                <a:cs typeface="+mn-cs"/>
              </a:rPr>
              <a:t>，這種細菌通常以</a:t>
            </a:r>
            <a:r>
              <a:rPr lang="zh-TW" altLang="en-US" sz="1200" b="0" i="0" u="none" strike="noStrike" kern="1200" dirty="0" smtClean="0">
                <a:solidFill>
                  <a:schemeClr val="tx1"/>
                </a:solidFill>
                <a:effectLst/>
                <a:latin typeface="+mn-lt"/>
                <a:ea typeface="+mn-ea"/>
                <a:cs typeface="+mn-cs"/>
                <a:hlinkClick r:id="rId11" tooltip="芽孢"/>
              </a:rPr>
              <a:t>內孢子</a:t>
            </a:r>
            <a:r>
              <a:rPr lang="zh-TW" altLang="en-US" sz="1200" b="0" i="0" kern="1200" dirty="0" smtClean="0">
                <a:solidFill>
                  <a:schemeClr val="tx1"/>
                </a:solidFill>
                <a:effectLst/>
                <a:latin typeface="+mn-lt"/>
                <a:ea typeface="+mn-ea"/>
                <a:cs typeface="+mn-cs"/>
              </a:rPr>
              <a:t>之型態出現在</a:t>
            </a:r>
            <a:r>
              <a:rPr lang="zh-TW" altLang="en-US" sz="1200" b="0" i="0" u="none" strike="noStrike" kern="1200" dirty="0" smtClean="0">
                <a:solidFill>
                  <a:schemeClr val="tx1"/>
                </a:solidFill>
                <a:effectLst/>
                <a:latin typeface="+mn-lt"/>
                <a:ea typeface="+mn-ea"/>
                <a:cs typeface="+mn-cs"/>
                <a:hlinkClick r:id="rId12" tooltip="土壤"/>
              </a:rPr>
              <a:t>土壤</a:t>
            </a:r>
            <a:r>
              <a:rPr lang="zh-TW" altLang="en-US" sz="1200" b="0" i="0" kern="1200" dirty="0" smtClean="0">
                <a:solidFill>
                  <a:schemeClr val="tx1"/>
                </a:solidFill>
                <a:effectLst/>
                <a:latin typeface="+mn-lt"/>
                <a:ea typeface="+mn-ea"/>
                <a:cs typeface="+mn-cs"/>
              </a:rPr>
              <a:t>中，並可藉此狀態存活數十年之久，一旦由牲畜攝入，孢子便開始在</a:t>
            </a:r>
            <a:r>
              <a:rPr lang="zh-TW" altLang="en-US" sz="1200" b="0" i="0" u="none" strike="noStrike" kern="1200" dirty="0" smtClean="0">
                <a:solidFill>
                  <a:schemeClr val="tx1"/>
                </a:solidFill>
                <a:effectLst/>
                <a:latin typeface="+mn-lt"/>
                <a:ea typeface="+mn-ea"/>
                <a:cs typeface="+mn-cs"/>
                <a:hlinkClick r:id="rId13" tooltip="動物"/>
              </a:rPr>
              <a:t>動物</a:t>
            </a:r>
            <a:r>
              <a:rPr lang="zh-TW" altLang="en-US" sz="1200" b="0" i="0" kern="1200" dirty="0" smtClean="0">
                <a:solidFill>
                  <a:schemeClr val="tx1"/>
                </a:solidFill>
                <a:effectLst/>
                <a:latin typeface="+mn-lt"/>
                <a:ea typeface="+mn-ea"/>
                <a:cs typeface="+mn-cs"/>
              </a:rPr>
              <a:t>體內大量複製，最後造成</a:t>
            </a:r>
            <a:r>
              <a:rPr lang="zh-TW" altLang="en-US" sz="1200" b="0" i="0" u="none" strike="noStrike" kern="1200" dirty="0" smtClean="0">
                <a:solidFill>
                  <a:schemeClr val="tx1"/>
                </a:solidFill>
                <a:effectLst/>
                <a:latin typeface="+mn-lt"/>
                <a:ea typeface="+mn-ea"/>
                <a:cs typeface="+mn-cs"/>
                <a:hlinkClick r:id="rId14" tooltip="死亡"/>
              </a:rPr>
              <a:t>死亡</a:t>
            </a:r>
            <a:r>
              <a:rPr lang="zh-TW" altLang="en-US" sz="1200" b="0" i="0" kern="1200" dirty="0" smtClean="0">
                <a:solidFill>
                  <a:schemeClr val="tx1"/>
                </a:solidFill>
                <a:effectLst/>
                <a:latin typeface="+mn-lt"/>
                <a:ea typeface="+mn-ea"/>
                <a:cs typeface="+mn-cs"/>
              </a:rPr>
              <a:t>，隨後於屍體中仍能繼續繁殖，而當細菌將宿主養分用盡，又將重回睡眠態的孢子。</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baseline="0" dirty="0" smtClean="0">
                <a:solidFill>
                  <a:schemeClr val="tx1"/>
                </a:solidFill>
                <a:effectLst/>
                <a:latin typeface="+mn-lt"/>
                <a:ea typeface="+mn-ea"/>
                <a:cs typeface="+mn-cs"/>
              </a:rPr>
              <a:t>               SARS coronavirus: SARS</a:t>
            </a:r>
            <a:r>
              <a:rPr lang="zh-TW" altLang="en-US" sz="1200" b="0" i="0" kern="1200" baseline="0" dirty="0" smtClean="0">
                <a:solidFill>
                  <a:schemeClr val="tx1"/>
                </a:solidFill>
                <a:effectLst/>
                <a:latin typeface="+mn-lt"/>
                <a:ea typeface="+mn-ea"/>
                <a:cs typeface="+mn-cs"/>
              </a:rPr>
              <a:t>冠狀病毒，</a:t>
            </a:r>
            <a:r>
              <a:rPr lang="en-US" altLang="zh-TW" sz="1200" b="0" i="0" kern="1200" baseline="0" dirty="0" smtClean="0">
                <a:solidFill>
                  <a:schemeClr val="tx1"/>
                </a:solidFill>
                <a:effectLst/>
                <a:latin typeface="+mn-lt"/>
                <a:ea typeface="+mn-ea"/>
                <a:cs typeface="+mn-cs"/>
              </a:rPr>
              <a:t>SARS</a:t>
            </a:r>
            <a:r>
              <a:rPr lang="zh-TW" altLang="en-US" sz="1200" b="0" i="0" kern="1200" baseline="0" dirty="0" smtClean="0">
                <a:solidFill>
                  <a:schemeClr val="tx1"/>
                </a:solidFill>
                <a:effectLst/>
                <a:latin typeface="+mn-lt"/>
                <a:ea typeface="+mn-ea"/>
                <a:cs typeface="+mn-cs"/>
              </a:rPr>
              <a:t>病毒是冠狀病毒的一個變種，是引起非典型肺炎的病原體。科學家們說，變種冠狀病毒與流感病毒有親緣關係，但它非常獨特一種冠狀病毒，在</a:t>
            </a:r>
            <a:r>
              <a:rPr lang="en-US" altLang="zh-TW" sz="1200" b="0" i="0" kern="1200" baseline="0" dirty="0" smtClean="0">
                <a:solidFill>
                  <a:schemeClr val="tx1"/>
                </a:solidFill>
                <a:effectLst/>
                <a:latin typeface="+mn-lt"/>
                <a:ea typeface="+mn-ea"/>
                <a:cs typeface="+mn-cs"/>
              </a:rPr>
              <a:t>2002</a:t>
            </a:r>
            <a:r>
              <a:rPr lang="zh-TW" altLang="en-US" sz="1200" b="0" i="0" kern="1200" baseline="0" dirty="0" smtClean="0">
                <a:solidFill>
                  <a:schemeClr val="tx1"/>
                </a:solidFill>
                <a:effectLst/>
                <a:latin typeface="+mn-lt"/>
                <a:ea typeface="+mn-ea"/>
                <a:cs typeface="+mn-cs"/>
              </a:rPr>
              <a:t>年冬到</a:t>
            </a:r>
            <a:r>
              <a:rPr lang="en-US" altLang="zh-TW" sz="1200" b="0" i="0" kern="1200" baseline="0" dirty="0" smtClean="0">
                <a:solidFill>
                  <a:schemeClr val="tx1"/>
                </a:solidFill>
                <a:effectLst/>
                <a:latin typeface="+mn-lt"/>
                <a:ea typeface="+mn-ea"/>
                <a:cs typeface="+mn-cs"/>
              </a:rPr>
              <a:t>2003</a:t>
            </a:r>
            <a:r>
              <a:rPr lang="zh-TW" altLang="en-US" sz="1200" b="0" i="0" kern="1200" baseline="0" dirty="0" smtClean="0">
                <a:solidFill>
                  <a:schemeClr val="tx1"/>
                </a:solidFill>
                <a:effectLst/>
                <a:latin typeface="+mn-lt"/>
                <a:ea typeface="+mn-ea"/>
                <a:cs typeface="+mn-cs"/>
              </a:rPr>
              <a:t>年春肆虐全球的嚴重急性呼吸綜合徵（</a:t>
            </a:r>
            <a:r>
              <a:rPr lang="en-US" altLang="zh-TW" sz="1200" b="0" i="0" kern="1200" baseline="0" dirty="0" smtClean="0">
                <a:solidFill>
                  <a:schemeClr val="tx1"/>
                </a:solidFill>
                <a:effectLst/>
                <a:latin typeface="+mn-lt"/>
                <a:ea typeface="+mn-ea"/>
                <a:cs typeface="+mn-cs"/>
              </a:rPr>
              <a:t>SARS</a:t>
            </a:r>
            <a:r>
              <a:rPr lang="zh-TW" altLang="en-US" sz="1200" b="0" i="0" kern="1200" baseline="0" dirty="0" smtClean="0">
                <a:solidFill>
                  <a:schemeClr val="tx1"/>
                </a:solidFill>
                <a:effectLst/>
                <a:latin typeface="+mn-lt"/>
                <a:ea typeface="+mn-ea"/>
                <a:cs typeface="+mn-cs"/>
              </a:rPr>
              <a:t>、傳染性非典型肺炎）的元兇就是這種冠狀病毒。</a:t>
            </a:r>
            <a:endParaRPr lang="en-US" altLang="zh-TW"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4</a:t>
            </a:fld>
            <a:endParaRPr lang="zh-TW" altLang="en-US"/>
          </a:p>
        </p:txBody>
      </p:sp>
    </p:spTree>
    <p:extLst>
      <p:ext uri="{BB962C8B-B14F-4D97-AF65-F5344CB8AC3E}">
        <p14:creationId xmlns:p14="http://schemas.microsoft.com/office/powerpoint/2010/main" val="53875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Chimpanzees (n) </a:t>
            </a:r>
            <a:r>
              <a:rPr lang="zh-TW" altLang="en-US" dirty="0" smtClean="0"/>
              <a:t>黑猩猩屬</a:t>
            </a:r>
            <a:endParaRPr lang="en-US" altLang="zh-TW" dirty="0" smtClean="0"/>
          </a:p>
          <a:p>
            <a:r>
              <a:rPr lang="en-US" altLang="zh-TW" dirty="0" err="1" smtClean="0"/>
              <a:t>Taï</a:t>
            </a:r>
            <a:r>
              <a:rPr lang="en-US" altLang="zh-TW" dirty="0" smtClean="0"/>
              <a:t> Forest</a:t>
            </a:r>
            <a:r>
              <a:rPr lang="zh-TW" altLang="en-US" dirty="0" smtClean="0"/>
              <a:t> </a:t>
            </a:r>
            <a:r>
              <a:rPr lang="en-US" altLang="zh-TW" dirty="0" smtClean="0"/>
              <a:t>(n)</a:t>
            </a:r>
            <a:r>
              <a:rPr lang="zh-TW" altLang="en-US" dirty="0" smtClean="0"/>
              <a:t> 某個國家公園</a:t>
            </a:r>
            <a:endParaRPr lang="en-US" altLang="zh-TW" dirty="0" smtClean="0"/>
          </a:p>
          <a:p>
            <a:r>
              <a:rPr lang="en-US" altLang="zh-TW" sz="1200" b="0" i="0" kern="1200" dirty="0" smtClean="0">
                <a:solidFill>
                  <a:schemeClr val="tx1"/>
                </a:solidFill>
                <a:effectLst/>
                <a:latin typeface="+mn-lt"/>
                <a:ea typeface="+mn-ea"/>
                <a:cs typeface="+mn-cs"/>
              </a:rPr>
              <a:t>Ivory Coast</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(n)</a:t>
            </a:r>
            <a:r>
              <a:rPr lang="en-US" altLang="zh-TW" sz="1200" b="0" i="0" kern="1200" baseline="0" dirty="0" smtClean="0">
                <a:solidFill>
                  <a:schemeClr val="tx1"/>
                </a:solidFill>
                <a:effectLst/>
                <a:latin typeface="+mn-lt"/>
                <a:ea typeface="+mn-ea"/>
                <a:cs typeface="+mn-cs"/>
              </a:rPr>
              <a:t> </a:t>
            </a:r>
            <a:r>
              <a:rPr lang="zh-TW" altLang="en-US" sz="1200" b="0" i="0" kern="1200" baseline="0" dirty="0" smtClean="0">
                <a:solidFill>
                  <a:schemeClr val="tx1"/>
                </a:solidFill>
                <a:effectLst/>
                <a:latin typeface="+mn-lt"/>
                <a:ea typeface="+mn-ea"/>
                <a:cs typeface="+mn-cs"/>
              </a:rPr>
              <a:t>象牙海岸</a:t>
            </a:r>
            <a:endParaRPr lang="en-US" altLang="zh-TW" sz="1200" b="0" i="0" kern="1200" baseline="0" dirty="0" smtClean="0">
              <a:solidFill>
                <a:schemeClr val="tx1"/>
              </a:solidFill>
              <a:effectLst/>
              <a:latin typeface="+mn-lt"/>
              <a:ea typeface="+mn-ea"/>
              <a:cs typeface="+mn-cs"/>
            </a:endParaRPr>
          </a:p>
          <a:p>
            <a:r>
              <a:rPr lang="en-US" altLang="zh-TW" dirty="0" smtClean="0"/>
              <a:t>Necropsy (n) </a:t>
            </a:r>
            <a:r>
              <a:rPr lang="zh-TW" altLang="en-US" dirty="0" smtClean="0"/>
              <a:t>驗屍檢驗</a:t>
            </a:r>
            <a:endParaRPr lang="en-US" altLang="zh-TW" dirty="0" smtClean="0"/>
          </a:p>
          <a:p>
            <a:r>
              <a:rPr lang="en-US" altLang="zh-TW" dirty="0" smtClean="0"/>
              <a:t>Contract (v)</a:t>
            </a:r>
            <a:r>
              <a:rPr lang="en-US" altLang="zh-TW" baseline="0" dirty="0" smtClean="0"/>
              <a:t> </a:t>
            </a:r>
            <a:r>
              <a:rPr lang="zh-TW" altLang="en-US" baseline="0" dirty="0" smtClean="0"/>
              <a:t>染上</a:t>
            </a:r>
            <a:r>
              <a:rPr lang="en-US" altLang="zh-TW" baseline="0" dirty="0" smtClean="0"/>
              <a:t>…</a:t>
            </a:r>
            <a:r>
              <a:rPr lang="zh-TW" altLang="en-US" baseline="0" dirty="0" smtClean="0"/>
              <a:t>病</a:t>
            </a:r>
            <a:endParaRPr lang="en-US" altLang="zh-TW" dirty="0" smtClean="0"/>
          </a:p>
          <a:p>
            <a:endParaRPr lang="en-US" altLang="zh-TW" dirty="0" smtClean="0"/>
          </a:p>
          <a:p>
            <a:r>
              <a:rPr lang="en-US" altLang="zh-TW" dirty="0" smtClean="0"/>
              <a:t>3.</a:t>
            </a:r>
            <a:r>
              <a:rPr lang="en-US" altLang="zh-TW" baseline="0" dirty="0" smtClean="0"/>
              <a:t> </a:t>
            </a:r>
            <a:r>
              <a:rPr lang="zh-TW" altLang="en-US" baseline="0" dirty="0" smtClean="0"/>
              <a:t>其中一名參與驗屍的科學家後來中招，不過六個禮拜後他痊癒了</a:t>
            </a:r>
            <a:endParaRPr lang="en-US" altLang="zh-TW" baseline="0" dirty="0" smtClean="0"/>
          </a:p>
          <a:p>
            <a:endParaRPr lang="en-US" altLang="zh-TW" baseline="0" dirty="0" smtClean="0"/>
          </a:p>
          <a:p>
            <a:r>
              <a:rPr lang="zh-TW" altLang="en-US" baseline="0" dirty="0" smtClean="0"/>
              <a:t>除了第一個講到的病毒種類致死率到達</a:t>
            </a:r>
            <a:r>
              <a:rPr lang="en-US" altLang="zh-TW" baseline="0" dirty="0" smtClean="0"/>
              <a:t>90%</a:t>
            </a:r>
            <a:r>
              <a:rPr lang="zh-TW" altLang="en-US" baseline="0" dirty="0" smtClean="0"/>
              <a:t>，其他致死率大概都</a:t>
            </a:r>
            <a:r>
              <a:rPr lang="en-US" altLang="zh-TW" baseline="0" dirty="0" smtClean="0"/>
              <a:t>50</a:t>
            </a:r>
            <a:r>
              <a:rPr lang="zh-TW" altLang="en-US" baseline="0" dirty="0" smtClean="0"/>
              <a:t>幾</a:t>
            </a:r>
            <a:r>
              <a:rPr lang="en-US" altLang="zh-TW" baseline="0" smtClean="0"/>
              <a:t>%</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14</a:t>
            </a:fld>
            <a:endParaRPr lang="zh-TW" altLang="en-US"/>
          </a:p>
        </p:txBody>
      </p:sp>
    </p:spTree>
    <p:extLst>
      <p:ext uri="{BB962C8B-B14F-4D97-AF65-F5344CB8AC3E}">
        <p14:creationId xmlns:p14="http://schemas.microsoft.com/office/powerpoint/2010/main" val="617527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2007</a:t>
            </a:r>
            <a:r>
              <a:rPr lang="zh-TW" altLang="en-US" dirty="0" smtClean="0"/>
              <a:t>年爆發，</a:t>
            </a:r>
            <a:r>
              <a:rPr lang="en-US" altLang="zh-TW" dirty="0" smtClean="0"/>
              <a:t>2012</a:t>
            </a:r>
            <a:r>
              <a:rPr lang="zh-TW" altLang="en-US" dirty="0" smtClean="0"/>
              <a:t>年也有爆發，算是比較近期爆發了</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15</a:t>
            </a:fld>
            <a:endParaRPr lang="zh-TW" altLang="en-US"/>
          </a:p>
        </p:txBody>
      </p:sp>
    </p:spTree>
    <p:extLst>
      <p:ext uri="{BB962C8B-B14F-4D97-AF65-F5344CB8AC3E}">
        <p14:creationId xmlns:p14="http://schemas.microsoft.com/office/powerpoint/2010/main" val="13771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Platelets: </a:t>
            </a:r>
            <a:r>
              <a:rPr lang="zh-TW" altLang="en-US" dirty="0" smtClean="0"/>
              <a:t>血小版</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16</a:t>
            </a:fld>
            <a:endParaRPr lang="zh-TW" altLang="en-US"/>
          </a:p>
        </p:txBody>
      </p:sp>
    </p:spTree>
    <p:extLst>
      <p:ext uri="{BB962C8B-B14F-4D97-AF65-F5344CB8AC3E}">
        <p14:creationId xmlns:p14="http://schemas.microsoft.com/office/powerpoint/2010/main" val="176484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Diarrhea</a:t>
            </a:r>
            <a:r>
              <a:rPr lang="zh-TW" altLang="en-US" sz="1200" b="0" i="0" kern="1200" baseline="0" dirty="0" smtClean="0">
                <a:solidFill>
                  <a:schemeClr val="tx1"/>
                </a:solidFill>
                <a:effectLst/>
                <a:latin typeface="+mn-lt"/>
                <a:ea typeface="+mn-ea"/>
                <a:cs typeface="+mn-cs"/>
              </a:rPr>
              <a:t> </a:t>
            </a:r>
            <a:r>
              <a:rPr lang="en-US" altLang="zh-TW" sz="1200" b="0" i="0" kern="1200" baseline="0" dirty="0" smtClean="0">
                <a:solidFill>
                  <a:schemeClr val="tx1"/>
                </a:solidFill>
                <a:effectLst/>
                <a:latin typeface="+mn-lt"/>
                <a:ea typeface="+mn-ea"/>
                <a:cs typeface="+mn-cs"/>
              </a:rPr>
              <a:t>(n) </a:t>
            </a:r>
            <a:r>
              <a:rPr lang="zh-TW" altLang="en-US" sz="1200" b="0" i="0" kern="1200" baseline="0" dirty="0" smtClean="0">
                <a:solidFill>
                  <a:schemeClr val="tx1"/>
                </a:solidFill>
                <a:effectLst/>
                <a:latin typeface="+mn-lt"/>
                <a:ea typeface="+mn-ea"/>
                <a:cs typeface="+mn-cs"/>
              </a:rPr>
              <a:t>腹瀉</a:t>
            </a:r>
            <a:endParaRPr lang="en-US" altLang="zh-TW"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Rash (n)</a:t>
            </a:r>
            <a:r>
              <a:rPr lang="en-US" altLang="zh-TW" sz="1200" b="0" i="0" kern="1200" baseline="0" dirty="0" smtClean="0">
                <a:solidFill>
                  <a:schemeClr val="tx1"/>
                </a:solidFill>
                <a:effectLst/>
                <a:latin typeface="+mn-lt"/>
                <a:ea typeface="+mn-ea"/>
                <a:cs typeface="+mn-cs"/>
              </a:rPr>
              <a:t> </a:t>
            </a:r>
            <a:r>
              <a:rPr lang="zh-TW" altLang="en-US" sz="1200" b="0" i="0" kern="1200" baseline="0" dirty="0" smtClean="0">
                <a:solidFill>
                  <a:schemeClr val="tx1"/>
                </a:solidFill>
                <a:effectLst/>
                <a:latin typeface="+mn-lt"/>
                <a:ea typeface="+mn-ea"/>
                <a:cs typeface="+mn-cs"/>
              </a:rPr>
              <a:t>疹子</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17</a:t>
            </a:fld>
            <a:endParaRPr lang="zh-TW" altLang="en-US"/>
          </a:p>
        </p:txBody>
      </p:sp>
    </p:spTree>
    <p:extLst>
      <p:ext uri="{BB962C8B-B14F-4D97-AF65-F5344CB8AC3E}">
        <p14:creationId xmlns:p14="http://schemas.microsoft.com/office/powerpoint/2010/main" val="462972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3.</a:t>
            </a:r>
            <a:r>
              <a:rPr lang="en-US" altLang="zh-TW" baseline="0" dirty="0" smtClean="0"/>
              <a:t> </a:t>
            </a:r>
            <a:r>
              <a:rPr lang="zh-TW" altLang="en-US" baseline="0" dirty="0" smtClean="0"/>
              <a:t>馬堡病毒是絲狀病毒的另外一種，也被認為是跟</a:t>
            </a:r>
            <a:r>
              <a:rPr lang="en-US" altLang="zh-TW" baseline="0" dirty="0" smtClean="0"/>
              <a:t>NPC1</a:t>
            </a:r>
            <a:r>
              <a:rPr lang="zh-TW" altLang="en-US" baseline="0" dirty="0" smtClean="0"/>
              <a:t>有關係</a:t>
            </a:r>
            <a:endParaRPr lang="en-US" altLang="zh-TW" dirty="0" smtClean="0"/>
          </a:p>
          <a:p>
            <a:r>
              <a:rPr lang="zh-TW" altLang="en-US" dirty="0" smtClean="0"/>
              <a:t>目前有兩篇論文指出，</a:t>
            </a:r>
            <a:r>
              <a:rPr lang="en-US" altLang="zh-TW" dirty="0" err="1" smtClean="0"/>
              <a:t>ebola</a:t>
            </a:r>
            <a:r>
              <a:rPr lang="zh-TW" altLang="en-US" dirty="0" smtClean="0"/>
              <a:t>的致病可能跟</a:t>
            </a:r>
            <a:r>
              <a:rPr lang="en-US" altLang="zh-TW" dirty="0" smtClean="0"/>
              <a:t>NPC1</a:t>
            </a:r>
          </a:p>
          <a:p>
            <a:endParaRPr lang="en-US" altLang="zh-TW" dirty="0" smtClean="0"/>
          </a:p>
          <a:p>
            <a:r>
              <a:rPr lang="en-US" altLang="zh-TW" sz="1200" b="0" i="0" kern="1200" dirty="0" smtClean="0">
                <a:solidFill>
                  <a:schemeClr val="tx1"/>
                </a:solidFill>
                <a:effectLst/>
                <a:latin typeface="+mn-lt"/>
                <a:ea typeface="+mn-ea"/>
                <a:cs typeface="+mn-cs"/>
              </a:rPr>
              <a:t>NPC1 was identified as the gene that when mutated, results in </a:t>
            </a:r>
            <a:r>
              <a:rPr lang="en-US" altLang="zh-TW" sz="1200" b="0" i="0" u="none" strike="noStrike" kern="1200" dirty="0" err="1" smtClean="0">
                <a:solidFill>
                  <a:schemeClr val="tx1"/>
                </a:solidFill>
                <a:effectLst/>
                <a:latin typeface="+mn-lt"/>
                <a:ea typeface="+mn-ea"/>
                <a:cs typeface="+mn-cs"/>
                <a:hlinkClick r:id="rId3" tooltip="Niemann-Pick disease, type C"/>
              </a:rPr>
              <a:t>Niemann</a:t>
            </a:r>
            <a:r>
              <a:rPr lang="en-US" altLang="zh-TW" sz="1200" b="0" i="0" u="none" strike="noStrike" kern="1200" dirty="0" smtClean="0">
                <a:solidFill>
                  <a:schemeClr val="tx1"/>
                </a:solidFill>
                <a:effectLst/>
                <a:latin typeface="+mn-lt"/>
                <a:ea typeface="+mn-ea"/>
                <a:cs typeface="+mn-cs"/>
                <a:hlinkClick r:id="rId3" tooltip="Niemann-Pick disease, type C"/>
              </a:rPr>
              <a:t>-Pick disease, type C</a:t>
            </a:r>
            <a:r>
              <a:rPr lang="en-US" altLang="zh-TW" sz="1200" b="0" i="0" kern="1200" dirty="0" smtClean="0">
                <a:solidFill>
                  <a:schemeClr val="tx1"/>
                </a:solidFill>
                <a:effectLst/>
                <a:latin typeface="+mn-lt"/>
                <a:ea typeface="+mn-ea"/>
                <a:cs typeface="+mn-cs"/>
              </a:rPr>
              <a:t>.</a:t>
            </a:r>
          </a:p>
          <a:p>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尼曼匹克症 </a:t>
            </a:r>
            <a:r>
              <a:rPr lang="en-US" altLang="zh-TW" sz="1200" b="0" i="0" kern="1200" dirty="0" smtClean="0">
                <a:solidFill>
                  <a:schemeClr val="tx1"/>
                </a:solidFill>
                <a:effectLst/>
                <a:latin typeface="+mn-lt"/>
                <a:ea typeface="+mn-ea"/>
                <a:cs typeface="+mn-cs"/>
              </a:rPr>
              <a:t>(</a:t>
            </a:r>
            <a:r>
              <a:rPr lang="en-US" altLang="zh-TW" sz="1200" b="0" i="0" kern="1200" dirty="0" err="1" smtClean="0">
                <a:solidFill>
                  <a:schemeClr val="tx1"/>
                </a:solidFill>
                <a:effectLst/>
                <a:latin typeface="+mn-lt"/>
                <a:ea typeface="+mn-ea"/>
                <a:cs typeface="+mn-cs"/>
              </a:rPr>
              <a:t>Niemann</a:t>
            </a:r>
            <a:r>
              <a:rPr lang="en-US" altLang="zh-TW" sz="1200" b="0" i="0" kern="1200" dirty="0" smtClean="0">
                <a:solidFill>
                  <a:schemeClr val="tx1"/>
                </a:solidFill>
                <a:effectLst/>
                <a:latin typeface="+mn-lt"/>
                <a:ea typeface="+mn-ea"/>
                <a:cs typeface="+mn-cs"/>
              </a:rPr>
              <a:t>-Pick disease)</a:t>
            </a:r>
            <a:r>
              <a:rPr lang="zh-TW" altLang="en-US" sz="1200" b="0" i="0" kern="1200" dirty="0" smtClean="0">
                <a:solidFill>
                  <a:schemeClr val="tx1"/>
                </a:solidFill>
                <a:effectLst/>
                <a:latin typeface="+mn-lt"/>
                <a:ea typeface="+mn-ea"/>
                <a:cs typeface="+mn-cs"/>
              </a:rPr>
              <a:t>，是溶小體儲積症中，與脂質代謝異常相關的遺傳疾病，又稱為鞘髓磷脂儲積症．過量脂類累積在患者的肝臟、腎臟、脾臟及骨髓等，而造成這些器官產生病變，甚至有些患者的腦部也會被侵犯</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NPC</a:t>
            </a:r>
            <a:r>
              <a:rPr lang="zh-TW" altLang="en-US" sz="1200" b="0" i="0" kern="1200" dirty="0" smtClean="0">
                <a:solidFill>
                  <a:schemeClr val="tx1"/>
                </a:solidFill>
                <a:effectLst/>
                <a:latin typeface="+mn-lt"/>
                <a:ea typeface="+mn-ea"/>
                <a:cs typeface="+mn-cs"/>
              </a:rPr>
              <a:t>與另外兩型不同，其致病的原因為無法代謝細胞中的膽固醇和其他脂質，過量的膽固醇會堆積在肝臟和脾臟中，過量的脂質則堆積在腦部，此外也間接影響酸性鞘磷脂酵素的功能，因此被視為和</a:t>
            </a:r>
            <a:r>
              <a:rPr lang="en-US" altLang="zh-TW" sz="1200" b="0" i="0" kern="1200" dirty="0" smtClean="0">
                <a:solidFill>
                  <a:schemeClr val="tx1"/>
                </a:solidFill>
                <a:effectLst/>
                <a:latin typeface="+mn-lt"/>
                <a:ea typeface="+mn-ea"/>
                <a:cs typeface="+mn-cs"/>
              </a:rPr>
              <a:t>NPA, NPB</a:t>
            </a:r>
            <a:r>
              <a:rPr lang="zh-TW" altLang="en-US" sz="1200" b="0" i="0" kern="1200" dirty="0" smtClean="0">
                <a:solidFill>
                  <a:schemeClr val="tx1"/>
                </a:solidFill>
                <a:effectLst/>
                <a:latin typeface="+mn-lt"/>
                <a:ea typeface="+mn-ea"/>
                <a:cs typeface="+mn-cs"/>
              </a:rPr>
              <a:t>同一類的疾病</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18</a:t>
            </a:fld>
            <a:endParaRPr lang="zh-TW" altLang="en-US"/>
          </a:p>
        </p:txBody>
      </p:sp>
    </p:spTree>
    <p:extLst>
      <p:ext uri="{BB962C8B-B14F-4D97-AF65-F5344CB8AC3E}">
        <p14:creationId xmlns:p14="http://schemas.microsoft.com/office/powerpoint/2010/main" val="2449570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smtClean="0">
                <a:solidFill>
                  <a:schemeClr val="tx1"/>
                </a:solidFill>
                <a:effectLst/>
                <a:latin typeface="+mn-lt"/>
                <a:ea typeface="+mn-ea"/>
                <a:cs typeface="+mn-cs"/>
              </a:rPr>
              <a:t>Pathophysiology</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(n)</a:t>
            </a:r>
            <a:r>
              <a:rPr lang="en-US" altLang="zh-TW" sz="1200" b="0" i="0" kern="1200" baseline="0" dirty="0" smtClean="0">
                <a:solidFill>
                  <a:schemeClr val="tx1"/>
                </a:solidFill>
                <a:effectLst/>
                <a:latin typeface="+mn-lt"/>
                <a:ea typeface="+mn-ea"/>
                <a:cs typeface="+mn-cs"/>
              </a:rPr>
              <a:t> </a:t>
            </a:r>
            <a:r>
              <a:rPr lang="zh-TW" altLang="en-US" sz="1200" b="0" i="0" kern="1200" baseline="0" dirty="0" smtClean="0">
                <a:solidFill>
                  <a:schemeClr val="tx1"/>
                </a:solidFill>
                <a:effectLst/>
                <a:latin typeface="+mn-lt"/>
                <a:ea typeface="+mn-ea"/>
                <a:cs typeface="+mn-cs"/>
              </a:rPr>
              <a:t>病理生理學</a:t>
            </a:r>
            <a:endParaRPr lang="en-US" altLang="zh-TW"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Hypovolemic Shock</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(n) </a:t>
            </a:r>
            <a:r>
              <a:rPr lang="zh-TW" altLang="en-US" sz="1200" b="0" i="0" kern="1200" dirty="0" smtClean="0">
                <a:solidFill>
                  <a:schemeClr val="tx1"/>
                </a:solidFill>
                <a:effectLst/>
                <a:latin typeface="+mn-lt"/>
                <a:ea typeface="+mn-ea"/>
                <a:cs typeface="+mn-cs"/>
              </a:rPr>
              <a:t>低血量休克</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Endothelial cells</a:t>
            </a:r>
            <a:r>
              <a:rPr lang="en-US" altLang="zh-TW" baseline="0" dirty="0" smtClean="0"/>
              <a:t> (n) </a:t>
            </a:r>
            <a:r>
              <a:rPr lang="zh-TW" altLang="en-US" baseline="0" dirty="0" smtClean="0"/>
              <a:t>內皮細胞</a:t>
            </a:r>
            <a:r>
              <a:rPr lang="en-US" altLang="zh-TW" baseline="0" dirty="0" smtClean="0"/>
              <a:t>(</a:t>
            </a:r>
            <a:r>
              <a:rPr lang="zh-TW" altLang="en-US" baseline="0" dirty="0" smtClean="0"/>
              <a:t>血管內有一層表皮</a:t>
            </a:r>
            <a:r>
              <a:rPr lang="en-US" altLang="zh-TW"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mononuclear phagocytes</a:t>
            </a:r>
            <a:r>
              <a:rPr lang="zh-TW" altLang="en-US" dirty="0" smtClean="0"/>
              <a:t> </a:t>
            </a:r>
            <a:r>
              <a:rPr lang="en-US" altLang="zh-TW" dirty="0" smtClean="0"/>
              <a:t>(n)</a:t>
            </a:r>
            <a:r>
              <a:rPr lang="zh-TW" altLang="en-US" sz="1200" b="1" i="0" kern="1200" dirty="0" smtClean="0">
                <a:solidFill>
                  <a:schemeClr val="tx1"/>
                </a:solidFill>
                <a:effectLst/>
                <a:latin typeface="+mn-lt"/>
                <a:ea typeface="+mn-ea"/>
                <a:cs typeface="+mn-cs"/>
              </a:rPr>
              <a:t>單核吞噬細胞</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smtClean="0"/>
              <a:t>Hepatocytes</a:t>
            </a:r>
            <a:r>
              <a:rPr lang="zh-TW" altLang="en-US" b="0" dirty="0" smtClean="0"/>
              <a:t> </a:t>
            </a:r>
            <a:r>
              <a:rPr lang="en-US" altLang="zh-TW" b="0" dirty="0" smtClean="0"/>
              <a:t>(n)</a:t>
            </a:r>
            <a:r>
              <a:rPr lang="zh-TW" altLang="en-US" b="0" dirty="0" smtClean="0"/>
              <a:t> 肝臟上的細胞</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err="1" smtClean="0">
                <a:solidFill>
                  <a:schemeClr val="tx1"/>
                </a:solidFill>
                <a:effectLst/>
                <a:latin typeface="+mn-lt"/>
                <a:ea typeface="+mn-ea"/>
                <a:cs typeface="+mn-cs"/>
              </a:rPr>
              <a:t>sGP</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 是</a:t>
            </a:r>
            <a:r>
              <a:rPr lang="en-US" altLang="zh-TW" sz="1200" b="0" i="0" kern="1200" dirty="0" err="1" smtClean="0">
                <a:solidFill>
                  <a:schemeClr val="tx1"/>
                </a:solidFill>
                <a:effectLst/>
                <a:latin typeface="+mn-lt"/>
                <a:ea typeface="+mn-ea"/>
                <a:cs typeface="+mn-cs"/>
              </a:rPr>
              <a:t>ebola</a:t>
            </a:r>
            <a:r>
              <a:rPr lang="zh-TW" altLang="en-US" sz="1200" b="0" i="0" kern="1200" dirty="0" smtClean="0">
                <a:solidFill>
                  <a:schemeClr val="tx1"/>
                </a:solidFill>
                <a:effectLst/>
                <a:latin typeface="+mn-lt"/>
                <a:ea typeface="+mn-ea"/>
                <a:cs typeface="+mn-cs"/>
              </a:rPr>
              <a:t>製造的一種醣蛋白，會附著在細胞上</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err="1" smtClean="0">
                <a:solidFill>
                  <a:schemeClr val="tx1"/>
                </a:solidFill>
                <a:effectLst/>
                <a:latin typeface="+mn-lt"/>
                <a:ea typeface="+mn-ea"/>
                <a:cs typeface="+mn-cs"/>
              </a:rPr>
              <a:t>Dimeric</a:t>
            </a:r>
            <a:r>
              <a:rPr lang="en-US" altLang="zh-TW" sz="1200" b="0" i="0" kern="1200" dirty="0" smtClean="0">
                <a:solidFill>
                  <a:schemeClr val="tx1"/>
                </a:solidFill>
                <a:effectLst/>
                <a:latin typeface="+mn-lt"/>
                <a:ea typeface="+mn-ea"/>
                <a:cs typeface="+mn-cs"/>
              </a:rPr>
              <a:t> protein (n) </a:t>
            </a:r>
            <a:r>
              <a:rPr lang="zh-TW" altLang="en-US" sz="1200" b="0" i="0" kern="1200" dirty="0" smtClean="0">
                <a:solidFill>
                  <a:schemeClr val="tx1"/>
                </a:solidFill>
                <a:effectLst/>
                <a:latin typeface="+mn-lt"/>
                <a:ea typeface="+mn-ea"/>
                <a:cs typeface="+mn-cs"/>
              </a:rPr>
              <a:t>三聚蛋白質</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Neutrophils</a:t>
            </a:r>
            <a:r>
              <a:rPr lang="en-US" altLang="zh-TW" sz="1200" b="0" i="0" kern="1200" baseline="0" dirty="0" smtClean="0">
                <a:solidFill>
                  <a:schemeClr val="tx1"/>
                </a:solidFill>
                <a:effectLst/>
                <a:latin typeface="+mn-lt"/>
                <a:ea typeface="+mn-ea"/>
                <a:cs typeface="+mn-cs"/>
              </a:rPr>
              <a:t> (n)</a:t>
            </a:r>
            <a:r>
              <a:rPr lang="zh-TW" altLang="en-US" sz="1200" b="0" i="0" kern="1200" baseline="0" dirty="0" smtClean="0">
                <a:solidFill>
                  <a:schemeClr val="tx1"/>
                </a:solidFill>
                <a:effectLst/>
                <a:latin typeface="+mn-lt"/>
                <a:ea typeface="+mn-ea"/>
                <a:cs typeface="+mn-cs"/>
              </a:rPr>
              <a:t>嗜中性白血球</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200" b="0" i="0" kern="1200" baseline="0" dirty="0" smtClean="0">
                <a:solidFill>
                  <a:schemeClr val="tx1"/>
                </a:solidFill>
                <a:effectLst/>
                <a:latin typeface="+mn-lt"/>
                <a:ea typeface="+mn-ea"/>
                <a:cs typeface="+mn-cs"/>
              </a:rPr>
              <a:t>Ebola</a:t>
            </a:r>
            <a:r>
              <a:rPr lang="zh-TW" altLang="en-US" sz="1200" b="0" i="0" kern="1200" baseline="0" dirty="0" smtClean="0">
                <a:solidFill>
                  <a:schemeClr val="tx1"/>
                </a:solidFill>
                <a:effectLst/>
                <a:latin typeface="+mn-lt"/>
                <a:ea typeface="+mn-ea"/>
                <a:cs typeface="+mn-cs"/>
              </a:rPr>
              <a:t>會感染內皮細胞、</a:t>
            </a:r>
            <a:r>
              <a:rPr lang="zh-TW" altLang="en-US" sz="1200" b="0" i="0" kern="1200" dirty="0" smtClean="0">
                <a:solidFill>
                  <a:schemeClr val="tx1"/>
                </a:solidFill>
                <a:effectLst/>
                <a:latin typeface="+mn-lt"/>
                <a:ea typeface="+mn-ea"/>
                <a:cs typeface="+mn-cs"/>
              </a:rPr>
              <a:t>單核吞噬細胞、</a:t>
            </a:r>
            <a:r>
              <a:rPr lang="zh-TW" altLang="en-US" b="0" dirty="0" smtClean="0"/>
              <a:t>肝臟上的細胞</a:t>
            </a:r>
            <a:endParaRPr lang="en-US" altLang="zh-TW" b="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200" b="0" i="0" kern="1200" dirty="0" err="1" smtClean="0">
                <a:solidFill>
                  <a:schemeClr val="tx1"/>
                </a:solidFill>
                <a:effectLst/>
                <a:latin typeface="+mn-lt"/>
                <a:ea typeface="+mn-ea"/>
                <a:cs typeface="+mn-cs"/>
              </a:rPr>
              <a:t>Eblola</a:t>
            </a:r>
            <a:r>
              <a:rPr lang="zh-TW" altLang="en-US" sz="1200" b="0" i="0" kern="1200" dirty="0" smtClean="0">
                <a:solidFill>
                  <a:schemeClr val="tx1"/>
                </a:solidFill>
                <a:effectLst/>
                <a:latin typeface="+mn-lt"/>
                <a:ea typeface="+mn-ea"/>
                <a:cs typeface="+mn-cs"/>
              </a:rPr>
              <a:t>的複製能力強過受感染細胞蛋白質的接合還有免疫系統</a:t>
            </a:r>
            <a:endParaRPr lang="en-US" altLang="zh-TW"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200" b="0" i="0" kern="1200" dirty="0" smtClean="0">
                <a:solidFill>
                  <a:schemeClr val="tx1"/>
                </a:solidFill>
                <a:effectLst/>
                <a:latin typeface="+mn-lt"/>
                <a:ea typeface="+mn-ea"/>
                <a:cs typeface="+mn-cs"/>
              </a:rPr>
              <a:t>Ebola</a:t>
            </a:r>
            <a:r>
              <a:rPr lang="zh-TW" altLang="en-US" sz="1200" b="0" i="0" kern="1200" dirty="0" smtClean="0">
                <a:solidFill>
                  <a:schemeClr val="tx1"/>
                </a:solidFill>
                <a:effectLst/>
                <a:latin typeface="+mn-lt"/>
                <a:ea typeface="+mn-ea"/>
                <a:cs typeface="+mn-cs"/>
              </a:rPr>
              <a:t>會製造一種叫做</a:t>
            </a:r>
            <a:r>
              <a:rPr lang="en-US" altLang="zh-TW" sz="1200" b="0" i="0" kern="1200" dirty="0" err="1" smtClean="0">
                <a:solidFill>
                  <a:schemeClr val="tx1"/>
                </a:solidFill>
                <a:effectLst/>
                <a:latin typeface="+mn-lt"/>
                <a:ea typeface="+mn-ea"/>
                <a:cs typeface="+mn-cs"/>
              </a:rPr>
              <a:t>sGP</a:t>
            </a:r>
            <a:r>
              <a:rPr lang="zh-TW" altLang="en-US" sz="1200" b="0" i="0" kern="1200" dirty="0" smtClean="0">
                <a:solidFill>
                  <a:schemeClr val="tx1"/>
                </a:solidFill>
                <a:effectLst/>
                <a:latin typeface="+mn-lt"/>
                <a:ea typeface="+mn-ea"/>
                <a:cs typeface="+mn-cs"/>
              </a:rPr>
              <a:t>的醣蛋白，這種蛋白會製造一種二聚蛋白來干擾嗜中性白血球的訊息，導致免疫系統受到破壞，除此之外，病毒還會隨著白血球移動到全身各個部位，如肝、肺、脾等器官。</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19</a:t>
            </a:fld>
            <a:endParaRPr lang="zh-TW" altLang="en-US"/>
          </a:p>
        </p:txBody>
      </p:sp>
    </p:spTree>
    <p:extLst>
      <p:ext uri="{BB962C8B-B14F-4D97-AF65-F5344CB8AC3E}">
        <p14:creationId xmlns:p14="http://schemas.microsoft.com/office/powerpoint/2010/main" val="110191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Coagulopathy (n) </a:t>
            </a:r>
            <a:r>
              <a:rPr lang="zh-TW" altLang="en-US" sz="1200" b="0" i="0" kern="1200" dirty="0" smtClean="0">
                <a:solidFill>
                  <a:schemeClr val="tx1"/>
                </a:solidFill>
                <a:effectLst/>
                <a:latin typeface="+mn-lt"/>
                <a:ea typeface="+mn-ea"/>
                <a:cs typeface="+mn-cs"/>
              </a:rPr>
              <a:t>凝結病變，為血液的凝結功能受損</a:t>
            </a:r>
            <a:endParaRPr lang="en-US" altLang="zh-TW" sz="1200" b="0" i="0" kern="1200" dirty="0" smtClean="0">
              <a:solidFill>
                <a:schemeClr val="tx1"/>
              </a:solidFill>
              <a:effectLst/>
              <a:latin typeface="+mn-lt"/>
              <a:ea typeface="+mn-ea"/>
              <a:cs typeface="+mn-cs"/>
            </a:endParaRPr>
          </a:p>
          <a:p>
            <a:r>
              <a:rPr lang="en-US" altLang="zh-TW" dirty="0" smtClean="0"/>
              <a:t>Monocyte (n) </a:t>
            </a:r>
            <a:r>
              <a:rPr lang="zh-TW" altLang="en-US" dirty="0" smtClean="0"/>
              <a:t>單核細胞</a:t>
            </a:r>
            <a:endParaRPr lang="en-US" altLang="zh-TW" dirty="0" smtClean="0"/>
          </a:p>
          <a:p>
            <a:r>
              <a:rPr lang="en-US" altLang="zh-TW" dirty="0" smtClean="0"/>
              <a:t>Cytokine (n) </a:t>
            </a:r>
            <a:r>
              <a:rPr lang="zh-TW" altLang="en-US" dirty="0" smtClean="0"/>
              <a:t>細胞因子，也翻譯為細胞激素（</a:t>
            </a:r>
            <a:r>
              <a:rPr lang="en-US" altLang="zh-TW" dirty="0" smtClean="0"/>
              <a:t>Cytokine</a:t>
            </a:r>
            <a:r>
              <a:rPr lang="zh-TW" altLang="en-US" dirty="0" smtClean="0"/>
              <a:t>），是一組蛋白質及多肽在生物中用作信號蛋白。細胞因子可以由多種細胞釋放，尤其重要的是在先天性免疫反應和適應性免疫反應。</a:t>
            </a:r>
            <a:endParaRPr lang="en-US" altLang="zh-TW" dirty="0" smtClean="0"/>
          </a:p>
          <a:p>
            <a:r>
              <a:rPr lang="en-US" altLang="zh-TW" sz="1200" b="0" i="0" kern="1200" dirty="0" err="1" smtClean="0">
                <a:solidFill>
                  <a:schemeClr val="tx1"/>
                </a:solidFill>
                <a:effectLst/>
                <a:latin typeface="+mn-lt"/>
                <a:ea typeface="+mn-ea"/>
                <a:cs typeface="+mn-cs"/>
              </a:rPr>
              <a:t>Cytopathic</a:t>
            </a:r>
            <a:r>
              <a:rPr lang="en-US" altLang="zh-TW" sz="1200" b="0" i="0" kern="1200" dirty="0" smtClean="0">
                <a:solidFill>
                  <a:schemeClr val="tx1"/>
                </a:solidFill>
                <a:effectLst/>
                <a:latin typeface="+mn-lt"/>
                <a:ea typeface="+mn-ea"/>
                <a:cs typeface="+mn-cs"/>
              </a:rPr>
              <a:t> effect (n)</a:t>
            </a:r>
            <a:r>
              <a:rPr lang="zh-TW" altLang="en-US" sz="1200" b="0" i="0" kern="1200" dirty="0" smtClean="0">
                <a:solidFill>
                  <a:schemeClr val="tx1"/>
                </a:solidFill>
                <a:effectLst/>
                <a:latin typeface="+mn-lt"/>
                <a:ea typeface="+mn-ea"/>
                <a:cs typeface="+mn-cs"/>
              </a:rPr>
              <a:t> 細胞病變作用</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cytokine dysregulation</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(n) </a:t>
            </a:r>
            <a:r>
              <a:rPr lang="zh-TW" altLang="en-US" sz="1200" b="0" i="0" kern="1200" dirty="0" smtClean="0">
                <a:solidFill>
                  <a:schemeClr val="tx1"/>
                </a:solidFill>
                <a:effectLst/>
                <a:latin typeface="+mn-lt"/>
                <a:ea typeface="+mn-ea"/>
                <a:cs typeface="+mn-cs"/>
              </a:rPr>
              <a:t>細胞激素失調，會導致細胞功能會被癱瘓，包含細胞間的結締功能</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Hypovolemic Shock</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(n) </a:t>
            </a:r>
            <a:r>
              <a:rPr lang="zh-TW" altLang="en-US" sz="1200" b="0" i="0" kern="1200" dirty="0" smtClean="0">
                <a:solidFill>
                  <a:schemeClr val="tx1"/>
                </a:solidFill>
                <a:effectLst/>
                <a:latin typeface="+mn-lt"/>
                <a:ea typeface="+mn-ea"/>
                <a:cs typeface="+mn-cs"/>
              </a:rPr>
              <a:t>低血量性休克</a:t>
            </a:r>
            <a:endParaRPr lang="en-US" altLang="zh-TW" sz="1200" b="0" i="0" kern="1200" dirty="0" smtClean="0">
              <a:solidFill>
                <a:schemeClr val="tx1"/>
              </a:solidFill>
              <a:effectLst/>
              <a:latin typeface="+mn-lt"/>
              <a:ea typeface="+mn-ea"/>
              <a:cs typeface="+mn-cs"/>
            </a:endParaRPr>
          </a:p>
          <a:p>
            <a:endParaRPr lang="en-US" altLang="zh-TW" dirty="0" smtClean="0"/>
          </a:p>
          <a:p>
            <a:r>
              <a:rPr lang="zh-TW" altLang="en-US" dirty="0" smtClean="0"/>
              <a:t>由於外來體入侵加上細胞被破壞，</a:t>
            </a:r>
            <a:r>
              <a:rPr lang="en-US" altLang="zh-TW" dirty="0" err="1" smtClean="0"/>
              <a:t>ebola</a:t>
            </a:r>
            <a:r>
              <a:rPr lang="zh-TW" altLang="en-US" dirty="0" smtClean="0"/>
              <a:t>病毒會引起一系列的發炎、發燒的反應。而內皮細胞被破壞，導製整個血管的傳導功能受損，會導製負責細胞之間接合的黏接的物質被減少，導致細胞間互相的連結變弱最後崩解，且損害肝臟，最終造成血液</a:t>
            </a:r>
            <a:r>
              <a:rPr lang="zh-TW" altLang="en-US" sz="1200" b="0" i="0" kern="1200" dirty="0" smtClean="0">
                <a:solidFill>
                  <a:schemeClr val="tx1"/>
                </a:solidFill>
                <a:effectLst/>
                <a:latin typeface="+mn-lt"/>
                <a:ea typeface="+mn-ea"/>
                <a:cs typeface="+mn-cs"/>
              </a:rPr>
              <a:t>凝結病變</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20</a:t>
            </a:fld>
            <a:endParaRPr lang="zh-TW" altLang="en-US"/>
          </a:p>
        </p:txBody>
      </p:sp>
    </p:spTree>
    <p:extLst>
      <p:ext uri="{BB962C8B-B14F-4D97-AF65-F5344CB8AC3E}">
        <p14:creationId xmlns:p14="http://schemas.microsoft.com/office/powerpoint/2010/main" val="265251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一開始，</a:t>
            </a:r>
            <a:r>
              <a:rPr lang="en-US" altLang="zh-TW" dirty="0" smtClean="0"/>
              <a:t>Ebola</a:t>
            </a:r>
            <a:r>
              <a:rPr lang="zh-TW" altLang="en-US" dirty="0" smtClean="0"/>
              <a:t>病毒應該是由動物傳過來的，傳染的途徑是接觸到感染的動物的血液、分泌物</a:t>
            </a:r>
            <a:r>
              <a:rPr lang="en-US" altLang="zh-TW" dirty="0" smtClean="0"/>
              <a:t>(secretion)</a:t>
            </a:r>
            <a:r>
              <a:rPr lang="zh-TW" altLang="en-US" dirty="0" smtClean="0"/>
              <a:t>、器官、或是身體的體液</a:t>
            </a:r>
            <a:endParaRPr lang="en-US" altLang="zh-TW" dirty="0" smtClean="0"/>
          </a:p>
          <a:p>
            <a:endParaRPr lang="en-US" altLang="zh-TW" dirty="0" smtClean="0"/>
          </a:p>
          <a:p>
            <a:r>
              <a:rPr lang="zh-TW" altLang="en-US" dirty="0" smtClean="0"/>
              <a:t>右邊是有可能帶源</a:t>
            </a:r>
            <a:r>
              <a:rPr lang="en-US" altLang="zh-TW" dirty="0" err="1" smtClean="0"/>
              <a:t>ebola</a:t>
            </a:r>
            <a:r>
              <a:rPr lang="zh-TW" altLang="en-US" dirty="0" smtClean="0"/>
              <a:t>的動物</a:t>
            </a:r>
            <a:endParaRPr lang="en-US" altLang="zh-TW" dirty="0" smtClean="0"/>
          </a:p>
          <a:p>
            <a:r>
              <a:rPr lang="zh-TW" altLang="en-US" dirty="0" smtClean="0"/>
              <a:t>黑猩猩、大猩猩</a:t>
            </a:r>
            <a:endParaRPr lang="en-US" altLang="zh-TW" dirty="0" smtClean="0"/>
          </a:p>
          <a:p>
            <a:r>
              <a:rPr lang="zh-TW" altLang="en-US" dirty="0" smtClean="0"/>
              <a:t>猴子、果蝠</a:t>
            </a:r>
            <a:endParaRPr lang="en-US" altLang="zh-TW" dirty="0" smtClean="0"/>
          </a:p>
          <a:p>
            <a:r>
              <a:rPr lang="zh-TW" altLang="en-US" dirty="0" smtClean="0"/>
              <a:t>森林羚羊、豪豬</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21</a:t>
            </a:fld>
            <a:endParaRPr lang="zh-TW" altLang="en-US"/>
          </a:p>
        </p:txBody>
      </p:sp>
    </p:spTree>
    <p:extLst>
      <p:ext uri="{BB962C8B-B14F-4D97-AF65-F5344CB8AC3E}">
        <p14:creationId xmlns:p14="http://schemas.microsoft.com/office/powerpoint/2010/main" val="1940262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到後來就變成人傳人感染，傳染的途徑跟動物傳人差不多</a:t>
            </a:r>
            <a:endParaRPr lang="en-US" altLang="zh-TW" dirty="0" smtClean="0"/>
          </a:p>
          <a:p>
            <a:pPr marL="228600" indent="-228600">
              <a:buAutoNum type="arabicPeriod"/>
            </a:pPr>
            <a:r>
              <a:rPr lang="zh-TW" altLang="en-US" dirty="0" smtClean="0"/>
              <a:t>即便痊癒了，並人的精液在七天之內還是有感染力</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22</a:t>
            </a:fld>
            <a:endParaRPr lang="zh-TW" altLang="en-US"/>
          </a:p>
        </p:txBody>
      </p:sp>
    </p:spTree>
    <p:extLst>
      <p:ext uri="{BB962C8B-B14F-4D97-AF65-F5344CB8AC3E}">
        <p14:creationId xmlns:p14="http://schemas.microsoft.com/office/powerpoint/2010/main" val="2903824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Burial</a:t>
            </a:r>
            <a:r>
              <a:rPr lang="zh-TW" altLang="en-US" dirty="0" smtClean="0"/>
              <a:t> </a:t>
            </a:r>
            <a:r>
              <a:rPr lang="en-US" altLang="zh-TW" dirty="0" smtClean="0"/>
              <a:t>(n) </a:t>
            </a:r>
            <a:r>
              <a:rPr lang="zh-TW" altLang="en-US" dirty="0" smtClean="0"/>
              <a:t>葬禮</a:t>
            </a:r>
            <a:endParaRPr lang="en-US" altLang="zh-TW" dirty="0" smtClean="0"/>
          </a:p>
          <a:p>
            <a:r>
              <a:rPr lang="en-US" altLang="zh-TW" dirty="0" smtClean="0"/>
              <a:t>Mourner</a:t>
            </a:r>
            <a:r>
              <a:rPr lang="zh-TW" altLang="en-US" dirty="0" smtClean="0"/>
              <a:t> </a:t>
            </a:r>
            <a:r>
              <a:rPr lang="en-US" altLang="zh-TW" dirty="0" smtClean="0"/>
              <a:t>(n) </a:t>
            </a:r>
            <a:r>
              <a:rPr lang="zh-TW" altLang="en-US" dirty="0" smtClean="0"/>
              <a:t>送葬者、參加喪禮的人</a:t>
            </a:r>
            <a:endParaRPr lang="en-US" altLang="zh-TW" dirty="0" smtClean="0"/>
          </a:p>
          <a:p>
            <a:endParaRPr lang="en-US" altLang="zh-TW" dirty="0" smtClean="0"/>
          </a:p>
          <a:p>
            <a:r>
              <a:rPr lang="zh-TW" altLang="en-US" dirty="0" smtClean="0"/>
              <a:t>非洲有個習慣是親人要幫死去的家屬洗身體，包括消化道，如此又會增加人傳人的風險。</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23</a:t>
            </a:fld>
            <a:endParaRPr lang="zh-TW" altLang="en-US"/>
          </a:p>
        </p:txBody>
      </p:sp>
    </p:spTree>
    <p:extLst>
      <p:ext uri="{BB962C8B-B14F-4D97-AF65-F5344CB8AC3E}">
        <p14:creationId xmlns:p14="http://schemas.microsoft.com/office/powerpoint/2010/main" val="22011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Level 4: </a:t>
            </a:r>
            <a:r>
              <a:rPr lang="zh-TW" altLang="en-US" baseline="0" dirty="0" smtClean="0"/>
              <a:t>此級別需要處理危險且未知的病原體且該病原體可能造成經由氣溶膠傳播之病原體或造成高度個人風險，且該病原體至今仍無任何已知的疫苗或治療法</a:t>
            </a:r>
            <a:endParaRPr lang="en-US" altLang="zh-TW" baseline="0" dirty="0" smtClean="0"/>
          </a:p>
          <a:p>
            <a:r>
              <a:rPr lang="en-US" altLang="zh-TW" baseline="0" dirty="0" smtClean="0"/>
              <a:t>               Marburg virus: </a:t>
            </a:r>
            <a:r>
              <a:rPr lang="zh-TW" altLang="en-US" baseline="0" dirty="0" smtClean="0"/>
              <a:t>馬堡病毒。是馬爾堡出血熱的致病源。馬爾堡病毒和伊波拉病毒有關，亦是同樣源自非洲烏干達及肯亞一帶，為人類和其他靈長類的共通疾病。病毒是由動物傳染給人類，但病毒終極來源不明。</a:t>
            </a:r>
            <a:endParaRPr lang="en-US" altLang="zh-TW" baseline="0" dirty="0" smtClean="0"/>
          </a:p>
          <a:p>
            <a:endParaRPr lang="en-US" altLang="zh-TW" baseline="0" dirty="0" smtClean="0"/>
          </a:p>
          <a:p>
            <a:r>
              <a:rPr lang="zh-TW" altLang="en-US" baseline="0" dirty="0" smtClean="0"/>
              <a:t>圖片為馬堡病毒</a:t>
            </a:r>
            <a:endParaRPr lang="en-US" altLang="zh-TW" baseline="0" dirty="0" smtClean="0"/>
          </a:p>
          <a:p>
            <a:endParaRPr lang="en-US" altLang="zh-TW" baseline="0" dirty="0" smtClean="0"/>
          </a:p>
          <a:p>
            <a:r>
              <a:rPr lang="zh-TW" altLang="en-US" baseline="0" dirty="0" smtClean="0"/>
              <a:t>絲狀病毒分成兩類，一是 </a:t>
            </a:r>
            <a:r>
              <a:rPr lang="en-US" altLang="zh-TW" baseline="0" dirty="0" err="1" smtClean="0"/>
              <a:t>ebola</a:t>
            </a:r>
            <a:r>
              <a:rPr lang="en-US" altLang="zh-TW" baseline="0" dirty="0" smtClean="0"/>
              <a:t>(</a:t>
            </a:r>
            <a:r>
              <a:rPr lang="zh-TW" altLang="en-US" baseline="0" dirty="0" smtClean="0"/>
              <a:t>左圖</a:t>
            </a:r>
            <a:r>
              <a:rPr lang="en-US" altLang="zh-TW" baseline="0" dirty="0" smtClean="0"/>
              <a:t>), </a:t>
            </a:r>
            <a:r>
              <a:rPr lang="zh-TW" altLang="en-US" baseline="0" dirty="0" smtClean="0"/>
              <a:t>一是</a:t>
            </a:r>
            <a:r>
              <a:rPr lang="en-US" altLang="zh-TW" baseline="0" dirty="0" err="1" smtClean="0"/>
              <a:t>marburg</a:t>
            </a:r>
            <a:r>
              <a:rPr lang="en-US" altLang="zh-TW" baseline="0" dirty="0" smtClean="0"/>
              <a:t>(</a:t>
            </a:r>
            <a:r>
              <a:rPr lang="zh-TW" altLang="en-US" baseline="0" dirty="0" smtClean="0"/>
              <a:t>右圖</a:t>
            </a:r>
            <a:r>
              <a:rPr lang="en-US" altLang="zh-TW" baseline="0" dirty="0" smtClean="0"/>
              <a:t>)</a:t>
            </a:r>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5</a:t>
            </a:fld>
            <a:endParaRPr lang="zh-TW" altLang="en-US"/>
          </a:p>
        </p:txBody>
      </p:sp>
    </p:spTree>
    <p:extLst>
      <p:ext uri="{BB962C8B-B14F-4D97-AF65-F5344CB8AC3E}">
        <p14:creationId xmlns:p14="http://schemas.microsoft.com/office/powerpoint/2010/main" val="3705456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Electrolytes</a:t>
            </a:r>
            <a:r>
              <a:rPr lang="zh-TW" altLang="en-US" dirty="0" smtClean="0"/>
              <a:t> </a:t>
            </a:r>
            <a:r>
              <a:rPr lang="en-US" altLang="zh-TW" dirty="0" smtClean="0"/>
              <a:t>(n) </a:t>
            </a:r>
            <a:r>
              <a:rPr lang="zh-TW" altLang="en-US" dirty="0" smtClean="0"/>
              <a:t>電解液</a:t>
            </a:r>
            <a:endParaRPr lang="en-US" altLang="zh-TW" dirty="0" smtClean="0"/>
          </a:p>
          <a:p>
            <a:r>
              <a:rPr lang="en-US" altLang="zh-TW" dirty="0" smtClean="0"/>
              <a:t>intravenous (n) </a:t>
            </a:r>
            <a:r>
              <a:rPr lang="zh-TW" altLang="en-US" dirty="0" smtClean="0"/>
              <a:t>靜脈內</a:t>
            </a:r>
            <a:endParaRPr lang="en-US" altLang="zh-TW" dirty="0" smtClean="0"/>
          </a:p>
          <a:p>
            <a:r>
              <a:rPr lang="en-US" altLang="zh-TW" dirty="0" err="1" smtClean="0"/>
              <a:t>EVD</a:t>
            </a:r>
            <a:r>
              <a:rPr lang="en-US" altLang="zh-TW" dirty="0" smtClean="0"/>
              <a:t>:</a:t>
            </a:r>
            <a:r>
              <a:rPr lang="zh-TW" altLang="en-US" dirty="0" smtClean="0"/>
              <a:t> </a:t>
            </a:r>
            <a:r>
              <a:rPr lang="en-US" altLang="zh-TW" dirty="0" smtClean="0"/>
              <a:t>Ebola</a:t>
            </a:r>
            <a:r>
              <a:rPr lang="en-US" altLang="zh-TW" baseline="0" dirty="0" smtClean="0"/>
              <a:t> Virus Disease</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目前沒有疫苗或是</a:t>
            </a:r>
            <a:r>
              <a:rPr lang="zh-TW" altLang="en-US" smtClean="0"/>
              <a:t>治療方法</a:t>
            </a:r>
            <a:endParaRPr lang="en-US" altLang="zh-TW" dirty="0" smtClean="0"/>
          </a:p>
          <a:p>
            <a:r>
              <a:rPr lang="zh-TW" altLang="en-US" dirty="0" smtClean="0"/>
              <a:t>其實目前是有給其他靈長類使用的疫苗，不過人類使用的目前還沒有。</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24</a:t>
            </a:fld>
            <a:endParaRPr lang="zh-TW" altLang="en-US"/>
          </a:p>
        </p:txBody>
      </p:sp>
    </p:spTree>
    <p:extLst>
      <p:ext uri="{BB962C8B-B14F-4D97-AF65-F5344CB8AC3E}">
        <p14:creationId xmlns:p14="http://schemas.microsoft.com/office/powerpoint/2010/main" val="1692663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三個跟人類有關的種類</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薩伊、蘇丹、象牙海岸</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分別是紅色、綠色、黃色</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藍色的是雷伊頓，只有靈長類有感染案例</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26</a:t>
            </a:fld>
            <a:endParaRPr lang="zh-TW" altLang="en-US"/>
          </a:p>
        </p:txBody>
      </p:sp>
    </p:spTree>
    <p:extLst>
      <p:ext uri="{BB962C8B-B14F-4D97-AF65-F5344CB8AC3E}">
        <p14:creationId xmlns:p14="http://schemas.microsoft.com/office/powerpoint/2010/main" val="58893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剛果共和國，前名薩依</a:t>
            </a:r>
            <a:endParaRPr lang="en-US" altLang="zh-TW" dirty="0" smtClean="0"/>
          </a:p>
          <a:p>
            <a:r>
              <a:rPr lang="zh-TW" altLang="en-US" dirty="0" smtClean="0"/>
              <a:t>首位個案紀錄為</a:t>
            </a:r>
            <a:r>
              <a:rPr lang="en-US" altLang="zh-TW" dirty="0" smtClean="0"/>
              <a:t>44</a:t>
            </a:r>
            <a:r>
              <a:rPr lang="zh-TW" altLang="en-US" dirty="0" smtClean="0"/>
              <a:t>歲教師</a:t>
            </a:r>
            <a:r>
              <a:rPr lang="en-US" altLang="zh-TW" dirty="0" err="1" smtClean="0"/>
              <a:t>Mabalo</a:t>
            </a:r>
            <a:r>
              <a:rPr lang="en-US" altLang="zh-TW" dirty="0" smtClean="0"/>
              <a:t> </a:t>
            </a:r>
            <a:r>
              <a:rPr lang="en-US" altLang="zh-TW" dirty="0" err="1" smtClean="0"/>
              <a:t>Lokela</a:t>
            </a:r>
            <a:endParaRPr lang="en-US" altLang="zh-TW" dirty="0" smtClean="0"/>
          </a:p>
          <a:p>
            <a:r>
              <a:rPr lang="zh-TW" altLang="en-US" dirty="0" smtClean="0"/>
              <a:t>一開始以為是瘧疾，但一周後立刻惡化，兩周後過世</a:t>
            </a:r>
            <a:endParaRPr lang="en-US" altLang="zh-TW" dirty="0" smtClean="0"/>
          </a:p>
          <a:p>
            <a:r>
              <a:rPr lang="zh-TW" altLang="en-US" dirty="0" smtClean="0"/>
              <a:t>後來疾病逐漸爆發</a:t>
            </a:r>
            <a:endParaRPr lang="en-US" altLang="zh-TW" dirty="0" smtClean="0"/>
          </a:p>
          <a:p>
            <a:r>
              <a:rPr lang="zh-TW" altLang="en-US" dirty="0" smtClean="0"/>
              <a:t>主要是因為當地醫療防護問題以及埋葬儀式所致</a:t>
            </a:r>
            <a:endParaRPr lang="en-US" altLang="zh-TW" dirty="0" smtClean="0"/>
          </a:p>
          <a:p>
            <a:r>
              <a:rPr lang="zh-TW" altLang="en-US" dirty="0" smtClean="0"/>
              <a:t>當地的埋葬會將遺體放在住家兩天，之後親屬清洗遺體，再用同樣的水盆供大家洗手</a:t>
            </a:r>
            <a:endParaRPr lang="en-US" altLang="zh-TW" dirty="0" smtClean="0"/>
          </a:p>
          <a:p>
            <a:r>
              <a:rPr lang="zh-TW" altLang="en-US" dirty="0" smtClean="0"/>
              <a:t>這樣的方式讓病毒有機會快速的傳播</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27</a:t>
            </a:fld>
            <a:endParaRPr lang="zh-TW" altLang="en-US"/>
          </a:p>
        </p:txBody>
      </p:sp>
    </p:spTree>
    <p:extLst>
      <p:ext uri="{BB962C8B-B14F-4D97-AF65-F5344CB8AC3E}">
        <p14:creationId xmlns:p14="http://schemas.microsoft.com/office/powerpoint/2010/main" val="412686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這類型的伊波拉病毒是死亡率最高的</a:t>
            </a:r>
            <a:endParaRPr lang="en-US" altLang="zh-TW" dirty="0" smtClean="0"/>
          </a:p>
          <a:p>
            <a:r>
              <a:rPr lang="en-US" altLang="zh-TW" dirty="0" smtClean="0"/>
              <a:t>1976~1977</a:t>
            </a:r>
            <a:r>
              <a:rPr lang="zh-TW" altLang="en-US" dirty="0" smtClean="0"/>
              <a:t>年爆發</a:t>
            </a:r>
            <a:endParaRPr lang="en-US" altLang="zh-TW" dirty="0" smtClean="0"/>
          </a:p>
          <a:p>
            <a:r>
              <a:rPr lang="zh-TW" altLang="en-US" dirty="0" smtClean="0"/>
              <a:t>沉寂</a:t>
            </a:r>
            <a:r>
              <a:rPr lang="en-US" altLang="zh-TW" dirty="0" smtClean="0"/>
              <a:t>15</a:t>
            </a:r>
            <a:r>
              <a:rPr lang="zh-TW" altLang="en-US" dirty="0" smtClean="0"/>
              <a:t>年</a:t>
            </a:r>
            <a:endParaRPr lang="en-US" altLang="zh-TW" dirty="0" smtClean="0"/>
          </a:p>
          <a:p>
            <a:r>
              <a:rPr lang="en-US" altLang="zh-TW" dirty="0" smtClean="0"/>
              <a:t>1994~95</a:t>
            </a:r>
            <a:r>
              <a:rPr lang="zh-TW" altLang="en-US" dirty="0" smtClean="0"/>
              <a:t>在加彭又爆發，有</a:t>
            </a:r>
            <a:r>
              <a:rPr lang="en-US" altLang="zh-TW" dirty="0" smtClean="0"/>
              <a:t>46</a:t>
            </a:r>
            <a:r>
              <a:rPr lang="zh-TW" altLang="en-US" dirty="0" smtClean="0"/>
              <a:t>例，其中</a:t>
            </a:r>
            <a:r>
              <a:rPr lang="en-US" altLang="zh-TW" dirty="0" smtClean="0"/>
              <a:t>31</a:t>
            </a:r>
            <a:r>
              <a:rPr lang="zh-TW" altLang="en-US" dirty="0" smtClean="0"/>
              <a:t>位死亡</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28</a:t>
            </a:fld>
            <a:endParaRPr lang="zh-TW" altLang="en-US"/>
          </a:p>
        </p:txBody>
      </p:sp>
    </p:spTree>
    <p:extLst>
      <p:ext uri="{BB962C8B-B14F-4D97-AF65-F5344CB8AC3E}">
        <p14:creationId xmlns:p14="http://schemas.microsoft.com/office/powerpoint/2010/main" val="283991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第一個病例</a:t>
            </a:r>
            <a:r>
              <a:rPr lang="en-US" altLang="zh-TW" dirty="0" smtClean="0"/>
              <a:t>-&gt;</a:t>
            </a:r>
            <a:r>
              <a:rPr lang="zh-TW" altLang="en-US" dirty="0" smtClean="0"/>
              <a:t>蘇丹棉花廠工人，應該是接觸到帶原宿主造成，但無法查明</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第二個病例是夜店負責人，治療之後還是宣告不治，反而因為醫療人員防護不佳，導致大爆發</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最新的案例是在</a:t>
            </a:r>
            <a:r>
              <a:rPr lang="en-US" altLang="zh-TW" dirty="0" smtClean="0"/>
              <a:t>2004</a:t>
            </a:r>
            <a:r>
              <a:rPr lang="zh-TW" altLang="en-US" dirty="0" smtClean="0"/>
              <a:t>，蘇丹</a:t>
            </a:r>
            <a:r>
              <a:rPr lang="en-US" altLang="zh-TW" dirty="0" err="1" smtClean="0"/>
              <a:t>Yambio</a:t>
            </a:r>
            <a:r>
              <a:rPr lang="zh-TW" altLang="en-US" dirty="0" smtClean="0"/>
              <a:t>縣，</a:t>
            </a:r>
            <a:r>
              <a:rPr lang="en-US" altLang="zh-TW" dirty="0" smtClean="0"/>
              <a:t>20</a:t>
            </a:r>
            <a:r>
              <a:rPr lang="zh-TW" altLang="en-US" dirty="0" smtClean="0"/>
              <a:t>人發病</a:t>
            </a:r>
            <a:r>
              <a:rPr lang="en-US" altLang="zh-TW" dirty="0" smtClean="0"/>
              <a:t>5</a:t>
            </a:r>
            <a:r>
              <a:rPr lang="zh-TW" altLang="en-US" dirty="0" smtClean="0"/>
              <a:t>例死亡</a:t>
            </a:r>
            <a:endParaRPr lang="en-US" altLang="zh-TW" dirty="0" smtClean="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29</a:t>
            </a:fld>
            <a:endParaRPr lang="zh-TW" altLang="en-US"/>
          </a:p>
        </p:txBody>
      </p:sp>
    </p:spTree>
    <p:extLst>
      <p:ext uri="{BB962C8B-B14F-4D97-AF65-F5344CB8AC3E}">
        <p14:creationId xmlns:p14="http://schemas.microsoft.com/office/powerpoint/2010/main" val="943046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Barrier nursing</a:t>
            </a:r>
            <a:r>
              <a:rPr lang="zh-TW" altLang="en-US" dirty="0" smtClean="0"/>
              <a:t>醫療防護</a:t>
            </a: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30</a:t>
            </a:fld>
            <a:endParaRPr lang="zh-TW" altLang="en-US"/>
          </a:p>
        </p:txBody>
      </p:sp>
    </p:spTree>
    <p:extLst>
      <p:ext uri="{BB962C8B-B14F-4D97-AF65-F5344CB8AC3E}">
        <p14:creationId xmlns:p14="http://schemas.microsoft.com/office/powerpoint/2010/main" val="3080500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最後一個</a:t>
            </a:r>
            <a:r>
              <a:rPr lang="en-US" altLang="zh-TW" dirty="0" smtClean="0"/>
              <a:t>~</a:t>
            </a:r>
            <a:r>
              <a:rPr lang="zh-TW" altLang="en-US" dirty="0" smtClean="0"/>
              <a:t>原名是象牙海岸伊波拉</a:t>
            </a:r>
            <a:endParaRPr lang="en-US" altLang="zh-TW" dirty="0" smtClean="0"/>
          </a:p>
          <a:p>
            <a:r>
              <a:rPr lang="en-US" altLang="zh-TW" dirty="0" smtClean="0"/>
              <a:t>1994/11/1</a:t>
            </a:r>
            <a:r>
              <a:rPr lang="zh-TW" altLang="en-US" dirty="0" smtClean="0"/>
              <a:t>從黑猩猩屍體上被發現，來源是被捕食的疣猴</a:t>
            </a:r>
            <a:endParaRPr lang="en-US" altLang="zh-TW" dirty="0" smtClean="0"/>
          </a:p>
          <a:p>
            <a:r>
              <a:rPr lang="zh-TW" altLang="en-US" dirty="0" smtClean="0"/>
              <a:t>執行屍體檢驗的科學家中招</a:t>
            </a: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31</a:t>
            </a:fld>
            <a:endParaRPr lang="zh-TW" altLang="en-US"/>
          </a:p>
        </p:txBody>
      </p:sp>
    </p:spTree>
    <p:extLst>
      <p:ext uri="{BB962C8B-B14F-4D97-AF65-F5344CB8AC3E}">
        <p14:creationId xmlns:p14="http://schemas.microsoft.com/office/powerpoint/2010/main" val="2417296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爆發分布</a:t>
            </a:r>
            <a:endParaRPr lang="en-US" altLang="zh-TW" dirty="0" smtClean="0"/>
          </a:p>
          <a:p>
            <a:r>
              <a:rPr lang="zh-TW" altLang="en-US" dirty="0" smtClean="0"/>
              <a:t>圓越大案例越多，黃色是病例紅色是死亡</a:t>
            </a:r>
            <a:endParaRPr lang="en-US" altLang="zh-TW" dirty="0" smtClean="0"/>
          </a:p>
          <a:p>
            <a:r>
              <a:rPr lang="zh-TW" altLang="en-US" dirty="0" smtClean="0"/>
              <a:t>主要都還是在非洲的特定幾個區域</a:t>
            </a: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32</a:t>
            </a:fld>
            <a:endParaRPr lang="zh-TW" altLang="en-US"/>
          </a:p>
        </p:txBody>
      </p:sp>
    </p:spTree>
    <p:extLst>
      <p:ext uri="{BB962C8B-B14F-4D97-AF65-F5344CB8AC3E}">
        <p14:creationId xmlns:p14="http://schemas.microsoft.com/office/powerpoint/2010/main" val="1297486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最有名的電影，危機總動員</a:t>
            </a:r>
            <a:endParaRPr lang="en-US" altLang="zh-TW" dirty="0" smtClean="0"/>
          </a:p>
          <a:p>
            <a:r>
              <a:rPr lang="zh-TW" altLang="en-US" dirty="0" smtClean="0"/>
              <a:t>來源是一隻猴子</a:t>
            </a:r>
            <a:endParaRPr lang="en-US" altLang="zh-TW" dirty="0" smtClean="0"/>
          </a:p>
          <a:p>
            <a:r>
              <a:rPr lang="zh-TW" altLang="en-US" dirty="0" smtClean="0"/>
              <a:t>電影中的病發狀況跟伊波拉一樣都是出血熱</a:t>
            </a:r>
            <a:endParaRPr lang="en-US" altLang="zh-TW" dirty="0" smtClean="0"/>
          </a:p>
          <a:p>
            <a:r>
              <a:rPr lang="zh-TW" altLang="en-US" dirty="0" smtClean="0"/>
              <a:t>描述人心</a:t>
            </a: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33</a:t>
            </a:fld>
            <a:endParaRPr lang="zh-TW" altLang="en-US"/>
          </a:p>
        </p:txBody>
      </p:sp>
    </p:spTree>
    <p:extLst>
      <p:ext uri="{BB962C8B-B14F-4D97-AF65-F5344CB8AC3E}">
        <p14:creationId xmlns:p14="http://schemas.microsoft.com/office/powerpoint/2010/main" val="3702595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實際的案例，</a:t>
            </a:r>
            <a:r>
              <a:rPr lang="en-US" altLang="zh-TW" dirty="0" smtClean="0"/>
              <a:t>2000</a:t>
            </a:r>
            <a:r>
              <a:rPr lang="zh-TW" altLang="en-US" dirty="0" smtClean="0"/>
              <a:t>年的烏干達</a:t>
            </a:r>
            <a:endParaRPr lang="en-US" altLang="zh-TW" dirty="0" smtClean="0"/>
          </a:p>
          <a:p>
            <a:r>
              <a:rPr lang="en-US" altLang="zh-TW" dirty="0" smtClean="0"/>
              <a:t>10/12</a:t>
            </a:r>
            <a:r>
              <a:rPr lang="zh-TW" altLang="zh-TW" dirty="0" smtClean="0"/>
              <a:t>烏干達衛生總局局長奧瑪斯瓦博士</a:t>
            </a:r>
            <a:r>
              <a:rPr lang="zh-TW" altLang="en-US" dirty="0" smtClean="0"/>
              <a:t>證實伊波拉病毒在古盧地區爆發</a:t>
            </a:r>
            <a:endParaRPr lang="en-US" altLang="zh-TW" dirty="0" smtClean="0"/>
          </a:p>
          <a:p>
            <a:r>
              <a:rPr lang="zh-TW" altLang="en-US" dirty="0" smtClean="0"/>
              <a:t>並有</a:t>
            </a:r>
            <a:r>
              <a:rPr lang="en-US" altLang="zh-TW" dirty="0" smtClean="0"/>
              <a:t>30</a:t>
            </a:r>
            <a:r>
              <a:rPr lang="zh-TW" altLang="en-US" dirty="0" smtClean="0"/>
              <a:t>人死亡</a:t>
            </a:r>
            <a:endParaRPr lang="en-US" altLang="zh-TW" dirty="0" smtClean="0"/>
          </a:p>
          <a:p>
            <a:r>
              <a:rPr lang="en-US" altLang="zh-TW" dirty="0" smtClean="0"/>
              <a:t>10/13</a:t>
            </a:r>
            <a:r>
              <a:rPr lang="zh-TW" altLang="en-US" dirty="0" smtClean="0"/>
              <a:t>還在原地區，但隔一天就擴散到鄰近區域</a:t>
            </a:r>
            <a:endParaRPr lang="en-US" altLang="zh-TW" dirty="0" smtClean="0"/>
          </a:p>
          <a:p>
            <a:r>
              <a:rPr lang="en-US" altLang="zh-TW" dirty="0" smtClean="0"/>
              <a:t>10/27</a:t>
            </a:r>
            <a:r>
              <a:rPr lang="zh-TW" altLang="en-US" dirty="0" smtClean="0"/>
              <a:t>已有</a:t>
            </a:r>
            <a:r>
              <a:rPr lang="en-US" altLang="zh-TW" dirty="0" smtClean="0"/>
              <a:t>191</a:t>
            </a:r>
            <a:r>
              <a:rPr lang="zh-TW" altLang="en-US" dirty="0" smtClean="0"/>
              <a:t>人死亡</a:t>
            </a:r>
            <a:endParaRPr lang="en-US" altLang="zh-TW" dirty="0" smtClean="0"/>
          </a:p>
          <a:p>
            <a:r>
              <a:rPr lang="zh-TW" altLang="en-US" dirty="0" smtClean="0"/>
              <a:t>因為當地的醫療設備不足，地方又偏遠，所以有很多案例可能因來不及救援而死去無法估計</a:t>
            </a:r>
            <a:endParaRPr lang="en-US" altLang="zh-TW" dirty="0" smtClean="0"/>
          </a:p>
          <a:p>
            <a:r>
              <a:rPr lang="zh-TW" altLang="en-US" dirty="0" smtClean="0"/>
              <a:t>病人及醫療人員的隔離不夠，醫生護士都受到感染</a:t>
            </a:r>
            <a:endParaRPr lang="en-US" altLang="zh-TW" dirty="0" smtClean="0"/>
          </a:p>
          <a:p>
            <a:r>
              <a:rPr lang="en-US" altLang="zh-TW" dirty="0" smtClean="0"/>
              <a:t>12/8</a:t>
            </a:r>
            <a:r>
              <a:rPr lang="zh-TW" altLang="zh-TW" dirty="0" smtClean="0"/>
              <a:t>烏干達古盧地區拉科爾醫院院長</a:t>
            </a:r>
            <a:r>
              <a:rPr lang="zh-TW" altLang="en-US" dirty="0" smtClean="0"/>
              <a:t>感染過世</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34</a:t>
            </a:fld>
            <a:endParaRPr lang="zh-TW" altLang="en-US"/>
          </a:p>
        </p:txBody>
      </p:sp>
    </p:spTree>
    <p:extLst>
      <p:ext uri="{BB962C8B-B14F-4D97-AF65-F5344CB8AC3E}">
        <p14:creationId xmlns:p14="http://schemas.microsoft.com/office/powerpoint/2010/main" val="122245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shepherd‘s crook:</a:t>
            </a:r>
            <a:r>
              <a:rPr lang="zh-TW" altLang="en-US" dirty="0" smtClean="0"/>
              <a:t> 牧羊人的杖</a:t>
            </a:r>
            <a:endParaRPr lang="en-US" altLang="zh-TW" dirty="0" smtClean="0"/>
          </a:p>
          <a:p>
            <a:r>
              <a:rPr lang="en-US" altLang="zh-TW" dirty="0" smtClean="0"/>
              <a:t>Eyebolt:</a:t>
            </a:r>
            <a:r>
              <a:rPr lang="zh-TW" altLang="en-US" dirty="0" smtClean="0"/>
              <a:t>環首螺栓；眼頭釘</a:t>
            </a:r>
            <a:endParaRPr lang="en-US" altLang="zh-TW" dirty="0" smtClean="0"/>
          </a:p>
          <a:p>
            <a:r>
              <a:rPr lang="en-US" altLang="zh-TW" dirty="0" smtClean="0"/>
              <a:t>Coiled: </a:t>
            </a:r>
            <a:r>
              <a:rPr lang="zh-TW" altLang="en-US" dirty="0" smtClean="0"/>
              <a:t>纏繞的</a:t>
            </a:r>
            <a:endParaRPr lang="en-US" altLang="zh-TW" dirty="0" smtClean="0"/>
          </a:p>
          <a:p>
            <a:r>
              <a:rPr lang="en-US" altLang="zh-TW" dirty="0" smtClean="0"/>
              <a:t>Helically</a:t>
            </a:r>
            <a:r>
              <a:rPr lang="zh-TW" altLang="en-US" dirty="0" smtClean="0"/>
              <a:t> 螺旋地</a:t>
            </a:r>
            <a:endParaRPr lang="en-US" altLang="zh-TW" dirty="0" smtClean="0"/>
          </a:p>
          <a:p>
            <a:endParaRPr lang="en-US" altLang="zh-TW" dirty="0" smtClean="0"/>
          </a:p>
          <a:p>
            <a:pPr marL="228600" indent="-228600">
              <a:buAutoNum type="arabicPeriod"/>
            </a:pPr>
            <a:r>
              <a:rPr lang="zh-TW" altLang="en-US" dirty="0" smtClean="0"/>
              <a:t>通常是管狀，不過也很常看到其他形狀，這樣的形狀有可能是因為實驗是純化計術造成的，如離心機高速運轉有可能導致病毒的形狀改變。</a:t>
            </a:r>
            <a:endParaRPr lang="en-US" altLang="zh-TW" dirty="0" smtClean="0"/>
          </a:p>
          <a:p>
            <a:pPr marL="228600" indent="-228600">
              <a:buAutoNum type="arabicPeriod"/>
            </a:pPr>
            <a:r>
              <a:rPr lang="en-US" altLang="zh-TW" dirty="0" smtClean="0"/>
              <a:t>2</a:t>
            </a:r>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6</a:t>
            </a:fld>
            <a:endParaRPr lang="zh-TW" altLang="en-US"/>
          </a:p>
        </p:txBody>
      </p:sp>
    </p:spTree>
    <p:extLst>
      <p:ext uri="{BB962C8B-B14F-4D97-AF65-F5344CB8AC3E}">
        <p14:creationId xmlns:p14="http://schemas.microsoft.com/office/powerpoint/2010/main" val="263587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在</a:t>
            </a:r>
            <a:r>
              <a:rPr lang="en-US" altLang="zh-TW" dirty="0" smtClean="0"/>
              <a:t>10/16</a:t>
            </a:r>
            <a:r>
              <a:rPr lang="zh-TW" altLang="en-US" dirty="0" smtClean="0"/>
              <a:t>號時，</a:t>
            </a:r>
            <a:r>
              <a:rPr lang="en-US" altLang="zh-TW" dirty="0" smtClean="0"/>
              <a:t>WHO</a:t>
            </a:r>
            <a:r>
              <a:rPr lang="zh-TW" altLang="en-US" dirty="0" smtClean="0"/>
              <a:t>派</a:t>
            </a:r>
            <a:r>
              <a:rPr lang="en-US" altLang="zh-TW" dirty="0" smtClean="0"/>
              <a:t>2</a:t>
            </a:r>
            <a:r>
              <a:rPr lang="zh-TW" altLang="en-US" dirty="0" smtClean="0"/>
              <a:t>名專家前來</a:t>
            </a:r>
            <a:endParaRPr lang="en-US" altLang="zh-TW" dirty="0" smtClean="0"/>
          </a:p>
          <a:p>
            <a:r>
              <a:rPr lang="zh-TW" altLang="en-US" dirty="0" smtClean="0"/>
              <a:t>而</a:t>
            </a:r>
            <a:r>
              <a:rPr lang="en-US" altLang="zh-TW" dirty="0" smtClean="0"/>
              <a:t>CDC</a:t>
            </a:r>
            <a:r>
              <a:rPr lang="zh-TW" altLang="en-US" dirty="0" smtClean="0"/>
              <a:t>也隨後到來協助調查</a:t>
            </a:r>
            <a:endParaRPr lang="en-US" altLang="zh-TW" dirty="0" smtClean="0"/>
          </a:p>
          <a:p>
            <a:r>
              <a:rPr lang="zh-TW" altLang="en-US" dirty="0" smtClean="0"/>
              <a:t>可能的來源是</a:t>
            </a:r>
            <a:r>
              <a:rPr lang="en-US" altLang="zh-TW" dirty="0" smtClean="0"/>
              <a:t>4000</a:t>
            </a:r>
            <a:r>
              <a:rPr lang="zh-TW" altLang="en-US" dirty="0" smtClean="0"/>
              <a:t>名士兵從剛果的戰爭中回來</a:t>
            </a:r>
            <a:endParaRPr lang="en-US" altLang="zh-TW" dirty="0" smtClean="0"/>
          </a:p>
          <a:p>
            <a:r>
              <a:rPr lang="zh-TW" altLang="en-US" dirty="0" smtClean="0"/>
              <a:t>政府一開始並不積極</a:t>
            </a:r>
            <a:endParaRPr lang="en-US" altLang="zh-TW" dirty="0" smtClean="0"/>
          </a:p>
          <a:p>
            <a:r>
              <a:rPr lang="zh-TW" altLang="en-US" dirty="0" smtClean="0"/>
              <a:t>但隨著死亡人數增加</a:t>
            </a:r>
            <a:endParaRPr lang="en-US" altLang="zh-TW" dirty="0" smtClean="0"/>
          </a:p>
          <a:p>
            <a:r>
              <a:rPr lang="zh-TW" altLang="en-US" dirty="0" smtClean="0"/>
              <a:t>軍方</a:t>
            </a:r>
            <a:r>
              <a:rPr lang="zh-TW" altLang="zh-TW" dirty="0" smtClean="0"/>
              <a:t>將古盧北部三個伊波拉病毒肆虐最嚴重的地區宣佈為完全隔離區</a:t>
            </a:r>
            <a:endParaRPr lang="en-US" altLang="zh-TW" dirty="0" smtClean="0"/>
          </a:p>
          <a:p>
            <a:r>
              <a:rPr lang="zh-TW" altLang="zh-TW" dirty="0" smtClean="0"/>
              <a:t>動用軍隊嚴禁任何居住生活在該地區的人擅自離開</a:t>
            </a:r>
            <a:endParaRPr lang="en-US" altLang="zh-TW" dirty="0" smtClean="0"/>
          </a:p>
          <a:p>
            <a:r>
              <a:rPr lang="zh-TW" altLang="zh-TW" dirty="0" smtClean="0"/>
              <a:t>封死了所有進出該地區的道路</a:t>
            </a:r>
            <a:r>
              <a:rPr lang="en-US" altLang="zh-TW" dirty="0" smtClean="0"/>
              <a:t>~</a:t>
            </a:r>
            <a:r>
              <a:rPr lang="zh-TW" altLang="en-US" dirty="0" smtClean="0"/>
              <a:t>跟電影一樣</a:t>
            </a:r>
            <a:endParaRPr lang="en-US" altLang="zh-TW" dirty="0" smtClean="0"/>
          </a:p>
          <a:p>
            <a:r>
              <a:rPr lang="zh-TW" altLang="en-US" dirty="0" smtClean="0"/>
              <a:t>鄰國相當緊張</a:t>
            </a:r>
            <a:endParaRPr lang="en-US" altLang="zh-TW" dirty="0" smtClean="0"/>
          </a:p>
          <a:p>
            <a:endParaRPr lang="en-US" altLang="zh-TW" dirty="0" smtClean="0"/>
          </a:p>
          <a:p>
            <a:r>
              <a:rPr lang="zh-TW" altLang="en-US" dirty="0" smtClean="0"/>
              <a:t>想想當年的</a:t>
            </a:r>
            <a:r>
              <a:rPr lang="en-US" altLang="zh-TW" dirty="0" smtClean="0"/>
              <a:t>SARS(14~15%)</a:t>
            </a: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35</a:t>
            </a:fld>
            <a:endParaRPr lang="zh-TW" altLang="en-US"/>
          </a:p>
        </p:txBody>
      </p:sp>
    </p:spTree>
    <p:extLst>
      <p:ext uri="{BB962C8B-B14F-4D97-AF65-F5344CB8AC3E}">
        <p14:creationId xmlns:p14="http://schemas.microsoft.com/office/powerpoint/2010/main" val="3528020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做個歷史的小結論</a:t>
            </a:r>
            <a:endParaRPr lang="en-US" altLang="zh-TW" dirty="0" smtClean="0"/>
          </a:p>
          <a:p>
            <a:r>
              <a:rPr lang="zh-TW" altLang="en-US" dirty="0" smtClean="0"/>
              <a:t>病毒跟愛滋很像，致死率卻相當高</a:t>
            </a:r>
            <a:endParaRPr lang="en-US" altLang="zh-TW" dirty="0" smtClean="0"/>
          </a:p>
          <a:p>
            <a:r>
              <a:rPr lang="zh-TW" altLang="en-US" dirty="0" smtClean="0"/>
              <a:t>但也因為過高的致死率造成傳遞速度的限制</a:t>
            </a:r>
            <a:endParaRPr lang="en-US" altLang="zh-TW" dirty="0" smtClean="0"/>
          </a:p>
          <a:p>
            <a:r>
              <a:rPr lang="zh-TW" altLang="en-US" dirty="0" smtClean="0"/>
              <a:t>只有區域性的爆發，從未發生全球性的感染</a:t>
            </a:r>
            <a:endParaRPr lang="en-US" altLang="zh-TW" dirty="0" smtClean="0"/>
          </a:p>
          <a:p>
            <a:r>
              <a:rPr lang="zh-TW" altLang="en-US" dirty="0" smtClean="0"/>
              <a:t>疫情都是間歇形的發生流行，並不持續</a:t>
            </a:r>
            <a:endParaRPr lang="zh-TW" altLang="en-US" dirty="0"/>
          </a:p>
        </p:txBody>
      </p:sp>
      <p:sp>
        <p:nvSpPr>
          <p:cNvPr id="4" name="投影片編號版面配置區 3"/>
          <p:cNvSpPr>
            <a:spLocks noGrp="1"/>
          </p:cNvSpPr>
          <p:nvPr>
            <p:ph type="sldNum" sz="quarter" idx="10"/>
          </p:nvPr>
        </p:nvSpPr>
        <p:spPr/>
        <p:txBody>
          <a:bodyPr/>
          <a:lstStyle/>
          <a:p>
            <a:fld id="{A7EBA5A5-BFF2-4A2C-803F-00DF12D2935C}" type="slidenum">
              <a:rPr lang="zh-TW" altLang="en-US" smtClean="0"/>
              <a:pPr/>
              <a:t>36</a:t>
            </a:fld>
            <a:endParaRPr lang="zh-TW" altLang="en-US"/>
          </a:p>
        </p:txBody>
      </p:sp>
    </p:spTree>
    <p:extLst>
      <p:ext uri="{BB962C8B-B14F-4D97-AF65-F5344CB8AC3E}">
        <p14:creationId xmlns:p14="http://schemas.microsoft.com/office/powerpoint/2010/main" val="258561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可能傳播的物種</a:t>
            </a:r>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38</a:t>
            </a:fld>
            <a:endParaRPr lang="zh-TW" altLang="en-US"/>
          </a:p>
        </p:txBody>
      </p:sp>
    </p:spTree>
    <p:extLst>
      <p:ext uri="{BB962C8B-B14F-4D97-AF65-F5344CB8AC3E}">
        <p14:creationId xmlns:p14="http://schemas.microsoft.com/office/powerpoint/2010/main" val="1916372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有人推測 有比蝙蝠更小的帶原體 例如老鼠</a:t>
            </a:r>
            <a:endParaRPr lang="en-US" altLang="zh-TW" dirty="0" smtClean="0"/>
          </a:p>
          <a:p>
            <a:endParaRPr lang="en-US" altLang="zh-TW" dirty="0" smtClean="0"/>
          </a:p>
          <a:p>
            <a:r>
              <a:rPr lang="zh-TW" altLang="en-US" dirty="0" smtClean="0"/>
              <a:t>人類經由 獵食 研究 碰觸到中間宿主的體液 器官 而受到感染</a:t>
            </a:r>
            <a:endParaRPr lang="en-US" altLang="zh-TW" dirty="0" smtClean="0"/>
          </a:p>
          <a:p>
            <a:endParaRPr lang="en-US" altLang="zh-TW" dirty="0" smtClean="0"/>
          </a:p>
          <a:p>
            <a:r>
              <a:rPr lang="zh-TW" altLang="en-US" dirty="0" smtClean="0"/>
              <a:t>之後疫情爆發 開始大規模人傳人</a:t>
            </a:r>
            <a:endParaRPr lang="zh-TW" altLang="en-US" dirty="0"/>
          </a:p>
        </p:txBody>
      </p:sp>
      <p:sp>
        <p:nvSpPr>
          <p:cNvPr id="4" name="投影片編號版面配置區 3"/>
          <p:cNvSpPr>
            <a:spLocks noGrp="1"/>
          </p:cNvSpPr>
          <p:nvPr>
            <p:ph type="sldNum" sz="quarter" idx="10"/>
          </p:nvPr>
        </p:nvSpPr>
        <p:spPr/>
        <p:txBody>
          <a:bodyPr/>
          <a:lstStyle/>
          <a:p>
            <a:fld id="{125B6976-1C81-4538-9E20-DAD4C4BF49D7}" type="slidenum">
              <a:rPr lang="zh-TW" altLang="en-US" smtClean="0"/>
              <a:t>40</a:t>
            </a:fld>
            <a:endParaRPr lang="zh-TW" altLang="en-US"/>
          </a:p>
        </p:txBody>
      </p:sp>
    </p:spTree>
    <p:extLst>
      <p:ext uri="{BB962C8B-B14F-4D97-AF65-F5344CB8AC3E}">
        <p14:creationId xmlns:p14="http://schemas.microsoft.com/office/powerpoint/2010/main" val="1097067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小項圈果蝠</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伊波拉病毒的地理分布範圍與果蝠的分布範圍重疊在非洲西部大西洋海岸及中部內陸地帶</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dirty="0" smtClean="0"/>
              <a:t>乾燥的季節中，猿類動物比較容易感染伊波拉病毒。這時，正好是森林中果實不足的日</a:t>
            </a:r>
          </a:p>
          <a:p>
            <a:r>
              <a:rPr lang="zh-TW" altLang="en-US" dirty="0" smtClean="0"/>
              <a:t>子，到處覓食的果蝠與其他動物爭取食物時，就容易互相接觸</a:t>
            </a:r>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42</a:t>
            </a:fld>
            <a:endParaRPr lang="zh-TW" altLang="en-US"/>
          </a:p>
        </p:txBody>
      </p:sp>
    </p:spTree>
    <p:extLst>
      <p:ext uri="{BB962C8B-B14F-4D97-AF65-F5344CB8AC3E}">
        <p14:creationId xmlns:p14="http://schemas.microsoft.com/office/powerpoint/2010/main" val="2474792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美國普渡大學 生物學科副教授</a:t>
            </a:r>
            <a:endParaRPr lang="en-US" altLang="zh-TW" dirty="0" smtClean="0"/>
          </a:p>
          <a:p>
            <a:r>
              <a:rPr lang="en-US" altLang="zh-TW" dirty="0" smtClean="0"/>
              <a:t>David Sanders </a:t>
            </a:r>
            <a:r>
              <a:rPr lang="zh-TW" altLang="en-US" dirty="0" smtClean="0"/>
              <a:t>與其研究團隊發現</a:t>
            </a:r>
            <a:endParaRPr lang="en-US" altLang="zh-TW" dirty="0" smtClean="0"/>
          </a:p>
          <a:p>
            <a:endParaRPr lang="en-US" altLang="zh-TW" dirty="0" smtClean="0"/>
          </a:p>
          <a:p>
            <a:r>
              <a:rPr lang="zh-TW" altLang="en-US" dirty="0" smtClean="0"/>
              <a:t>伊波拉 與鳥類攜帶的反轉錄病毒之蛋白之外鞘的醣蛋白結構相似 內部基因相似 某些外表相似</a:t>
            </a:r>
            <a:endParaRPr lang="en-US" altLang="zh-TW" dirty="0" smtClean="0"/>
          </a:p>
          <a:p>
            <a:endParaRPr lang="en-US" altLang="zh-TW" dirty="0" smtClean="0"/>
          </a:p>
          <a:p>
            <a:r>
              <a:rPr lang="zh-TW" altLang="en-US" dirty="0" smtClean="0"/>
              <a:t>暗示 有相似的進化路徑 可能是罪魁禍首</a:t>
            </a:r>
          </a:p>
          <a:p>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45</a:t>
            </a:fld>
            <a:endParaRPr lang="zh-TW" altLang="en-US"/>
          </a:p>
        </p:txBody>
      </p:sp>
    </p:spTree>
    <p:extLst>
      <p:ext uri="{BB962C8B-B14F-4D97-AF65-F5344CB8AC3E}">
        <p14:creationId xmlns:p14="http://schemas.microsoft.com/office/powerpoint/2010/main" val="3083351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1989</a:t>
            </a:r>
            <a:r>
              <a:rPr lang="zh-TW" altLang="en-US" sz="1200" b="0" i="0" kern="1200" dirty="0" smtClean="0">
                <a:solidFill>
                  <a:schemeClr val="tx1"/>
                </a:solidFill>
                <a:effectLst/>
                <a:latin typeface="+mn-lt"/>
                <a:ea typeface="+mn-ea"/>
                <a:cs typeface="+mn-cs"/>
              </a:rPr>
              <a:t>年</a:t>
            </a:r>
            <a:r>
              <a:rPr lang="en-US" altLang="zh-TW" sz="1200" b="0" i="0" kern="1200" dirty="0" smtClean="0">
                <a:solidFill>
                  <a:schemeClr val="tx1"/>
                </a:solidFill>
                <a:effectLst/>
                <a:latin typeface="+mn-lt"/>
                <a:ea typeface="+mn-ea"/>
                <a:cs typeface="+mn-cs"/>
              </a:rPr>
              <a:t>11</a:t>
            </a:r>
            <a:r>
              <a:rPr lang="zh-TW" altLang="en-US" sz="1200" b="0" i="0" kern="1200" dirty="0" smtClean="0">
                <a:solidFill>
                  <a:schemeClr val="tx1"/>
                </a:solidFill>
                <a:effectLst/>
                <a:latin typeface="+mn-lt"/>
                <a:ea typeface="+mn-ea"/>
                <a:cs typeface="+mn-cs"/>
              </a:rPr>
              <a:t>月首次在一群由</a:t>
            </a:r>
            <a:r>
              <a:rPr lang="zh-TW" altLang="en-US" sz="1200" b="0" i="0" u="none" strike="noStrike" kern="1200" dirty="0" smtClean="0">
                <a:solidFill>
                  <a:schemeClr val="tx1"/>
                </a:solidFill>
                <a:effectLst/>
                <a:latin typeface="+mn-lt"/>
                <a:ea typeface="+mn-ea"/>
                <a:cs typeface="+mn-cs"/>
                <a:hlinkClick r:id="rId3" tooltip="菲律賓"/>
              </a:rPr>
              <a:t>菲律賓</a:t>
            </a:r>
            <a:r>
              <a:rPr lang="zh-TW" altLang="en-US" sz="1200" b="0" i="0" kern="1200" dirty="0" smtClean="0">
                <a:solidFill>
                  <a:schemeClr val="tx1"/>
                </a:solidFill>
                <a:effectLst/>
                <a:latin typeface="+mn-lt"/>
                <a:ea typeface="+mn-ea"/>
                <a:cs typeface="+mn-cs"/>
              </a:rPr>
              <a:t>進口至</a:t>
            </a:r>
            <a:r>
              <a:rPr lang="zh-TW" altLang="en-US" sz="1200" b="0" i="0" u="none" strike="noStrike" kern="1200" dirty="0" smtClean="0">
                <a:solidFill>
                  <a:schemeClr val="tx1"/>
                </a:solidFill>
                <a:effectLst/>
                <a:latin typeface="+mn-lt"/>
                <a:ea typeface="+mn-ea"/>
                <a:cs typeface="+mn-cs"/>
                <a:hlinkClick r:id="rId4" tooltip="美國"/>
              </a:rPr>
              <a:t>美國</a:t>
            </a:r>
            <a:r>
              <a:rPr lang="zh-TW" altLang="en-US" sz="1200" b="0" i="0" u="none" strike="noStrike" kern="1200" dirty="0" smtClean="0">
                <a:solidFill>
                  <a:schemeClr val="tx1"/>
                </a:solidFill>
                <a:effectLst/>
                <a:latin typeface="+mn-lt"/>
                <a:ea typeface="+mn-ea"/>
                <a:cs typeface="+mn-cs"/>
                <a:hlinkClick r:id="rId5" tooltip="維珍尼亞州"/>
              </a:rPr>
              <a:t>維珍尼亞州</a:t>
            </a:r>
            <a:r>
              <a:rPr lang="zh-TW" altLang="en-US" sz="1200" b="0" i="0" kern="1200" dirty="0" smtClean="0">
                <a:solidFill>
                  <a:schemeClr val="tx1"/>
                </a:solidFill>
                <a:effectLst/>
                <a:latin typeface="+mn-lt"/>
                <a:ea typeface="+mn-ea"/>
                <a:cs typeface="+mn-cs"/>
              </a:rPr>
              <a:t>雷斯頓的</a:t>
            </a:r>
            <a:r>
              <a:rPr lang="zh-TW" altLang="en-US" sz="1200" b="0" i="0" u="none" strike="noStrike" kern="1200" dirty="0" smtClean="0">
                <a:solidFill>
                  <a:schemeClr val="tx1"/>
                </a:solidFill>
                <a:effectLst/>
                <a:latin typeface="+mn-lt"/>
                <a:ea typeface="+mn-ea"/>
                <a:cs typeface="+mn-cs"/>
                <a:hlinkClick r:id="rId6" tooltip="食蟹猴"/>
              </a:rPr>
              <a:t>食蟹猴</a:t>
            </a:r>
            <a:r>
              <a:rPr lang="en-US" altLang="zh-TW" sz="1200" b="0" i="0" kern="1200" dirty="0" smtClean="0">
                <a:solidFill>
                  <a:schemeClr val="tx1"/>
                </a:solidFill>
                <a:effectLst/>
                <a:latin typeface="+mn-lt"/>
                <a:ea typeface="+mn-ea"/>
                <a:cs typeface="+mn-cs"/>
              </a:rPr>
              <a:t>(</a:t>
            </a:r>
            <a:r>
              <a:rPr lang="en-US" altLang="zh-TW" sz="1200" b="0" i="1" kern="1200" dirty="0" err="1" smtClean="0">
                <a:solidFill>
                  <a:schemeClr val="tx1"/>
                </a:solidFill>
                <a:effectLst/>
                <a:latin typeface="+mn-lt"/>
                <a:ea typeface="+mn-ea"/>
                <a:cs typeface="+mn-cs"/>
              </a:rPr>
              <a:t>Macaca</a:t>
            </a:r>
            <a:r>
              <a:rPr lang="en-US" altLang="zh-TW" sz="1200" b="0" i="1" kern="1200" dirty="0" smtClean="0">
                <a:solidFill>
                  <a:schemeClr val="tx1"/>
                </a:solidFill>
                <a:effectLst/>
                <a:latin typeface="+mn-lt"/>
                <a:ea typeface="+mn-ea"/>
                <a:cs typeface="+mn-cs"/>
              </a:rPr>
              <a:t> </a:t>
            </a:r>
            <a:r>
              <a:rPr lang="en-US" altLang="zh-TW" sz="1200" b="0" i="1" kern="1200" dirty="0" err="1" smtClean="0">
                <a:solidFill>
                  <a:schemeClr val="tx1"/>
                </a:solidFill>
                <a:effectLst/>
                <a:latin typeface="+mn-lt"/>
                <a:ea typeface="+mn-ea"/>
                <a:cs typeface="+mn-cs"/>
              </a:rPr>
              <a:t>fascicularis</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身上發現。此一病毒對</a:t>
            </a:r>
            <a:r>
              <a:rPr lang="zh-TW" altLang="en-US" sz="1200" b="0" i="0" u="none" strike="noStrike" kern="1200" dirty="0" smtClean="0">
                <a:solidFill>
                  <a:schemeClr val="tx1"/>
                </a:solidFill>
                <a:effectLst/>
                <a:latin typeface="+mn-lt"/>
                <a:ea typeface="+mn-ea"/>
                <a:cs typeface="+mn-cs"/>
                <a:hlinkClick r:id="rId7" tooltip="猴子"/>
              </a:rPr>
              <a:t>猴子</a:t>
            </a:r>
            <a:r>
              <a:rPr lang="zh-TW" altLang="en-US" sz="1200" b="0" i="0" kern="1200" dirty="0" smtClean="0">
                <a:solidFill>
                  <a:schemeClr val="tx1"/>
                </a:solidFill>
                <a:effectLst/>
                <a:latin typeface="+mn-lt"/>
                <a:ea typeface="+mn-ea"/>
                <a:cs typeface="+mn-cs"/>
              </a:rPr>
              <a:t>有很高的致死率，但對人類並沒有致命性。</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1990</a:t>
            </a:r>
            <a:r>
              <a:rPr lang="zh-TW" altLang="en-US" sz="1200" b="0" i="0" kern="1200" dirty="0" smtClean="0">
                <a:solidFill>
                  <a:schemeClr val="tx1"/>
                </a:solidFill>
                <a:effectLst/>
                <a:latin typeface="+mn-lt"/>
                <a:ea typeface="+mn-ea"/>
                <a:cs typeface="+mn-cs"/>
              </a:rPr>
              <a:t>年</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月，雷斯頓伊波拉病毒再次在雷斯頓、</a:t>
            </a:r>
            <a:r>
              <a:rPr lang="zh-TW" altLang="en-US" sz="1200" b="0" i="0" u="none" strike="noStrike" kern="1200" dirty="0" smtClean="0">
                <a:solidFill>
                  <a:schemeClr val="tx1"/>
                </a:solidFill>
                <a:effectLst/>
                <a:latin typeface="+mn-lt"/>
                <a:ea typeface="+mn-ea"/>
                <a:cs typeface="+mn-cs"/>
                <a:hlinkClick r:id="rId8" tooltip="德州"/>
              </a:rPr>
              <a:t>德州</a:t>
            </a:r>
            <a:r>
              <a:rPr lang="zh-TW" altLang="en-US" sz="1200" b="0" i="0" kern="1200" dirty="0" smtClean="0">
                <a:solidFill>
                  <a:schemeClr val="tx1"/>
                </a:solidFill>
                <a:effectLst/>
                <a:latin typeface="+mn-lt"/>
                <a:ea typeface="+mn-ea"/>
                <a:cs typeface="+mn-cs"/>
              </a:rPr>
              <a:t>及</a:t>
            </a:r>
            <a:r>
              <a:rPr lang="zh-TW" altLang="en-US" sz="1200" b="0" i="0" u="none" strike="noStrike" kern="1200" dirty="0" smtClean="0">
                <a:solidFill>
                  <a:schemeClr val="tx1"/>
                </a:solidFill>
                <a:effectLst/>
                <a:latin typeface="+mn-lt"/>
                <a:ea typeface="+mn-ea"/>
                <a:cs typeface="+mn-cs"/>
                <a:hlinkClick r:id="rId3" tooltip="菲律賓"/>
              </a:rPr>
              <a:t>菲律賓</a:t>
            </a:r>
            <a:r>
              <a:rPr lang="zh-TW" altLang="en-US" sz="1200" b="0" i="0" kern="1200" dirty="0" smtClean="0">
                <a:solidFill>
                  <a:schemeClr val="tx1"/>
                </a:solidFill>
                <a:effectLst/>
                <a:latin typeface="+mn-lt"/>
                <a:ea typeface="+mn-ea"/>
                <a:cs typeface="+mn-cs"/>
              </a:rPr>
              <a:t>爆發。</a:t>
            </a:r>
            <a:r>
              <a:rPr lang="en-US" altLang="zh-TW" sz="1200" b="0" i="0" kern="1200" dirty="0" smtClean="0">
                <a:solidFill>
                  <a:schemeClr val="tx1"/>
                </a:solidFill>
                <a:effectLst/>
                <a:latin typeface="+mn-lt"/>
                <a:ea typeface="+mn-ea"/>
                <a:cs typeface="+mn-cs"/>
              </a:rPr>
              <a:t>1992</a:t>
            </a:r>
            <a:r>
              <a:rPr lang="zh-TW" altLang="en-US" sz="1200" b="0" i="0" kern="1200" dirty="0" smtClean="0">
                <a:solidFill>
                  <a:schemeClr val="tx1"/>
                </a:solidFill>
                <a:effectLst/>
                <a:latin typeface="+mn-lt"/>
                <a:ea typeface="+mn-ea"/>
                <a:cs typeface="+mn-cs"/>
              </a:rPr>
              <a:t>年及</a:t>
            </a:r>
            <a:r>
              <a:rPr lang="en-US" altLang="zh-TW" sz="1200" b="0" i="0" kern="1200" dirty="0" smtClean="0">
                <a:solidFill>
                  <a:schemeClr val="tx1"/>
                </a:solidFill>
                <a:effectLst/>
                <a:latin typeface="+mn-lt"/>
                <a:ea typeface="+mn-ea"/>
                <a:cs typeface="+mn-cs"/>
              </a:rPr>
              <a:t>1996</a:t>
            </a:r>
            <a:r>
              <a:rPr lang="zh-TW" altLang="en-US" sz="1200" b="0" i="0" kern="1200" dirty="0" smtClean="0">
                <a:solidFill>
                  <a:schemeClr val="tx1"/>
                </a:solidFill>
                <a:effectLst/>
                <a:latin typeface="+mn-lt"/>
                <a:ea typeface="+mn-ea"/>
                <a:cs typeface="+mn-cs"/>
              </a:rPr>
              <a:t>年，更多病例在</a:t>
            </a:r>
            <a:r>
              <a:rPr lang="zh-TW" altLang="en-US" sz="1200" b="0" i="0" u="none" strike="noStrike" kern="1200" dirty="0" smtClean="0">
                <a:solidFill>
                  <a:schemeClr val="tx1"/>
                </a:solidFill>
                <a:effectLst/>
                <a:latin typeface="+mn-lt"/>
                <a:ea typeface="+mn-ea"/>
                <a:cs typeface="+mn-cs"/>
                <a:hlinkClick r:id="rId9" tooltip="義大利"/>
              </a:rPr>
              <a:t>義大利</a:t>
            </a:r>
            <a:r>
              <a:rPr lang="zh-TW" altLang="en-US" sz="1200" b="0" i="0" u="none" strike="noStrike" kern="1200" dirty="0" smtClean="0">
                <a:solidFill>
                  <a:schemeClr val="tx1"/>
                </a:solidFill>
                <a:effectLst/>
                <a:latin typeface="+mn-lt"/>
                <a:ea typeface="+mn-ea"/>
                <a:cs typeface="+mn-cs"/>
                <a:hlinkClick r:id="rId10" tooltip="托斯卡納"/>
              </a:rPr>
              <a:t>托斯卡納</a:t>
            </a:r>
            <a:r>
              <a:rPr lang="zh-TW" altLang="en-US" sz="1200" b="0" i="0" kern="1200" dirty="0" smtClean="0">
                <a:solidFill>
                  <a:schemeClr val="tx1"/>
                </a:solidFill>
                <a:effectLst/>
                <a:latin typeface="+mn-lt"/>
                <a:ea typeface="+mn-ea"/>
                <a:cs typeface="+mn-cs"/>
              </a:rPr>
              <a:t>和</a:t>
            </a:r>
            <a:r>
              <a:rPr lang="zh-TW" altLang="en-US" sz="1200" b="0" i="0" u="none" strike="noStrike" kern="1200" dirty="0" smtClean="0">
                <a:solidFill>
                  <a:schemeClr val="tx1"/>
                </a:solidFill>
                <a:effectLst/>
                <a:latin typeface="+mn-lt"/>
                <a:ea typeface="+mn-ea"/>
                <a:cs typeface="+mn-cs"/>
                <a:hlinkClick r:id="rId8" tooltip="德州"/>
              </a:rPr>
              <a:t>德州</a:t>
            </a:r>
            <a:r>
              <a:rPr lang="zh-TW" altLang="en-US" sz="1200" b="0" i="0" kern="1200" dirty="0" smtClean="0">
                <a:solidFill>
                  <a:schemeClr val="tx1"/>
                </a:solidFill>
                <a:effectLst/>
                <a:latin typeface="+mn-lt"/>
                <a:ea typeface="+mn-ea"/>
                <a:cs typeface="+mn-cs"/>
              </a:rPr>
              <a:t>發現。所有感染的猴隻出現與猿猴出血熱類似的症狀。在這兩次爆發中，沒有任何人類受到感染。</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在</a:t>
            </a:r>
            <a:r>
              <a:rPr lang="en-US" altLang="zh-TW" sz="1200" b="0" i="0" kern="1200" dirty="0" err="1" smtClean="0">
                <a:solidFill>
                  <a:schemeClr val="tx1"/>
                </a:solidFill>
                <a:effectLst/>
                <a:latin typeface="+mn-lt"/>
                <a:ea typeface="+mn-ea"/>
                <a:cs typeface="+mn-cs"/>
              </a:rPr>
              <a:t>ProMED</a:t>
            </a:r>
            <a:r>
              <a:rPr lang="zh-TW" altLang="en-US" sz="1200" b="0" i="0" kern="1200" dirty="0" smtClean="0">
                <a:solidFill>
                  <a:schemeClr val="tx1"/>
                </a:solidFill>
                <a:effectLst/>
                <a:latin typeface="+mn-lt"/>
                <a:ea typeface="+mn-ea"/>
                <a:cs typeface="+mn-cs"/>
              </a:rPr>
              <a:t>上有一個實驗報告：將二隻用籠子關起來的猴子與已受伊波拉病毒感染的猴子（關於另一籠）同置一室，結果最後這二隻猴子死於伊波拉病毒。但我們仍然需要更多的努力及實驗來澄清這一發現。</a:t>
            </a:r>
            <a:r>
              <a:rPr lang="en-US" altLang="zh-TW" sz="1200" b="0" i="0" kern="1200" dirty="0" smtClean="0">
                <a:solidFill>
                  <a:schemeClr val="tx1"/>
                </a:solidFill>
                <a:effectLst/>
                <a:latin typeface="+mn-lt"/>
                <a:ea typeface="+mn-ea"/>
                <a:cs typeface="+mn-cs"/>
              </a:rPr>
              <a:t>Reston</a:t>
            </a:r>
            <a:r>
              <a:rPr lang="zh-TW" altLang="en-US" sz="1200" b="0" i="0" kern="1200" dirty="0" smtClean="0">
                <a:solidFill>
                  <a:schemeClr val="tx1"/>
                </a:solidFill>
                <a:effectLst/>
                <a:latin typeface="+mn-lt"/>
                <a:ea typeface="+mn-ea"/>
                <a:cs typeface="+mn-cs"/>
              </a:rPr>
              <a:t>病毒株雖可藉由空氣傳染，但這菌株對人類並無害。</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48</a:t>
            </a:fld>
            <a:endParaRPr lang="zh-TW" altLang="en-US"/>
          </a:p>
        </p:txBody>
      </p:sp>
    </p:spTree>
    <p:extLst>
      <p:ext uri="{BB962C8B-B14F-4D97-AF65-F5344CB8AC3E}">
        <p14:creationId xmlns:p14="http://schemas.microsoft.com/office/powerpoint/2010/main" val="68350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49</a:t>
            </a:fld>
            <a:endParaRPr lang="zh-TW" altLang="en-US"/>
          </a:p>
        </p:txBody>
      </p:sp>
    </p:spTree>
    <p:extLst>
      <p:ext uri="{BB962C8B-B14F-4D97-AF65-F5344CB8AC3E}">
        <p14:creationId xmlns:p14="http://schemas.microsoft.com/office/powerpoint/2010/main" val="2400819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在</a:t>
            </a:r>
            <a:r>
              <a:rPr lang="en-US" altLang="zh-TW" sz="1200" b="0" i="0" kern="1200" dirty="0" smtClean="0">
                <a:solidFill>
                  <a:schemeClr val="tx1"/>
                </a:solidFill>
                <a:effectLst/>
                <a:latin typeface="+mn-lt"/>
                <a:ea typeface="+mn-ea"/>
                <a:cs typeface="+mn-cs"/>
              </a:rPr>
              <a:t>1994</a:t>
            </a:r>
            <a:r>
              <a:rPr lang="zh-TW" altLang="en-US" sz="1200" b="0" i="0" kern="1200" dirty="0" smtClean="0">
                <a:solidFill>
                  <a:schemeClr val="tx1"/>
                </a:solidFill>
                <a:effectLst/>
                <a:latin typeface="+mn-lt"/>
                <a:ea typeface="+mn-ea"/>
                <a:cs typeface="+mn-cs"/>
              </a:rPr>
              <a:t>年</a:t>
            </a:r>
            <a:r>
              <a:rPr lang="en-US" altLang="zh-TW" sz="1200" b="0" i="0" kern="1200" dirty="0" smtClean="0">
                <a:solidFill>
                  <a:schemeClr val="tx1"/>
                </a:solidFill>
                <a:effectLst/>
                <a:latin typeface="+mn-lt"/>
                <a:ea typeface="+mn-ea"/>
                <a:cs typeface="+mn-cs"/>
              </a:rPr>
              <a:t>11</a:t>
            </a:r>
            <a:r>
              <a:rPr lang="zh-TW" altLang="en-US" sz="1200" b="0" i="0" kern="1200" dirty="0" smtClean="0">
                <a:solidFill>
                  <a:schemeClr val="tx1"/>
                </a:solidFill>
                <a:effectLst/>
                <a:latin typeface="+mn-lt"/>
                <a:ea typeface="+mn-ea"/>
                <a:cs typeface="+mn-cs"/>
              </a:rPr>
              <a:t>月</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日，二隻</a:t>
            </a:r>
            <a:r>
              <a:rPr lang="zh-TW" altLang="en-US" sz="1200" b="0" i="0" u="none" strike="noStrike" kern="1200" dirty="0" smtClean="0">
                <a:solidFill>
                  <a:schemeClr val="tx1"/>
                </a:solidFill>
                <a:effectLst/>
                <a:latin typeface="+mn-lt"/>
                <a:ea typeface="+mn-ea"/>
                <a:cs typeface="+mn-cs"/>
                <a:hlinkClick r:id="rId3" tooltip="黑猩猩"/>
              </a:rPr>
              <a:t>黑猩猩</a:t>
            </a:r>
            <a:r>
              <a:rPr lang="zh-TW" altLang="en-US" sz="1200" b="0" i="0" kern="1200" dirty="0" smtClean="0">
                <a:solidFill>
                  <a:schemeClr val="tx1"/>
                </a:solidFill>
                <a:effectLst/>
                <a:latin typeface="+mn-lt"/>
                <a:ea typeface="+mn-ea"/>
                <a:cs typeface="+mn-cs"/>
              </a:rPr>
              <a:t>屍體在森林裡被發現</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dirty="0" smtClean="0"/>
              <a:t> </a:t>
            </a:r>
            <a:r>
              <a:rPr lang="en-US" altLang="zh-TW" dirty="0" smtClean="0"/>
              <a:t>1994</a:t>
            </a:r>
            <a:r>
              <a:rPr lang="zh-TW" altLang="en-US" dirty="0" smtClean="0"/>
              <a:t>年後，更多死亡的黑猩猩被發現，科學家用許多方法對病毒進行檢測。感染的來源被認為是一隻被黑猩猩捕食且帶有病毒的疣猴。</a:t>
            </a:r>
            <a:endParaRPr lang="en-US" altLang="zh-TW" dirty="0" smtClean="0"/>
          </a:p>
          <a:p>
            <a:endParaRPr lang="en-US" altLang="zh-TW" dirty="0" smtClean="0"/>
          </a:p>
          <a:p>
            <a:r>
              <a:rPr lang="zh-TW" altLang="en-US" sz="1200" b="0" i="0" kern="1200" dirty="0" smtClean="0">
                <a:solidFill>
                  <a:schemeClr val="tx1"/>
                </a:solidFill>
                <a:effectLst/>
                <a:latin typeface="+mn-lt"/>
                <a:ea typeface="+mn-ea"/>
                <a:cs typeface="+mn-cs"/>
              </a:rPr>
              <a:t>執行屍體檢驗的其中一位科學家感染了病毒。她出現了類似</a:t>
            </a:r>
            <a:r>
              <a:rPr lang="zh-TW" altLang="en-US" sz="1200" b="0" i="0" u="none" strike="noStrike" kern="1200" dirty="0" smtClean="0">
                <a:solidFill>
                  <a:schemeClr val="tx1"/>
                </a:solidFill>
                <a:effectLst/>
                <a:latin typeface="+mn-lt"/>
                <a:ea typeface="+mn-ea"/>
                <a:cs typeface="+mn-cs"/>
                <a:hlinkClick r:id="rId4" tooltip="登革熱"/>
              </a:rPr>
              <a:t>登革熱</a:t>
            </a:r>
            <a:r>
              <a:rPr lang="zh-TW" altLang="en-US" sz="1200" b="0" i="0" kern="1200" dirty="0" smtClean="0">
                <a:solidFill>
                  <a:schemeClr val="tx1"/>
                </a:solidFill>
                <a:effectLst/>
                <a:latin typeface="+mn-lt"/>
                <a:ea typeface="+mn-ea"/>
                <a:cs typeface="+mn-cs"/>
              </a:rPr>
              <a:t>的症狀並在一星期後被送到</a:t>
            </a:r>
            <a:r>
              <a:rPr lang="zh-TW" altLang="en-US" sz="1200" b="0" i="0" u="none" strike="noStrike" kern="1200" dirty="0" smtClean="0">
                <a:solidFill>
                  <a:schemeClr val="tx1"/>
                </a:solidFill>
                <a:effectLst/>
                <a:latin typeface="+mn-lt"/>
                <a:ea typeface="+mn-ea"/>
                <a:cs typeface="+mn-cs"/>
                <a:hlinkClick r:id="rId5" tooltip="瑞士"/>
              </a:rPr>
              <a:t>瑞士</a:t>
            </a:r>
            <a:r>
              <a:rPr lang="zh-TW" altLang="en-US" sz="1200" b="0" i="0" kern="1200" dirty="0" smtClean="0">
                <a:solidFill>
                  <a:schemeClr val="tx1"/>
                </a:solidFill>
                <a:effectLst/>
                <a:latin typeface="+mn-lt"/>
                <a:ea typeface="+mn-ea"/>
                <a:cs typeface="+mn-cs"/>
              </a:rPr>
              <a:t>治療。兩個星期後出院，在感染病毒之後的第六個星期完全康復。</a:t>
            </a:r>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50</a:t>
            </a:fld>
            <a:endParaRPr lang="zh-TW" altLang="en-US"/>
          </a:p>
        </p:txBody>
      </p:sp>
    </p:spTree>
    <p:extLst>
      <p:ext uri="{BB962C8B-B14F-4D97-AF65-F5344CB8AC3E}">
        <p14:creationId xmlns:p14="http://schemas.microsoft.com/office/powerpoint/2010/main" val="2864247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家畜</a:t>
            </a:r>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51</a:t>
            </a:fld>
            <a:endParaRPr lang="zh-TW" altLang="en-US"/>
          </a:p>
        </p:txBody>
      </p:sp>
    </p:spTree>
    <p:extLst>
      <p:ext uri="{BB962C8B-B14F-4D97-AF65-F5344CB8AC3E}">
        <p14:creationId xmlns:p14="http://schemas.microsoft.com/office/powerpoint/2010/main" val="361746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Spike (v) </a:t>
            </a:r>
            <a:r>
              <a:rPr lang="zh-TW" altLang="en-US" sz="1200" b="0" i="0" kern="1200" dirty="0" smtClean="0">
                <a:solidFill>
                  <a:schemeClr val="tx1"/>
                </a:solidFill>
                <a:effectLst/>
                <a:latin typeface="+mn-lt"/>
                <a:ea typeface="+mn-ea"/>
                <a:cs typeface="+mn-cs"/>
              </a:rPr>
              <a:t>用尖物刺穿</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Matrix space</a:t>
            </a:r>
            <a:r>
              <a:rPr lang="en-US" altLang="zh-TW" sz="1200" b="0" i="0" kern="1200" baseline="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基質空間</a:t>
            </a:r>
            <a:endParaRPr lang="en-US" altLang="zh-TW" sz="1200" b="0" i="0" kern="1200" dirty="0" smtClean="0">
              <a:solidFill>
                <a:schemeClr val="tx1"/>
              </a:solidFill>
              <a:effectLst/>
              <a:latin typeface="+mn-lt"/>
              <a:ea typeface="+mn-ea"/>
              <a:cs typeface="+mn-cs"/>
            </a:endParaRPr>
          </a:p>
          <a:p>
            <a:r>
              <a:rPr lang="en-US" altLang="zh-TW" dirty="0" err="1" smtClean="0"/>
              <a:t>Nucleocapsid</a:t>
            </a:r>
            <a:r>
              <a:rPr lang="en-US" altLang="zh-TW" dirty="0" smtClean="0"/>
              <a:t>: </a:t>
            </a:r>
            <a:r>
              <a:rPr lang="zh-TW" altLang="en-US" dirty="0" smtClean="0"/>
              <a:t>核殼蛋白</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dirty="0" smtClean="0"/>
              <a:t>病毒包含的醣蛋白從表面深入病毒粒子</a:t>
            </a:r>
            <a:r>
              <a:rPr lang="en-US" altLang="zh-TW" dirty="0" smtClean="0"/>
              <a:t>10</a:t>
            </a:r>
            <a:r>
              <a:rPr lang="zh-TW" altLang="en-US" dirty="0" smtClean="0"/>
              <a:t>奈米長，另外</a:t>
            </a:r>
            <a:r>
              <a:rPr lang="en-US" altLang="zh-TW" dirty="0" smtClean="0"/>
              <a:t>10</a:t>
            </a:r>
            <a:r>
              <a:rPr lang="zh-TW" altLang="en-US" dirty="0" smtClean="0"/>
              <a:t>奈米則向外突出在套膜表面，而這層套膜來自宿主的細胞膜，在套膜與核殼蛋白之間的區域，稱為基質空間，由病毒蛋白</a:t>
            </a:r>
            <a:r>
              <a:rPr lang="en-US" altLang="zh-TW" dirty="0" err="1" smtClean="0"/>
              <a:t>VP40</a:t>
            </a:r>
            <a:r>
              <a:rPr lang="zh-TW" altLang="en-US" dirty="0" smtClean="0"/>
              <a:t>和</a:t>
            </a:r>
            <a:r>
              <a:rPr lang="en-US" altLang="zh-TW" dirty="0" err="1" smtClean="0"/>
              <a:t>VP24</a:t>
            </a:r>
            <a:r>
              <a:rPr lang="zh-TW" altLang="en-US" dirty="0" smtClean="0"/>
              <a:t>組成。</a:t>
            </a:r>
            <a:endParaRPr lang="en-US" altLang="zh-TW" dirty="0" smtClean="0"/>
          </a:p>
          <a:p>
            <a:r>
              <a:rPr lang="zh-TW" altLang="en-US" dirty="0" smtClean="0"/>
              <a:t>有核蛋白</a:t>
            </a:r>
            <a:r>
              <a:rPr lang="en-US" altLang="zh-TW" dirty="0" smtClean="0"/>
              <a:t>(RNA</a:t>
            </a:r>
            <a:r>
              <a:rPr lang="zh-TW" altLang="en-US" dirty="0" smtClean="0"/>
              <a:t>會纏繞著核蛋白</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7</a:t>
            </a:fld>
            <a:endParaRPr lang="zh-TW" altLang="en-US"/>
          </a:p>
        </p:txBody>
      </p:sp>
    </p:spTree>
    <p:extLst>
      <p:ext uri="{BB962C8B-B14F-4D97-AF65-F5344CB8AC3E}">
        <p14:creationId xmlns:p14="http://schemas.microsoft.com/office/powerpoint/2010/main" val="261855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全球首次在豬隻身上發現伊波拉病毒</a:t>
            </a:r>
            <a:endParaRPr lang="en-US" altLang="zh-TW" dirty="0" smtClean="0"/>
          </a:p>
          <a:p>
            <a:endParaRPr lang="en-US" altLang="zh-TW" dirty="0" smtClean="0"/>
          </a:p>
          <a:p>
            <a:r>
              <a:rPr lang="en-US" altLang="zh-TW" sz="1200" b="0" i="0" kern="1200" dirty="0" smtClean="0">
                <a:solidFill>
                  <a:schemeClr val="tx1"/>
                </a:solidFill>
                <a:effectLst/>
                <a:latin typeface="+mn-lt"/>
                <a:ea typeface="+mn-ea"/>
                <a:cs typeface="+mn-cs"/>
              </a:rPr>
              <a:t>2009</a:t>
            </a:r>
            <a:r>
              <a:rPr lang="zh-TW" altLang="en-US" sz="1200" b="0" i="0" kern="1200" dirty="0" smtClean="0">
                <a:solidFill>
                  <a:schemeClr val="tx1"/>
                </a:solidFill>
                <a:effectLst/>
                <a:latin typeface="+mn-lt"/>
                <a:ea typeface="+mn-ea"/>
                <a:cs typeface="+mn-cs"/>
              </a:rPr>
              <a:t>年</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月菲律賓政府又宣布了養豬場工人的檢驗報告，這些工人的體內驗出了雷斯頓衣波拉病毒的抗體</a:t>
            </a:r>
            <a:r>
              <a:rPr lang="en-US" altLang="zh-TW" sz="1200" b="0" i="0" kern="1200" dirty="0" smtClean="0">
                <a:solidFill>
                  <a:schemeClr val="tx1"/>
                </a:solidFill>
                <a:effectLst/>
                <a:latin typeface="+mn-lt"/>
                <a:ea typeface="+mn-ea"/>
                <a:cs typeface="+mn-cs"/>
              </a:rPr>
              <a:t>(</a:t>
            </a:r>
            <a:r>
              <a:rPr lang="en-US" altLang="zh-TW" sz="1200" b="0" i="0" kern="1200" dirty="0" err="1" smtClean="0">
                <a:solidFill>
                  <a:schemeClr val="tx1"/>
                </a:solidFill>
                <a:effectLst/>
                <a:latin typeface="+mn-lt"/>
                <a:ea typeface="+mn-ea"/>
                <a:cs typeface="+mn-cs"/>
              </a:rPr>
              <a:t>IgG</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，這表示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這些工人已經感染過，並且痊癒了</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a:t>
            </a:r>
          </a:p>
          <a:p>
            <a:r>
              <a:rPr lang="zh-TW" altLang="en-US" sz="1200" b="0" i="0" kern="1200" dirty="0" smtClean="0">
                <a:solidFill>
                  <a:schemeClr val="tx1"/>
                </a:solidFill>
                <a:effectLst/>
                <a:latin typeface="+mn-lt"/>
                <a:ea typeface="+mn-ea"/>
                <a:cs typeface="+mn-cs"/>
              </a:rPr>
              <a:t>唯一邏輯的推論是：這些工人從豬身上感染了</a:t>
            </a:r>
            <a:r>
              <a:rPr lang="en-US" altLang="zh-TW" sz="1200" b="0" i="0" kern="1200" dirty="0" err="1" smtClean="0">
                <a:solidFill>
                  <a:schemeClr val="tx1"/>
                </a:solidFill>
                <a:effectLst/>
                <a:latin typeface="+mn-lt"/>
                <a:ea typeface="+mn-ea"/>
                <a:cs typeface="+mn-cs"/>
              </a:rPr>
              <a:t>ebola</a:t>
            </a:r>
            <a:r>
              <a:rPr lang="zh-TW" altLang="en-US" sz="1200" b="0" i="0" kern="1200" dirty="0" smtClean="0">
                <a:solidFill>
                  <a:schemeClr val="tx1"/>
                </a:solidFill>
                <a:effectLst/>
                <a:latin typeface="+mn-lt"/>
                <a:ea typeface="+mn-ea"/>
                <a:cs typeface="+mn-cs"/>
              </a:rPr>
              <a:t>病毒，然後痊癒了。</a:t>
            </a:r>
          </a:p>
          <a:p>
            <a:endParaRPr lang="zh-TW" altLang="en-US" dirty="0"/>
          </a:p>
        </p:txBody>
      </p:sp>
      <p:sp>
        <p:nvSpPr>
          <p:cNvPr id="4" name="投影片編號版面配置區 3"/>
          <p:cNvSpPr>
            <a:spLocks noGrp="1"/>
          </p:cNvSpPr>
          <p:nvPr>
            <p:ph type="sldNum" sz="quarter" idx="10"/>
          </p:nvPr>
        </p:nvSpPr>
        <p:spPr/>
        <p:txBody>
          <a:bodyPr/>
          <a:lstStyle/>
          <a:p>
            <a:fld id="{AE5E1A40-434D-4D9E-B014-9EB2029C0A42}" type="slidenum">
              <a:rPr lang="zh-TW" altLang="en-US" smtClean="0"/>
              <a:t>52</a:t>
            </a:fld>
            <a:endParaRPr lang="zh-TW" altLang="en-US"/>
          </a:p>
        </p:txBody>
      </p:sp>
    </p:spTree>
    <p:extLst>
      <p:ext uri="{BB962C8B-B14F-4D97-AF65-F5344CB8AC3E}">
        <p14:creationId xmlns:p14="http://schemas.microsoft.com/office/powerpoint/2010/main" val="2749720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大家好 我是陳彥君 我要報告的部分是 </a:t>
            </a:r>
            <a:r>
              <a:rPr lang="en-US" altLang="zh-TW" sz="1200" kern="1200" dirty="0" smtClean="0">
                <a:solidFill>
                  <a:schemeClr val="tx1"/>
                </a:solidFill>
                <a:effectLst/>
                <a:latin typeface="+mn-lt"/>
                <a:ea typeface="+mn-ea"/>
                <a:cs typeface="+mn-cs"/>
              </a:rPr>
              <a:t>Immune Parameters Correlate with Protection</a:t>
            </a:r>
            <a:r>
              <a:rPr lang="zh-TW" altLang="zh-TW" sz="1200" kern="1200" dirty="0" smtClean="0">
                <a:solidFill>
                  <a:schemeClr val="tx1"/>
                </a:solidFill>
                <a:effectLst/>
                <a:latin typeface="+mn-lt"/>
                <a:ea typeface="+mn-ea"/>
                <a:cs typeface="+mn-cs"/>
              </a:rPr>
              <a:t>這篇</a:t>
            </a:r>
            <a:r>
              <a:rPr lang="en-US" altLang="zh-TW" sz="1200" kern="1200" dirty="0" smtClean="0">
                <a:solidFill>
                  <a:schemeClr val="tx1"/>
                </a:solidFill>
                <a:effectLst/>
                <a:latin typeface="+mn-lt"/>
                <a:ea typeface="+mn-ea"/>
                <a:cs typeface="+mn-cs"/>
              </a:rPr>
              <a:t>paper</a:t>
            </a:r>
            <a:r>
              <a:rPr lang="zh-TW" altLang="zh-TW" sz="1200" kern="1200" dirty="0" smtClean="0">
                <a:solidFill>
                  <a:schemeClr val="tx1"/>
                </a:solidFill>
                <a:effectLst/>
                <a:latin typeface="+mn-lt"/>
                <a:ea typeface="+mn-ea"/>
                <a:cs typeface="+mn-cs"/>
              </a:rPr>
              <a:t>。如同前面的同學所說的，目前伊波拉病毒並沒有特定的藥方可以完全治療，但在小動物實驗上有一些進展，從我之後是報告與此相關的內容。</a:t>
            </a:r>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53</a:t>
            </a:fld>
            <a:endParaRPr lang="zh-TW" altLang="en-US"/>
          </a:p>
        </p:txBody>
      </p:sp>
    </p:spTree>
    <p:extLst>
      <p:ext uri="{BB962C8B-B14F-4D97-AF65-F5344CB8AC3E}">
        <p14:creationId xmlns:p14="http://schemas.microsoft.com/office/powerpoint/2010/main" val="2265510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這邊是一些簡寫的介紹，包括</a:t>
            </a:r>
            <a:r>
              <a:rPr lang="en-US" altLang="zh-TW" sz="1200" kern="1200" dirty="0" smtClean="0">
                <a:solidFill>
                  <a:schemeClr val="tx1"/>
                </a:solidFill>
                <a:effectLst/>
                <a:latin typeface="+mn-lt"/>
                <a:ea typeface="+mn-ea"/>
                <a:cs typeface="+mn-cs"/>
              </a:rPr>
              <a:t>ZEBOV</a:t>
            </a:r>
            <a:r>
              <a:rPr lang="zh-TW" altLang="zh-TW" sz="1200" kern="1200" dirty="0" smtClean="0">
                <a:solidFill>
                  <a:schemeClr val="tx1"/>
                </a:solidFill>
                <a:effectLst/>
                <a:latin typeface="+mn-lt"/>
                <a:ea typeface="+mn-ea"/>
                <a:cs typeface="+mn-cs"/>
              </a:rPr>
              <a:t>是指薩伊伊波拉病毒，</a:t>
            </a:r>
            <a:r>
              <a:rPr lang="en-US" altLang="zh-TW" sz="1200" kern="1200" dirty="0" err="1" smtClean="0">
                <a:solidFill>
                  <a:schemeClr val="tx1"/>
                </a:solidFill>
                <a:effectLst/>
                <a:latin typeface="+mn-lt"/>
                <a:ea typeface="+mn-ea"/>
                <a:cs typeface="+mn-cs"/>
              </a:rPr>
              <a:t>IgG</a:t>
            </a:r>
            <a:r>
              <a:rPr lang="zh-TW" altLang="zh-TW" sz="1200" kern="1200" dirty="0" smtClean="0">
                <a:solidFill>
                  <a:schemeClr val="tx1"/>
                </a:solidFill>
                <a:effectLst/>
                <a:latin typeface="+mn-lt"/>
                <a:ea typeface="+mn-ea"/>
                <a:cs typeface="+mn-cs"/>
              </a:rPr>
              <a:t>指的是免疫球蛋白</a:t>
            </a:r>
            <a:r>
              <a:rPr lang="en-US" altLang="zh-TW" sz="1200" kern="1200" dirty="0" smtClean="0">
                <a:solidFill>
                  <a:schemeClr val="tx1"/>
                </a:solidFill>
                <a:effectLst/>
                <a:latin typeface="+mn-lt"/>
                <a:ea typeface="+mn-ea"/>
                <a:cs typeface="+mn-cs"/>
              </a:rPr>
              <a:t>G</a:t>
            </a:r>
            <a:r>
              <a:rPr lang="zh-TW" altLang="zh-TW" sz="1200" kern="1200" dirty="0" smtClean="0">
                <a:solidFill>
                  <a:schemeClr val="tx1"/>
                </a:solidFill>
                <a:effectLst/>
                <a:latin typeface="+mn-lt"/>
                <a:ea typeface="+mn-ea"/>
                <a:cs typeface="+mn-cs"/>
              </a:rPr>
              <a:t>，以及</a:t>
            </a:r>
            <a:r>
              <a:rPr lang="en-US" altLang="zh-TW" sz="1200" kern="1200" dirty="0" smtClean="0">
                <a:solidFill>
                  <a:schemeClr val="tx1"/>
                </a:solidFill>
                <a:effectLst/>
                <a:latin typeface="+mn-lt"/>
                <a:ea typeface="+mn-ea"/>
                <a:cs typeface="+mn-cs"/>
              </a:rPr>
              <a:t>ZGP</a:t>
            </a:r>
            <a:r>
              <a:rPr lang="zh-TW" altLang="zh-TW" sz="1200" kern="1200" dirty="0" smtClean="0">
                <a:solidFill>
                  <a:schemeClr val="tx1"/>
                </a:solidFill>
                <a:effectLst/>
                <a:latin typeface="+mn-lt"/>
                <a:ea typeface="+mn-ea"/>
                <a:cs typeface="+mn-cs"/>
              </a:rPr>
              <a:t>指的是這類病毒的表面醣蛋白。</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54</a:t>
            </a:fld>
            <a:endParaRPr lang="zh-TW" altLang="en-US"/>
          </a:p>
        </p:txBody>
      </p:sp>
    </p:spTree>
    <p:extLst>
      <p:ext uri="{BB962C8B-B14F-4D97-AF65-F5344CB8AC3E}">
        <p14:creationId xmlns:p14="http://schemas.microsoft.com/office/powerpoint/2010/main" val="456563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這是</a:t>
            </a:r>
            <a:r>
              <a:rPr lang="en-US" altLang="zh-TW" sz="1200" kern="1200" dirty="0" err="1" smtClean="0">
                <a:solidFill>
                  <a:schemeClr val="tx1"/>
                </a:solidFill>
                <a:effectLst/>
                <a:latin typeface="+mn-lt"/>
                <a:ea typeface="+mn-ea"/>
                <a:cs typeface="+mn-cs"/>
              </a:rPr>
              <a:t>IgG</a:t>
            </a:r>
            <a:r>
              <a:rPr lang="zh-TW" altLang="zh-TW" sz="1200" kern="1200" dirty="0" smtClean="0">
                <a:solidFill>
                  <a:schemeClr val="tx1"/>
                </a:solidFill>
                <a:effectLst/>
                <a:latin typeface="+mn-lt"/>
                <a:ea typeface="+mn-ea"/>
                <a:cs typeface="+mn-cs"/>
              </a:rPr>
              <a:t>的基本結構圖。它包含了兩條較重的鏈與兩條較輕的鏈，主要作用為促進巨噬細胞的吞噬作用，中和病毒等。</a:t>
            </a:r>
            <a:r>
              <a:rPr lang="en-US" altLang="zh-TW" sz="1200" kern="1200" dirty="0" err="1" smtClean="0">
                <a:solidFill>
                  <a:schemeClr val="tx1"/>
                </a:solidFill>
                <a:effectLst/>
                <a:latin typeface="+mn-lt"/>
                <a:ea typeface="+mn-ea"/>
                <a:cs typeface="+mn-cs"/>
              </a:rPr>
              <a:t>IgG</a:t>
            </a:r>
            <a:r>
              <a:rPr lang="zh-TW" altLang="zh-TW" sz="1200" kern="1200" dirty="0" smtClean="0">
                <a:solidFill>
                  <a:schemeClr val="tx1"/>
                </a:solidFill>
                <a:effectLst/>
                <a:latin typeface="+mn-lt"/>
                <a:ea typeface="+mn-ea"/>
                <a:cs typeface="+mn-cs"/>
              </a:rPr>
              <a:t>是評估身體之體液性免疫能力重要指標。</a:t>
            </a:r>
          </a:p>
          <a:p>
            <a:r>
              <a:rPr lang="en-US" altLang="zh-TW" sz="1200" kern="1200" dirty="0" smtClean="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55</a:t>
            </a:fld>
            <a:endParaRPr lang="zh-TW" altLang="en-US"/>
          </a:p>
        </p:txBody>
      </p:sp>
    </p:spTree>
    <p:extLst>
      <p:ext uri="{BB962C8B-B14F-4D97-AF65-F5344CB8AC3E}">
        <p14:creationId xmlns:p14="http://schemas.microsoft.com/office/powerpoint/2010/main" val="877664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Paper</a:t>
            </a:r>
            <a:r>
              <a:rPr lang="zh-TW" altLang="zh-TW" sz="1200" kern="1200" dirty="0" smtClean="0">
                <a:solidFill>
                  <a:schemeClr val="tx1"/>
                </a:solidFill>
                <a:effectLst/>
                <a:latin typeface="+mn-lt"/>
                <a:ea typeface="+mn-ea"/>
                <a:cs typeface="+mn-cs"/>
              </a:rPr>
              <a:t>中分為五個子標題，包括了基因剔除小鼠、天竺鼠、非人類的靈長類的體液性免疫能力評估、細胞性免疫能力評估及先天免疫能力評估。體液性免疫能力就是所謂的抗體免疫，而細胞性免疫能力是以被活化的</a:t>
            </a:r>
            <a:r>
              <a:rPr lang="en-US" altLang="zh-TW" sz="1200" kern="1200" dirty="0" smtClean="0">
                <a:solidFill>
                  <a:schemeClr val="tx1"/>
                </a:solidFill>
                <a:effectLst/>
                <a:latin typeface="+mn-lt"/>
                <a:ea typeface="+mn-ea"/>
                <a:cs typeface="+mn-cs"/>
              </a:rPr>
              <a:t>T</a:t>
            </a:r>
            <a:r>
              <a:rPr lang="zh-TW" altLang="zh-TW" sz="1200" kern="1200" dirty="0" smtClean="0">
                <a:solidFill>
                  <a:schemeClr val="tx1"/>
                </a:solidFill>
                <a:effectLst/>
                <a:latin typeface="+mn-lt"/>
                <a:ea typeface="+mn-ea"/>
                <a:cs typeface="+mn-cs"/>
              </a:rPr>
              <a:t>細胞來殺死病毒。</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56</a:t>
            </a:fld>
            <a:endParaRPr lang="zh-TW" altLang="en-US"/>
          </a:p>
        </p:txBody>
      </p:sp>
    </p:spTree>
    <p:extLst>
      <p:ext uri="{BB962C8B-B14F-4D97-AF65-F5344CB8AC3E}">
        <p14:creationId xmlns:p14="http://schemas.microsoft.com/office/powerpoint/2010/main" val="2550267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首先看到的是基因剔除小鼠實驗的結果。</a:t>
            </a:r>
            <a:r>
              <a:rPr lang="en-US" altLang="zh-TW" sz="1200" kern="1200" dirty="0" smtClean="0">
                <a:solidFill>
                  <a:schemeClr val="tx1"/>
                </a:solidFill>
                <a:effectLst/>
                <a:latin typeface="+mn-lt"/>
                <a:ea typeface="+mn-ea"/>
                <a:cs typeface="+mn-cs"/>
              </a:rPr>
              <a:t>A</a:t>
            </a:r>
            <a:r>
              <a:rPr lang="zh-TW" altLang="zh-TW" sz="1200" kern="1200" dirty="0" smtClean="0">
                <a:solidFill>
                  <a:schemeClr val="tx1"/>
                </a:solidFill>
                <a:effectLst/>
                <a:latin typeface="+mn-lt"/>
                <a:ea typeface="+mn-ea"/>
                <a:cs typeface="+mn-cs"/>
              </a:rPr>
              <a:t>圖為存活比例與存活天數圖</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在各種的老鼠之下</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圖為體重減少比例。</a:t>
            </a:r>
          </a:p>
          <a:p>
            <a:r>
              <a:rPr lang="zh-TW" altLang="zh-TW" sz="1200" kern="1200" dirty="0" smtClean="0">
                <a:solidFill>
                  <a:schemeClr val="tx1"/>
                </a:solidFill>
                <a:effectLst/>
                <a:latin typeface="+mn-lt"/>
                <a:ea typeface="+mn-ea"/>
                <a:cs typeface="+mn-cs"/>
              </a:rPr>
              <a:t>實心圓圈為未受疫苗的一般老鼠，存活約</a:t>
            </a:r>
            <a:r>
              <a:rPr lang="en-US" altLang="zh-TW" sz="1200" kern="1200" dirty="0" smtClean="0">
                <a:solidFill>
                  <a:schemeClr val="tx1"/>
                </a:solidFill>
                <a:effectLst/>
                <a:latin typeface="+mn-lt"/>
                <a:ea typeface="+mn-ea"/>
                <a:cs typeface="+mn-cs"/>
              </a:rPr>
              <a:t>5-8</a:t>
            </a:r>
            <a:r>
              <a:rPr lang="zh-TW" altLang="zh-TW" sz="1200" kern="1200" dirty="0" smtClean="0">
                <a:solidFill>
                  <a:schemeClr val="tx1"/>
                </a:solidFill>
                <a:effectLst/>
                <a:latin typeface="+mn-lt"/>
                <a:ea typeface="+mn-ea"/>
                <a:cs typeface="+mn-cs"/>
              </a:rPr>
              <a:t>天。</a:t>
            </a:r>
          </a:p>
          <a:p>
            <a:r>
              <a:rPr lang="zh-TW" altLang="zh-TW" sz="1200" kern="1200" dirty="0" smtClean="0">
                <a:solidFill>
                  <a:schemeClr val="tx1"/>
                </a:solidFill>
                <a:effectLst/>
                <a:latin typeface="+mn-lt"/>
                <a:ea typeface="+mn-ea"/>
                <a:cs typeface="+mn-cs"/>
              </a:rPr>
              <a:t>實心方塊為接受疫苗的一般老鼠，可</a:t>
            </a:r>
            <a:r>
              <a:rPr lang="en-US" altLang="zh-TW" sz="1200" kern="1200" dirty="0" smtClean="0">
                <a:solidFill>
                  <a:schemeClr val="tx1"/>
                </a:solidFill>
                <a:effectLst/>
                <a:latin typeface="+mn-lt"/>
                <a:ea typeface="+mn-ea"/>
                <a:cs typeface="+mn-cs"/>
              </a:rPr>
              <a:t>100%</a:t>
            </a:r>
            <a:r>
              <a:rPr lang="zh-TW" altLang="zh-TW" sz="1200" kern="1200" dirty="0" smtClean="0">
                <a:solidFill>
                  <a:schemeClr val="tx1"/>
                </a:solidFill>
                <a:effectLst/>
                <a:latin typeface="+mn-lt"/>
                <a:ea typeface="+mn-ea"/>
                <a:cs typeface="+mn-cs"/>
              </a:rPr>
              <a:t>存活。</a:t>
            </a:r>
          </a:p>
          <a:p>
            <a:r>
              <a:rPr lang="zh-TW" altLang="zh-TW" sz="1200" kern="1200" dirty="0" smtClean="0">
                <a:solidFill>
                  <a:schemeClr val="tx1"/>
                </a:solidFill>
                <a:effectLst/>
                <a:latin typeface="+mn-lt"/>
                <a:ea typeface="+mn-ea"/>
                <a:cs typeface="+mn-cs"/>
              </a:rPr>
              <a:t>其它的都有接受疫苗，只是剔除的基因不同。</a:t>
            </a:r>
          </a:p>
          <a:p>
            <a:r>
              <a:rPr lang="zh-TW" altLang="zh-TW" sz="1200" kern="1200" dirty="0" smtClean="0">
                <a:solidFill>
                  <a:schemeClr val="tx1"/>
                </a:solidFill>
                <a:effectLst/>
                <a:latin typeface="+mn-lt"/>
                <a:ea typeface="+mn-ea"/>
                <a:cs typeface="+mn-cs"/>
              </a:rPr>
              <a:t>正三角形為剔除</a:t>
            </a:r>
            <a:r>
              <a:rPr lang="en-US" altLang="zh-TW" sz="1200" kern="1200" dirty="0" smtClean="0">
                <a:solidFill>
                  <a:schemeClr val="tx1"/>
                </a:solidFill>
                <a:effectLst/>
                <a:latin typeface="+mn-lt"/>
                <a:ea typeface="+mn-ea"/>
                <a:cs typeface="+mn-cs"/>
              </a:rPr>
              <a:t>Rag-1</a:t>
            </a:r>
            <a:r>
              <a:rPr lang="zh-TW" altLang="zh-TW" sz="1200" kern="1200" dirty="0" smtClean="0">
                <a:solidFill>
                  <a:schemeClr val="tx1"/>
                </a:solidFill>
                <a:effectLst/>
                <a:latin typeface="+mn-lt"/>
                <a:ea typeface="+mn-ea"/>
                <a:cs typeface="+mn-cs"/>
              </a:rPr>
              <a:t>的老鼠，沒有存活。</a:t>
            </a:r>
          </a:p>
          <a:p>
            <a:r>
              <a:rPr lang="zh-TW" altLang="zh-TW" sz="1200" kern="1200" dirty="0" smtClean="0">
                <a:solidFill>
                  <a:schemeClr val="tx1"/>
                </a:solidFill>
                <a:effectLst/>
                <a:latin typeface="+mn-lt"/>
                <a:ea typeface="+mn-ea"/>
                <a:cs typeface="+mn-cs"/>
              </a:rPr>
              <a:t>倒三角形為剔除</a:t>
            </a:r>
            <a:r>
              <a:rPr lang="en-US" altLang="zh-TW" sz="1200" kern="1200" dirty="0" smtClean="0">
                <a:solidFill>
                  <a:schemeClr val="tx1"/>
                </a:solidFill>
                <a:effectLst/>
                <a:latin typeface="+mn-lt"/>
                <a:ea typeface="+mn-ea"/>
                <a:cs typeface="+mn-cs"/>
              </a:rPr>
              <a:t>IFN-gamma</a:t>
            </a:r>
            <a:r>
              <a:rPr lang="zh-TW" altLang="zh-TW" sz="1200" kern="1200" dirty="0" smtClean="0">
                <a:solidFill>
                  <a:schemeClr val="tx1"/>
                </a:solidFill>
                <a:effectLst/>
                <a:latin typeface="+mn-lt"/>
                <a:ea typeface="+mn-ea"/>
                <a:cs typeface="+mn-cs"/>
              </a:rPr>
              <a:t>的老鼠，</a:t>
            </a:r>
            <a:r>
              <a:rPr lang="en-US" altLang="zh-TW" sz="1200" kern="1200" dirty="0" smtClean="0">
                <a:solidFill>
                  <a:schemeClr val="tx1"/>
                </a:solidFill>
                <a:effectLst/>
                <a:latin typeface="+mn-lt"/>
                <a:ea typeface="+mn-ea"/>
                <a:cs typeface="+mn-cs"/>
              </a:rPr>
              <a:t>9</a:t>
            </a:r>
            <a:r>
              <a:rPr lang="zh-TW" altLang="zh-TW" sz="1200" kern="1200" dirty="0" smtClean="0">
                <a:solidFill>
                  <a:schemeClr val="tx1"/>
                </a:solidFill>
                <a:effectLst/>
                <a:latin typeface="+mn-lt"/>
                <a:ea typeface="+mn-ea"/>
                <a:cs typeface="+mn-cs"/>
              </a:rPr>
              <a:t>隻老鼠中存活</a:t>
            </a:r>
            <a:r>
              <a:rPr lang="en-US" altLang="zh-TW" sz="1200" kern="1200" dirty="0" smtClean="0">
                <a:solidFill>
                  <a:schemeClr val="tx1"/>
                </a:solidFill>
                <a:effectLst/>
                <a:latin typeface="+mn-lt"/>
                <a:ea typeface="+mn-ea"/>
                <a:cs typeface="+mn-cs"/>
              </a:rPr>
              <a:t>7</a:t>
            </a:r>
            <a:r>
              <a:rPr lang="zh-TW" altLang="zh-TW" sz="1200" kern="1200" dirty="0" smtClean="0">
                <a:solidFill>
                  <a:schemeClr val="tx1"/>
                </a:solidFill>
                <a:effectLst/>
                <a:latin typeface="+mn-lt"/>
                <a:ea typeface="+mn-ea"/>
                <a:cs typeface="+mn-cs"/>
              </a:rPr>
              <a:t>隻，存活率</a:t>
            </a:r>
            <a:r>
              <a:rPr lang="en-US" altLang="zh-TW" sz="1200" kern="1200" dirty="0" smtClean="0">
                <a:solidFill>
                  <a:schemeClr val="tx1"/>
                </a:solidFill>
                <a:effectLst/>
                <a:latin typeface="+mn-lt"/>
                <a:ea typeface="+mn-ea"/>
                <a:cs typeface="+mn-cs"/>
              </a:rPr>
              <a:t>78%</a:t>
            </a:r>
            <a:r>
              <a:rPr lang="zh-TW" altLang="zh-TW" sz="1200" kern="1200" dirty="0" smtClean="0">
                <a:solidFill>
                  <a:schemeClr val="tx1"/>
                </a:solidFill>
                <a:effectLst/>
                <a:latin typeface="+mn-lt"/>
                <a:ea typeface="+mn-ea"/>
                <a:cs typeface="+mn-cs"/>
              </a:rPr>
              <a:t>。</a:t>
            </a:r>
          </a:p>
          <a:p>
            <a:r>
              <a:rPr lang="zh-TW" altLang="zh-TW" sz="1200" kern="1200" dirty="0" smtClean="0">
                <a:solidFill>
                  <a:schemeClr val="tx1"/>
                </a:solidFill>
                <a:effectLst/>
                <a:latin typeface="+mn-lt"/>
                <a:ea typeface="+mn-ea"/>
                <a:cs typeface="+mn-cs"/>
              </a:rPr>
              <a:t>實心菱形為剔除</a:t>
            </a:r>
            <a:r>
              <a:rPr lang="en-US" altLang="zh-TW" sz="1200" kern="1200" dirty="0" smtClean="0">
                <a:solidFill>
                  <a:schemeClr val="tx1"/>
                </a:solidFill>
                <a:effectLst/>
                <a:latin typeface="+mn-lt"/>
                <a:ea typeface="+mn-ea"/>
                <a:cs typeface="+mn-cs"/>
              </a:rPr>
              <a:t>B cell</a:t>
            </a:r>
            <a:r>
              <a:rPr lang="zh-TW" altLang="zh-TW" sz="1200" kern="1200" dirty="0" smtClean="0">
                <a:solidFill>
                  <a:schemeClr val="tx1"/>
                </a:solidFill>
                <a:effectLst/>
                <a:latin typeface="+mn-lt"/>
                <a:ea typeface="+mn-ea"/>
                <a:cs typeface="+mn-cs"/>
              </a:rPr>
              <a:t>的老鼠，沒有存活。</a:t>
            </a:r>
          </a:p>
          <a:p>
            <a:r>
              <a:rPr lang="zh-TW" altLang="zh-TW" sz="1200" kern="1200" dirty="0" smtClean="0">
                <a:solidFill>
                  <a:schemeClr val="tx1"/>
                </a:solidFill>
                <a:effectLst/>
                <a:latin typeface="+mn-lt"/>
                <a:ea typeface="+mn-ea"/>
                <a:cs typeface="+mn-cs"/>
              </a:rPr>
              <a:t>空心圓圈為剔除</a:t>
            </a:r>
            <a:r>
              <a:rPr lang="en-US" altLang="zh-TW" sz="1200" kern="1200" dirty="0" smtClean="0">
                <a:solidFill>
                  <a:schemeClr val="tx1"/>
                </a:solidFill>
                <a:effectLst/>
                <a:latin typeface="+mn-lt"/>
                <a:ea typeface="+mn-ea"/>
                <a:cs typeface="+mn-cs"/>
              </a:rPr>
              <a:t>CD8+ cell</a:t>
            </a:r>
            <a:r>
              <a:rPr lang="zh-TW" altLang="zh-TW" sz="1200" kern="1200" dirty="0" smtClean="0">
                <a:solidFill>
                  <a:schemeClr val="tx1"/>
                </a:solidFill>
                <a:effectLst/>
                <a:latin typeface="+mn-lt"/>
                <a:ea typeface="+mn-ea"/>
                <a:cs typeface="+mn-cs"/>
              </a:rPr>
              <a:t>的老鼠，存活率</a:t>
            </a:r>
            <a:r>
              <a:rPr lang="en-US" altLang="zh-TW" sz="1200" kern="1200" dirty="0" smtClean="0">
                <a:solidFill>
                  <a:schemeClr val="tx1"/>
                </a:solidFill>
                <a:effectLst/>
                <a:latin typeface="+mn-lt"/>
                <a:ea typeface="+mn-ea"/>
                <a:cs typeface="+mn-cs"/>
              </a:rPr>
              <a:t>100%</a:t>
            </a:r>
            <a:r>
              <a:rPr lang="zh-TW" altLang="zh-TW" sz="1200" kern="1200" dirty="0" smtClean="0">
                <a:solidFill>
                  <a:schemeClr val="tx1"/>
                </a:solidFill>
                <a:effectLst/>
                <a:latin typeface="+mn-lt"/>
                <a:ea typeface="+mn-ea"/>
                <a:cs typeface="+mn-cs"/>
              </a:rPr>
              <a:t>。</a:t>
            </a:r>
          </a:p>
          <a:p>
            <a:r>
              <a:rPr lang="zh-TW" altLang="zh-TW" sz="1200" kern="1200" dirty="0" smtClean="0">
                <a:solidFill>
                  <a:schemeClr val="tx1"/>
                </a:solidFill>
                <a:effectLst/>
                <a:latin typeface="+mn-lt"/>
                <a:ea typeface="+mn-ea"/>
                <a:cs typeface="+mn-cs"/>
              </a:rPr>
              <a:t>空心方塊為剔除</a:t>
            </a:r>
            <a:r>
              <a:rPr lang="en-US" altLang="zh-TW" sz="1200" kern="1200" dirty="0" smtClean="0">
                <a:solidFill>
                  <a:schemeClr val="tx1"/>
                </a:solidFill>
                <a:effectLst/>
                <a:latin typeface="+mn-lt"/>
                <a:ea typeface="+mn-ea"/>
                <a:cs typeface="+mn-cs"/>
              </a:rPr>
              <a:t>CD4+cell</a:t>
            </a:r>
            <a:r>
              <a:rPr lang="zh-TW" altLang="zh-TW" sz="1200" kern="1200" dirty="0" smtClean="0">
                <a:solidFill>
                  <a:schemeClr val="tx1"/>
                </a:solidFill>
                <a:effectLst/>
                <a:latin typeface="+mn-lt"/>
                <a:ea typeface="+mn-ea"/>
                <a:cs typeface="+mn-cs"/>
              </a:rPr>
              <a:t>的老鼠，</a:t>
            </a:r>
            <a:r>
              <a:rPr lang="en-US" altLang="zh-TW" sz="1200" kern="1200" dirty="0" smtClean="0">
                <a:solidFill>
                  <a:schemeClr val="tx1"/>
                </a:solidFill>
                <a:effectLst/>
                <a:latin typeface="+mn-lt"/>
                <a:ea typeface="+mn-ea"/>
                <a:cs typeface="+mn-cs"/>
              </a:rPr>
              <a:t>9</a:t>
            </a:r>
            <a:r>
              <a:rPr lang="zh-TW" altLang="zh-TW" sz="1200" kern="1200" dirty="0" smtClean="0">
                <a:solidFill>
                  <a:schemeClr val="tx1"/>
                </a:solidFill>
                <a:effectLst/>
                <a:latin typeface="+mn-lt"/>
                <a:ea typeface="+mn-ea"/>
                <a:cs typeface="+mn-cs"/>
              </a:rPr>
              <a:t>隻老鼠中存活</a:t>
            </a:r>
            <a:r>
              <a:rPr lang="en-US" altLang="zh-TW" sz="1200" kern="1200" dirty="0" smtClean="0">
                <a:solidFill>
                  <a:schemeClr val="tx1"/>
                </a:solidFill>
                <a:effectLst/>
                <a:latin typeface="+mn-lt"/>
                <a:ea typeface="+mn-ea"/>
                <a:cs typeface="+mn-cs"/>
              </a:rPr>
              <a:t>3</a:t>
            </a:r>
            <a:r>
              <a:rPr lang="zh-TW" altLang="zh-TW" sz="1200" kern="1200" dirty="0" smtClean="0">
                <a:solidFill>
                  <a:schemeClr val="tx1"/>
                </a:solidFill>
                <a:effectLst/>
                <a:latin typeface="+mn-lt"/>
                <a:ea typeface="+mn-ea"/>
                <a:cs typeface="+mn-cs"/>
              </a:rPr>
              <a:t>隻，存活率</a:t>
            </a:r>
            <a:r>
              <a:rPr lang="en-US" altLang="zh-TW" sz="1200" kern="1200" dirty="0" smtClean="0">
                <a:solidFill>
                  <a:schemeClr val="tx1"/>
                </a:solidFill>
                <a:effectLst/>
                <a:latin typeface="+mn-lt"/>
                <a:ea typeface="+mn-ea"/>
                <a:cs typeface="+mn-cs"/>
              </a:rPr>
              <a:t>33%</a:t>
            </a:r>
            <a:r>
              <a:rPr lang="zh-TW" altLang="zh-TW" sz="1200" kern="1200" dirty="0" smtClean="0">
                <a:solidFill>
                  <a:schemeClr val="tx1"/>
                </a:solidFill>
                <a:effectLst/>
                <a:latin typeface="+mn-lt"/>
                <a:ea typeface="+mn-ea"/>
                <a:cs typeface="+mn-cs"/>
              </a:rPr>
              <a:t>。</a:t>
            </a:r>
          </a:p>
          <a:p>
            <a:r>
              <a:rPr lang="zh-TW" altLang="zh-TW" sz="1200" kern="1200" dirty="0" smtClean="0">
                <a:solidFill>
                  <a:schemeClr val="tx1"/>
                </a:solidFill>
                <a:effectLst/>
                <a:latin typeface="+mn-lt"/>
                <a:ea typeface="+mn-ea"/>
                <a:cs typeface="+mn-cs"/>
              </a:rPr>
              <a:t>缺少</a:t>
            </a:r>
            <a:r>
              <a:rPr lang="en-US" altLang="zh-TW" sz="1200" kern="1200" dirty="0" smtClean="0">
                <a:solidFill>
                  <a:schemeClr val="tx1"/>
                </a:solidFill>
                <a:effectLst/>
                <a:latin typeface="+mn-lt"/>
                <a:ea typeface="+mn-ea"/>
                <a:cs typeface="+mn-cs"/>
              </a:rPr>
              <a:t>Rag-1</a:t>
            </a:r>
            <a:r>
              <a:rPr lang="zh-TW" altLang="zh-TW" sz="1200" kern="1200" dirty="0" smtClean="0">
                <a:solidFill>
                  <a:schemeClr val="tx1"/>
                </a:solidFill>
                <a:effectLst/>
                <a:latin typeface="+mn-lt"/>
                <a:ea typeface="+mn-ea"/>
                <a:cs typeface="+mn-cs"/>
              </a:rPr>
              <a:t>的老鼠沒有辦法製造免疫球蛋白分子，因此從以上的實驗可知，</a:t>
            </a:r>
            <a:r>
              <a:rPr lang="en-US" altLang="zh-TW" sz="1200" kern="1200" dirty="0" smtClean="0">
                <a:solidFill>
                  <a:schemeClr val="tx1"/>
                </a:solidFill>
                <a:effectLst/>
                <a:latin typeface="+mn-lt"/>
                <a:ea typeface="+mn-ea"/>
                <a:cs typeface="+mn-cs"/>
              </a:rPr>
              <a:t>IFN-gamma</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CD4+cell</a:t>
            </a:r>
            <a:r>
              <a:rPr lang="zh-TW" altLang="zh-TW" sz="1200" kern="1200" dirty="0" smtClean="0">
                <a:solidFill>
                  <a:schemeClr val="tx1"/>
                </a:solidFill>
                <a:effectLst/>
                <a:latin typeface="+mn-lt"/>
                <a:ea typeface="+mn-ea"/>
                <a:cs typeface="+mn-cs"/>
              </a:rPr>
              <a:t>和</a:t>
            </a:r>
            <a:r>
              <a:rPr lang="en-US" altLang="zh-TW" sz="1200" kern="1200" dirty="0" smtClean="0">
                <a:solidFill>
                  <a:schemeClr val="tx1"/>
                </a:solidFill>
                <a:effectLst/>
                <a:latin typeface="+mn-lt"/>
                <a:ea typeface="+mn-ea"/>
                <a:cs typeface="+mn-cs"/>
              </a:rPr>
              <a:t>B cell</a:t>
            </a:r>
            <a:r>
              <a:rPr lang="zh-TW" altLang="zh-TW" sz="1200" kern="1200" dirty="0" smtClean="0">
                <a:solidFill>
                  <a:schemeClr val="tx1"/>
                </a:solidFill>
                <a:effectLst/>
                <a:latin typeface="+mn-lt"/>
                <a:ea typeface="+mn-ea"/>
                <a:cs typeface="+mn-cs"/>
              </a:rPr>
              <a:t>在對抗伊波拉病毒上扮演了必要的角色。</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58</a:t>
            </a:fld>
            <a:endParaRPr lang="zh-TW" altLang="en-US"/>
          </a:p>
        </p:txBody>
      </p:sp>
    </p:spTree>
    <p:extLst>
      <p:ext uri="{BB962C8B-B14F-4D97-AF65-F5344CB8AC3E}">
        <p14:creationId xmlns:p14="http://schemas.microsoft.com/office/powerpoint/2010/main" val="1198948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C</a:t>
            </a:r>
            <a:r>
              <a:rPr lang="zh-TW" altLang="zh-TW" sz="1200" kern="1200" dirty="0" smtClean="0">
                <a:solidFill>
                  <a:schemeClr val="tx1"/>
                </a:solidFill>
                <a:effectLst/>
                <a:latin typeface="+mn-lt"/>
                <a:ea typeface="+mn-ea"/>
                <a:cs typeface="+mn-cs"/>
              </a:rPr>
              <a:t>圖為</a:t>
            </a:r>
            <a:r>
              <a:rPr lang="en-US" altLang="zh-TW" sz="1200" kern="1200" dirty="0" smtClean="0">
                <a:solidFill>
                  <a:schemeClr val="tx1"/>
                </a:solidFill>
                <a:effectLst/>
                <a:latin typeface="+mn-lt"/>
                <a:ea typeface="+mn-ea"/>
                <a:cs typeface="+mn-cs"/>
              </a:rPr>
              <a:t>IFN-gamma</a:t>
            </a:r>
            <a:r>
              <a:rPr lang="zh-TW" altLang="zh-TW" sz="1200" kern="1200" dirty="0" smtClean="0">
                <a:solidFill>
                  <a:schemeClr val="tx1"/>
                </a:solidFill>
                <a:effectLst/>
                <a:latin typeface="+mn-lt"/>
                <a:ea typeface="+mn-ea"/>
                <a:cs typeface="+mn-cs"/>
              </a:rPr>
              <a:t>反應，用</a:t>
            </a:r>
            <a:r>
              <a:rPr lang="en-US" altLang="zh-TW" sz="1200" kern="1200" dirty="0" smtClean="0">
                <a:solidFill>
                  <a:schemeClr val="tx1"/>
                </a:solidFill>
                <a:effectLst/>
                <a:latin typeface="+mn-lt"/>
                <a:ea typeface="+mn-ea"/>
                <a:cs typeface="+mn-cs"/>
              </a:rPr>
              <a:t>SFC</a:t>
            </a:r>
            <a:r>
              <a:rPr lang="zh-TW" altLang="zh-TW" sz="1200" kern="1200" dirty="0" smtClean="0">
                <a:solidFill>
                  <a:schemeClr val="tx1"/>
                </a:solidFill>
                <a:effectLst/>
                <a:latin typeface="+mn-lt"/>
                <a:ea typeface="+mn-ea"/>
                <a:cs typeface="+mn-cs"/>
              </a:rPr>
              <a:t>來表達。</a:t>
            </a:r>
            <a:r>
              <a:rPr lang="en-US" altLang="zh-TW" sz="1200" kern="1200" dirty="0" smtClean="0">
                <a:solidFill>
                  <a:schemeClr val="tx1"/>
                </a:solidFill>
                <a:effectLst/>
                <a:latin typeface="+mn-lt"/>
                <a:ea typeface="+mn-ea"/>
                <a:cs typeface="+mn-cs"/>
              </a:rPr>
              <a:t>D</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E</a:t>
            </a:r>
            <a:r>
              <a:rPr lang="zh-TW" altLang="zh-TW" sz="1200" kern="1200" dirty="0" smtClean="0">
                <a:solidFill>
                  <a:schemeClr val="tx1"/>
                </a:solidFill>
                <a:effectLst/>
                <a:latin typeface="+mn-lt"/>
                <a:ea typeface="+mn-ea"/>
                <a:cs typeface="+mn-cs"/>
              </a:rPr>
              <a:t>都是可以表示體液免疫反應的指標，分別為</a:t>
            </a:r>
            <a:r>
              <a:rPr lang="en-US" altLang="zh-TW" sz="1200" kern="1200" dirty="0" smtClean="0">
                <a:solidFill>
                  <a:schemeClr val="tx1"/>
                </a:solidFill>
                <a:effectLst/>
                <a:latin typeface="+mn-lt"/>
                <a:ea typeface="+mn-ea"/>
                <a:cs typeface="+mn-cs"/>
              </a:rPr>
              <a:t>Nab</a:t>
            </a:r>
            <a:r>
              <a:rPr lang="zh-TW" altLang="zh-TW" sz="1200" kern="1200" dirty="0" smtClean="0">
                <a:solidFill>
                  <a:schemeClr val="tx1"/>
                </a:solidFill>
                <a:effectLst/>
                <a:latin typeface="+mn-lt"/>
                <a:ea typeface="+mn-ea"/>
                <a:cs typeface="+mn-cs"/>
              </a:rPr>
              <a:t>和</a:t>
            </a:r>
            <a:r>
              <a:rPr lang="en-US" altLang="zh-TW" sz="1200" kern="1200" dirty="0" err="1" smtClean="0">
                <a:solidFill>
                  <a:schemeClr val="tx1"/>
                </a:solidFill>
                <a:effectLst/>
                <a:latin typeface="+mn-lt"/>
                <a:ea typeface="+mn-ea"/>
                <a:cs typeface="+mn-cs"/>
              </a:rPr>
              <a:t>IgG</a:t>
            </a:r>
            <a:r>
              <a:rPr lang="zh-TW" altLang="zh-TW" sz="1200" kern="1200" dirty="0" smtClean="0">
                <a:solidFill>
                  <a:schemeClr val="tx1"/>
                </a:solidFill>
                <a:effectLst/>
                <a:latin typeface="+mn-lt"/>
                <a:ea typeface="+mn-ea"/>
                <a:cs typeface="+mn-cs"/>
              </a:rPr>
              <a:t>。由此可見，</a:t>
            </a:r>
            <a:r>
              <a:rPr lang="en-US" altLang="zh-TW" sz="1200" kern="1200" dirty="0" err="1" smtClean="0">
                <a:solidFill>
                  <a:schemeClr val="tx1"/>
                </a:solidFill>
                <a:effectLst/>
                <a:latin typeface="+mn-lt"/>
                <a:ea typeface="+mn-ea"/>
                <a:cs typeface="+mn-cs"/>
              </a:rPr>
              <a:t>IgG</a:t>
            </a:r>
            <a:r>
              <a:rPr lang="zh-TW" altLang="zh-TW" sz="1200" kern="1200" dirty="0" smtClean="0">
                <a:solidFill>
                  <a:schemeClr val="tx1"/>
                </a:solidFill>
                <a:effectLst/>
                <a:latin typeface="+mn-lt"/>
                <a:ea typeface="+mn-ea"/>
                <a:cs typeface="+mn-cs"/>
              </a:rPr>
              <a:t>跟存活率有著高度正相關的關係。</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59</a:t>
            </a:fld>
            <a:endParaRPr lang="zh-TW" altLang="en-US"/>
          </a:p>
        </p:txBody>
      </p:sp>
    </p:spTree>
    <p:extLst>
      <p:ext uri="{BB962C8B-B14F-4D97-AF65-F5344CB8AC3E}">
        <p14:creationId xmlns:p14="http://schemas.microsoft.com/office/powerpoint/2010/main" val="3509721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Rag-1</a:t>
            </a:r>
            <a:r>
              <a:rPr lang="zh-TW" altLang="zh-TW" sz="1200" kern="1200" dirty="0" smtClean="0">
                <a:solidFill>
                  <a:schemeClr val="tx1"/>
                </a:solidFill>
                <a:effectLst/>
                <a:latin typeface="+mn-lt"/>
                <a:ea typeface="+mn-ea"/>
                <a:cs typeface="+mn-cs"/>
              </a:rPr>
              <a:t>剛剛提過是跟免疫球蛋白的製造有關的基因。</a:t>
            </a:r>
            <a:r>
              <a:rPr lang="en-US" altLang="zh-TW" sz="1200" kern="1200" dirty="0" smtClean="0">
                <a:solidFill>
                  <a:schemeClr val="tx1"/>
                </a:solidFill>
                <a:effectLst/>
                <a:latin typeface="+mn-lt"/>
                <a:ea typeface="+mn-ea"/>
                <a:cs typeface="+mn-cs"/>
              </a:rPr>
              <a:t>IFN-gamma</a:t>
            </a:r>
            <a:r>
              <a:rPr lang="zh-TW" altLang="zh-TW" sz="1200" kern="1200" dirty="0" smtClean="0">
                <a:solidFill>
                  <a:schemeClr val="tx1"/>
                </a:solidFill>
                <a:effectLst/>
                <a:latin typeface="+mn-lt"/>
                <a:ea typeface="+mn-ea"/>
                <a:cs typeface="+mn-cs"/>
              </a:rPr>
              <a:t>是一種干擾素，細胞感染病毒後分泌的干擾素能夠與周圍未感染的細胞上的相關受體作用，抑制病毒的侵入。</a:t>
            </a:r>
            <a:endParaRPr lang="zh-TW" altLang="en-US" dirty="0"/>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60</a:t>
            </a:fld>
            <a:endParaRPr lang="zh-TW" altLang="en-US"/>
          </a:p>
        </p:txBody>
      </p:sp>
    </p:spTree>
    <p:extLst>
      <p:ext uri="{BB962C8B-B14F-4D97-AF65-F5344CB8AC3E}">
        <p14:creationId xmlns:p14="http://schemas.microsoft.com/office/powerpoint/2010/main" val="3917250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CD8+ T cell</a:t>
            </a:r>
            <a:r>
              <a:rPr lang="zh-TW" altLang="zh-TW" sz="1200" kern="1200" dirty="0" smtClean="0">
                <a:solidFill>
                  <a:schemeClr val="tx1"/>
                </a:solidFill>
                <a:effectLst/>
                <a:latin typeface="+mn-lt"/>
                <a:ea typeface="+mn-ea"/>
                <a:cs typeface="+mn-cs"/>
              </a:rPr>
              <a:t>就是細胞毒性</a:t>
            </a:r>
            <a:r>
              <a:rPr lang="en-US" altLang="zh-TW" sz="1200" kern="1200" dirty="0" smtClean="0">
                <a:solidFill>
                  <a:schemeClr val="tx1"/>
                </a:solidFill>
                <a:effectLst/>
                <a:latin typeface="+mn-lt"/>
                <a:ea typeface="+mn-ea"/>
                <a:cs typeface="+mn-cs"/>
              </a:rPr>
              <a:t>T</a:t>
            </a:r>
            <a:r>
              <a:rPr lang="zh-TW" altLang="zh-TW" sz="1200" kern="1200" dirty="0" smtClean="0">
                <a:solidFill>
                  <a:schemeClr val="tx1"/>
                </a:solidFill>
                <a:effectLst/>
                <a:latin typeface="+mn-lt"/>
                <a:ea typeface="+mn-ea"/>
                <a:cs typeface="+mn-cs"/>
              </a:rPr>
              <a:t>細胞，可以對產生特殊抗原反應的目標細胞進行殺滅。</a:t>
            </a:r>
            <a:r>
              <a:rPr lang="en-US" altLang="zh-TW" sz="1200" kern="1200" dirty="0" smtClean="0">
                <a:solidFill>
                  <a:schemeClr val="tx1"/>
                </a:solidFill>
                <a:effectLst/>
                <a:latin typeface="+mn-lt"/>
                <a:ea typeface="+mn-ea"/>
                <a:cs typeface="+mn-cs"/>
              </a:rPr>
              <a:t>CD4+ T cell </a:t>
            </a:r>
            <a:r>
              <a:rPr lang="zh-TW" altLang="zh-TW" sz="1200" kern="1200" dirty="0" smtClean="0">
                <a:solidFill>
                  <a:schemeClr val="tx1"/>
                </a:solidFill>
                <a:effectLst/>
                <a:latin typeface="+mn-lt"/>
                <a:ea typeface="+mn-ea"/>
                <a:cs typeface="+mn-cs"/>
              </a:rPr>
              <a:t>就是輔助</a:t>
            </a:r>
            <a:r>
              <a:rPr lang="en-US" altLang="zh-TW" sz="1200" kern="1200" dirty="0" smtClean="0">
                <a:solidFill>
                  <a:schemeClr val="tx1"/>
                </a:solidFill>
                <a:effectLst/>
                <a:latin typeface="+mn-lt"/>
                <a:ea typeface="+mn-ea"/>
                <a:cs typeface="+mn-cs"/>
              </a:rPr>
              <a:t>T</a:t>
            </a:r>
            <a:r>
              <a:rPr lang="zh-TW" altLang="zh-TW" sz="1200" kern="1200" dirty="0" smtClean="0">
                <a:solidFill>
                  <a:schemeClr val="tx1"/>
                </a:solidFill>
                <a:effectLst/>
                <a:latin typeface="+mn-lt"/>
                <a:ea typeface="+mn-ea"/>
                <a:cs typeface="+mn-cs"/>
              </a:rPr>
              <a:t>細胞，顧名思義，「輔助」其它淋巴細胞發揮功能。</a:t>
            </a:r>
            <a:r>
              <a:rPr lang="en-US" altLang="zh-TW" sz="1200" kern="1200" dirty="0" smtClean="0">
                <a:solidFill>
                  <a:schemeClr val="tx1"/>
                </a:solidFill>
                <a:effectLst/>
                <a:latin typeface="+mn-lt"/>
                <a:ea typeface="+mn-ea"/>
                <a:cs typeface="+mn-cs"/>
              </a:rPr>
              <a:t>B cell</a:t>
            </a:r>
            <a:r>
              <a:rPr lang="zh-TW" altLang="zh-TW" sz="1200" kern="1200" dirty="0" smtClean="0">
                <a:solidFill>
                  <a:schemeClr val="tx1"/>
                </a:solidFill>
                <a:effectLst/>
                <a:latin typeface="+mn-lt"/>
                <a:ea typeface="+mn-ea"/>
                <a:cs typeface="+mn-cs"/>
              </a:rPr>
              <a:t>可以產生免疫球蛋白。</a:t>
            </a: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61</a:t>
            </a:fld>
            <a:endParaRPr lang="zh-TW" altLang="en-US"/>
          </a:p>
        </p:txBody>
      </p:sp>
    </p:spTree>
    <p:extLst>
      <p:ext uri="{BB962C8B-B14F-4D97-AF65-F5344CB8AC3E}">
        <p14:creationId xmlns:p14="http://schemas.microsoft.com/office/powerpoint/2010/main" val="1796515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在天竺鼠實驗方面，因為沒有可取得的工具來測量</a:t>
            </a:r>
            <a:r>
              <a:rPr lang="en-US" altLang="zh-TW" sz="1200" kern="1200" dirty="0" smtClean="0">
                <a:solidFill>
                  <a:schemeClr val="tx1"/>
                </a:solidFill>
                <a:effectLst/>
                <a:latin typeface="+mn-lt"/>
                <a:ea typeface="+mn-ea"/>
                <a:cs typeface="+mn-cs"/>
              </a:rPr>
              <a:t>T cell</a:t>
            </a:r>
            <a:r>
              <a:rPr lang="zh-TW" altLang="zh-TW" sz="1200" kern="1200" dirty="0" smtClean="0">
                <a:solidFill>
                  <a:schemeClr val="tx1"/>
                </a:solidFill>
                <a:effectLst/>
                <a:latin typeface="+mn-lt"/>
                <a:ea typeface="+mn-ea"/>
                <a:cs typeface="+mn-cs"/>
              </a:rPr>
              <a:t>的反應，所以只有針對體液性，也就是抗體的反應進行觀察。</a:t>
            </a:r>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62</a:t>
            </a:fld>
            <a:endParaRPr lang="zh-TW" altLang="en-US"/>
          </a:p>
        </p:txBody>
      </p:sp>
    </p:spTree>
    <p:extLst>
      <p:ext uri="{BB962C8B-B14F-4D97-AF65-F5344CB8AC3E}">
        <p14:creationId xmlns:p14="http://schemas.microsoft.com/office/powerpoint/2010/main" val="349004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講解一下他的結構</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8</a:t>
            </a:fld>
            <a:endParaRPr lang="zh-TW" altLang="en-US"/>
          </a:p>
        </p:txBody>
      </p:sp>
    </p:spTree>
    <p:extLst>
      <p:ext uri="{BB962C8B-B14F-4D97-AF65-F5344CB8AC3E}">
        <p14:creationId xmlns:p14="http://schemas.microsoft.com/office/powerpoint/2010/main" val="407660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only antibody responses</a:t>
            </a: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63</a:t>
            </a:fld>
            <a:endParaRPr lang="zh-TW" altLang="en-US"/>
          </a:p>
        </p:txBody>
      </p:sp>
    </p:spTree>
    <p:extLst>
      <p:ext uri="{BB962C8B-B14F-4D97-AF65-F5344CB8AC3E}">
        <p14:creationId xmlns:p14="http://schemas.microsoft.com/office/powerpoint/2010/main" val="2151794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Average levels of ZEBOV-specific </a:t>
            </a:r>
            <a:r>
              <a:rPr lang="en-US" altLang="zh-TW" sz="1200" b="0" i="0" u="none" strike="noStrike" kern="1200" baseline="0" dirty="0" err="1" smtClean="0">
                <a:solidFill>
                  <a:schemeClr val="tx1"/>
                </a:solidFill>
                <a:latin typeface="+mn-lt"/>
                <a:ea typeface="+mn-ea"/>
                <a:cs typeface="+mn-cs"/>
              </a:rPr>
              <a:t>NAb</a:t>
            </a:r>
            <a:r>
              <a:rPr lang="en-US" altLang="zh-TW" sz="1200" b="0" i="0" u="none" strike="noStrike" kern="1200" baseline="0" dirty="0" smtClean="0">
                <a:solidFill>
                  <a:schemeClr val="tx1"/>
                </a:solidFill>
                <a:latin typeface="+mn-lt"/>
                <a:ea typeface="+mn-ea"/>
                <a:cs typeface="+mn-cs"/>
              </a:rPr>
              <a:t> reached 38 ± 31 in survivors and 17 ± 23 in </a:t>
            </a:r>
            <a:r>
              <a:rPr lang="en-US" altLang="zh-TW" sz="1200" b="0" i="0" u="none" strike="noStrike" kern="1200" baseline="0" dirty="0" err="1" smtClean="0">
                <a:solidFill>
                  <a:schemeClr val="tx1"/>
                </a:solidFill>
                <a:latin typeface="+mn-lt"/>
                <a:ea typeface="+mn-ea"/>
                <a:cs typeface="+mn-cs"/>
              </a:rPr>
              <a:t>nonsurvivors</a:t>
            </a:r>
            <a:r>
              <a:rPr lang="en-US" altLang="zh-TW" sz="1200" b="0" i="0" u="none" strike="noStrike" kern="1200" baseline="0" dirty="0" smtClean="0">
                <a:solidFill>
                  <a:schemeClr val="tx1"/>
                </a:solidFill>
                <a:latin typeface="+mn-lt"/>
                <a:ea typeface="+mn-ea"/>
                <a:cs typeface="+mn-cs"/>
              </a:rPr>
              <a:t> (P = 0.0221)</a:t>
            </a:r>
          </a:p>
          <a:p>
            <a:r>
              <a:rPr lang="en-US" altLang="zh-TW" sz="1200" b="0" i="0" u="none" strike="noStrike" kern="1200" baseline="0" dirty="0" smtClean="0">
                <a:solidFill>
                  <a:schemeClr val="tx1"/>
                </a:solidFill>
                <a:latin typeface="+mn-lt"/>
                <a:ea typeface="+mn-ea"/>
                <a:cs typeface="+mn-cs"/>
              </a:rPr>
              <a:t>Sera </a:t>
            </a:r>
            <a:r>
              <a:rPr lang="en-US" altLang="zh-TW" sz="1200" b="0" i="0" u="none" strike="noStrike" kern="1200" baseline="0" dirty="0" err="1" smtClean="0">
                <a:solidFill>
                  <a:schemeClr val="tx1"/>
                </a:solidFill>
                <a:latin typeface="+mn-lt"/>
                <a:ea typeface="+mn-ea"/>
                <a:cs typeface="+mn-cs"/>
              </a:rPr>
              <a:t>IgG</a:t>
            </a:r>
            <a:r>
              <a:rPr lang="en-US" altLang="zh-TW" sz="1200" b="0" i="0" u="none" strike="noStrike" kern="1200" baseline="0" dirty="0" smtClean="0">
                <a:solidFill>
                  <a:schemeClr val="tx1"/>
                </a:solidFill>
                <a:latin typeface="+mn-lt"/>
                <a:ea typeface="+mn-ea"/>
                <a:cs typeface="+mn-cs"/>
              </a:rPr>
              <a:t> levels between survivors and </a:t>
            </a:r>
            <a:r>
              <a:rPr lang="en-US" altLang="zh-TW" sz="1200" b="0" i="0" u="none" strike="noStrike" kern="1200" baseline="0" dirty="0" err="1" smtClean="0">
                <a:solidFill>
                  <a:schemeClr val="tx1"/>
                </a:solidFill>
                <a:latin typeface="+mn-lt"/>
                <a:ea typeface="+mn-ea"/>
                <a:cs typeface="+mn-cs"/>
              </a:rPr>
              <a:t>nonsurvivors</a:t>
            </a:r>
            <a:r>
              <a:rPr lang="en-US" altLang="zh-TW" sz="1200" b="0" i="0" u="none" strike="noStrike" kern="1200" baseline="0" dirty="0" smtClean="0">
                <a:solidFill>
                  <a:schemeClr val="tx1"/>
                </a:solidFill>
                <a:latin typeface="+mn-lt"/>
                <a:ea typeface="+mn-ea"/>
                <a:cs typeface="+mn-cs"/>
              </a:rPr>
              <a:t> were 0.56 ± 0.28 and 0.28 ± 0.31 A405, respectively (P = 0.0054)</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64</a:t>
            </a:fld>
            <a:endParaRPr lang="zh-TW" altLang="en-US"/>
          </a:p>
        </p:txBody>
      </p:sp>
    </p:spTree>
    <p:extLst>
      <p:ext uri="{BB962C8B-B14F-4D97-AF65-F5344CB8AC3E}">
        <p14:creationId xmlns:p14="http://schemas.microsoft.com/office/powerpoint/2010/main" val="1290986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1.31 ±0.47 compared to 0.45 ± 0.39 A405, respectively (P = 0.0002)</a:t>
            </a:r>
            <a:endParaRPr lang="zh-TW" altLang="en-US" dirty="0"/>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65</a:t>
            </a:fld>
            <a:endParaRPr lang="zh-TW" altLang="en-US"/>
          </a:p>
        </p:txBody>
      </p:sp>
    </p:spTree>
    <p:extLst>
      <p:ext uri="{BB962C8B-B14F-4D97-AF65-F5344CB8AC3E}">
        <p14:creationId xmlns:p14="http://schemas.microsoft.com/office/powerpoint/2010/main" val="1385252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接下來是在非人類的靈長類上的實驗結果，使用食蟹猴。</a:t>
            </a:r>
          </a:p>
          <a:p>
            <a:r>
              <a:rPr lang="en-US" altLang="zh-TW" sz="1200" kern="1200" dirty="0" smtClean="0">
                <a:solidFill>
                  <a:schemeClr val="tx1"/>
                </a:solidFill>
                <a:effectLst/>
                <a:latin typeface="+mn-lt"/>
                <a:ea typeface="+mn-ea"/>
                <a:cs typeface="+mn-cs"/>
              </a:rPr>
              <a:t>A</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是注射完疫苗後</a:t>
            </a:r>
            <a:r>
              <a:rPr lang="en-US" altLang="zh-TW" sz="1200" kern="1200" dirty="0" smtClean="0">
                <a:solidFill>
                  <a:schemeClr val="tx1"/>
                </a:solidFill>
                <a:effectLst/>
                <a:latin typeface="+mn-lt"/>
                <a:ea typeface="+mn-ea"/>
                <a:cs typeface="+mn-cs"/>
              </a:rPr>
              <a:t>28</a:t>
            </a:r>
            <a:r>
              <a:rPr lang="zh-TW" altLang="zh-TW" sz="1200" kern="1200" dirty="0" smtClean="0">
                <a:solidFill>
                  <a:schemeClr val="tx1"/>
                </a:solidFill>
                <a:effectLst/>
                <a:latin typeface="+mn-lt"/>
                <a:ea typeface="+mn-ea"/>
                <a:cs typeface="+mn-cs"/>
              </a:rPr>
              <a:t>天的記錄，</a:t>
            </a:r>
            <a:r>
              <a:rPr lang="en-US" altLang="zh-TW" sz="1200" kern="1200" dirty="0" smtClean="0">
                <a:solidFill>
                  <a:schemeClr val="tx1"/>
                </a:solidFill>
                <a:effectLst/>
                <a:latin typeface="+mn-lt"/>
                <a:ea typeface="+mn-ea"/>
                <a:cs typeface="+mn-cs"/>
              </a:rPr>
              <a:t>C</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D</a:t>
            </a:r>
            <a:r>
              <a:rPr lang="zh-TW" altLang="zh-TW" sz="1200" kern="1200" dirty="0" smtClean="0">
                <a:solidFill>
                  <a:schemeClr val="tx1"/>
                </a:solidFill>
                <a:effectLst/>
                <a:latin typeface="+mn-lt"/>
                <a:ea typeface="+mn-ea"/>
                <a:cs typeface="+mn-cs"/>
              </a:rPr>
              <a:t>是注射病毒後</a:t>
            </a:r>
            <a:r>
              <a:rPr lang="en-US" altLang="zh-TW" sz="1200" kern="1200" dirty="0" smtClean="0">
                <a:solidFill>
                  <a:schemeClr val="tx1"/>
                </a:solidFill>
                <a:effectLst/>
                <a:latin typeface="+mn-lt"/>
                <a:ea typeface="+mn-ea"/>
                <a:cs typeface="+mn-cs"/>
              </a:rPr>
              <a:t>7</a:t>
            </a:r>
            <a:r>
              <a:rPr lang="zh-TW" altLang="zh-TW" sz="1200" kern="1200" dirty="0" smtClean="0">
                <a:solidFill>
                  <a:schemeClr val="tx1"/>
                </a:solidFill>
                <a:effectLst/>
                <a:latin typeface="+mn-lt"/>
                <a:ea typeface="+mn-ea"/>
                <a:cs typeface="+mn-cs"/>
              </a:rPr>
              <a:t>天的記錄。</a:t>
            </a:r>
            <a:r>
              <a:rPr lang="en-US" altLang="zh-TW" sz="1200" kern="1200" dirty="0" smtClean="0">
                <a:solidFill>
                  <a:schemeClr val="tx1"/>
                </a:solidFill>
                <a:effectLst/>
                <a:latin typeface="+mn-lt"/>
                <a:ea typeface="+mn-ea"/>
                <a:cs typeface="+mn-cs"/>
              </a:rPr>
              <a:t>E</a:t>
            </a:r>
            <a:r>
              <a:rPr lang="zh-TW" altLang="zh-TW" sz="1200" kern="1200" dirty="0" smtClean="0">
                <a:solidFill>
                  <a:schemeClr val="tx1"/>
                </a:solidFill>
                <a:effectLst/>
                <a:latin typeface="+mn-lt"/>
                <a:ea typeface="+mn-ea"/>
                <a:cs typeface="+mn-cs"/>
              </a:rPr>
              <a:t>是注射病毒前，</a:t>
            </a:r>
            <a:r>
              <a:rPr lang="en-US" altLang="zh-TW" sz="1200" kern="1200" dirty="0" smtClean="0">
                <a:solidFill>
                  <a:schemeClr val="tx1"/>
                </a:solidFill>
                <a:effectLst/>
                <a:latin typeface="+mn-lt"/>
                <a:ea typeface="+mn-ea"/>
                <a:cs typeface="+mn-cs"/>
              </a:rPr>
              <a:t>F</a:t>
            </a:r>
            <a:r>
              <a:rPr lang="zh-TW" altLang="zh-TW" sz="1200" kern="1200" dirty="0" smtClean="0">
                <a:solidFill>
                  <a:schemeClr val="tx1"/>
                </a:solidFill>
                <a:effectLst/>
                <a:latin typeface="+mn-lt"/>
                <a:ea typeface="+mn-ea"/>
                <a:cs typeface="+mn-cs"/>
              </a:rPr>
              <a:t>是注射病毒後</a:t>
            </a:r>
            <a:r>
              <a:rPr lang="en-US" altLang="zh-TW" sz="1200" kern="1200" dirty="0" smtClean="0">
                <a:solidFill>
                  <a:schemeClr val="tx1"/>
                </a:solidFill>
                <a:effectLst/>
                <a:latin typeface="+mn-lt"/>
                <a:ea typeface="+mn-ea"/>
                <a:cs typeface="+mn-cs"/>
              </a:rPr>
              <a:t>6</a:t>
            </a:r>
            <a:r>
              <a:rPr lang="zh-TW" altLang="zh-TW" sz="1200" kern="1200" dirty="0" smtClean="0">
                <a:solidFill>
                  <a:schemeClr val="tx1"/>
                </a:solidFill>
                <a:effectLst/>
                <a:latin typeface="+mn-lt"/>
                <a:ea typeface="+mn-ea"/>
                <a:cs typeface="+mn-cs"/>
              </a:rPr>
              <a:t>天。</a:t>
            </a:r>
          </a:p>
          <a:p>
            <a:r>
              <a:rPr lang="en-US" altLang="zh-TW" sz="1200" kern="1200" dirty="0" smtClean="0">
                <a:solidFill>
                  <a:schemeClr val="tx1"/>
                </a:solidFill>
                <a:effectLst/>
                <a:latin typeface="+mn-lt"/>
                <a:ea typeface="+mn-ea"/>
                <a:cs typeface="+mn-cs"/>
              </a:rPr>
              <a:t>A</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是注射完疫苗後</a:t>
            </a:r>
            <a:r>
              <a:rPr lang="en-US" altLang="zh-TW" sz="1200" kern="1200" dirty="0" smtClean="0">
                <a:solidFill>
                  <a:schemeClr val="tx1"/>
                </a:solidFill>
                <a:effectLst/>
                <a:latin typeface="+mn-lt"/>
                <a:ea typeface="+mn-ea"/>
                <a:cs typeface="+mn-cs"/>
              </a:rPr>
              <a:t>14</a:t>
            </a:r>
            <a:r>
              <a:rPr lang="zh-TW" altLang="zh-TW" sz="1200" kern="1200" dirty="0" smtClean="0">
                <a:solidFill>
                  <a:schemeClr val="tx1"/>
                </a:solidFill>
                <a:effectLst/>
                <a:latin typeface="+mn-lt"/>
                <a:ea typeface="+mn-ea"/>
                <a:cs typeface="+mn-cs"/>
              </a:rPr>
              <a:t>天的記錄，</a:t>
            </a:r>
            <a:r>
              <a:rPr lang="en-US" altLang="zh-TW" sz="1200" kern="1200" dirty="0" smtClean="0">
                <a:solidFill>
                  <a:schemeClr val="tx1"/>
                </a:solidFill>
                <a:effectLst/>
                <a:latin typeface="+mn-lt"/>
                <a:ea typeface="+mn-ea"/>
                <a:cs typeface="+mn-cs"/>
              </a:rPr>
              <a:t>C</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D</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E</a:t>
            </a:r>
            <a:r>
              <a:rPr lang="zh-TW" altLang="zh-TW" sz="1200" kern="1200" dirty="0" smtClean="0">
                <a:solidFill>
                  <a:schemeClr val="tx1"/>
                </a:solidFill>
                <a:effectLst/>
                <a:latin typeface="+mn-lt"/>
                <a:ea typeface="+mn-ea"/>
                <a:cs typeface="+mn-cs"/>
              </a:rPr>
              <a:t>是注射病毒後</a:t>
            </a:r>
            <a:r>
              <a:rPr lang="en-US" altLang="zh-TW" sz="1200" kern="1200" dirty="0" smtClean="0">
                <a:solidFill>
                  <a:schemeClr val="tx1"/>
                </a:solidFill>
                <a:effectLst/>
                <a:latin typeface="+mn-lt"/>
                <a:ea typeface="+mn-ea"/>
                <a:cs typeface="+mn-cs"/>
              </a:rPr>
              <a:t>7</a:t>
            </a:r>
            <a:r>
              <a:rPr lang="zh-TW" altLang="zh-TW" sz="1200" kern="1200" dirty="0" smtClean="0">
                <a:solidFill>
                  <a:schemeClr val="tx1"/>
                </a:solidFill>
                <a:effectLst/>
                <a:latin typeface="+mn-lt"/>
                <a:ea typeface="+mn-ea"/>
                <a:cs typeface="+mn-cs"/>
              </a:rPr>
              <a:t>天的記錄。</a:t>
            </a:r>
          </a:p>
          <a:p>
            <a:r>
              <a:rPr lang="en-US" altLang="zh-TW" sz="1200" kern="1200" dirty="0" smtClean="0">
                <a:solidFill>
                  <a:schemeClr val="tx1"/>
                </a:solidFill>
                <a:effectLst/>
                <a:latin typeface="+mn-lt"/>
                <a:ea typeface="+mn-ea"/>
                <a:cs typeface="+mn-cs"/>
              </a:rPr>
              <a:t>D</a:t>
            </a:r>
            <a:r>
              <a:rPr lang="zh-TW" altLang="zh-TW" sz="1200" kern="1200" dirty="0" smtClean="0">
                <a:solidFill>
                  <a:schemeClr val="tx1"/>
                </a:solidFill>
                <a:effectLst/>
                <a:latin typeface="+mn-lt"/>
                <a:ea typeface="+mn-ea"/>
                <a:cs typeface="+mn-cs"/>
              </a:rPr>
              <a:t>圖可計算粒細胞的比例，可知淋巴細胞的多寡。</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66</a:t>
            </a:fld>
            <a:endParaRPr lang="zh-TW" altLang="en-US"/>
          </a:p>
        </p:txBody>
      </p:sp>
    </p:spTree>
    <p:extLst>
      <p:ext uri="{BB962C8B-B14F-4D97-AF65-F5344CB8AC3E}">
        <p14:creationId xmlns:p14="http://schemas.microsoft.com/office/powerpoint/2010/main" val="1517828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67</a:t>
            </a:fld>
            <a:endParaRPr lang="zh-TW" altLang="en-US"/>
          </a:p>
        </p:txBody>
      </p:sp>
    </p:spTree>
    <p:extLst>
      <p:ext uri="{BB962C8B-B14F-4D97-AF65-F5344CB8AC3E}">
        <p14:creationId xmlns:p14="http://schemas.microsoft.com/office/powerpoint/2010/main" val="284777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一些細胞因子，穩定。</a:t>
            </a:r>
          </a:p>
          <a:p>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69</a:t>
            </a:fld>
            <a:endParaRPr lang="zh-TW" altLang="en-US"/>
          </a:p>
        </p:txBody>
      </p:sp>
    </p:spTree>
    <p:extLst>
      <p:ext uri="{BB962C8B-B14F-4D97-AF65-F5344CB8AC3E}">
        <p14:creationId xmlns:p14="http://schemas.microsoft.com/office/powerpoint/2010/main" val="1482815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雖然會引起免疫反應，但是否能消除感染仍是未知數。</a:t>
            </a:r>
          </a:p>
          <a:p>
            <a:r>
              <a:rPr lang="zh-TW" altLang="zh-TW" sz="1200" kern="1200" dirty="0" smtClean="0">
                <a:solidFill>
                  <a:schemeClr val="tx1"/>
                </a:solidFill>
                <a:effectLst/>
                <a:latin typeface="+mn-lt"/>
                <a:ea typeface="+mn-ea"/>
                <a:cs typeface="+mn-cs"/>
              </a:rPr>
              <a:t>無法產生</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細胞會使得致死率為</a:t>
            </a:r>
            <a:r>
              <a:rPr lang="en-US" altLang="zh-TW" sz="1200" kern="1200" dirty="0" smtClean="0">
                <a:solidFill>
                  <a:schemeClr val="tx1"/>
                </a:solidFill>
                <a:effectLst/>
                <a:latin typeface="+mn-lt"/>
                <a:ea typeface="+mn-ea"/>
                <a:cs typeface="+mn-cs"/>
              </a:rPr>
              <a:t>100%</a:t>
            </a:r>
            <a:r>
              <a:rPr lang="zh-TW" altLang="zh-TW" sz="1200" kern="1200" smtClean="0">
                <a:solidFill>
                  <a:schemeClr val="tx1"/>
                </a:solidFill>
                <a:effectLst/>
                <a:latin typeface="+mn-lt"/>
                <a:ea typeface="+mn-ea"/>
                <a:cs typeface="+mn-cs"/>
              </a:rPr>
              <a:t>。</a:t>
            </a:r>
            <a:endParaRPr lang="zh-TW" altLang="zh-TW" sz="1200" kern="120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390E1815-A545-4EB4-98B0-F8BFDA4277BC}" type="slidenum">
              <a:rPr lang="zh-TW" altLang="en-US" smtClean="0"/>
              <a:t>70</a:t>
            </a:fld>
            <a:endParaRPr lang="zh-TW" altLang="en-US"/>
          </a:p>
        </p:txBody>
      </p:sp>
    </p:spTree>
    <p:extLst>
      <p:ext uri="{BB962C8B-B14F-4D97-AF65-F5344CB8AC3E}">
        <p14:creationId xmlns:p14="http://schemas.microsoft.com/office/powerpoint/2010/main" val="3560114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species Zaire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err="1" smtClean="0">
                <a:solidFill>
                  <a:schemeClr val="tx1"/>
                </a:solidFill>
                <a:latin typeface="+mn-lt"/>
                <a:ea typeface="+mn-ea"/>
                <a:cs typeface="+mn-cs"/>
              </a:rPr>
              <a:t>ebolavirus</a:t>
            </a:r>
            <a:endParaRPr lang="zh-TW" altLang="en-US" dirty="0"/>
          </a:p>
        </p:txBody>
      </p:sp>
      <p:sp>
        <p:nvSpPr>
          <p:cNvPr id="4" name="投影片編號版面配置區 3"/>
          <p:cNvSpPr>
            <a:spLocks noGrp="1"/>
          </p:cNvSpPr>
          <p:nvPr>
            <p:ph type="sldNum" sz="quarter" idx="10"/>
          </p:nvPr>
        </p:nvSpPr>
        <p:spPr/>
        <p:txBody>
          <a:bodyPr/>
          <a:lstStyle/>
          <a:p>
            <a:fld id="{7BC48F40-22D3-47CC-91B1-1605E6670DAA}" type="slidenum">
              <a:rPr lang="zh-TW" altLang="en-US" smtClean="0"/>
              <a:t>71</a:t>
            </a:fld>
            <a:endParaRPr lang="zh-TW" altLang="en-US"/>
          </a:p>
        </p:txBody>
      </p:sp>
    </p:spTree>
    <p:extLst>
      <p:ext uri="{BB962C8B-B14F-4D97-AF65-F5344CB8AC3E}">
        <p14:creationId xmlns:p14="http://schemas.microsoft.com/office/powerpoint/2010/main" val="2860887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err="1" smtClean="0">
                <a:solidFill>
                  <a:schemeClr val="tx1"/>
                </a:solidFill>
                <a:effectLst/>
                <a:latin typeface="+mn-lt"/>
                <a:ea typeface="+mn-ea"/>
                <a:cs typeface="+mn-cs"/>
              </a:rPr>
              <a:t>ZMAb</a:t>
            </a:r>
            <a:r>
              <a:rPr lang="en-US" altLang="zh-TW" sz="1200" b="0" i="0" kern="1200" dirty="0" smtClean="0">
                <a:solidFill>
                  <a:schemeClr val="tx1"/>
                </a:solidFill>
                <a:effectLst/>
                <a:latin typeface="+mn-lt"/>
                <a:ea typeface="+mn-ea"/>
                <a:cs typeface="+mn-cs"/>
              </a:rPr>
              <a:t>, is composed of equal parts of 3 mouse monoclonal antibodies, directed against the envelope glycoproteins of the Ebola virus</a:t>
            </a:r>
          </a:p>
          <a:p>
            <a:r>
              <a:rPr lang="zh-TW" altLang="en-US" sz="1200" b="1" i="0" kern="1200" dirty="0" smtClean="0">
                <a:solidFill>
                  <a:schemeClr val="tx1"/>
                </a:solidFill>
                <a:effectLst/>
                <a:latin typeface="+mn-lt"/>
                <a:ea typeface="+mn-ea"/>
                <a:cs typeface="+mn-cs"/>
              </a:rPr>
              <a:t>單株抗體</a:t>
            </a:r>
            <a:r>
              <a:rPr lang="zh-TW" altLang="en-US" sz="1200" b="0" i="0" kern="1200" dirty="0" smtClean="0">
                <a:solidFill>
                  <a:schemeClr val="tx1"/>
                </a:solidFill>
                <a:effectLst/>
                <a:latin typeface="+mn-lt"/>
                <a:ea typeface="+mn-ea"/>
                <a:cs typeface="+mn-cs"/>
              </a:rPr>
              <a:t>（</a:t>
            </a:r>
            <a:r>
              <a:rPr lang="zh-TW" altLang="en-US" sz="1200" b="0" i="0" u="none" strike="noStrike" kern="1200" dirty="0" smtClean="0">
                <a:solidFill>
                  <a:schemeClr val="tx1"/>
                </a:solidFill>
                <a:effectLst/>
                <a:latin typeface="+mn-lt"/>
                <a:ea typeface="+mn-ea"/>
                <a:cs typeface="+mn-cs"/>
                <a:hlinkClick r:id="rId3" tooltip="英語"/>
              </a:rPr>
              <a:t>英語</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monoclonal antibody</a:t>
            </a:r>
            <a:r>
              <a:rPr lang="zh-TW" altLang="en-US" sz="1200" b="0" i="0" kern="1200" dirty="0" smtClean="0">
                <a:solidFill>
                  <a:schemeClr val="tx1"/>
                </a:solidFill>
                <a:effectLst/>
                <a:latin typeface="+mn-lt"/>
                <a:ea typeface="+mn-ea"/>
                <a:cs typeface="+mn-cs"/>
              </a:rPr>
              <a:t>，縮寫：</a:t>
            </a:r>
            <a:r>
              <a:rPr lang="en-US" altLang="zh-TW" sz="1200" b="0" i="0" kern="1200" dirty="0" err="1" smtClean="0">
                <a:solidFill>
                  <a:schemeClr val="tx1"/>
                </a:solidFill>
                <a:effectLst/>
                <a:latin typeface="+mn-lt"/>
                <a:ea typeface="+mn-ea"/>
                <a:cs typeface="+mn-cs"/>
              </a:rPr>
              <a:t>mAb</a:t>
            </a:r>
            <a:r>
              <a:rPr lang="en-US" altLang="zh-TW" sz="1200" b="0" i="0" kern="1200" dirty="0" smtClean="0">
                <a:solidFill>
                  <a:schemeClr val="tx1"/>
                </a:solidFill>
                <a:effectLst/>
                <a:latin typeface="+mn-lt"/>
                <a:ea typeface="+mn-ea"/>
                <a:cs typeface="+mn-cs"/>
              </a:rPr>
              <a:t>)</a:t>
            </a:r>
          </a:p>
          <a:p>
            <a:endParaRPr lang="en-US" altLang="zh-TW" sz="1200" b="0" i="0" kern="1200" dirty="0" smtClean="0">
              <a:solidFill>
                <a:schemeClr val="tx1"/>
              </a:solidFill>
              <a:effectLst/>
              <a:latin typeface="+mn-lt"/>
              <a:ea typeface="+mn-ea"/>
              <a:cs typeface="+mn-cs"/>
            </a:endParaRPr>
          </a:p>
          <a:p>
            <a:r>
              <a:rPr lang="en-US" altLang="zh-TW" b="1" dirty="0" smtClean="0"/>
              <a:t>Ad-IFN </a:t>
            </a:r>
            <a:r>
              <a:rPr lang="zh-TW" altLang="en-US" b="1" dirty="0" smtClean="0"/>
              <a:t>可以有效抑制病毒複製繁殖，特別有助於提升伊波拉病毒的免疫反應</a:t>
            </a:r>
            <a:endParaRPr lang="zh-TW" altLang="en-US" dirty="0"/>
          </a:p>
        </p:txBody>
      </p:sp>
      <p:sp>
        <p:nvSpPr>
          <p:cNvPr id="4" name="投影片編號版面配置區 3"/>
          <p:cNvSpPr>
            <a:spLocks noGrp="1"/>
          </p:cNvSpPr>
          <p:nvPr>
            <p:ph type="sldNum" sz="quarter" idx="10"/>
          </p:nvPr>
        </p:nvSpPr>
        <p:spPr/>
        <p:txBody>
          <a:bodyPr/>
          <a:lstStyle/>
          <a:p>
            <a:fld id="{7BC48F40-22D3-47CC-91B1-1605E6670DAA}" type="slidenum">
              <a:rPr lang="zh-TW" altLang="en-US" smtClean="0"/>
              <a:t>72</a:t>
            </a:fld>
            <a:endParaRPr lang="zh-TW" altLang="en-US"/>
          </a:p>
        </p:txBody>
      </p:sp>
    </p:spTree>
    <p:extLst>
      <p:ext uri="{BB962C8B-B14F-4D97-AF65-F5344CB8AC3E}">
        <p14:creationId xmlns:p14="http://schemas.microsoft.com/office/powerpoint/2010/main" val="1899977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Early clinical symptoms after EBOV infection are general and resemble that </a:t>
            </a:r>
            <a:r>
              <a:rPr lang="en-US" altLang="zh-TW" dirty="0" err="1" smtClean="0"/>
              <a:t>ofmany</a:t>
            </a:r>
            <a:r>
              <a:rPr lang="en-US" altLang="zh-TW" dirty="0" smtClean="0"/>
              <a:t> other common pathogens where the virus is endemic, such as malaria, cholera, typhoid, and several others</a:t>
            </a:r>
          </a:p>
          <a:p>
            <a:endParaRPr lang="zh-TW" altLang="en-US" dirty="0"/>
          </a:p>
        </p:txBody>
      </p:sp>
      <p:sp>
        <p:nvSpPr>
          <p:cNvPr id="4" name="投影片編號版面配置區 3"/>
          <p:cNvSpPr>
            <a:spLocks noGrp="1"/>
          </p:cNvSpPr>
          <p:nvPr>
            <p:ph type="sldNum" sz="quarter" idx="10"/>
          </p:nvPr>
        </p:nvSpPr>
        <p:spPr/>
        <p:txBody>
          <a:bodyPr/>
          <a:lstStyle/>
          <a:p>
            <a:fld id="{7BC48F40-22D3-47CC-91B1-1605E6670DAA}" type="slidenum">
              <a:rPr lang="zh-TW" altLang="en-US" smtClean="0"/>
              <a:t>74</a:t>
            </a:fld>
            <a:endParaRPr lang="zh-TW" altLang="en-US"/>
          </a:p>
        </p:txBody>
      </p:sp>
    </p:spTree>
    <p:extLst>
      <p:ext uri="{BB962C8B-B14F-4D97-AF65-F5344CB8AC3E}">
        <p14:creationId xmlns:p14="http://schemas.microsoft.com/office/powerpoint/2010/main" val="144103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個病原體是由鏈狀的負鏈核糖核酸病毒粒子構成。</a:t>
            </a:r>
            <a:endParaRPr lang="en-US" altLang="zh-TW" dirty="0" smtClean="0"/>
          </a:p>
          <a:p>
            <a:pPr marL="228600" indent="-228600">
              <a:buAutoNum type="arabicPeriod"/>
            </a:pPr>
            <a:r>
              <a:rPr lang="en-US" altLang="zh-TW" dirty="0" smtClean="0"/>
              <a:t> 3'</a:t>
            </a:r>
            <a:r>
              <a:rPr lang="zh-TW" altLang="en-US" dirty="0" smtClean="0"/>
              <a:t>端沒有多聚腺苷酸化，</a:t>
            </a:r>
            <a:r>
              <a:rPr lang="en-US" altLang="zh-TW" dirty="0" smtClean="0"/>
              <a:t>5'</a:t>
            </a:r>
            <a:r>
              <a:rPr lang="zh-TW" altLang="en-US" dirty="0" smtClean="0"/>
              <a:t>端也沒有加帽 </a:t>
            </a:r>
            <a:r>
              <a:rPr lang="en-US" altLang="zh-TW" dirty="0" smtClean="0"/>
              <a:t>(capping)</a:t>
            </a:r>
            <a:r>
              <a:rPr lang="zh-TW" altLang="en-US" dirty="0" smtClean="0"/>
              <a:t>。</a:t>
            </a:r>
            <a:endParaRPr lang="en-US" altLang="zh-TW" dirty="0" smtClean="0"/>
          </a:p>
          <a:p>
            <a:pPr marL="228600" indent="-228600">
              <a:buAutoNum type="arabicPeriod"/>
            </a:pPr>
            <a:r>
              <a:rPr lang="zh-TW" altLang="en-US" dirty="0" smtClean="0"/>
              <a:t>圖示為標準的</a:t>
            </a:r>
            <a:r>
              <a:rPr lang="en-US" altLang="zh-TW" dirty="0" smtClean="0"/>
              <a:t>RNA</a:t>
            </a:r>
            <a:r>
              <a:rPr lang="zh-TW" altLang="en-US" dirty="0" smtClean="0"/>
              <a:t>的長相，最左邊是</a:t>
            </a:r>
            <a:r>
              <a:rPr lang="en-US" altLang="zh-TW" dirty="0" smtClean="0"/>
              <a:t>cap, </a:t>
            </a:r>
            <a:r>
              <a:rPr lang="zh-TW" altLang="en-US" dirty="0" smtClean="0"/>
              <a:t>最右邊的是多聚腺苷酸化的三端</a:t>
            </a:r>
            <a:endParaRPr lang="en-US" altLang="zh-TW" dirty="0" smtClean="0"/>
          </a:p>
          <a:p>
            <a:endParaRPr lang="en-US" altLang="zh-TW" dirty="0" smtClean="0"/>
          </a:p>
          <a:p>
            <a:r>
              <a:rPr lang="en-US" altLang="zh-TW" dirty="0" smtClean="0"/>
              <a:t>molecule</a:t>
            </a:r>
            <a:r>
              <a:rPr lang="zh-TW" altLang="en-US" dirty="0" smtClean="0"/>
              <a:t> </a:t>
            </a:r>
            <a:r>
              <a:rPr lang="en-US" altLang="zh-TW" dirty="0" smtClean="0"/>
              <a:t>(n) </a:t>
            </a:r>
            <a:r>
              <a:rPr lang="zh-TW" altLang="en-US" dirty="0" smtClean="0"/>
              <a:t>分子</a:t>
            </a:r>
            <a:endParaRPr lang="en-US" altLang="zh-TW" dirty="0" smtClean="0"/>
          </a:p>
          <a:p>
            <a:r>
              <a:rPr lang="zh-TW" altLang="en-US" dirty="0" smtClean="0"/>
              <a:t>非結構蛋白是指由病毒基因組編碼的，在病毒複製或基因表達調控過程中具有一定功能，但不結合於病毒顆粒中的蛋白質。</a:t>
            </a:r>
            <a:endParaRPr lang="en-US" altLang="zh-TW" dirty="0" smtClean="0"/>
          </a:p>
          <a:p>
            <a:r>
              <a:rPr lang="zh-TW" altLang="en-US" dirty="0" smtClean="0"/>
              <a:t>結構蛋白是指構成一個形態成熟的有感染性的病毒顆粒所必需的蛋白質，包括殼體蛋白、包膜蛋白和毒粒酶等。</a:t>
            </a:r>
            <a:endParaRPr lang="en-US" altLang="zh-TW" dirty="0" smtClean="0"/>
          </a:p>
          <a:p>
            <a:endParaRPr lang="en-US" altLang="zh-TW" dirty="0" smtClean="0"/>
          </a:p>
          <a:p>
            <a:r>
              <a:rPr lang="en-US" altLang="zh-TW" dirty="0" smtClean="0"/>
              <a:t>3</a:t>
            </a:r>
            <a:r>
              <a:rPr lang="zh-TW" altLang="en-US" dirty="0" smtClean="0"/>
              <a:t>端</a:t>
            </a:r>
            <a:r>
              <a:rPr lang="en-US" altLang="zh-TW" dirty="0" smtClean="0"/>
              <a:t>5</a:t>
            </a:r>
            <a:r>
              <a:rPr lang="zh-TW" altLang="en-US" dirty="0" smtClean="0"/>
              <a:t>端為了防止被</a:t>
            </a:r>
            <a:r>
              <a:rPr lang="en-US" altLang="zh-TW" dirty="0" smtClean="0"/>
              <a:t>RNA</a:t>
            </a:r>
            <a:r>
              <a:rPr lang="zh-TW" altLang="en-US" dirty="0" smtClean="0"/>
              <a:t>被水解，可以辨識此</a:t>
            </a:r>
            <a:r>
              <a:rPr lang="en-US" altLang="zh-TW" dirty="0" smtClean="0"/>
              <a:t>RAN</a:t>
            </a:r>
            <a:r>
              <a:rPr lang="zh-TW" altLang="en-US" dirty="0" smtClean="0"/>
              <a:t>是可以運送離開細胞核的</a:t>
            </a:r>
            <a:endParaRPr lang="en-US" altLang="zh-TW" dirty="0" smtClean="0"/>
          </a:p>
          <a:p>
            <a:r>
              <a:rPr lang="zh-TW" altLang="en-US" dirty="0" smtClean="0"/>
              <a:t>多聚腺苷酸化</a:t>
            </a:r>
            <a:r>
              <a:rPr lang="en-US" altLang="zh-TW" dirty="0" smtClean="0"/>
              <a:t>:</a:t>
            </a:r>
            <a:r>
              <a:rPr lang="zh-TW" altLang="en-US" dirty="0" smtClean="0"/>
              <a:t>在真核生物中，多聚腺苷酸化是一種機制，令</a:t>
            </a:r>
            <a:r>
              <a:rPr lang="en-US" altLang="zh-TW" dirty="0" smtClean="0"/>
              <a:t>mRNA</a:t>
            </a:r>
            <a:r>
              <a:rPr lang="zh-TW" altLang="en-US" dirty="0" smtClean="0"/>
              <a:t>分子於它們的</a:t>
            </a:r>
            <a:r>
              <a:rPr lang="en-US" altLang="zh-TW" dirty="0" smtClean="0"/>
              <a:t>3'</a:t>
            </a:r>
            <a:r>
              <a:rPr lang="zh-TW" altLang="en-US" dirty="0" smtClean="0"/>
              <a:t>端中斷。多聚腺苷酸尾（或聚</a:t>
            </a:r>
            <a:r>
              <a:rPr lang="en-US" altLang="zh-TW" dirty="0" smtClean="0"/>
              <a:t>A</a:t>
            </a:r>
            <a:r>
              <a:rPr lang="zh-TW" altLang="en-US" dirty="0" smtClean="0"/>
              <a:t>尾）保護</a:t>
            </a:r>
            <a:r>
              <a:rPr lang="en-US" altLang="zh-TW" dirty="0" smtClean="0"/>
              <a:t>mRNA</a:t>
            </a:r>
            <a:r>
              <a:rPr lang="zh-TW" altLang="en-US" dirty="0" smtClean="0"/>
              <a:t>，免受核酸外切酶攻擊，並且對轉錄終結、將</a:t>
            </a:r>
            <a:r>
              <a:rPr lang="en-US" altLang="zh-TW" dirty="0" smtClean="0"/>
              <a:t>mRNA</a:t>
            </a:r>
            <a:r>
              <a:rPr lang="zh-TW" altLang="en-US" dirty="0" smtClean="0"/>
              <a:t>從細胞核輸出及進行翻譯都十分重要。</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9</a:t>
            </a:fld>
            <a:endParaRPr lang="zh-TW" altLang="en-US"/>
          </a:p>
        </p:txBody>
      </p:sp>
    </p:spTree>
    <p:extLst>
      <p:ext uri="{BB962C8B-B14F-4D97-AF65-F5344CB8AC3E}">
        <p14:creationId xmlns:p14="http://schemas.microsoft.com/office/powerpoint/2010/main" val="19956729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Ad-IFN</a:t>
            </a:r>
            <a:r>
              <a:rPr lang="en-US" altLang="zh-TW" dirty="0" smtClean="0"/>
              <a:t>, </a:t>
            </a:r>
            <a:r>
              <a:rPr lang="zh-TW" altLang="en-US" dirty="0" smtClean="0"/>
              <a:t>複製缺陷型重組腺病毒血清型</a:t>
            </a:r>
            <a:endParaRPr lang="zh-TW" altLang="en-US" dirty="0"/>
          </a:p>
        </p:txBody>
      </p:sp>
      <p:sp>
        <p:nvSpPr>
          <p:cNvPr id="4" name="投影片編號版面配置區 3"/>
          <p:cNvSpPr>
            <a:spLocks noGrp="1"/>
          </p:cNvSpPr>
          <p:nvPr>
            <p:ph type="sldNum" sz="quarter" idx="10"/>
          </p:nvPr>
        </p:nvSpPr>
        <p:spPr/>
        <p:txBody>
          <a:bodyPr/>
          <a:lstStyle/>
          <a:p>
            <a:fld id="{7BC48F40-22D3-47CC-91B1-1605E6670DAA}" type="slidenum">
              <a:rPr lang="zh-TW" altLang="en-US" smtClean="0"/>
              <a:t>75</a:t>
            </a:fld>
            <a:endParaRPr lang="zh-TW" altLang="en-US"/>
          </a:p>
        </p:txBody>
      </p:sp>
    </p:spTree>
    <p:extLst>
      <p:ext uri="{BB962C8B-B14F-4D97-AF65-F5344CB8AC3E}">
        <p14:creationId xmlns:p14="http://schemas.microsoft.com/office/powerpoint/2010/main" val="31174624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食蟹獼猴</a:t>
            </a:r>
            <a:endParaRPr lang="en-US" altLang="zh-TW" dirty="0" smtClean="0"/>
          </a:p>
          <a:p>
            <a:r>
              <a:rPr lang="en-US" altLang="zh-TW" dirty="0" smtClean="0"/>
              <a:t>B1:</a:t>
            </a:r>
            <a:r>
              <a:rPr lang="zh-TW" altLang="en-US" dirty="0" smtClean="0"/>
              <a:t> </a:t>
            </a:r>
            <a:r>
              <a:rPr lang="en-US" altLang="zh-TW" dirty="0" smtClean="0"/>
              <a:t>PBS, B2: mouse </a:t>
            </a:r>
            <a:r>
              <a:rPr lang="en-US" altLang="zh-TW" dirty="0" err="1" smtClean="0"/>
              <a:t>IgG</a:t>
            </a:r>
            <a:r>
              <a:rPr lang="en-US" altLang="zh-TW" dirty="0" smtClean="0"/>
              <a:t>, </a:t>
            </a:r>
            <a:r>
              <a:rPr lang="zh-TW" altLang="en-US" dirty="0" smtClean="0"/>
              <a:t>沒有</a:t>
            </a:r>
            <a:r>
              <a:rPr lang="en-US" altLang="zh-TW" sz="1200" b="0" i="0" u="none" strike="noStrike" kern="1200" baseline="0" dirty="0" smtClean="0">
                <a:solidFill>
                  <a:schemeClr val="tx1"/>
                </a:solidFill>
                <a:latin typeface="+mn-lt"/>
                <a:ea typeface="+mn-ea"/>
                <a:cs typeface="+mn-cs"/>
              </a:rPr>
              <a:t>only with Ad-IFN</a:t>
            </a:r>
            <a:r>
              <a:rPr lang="zh-TW" altLang="en-US" sz="1200" b="0" i="0" u="none" strike="noStrike" kern="1200" baseline="0" smtClean="0">
                <a:solidFill>
                  <a:schemeClr val="tx1"/>
                </a:solidFill>
                <a:latin typeface="+mn-lt"/>
                <a:ea typeface="+mn-ea"/>
                <a:cs typeface="+mn-cs"/>
              </a:rPr>
              <a:t>的對照組 因為已有文獻顯示</a:t>
            </a:r>
            <a:r>
              <a:rPr lang="en-US" altLang="zh-TW" sz="1200" b="0" i="0" u="none" strike="noStrike" kern="1200" baseline="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to be ineffective in </a:t>
            </a:r>
            <a:r>
              <a:rPr lang="en-US" altLang="zh-TW" sz="1200" b="0" i="0" u="none" strike="noStrike" kern="1200" baseline="0" smtClean="0">
                <a:solidFill>
                  <a:schemeClr val="tx1"/>
                </a:solidFill>
                <a:latin typeface="+mn-lt"/>
                <a:ea typeface="+mn-ea"/>
                <a:cs typeface="+mn-cs"/>
              </a:rPr>
              <a:t>rescuing NHPs from </a:t>
            </a:r>
            <a:r>
              <a:rPr lang="en-US" altLang="zh-TW" sz="1200" b="0" i="0" u="none" strike="noStrike" kern="1200" baseline="0" dirty="0" smtClean="0">
                <a:solidFill>
                  <a:schemeClr val="tx1"/>
                </a:solidFill>
                <a:latin typeface="+mn-lt"/>
                <a:ea typeface="+mn-ea"/>
                <a:cs typeface="+mn-cs"/>
              </a:rPr>
              <a:t>lethal EBOV infection</a:t>
            </a:r>
            <a:endParaRPr lang="en-US" altLang="zh-TW" dirty="0" smtClean="0"/>
          </a:p>
          <a:p>
            <a:r>
              <a:rPr lang="en-US" altLang="zh-TW" dirty="0" smtClean="0"/>
              <a:t>(C) </a:t>
            </a:r>
            <a:r>
              <a:rPr lang="en-US" altLang="zh-TW" dirty="0" err="1" smtClean="0"/>
              <a:t>Viremia</a:t>
            </a:r>
            <a:r>
              <a:rPr lang="en-US" altLang="zh-TW" dirty="0" smtClean="0"/>
              <a:t>:</a:t>
            </a:r>
            <a:r>
              <a:rPr lang="zh-TW" altLang="en-US" dirty="0" smtClean="0"/>
              <a:t> 病毒血症</a:t>
            </a:r>
            <a:r>
              <a:rPr lang="en-US" altLang="zh-TW" sz="1200" b="0" i="0" u="none" strike="noStrike" kern="1200" baseline="0" dirty="0" smtClean="0">
                <a:solidFill>
                  <a:schemeClr val="tx1"/>
                </a:solidFill>
                <a:latin typeface="+mn-lt"/>
                <a:ea typeface="+mn-ea"/>
                <a:cs typeface="+mn-cs"/>
              </a:rPr>
              <a:t>TCID50 (median tissue culture infectious dose)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detected in all animals beginning at 3 dpi by</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TCID50 (median tissue culture infectious dose) and </a:t>
            </a:r>
            <a:r>
              <a:rPr lang="en-US" altLang="zh-TW" sz="1200" b="0" i="0" u="none" strike="noStrike" kern="1200" baseline="0" dirty="0" err="1" smtClean="0">
                <a:solidFill>
                  <a:schemeClr val="tx1"/>
                </a:solidFill>
                <a:latin typeface="+mn-lt"/>
                <a:ea typeface="+mn-ea"/>
                <a:cs typeface="+mn-cs"/>
              </a:rPr>
              <a:t>qRT</a:t>
            </a:r>
            <a:r>
              <a:rPr lang="en-US" altLang="zh-TW" sz="1200" b="0" i="0" u="none" strike="noStrike" kern="1200" baseline="0" dirty="0" smtClean="0">
                <a:solidFill>
                  <a:schemeClr val="tx1"/>
                </a:solidFill>
                <a:latin typeface="+mn-lt"/>
                <a:ea typeface="+mn-ea"/>
                <a:cs typeface="+mn-cs"/>
              </a:rPr>
              <a:t>-PCR (quantitative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reverse transcription polymerase chain reaction) from blood</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sampled just before treatment administration. </a:t>
            </a:r>
            <a:r>
              <a:rPr lang="en-US" altLang="zh-TW" sz="1200" b="0" i="0" u="none" strike="noStrike" kern="1200" baseline="0" dirty="0" err="1" smtClean="0">
                <a:solidFill>
                  <a:schemeClr val="tx1"/>
                </a:solidFill>
                <a:latin typeface="+mn-lt"/>
                <a:ea typeface="+mn-ea"/>
                <a:cs typeface="+mn-cs"/>
              </a:rPr>
              <a:t>Viremia</a:t>
            </a:r>
            <a:r>
              <a:rPr lang="en-US" altLang="zh-TW" sz="1200" b="0" i="0" u="none" strike="noStrike" kern="1200" baseline="0" dirty="0" smtClean="0">
                <a:solidFill>
                  <a:schemeClr val="tx1"/>
                </a:solidFill>
                <a:latin typeface="+mn-lt"/>
                <a:ea typeface="+mn-ea"/>
                <a:cs typeface="+mn-cs"/>
              </a:rPr>
              <a:t> decreased to undetectable levels by 16 dpi after completion of the treatment regimens but was uncontrollable in both control NHPs.(</a:t>
            </a:r>
            <a:r>
              <a:rPr lang="zh-TW" altLang="en-US" sz="1200" b="0" i="0" kern="1200" dirty="0" smtClean="0">
                <a:solidFill>
                  <a:schemeClr val="tx1"/>
                </a:solidFill>
                <a:effectLst/>
                <a:latin typeface="+mn-lt"/>
                <a:ea typeface="+mn-ea"/>
                <a:cs typeface="+mn-cs"/>
              </a:rPr>
              <a:t>引起</a:t>
            </a:r>
            <a:r>
              <a:rPr lang="en-US" altLang="zh-TW" sz="1200" b="0" i="0" kern="1200" dirty="0" smtClean="0">
                <a:solidFill>
                  <a:schemeClr val="tx1"/>
                </a:solidFill>
                <a:effectLst/>
                <a:latin typeface="+mn-lt"/>
                <a:ea typeface="+mn-ea"/>
                <a:cs typeface="+mn-cs"/>
              </a:rPr>
              <a:t>50%</a:t>
            </a:r>
            <a:r>
              <a:rPr lang="zh-TW" altLang="en-US" sz="1200" b="0" i="0" kern="1200" dirty="0" smtClean="0">
                <a:solidFill>
                  <a:schemeClr val="tx1"/>
                </a:solidFill>
                <a:effectLst/>
                <a:latin typeface="+mn-lt"/>
                <a:ea typeface="+mn-ea"/>
                <a:cs typeface="+mn-cs"/>
              </a:rPr>
              <a:t>發生死亡或病變的最小病毒量</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值越高表示所含病毒越多</a:t>
            </a:r>
            <a:r>
              <a:rPr lang="en-US" altLang="zh-TW" sz="1200" b="0" i="0" kern="1200" dirty="0" smtClean="0">
                <a:solidFill>
                  <a:schemeClr val="tx1"/>
                </a:solidFill>
                <a:effectLst/>
                <a:latin typeface="+mn-lt"/>
                <a:ea typeface="+mn-ea"/>
                <a:cs typeface="+mn-cs"/>
              </a:rPr>
              <a:t>)</a:t>
            </a:r>
            <a:endParaRPr lang="en-US" altLang="zh-TW" baseline="0" dirty="0" smtClean="0"/>
          </a:p>
          <a:p>
            <a:r>
              <a:rPr lang="en-US" altLang="zh-TW" baseline="0" dirty="0" smtClean="0"/>
              <a:t>(D) clinical score (E) rectal temperature </a:t>
            </a:r>
          </a:p>
          <a:p>
            <a:r>
              <a:rPr lang="en-US" altLang="zh-TW" baseline="0" dirty="0" smtClean="0"/>
              <a:t>(F)-(I) </a:t>
            </a:r>
            <a:r>
              <a:rPr lang="zh-TW" altLang="en-US" baseline="0" dirty="0" smtClean="0"/>
              <a:t>血液上的一些生化數值變化</a:t>
            </a:r>
            <a:endParaRPr lang="en-US" altLang="zh-TW" baseline="0" dirty="0" smtClean="0"/>
          </a:p>
          <a:p>
            <a:r>
              <a:rPr lang="en-US" altLang="zh-TW" baseline="0" dirty="0" smtClean="0"/>
              <a:t>(F)(G) </a:t>
            </a:r>
            <a:r>
              <a:rPr lang="zh-TW" altLang="en-US" baseline="0" dirty="0" smtClean="0"/>
              <a:t>肝酶</a:t>
            </a:r>
            <a:endParaRPr lang="en-US" altLang="zh-TW" baseline="0" dirty="0" smtClean="0"/>
          </a:p>
          <a:p>
            <a:r>
              <a:rPr lang="en-US" altLang="zh-TW" sz="1200" b="0" i="0" u="none" strike="noStrike" kern="1200" baseline="0" dirty="0" smtClean="0">
                <a:solidFill>
                  <a:schemeClr val="tx1"/>
                </a:solidFill>
                <a:latin typeface="+mn-lt"/>
                <a:ea typeface="+mn-ea"/>
                <a:cs typeface="+mn-cs"/>
              </a:rPr>
              <a:t>(H) </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platelets (PLT)</a:t>
            </a:r>
          </a:p>
          <a:p>
            <a:pPr marL="285750" indent="-285750">
              <a:buAutoNum type="romanUcParenBoth"/>
            </a:pPr>
            <a:r>
              <a:rPr lang="en-US" altLang="zh-TW" sz="1200" b="0" i="0" u="none" strike="noStrike" kern="1200" baseline="0" dirty="0" smtClean="0">
                <a:solidFill>
                  <a:schemeClr val="tx1"/>
                </a:solidFill>
                <a:latin typeface="+mn-lt"/>
                <a:ea typeface="+mn-ea"/>
                <a:cs typeface="+mn-cs"/>
              </a:rPr>
              <a:t>White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blood cells (WBCs)</a:t>
            </a:r>
          </a:p>
          <a:p>
            <a:pPr marL="171450" indent="-171450">
              <a:buFont typeface="Wingdings"/>
              <a:buChar char="à"/>
            </a:pPr>
            <a:r>
              <a:rPr lang="zh-TW" altLang="en-US" sz="1200" b="0" i="0" u="none" strike="noStrike" kern="1200" baseline="0" dirty="0" smtClean="0">
                <a:solidFill>
                  <a:schemeClr val="tx1"/>
                </a:solidFill>
                <a:latin typeface="+mn-lt"/>
                <a:ea typeface="+mn-ea"/>
                <a:cs typeface="+mn-cs"/>
                <a:sym typeface="Wingdings" pitchFamily="2" charset="2"/>
              </a:rPr>
              <a:t>死亡當日白血球血小板減少 </a:t>
            </a:r>
            <a:r>
              <a:rPr lang="en-US" altLang="zh-TW" sz="1200" b="0" i="0" u="none" strike="noStrike" kern="1200" baseline="0" dirty="0" smtClean="0">
                <a:solidFill>
                  <a:schemeClr val="tx1"/>
                </a:solidFill>
                <a:latin typeface="+mn-lt"/>
                <a:ea typeface="+mn-ea"/>
                <a:cs typeface="+mn-cs"/>
                <a:sym typeface="Wingdings" pitchFamily="2" charset="2"/>
              </a:rPr>
              <a:t>, </a:t>
            </a:r>
            <a:r>
              <a:rPr lang="zh-TW" altLang="en-US" sz="1200" b="0" i="0" u="none" strike="noStrike" kern="1200" baseline="0" dirty="0" smtClean="0">
                <a:solidFill>
                  <a:schemeClr val="tx1"/>
                </a:solidFill>
                <a:latin typeface="+mn-lt"/>
                <a:ea typeface="+mn-ea"/>
                <a:cs typeface="+mn-cs"/>
                <a:sym typeface="Wingdings" pitchFamily="2" charset="2"/>
              </a:rPr>
              <a:t>肝酶</a:t>
            </a:r>
            <a:r>
              <a:rPr lang="en-US" altLang="zh-TW" sz="1200" b="0" i="0" u="none" strike="noStrike" kern="1200" baseline="0" dirty="0" smtClean="0">
                <a:solidFill>
                  <a:schemeClr val="tx1"/>
                </a:solidFill>
                <a:latin typeface="+mn-lt"/>
                <a:ea typeface="+mn-ea"/>
                <a:cs typeface="+mn-cs"/>
                <a:sym typeface="Wingdings" pitchFamily="2" charset="2"/>
              </a:rPr>
              <a:t>(ALT/ALP)</a:t>
            </a:r>
            <a:r>
              <a:rPr lang="zh-TW" altLang="en-US" sz="1200" b="0" i="0" u="none" strike="noStrike" kern="1200" baseline="0" dirty="0" smtClean="0">
                <a:solidFill>
                  <a:schemeClr val="tx1"/>
                </a:solidFill>
                <a:latin typeface="+mn-lt"/>
                <a:ea typeface="+mn-ea"/>
                <a:cs typeface="+mn-cs"/>
                <a:sym typeface="Wingdings" pitchFamily="2" charset="2"/>
              </a:rPr>
              <a:t>升高</a:t>
            </a:r>
            <a:endParaRPr lang="en-US" altLang="zh-TW" baseline="0" dirty="0" smtClean="0"/>
          </a:p>
          <a:p>
            <a:r>
              <a:rPr lang="zh-TW" altLang="en-US" dirty="0" smtClean="0"/>
              <a:t>代表感染伊波拉病毒通常伴隨肝功能異常</a:t>
            </a:r>
            <a:endParaRPr lang="zh-TW" altLang="en-US" dirty="0"/>
          </a:p>
        </p:txBody>
      </p:sp>
      <p:sp>
        <p:nvSpPr>
          <p:cNvPr id="4" name="投影片編號版面配置區 3"/>
          <p:cNvSpPr>
            <a:spLocks noGrp="1"/>
          </p:cNvSpPr>
          <p:nvPr>
            <p:ph type="sldNum" sz="quarter" idx="10"/>
          </p:nvPr>
        </p:nvSpPr>
        <p:spPr/>
        <p:txBody>
          <a:bodyPr/>
          <a:lstStyle/>
          <a:p>
            <a:fld id="{7BC48F40-22D3-47CC-91B1-1605E6670DAA}" type="slidenum">
              <a:rPr lang="zh-TW" altLang="en-US" smtClean="0"/>
              <a:t>76</a:t>
            </a:fld>
            <a:endParaRPr lang="zh-TW" altLang="en-US"/>
          </a:p>
        </p:txBody>
      </p:sp>
    </p:spTree>
    <p:extLst>
      <p:ext uri="{BB962C8B-B14F-4D97-AF65-F5344CB8AC3E}">
        <p14:creationId xmlns:p14="http://schemas.microsoft.com/office/powerpoint/2010/main" val="2500525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一般獼猴</a:t>
            </a:r>
            <a:endParaRPr lang="zh-TW" altLang="en-US" dirty="0"/>
          </a:p>
        </p:txBody>
      </p:sp>
      <p:sp>
        <p:nvSpPr>
          <p:cNvPr id="4" name="投影片編號版面配置區 3"/>
          <p:cNvSpPr>
            <a:spLocks noGrp="1"/>
          </p:cNvSpPr>
          <p:nvPr>
            <p:ph type="sldNum" sz="quarter" idx="10"/>
          </p:nvPr>
        </p:nvSpPr>
        <p:spPr/>
        <p:txBody>
          <a:bodyPr/>
          <a:lstStyle/>
          <a:p>
            <a:fld id="{7BC48F40-22D3-47CC-91B1-1605E6670DAA}" type="slidenum">
              <a:rPr lang="zh-TW" altLang="en-US" smtClean="0"/>
              <a:t>78</a:t>
            </a:fld>
            <a:endParaRPr lang="zh-TW" altLang="en-US"/>
          </a:p>
        </p:txBody>
      </p:sp>
    </p:spTree>
    <p:extLst>
      <p:ext uri="{BB962C8B-B14F-4D97-AF65-F5344CB8AC3E}">
        <p14:creationId xmlns:p14="http://schemas.microsoft.com/office/powerpoint/2010/main" val="2553095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79</a:t>
            </a:fld>
            <a:endParaRPr lang="zh-TW" altLang="en-US"/>
          </a:p>
        </p:txBody>
      </p:sp>
    </p:spTree>
    <p:extLst>
      <p:ext uri="{BB962C8B-B14F-4D97-AF65-F5344CB8AC3E}">
        <p14:creationId xmlns:p14="http://schemas.microsoft.com/office/powerpoint/2010/main" val="3797165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MB-003 </a:t>
            </a:r>
            <a:r>
              <a:rPr lang="zh-TW" altLang="en-US" dirty="0" smtClean="0"/>
              <a:t>是一種</a:t>
            </a:r>
            <a:r>
              <a:rPr lang="zh-TW" altLang="en-US" sz="1200" b="1" i="0" kern="1200" dirty="0" smtClean="0">
                <a:solidFill>
                  <a:schemeClr val="tx1"/>
                </a:solidFill>
                <a:effectLst/>
                <a:latin typeface="+mn-lt"/>
                <a:ea typeface="+mn-ea"/>
                <a:cs typeface="+mn-cs"/>
              </a:rPr>
              <a:t>單抗，</a:t>
            </a:r>
            <a:r>
              <a:rPr lang="zh-TW" altLang="en-US" sz="1200" b="0" i="0" kern="1200" dirty="0" smtClean="0">
                <a:solidFill>
                  <a:schemeClr val="tx1"/>
                </a:solidFill>
                <a:effectLst/>
                <a:latin typeface="+mn-lt"/>
                <a:ea typeface="+mn-ea"/>
                <a:cs typeface="+mn-cs"/>
              </a:rPr>
              <a:t>是僅由一種類型的</a:t>
            </a:r>
            <a:r>
              <a:rPr lang="zh-TW" altLang="en-US" sz="1200" b="0" i="0" u="none" strike="noStrike" kern="1200" dirty="0" smtClean="0">
                <a:solidFill>
                  <a:schemeClr val="tx1"/>
                </a:solidFill>
                <a:effectLst/>
                <a:latin typeface="+mn-lt"/>
                <a:ea typeface="+mn-ea"/>
                <a:cs typeface="+mn-cs"/>
                <a:hlinkClick r:id="rId3" tooltip="細胞"/>
              </a:rPr>
              <a:t>細胞</a:t>
            </a:r>
            <a:r>
              <a:rPr lang="zh-TW" altLang="en-US" sz="1200" b="0" i="0" kern="1200" dirty="0" smtClean="0">
                <a:solidFill>
                  <a:schemeClr val="tx1"/>
                </a:solidFill>
                <a:effectLst/>
                <a:latin typeface="+mn-lt"/>
                <a:ea typeface="+mn-ea"/>
                <a:cs typeface="+mn-cs"/>
              </a:rPr>
              <a:t>製造出來的</a:t>
            </a:r>
            <a:r>
              <a:rPr lang="zh-TW" altLang="en-US" sz="1200" b="0" i="0" u="none" strike="noStrike" kern="1200" dirty="0" smtClean="0">
                <a:solidFill>
                  <a:schemeClr val="tx1"/>
                </a:solidFill>
                <a:effectLst/>
                <a:latin typeface="+mn-lt"/>
                <a:ea typeface="+mn-ea"/>
                <a:cs typeface="+mn-cs"/>
                <a:hlinkClick r:id="rId4" tooltip="抗體"/>
              </a:rPr>
              <a:t>抗體</a:t>
            </a:r>
            <a:endParaRPr lang="en-US" altLang="zh-TW" sz="1200" b="0" i="0" u="none" strike="noStrike"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單株抗體由可以製造這種抗體的</a:t>
            </a:r>
            <a:r>
              <a:rPr lang="zh-TW" altLang="en-US" sz="1200" b="0" i="0" u="none" strike="noStrike" kern="1200" dirty="0" smtClean="0">
                <a:solidFill>
                  <a:schemeClr val="tx1"/>
                </a:solidFill>
                <a:effectLst/>
                <a:latin typeface="+mn-lt"/>
                <a:ea typeface="+mn-ea"/>
                <a:cs typeface="+mn-cs"/>
                <a:hlinkClick r:id="rId5" tooltip="免疫細胞"/>
              </a:rPr>
              <a:t>免疫細胞</a:t>
            </a:r>
            <a:r>
              <a:rPr lang="zh-TW" altLang="en-US" sz="1200" b="0" i="0" kern="1200" dirty="0" smtClean="0">
                <a:solidFill>
                  <a:schemeClr val="tx1"/>
                </a:solidFill>
                <a:effectLst/>
                <a:latin typeface="+mn-lt"/>
                <a:ea typeface="+mn-ea"/>
                <a:cs typeface="+mn-cs"/>
              </a:rPr>
              <a:t>與</a:t>
            </a:r>
            <a:r>
              <a:rPr lang="zh-TW" altLang="en-US" sz="1200" b="0" i="0" u="none" strike="noStrike" kern="1200" dirty="0" smtClean="0">
                <a:solidFill>
                  <a:schemeClr val="tx1"/>
                </a:solidFill>
                <a:effectLst/>
                <a:latin typeface="+mn-lt"/>
                <a:ea typeface="+mn-ea"/>
                <a:cs typeface="+mn-cs"/>
                <a:hlinkClick r:id="rId6" tooltip="癌細胞"/>
              </a:rPr>
              <a:t>癌細胞</a:t>
            </a:r>
            <a:r>
              <a:rPr lang="zh-TW" altLang="en-US" sz="1200" b="0" i="0" kern="1200" dirty="0" smtClean="0">
                <a:solidFill>
                  <a:schemeClr val="tx1"/>
                </a:solidFill>
                <a:effectLst/>
                <a:latin typeface="+mn-lt"/>
                <a:ea typeface="+mn-ea"/>
                <a:cs typeface="+mn-cs"/>
              </a:rPr>
              <a:t>融合後的細胞產生的，這種融合細胞即具有瘤細胞不斷分裂的能力，又具有免疫細胞能產生抗體的能力。融合後的</a:t>
            </a:r>
            <a:r>
              <a:rPr lang="zh-TW" altLang="en-US" sz="1200" b="0" i="0" u="none" strike="noStrike" kern="1200" dirty="0" smtClean="0">
                <a:solidFill>
                  <a:schemeClr val="tx1"/>
                </a:solidFill>
                <a:effectLst/>
                <a:latin typeface="+mn-lt"/>
                <a:ea typeface="+mn-ea"/>
                <a:cs typeface="+mn-cs"/>
                <a:hlinkClick r:id="rId7" tooltip="雜交細胞 (頁面不存在)"/>
              </a:rPr>
              <a:t>雜交細胞</a:t>
            </a:r>
            <a:r>
              <a:rPr lang="zh-TW" altLang="en-US" sz="1200" b="0" i="0" kern="1200" dirty="0" smtClean="0">
                <a:solidFill>
                  <a:schemeClr val="tx1"/>
                </a:solidFill>
                <a:effectLst/>
                <a:latin typeface="+mn-lt"/>
                <a:ea typeface="+mn-ea"/>
                <a:cs typeface="+mn-cs"/>
              </a:rPr>
              <a:t>（雜種瘤）可以產生大量相同的抗體。當其應用於醫療中時，在識別</a:t>
            </a:r>
            <a:r>
              <a:rPr lang="zh-TW" altLang="en-US" sz="1200" b="0" i="0" u="none" strike="noStrike" kern="1200" dirty="0" smtClean="0">
                <a:solidFill>
                  <a:schemeClr val="tx1"/>
                </a:solidFill>
                <a:effectLst/>
                <a:latin typeface="+mn-lt"/>
                <a:ea typeface="+mn-ea"/>
                <a:cs typeface="+mn-cs"/>
                <a:hlinkClick r:id="rId8" tooltip="抗原"/>
              </a:rPr>
              <a:t>抗原</a:t>
            </a:r>
            <a:r>
              <a:rPr lang="zh-TW" altLang="en-US" sz="1200" b="0" i="0" kern="1200" dirty="0" smtClean="0">
                <a:solidFill>
                  <a:schemeClr val="tx1"/>
                </a:solidFill>
                <a:effectLst/>
                <a:latin typeface="+mn-lt"/>
                <a:ea typeface="+mn-ea"/>
                <a:cs typeface="+mn-cs"/>
              </a:rPr>
              <a:t>中的顯示的微小變化（如果有的話）有助於減小</a:t>
            </a:r>
            <a:r>
              <a:rPr lang="zh-TW" altLang="en-US" sz="1200" b="0" i="0" u="none" strike="noStrike" kern="1200" dirty="0" smtClean="0">
                <a:solidFill>
                  <a:schemeClr val="tx1"/>
                </a:solidFill>
                <a:effectLst/>
                <a:latin typeface="+mn-lt"/>
                <a:ea typeface="+mn-ea"/>
                <a:cs typeface="+mn-cs"/>
                <a:hlinkClick r:id="rId9" tooltip="副作用"/>
              </a:rPr>
              <a:t>副作用</a:t>
            </a:r>
            <a:r>
              <a:rPr lang="zh-TW" altLang="en-US" sz="1200" b="0" i="0" kern="1200" dirty="0" smtClean="0">
                <a:solidFill>
                  <a:schemeClr val="tx1"/>
                </a:solidFill>
                <a:effectLst/>
                <a:latin typeface="+mn-lt"/>
                <a:ea typeface="+mn-ea"/>
                <a:cs typeface="+mn-cs"/>
              </a:rPr>
              <a:t>。</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在這個雞尾酒療法的治療下可以使在非靈長類動物中存活率從原本的</a:t>
            </a:r>
            <a:r>
              <a:rPr lang="en-US" altLang="zh-TW" dirty="0" smtClean="0"/>
              <a:t>10%</a:t>
            </a:r>
            <a:r>
              <a:rPr lang="zh-TW" altLang="en-US" dirty="0" smtClean="0"/>
              <a:t>變成</a:t>
            </a:r>
            <a:r>
              <a:rPr lang="en-US" altLang="zh-TW" dirty="0" smtClean="0"/>
              <a:t>43%</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81</a:t>
            </a:fld>
            <a:endParaRPr lang="zh-TW" altLang="en-US"/>
          </a:p>
        </p:txBody>
      </p:sp>
    </p:spTree>
    <p:extLst>
      <p:ext uri="{BB962C8B-B14F-4D97-AF65-F5344CB8AC3E}">
        <p14:creationId xmlns:p14="http://schemas.microsoft.com/office/powerpoint/2010/main" val="652613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13C6</a:t>
            </a:r>
            <a:r>
              <a:rPr lang="zh-TW" altLang="en-US" dirty="0" smtClean="0"/>
              <a:t>、</a:t>
            </a:r>
            <a:r>
              <a:rPr lang="en-US" altLang="zh-TW" dirty="0" smtClean="0"/>
              <a:t>13F6</a:t>
            </a:r>
            <a:r>
              <a:rPr lang="zh-TW" altLang="en-US" dirty="0" smtClean="0"/>
              <a:t>、</a:t>
            </a:r>
            <a:r>
              <a:rPr lang="en-US" altLang="zh-TW" dirty="0" smtClean="0"/>
              <a:t>6D8</a:t>
            </a:r>
            <a:r>
              <a:rPr lang="zh-TW" altLang="en-US" dirty="0" smtClean="0"/>
              <a:t>是三種從老鼠身上得到的</a:t>
            </a:r>
            <a:r>
              <a:rPr lang="en-US" altLang="zh-TW" dirty="0" smtClean="0"/>
              <a:t>EBOV</a:t>
            </a:r>
            <a:r>
              <a:rPr lang="zh-TW" altLang="en-US" dirty="0" smtClean="0"/>
              <a:t>糖蛋白的單株表位抗體  ，然後此抗體植物中放大，</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植物生長</a:t>
            </a:r>
            <a:r>
              <a:rPr lang="en-US" altLang="zh-TW" dirty="0" smtClean="0"/>
              <a:t>24〜26</a:t>
            </a:r>
            <a:r>
              <a:rPr lang="zh-TW" altLang="en-US" dirty="0" smtClean="0"/>
              <a:t>天在一個封閉的成長室溫、以</a:t>
            </a:r>
            <a:r>
              <a:rPr lang="en-US" altLang="zh-TW" dirty="0" smtClean="0"/>
              <a:t>22°</a:t>
            </a:r>
            <a:r>
              <a:rPr lang="zh-TW" altLang="en-US" dirty="0" smtClean="0"/>
              <a:t>至</a:t>
            </a:r>
            <a:r>
              <a:rPr lang="en-US" altLang="zh-TW" dirty="0" smtClean="0"/>
              <a:t>24°C</a:t>
            </a:r>
            <a:r>
              <a:rPr lang="zh-TW" altLang="en-US" dirty="0" smtClean="0"/>
              <a:t>在用於真空滲透，並和等體積</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的此注入單株表位抗體的農桿菌培養過夜進行混合，之後再經由提煉而產生很大量的</a:t>
            </a:r>
            <a:r>
              <a:rPr lang="en-US" altLang="zh-TW" dirty="0" smtClean="0"/>
              <a:t>MB-003</a:t>
            </a:r>
            <a:r>
              <a:rPr lang="zh-TW" altLang="en-US" dirty="0" smtClean="0"/>
              <a:t>抗體。</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經過加工去免疫化後，使它們適合於在人體中使用（即， </a:t>
            </a:r>
            <a:r>
              <a:rPr lang="en-US" altLang="zh-TW" dirty="0" smtClean="0"/>
              <a:t>MB- 003 </a:t>
            </a:r>
            <a:r>
              <a:rPr lang="zh-TW" altLang="en-US" dirty="0" smtClean="0"/>
              <a:t>），這即是本篇文章欲用此結合的</a:t>
            </a:r>
            <a:r>
              <a:rPr lang="en-US" altLang="zh-TW" dirty="0" smtClean="0"/>
              <a:t>MB- 003 </a:t>
            </a:r>
            <a:r>
              <a:rPr lang="zh-TW" altLang="en-US" dirty="0" smtClean="0"/>
              <a:t>所產生的抗體，</a:t>
            </a:r>
            <a:endParaRPr lang="en-US" altLang="zh-TW" dirty="0" smtClean="0"/>
          </a:p>
          <a:p>
            <a:r>
              <a:rPr lang="zh-TW" altLang="en-US" dirty="0" smtClean="0"/>
              <a:t>藉此實驗來驗證此三種抗體所組合的雞尾酒療法，是否能有效的抑制</a:t>
            </a:r>
            <a:r>
              <a:rPr lang="en-US" altLang="zh-TW" dirty="0" smtClean="0"/>
              <a:t>EBOV</a:t>
            </a:r>
            <a:r>
              <a:rPr lang="zh-TW" altLang="en-US" dirty="0" smtClean="0"/>
              <a:t>的症狀並進一步達到治癒</a:t>
            </a:r>
            <a:r>
              <a:rPr lang="en-US" altLang="zh-TW" dirty="0" smtClean="0"/>
              <a:t>EBOV</a:t>
            </a:r>
            <a:endParaRPr lang="zh-TW" altLang="en-US" dirty="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82</a:t>
            </a:fld>
            <a:endParaRPr lang="zh-TW" altLang="en-US"/>
          </a:p>
        </p:txBody>
      </p:sp>
    </p:spTree>
    <p:extLst>
      <p:ext uri="{BB962C8B-B14F-4D97-AF65-F5344CB8AC3E}">
        <p14:creationId xmlns:p14="http://schemas.microsoft.com/office/powerpoint/2010/main" val="4081593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有三種實驗體，第一種是使用磷酸鹽緩衝鹽水的對照組</a:t>
            </a:r>
            <a:endParaRPr lang="en-US" altLang="zh-TW" dirty="0" smtClean="0"/>
          </a:p>
          <a:p>
            <a:r>
              <a:rPr lang="zh-TW" altLang="en-US" dirty="0" smtClean="0"/>
              <a:t>第二種事無關單抗的實驗組</a:t>
            </a:r>
            <a:endParaRPr lang="en-US" altLang="zh-TW" dirty="0" smtClean="0"/>
          </a:p>
          <a:p>
            <a:r>
              <a:rPr lang="zh-TW" altLang="en-US" dirty="0" smtClean="0"/>
              <a:t>第三種是本次實驗對象的使用</a:t>
            </a:r>
            <a:r>
              <a:rPr lang="en-US" altLang="zh-TW" dirty="0" smtClean="0"/>
              <a:t>MB-003</a:t>
            </a:r>
            <a:r>
              <a:rPr lang="zh-TW" altLang="en-US" dirty="0" smtClean="0"/>
              <a:t>的實驗組</a:t>
            </a:r>
            <a:endParaRPr lang="zh-TW" altLang="en-US" dirty="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83</a:t>
            </a:fld>
            <a:endParaRPr lang="zh-TW" altLang="en-US"/>
          </a:p>
        </p:txBody>
      </p:sp>
    </p:spTree>
    <p:extLst>
      <p:ext uri="{BB962C8B-B14F-4D97-AF65-F5344CB8AC3E}">
        <p14:creationId xmlns:p14="http://schemas.microsoft.com/office/powerpoint/2010/main" val="3605309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上圖是量測動物體溫的圖表，下圖是比較量測敗血症狀的發生的時間和體溫改變發生的時間，</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敗血症狀是藉由</a:t>
            </a:r>
            <a:r>
              <a:rPr lang="en-US" altLang="zh-TW" sz="1200" b="0" i="0" u="none" strike="noStrike" kern="1200" baseline="0" dirty="0" smtClean="0">
                <a:solidFill>
                  <a:schemeClr val="tx1"/>
                </a:solidFill>
                <a:latin typeface="+mn-lt"/>
                <a:ea typeface="+mn-ea"/>
                <a:cs typeface="+mn-cs"/>
              </a:rPr>
              <a:t>Diagnostic Services Division (DSD) EZ1 </a:t>
            </a:r>
            <a:r>
              <a:rPr lang="en-US" altLang="zh-TW" sz="1200" b="0" i="0" u="none" strike="noStrike" kern="1200" baseline="0" dirty="0" err="1" smtClean="0">
                <a:solidFill>
                  <a:schemeClr val="tx1"/>
                </a:solidFill>
                <a:latin typeface="+mn-lt"/>
                <a:ea typeface="+mn-ea"/>
                <a:cs typeface="+mn-cs"/>
              </a:rPr>
              <a:t>rRT</a:t>
            </a:r>
            <a:r>
              <a:rPr lang="en-US" altLang="zh-TW" sz="1200" b="0" i="0" u="none" strike="noStrike" kern="1200" baseline="0" dirty="0" smtClean="0">
                <a:solidFill>
                  <a:schemeClr val="tx1"/>
                </a:solidFill>
                <a:latin typeface="+mn-lt"/>
                <a:ea typeface="+mn-ea"/>
                <a:cs typeface="+mn-cs"/>
              </a:rPr>
              <a:t>-PCR pre-EUA Assay Kit</a:t>
            </a:r>
            <a:r>
              <a:rPr lang="zh-TW" altLang="en-US" sz="1200" b="0" i="0" u="none" strike="noStrike" kern="1200" baseline="0" dirty="0" smtClean="0">
                <a:solidFill>
                  <a:schemeClr val="tx1"/>
                </a:solidFill>
                <a:latin typeface="+mn-lt"/>
                <a:ea typeface="+mn-ea"/>
                <a:cs typeface="+mn-cs"/>
              </a:rPr>
              <a:t> 使用</a:t>
            </a:r>
            <a:r>
              <a:rPr lang="en-US" altLang="zh-TW" sz="1200" b="0" i="0" u="none" strike="noStrike" kern="1200" baseline="0" dirty="0" smtClean="0">
                <a:solidFill>
                  <a:schemeClr val="tx1"/>
                </a:solidFill>
                <a:latin typeface="+mn-lt"/>
                <a:ea typeface="+mn-ea"/>
                <a:cs typeface="+mn-cs"/>
              </a:rPr>
              <a:t>PCR</a:t>
            </a:r>
            <a:r>
              <a:rPr lang="zh-TW" altLang="en-US" sz="1200" b="0" i="0" u="none" strike="noStrike" kern="1200" baseline="0" dirty="0" smtClean="0">
                <a:solidFill>
                  <a:schemeClr val="tx1"/>
                </a:solidFill>
                <a:latin typeface="+mn-lt"/>
                <a:ea typeface="+mn-ea"/>
                <a:cs typeface="+mn-cs"/>
              </a:rPr>
              <a:t>的方式，將帶側的基因藉由放大的方式量出</a:t>
            </a:r>
            <a:endParaRPr lang="en-US" altLang="zh-TW"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baseline="0" dirty="0" smtClean="0">
                <a:solidFill>
                  <a:schemeClr val="tx1"/>
                </a:solidFill>
                <a:latin typeface="+mn-lt"/>
                <a:ea typeface="+mn-ea"/>
                <a:cs typeface="+mn-cs"/>
              </a:rPr>
              <a:t>可以發現，若是兩種反應都達到十，即給予藥劑，然後在給予藥劑後可以發現有</a:t>
            </a:r>
            <a:r>
              <a:rPr lang="en-US" altLang="zh-TW" sz="1200" b="0" i="0" u="none" strike="noStrike" kern="1200" baseline="0" dirty="0" smtClean="0">
                <a:solidFill>
                  <a:schemeClr val="tx1"/>
                </a:solidFill>
                <a:latin typeface="+mn-lt"/>
                <a:ea typeface="+mn-ea"/>
                <a:cs typeface="+mn-cs"/>
              </a:rPr>
              <a:t>43%</a:t>
            </a:r>
            <a:r>
              <a:rPr lang="zh-TW" altLang="en-US" sz="1200" b="0" i="0" u="none" strike="noStrike" kern="1200" baseline="0" dirty="0" smtClean="0">
                <a:solidFill>
                  <a:schemeClr val="tx1"/>
                </a:solidFill>
                <a:latin typeface="+mn-lt"/>
                <a:ea typeface="+mn-ea"/>
                <a:cs typeface="+mn-cs"/>
              </a:rPr>
              <a:t>得純活率。</a:t>
            </a:r>
            <a:endParaRPr lang="zh-TW" altLang="en-US" dirty="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84</a:t>
            </a:fld>
            <a:endParaRPr lang="zh-TW" altLang="en-US"/>
          </a:p>
        </p:txBody>
      </p:sp>
    </p:spTree>
    <p:extLst>
      <p:ext uri="{BB962C8B-B14F-4D97-AF65-F5344CB8AC3E}">
        <p14:creationId xmlns:p14="http://schemas.microsoft.com/office/powerpoint/2010/main" val="16001007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在病理上的發現，藉由</a:t>
            </a:r>
            <a:r>
              <a:rPr lang="en-US" altLang="zh-TW" dirty="0" err="1" smtClean="0"/>
              <a:t>pcr</a:t>
            </a:r>
            <a:r>
              <a:rPr lang="zh-TW" altLang="en-US" dirty="0" smtClean="0"/>
              <a:t>的檢測，可以發現此</a:t>
            </a:r>
            <a:r>
              <a:rPr lang="en-US" altLang="zh-TW" dirty="0" smtClean="0"/>
              <a:t>MB-003</a:t>
            </a:r>
            <a:r>
              <a:rPr lang="zh-TW" altLang="en-US" dirty="0" smtClean="0"/>
              <a:t>可以對那些敗血症的物質產生抑制進而推估出他在體內中抑制了病毒的那些反映</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85</a:t>
            </a:fld>
            <a:endParaRPr lang="zh-TW" altLang="en-US"/>
          </a:p>
        </p:txBody>
      </p:sp>
    </p:spTree>
    <p:extLst>
      <p:ext uri="{BB962C8B-B14F-4D97-AF65-F5344CB8AC3E}">
        <p14:creationId xmlns:p14="http://schemas.microsoft.com/office/powerpoint/2010/main" val="5978252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最後是存活率，可以看出</a:t>
            </a:r>
            <a:endParaRPr lang="en-US" altLang="zh-TW" dirty="0" smtClean="0"/>
          </a:p>
          <a:p>
            <a:r>
              <a:rPr lang="en-US" altLang="zh-TW" dirty="0" smtClean="0"/>
              <a:t>A</a:t>
            </a:r>
            <a:r>
              <a:rPr lang="zh-TW" altLang="en-US" dirty="0" smtClean="0"/>
              <a:t>圖示存活率，</a:t>
            </a:r>
            <a:r>
              <a:rPr lang="en-US" altLang="zh-TW" dirty="0" smtClean="0"/>
              <a:t>B</a:t>
            </a:r>
            <a:r>
              <a:rPr lang="zh-TW" altLang="en-US" dirty="0" smtClean="0"/>
              <a:t>圖示</a:t>
            </a:r>
            <a:r>
              <a:rPr lang="en-US" altLang="zh-TW" sz="1200" b="0" i="0" u="none" strike="noStrike" kern="1200" baseline="0" dirty="0" smtClean="0">
                <a:solidFill>
                  <a:schemeClr val="tx1"/>
                </a:solidFill>
                <a:latin typeface="+mn-lt"/>
                <a:ea typeface="+mn-ea"/>
                <a:cs typeface="+mn-cs"/>
              </a:rPr>
              <a:t> </a:t>
            </a:r>
            <a:r>
              <a:rPr lang="zh-TW" altLang="en-US" sz="1200" b="0" i="0" u="none" strike="noStrike" kern="1200" baseline="0" dirty="0" smtClean="0">
                <a:solidFill>
                  <a:schemeClr val="tx1"/>
                </a:solidFill>
                <a:latin typeface="+mn-lt"/>
                <a:ea typeface="+mn-ea"/>
                <a:cs typeface="+mn-cs"/>
              </a:rPr>
              <a:t>全部的抗體數量</a:t>
            </a:r>
            <a:endParaRPr lang="en-US" altLang="zh-TW" sz="1200" b="0" i="0" u="none" strike="noStrike" kern="1200" baseline="0" dirty="0" smtClean="0">
              <a:solidFill>
                <a:schemeClr val="tx1"/>
              </a:solidFill>
              <a:latin typeface="+mn-lt"/>
              <a:ea typeface="+mn-ea"/>
              <a:cs typeface="+mn-cs"/>
            </a:endParaRPr>
          </a:p>
          <a:p>
            <a:r>
              <a:rPr lang="en-US" altLang="zh-TW" dirty="0" smtClean="0"/>
              <a:t>C</a:t>
            </a:r>
            <a:r>
              <a:rPr lang="zh-TW" altLang="en-US" dirty="0" smtClean="0"/>
              <a:t>是敗血物質的濃度</a:t>
            </a:r>
            <a:endParaRPr lang="en-US" altLang="zh-TW" dirty="0" smtClean="0"/>
          </a:p>
          <a:p>
            <a:r>
              <a:rPr lang="en-US" altLang="zh-TW" dirty="0" smtClean="0"/>
              <a:t>D:RT-PCR</a:t>
            </a:r>
            <a:r>
              <a:rPr lang="zh-TW" altLang="en-US" dirty="0" smtClean="0"/>
              <a:t>所檢查出的數量</a:t>
            </a:r>
            <a:endParaRPr lang="zh-TW" altLang="en-US" dirty="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86</a:t>
            </a:fld>
            <a:endParaRPr lang="zh-TW" altLang="en-US"/>
          </a:p>
        </p:txBody>
      </p:sp>
    </p:spTree>
    <p:extLst>
      <p:ext uri="{BB962C8B-B14F-4D97-AF65-F5344CB8AC3E}">
        <p14:creationId xmlns:p14="http://schemas.microsoft.com/office/powerpoint/2010/main" val="60549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10</a:t>
            </a:fld>
            <a:endParaRPr lang="zh-TW" altLang="en-US"/>
          </a:p>
        </p:txBody>
      </p:sp>
    </p:spTree>
    <p:extLst>
      <p:ext uri="{BB962C8B-B14F-4D97-AF65-F5344CB8AC3E}">
        <p14:creationId xmlns:p14="http://schemas.microsoft.com/office/powerpoint/2010/main" val="22894368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smtClean="0">
                <a:solidFill>
                  <a:schemeClr val="tx1"/>
                </a:solidFill>
                <a:latin typeface="+mn-lt"/>
                <a:ea typeface="+mn-ea"/>
                <a:cs typeface="+mn-cs"/>
              </a:rPr>
              <a:t>A:thrombocytopenia</a:t>
            </a:r>
            <a:r>
              <a:rPr lang="zh-TW" altLang="en-US" sz="1200" b="0" i="0" u="none" strike="noStrike" kern="1200" dirty="0" smtClean="0">
                <a:solidFill>
                  <a:schemeClr val="tx1"/>
                </a:solidFill>
                <a:effectLst/>
                <a:latin typeface="+mn-lt"/>
                <a:ea typeface="+mn-ea"/>
                <a:cs typeface="+mn-cs"/>
                <a:hlinkClick r:id="rId3"/>
              </a:rPr>
              <a:t>血小板過低</a:t>
            </a:r>
            <a:endParaRPr lang="zh-TW" altLang="en-US" sz="1200" b="0" i="0" kern="1200" dirty="0" smtClean="0">
              <a:solidFill>
                <a:schemeClr val="tx1"/>
              </a:solidFill>
              <a:effectLst/>
              <a:latin typeface="+mn-lt"/>
              <a:ea typeface="+mn-ea"/>
              <a:cs typeface="+mn-cs"/>
            </a:endParaRPr>
          </a:p>
          <a:p>
            <a:r>
              <a:rPr lang="en-US" altLang="zh-TW" sz="1200" b="0" i="0" u="none" strike="noStrike" kern="1200" baseline="0" dirty="0" smtClean="0">
                <a:solidFill>
                  <a:schemeClr val="tx1"/>
                </a:solidFill>
                <a:latin typeface="+mn-lt"/>
                <a:ea typeface="+mn-ea"/>
                <a:cs typeface="+mn-cs"/>
              </a:rPr>
              <a:t>B:Anemia</a:t>
            </a:r>
            <a:r>
              <a:rPr lang="zh-TW" altLang="en-US" sz="1200" b="0" i="0" u="none" strike="noStrike" kern="1200" baseline="0" dirty="0" smtClean="0">
                <a:solidFill>
                  <a:schemeClr val="tx1"/>
                </a:solidFill>
                <a:latin typeface="+mn-lt"/>
                <a:ea typeface="+mn-ea"/>
                <a:cs typeface="+mn-cs"/>
              </a:rPr>
              <a:t>貧血</a:t>
            </a:r>
            <a:endParaRPr lang="en-US" altLang="zh-TW"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C:</a:t>
            </a:r>
            <a:r>
              <a:rPr lang="zh-TW" altLang="en-US" sz="1200" b="0" i="0" kern="1200" dirty="0" smtClean="0">
                <a:solidFill>
                  <a:schemeClr val="tx1"/>
                </a:solidFill>
                <a:effectLst/>
                <a:latin typeface="+mn-lt"/>
                <a:ea typeface="+mn-ea"/>
                <a:cs typeface="+mn-cs"/>
              </a:rPr>
              <a:t>天冬氨酸氨基轉移酶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穀草轉氨酶，和</a:t>
            </a:r>
            <a:r>
              <a:rPr lang="zh-TW" altLang="en-US" sz="1200" b="0" i="0" u="none" strike="noStrike" kern="1200" dirty="0" smtClean="0">
                <a:solidFill>
                  <a:schemeClr val="tx1"/>
                </a:solidFill>
                <a:effectLst/>
                <a:latin typeface="+mn-lt"/>
                <a:ea typeface="+mn-ea"/>
                <a:cs typeface="+mn-cs"/>
                <a:hlinkClick r:id="rId4" tooltip="谷丙轉氨酶"/>
              </a:rPr>
              <a:t>谷丙轉氨酶</a:t>
            </a:r>
            <a:r>
              <a:rPr lang="zh-TW" altLang="en-US" sz="1200" b="0" i="0" kern="1200" dirty="0" smtClean="0">
                <a:solidFill>
                  <a:schemeClr val="tx1"/>
                </a:solidFill>
                <a:effectLst/>
                <a:latin typeface="+mn-lt"/>
                <a:ea typeface="+mn-ea"/>
                <a:cs typeface="+mn-cs"/>
              </a:rPr>
              <a:t>類似，是臨床上進行</a:t>
            </a:r>
            <a:r>
              <a:rPr lang="zh-TW" altLang="en-US" sz="1200" b="0" i="0" u="none" strike="noStrike" kern="1200" dirty="0" smtClean="0">
                <a:solidFill>
                  <a:schemeClr val="tx1"/>
                </a:solidFill>
                <a:effectLst/>
                <a:latin typeface="+mn-lt"/>
                <a:ea typeface="+mn-ea"/>
                <a:cs typeface="+mn-cs"/>
                <a:hlinkClick r:id="rId5" tooltip="肝功能測試"/>
              </a:rPr>
              <a:t>肝功能測試</a:t>
            </a:r>
            <a:r>
              <a:rPr lang="zh-TW" altLang="en-US" sz="1200" b="0" i="0" kern="1200" dirty="0" smtClean="0">
                <a:solidFill>
                  <a:schemeClr val="tx1"/>
                </a:solidFill>
                <a:effectLst/>
                <a:latin typeface="+mn-lt"/>
                <a:ea typeface="+mn-ea"/>
                <a:cs typeface="+mn-cs"/>
              </a:rPr>
              <a:t>的一個標準，來確定肝臟是否健康。</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D:</a:t>
            </a:r>
            <a:r>
              <a:rPr lang="zh-TW" altLang="zh-TW" sz="1200" b="0" i="0" kern="1200" dirty="0" smtClean="0">
                <a:solidFill>
                  <a:schemeClr val="tx1"/>
                </a:solidFill>
                <a:effectLst/>
                <a:latin typeface="+mn-lt"/>
                <a:ea typeface="+mn-ea"/>
                <a:cs typeface="+mn-cs"/>
              </a:rPr>
              <a:t>谷丙轉氨酶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谷丙轉氨酶的含量升高往往意味著</a:t>
            </a:r>
            <a:r>
              <a:rPr lang="zh-TW" altLang="en-US" sz="1200" b="0" i="0" u="none" strike="noStrike" kern="1200" dirty="0" smtClean="0">
                <a:solidFill>
                  <a:schemeClr val="tx1"/>
                </a:solidFill>
                <a:effectLst/>
                <a:latin typeface="+mn-lt"/>
                <a:ea typeface="+mn-ea"/>
                <a:cs typeface="+mn-cs"/>
                <a:hlinkClick r:id="rId6" tooltip="酒精肝 (頁面不存在)"/>
              </a:rPr>
              <a:t>酒精肝</a:t>
            </a:r>
            <a:r>
              <a:rPr lang="zh-TW" altLang="en-US" sz="1200" b="0" i="0" kern="1200" dirty="0" smtClean="0">
                <a:solidFill>
                  <a:schemeClr val="tx1"/>
                </a:solidFill>
                <a:effectLst/>
                <a:latin typeface="+mn-lt"/>
                <a:ea typeface="+mn-ea"/>
                <a:cs typeface="+mn-cs"/>
              </a:rPr>
              <a:t>或病毒性</a:t>
            </a:r>
            <a:r>
              <a:rPr lang="zh-TW" altLang="en-US" sz="1200" b="0" i="0" u="none" strike="noStrike" kern="1200" dirty="0" smtClean="0">
                <a:solidFill>
                  <a:schemeClr val="tx1"/>
                </a:solidFill>
                <a:effectLst/>
                <a:latin typeface="+mn-lt"/>
                <a:ea typeface="+mn-ea"/>
                <a:cs typeface="+mn-cs"/>
                <a:hlinkClick r:id="rId7" tooltip="肝炎"/>
              </a:rPr>
              <a:t>肝炎</a:t>
            </a:r>
            <a:r>
              <a:rPr lang="zh-TW" altLang="en-US" sz="1200" b="0" i="0" kern="1200" dirty="0" smtClean="0">
                <a:solidFill>
                  <a:schemeClr val="tx1"/>
                </a:solidFill>
                <a:effectLst/>
                <a:latin typeface="+mn-lt"/>
                <a:ea typeface="+mn-ea"/>
                <a:cs typeface="+mn-cs"/>
              </a:rPr>
              <a:t>，</a:t>
            </a:r>
            <a:r>
              <a:rPr lang="zh-TW" altLang="en-US" sz="1200" b="0" i="0" u="none" strike="noStrike" kern="1200" dirty="0" smtClean="0">
                <a:solidFill>
                  <a:schemeClr val="tx1"/>
                </a:solidFill>
                <a:effectLst/>
                <a:latin typeface="+mn-lt"/>
                <a:ea typeface="+mn-ea"/>
                <a:cs typeface="+mn-cs"/>
                <a:hlinkClick r:id="rId8" tooltip="充血性心力衰竭"/>
              </a:rPr>
              <a:t>充血性心力衰竭</a:t>
            </a:r>
            <a:r>
              <a:rPr lang="zh-TW" altLang="en-US" sz="1200" b="0" i="0" kern="1200" dirty="0" smtClean="0">
                <a:solidFill>
                  <a:schemeClr val="tx1"/>
                </a:solidFill>
                <a:effectLst/>
                <a:latin typeface="+mn-lt"/>
                <a:ea typeface="+mn-ea"/>
                <a:cs typeface="+mn-cs"/>
              </a:rPr>
              <a:t>、</a:t>
            </a:r>
            <a:r>
              <a:rPr lang="zh-TW" altLang="en-US" sz="1200" b="0" i="0" u="none" strike="noStrike" kern="1200" dirty="0" smtClean="0">
                <a:solidFill>
                  <a:schemeClr val="tx1"/>
                </a:solidFill>
                <a:effectLst/>
                <a:latin typeface="+mn-lt"/>
                <a:ea typeface="+mn-ea"/>
                <a:cs typeface="+mn-cs"/>
                <a:hlinkClick r:id="rId9" tooltip="肝損傷 (頁面不存在)"/>
              </a:rPr>
              <a:t>肝損傷</a:t>
            </a:r>
            <a:r>
              <a:rPr lang="zh-TW" altLang="en-US" sz="1200" b="0" i="0" kern="1200" dirty="0" smtClean="0">
                <a:solidFill>
                  <a:schemeClr val="tx1"/>
                </a:solidFill>
                <a:effectLst/>
                <a:latin typeface="+mn-lt"/>
                <a:ea typeface="+mn-ea"/>
                <a:cs typeface="+mn-cs"/>
              </a:rPr>
              <a:t>、</a:t>
            </a:r>
            <a:r>
              <a:rPr lang="zh-TW" altLang="en-US" sz="1200" b="0" i="0" u="none" strike="noStrike" kern="1200" dirty="0" smtClean="0">
                <a:solidFill>
                  <a:schemeClr val="tx1"/>
                </a:solidFill>
                <a:effectLst/>
                <a:latin typeface="+mn-lt"/>
                <a:ea typeface="+mn-ea"/>
                <a:cs typeface="+mn-cs"/>
                <a:hlinkClick r:id="rId10" tooltip="膽管"/>
              </a:rPr>
              <a:t>膽管</a:t>
            </a:r>
            <a:r>
              <a:rPr lang="zh-TW" altLang="en-US" sz="1200" b="0" i="0" kern="1200" dirty="0" smtClean="0">
                <a:solidFill>
                  <a:schemeClr val="tx1"/>
                </a:solidFill>
                <a:effectLst/>
                <a:latin typeface="+mn-lt"/>
                <a:ea typeface="+mn-ea"/>
                <a:cs typeface="+mn-cs"/>
              </a:rPr>
              <a:t>損傷，傳染性</a:t>
            </a:r>
            <a:r>
              <a:rPr lang="zh-TW" altLang="en-US" sz="1200" b="0" i="0" u="none" strike="noStrike" kern="1200" dirty="0" smtClean="0">
                <a:solidFill>
                  <a:schemeClr val="tx1"/>
                </a:solidFill>
                <a:effectLst/>
                <a:latin typeface="+mn-lt"/>
                <a:ea typeface="+mn-ea"/>
                <a:cs typeface="+mn-cs"/>
                <a:hlinkClick r:id="rId11" tooltip="單核細胞增多症"/>
              </a:rPr>
              <a:t>單核細胞增多症</a:t>
            </a:r>
            <a:r>
              <a:rPr lang="zh-TW" altLang="en-US" sz="1200" b="0" i="0" kern="1200" dirty="0" smtClean="0">
                <a:solidFill>
                  <a:schemeClr val="tx1"/>
                </a:solidFill>
                <a:effectLst/>
                <a:latin typeface="+mn-lt"/>
                <a:ea typeface="+mn-ea"/>
                <a:cs typeface="+mn-cs"/>
              </a:rPr>
              <a:t>或</a:t>
            </a:r>
            <a:r>
              <a:rPr lang="zh-TW" altLang="en-US" sz="1200" b="0" i="0" u="none" strike="noStrike" kern="1200" dirty="0" smtClean="0">
                <a:solidFill>
                  <a:schemeClr val="tx1"/>
                </a:solidFill>
                <a:effectLst/>
                <a:latin typeface="+mn-lt"/>
                <a:ea typeface="+mn-ea"/>
                <a:cs typeface="+mn-cs"/>
                <a:hlinkClick r:id="rId12" tooltip="肌病 (頁面不存在)"/>
              </a:rPr>
              <a:t>肌病</a:t>
            </a:r>
            <a:r>
              <a:rPr lang="zh-TW" altLang="en-US" sz="1200" b="0" i="0" kern="1200" dirty="0" smtClean="0">
                <a:solidFill>
                  <a:schemeClr val="tx1"/>
                </a:solidFill>
                <a:effectLst/>
                <a:latin typeface="+mn-lt"/>
                <a:ea typeface="+mn-ea"/>
                <a:cs typeface="+mn-cs"/>
              </a:rPr>
              <a:t>等疾病的存在。因此，谷丙轉氨酶常常被用來確認肝臟的問題。但是，谷丙轉氨酶含量升高並不一定意味著病變的發生。一天內谷丙轉氨酶的含量也會有正常的起伏。谷丙轉氨酶含量也會由於劇烈運動而升高</a:t>
            </a:r>
            <a:r>
              <a:rPr lang="en-US" altLang="zh-TW" sz="1200" b="0" i="0" u="none" strike="noStrike" kern="1200" baseline="30000" dirty="0" smtClean="0">
                <a:solidFill>
                  <a:schemeClr val="tx1"/>
                </a:solidFill>
                <a:effectLst/>
                <a:latin typeface="+mn-lt"/>
                <a:ea typeface="+mn-ea"/>
                <a:cs typeface="+mn-cs"/>
                <a:hlinkClick r:id="rId13"/>
              </a:rPr>
              <a:t>[1]</a:t>
            </a:r>
            <a:r>
              <a:rPr lang="zh-TW" altLang="en-US" sz="1200" b="0" i="0" kern="1200" dirty="0" smtClean="0">
                <a:solidFill>
                  <a:schemeClr val="tx1"/>
                </a:solidFill>
                <a:effectLst/>
                <a:latin typeface="+mn-lt"/>
                <a:ea typeface="+mn-ea"/>
                <a:cs typeface="+mn-cs"/>
              </a:rPr>
              <a:t>。</a:t>
            </a:r>
            <a:endParaRPr lang="zh-TW"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E:</a:t>
            </a:r>
            <a:r>
              <a:rPr lang="zh-TW" altLang="en-US" sz="1200" b="0" i="0" kern="1200" dirty="0" smtClean="0">
                <a:solidFill>
                  <a:schemeClr val="tx1"/>
                </a:solidFill>
                <a:effectLst/>
                <a:latin typeface="+mn-lt"/>
                <a:ea typeface="+mn-ea"/>
                <a:cs typeface="+mn-cs"/>
              </a:rPr>
              <a:t>尿素氮</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蛋白質代謝產物尿素在肝臟形成後經血液運送至腎臟排泄，尿素在腎臟中能完全濾過腎絲球體，然後在腎小管進行再吸收及分泌，因此尿素在血中的濃度能反映腎功能。許多腎外因素也會影響</a:t>
            </a:r>
            <a:r>
              <a:rPr lang="en-US" altLang="zh-TW" sz="1200" b="0" i="0" kern="1200" dirty="0" smtClean="0">
                <a:solidFill>
                  <a:schemeClr val="tx1"/>
                </a:solidFill>
                <a:effectLst/>
                <a:latin typeface="+mn-lt"/>
                <a:ea typeface="+mn-ea"/>
                <a:cs typeface="+mn-cs"/>
              </a:rPr>
              <a:t>BUN</a:t>
            </a:r>
            <a:r>
              <a:rPr lang="zh-TW" altLang="en-US" sz="1200" b="0" i="0" kern="1200" dirty="0" smtClean="0">
                <a:solidFill>
                  <a:schemeClr val="tx1"/>
                </a:solidFill>
                <a:effectLst/>
                <a:latin typeface="+mn-lt"/>
                <a:ea typeface="+mn-ea"/>
                <a:cs typeface="+mn-cs"/>
              </a:rPr>
              <a:t>值，</a:t>
            </a:r>
            <a:r>
              <a:rPr lang="en-US" altLang="zh-TW" sz="1200" b="0" i="0" kern="1200" dirty="0" smtClean="0">
                <a:solidFill>
                  <a:schemeClr val="tx1"/>
                </a:solidFill>
                <a:effectLst/>
                <a:latin typeface="+mn-lt"/>
                <a:ea typeface="+mn-ea"/>
                <a:cs typeface="+mn-cs"/>
              </a:rPr>
              <a:t>BUN</a:t>
            </a:r>
            <a:r>
              <a:rPr lang="zh-TW" altLang="en-US" sz="1200" b="0" i="0" kern="1200" dirty="0" smtClean="0">
                <a:solidFill>
                  <a:schemeClr val="tx1"/>
                </a:solidFill>
                <a:effectLst/>
                <a:latin typeface="+mn-lt"/>
                <a:ea typeface="+mn-ea"/>
                <a:cs typeface="+mn-cs"/>
              </a:rPr>
              <a:t>值上升雖可反映腎功能異常，但未能代表異常程度。</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F:</a:t>
            </a:r>
            <a:r>
              <a:rPr lang="en-US" altLang="zh-TW" sz="1200" b="0" i="0" u="none" strike="noStrike" kern="1200" baseline="0" dirty="0" smtClean="0">
                <a:solidFill>
                  <a:schemeClr val="tx1"/>
                </a:solidFill>
                <a:latin typeface="+mn-lt"/>
                <a:ea typeface="+mn-ea"/>
                <a:cs typeface="+mn-cs"/>
              </a:rPr>
              <a:t>morbidity</a:t>
            </a:r>
            <a:endParaRPr lang="zh-TW" altLang="en-US" sz="1200" b="0" i="0" kern="1200" dirty="0" smtClean="0">
              <a:solidFill>
                <a:schemeClr val="tx1"/>
              </a:solidFill>
              <a:effectLst/>
              <a:latin typeface="+mn-lt"/>
              <a:ea typeface="+mn-ea"/>
              <a:cs typeface="+mn-cs"/>
            </a:endParaRPr>
          </a:p>
          <a:p>
            <a:endParaRPr lang="en-US" altLang="zh-TW" dirty="0" smtClean="0"/>
          </a:p>
        </p:txBody>
      </p:sp>
      <p:sp>
        <p:nvSpPr>
          <p:cNvPr id="4" name="投影片編號版面配置區 3"/>
          <p:cNvSpPr>
            <a:spLocks noGrp="1"/>
          </p:cNvSpPr>
          <p:nvPr>
            <p:ph type="sldNum" sz="quarter" idx="10"/>
          </p:nvPr>
        </p:nvSpPr>
        <p:spPr/>
        <p:txBody>
          <a:bodyPr/>
          <a:lstStyle/>
          <a:p>
            <a:fld id="{543EBB99-844B-4D4D-B82C-14D1CC0E3372}" type="slidenum">
              <a:rPr lang="zh-TW" altLang="en-US" smtClean="0"/>
              <a:t>87</a:t>
            </a:fld>
            <a:endParaRPr lang="zh-TW" altLang="en-US"/>
          </a:p>
        </p:txBody>
      </p:sp>
    </p:spTree>
    <p:extLst>
      <p:ext uri="{BB962C8B-B14F-4D97-AF65-F5344CB8AC3E}">
        <p14:creationId xmlns:p14="http://schemas.microsoft.com/office/powerpoint/2010/main" val="5221343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最後跟大家介紹的另一個可能的療法，用的是美國</a:t>
            </a:r>
            <a:r>
              <a:rPr lang="en-US" altLang="zh-TW" dirty="0" smtClean="0"/>
              <a:t>FDA</a:t>
            </a:r>
            <a:r>
              <a:rPr lang="zh-TW" altLang="en-US" dirty="0" smtClean="0"/>
              <a:t> 食品與藥物管理局</a:t>
            </a:r>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88</a:t>
            </a:fld>
            <a:endParaRPr lang="zh-TW" altLang="en-US"/>
          </a:p>
        </p:txBody>
      </p:sp>
    </p:spTree>
    <p:extLst>
      <p:ext uri="{BB962C8B-B14F-4D97-AF65-F5344CB8AC3E}">
        <p14:creationId xmlns:p14="http://schemas.microsoft.com/office/powerpoint/2010/main" val="22651392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這件事情是</a:t>
            </a:r>
            <a:r>
              <a:rPr lang="en-US" altLang="zh-TW" dirty="0" smtClean="0"/>
              <a:t>Johansen</a:t>
            </a:r>
            <a:r>
              <a:rPr lang="zh-TW" altLang="en-US" dirty="0" smtClean="0"/>
              <a:t>這個人發現的，而</a:t>
            </a:r>
            <a:r>
              <a:rPr lang="en-US" altLang="zh-TW" dirty="0" smtClean="0"/>
              <a:t>selective</a:t>
            </a:r>
            <a:r>
              <a:rPr lang="zh-TW" altLang="en-US" dirty="0" smtClean="0"/>
              <a:t> </a:t>
            </a:r>
            <a:r>
              <a:rPr lang="en-US" altLang="zh-TW" dirty="0" smtClean="0"/>
              <a:t>estrogen</a:t>
            </a:r>
            <a:r>
              <a:rPr lang="zh-TW" altLang="en-US" dirty="0" smtClean="0"/>
              <a:t> </a:t>
            </a:r>
            <a:r>
              <a:rPr lang="en-US" altLang="zh-TW" dirty="0" smtClean="0"/>
              <a:t>receptor</a:t>
            </a:r>
            <a:r>
              <a:rPr lang="zh-TW" altLang="en-US" dirty="0" smtClean="0"/>
              <a:t> </a:t>
            </a:r>
            <a:r>
              <a:rPr lang="en-US" altLang="zh-TW" dirty="0" smtClean="0"/>
              <a:t>modulator</a:t>
            </a:r>
            <a:r>
              <a:rPr lang="zh-TW" altLang="en-US" dirty="0" smtClean="0"/>
              <a:t>，</a:t>
            </a:r>
            <a:r>
              <a:rPr lang="en-US" altLang="zh-TW" dirty="0" smtClean="0"/>
              <a:t>SERMS</a:t>
            </a:r>
            <a:r>
              <a:rPr lang="zh-TW" altLang="en-US" dirty="0" smtClean="0"/>
              <a:t> 是選擇性雌激素受體調節器</a:t>
            </a:r>
            <a:endParaRPr lang="en-US" altLang="zh-TW" dirty="0" smtClean="0"/>
          </a:p>
          <a:p>
            <a:r>
              <a:rPr lang="zh-TW" altLang="en-US" dirty="0" smtClean="0"/>
              <a:t>也就是在某些雌激素的受體上，可能可以促進或是抑制受體的活性。</a:t>
            </a:r>
            <a:endParaRPr lang="en-US" altLang="zh-TW" dirty="0" smtClean="0"/>
          </a:p>
          <a:p>
            <a:r>
              <a:rPr lang="zh-TW" altLang="en-US" dirty="0" smtClean="0"/>
              <a:t>這個藥物平常可能是用來治療生育問題到乳癌，卻意外發現在體外試驗和小老鼠試驗時，可以抑制</a:t>
            </a:r>
            <a:r>
              <a:rPr lang="en-US" altLang="zh-TW" dirty="0" smtClean="0"/>
              <a:t>Zaire </a:t>
            </a:r>
            <a:r>
              <a:rPr lang="en-US" altLang="zh-TW" dirty="0" err="1" smtClean="0"/>
              <a:t>Ebolavirus</a:t>
            </a:r>
            <a:r>
              <a:rPr lang="zh-TW" altLang="en-US" dirty="0" smtClean="0"/>
              <a:t>。</a:t>
            </a:r>
            <a:endParaRPr lang="en-US" altLang="zh-TW" dirty="0" smtClean="0"/>
          </a:p>
          <a:p>
            <a:r>
              <a:rPr lang="zh-TW" altLang="en-US" dirty="0" smtClean="0"/>
              <a:t>於是作者就進行了些體外篩選，來確定那些化合物可以抗病毒活性。</a:t>
            </a:r>
            <a:r>
              <a:rPr lang="en-US" altLang="zh-TW" dirty="0" smtClean="0"/>
              <a:t/>
            </a:r>
            <a:br>
              <a:rPr lang="en-US" altLang="zh-TW" dirty="0" smtClean="0"/>
            </a:br>
            <a:r>
              <a:rPr lang="en-US" altLang="zh-TW" dirty="0" smtClean="0"/>
              <a:t>	</a:t>
            </a:r>
            <a:r>
              <a:rPr lang="zh-TW" altLang="en-US" dirty="0" smtClean="0">
                <a:effectLst/>
              </a:rPr>
              <a:t>有些奇怪的是，這種效果不是通過對靶標與雌激素受體相互作用 </a:t>
            </a:r>
            <a:r>
              <a:rPr lang="en-US" altLang="zh-TW" dirty="0" smtClean="0">
                <a:effectLst/>
              </a:rPr>
              <a:t>- </a:t>
            </a:r>
            <a:r>
              <a:rPr lang="zh-TW" altLang="en-US" dirty="0" smtClean="0">
                <a:effectLst/>
              </a:rPr>
              <a:t>抑制效果仍然存在於缺乏雌激素受體的細胞中。相反，這些化合物在病毒進入的後期作用，防止病毒融合。這些數據支持的</a:t>
            </a:r>
            <a:r>
              <a:rPr lang="en-US" altLang="zh-TW" dirty="0" smtClean="0">
                <a:effectLst/>
              </a:rPr>
              <a:t>SERMs</a:t>
            </a:r>
            <a:r>
              <a:rPr lang="zh-TW" altLang="en-US" dirty="0" smtClean="0">
                <a:effectLst/>
              </a:rPr>
              <a:t>對於 埃博拉病毒感染的</a:t>
            </a:r>
            <a:r>
              <a:rPr lang="en-US" altLang="zh-TW" dirty="0" smtClean="0">
                <a:effectLst/>
              </a:rPr>
              <a:t>off target</a:t>
            </a:r>
            <a:r>
              <a:rPr lang="zh-TW" altLang="en-US" dirty="0" smtClean="0">
                <a:effectLst/>
              </a:rPr>
              <a:t>測試， 。</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89</a:t>
            </a:fld>
            <a:endParaRPr lang="zh-TW" altLang="en-US"/>
          </a:p>
        </p:txBody>
      </p:sp>
    </p:spTree>
    <p:extLst>
      <p:ext uri="{BB962C8B-B14F-4D97-AF65-F5344CB8AC3E}">
        <p14:creationId xmlns:p14="http://schemas.microsoft.com/office/powerpoint/2010/main" val="15461127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在體外測試和老鼠測試中，發現</a:t>
            </a:r>
            <a:r>
              <a:rPr lang="en-US" altLang="zh-TW" dirty="0" smtClean="0"/>
              <a:t>SERMS</a:t>
            </a:r>
            <a:r>
              <a:rPr lang="zh-TW" altLang="en-US" dirty="0" smtClean="0"/>
              <a:t>中 主要兩個有抗伊波拉病毒病毒性的成分</a:t>
            </a:r>
            <a:endParaRPr lang="en-US" altLang="zh-TW" dirty="0" smtClean="0"/>
          </a:p>
          <a:p>
            <a:r>
              <a:rPr lang="zh-TW" altLang="en-US" sz="1200" b="0" i="0" u="none" strike="noStrike" kern="1200" baseline="0" dirty="0" smtClean="0">
                <a:solidFill>
                  <a:schemeClr val="tx1"/>
                </a:solidFill>
                <a:latin typeface="+mn-lt"/>
                <a:ea typeface="+mn-ea"/>
                <a:cs typeface="+mn-cs"/>
              </a:rPr>
              <a:t>對於目標細胞可以不需要有雌激素受體 ，因為是他們是在病毒進入細胞的後期，影響病毒和細胞融合的</a:t>
            </a:r>
            <a:r>
              <a:rPr lang="en-US" altLang="zh-TW" sz="1200" b="0" i="0" u="none" strike="noStrike" kern="1200" baseline="0" dirty="0" smtClean="0">
                <a:solidFill>
                  <a:schemeClr val="tx1"/>
                </a:solidFill>
                <a:latin typeface="+mn-lt"/>
                <a:ea typeface="+mn-ea"/>
                <a:cs typeface="+mn-cs"/>
              </a:rPr>
              <a:t>trigger</a:t>
            </a:r>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90</a:t>
            </a:fld>
            <a:endParaRPr lang="zh-TW" altLang="en-US"/>
          </a:p>
        </p:txBody>
      </p:sp>
    </p:spTree>
    <p:extLst>
      <p:ext uri="{BB962C8B-B14F-4D97-AF65-F5344CB8AC3E}">
        <p14:creationId xmlns:p14="http://schemas.microsoft.com/office/powerpoint/2010/main" val="17914624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Clomiphene and </a:t>
            </a:r>
            <a:r>
              <a:rPr lang="en-US" altLang="zh-TW" sz="1200" b="0" i="0" u="none" strike="noStrike" kern="1200" baseline="0" dirty="0" err="1" smtClean="0">
                <a:solidFill>
                  <a:schemeClr val="tx1"/>
                </a:solidFill>
                <a:latin typeface="+mn-lt"/>
                <a:ea typeface="+mn-ea"/>
                <a:cs typeface="+mn-cs"/>
              </a:rPr>
              <a:t>toremifene</a:t>
            </a:r>
            <a:r>
              <a:rPr lang="en-US" altLang="zh-TW" sz="1200" b="0" i="0" u="none" strike="noStrike" kern="1200" baseline="0" dirty="0" smtClean="0">
                <a:solidFill>
                  <a:schemeClr val="tx1"/>
                </a:solidFill>
                <a:latin typeface="+mn-lt"/>
                <a:ea typeface="+mn-ea"/>
                <a:cs typeface="+mn-cs"/>
              </a:rPr>
              <a:t> were selected for</a:t>
            </a:r>
          </a:p>
          <a:p>
            <a:r>
              <a:rPr lang="en-US" altLang="zh-TW" sz="1200" b="0" i="0" u="none" strike="noStrike" kern="1200" baseline="0" dirty="0" smtClean="0">
                <a:solidFill>
                  <a:schemeClr val="tx1"/>
                </a:solidFill>
                <a:latin typeface="+mn-lt"/>
                <a:ea typeface="+mn-ea"/>
                <a:cs typeface="+mn-cs"/>
              </a:rPr>
              <a:t>confirmatory studies using an eight-point dose response in Vero E6</a:t>
            </a:r>
          </a:p>
          <a:p>
            <a:r>
              <a:rPr lang="en-US" altLang="zh-TW" sz="1200" b="0" i="0" u="none" strike="noStrike" kern="1200" baseline="0" dirty="0" smtClean="0">
                <a:solidFill>
                  <a:schemeClr val="tx1"/>
                </a:solidFill>
                <a:latin typeface="+mn-lt"/>
                <a:ea typeface="+mn-ea"/>
                <a:cs typeface="+mn-cs"/>
              </a:rPr>
              <a:t>cells, where the active drug concentrations could be refined and an accurate</a:t>
            </a:r>
          </a:p>
          <a:p>
            <a:r>
              <a:rPr lang="en-US" altLang="zh-TW" sz="1200" b="0" i="0" u="none" strike="noStrike" kern="1200" baseline="0" dirty="0" smtClean="0">
                <a:solidFill>
                  <a:schemeClr val="tx1"/>
                </a:solidFill>
                <a:latin typeface="+mn-lt"/>
                <a:ea typeface="+mn-ea"/>
                <a:cs typeface="+mn-cs"/>
              </a:rPr>
              <a:t>inhibitory concentration of 50% (IC50) determined (Fig. 1)</a:t>
            </a:r>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91</a:t>
            </a:fld>
            <a:endParaRPr lang="zh-TW" altLang="en-US"/>
          </a:p>
        </p:txBody>
      </p:sp>
    </p:spTree>
    <p:extLst>
      <p:ext uri="{BB962C8B-B14F-4D97-AF65-F5344CB8AC3E}">
        <p14:creationId xmlns:p14="http://schemas.microsoft.com/office/powerpoint/2010/main" val="647059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Fig. 4. Survival plots for clomiphene and </a:t>
            </a:r>
            <a:r>
              <a:rPr lang="en-US" altLang="zh-TW" sz="1200" b="0" i="0" u="none" strike="noStrike" kern="1200" baseline="0" dirty="0" err="1" smtClean="0">
                <a:solidFill>
                  <a:schemeClr val="tx1"/>
                </a:solidFill>
                <a:latin typeface="+mn-lt"/>
                <a:ea typeface="+mn-ea"/>
                <a:cs typeface="+mn-cs"/>
              </a:rPr>
              <a:t>toremifene</a:t>
            </a:r>
            <a:r>
              <a:rPr lang="en-US" altLang="zh-TW" sz="1200" b="0" i="0" u="none" strike="noStrike" kern="1200" baseline="0" dirty="0" smtClean="0">
                <a:solidFill>
                  <a:schemeClr val="tx1"/>
                </a:solidFill>
                <a:latin typeface="+mn-lt"/>
                <a:ea typeface="+mn-ea"/>
                <a:cs typeface="+mn-cs"/>
              </a:rPr>
              <a:t> in a mouse</a:t>
            </a:r>
          </a:p>
          <a:p>
            <a:r>
              <a:rPr lang="en-US" altLang="zh-TW" sz="1200" b="0" i="0" u="none" strike="noStrike" kern="1200" baseline="0" dirty="0" smtClean="0">
                <a:solidFill>
                  <a:schemeClr val="tx1"/>
                </a:solidFill>
                <a:latin typeface="+mn-lt"/>
                <a:ea typeface="+mn-ea"/>
                <a:cs typeface="+mn-cs"/>
              </a:rPr>
              <a:t>model of EBOV infection. (A) A survival plot for clomiphene shows</a:t>
            </a:r>
          </a:p>
          <a:p>
            <a:r>
              <a:rPr lang="en-US" altLang="zh-TW" sz="1200" b="0" i="0" u="none" strike="noStrike" kern="1200" baseline="0" dirty="0" smtClean="0">
                <a:solidFill>
                  <a:schemeClr val="tx1"/>
                </a:solidFill>
                <a:latin typeface="+mn-lt"/>
                <a:ea typeface="+mn-ea"/>
                <a:cs typeface="+mn-cs"/>
              </a:rPr>
              <a:t>90% of treated animals survived EBOV infection. All animals in the vehicle</a:t>
            </a:r>
          </a:p>
          <a:p>
            <a:r>
              <a:rPr lang="en-US" altLang="zh-TW" sz="1200" b="0" i="0" u="none" strike="noStrike" kern="1200" baseline="0" dirty="0" smtClean="0">
                <a:solidFill>
                  <a:schemeClr val="tx1"/>
                </a:solidFill>
                <a:latin typeface="+mn-lt"/>
                <a:ea typeface="+mn-ea"/>
                <a:cs typeface="+mn-cs"/>
              </a:rPr>
              <a:t>control group succumbed to disease by day 9. n = 10 for both the vehicle</a:t>
            </a:r>
          </a:p>
          <a:p>
            <a:r>
              <a:rPr lang="en-US" altLang="zh-TW" sz="1200" b="0" i="0" u="none" strike="noStrike" kern="1200" baseline="0" dirty="0" smtClean="0">
                <a:solidFill>
                  <a:schemeClr val="tx1"/>
                </a:solidFill>
                <a:latin typeface="+mn-lt"/>
                <a:ea typeface="+mn-ea"/>
                <a:cs typeface="+mn-cs"/>
              </a:rPr>
              <a:t>and clomiphene treatment groups. (B) A survival plot for </a:t>
            </a:r>
            <a:r>
              <a:rPr lang="en-US" altLang="zh-TW" sz="1200" b="0" i="0" u="none" strike="noStrike" kern="1200" baseline="0" dirty="0" err="1" smtClean="0">
                <a:solidFill>
                  <a:schemeClr val="tx1"/>
                </a:solidFill>
                <a:latin typeface="+mn-lt"/>
                <a:ea typeface="+mn-ea"/>
                <a:cs typeface="+mn-cs"/>
              </a:rPr>
              <a:t>toremifene</a:t>
            </a:r>
            <a:r>
              <a:rPr lang="en-US" altLang="zh-TW" sz="1200" b="0" i="0" u="none" strike="noStrike" kern="1200" baseline="0" dirty="0" smtClean="0">
                <a:solidFill>
                  <a:schemeClr val="tx1"/>
                </a:solidFill>
                <a:latin typeface="+mn-lt"/>
                <a:ea typeface="+mn-ea"/>
                <a:cs typeface="+mn-cs"/>
              </a:rPr>
              <a:t> indicating</a:t>
            </a:r>
          </a:p>
          <a:p>
            <a:r>
              <a:rPr lang="en-US" altLang="zh-TW" sz="1200" b="0" i="0" u="none" strike="noStrike" kern="1200" baseline="0" dirty="0" smtClean="0">
                <a:solidFill>
                  <a:schemeClr val="tx1"/>
                </a:solidFill>
                <a:latin typeface="+mn-lt"/>
                <a:ea typeface="+mn-ea"/>
                <a:cs typeface="+mn-cs"/>
              </a:rPr>
              <a:t>that 50% of the treated animals survived infection by EBOV. Animals</a:t>
            </a:r>
          </a:p>
          <a:p>
            <a:r>
              <a:rPr lang="en-US" altLang="zh-TW" sz="1200" b="0" i="0" u="none" strike="noStrike" kern="1200" baseline="0" dirty="0" smtClean="0">
                <a:solidFill>
                  <a:schemeClr val="tx1"/>
                </a:solidFill>
                <a:latin typeface="+mn-lt"/>
                <a:ea typeface="+mn-ea"/>
                <a:cs typeface="+mn-cs"/>
              </a:rPr>
              <a:t>in the vehicle control group succumbed to disease by day 7. n = 7 in the</a:t>
            </a:r>
          </a:p>
          <a:p>
            <a:r>
              <a:rPr lang="en-US" altLang="zh-TW" sz="1200" b="0" i="0" u="none" strike="noStrike" kern="1200" baseline="0" dirty="0" smtClean="0">
                <a:solidFill>
                  <a:schemeClr val="tx1"/>
                </a:solidFill>
                <a:latin typeface="+mn-lt"/>
                <a:ea typeface="+mn-ea"/>
                <a:cs typeface="+mn-cs"/>
              </a:rPr>
              <a:t>vehicle control treatment group and n = 10 in the </a:t>
            </a:r>
            <a:r>
              <a:rPr lang="en-US" altLang="zh-TW" sz="1200" b="0" i="0" u="none" strike="noStrike" kern="1200" baseline="0" dirty="0" err="1" smtClean="0">
                <a:solidFill>
                  <a:schemeClr val="tx1"/>
                </a:solidFill>
                <a:latin typeface="+mn-lt"/>
                <a:ea typeface="+mn-ea"/>
                <a:cs typeface="+mn-cs"/>
              </a:rPr>
              <a:t>toremifene</a:t>
            </a:r>
            <a:r>
              <a:rPr lang="en-US" altLang="zh-TW" sz="1200" b="0" i="0" u="none" strike="noStrike" kern="1200" baseline="0" dirty="0" smtClean="0">
                <a:solidFill>
                  <a:schemeClr val="tx1"/>
                </a:solidFill>
                <a:latin typeface="+mn-lt"/>
                <a:ea typeface="+mn-ea"/>
                <a:cs typeface="+mn-cs"/>
              </a:rPr>
              <a:t> treatment</a:t>
            </a:r>
          </a:p>
          <a:p>
            <a:r>
              <a:rPr lang="en-US" altLang="zh-TW" sz="1200" b="0" i="0" u="none" strike="noStrike" kern="1200" baseline="0" dirty="0" smtClean="0">
                <a:solidFill>
                  <a:schemeClr val="tx1"/>
                </a:solidFill>
                <a:latin typeface="+mn-lt"/>
                <a:ea typeface="+mn-ea"/>
                <a:cs typeface="+mn-cs"/>
              </a:rPr>
              <a:t>group.</a:t>
            </a:r>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92</a:t>
            </a:fld>
            <a:endParaRPr lang="zh-TW" altLang="en-US"/>
          </a:p>
        </p:txBody>
      </p:sp>
    </p:spTree>
    <p:extLst>
      <p:ext uri="{BB962C8B-B14F-4D97-AF65-F5344CB8AC3E}">
        <p14:creationId xmlns:p14="http://schemas.microsoft.com/office/powerpoint/2010/main" val="9508418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The approved drug status of clomiphene and </a:t>
            </a:r>
            <a:r>
              <a:rPr lang="en-US" altLang="zh-TW" sz="1200" b="0" i="0" u="none" strike="noStrike" kern="1200" baseline="0" dirty="0" err="1" smtClean="0">
                <a:solidFill>
                  <a:schemeClr val="tx1"/>
                </a:solidFill>
                <a:latin typeface="+mn-lt"/>
                <a:ea typeface="+mn-ea"/>
                <a:cs typeface="+mn-cs"/>
              </a:rPr>
              <a:t>toremifene</a:t>
            </a:r>
            <a:r>
              <a:rPr lang="en-US" altLang="zh-TW" sz="1200" b="0" i="0" u="none" strike="noStrike" kern="1200" baseline="0" dirty="0" smtClean="0">
                <a:solidFill>
                  <a:schemeClr val="tx1"/>
                </a:solidFill>
                <a:latin typeface="+mn-lt"/>
                <a:ea typeface="+mn-ea"/>
                <a:cs typeface="+mn-cs"/>
              </a:rPr>
              <a:t> may</a:t>
            </a:r>
          </a:p>
          <a:p>
            <a:r>
              <a:rPr lang="en-US" altLang="zh-TW" sz="1200" b="0" i="0" u="none" strike="noStrike" kern="1200" baseline="0" dirty="0" smtClean="0">
                <a:solidFill>
                  <a:schemeClr val="tx1"/>
                </a:solidFill>
                <a:latin typeface="+mn-lt"/>
                <a:ea typeface="+mn-ea"/>
                <a:cs typeface="+mn-cs"/>
              </a:rPr>
              <a:t>allow them to be rapidly developed for use with </a:t>
            </a:r>
            <a:r>
              <a:rPr lang="en-US" altLang="zh-TW" sz="1200" b="0" i="0" u="none" strike="noStrike" kern="1200" baseline="0" dirty="0" err="1" smtClean="0">
                <a:solidFill>
                  <a:schemeClr val="tx1"/>
                </a:solidFill>
                <a:latin typeface="+mn-lt"/>
                <a:ea typeface="+mn-ea"/>
                <a:cs typeface="+mn-cs"/>
              </a:rPr>
              <a:t>filovirus</a:t>
            </a:r>
            <a:r>
              <a:rPr lang="en-US" altLang="zh-TW" sz="1200" b="0" i="0" u="none" strike="noStrike" kern="1200" baseline="0" dirty="0" smtClean="0">
                <a:solidFill>
                  <a:schemeClr val="tx1"/>
                </a:solidFill>
                <a:latin typeface="+mn-lt"/>
                <a:ea typeface="+mn-ea"/>
                <a:cs typeface="+mn-cs"/>
              </a:rPr>
              <a:t> disease.</a:t>
            </a:r>
          </a:p>
          <a:p>
            <a:r>
              <a:rPr lang="en-US" altLang="zh-TW" sz="1200" b="0" i="0" u="none" strike="noStrike" kern="1200" baseline="0" dirty="0" smtClean="0">
                <a:solidFill>
                  <a:schemeClr val="tx1"/>
                </a:solidFill>
                <a:latin typeface="+mn-lt"/>
                <a:ea typeface="+mn-ea"/>
                <a:cs typeface="+mn-cs"/>
              </a:rPr>
              <a:t>Current efforts are focused on the development of</a:t>
            </a:r>
          </a:p>
          <a:p>
            <a:r>
              <a:rPr lang="en-US" altLang="zh-TW" sz="1200" b="0" i="0" u="none" strike="noStrike" kern="1200" baseline="0" dirty="0" smtClean="0">
                <a:solidFill>
                  <a:schemeClr val="tx1"/>
                </a:solidFill>
                <a:latin typeface="+mn-lt"/>
                <a:ea typeface="+mn-ea"/>
                <a:cs typeface="+mn-cs"/>
              </a:rPr>
              <a:t>these drugs as a medical countermeasure alone or through synergistic</a:t>
            </a:r>
          </a:p>
          <a:p>
            <a:r>
              <a:rPr lang="en-US" altLang="zh-TW" sz="1200" b="0" i="0" u="none" strike="noStrike" kern="1200" baseline="0" dirty="0" smtClean="0">
                <a:solidFill>
                  <a:schemeClr val="tx1"/>
                </a:solidFill>
                <a:latin typeface="+mn-lt"/>
                <a:ea typeface="+mn-ea"/>
                <a:cs typeface="+mn-cs"/>
              </a:rPr>
              <a:t>combinations with other antiviral drugs identified in the same drug screen.</a:t>
            </a:r>
            <a:endParaRPr lang="zh-TW" altLang="en-US" dirty="0"/>
          </a:p>
        </p:txBody>
      </p:sp>
      <p:sp>
        <p:nvSpPr>
          <p:cNvPr id="4" name="投影片編號版面配置區 3"/>
          <p:cNvSpPr>
            <a:spLocks noGrp="1"/>
          </p:cNvSpPr>
          <p:nvPr>
            <p:ph type="sldNum" sz="quarter" idx="10"/>
          </p:nvPr>
        </p:nvSpPr>
        <p:spPr/>
        <p:txBody>
          <a:bodyPr/>
          <a:lstStyle/>
          <a:p>
            <a:fld id="{8AC12B75-CC70-41A2-96A4-71D74891D4C0}" type="slidenum">
              <a:rPr lang="zh-TW" altLang="en-US" smtClean="0"/>
              <a:t>93</a:t>
            </a:fld>
            <a:endParaRPr lang="zh-TW" altLang="en-US"/>
          </a:p>
        </p:txBody>
      </p:sp>
    </p:spTree>
    <p:extLst>
      <p:ext uri="{BB962C8B-B14F-4D97-AF65-F5344CB8AC3E}">
        <p14:creationId xmlns:p14="http://schemas.microsoft.com/office/powerpoint/2010/main" val="173838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分為五種</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11</a:t>
            </a:fld>
            <a:endParaRPr lang="zh-TW" altLang="en-US"/>
          </a:p>
        </p:txBody>
      </p:sp>
    </p:spTree>
    <p:extLst>
      <p:ext uri="{BB962C8B-B14F-4D97-AF65-F5344CB8AC3E}">
        <p14:creationId xmlns:p14="http://schemas.microsoft.com/office/powerpoint/2010/main" val="466682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smtClean="0"/>
              <a:t>1989</a:t>
            </a:r>
            <a:r>
              <a:rPr lang="zh-TW" altLang="en-US" dirty="0" smtClean="0"/>
              <a:t>年</a:t>
            </a:r>
            <a:r>
              <a:rPr lang="en-US" altLang="zh-TW" dirty="0" smtClean="0"/>
              <a:t>11</a:t>
            </a:r>
            <a:r>
              <a:rPr lang="zh-TW" altLang="en-US" dirty="0" smtClean="0"/>
              <a:t>月首次在一群由菲律賓進口至美國維珍尼亞州雷斯頓的食蟹猴</a:t>
            </a:r>
            <a:r>
              <a:rPr lang="en-US" altLang="zh-TW" dirty="0" smtClean="0"/>
              <a:t>(</a:t>
            </a:r>
            <a:r>
              <a:rPr lang="en-US" altLang="zh-TW" dirty="0" err="1" smtClean="0"/>
              <a:t>Macaca</a:t>
            </a:r>
            <a:r>
              <a:rPr lang="en-US" altLang="zh-TW" dirty="0" smtClean="0"/>
              <a:t> </a:t>
            </a:r>
            <a:r>
              <a:rPr lang="en-US" altLang="zh-TW" dirty="0" err="1" smtClean="0"/>
              <a:t>fascicularis</a:t>
            </a:r>
            <a:r>
              <a:rPr lang="en-US" altLang="zh-TW" dirty="0" smtClean="0"/>
              <a:t>)</a:t>
            </a:r>
            <a:r>
              <a:rPr lang="zh-TW" altLang="en-US" dirty="0" smtClean="0"/>
              <a:t>身上發現。</a:t>
            </a:r>
            <a:r>
              <a:rPr lang="en-US" altLang="zh-TW" dirty="0" smtClean="0"/>
              <a:t/>
            </a:r>
            <a:br>
              <a:rPr lang="en-US" altLang="zh-TW" dirty="0" smtClean="0"/>
            </a:br>
            <a:r>
              <a:rPr lang="en-US" altLang="zh-TW" dirty="0" smtClean="0"/>
              <a:t>SHFV:</a:t>
            </a:r>
            <a:r>
              <a:rPr lang="en-US" altLang="zh-TW" baseline="0" dirty="0" smtClean="0"/>
              <a:t>  is a highly pathogenic virus in monkeys</a:t>
            </a:r>
            <a:endParaRPr lang="en-US" altLang="zh-TW" dirty="0" smtClean="0"/>
          </a:p>
          <a:p>
            <a:pPr marL="228600" indent="-228600">
              <a:buAutoNum type="arabicPeriod"/>
            </a:pPr>
            <a:r>
              <a:rPr lang="zh-TW" altLang="en-US" dirty="0" smtClean="0"/>
              <a:t>對猴子很致命，對人類似乎沒有影響</a:t>
            </a:r>
            <a:endParaRPr lang="zh-TW" altLang="en-US" dirty="0"/>
          </a:p>
        </p:txBody>
      </p:sp>
      <p:sp>
        <p:nvSpPr>
          <p:cNvPr id="4" name="投影片編號版面配置區 3"/>
          <p:cNvSpPr>
            <a:spLocks noGrp="1"/>
          </p:cNvSpPr>
          <p:nvPr>
            <p:ph type="sldNum" sz="quarter" idx="10"/>
          </p:nvPr>
        </p:nvSpPr>
        <p:spPr/>
        <p:txBody>
          <a:bodyPr/>
          <a:lstStyle/>
          <a:p>
            <a:fld id="{F64D9345-7675-49CE-AD79-869CC16573C7}" type="slidenum">
              <a:rPr lang="zh-TW" altLang="en-US" smtClean="0"/>
              <a:t>13</a:t>
            </a:fld>
            <a:endParaRPr lang="zh-TW" altLang="en-US"/>
          </a:p>
        </p:txBody>
      </p:sp>
    </p:spTree>
    <p:extLst>
      <p:ext uri="{BB962C8B-B14F-4D97-AF65-F5344CB8AC3E}">
        <p14:creationId xmlns:p14="http://schemas.microsoft.com/office/powerpoint/2010/main" val="2348195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400" spc="200" baseline="0"/>
            </a:lvl1p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0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TW" altLang="en-US" dirty="0" smtClean="0"/>
              <a:t>按一下以編輯母片副標題樣式</a:t>
            </a:r>
            <a:endParaRPr lang="en-US" dirty="0"/>
          </a:p>
        </p:txBody>
      </p:sp>
      <p:sp>
        <p:nvSpPr>
          <p:cNvPr id="4" name="Date Placeholder 3"/>
          <p:cNvSpPr>
            <a:spLocks noGrp="1"/>
          </p:cNvSpPr>
          <p:nvPr>
            <p:ph type="dt" sz="half" idx="10"/>
          </p:nvPr>
        </p:nvSpPr>
        <p:spPr/>
        <p:txBody>
          <a:bodyPr/>
          <a:lstStyle>
            <a:lvl1pPr algn="l">
              <a:defRPr/>
            </a:lvl1pPr>
          </a:lstStyle>
          <a:p>
            <a:fld id="{D35E8C29-FB2A-456C-A162-7D3701C22F19}" type="datetimeFigureOut">
              <a:rPr lang="zh-TW" altLang="en-US" smtClean="0"/>
              <a:t>2014/6/9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DAB505A-78A6-4035-8DEA-3A422D5865D7}" type="slidenum">
              <a:rPr lang="zh-TW" altLang="en-US" smtClean="0"/>
              <a:t>‹#›</a:t>
            </a:fld>
            <a:endParaRPr lang="zh-TW" altLang="en-US"/>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79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340590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DAB505A-78A6-4035-8DEA-3A422D5865D7}" type="slidenum">
              <a:rPr lang="zh-TW" altLang="en-US" smtClean="0"/>
              <a:t>‹#›</a:t>
            </a:fld>
            <a:endParaRPr lang="zh-TW" alt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25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600"/>
            </a:lvl3pPr>
            <a:lvl4pPr>
              <a:defRPr sz="1600"/>
            </a:lvl4pPr>
            <a:lvl5pPr>
              <a:defRPr sz="1600"/>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Date Placeholder 3"/>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36256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DAB505A-78A6-4035-8DEA-3A422D5865D7}" type="slidenum">
              <a:rPr lang="zh-TW" altLang="en-US" smtClean="0"/>
              <a:t>‹#›</a:t>
            </a:fld>
            <a:endParaRPr lang="zh-TW" altLang="en-US"/>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94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240932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024128" y="2967788"/>
            <a:ext cx="4754880" cy="33415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smtClean="0"/>
              <a:t>按一下以編輯母片文字樣式</a:t>
            </a:r>
          </a:p>
        </p:txBody>
      </p:sp>
      <p:sp>
        <p:nvSpPr>
          <p:cNvPr id="6" name="Content Placeholder 5"/>
          <p:cNvSpPr>
            <a:spLocks noGrp="1"/>
          </p:cNvSpPr>
          <p:nvPr>
            <p:ph sz="quarter" idx="4"/>
          </p:nvPr>
        </p:nvSpPr>
        <p:spPr>
          <a:xfrm>
            <a:off x="5990888" y="2967788"/>
            <a:ext cx="4754880" cy="33415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327559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49569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318132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DAB505A-78A6-4035-8DEA-3A422D5865D7}" type="slidenum">
              <a:rPr lang="zh-TW" altLang="en-US" smtClean="0"/>
              <a:t>‹#›</a:t>
            </a:fld>
            <a:endParaRPr lang="zh-TW" altLang="en-US"/>
          </a:p>
        </p:txBody>
      </p:sp>
    </p:spTree>
    <p:extLst>
      <p:ext uri="{BB962C8B-B14F-4D97-AF65-F5344CB8AC3E}">
        <p14:creationId xmlns:p14="http://schemas.microsoft.com/office/powerpoint/2010/main" val="148839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35E8C29-FB2A-456C-A162-7D3701C22F19}" type="datetimeFigureOut">
              <a:rPr lang="zh-TW" altLang="en-US" smtClean="0"/>
              <a:t>2014/6/9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DAB505A-78A6-4035-8DEA-3A422D5865D7}" type="slidenum">
              <a:rPr lang="zh-TW" altLang="en-US" smtClean="0"/>
              <a:t>‹#›</a:t>
            </a:fld>
            <a:endParaRPr lang="zh-TW" alt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35E8C29-FB2A-456C-A162-7D3701C22F19}" type="datetimeFigureOut">
              <a:rPr lang="zh-TW" altLang="en-US" smtClean="0"/>
              <a:t>2014/6/9</a:t>
            </a:fld>
            <a:endParaRPr lang="zh-TW" alt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zh-TW" alt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DAB505A-78A6-4035-8DEA-3A422D5865D7}" type="slidenum">
              <a:rPr lang="zh-TW" altLang="en-US" smtClean="0"/>
              <a:t>‹#›</a:t>
            </a:fld>
            <a:endParaRPr lang="zh-TW" alt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575072"/>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pPr algn="ctr"/>
            <a:r>
              <a:rPr lang="zh-TW" altLang="en-US" dirty="0"/>
              <a:t>第</a:t>
            </a:r>
            <a:r>
              <a:rPr lang="en-US" altLang="zh-TW" dirty="0"/>
              <a:t>13</a:t>
            </a:r>
            <a:r>
              <a:rPr lang="zh-TW" altLang="en-US" dirty="0" smtClean="0"/>
              <a:t>組：伊波拉病毒介紹</a:t>
            </a:r>
            <a:endParaRPr lang="zh-TW" altLang="en-US" dirty="0"/>
          </a:p>
        </p:txBody>
      </p:sp>
      <p:sp>
        <p:nvSpPr>
          <p:cNvPr id="7" name="內容版面配置區 6"/>
          <p:cNvSpPr>
            <a:spLocks noGrp="1"/>
          </p:cNvSpPr>
          <p:nvPr>
            <p:ph idx="1"/>
          </p:nvPr>
        </p:nvSpPr>
        <p:spPr/>
        <p:txBody>
          <a:bodyPr/>
          <a:lstStyle/>
          <a:p>
            <a:r>
              <a:rPr lang="zh-TW" altLang="en-US" dirty="0"/>
              <a:t>蔡昀</a:t>
            </a:r>
            <a:r>
              <a:rPr lang="zh-TW" altLang="en-US" dirty="0" smtClean="0"/>
              <a:t>哲 </a:t>
            </a:r>
            <a:endParaRPr lang="en-US" altLang="zh-TW" dirty="0" smtClean="0"/>
          </a:p>
          <a:p>
            <a:r>
              <a:rPr lang="zh-TW" altLang="en-US" dirty="0" smtClean="0"/>
              <a:t>劉士銘</a:t>
            </a:r>
            <a:endParaRPr lang="en-US" altLang="zh-TW" dirty="0" smtClean="0">
              <a:solidFill>
                <a:schemeClr val="tx1">
                  <a:lumMod val="85000"/>
                </a:schemeClr>
              </a:solidFill>
            </a:endParaRPr>
          </a:p>
          <a:p>
            <a:r>
              <a:rPr lang="zh-TW" altLang="en-US" dirty="0" smtClean="0"/>
              <a:t>林新凱</a:t>
            </a:r>
            <a:endParaRPr lang="zh-TW" altLang="en-US" dirty="0"/>
          </a:p>
          <a:p>
            <a:r>
              <a:rPr lang="zh-TW" altLang="en-US" dirty="0" smtClean="0"/>
              <a:t>陳彥君 </a:t>
            </a:r>
            <a:endParaRPr lang="en-US" altLang="zh-TW" dirty="0" smtClean="0"/>
          </a:p>
          <a:p>
            <a:r>
              <a:rPr lang="zh-TW" altLang="en-US" dirty="0" smtClean="0"/>
              <a:t>何念青</a:t>
            </a:r>
            <a:endParaRPr lang="en-US" altLang="zh-TW" dirty="0" smtClean="0"/>
          </a:p>
          <a:p>
            <a:r>
              <a:rPr lang="zh-TW" altLang="en-US" dirty="0" smtClean="0"/>
              <a:t>孫義強</a:t>
            </a:r>
            <a:endParaRPr lang="en-US" altLang="zh-TW" dirty="0" smtClean="0"/>
          </a:p>
          <a:p>
            <a:r>
              <a:rPr lang="zh-TW" altLang="en-US" dirty="0"/>
              <a:t>施懷勛</a:t>
            </a:r>
          </a:p>
          <a:p>
            <a:endParaRPr lang="en-US" altLang="zh-TW" dirty="0" smtClean="0"/>
          </a:p>
          <a:p>
            <a:endParaRPr lang="zh-TW" altLang="en-US" dirty="0"/>
          </a:p>
        </p:txBody>
      </p:sp>
    </p:spTree>
    <p:extLst>
      <p:ext uri="{BB962C8B-B14F-4D97-AF65-F5344CB8AC3E}">
        <p14:creationId xmlns:p14="http://schemas.microsoft.com/office/powerpoint/2010/main" val="3170021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Genome</a:t>
            </a:r>
            <a:endParaRPr lang="zh-TW" altLang="en-US" dirty="0"/>
          </a:p>
        </p:txBody>
      </p:sp>
      <p:sp>
        <p:nvSpPr>
          <p:cNvPr id="3" name="內容版面配置區 2"/>
          <p:cNvSpPr>
            <a:spLocks noGrp="1"/>
          </p:cNvSpPr>
          <p:nvPr>
            <p:ph idx="1"/>
          </p:nvPr>
        </p:nvSpPr>
        <p:spPr>
          <a:xfrm>
            <a:off x="838200" y="2079625"/>
            <a:ext cx="10515600" cy="930275"/>
          </a:xfrm>
        </p:spPr>
        <p:txBody>
          <a:bodyPr/>
          <a:lstStyle/>
          <a:p>
            <a:r>
              <a:rPr lang="en-US" altLang="zh-TW" dirty="0" smtClean="0"/>
              <a:t>The gene order is 3′ – leader – NP – </a:t>
            </a:r>
            <a:r>
              <a:rPr lang="en-US" altLang="zh-TW" dirty="0" err="1" smtClean="0"/>
              <a:t>VP35</a:t>
            </a:r>
            <a:r>
              <a:rPr lang="en-US" altLang="zh-TW" dirty="0" smtClean="0"/>
              <a:t> – </a:t>
            </a:r>
            <a:r>
              <a:rPr lang="en-US" altLang="zh-TW" dirty="0" err="1" smtClean="0"/>
              <a:t>VP40</a:t>
            </a:r>
            <a:r>
              <a:rPr lang="en-US" altLang="zh-TW" dirty="0" smtClean="0"/>
              <a:t> – GP/</a:t>
            </a:r>
            <a:r>
              <a:rPr lang="en-US" altLang="zh-TW" dirty="0" err="1" smtClean="0"/>
              <a:t>sGP</a:t>
            </a:r>
            <a:r>
              <a:rPr lang="en-US" altLang="zh-TW" dirty="0" smtClean="0"/>
              <a:t> – </a:t>
            </a:r>
            <a:r>
              <a:rPr lang="en-US" altLang="zh-TW" dirty="0" err="1" smtClean="0"/>
              <a:t>VP30</a:t>
            </a:r>
            <a:r>
              <a:rPr lang="en-US" altLang="zh-TW" dirty="0" smtClean="0"/>
              <a:t> – </a:t>
            </a:r>
            <a:r>
              <a:rPr lang="en-US" altLang="zh-TW" dirty="0" err="1" smtClean="0"/>
              <a:t>VP24</a:t>
            </a:r>
            <a:r>
              <a:rPr lang="en-US" altLang="zh-TW" dirty="0" smtClean="0"/>
              <a:t> – L – trailer – 5′.</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5" y="3865540"/>
            <a:ext cx="10001250" cy="1489119"/>
          </a:xfrm>
          <a:prstGeom prst="rect">
            <a:avLst/>
          </a:prstGeom>
        </p:spPr>
      </p:pic>
    </p:spTree>
    <p:extLst>
      <p:ext uri="{BB962C8B-B14F-4D97-AF65-F5344CB8AC3E}">
        <p14:creationId xmlns:p14="http://schemas.microsoft.com/office/powerpoint/2010/main" val="1964378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Classification - Zaire </a:t>
            </a:r>
            <a:r>
              <a:rPr lang="en-US" altLang="zh-TW" dirty="0" err="1"/>
              <a:t>ebolavirus</a:t>
            </a:r>
            <a:r>
              <a:rPr lang="en-US" altLang="zh-TW" dirty="0"/>
              <a:t> (ZEBOV) </a:t>
            </a:r>
            <a:endParaRPr lang="zh-TW" altLang="en-US" dirty="0"/>
          </a:p>
        </p:txBody>
      </p:sp>
      <p:sp>
        <p:nvSpPr>
          <p:cNvPr id="3" name="內容版面配置區 2"/>
          <p:cNvSpPr>
            <a:spLocks noGrp="1"/>
          </p:cNvSpPr>
          <p:nvPr>
            <p:ph idx="1"/>
          </p:nvPr>
        </p:nvSpPr>
        <p:spPr/>
        <p:txBody>
          <a:bodyPr/>
          <a:lstStyle/>
          <a:p>
            <a:r>
              <a:rPr lang="en-US" altLang="zh-TW" dirty="0" smtClean="0"/>
              <a:t>highest case-fatality </a:t>
            </a:r>
            <a:r>
              <a:rPr lang="en-US" altLang="zh-TW" dirty="0"/>
              <a:t>rate, up to 90% in some </a:t>
            </a:r>
            <a:r>
              <a:rPr lang="en-US" altLang="zh-TW" dirty="0" smtClean="0"/>
              <a:t>epidemics</a:t>
            </a:r>
          </a:p>
          <a:p>
            <a:endParaRPr lang="en-US" altLang="zh-TW" dirty="0" smtClean="0"/>
          </a:p>
          <a:p>
            <a:r>
              <a:rPr lang="en-US" altLang="zh-TW" dirty="0"/>
              <a:t>average case: 83% over 27 </a:t>
            </a:r>
            <a:r>
              <a:rPr lang="en-US" altLang="zh-TW" dirty="0" smtClean="0"/>
              <a:t>years</a:t>
            </a:r>
          </a:p>
          <a:p>
            <a:endParaRPr lang="en-US" altLang="zh-TW" dirty="0" smtClean="0"/>
          </a:p>
          <a:p>
            <a:r>
              <a:rPr lang="en-US" altLang="zh-TW" dirty="0"/>
              <a:t>The symptoms resembled </a:t>
            </a:r>
            <a:r>
              <a:rPr lang="en-US" altLang="zh-TW" dirty="0" smtClean="0"/>
              <a:t>malaria.</a:t>
            </a:r>
          </a:p>
          <a:p>
            <a:endParaRPr lang="en-US" altLang="zh-TW" dirty="0"/>
          </a:p>
          <a:p>
            <a:r>
              <a:rPr lang="en-US" altLang="zh-TW" dirty="0"/>
              <a:t>Transmission has been attributed to reuse of unsterilized needles and close personal contact.</a:t>
            </a:r>
            <a:endParaRPr lang="zh-TW" altLang="en-US" dirty="0"/>
          </a:p>
        </p:txBody>
      </p:sp>
    </p:spTree>
    <p:extLst>
      <p:ext uri="{BB962C8B-B14F-4D97-AF65-F5344CB8AC3E}">
        <p14:creationId xmlns:p14="http://schemas.microsoft.com/office/powerpoint/2010/main" val="4275325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Classification - </a:t>
            </a:r>
            <a:r>
              <a:rPr lang="en-US" altLang="zh-TW" b="1" dirty="0"/>
              <a:t> </a:t>
            </a:r>
            <a:r>
              <a:rPr lang="en-US" altLang="zh-TW" dirty="0"/>
              <a:t>Sudan </a:t>
            </a:r>
            <a:r>
              <a:rPr lang="en-US" altLang="zh-TW" dirty="0" err="1"/>
              <a:t>ebolavirus</a:t>
            </a:r>
            <a:r>
              <a:rPr lang="en-US" altLang="zh-TW" dirty="0"/>
              <a:t> (SEBOV) </a:t>
            </a:r>
            <a:endParaRPr lang="zh-TW" altLang="en-US" dirty="0"/>
          </a:p>
        </p:txBody>
      </p:sp>
      <p:sp>
        <p:nvSpPr>
          <p:cNvPr id="3" name="內容版面配置區 2"/>
          <p:cNvSpPr>
            <a:spLocks noGrp="1"/>
          </p:cNvSpPr>
          <p:nvPr>
            <p:ph idx="1"/>
          </p:nvPr>
        </p:nvSpPr>
        <p:spPr/>
        <p:txBody>
          <a:bodyPr/>
          <a:lstStyle/>
          <a:p>
            <a:r>
              <a:rPr lang="en-US" altLang="zh-TW" dirty="0"/>
              <a:t>SEBOV emerged in </a:t>
            </a:r>
            <a:r>
              <a:rPr lang="en-US" altLang="zh-TW" dirty="0" smtClean="0"/>
              <a:t>1976.</a:t>
            </a:r>
          </a:p>
          <a:p>
            <a:endParaRPr lang="en-US" altLang="zh-TW" dirty="0"/>
          </a:p>
          <a:p>
            <a:r>
              <a:rPr lang="en-US" altLang="zh-TW" dirty="0"/>
              <a:t>The most recent outbreak occurred in May, 2004.</a:t>
            </a:r>
            <a:endParaRPr lang="en-US" altLang="zh-TW" dirty="0" smtClean="0"/>
          </a:p>
          <a:p>
            <a:endParaRPr lang="en-US" altLang="zh-TW" dirty="0"/>
          </a:p>
          <a:p>
            <a:r>
              <a:rPr lang="en-US" altLang="zh-TW" dirty="0" smtClean="0"/>
              <a:t>The </a:t>
            </a:r>
            <a:r>
              <a:rPr lang="en-US" altLang="zh-TW" dirty="0"/>
              <a:t>average fatality rates for SEBOV were 54% </a:t>
            </a:r>
            <a:endParaRPr lang="zh-TW" altLang="en-US" dirty="0"/>
          </a:p>
        </p:txBody>
      </p:sp>
    </p:spTree>
    <p:extLst>
      <p:ext uri="{BB962C8B-B14F-4D97-AF65-F5344CB8AC3E}">
        <p14:creationId xmlns:p14="http://schemas.microsoft.com/office/powerpoint/2010/main" val="1683341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Classification </a:t>
            </a:r>
            <a:r>
              <a:rPr lang="en-US" altLang="zh-TW" dirty="0"/>
              <a:t>- Reston </a:t>
            </a:r>
            <a:r>
              <a:rPr lang="en-US" altLang="zh-TW" dirty="0" err="1"/>
              <a:t>ebolavirus</a:t>
            </a:r>
            <a:r>
              <a:rPr lang="en-US" altLang="zh-TW" dirty="0"/>
              <a:t> (REBOV)</a:t>
            </a:r>
            <a:endParaRPr lang="zh-TW" altLang="en-US" dirty="0"/>
          </a:p>
        </p:txBody>
      </p:sp>
      <p:sp>
        <p:nvSpPr>
          <p:cNvPr id="3" name="內容版面配置區 2"/>
          <p:cNvSpPr>
            <a:spLocks noGrp="1"/>
          </p:cNvSpPr>
          <p:nvPr>
            <p:ph idx="1"/>
          </p:nvPr>
        </p:nvSpPr>
        <p:spPr/>
        <p:txBody>
          <a:bodyPr/>
          <a:lstStyle/>
          <a:p>
            <a:r>
              <a:rPr lang="en-US" altLang="zh-TW" dirty="0"/>
              <a:t>Discovered during an outbreak of simian hemorrhagic fever virus (SHFV) in crab-eating macaques from Hazleton Laboratories (now Covance) in 1989.</a:t>
            </a:r>
            <a:endParaRPr lang="en-US" altLang="zh-TW" dirty="0" smtClean="0"/>
          </a:p>
          <a:p>
            <a:endParaRPr lang="en-US" altLang="zh-TW" dirty="0"/>
          </a:p>
          <a:p>
            <a:endParaRPr lang="en-US" altLang="zh-TW" dirty="0" smtClean="0"/>
          </a:p>
          <a:p>
            <a:r>
              <a:rPr lang="en-US" altLang="zh-TW" dirty="0" smtClean="0"/>
              <a:t>Despite </a:t>
            </a:r>
            <a:r>
              <a:rPr lang="en-US" altLang="zh-TW" dirty="0"/>
              <a:t>its status as a Level‑4 organism and its apparent pathogenicity in monkeys, REBOV did not cause disease in exposed human laboratory workers.</a:t>
            </a:r>
            <a:endParaRPr lang="zh-TW" altLang="en-US" dirty="0"/>
          </a:p>
        </p:txBody>
      </p:sp>
    </p:spTree>
    <p:extLst>
      <p:ext uri="{BB962C8B-B14F-4D97-AF65-F5344CB8AC3E}">
        <p14:creationId xmlns:p14="http://schemas.microsoft.com/office/powerpoint/2010/main" val="493425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Classification - Côte d'Ivoire </a:t>
            </a:r>
            <a:r>
              <a:rPr lang="en-US" altLang="zh-TW" dirty="0" err="1"/>
              <a:t>ebolavirus</a:t>
            </a:r>
            <a:r>
              <a:rPr lang="en-US" altLang="zh-TW" dirty="0"/>
              <a:t> (</a:t>
            </a:r>
            <a:r>
              <a:rPr lang="en-US" altLang="zh-TW" dirty="0" smtClean="0"/>
              <a:t>TAFV)</a:t>
            </a:r>
            <a:endParaRPr lang="zh-TW" altLang="en-US" dirty="0"/>
          </a:p>
        </p:txBody>
      </p:sp>
      <p:sp>
        <p:nvSpPr>
          <p:cNvPr id="3" name="內容版面配置區 2"/>
          <p:cNvSpPr>
            <a:spLocks noGrp="1"/>
          </p:cNvSpPr>
          <p:nvPr>
            <p:ph idx="1"/>
          </p:nvPr>
        </p:nvSpPr>
        <p:spPr/>
        <p:txBody>
          <a:bodyPr/>
          <a:lstStyle/>
          <a:p>
            <a:r>
              <a:rPr lang="en-US" altLang="zh-TW" dirty="0" smtClean="0"/>
              <a:t>It </a:t>
            </a:r>
            <a:r>
              <a:rPr lang="en-US" altLang="zh-TW" dirty="0"/>
              <a:t>was first discovered among chimpanzees from the </a:t>
            </a:r>
            <a:r>
              <a:rPr lang="en-US" altLang="zh-TW" dirty="0" err="1"/>
              <a:t>Taï</a:t>
            </a:r>
            <a:r>
              <a:rPr lang="en-US" altLang="zh-TW" dirty="0"/>
              <a:t> Forest in Ivory Coast</a:t>
            </a:r>
            <a:r>
              <a:rPr lang="en-US" altLang="zh-TW" dirty="0" smtClean="0"/>
              <a:t>, </a:t>
            </a:r>
            <a:r>
              <a:rPr lang="en-US" altLang="zh-TW" dirty="0"/>
              <a:t>Africa, in 1994</a:t>
            </a:r>
            <a:r>
              <a:rPr lang="en-US" altLang="zh-TW" dirty="0" smtClean="0"/>
              <a:t>.</a:t>
            </a:r>
          </a:p>
          <a:p>
            <a:endParaRPr lang="en-US" altLang="zh-TW" dirty="0"/>
          </a:p>
          <a:p>
            <a:r>
              <a:rPr lang="en-US" altLang="zh-TW" dirty="0"/>
              <a:t>Necropsies showed blood within the heart to be brown; no obvious marks were seen on the organs; and one necropsy showed lungs filled with blood</a:t>
            </a:r>
            <a:r>
              <a:rPr lang="en-US" altLang="zh-TW" dirty="0" smtClean="0"/>
              <a:t>.</a:t>
            </a:r>
          </a:p>
          <a:p>
            <a:endParaRPr lang="en-US" altLang="zh-TW" dirty="0"/>
          </a:p>
          <a:p>
            <a:r>
              <a:rPr lang="en-US" altLang="zh-TW" dirty="0"/>
              <a:t> One of the scientists performing the necropsies on the infected chimpanzees contracted Ebola.</a:t>
            </a:r>
            <a:endParaRPr lang="zh-TW" altLang="en-US" dirty="0"/>
          </a:p>
        </p:txBody>
      </p:sp>
    </p:spTree>
    <p:extLst>
      <p:ext uri="{BB962C8B-B14F-4D97-AF65-F5344CB8AC3E}">
        <p14:creationId xmlns:p14="http://schemas.microsoft.com/office/powerpoint/2010/main" val="3247931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Classification: </a:t>
            </a:r>
            <a:r>
              <a:rPr lang="en-US" altLang="zh-TW" dirty="0" err="1"/>
              <a:t>Bundibugyo</a:t>
            </a:r>
            <a:r>
              <a:rPr lang="en-US" altLang="zh-TW" dirty="0"/>
              <a:t> </a:t>
            </a:r>
            <a:r>
              <a:rPr lang="en-US" altLang="zh-TW" dirty="0" err="1"/>
              <a:t>ebolavirus</a:t>
            </a:r>
            <a:r>
              <a:rPr lang="en-US" altLang="zh-TW" dirty="0"/>
              <a:t> (</a:t>
            </a:r>
            <a:r>
              <a:rPr lang="en-US" altLang="zh-TW" dirty="0" smtClean="0"/>
              <a:t>BDBV)</a:t>
            </a:r>
            <a:endParaRPr lang="zh-TW" altLang="en-US" dirty="0"/>
          </a:p>
        </p:txBody>
      </p:sp>
      <p:pic>
        <p:nvPicPr>
          <p:cNvPr id="4" name="[國際新聞] 烏干達爆伊波拉病毒 已14死">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67025" y="2286000"/>
            <a:ext cx="6034088" cy="4022725"/>
          </a:xfrm>
        </p:spPr>
      </p:pic>
    </p:spTree>
    <p:extLst>
      <p:ext uri="{BB962C8B-B14F-4D97-AF65-F5344CB8AC3E}">
        <p14:creationId xmlns:p14="http://schemas.microsoft.com/office/powerpoint/2010/main" val="3843942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fontAlgn="base"/>
            <a:r>
              <a:rPr lang="en-US" altLang="zh-TW" b="1" dirty="0"/>
              <a:t>Signs </a:t>
            </a:r>
            <a:r>
              <a:rPr lang="en-US" altLang="zh-TW" b="1" dirty="0" smtClean="0"/>
              <a:t>&amp; </a:t>
            </a:r>
            <a:r>
              <a:rPr lang="en-US" altLang="zh-TW" b="1" dirty="0"/>
              <a:t>S</a:t>
            </a:r>
            <a:r>
              <a:rPr lang="en-US" altLang="zh-TW" b="1" dirty="0" smtClean="0"/>
              <a:t>ymptoms</a:t>
            </a:r>
            <a:endParaRPr lang="en-US" altLang="zh-TW" b="1" dirty="0"/>
          </a:p>
        </p:txBody>
      </p:sp>
      <p:sp>
        <p:nvSpPr>
          <p:cNvPr id="3" name="內容版面配置區 2"/>
          <p:cNvSpPr>
            <a:spLocks noGrp="1"/>
          </p:cNvSpPr>
          <p:nvPr>
            <p:ph idx="1"/>
          </p:nvPr>
        </p:nvSpPr>
        <p:spPr/>
        <p:txBody>
          <a:bodyPr/>
          <a:lstStyle/>
          <a:p>
            <a:r>
              <a:rPr lang="en-US" altLang="zh-TW" dirty="0" smtClean="0"/>
              <a:t>Symptoms show up 2 to 21 days after infected.</a:t>
            </a:r>
          </a:p>
          <a:p>
            <a:endParaRPr lang="en-US" altLang="zh-TW" dirty="0" smtClean="0"/>
          </a:p>
          <a:p>
            <a:endParaRPr lang="en-US" altLang="zh-TW" dirty="0"/>
          </a:p>
          <a:p>
            <a:r>
              <a:rPr lang="en-US" altLang="zh-TW" dirty="0" smtClean="0"/>
              <a:t>Ebola damages immune system and organs.</a:t>
            </a:r>
          </a:p>
          <a:p>
            <a:endParaRPr lang="en-US" altLang="zh-TW" dirty="0" smtClean="0"/>
          </a:p>
          <a:p>
            <a:endParaRPr lang="en-US" altLang="zh-TW" dirty="0"/>
          </a:p>
          <a:p>
            <a:r>
              <a:rPr lang="en-US" altLang="zh-TW" dirty="0" smtClean="0"/>
              <a:t>Ebola causes platelets to fall, which can lead to severe bleeding. </a:t>
            </a:r>
            <a:endParaRPr lang="zh-TW" altLang="en-US" dirty="0"/>
          </a:p>
        </p:txBody>
      </p:sp>
    </p:spTree>
    <p:extLst>
      <p:ext uri="{BB962C8B-B14F-4D97-AF65-F5344CB8AC3E}">
        <p14:creationId xmlns:p14="http://schemas.microsoft.com/office/powerpoint/2010/main" val="3017976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Signs &amp; Symptoms</a:t>
            </a:r>
            <a:endParaRPr lang="zh-TW" altLang="en-US" dirty="0"/>
          </a:p>
        </p:txBody>
      </p:sp>
      <p:sp>
        <p:nvSpPr>
          <p:cNvPr id="3" name="內容版面配置區 2"/>
          <p:cNvSpPr>
            <a:spLocks noGrp="1"/>
          </p:cNvSpPr>
          <p:nvPr>
            <p:ph idx="1"/>
          </p:nvPr>
        </p:nvSpPr>
        <p:spPr>
          <a:xfrm>
            <a:off x="838200" y="1748745"/>
            <a:ext cx="10515600" cy="2939369"/>
          </a:xfrm>
        </p:spPr>
        <p:txBody>
          <a:bodyPr>
            <a:normAutofit/>
          </a:bodyPr>
          <a:lstStyle/>
          <a:p>
            <a:r>
              <a:rPr lang="en-US" altLang="zh-TW" dirty="0" smtClean="0"/>
              <a:t>Early symptoms of Ebola look like flu, including: </a:t>
            </a:r>
          </a:p>
          <a:p>
            <a:pPr lvl="1"/>
            <a:r>
              <a:rPr lang="en-US" altLang="zh-TW" dirty="0" smtClean="0"/>
              <a:t>Fever</a:t>
            </a:r>
          </a:p>
          <a:p>
            <a:pPr lvl="1"/>
            <a:r>
              <a:rPr lang="en-US" altLang="zh-TW" dirty="0" smtClean="0"/>
              <a:t>Headache</a:t>
            </a:r>
          </a:p>
          <a:p>
            <a:pPr lvl="1"/>
            <a:r>
              <a:rPr lang="en-US" altLang="zh-TW" dirty="0" smtClean="0"/>
              <a:t>Muscle aches</a:t>
            </a:r>
          </a:p>
          <a:p>
            <a:pPr lvl="1"/>
            <a:r>
              <a:rPr lang="en-US" altLang="zh-TW" dirty="0" smtClean="0"/>
              <a:t>Sore throat</a:t>
            </a:r>
          </a:p>
          <a:p>
            <a:pPr lvl="1"/>
            <a:r>
              <a:rPr lang="en-US" altLang="zh-TW" dirty="0" smtClean="0"/>
              <a:t>Weakness</a:t>
            </a:r>
          </a:p>
          <a:p>
            <a:pPr lvl="1"/>
            <a:r>
              <a:rPr lang="en-US" altLang="zh-TW" dirty="0" smtClean="0"/>
              <a:t>Diarrhea</a:t>
            </a:r>
            <a:endParaRPr lang="en-US" altLang="zh-TW" dirty="0"/>
          </a:p>
        </p:txBody>
      </p:sp>
      <p:sp>
        <p:nvSpPr>
          <p:cNvPr id="4" name="內容版面配置區 2"/>
          <p:cNvSpPr txBox="1">
            <a:spLocks/>
          </p:cNvSpPr>
          <p:nvPr/>
        </p:nvSpPr>
        <p:spPr>
          <a:xfrm>
            <a:off x="838200" y="4804226"/>
            <a:ext cx="10515600" cy="1785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smtClean="0"/>
              <a:t>As the disease gets worse: </a:t>
            </a:r>
          </a:p>
          <a:p>
            <a:pPr lvl="1"/>
            <a:r>
              <a:rPr lang="en-US" altLang="zh-TW" dirty="0" smtClean="0"/>
              <a:t>Bleeding inside and outside of the body</a:t>
            </a:r>
          </a:p>
          <a:p>
            <a:pPr lvl="1"/>
            <a:r>
              <a:rPr lang="en-US" altLang="zh-TW" dirty="0" smtClean="0"/>
              <a:t>Rash</a:t>
            </a:r>
          </a:p>
          <a:p>
            <a:pPr lvl="1"/>
            <a:r>
              <a:rPr lang="en-US" altLang="zh-TW" dirty="0" smtClean="0"/>
              <a:t>Trouble breathing</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628" y="2607380"/>
            <a:ext cx="5167086" cy="3668630"/>
          </a:xfrm>
          <a:prstGeom prst="rect">
            <a:avLst/>
          </a:prstGeom>
        </p:spPr>
      </p:pic>
    </p:spTree>
    <p:extLst>
      <p:ext uri="{BB962C8B-B14F-4D97-AF65-F5344CB8AC3E}">
        <p14:creationId xmlns:p14="http://schemas.microsoft.com/office/powerpoint/2010/main" val="3148958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Entry</a:t>
            </a:r>
            <a:endParaRPr lang="zh-TW" altLang="en-US" dirty="0"/>
          </a:p>
        </p:txBody>
      </p:sp>
      <p:sp>
        <p:nvSpPr>
          <p:cNvPr id="3" name="內容版面配置區 2"/>
          <p:cNvSpPr>
            <a:spLocks noGrp="1"/>
          </p:cNvSpPr>
          <p:nvPr>
            <p:ph idx="1"/>
          </p:nvPr>
        </p:nvSpPr>
        <p:spPr/>
        <p:txBody>
          <a:bodyPr>
            <a:normAutofit/>
          </a:bodyPr>
          <a:lstStyle/>
          <a:p>
            <a:r>
              <a:rPr lang="en-US" altLang="zh-TW" dirty="0" err="1"/>
              <a:t>Niemann</a:t>
            </a:r>
            <a:r>
              <a:rPr lang="en-US" altLang="zh-TW" dirty="0"/>
              <a:t>–Pick C1 (NPC1) appears to be essential for Ebola infection. </a:t>
            </a:r>
            <a:endParaRPr lang="en-US" altLang="zh-TW" dirty="0" smtClean="0"/>
          </a:p>
          <a:p>
            <a:endParaRPr lang="en-US" altLang="zh-TW" dirty="0" smtClean="0"/>
          </a:p>
          <a:p>
            <a:endParaRPr lang="en-US" altLang="zh-TW" dirty="0"/>
          </a:p>
          <a:p>
            <a:r>
              <a:rPr lang="en-US" altLang="zh-TW" dirty="0"/>
              <a:t>When cells from </a:t>
            </a:r>
            <a:r>
              <a:rPr lang="en-US" altLang="zh-TW" dirty="0" err="1"/>
              <a:t>Niemann</a:t>
            </a:r>
            <a:r>
              <a:rPr lang="en-US" altLang="zh-TW" dirty="0"/>
              <a:t> Pick Type C1 patients were exposed to Ebola virus in the laboratory, the cells survived and appeared immune to the virus, further indicating that Ebola relies on NPC1 to enter cells</a:t>
            </a:r>
            <a:r>
              <a:rPr lang="en-US" altLang="zh-TW" dirty="0" smtClean="0"/>
              <a:t>.</a:t>
            </a:r>
          </a:p>
          <a:p>
            <a:endParaRPr lang="en-US" altLang="zh-TW" dirty="0"/>
          </a:p>
          <a:p>
            <a:r>
              <a:rPr lang="en-US" altLang="zh-TW" dirty="0"/>
              <a:t>The same studies described similar results with Ebola's cousin in the </a:t>
            </a:r>
            <a:r>
              <a:rPr lang="en-US" altLang="zh-TW" dirty="0" err="1"/>
              <a:t>filovirus</a:t>
            </a:r>
            <a:r>
              <a:rPr lang="en-US" altLang="zh-TW" dirty="0"/>
              <a:t> group, Marburg virus, showing that it too needs NPC1 to enter cells.</a:t>
            </a:r>
            <a:endParaRPr lang="zh-TW" altLang="en-US" dirty="0"/>
          </a:p>
        </p:txBody>
      </p:sp>
    </p:spTree>
    <p:extLst>
      <p:ext uri="{BB962C8B-B14F-4D97-AF65-F5344CB8AC3E}">
        <p14:creationId xmlns:p14="http://schemas.microsoft.com/office/powerpoint/2010/main" val="695367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Pathophysiology</a:t>
            </a:r>
            <a:endParaRPr lang="zh-TW" altLang="en-US" dirty="0"/>
          </a:p>
        </p:txBody>
      </p:sp>
      <p:sp>
        <p:nvSpPr>
          <p:cNvPr id="3" name="內容版面配置區 2"/>
          <p:cNvSpPr>
            <a:spLocks noGrp="1"/>
          </p:cNvSpPr>
          <p:nvPr>
            <p:ph idx="1"/>
          </p:nvPr>
        </p:nvSpPr>
        <p:spPr/>
        <p:txBody>
          <a:bodyPr>
            <a:normAutofit/>
          </a:bodyPr>
          <a:lstStyle/>
          <a:p>
            <a:r>
              <a:rPr lang="en-US" altLang="zh-TW" dirty="0"/>
              <a:t>Endothelial cells, mononuclear phagocytes, and hepatocytes are the main targets of infection</a:t>
            </a:r>
            <a:r>
              <a:rPr lang="en-US" altLang="zh-TW" dirty="0" smtClean="0"/>
              <a:t>.</a:t>
            </a:r>
          </a:p>
          <a:p>
            <a:endParaRPr lang="en-US" altLang="zh-TW" dirty="0"/>
          </a:p>
          <a:p>
            <a:r>
              <a:rPr lang="en-US" altLang="zh-TW" dirty="0"/>
              <a:t>Ebola replication overwhelms protein synthesis of infected cells and host immune defenses. </a:t>
            </a:r>
            <a:endParaRPr lang="en-US" altLang="zh-TW" dirty="0" smtClean="0"/>
          </a:p>
          <a:p>
            <a:endParaRPr lang="en-US" altLang="zh-TW" dirty="0"/>
          </a:p>
          <a:p>
            <a:r>
              <a:rPr lang="en-US" altLang="zh-TW" dirty="0"/>
              <a:t>The </a:t>
            </a:r>
            <a:r>
              <a:rPr lang="en-US" altLang="zh-TW" dirty="0" err="1"/>
              <a:t>sGP</a:t>
            </a:r>
            <a:r>
              <a:rPr lang="en-US" altLang="zh-TW" dirty="0"/>
              <a:t> forms a </a:t>
            </a:r>
            <a:r>
              <a:rPr lang="en-US" altLang="zh-TW" dirty="0" err="1"/>
              <a:t>dimeric</a:t>
            </a:r>
            <a:r>
              <a:rPr lang="en-US" altLang="zh-TW" dirty="0"/>
              <a:t> protein that interferes with the signaling of </a:t>
            </a:r>
            <a:r>
              <a:rPr lang="en-US" altLang="zh-TW" dirty="0" smtClean="0"/>
              <a:t>neutrophils, </a:t>
            </a:r>
            <a:r>
              <a:rPr lang="en-US" altLang="zh-TW" dirty="0"/>
              <a:t>which allows the virus to evade the immune system by inhibiting early steps of neutrophil activation.</a:t>
            </a:r>
            <a:endParaRPr lang="zh-TW" altLang="en-US" dirty="0"/>
          </a:p>
        </p:txBody>
      </p:sp>
    </p:spTree>
    <p:extLst>
      <p:ext uri="{BB962C8B-B14F-4D97-AF65-F5344CB8AC3E}">
        <p14:creationId xmlns:p14="http://schemas.microsoft.com/office/powerpoint/2010/main" val="2664578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sz="9600" dirty="0" smtClean="0"/>
              <a:t>Ebola Virus</a:t>
            </a:r>
            <a:endParaRPr lang="zh-TW" altLang="en-US" sz="9600" dirty="0"/>
          </a:p>
        </p:txBody>
      </p:sp>
      <p:sp>
        <p:nvSpPr>
          <p:cNvPr id="3" name="副標題 2"/>
          <p:cNvSpPr>
            <a:spLocks noGrp="1"/>
          </p:cNvSpPr>
          <p:nvPr>
            <p:ph type="subTitle" idx="1"/>
          </p:nvPr>
        </p:nvSpPr>
        <p:spPr/>
        <p:txBody>
          <a:bodyPr/>
          <a:lstStyle/>
          <a:p>
            <a:r>
              <a:rPr lang="zh-TW" altLang="en-US" dirty="0"/>
              <a:t>蔡昀哲</a:t>
            </a:r>
          </a:p>
        </p:txBody>
      </p:sp>
    </p:spTree>
    <p:extLst>
      <p:ext uri="{BB962C8B-B14F-4D97-AF65-F5344CB8AC3E}">
        <p14:creationId xmlns:p14="http://schemas.microsoft.com/office/powerpoint/2010/main" val="4050538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Pathophysiology</a:t>
            </a:r>
            <a:endParaRPr lang="zh-TW" altLang="en-US" dirty="0"/>
          </a:p>
        </p:txBody>
      </p:sp>
      <p:sp>
        <p:nvSpPr>
          <p:cNvPr id="3" name="內容版面配置區 2"/>
          <p:cNvSpPr>
            <a:spLocks noGrp="1"/>
          </p:cNvSpPr>
          <p:nvPr>
            <p:ph idx="1"/>
          </p:nvPr>
        </p:nvSpPr>
        <p:spPr>
          <a:xfrm>
            <a:off x="838200" y="2206624"/>
            <a:ext cx="5499100" cy="4752976"/>
          </a:xfrm>
        </p:spPr>
        <p:txBody>
          <a:bodyPr/>
          <a:lstStyle/>
          <a:p>
            <a:r>
              <a:rPr lang="en-US" altLang="zh-TW" dirty="0" smtClean="0"/>
              <a:t>The </a:t>
            </a:r>
            <a:r>
              <a:rPr lang="en-US" altLang="zh-TW" dirty="0"/>
              <a:t>loss in vascular integrity is furthered with synthesis of GP, which reduces specific </a:t>
            </a:r>
            <a:r>
              <a:rPr lang="en-US" altLang="zh-TW" dirty="0" err="1"/>
              <a:t>integrins</a:t>
            </a:r>
            <a:r>
              <a:rPr lang="en-US" altLang="zh-TW" dirty="0"/>
              <a:t> responsible for cell adhesion to the inter-cellular structure, and damage to the liver, which leads to coagulopathy.</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474" y="365125"/>
            <a:ext cx="3870325" cy="6450542"/>
          </a:xfrm>
          <a:prstGeom prst="rect">
            <a:avLst/>
          </a:prstGeom>
        </p:spPr>
      </p:pic>
    </p:spTree>
    <p:extLst>
      <p:ext uri="{BB962C8B-B14F-4D97-AF65-F5344CB8AC3E}">
        <p14:creationId xmlns:p14="http://schemas.microsoft.com/office/powerpoint/2010/main" val="1772385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Transmission</a:t>
            </a:r>
            <a:endParaRPr lang="zh-TW" altLang="en-US" dirty="0"/>
          </a:p>
        </p:txBody>
      </p:sp>
      <p:sp>
        <p:nvSpPr>
          <p:cNvPr id="3" name="內容版面配置區 2"/>
          <p:cNvSpPr>
            <a:spLocks noGrp="1"/>
          </p:cNvSpPr>
          <p:nvPr>
            <p:ph idx="1"/>
          </p:nvPr>
        </p:nvSpPr>
        <p:spPr>
          <a:xfrm>
            <a:off x="1168400" y="1812925"/>
            <a:ext cx="3733800" cy="4351338"/>
          </a:xfrm>
        </p:spPr>
        <p:txBody>
          <a:bodyPr/>
          <a:lstStyle/>
          <a:p>
            <a:r>
              <a:rPr lang="en-US" altLang="zh-TW" dirty="0"/>
              <a:t>Ebola is introduced into the human population through close contact with the blood, secretions, organs or other bodily fluids of infected animals.</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100" y="123825"/>
            <a:ext cx="2967135" cy="2244725"/>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236" y="123823"/>
            <a:ext cx="2887564" cy="2244725"/>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99" y="2368550"/>
            <a:ext cx="2967136" cy="2244725"/>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6235" y="2368549"/>
            <a:ext cx="2887565" cy="2244725"/>
          </a:xfrm>
          <a:prstGeom prst="rect">
            <a:avLst/>
          </a:prstGeom>
        </p:spPr>
      </p:pic>
      <p:pic>
        <p:nvPicPr>
          <p:cNvPr id="11" name="圖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098" y="4613275"/>
            <a:ext cx="2967136" cy="2244725"/>
          </a:xfrm>
          <a:prstGeom prst="rect">
            <a:avLst/>
          </a:prstGeom>
        </p:spPr>
      </p:pic>
      <p:pic>
        <p:nvPicPr>
          <p:cNvPr id="12" name="圖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6234" y="4613272"/>
            <a:ext cx="2887566" cy="2244727"/>
          </a:xfrm>
          <a:prstGeom prst="rect">
            <a:avLst/>
          </a:prstGeom>
        </p:spPr>
      </p:pic>
    </p:spTree>
    <p:extLst>
      <p:ext uri="{BB962C8B-B14F-4D97-AF65-F5344CB8AC3E}">
        <p14:creationId xmlns:p14="http://schemas.microsoft.com/office/powerpoint/2010/main" val="3076324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Transmission</a:t>
            </a:r>
            <a:endParaRPr lang="zh-TW" altLang="en-US" dirty="0"/>
          </a:p>
        </p:txBody>
      </p:sp>
      <p:sp>
        <p:nvSpPr>
          <p:cNvPr id="3" name="內容版面配置區 2"/>
          <p:cNvSpPr>
            <a:spLocks noGrp="1"/>
          </p:cNvSpPr>
          <p:nvPr>
            <p:ph idx="1"/>
          </p:nvPr>
        </p:nvSpPr>
        <p:spPr/>
        <p:txBody>
          <a:bodyPr/>
          <a:lstStyle/>
          <a:p>
            <a:r>
              <a:rPr lang="en-US" altLang="zh-TW" dirty="0"/>
              <a:t>Ebola then spreads in the community through human-to-human transmission, with infection resulting from direct contact </a:t>
            </a:r>
            <a:r>
              <a:rPr lang="en-US" altLang="zh-TW" dirty="0" smtClean="0"/>
              <a:t>with </a:t>
            </a:r>
            <a:r>
              <a:rPr lang="en-US" altLang="zh-TW" dirty="0"/>
              <a:t>blood, secretions, organs or other bodily fluids of infected people, and indirect contact with environments contaminated with such fluids</a:t>
            </a:r>
            <a:r>
              <a:rPr lang="en-US" altLang="zh-TW" dirty="0" smtClean="0"/>
              <a:t>.</a:t>
            </a:r>
          </a:p>
          <a:p>
            <a:endParaRPr lang="en-US" altLang="zh-TW" dirty="0"/>
          </a:p>
          <a:p>
            <a:endParaRPr lang="en-US" altLang="zh-TW" dirty="0" smtClean="0"/>
          </a:p>
          <a:p>
            <a:r>
              <a:rPr lang="en-US" altLang="zh-TW" dirty="0"/>
              <a:t>Men who have recovered from the disease can still transmit the virus through their semen for up to 7 weeks after recovery from illness.</a:t>
            </a:r>
            <a:endParaRPr lang="zh-TW" altLang="en-US" dirty="0"/>
          </a:p>
        </p:txBody>
      </p:sp>
    </p:spTree>
    <p:extLst>
      <p:ext uri="{BB962C8B-B14F-4D97-AF65-F5344CB8AC3E}">
        <p14:creationId xmlns:p14="http://schemas.microsoft.com/office/powerpoint/2010/main" val="1488782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Transmission</a:t>
            </a:r>
            <a:endParaRPr lang="zh-TW" altLang="en-US" dirty="0"/>
          </a:p>
        </p:txBody>
      </p:sp>
      <p:sp>
        <p:nvSpPr>
          <p:cNvPr id="3" name="內容版面配置區 2"/>
          <p:cNvSpPr>
            <a:spLocks noGrp="1"/>
          </p:cNvSpPr>
          <p:nvPr>
            <p:ph idx="1"/>
          </p:nvPr>
        </p:nvSpPr>
        <p:spPr>
          <a:xfrm>
            <a:off x="838200" y="1825625"/>
            <a:ext cx="4203700" cy="4351338"/>
          </a:xfrm>
        </p:spPr>
        <p:txBody>
          <a:bodyPr/>
          <a:lstStyle/>
          <a:p>
            <a:r>
              <a:rPr lang="en-US" altLang="zh-TW" dirty="0"/>
              <a:t>Burial ceremonies in which mourners have direct contact with the body of the deceased person can also play a role in the transmission of Ebola. </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0" y="1352550"/>
            <a:ext cx="6057900" cy="4559300"/>
          </a:xfrm>
          <a:prstGeom prst="rect">
            <a:avLst/>
          </a:prstGeom>
        </p:spPr>
      </p:pic>
    </p:spTree>
    <p:extLst>
      <p:ext uri="{BB962C8B-B14F-4D97-AF65-F5344CB8AC3E}">
        <p14:creationId xmlns:p14="http://schemas.microsoft.com/office/powerpoint/2010/main" val="913161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Vaccine and </a:t>
            </a:r>
            <a:r>
              <a:rPr lang="en-US" altLang="zh-TW" b="1" dirty="0" smtClean="0"/>
              <a:t>treatment</a:t>
            </a:r>
            <a:endParaRPr lang="zh-TW" altLang="en-US" dirty="0"/>
          </a:p>
        </p:txBody>
      </p:sp>
      <p:sp>
        <p:nvSpPr>
          <p:cNvPr id="3" name="內容版面配置區 2"/>
          <p:cNvSpPr>
            <a:spLocks noGrp="1"/>
          </p:cNvSpPr>
          <p:nvPr>
            <p:ph idx="1"/>
          </p:nvPr>
        </p:nvSpPr>
        <p:spPr/>
        <p:txBody>
          <a:bodyPr/>
          <a:lstStyle/>
          <a:p>
            <a:r>
              <a:rPr lang="en-US" altLang="zh-TW" dirty="0"/>
              <a:t>No licensed vaccine for </a:t>
            </a:r>
            <a:r>
              <a:rPr lang="en-US" altLang="zh-TW" dirty="0" err="1" smtClean="0"/>
              <a:t>EVD</a:t>
            </a:r>
            <a:r>
              <a:rPr lang="en-US" altLang="zh-TW" dirty="0" smtClean="0"/>
              <a:t> </a:t>
            </a:r>
            <a:r>
              <a:rPr lang="en-US" altLang="zh-TW" dirty="0"/>
              <a:t>is available. Several vaccines are being tested, but none are available for clinical use</a:t>
            </a:r>
            <a:r>
              <a:rPr lang="en-US" altLang="zh-TW" dirty="0" smtClean="0"/>
              <a:t>.</a:t>
            </a:r>
          </a:p>
          <a:p>
            <a:endParaRPr lang="en-US" altLang="zh-TW" dirty="0"/>
          </a:p>
          <a:p>
            <a:r>
              <a:rPr lang="en-US" altLang="zh-TW" dirty="0"/>
              <a:t>Patients are frequently dehydrated and require oral rehydration with solutions containing </a:t>
            </a:r>
            <a:r>
              <a:rPr lang="en-US" altLang="zh-TW" dirty="0" smtClean="0"/>
              <a:t>electrolytes </a:t>
            </a:r>
            <a:r>
              <a:rPr lang="en-US" altLang="zh-TW" dirty="0"/>
              <a:t>or intravenous fluids</a:t>
            </a:r>
            <a:r>
              <a:rPr lang="en-US" altLang="zh-TW" dirty="0" smtClean="0"/>
              <a:t>.</a:t>
            </a:r>
          </a:p>
          <a:p>
            <a:endParaRPr lang="en-US" altLang="zh-TW" dirty="0"/>
          </a:p>
          <a:p>
            <a:r>
              <a:rPr lang="en-US" altLang="zh-TW" dirty="0"/>
              <a:t>No specific treatment is available. New drug therapies are being evaluated</a:t>
            </a:r>
            <a:endParaRPr lang="zh-TW" altLang="en-US" dirty="0"/>
          </a:p>
        </p:txBody>
      </p:sp>
    </p:spTree>
    <p:extLst>
      <p:ext uri="{BB962C8B-B14F-4D97-AF65-F5344CB8AC3E}">
        <p14:creationId xmlns:p14="http://schemas.microsoft.com/office/powerpoint/2010/main" val="3609074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77318" y="0"/>
            <a:ext cx="5014682" cy="4586068"/>
          </a:xfrm>
          <a:prstGeom prst="rect">
            <a:avLst/>
          </a:prstGeom>
          <a:solidFill>
            <a:schemeClr val="tx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副標題 4"/>
          <p:cNvSpPr>
            <a:spLocks noGrp="1"/>
          </p:cNvSpPr>
          <p:nvPr>
            <p:ph type="subTitle" idx="1"/>
          </p:nvPr>
        </p:nvSpPr>
        <p:spPr>
          <a:xfrm>
            <a:off x="9384323" y="4889799"/>
            <a:ext cx="3200400" cy="1463040"/>
          </a:xfrm>
        </p:spPr>
        <p:txBody>
          <a:bodyPr/>
          <a:lstStyle/>
          <a:p>
            <a:r>
              <a:rPr lang="zh-TW" altLang="en-US" dirty="0" smtClean="0"/>
              <a:t>劉士銘</a:t>
            </a:r>
            <a:endParaRPr lang="zh-TW" altLang="en-US" dirty="0"/>
          </a:p>
        </p:txBody>
      </p:sp>
      <p:pic>
        <p:nvPicPr>
          <p:cNvPr id="2050" name="Picture 2" descr="http://3.bp.blogspot.com/-Jt8gfXgGkBI/ThdDZOAetKI/AAAAAAAASOs/DFmjoTJCGtg/s1600/110707_Sudan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39" y="-183998"/>
            <a:ext cx="10595800" cy="7041998"/>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ctrTitle"/>
          </p:nvPr>
        </p:nvSpPr>
        <p:spPr>
          <a:xfrm>
            <a:off x="120813" y="-303731"/>
            <a:ext cx="8724314" cy="2673980"/>
          </a:xfrm>
        </p:spPr>
        <p:txBody>
          <a:bodyPr>
            <a:normAutofit/>
          </a:bodyPr>
          <a:lstStyle/>
          <a:p>
            <a:r>
              <a:rPr lang="en-US" altLang="zh-TW" sz="8000" dirty="0" smtClean="0">
                <a:solidFill>
                  <a:schemeClr val="tx1">
                    <a:lumMod val="85000"/>
                  </a:schemeClr>
                </a:solidFill>
              </a:rPr>
              <a:t>History and</a:t>
            </a:r>
            <a:br>
              <a:rPr lang="en-US" altLang="zh-TW" sz="8000" dirty="0" smtClean="0">
                <a:solidFill>
                  <a:schemeClr val="tx1">
                    <a:lumMod val="85000"/>
                  </a:schemeClr>
                </a:solidFill>
              </a:rPr>
            </a:br>
            <a:r>
              <a:rPr lang="en-US" altLang="zh-TW" sz="8000" dirty="0" smtClean="0">
                <a:solidFill>
                  <a:schemeClr val="tx1">
                    <a:lumMod val="85000"/>
                  </a:schemeClr>
                </a:solidFill>
              </a:rPr>
              <a:t> cases</a:t>
            </a:r>
            <a:endParaRPr lang="zh-TW" altLang="en-US" sz="8000" dirty="0">
              <a:solidFill>
                <a:schemeClr val="tx1">
                  <a:lumMod val="85000"/>
                </a:schemeClr>
              </a:solidFill>
            </a:endParaRPr>
          </a:p>
        </p:txBody>
      </p:sp>
    </p:spTree>
    <p:extLst>
      <p:ext uri="{BB962C8B-B14F-4D97-AF65-F5344CB8AC3E}">
        <p14:creationId xmlns:p14="http://schemas.microsoft.com/office/powerpoint/2010/main" val="3664729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History</a:t>
            </a:r>
            <a:endParaRPr lang="zh-TW" altLang="en-US" dirty="0"/>
          </a:p>
        </p:txBody>
      </p:sp>
      <p:sp>
        <p:nvSpPr>
          <p:cNvPr id="3" name="內容版面配置區 2"/>
          <p:cNvSpPr>
            <a:spLocks noGrp="1"/>
          </p:cNvSpPr>
          <p:nvPr>
            <p:ph idx="1"/>
          </p:nvPr>
        </p:nvSpPr>
        <p:spPr/>
        <p:txBody>
          <a:bodyPr/>
          <a:lstStyle/>
          <a:p>
            <a:r>
              <a:rPr lang="en-US" altLang="zh-TW" dirty="0" smtClean="0"/>
              <a:t>Zaire </a:t>
            </a:r>
            <a:r>
              <a:rPr lang="en-US" altLang="zh-TW" dirty="0" err="1" smtClean="0"/>
              <a:t>ebolavirus</a:t>
            </a:r>
            <a:endParaRPr lang="en-US" altLang="zh-TW" dirty="0" smtClean="0"/>
          </a:p>
          <a:p>
            <a:r>
              <a:rPr lang="en-US" altLang="zh-TW" dirty="0" smtClean="0"/>
              <a:t>Sudan </a:t>
            </a:r>
            <a:r>
              <a:rPr lang="en-US" altLang="zh-TW" dirty="0" err="1" smtClean="0"/>
              <a:t>ebolavirus</a:t>
            </a:r>
            <a:endParaRPr lang="en-US" altLang="zh-TW" dirty="0" smtClean="0"/>
          </a:p>
          <a:p>
            <a:r>
              <a:rPr lang="en-US" altLang="zh-TW" dirty="0" err="1" smtClean="0"/>
              <a:t>Taï</a:t>
            </a:r>
            <a:r>
              <a:rPr lang="en-US" altLang="zh-TW" dirty="0" smtClean="0"/>
              <a:t> Forest </a:t>
            </a:r>
            <a:r>
              <a:rPr lang="en-US" altLang="zh-TW" dirty="0" err="1" smtClean="0"/>
              <a:t>ebolavirus</a:t>
            </a:r>
            <a:r>
              <a:rPr lang="en-US" altLang="zh-TW" dirty="0" smtClean="0"/>
              <a:t> (Côte d'Ivoire)</a:t>
            </a:r>
          </a:p>
          <a:p>
            <a:endParaRPr lang="en-US" altLang="zh-TW" dirty="0" smtClean="0"/>
          </a:p>
          <a:p>
            <a:endParaRPr lang="en-US" altLang="zh-TW" dirty="0" smtClean="0"/>
          </a:p>
          <a:p>
            <a:endParaRPr lang="zh-TW" altLang="en-US" dirty="0"/>
          </a:p>
        </p:txBody>
      </p:sp>
      <p:pic>
        <p:nvPicPr>
          <p:cNvPr id="4" name="Picture 1" descr="C:\Users\Weber\Desktop\EbolaSubmit2.png"/>
          <p:cNvPicPr>
            <a:picLocks noChangeAspect="1" noChangeArrowheads="1"/>
          </p:cNvPicPr>
          <p:nvPr/>
        </p:nvPicPr>
        <p:blipFill>
          <a:blip r:embed="rId3" cstate="print"/>
          <a:srcRect/>
          <a:stretch>
            <a:fillRect/>
          </a:stretch>
        </p:blipFill>
        <p:spPr bwMode="auto">
          <a:xfrm>
            <a:off x="5634146" y="1335023"/>
            <a:ext cx="5457715" cy="4095105"/>
          </a:xfrm>
          <a:prstGeom prst="rect">
            <a:avLst/>
          </a:prstGeom>
          <a:noFill/>
        </p:spPr>
      </p:pic>
    </p:spTree>
    <p:extLst>
      <p:ext uri="{BB962C8B-B14F-4D97-AF65-F5344CB8AC3E}">
        <p14:creationId xmlns:p14="http://schemas.microsoft.com/office/powerpoint/2010/main" val="96801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1" end="1"/>
                                            </p:txEl>
                                          </p:spTgt>
                                        </p:tgtEl>
                                        <p:attrNameLst>
                                          <p:attrName>style.color</p:attrName>
                                        </p:attrNameLst>
                                      </p:cBhvr>
                                      <p:to>
                                        <a:srgbClr val="00FF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2" end="2"/>
                                            </p:txEl>
                                          </p:spTgt>
                                        </p:tgtEl>
                                        <p:attrNameLst>
                                          <p:attrName>style.color</p:attrName>
                                        </p:attrNameLst>
                                      </p:cBhvr>
                                      <p:to>
                                        <a:srgbClr val="EFE01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t>
            </a:r>
            <a:r>
              <a:rPr lang="en-US" altLang="zh-TW" dirty="0" smtClean="0"/>
              <a:t>istory</a:t>
            </a:r>
            <a:endParaRPr lang="zh-TW" altLang="en-US" dirty="0"/>
          </a:p>
        </p:txBody>
      </p:sp>
      <p:sp>
        <p:nvSpPr>
          <p:cNvPr id="3" name="內容版面配置區 2"/>
          <p:cNvSpPr>
            <a:spLocks noGrp="1"/>
          </p:cNvSpPr>
          <p:nvPr>
            <p:ph idx="1"/>
          </p:nvPr>
        </p:nvSpPr>
        <p:spPr/>
        <p:txBody>
          <a:bodyPr/>
          <a:lstStyle/>
          <a:p>
            <a:r>
              <a:rPr lang="en-US" altLang="zh-TW" b="1" dirty="0" smtClean="0"/>
              <a:t>Zaire </a:t>
            </a:r>
            <a:r>
              <a:rPr lang="en-US" altLang="zh-TW" b="1" dirty="0" err="1" smtClean="0"/>
              <a:t>ebolavirus</a:t>
            </a:r>
            <a:endParaRPr lang="en-US" altLang="zh-TW" b="1" dirty="0" smtClean="0"/>
          </a:p>
          <a:p>
            <a:pPr lvl="1"/>
            <a:r>
              <a:rPr lang="en-US" altLang="zh-TW" dirty="0" smtClean="0"/>
              <a:t>August </a:t>
            </a:r>
            <a:r>
              <a:rPr lang="en-US" altLang="zh-TW" dirty="0" smtClean="0">
                <a:solidFill>
                  <a:srgbClr val="FF0000"/>
                </a:solidFill>
              </a:rPr>
              <a:t>1976</a:t>
            </a:r>
            <a:r>
              <a:rPr lang="en-US" altLang="zh-TW" dirty="0" smtClean="0"/>
              <a:t>, in </a:t>
            </a:r>
            <a:r>
              <a:rPr lang="en-US" altLang="zh-TW" dirty="0" err="1" smtClean="0"/>
              <a:t>Yambuku</a:t>
            </a:r>
            <a:r>
              <a:rPr lang="en-US" altLang="zh-TW" dirty="0" smtClean="0"/>
              <a:t> village</a:t>
            </a:r>
          </a:p>
          <a:p>
            <a:pPr lvl="1"/>
            <a:r>
              <a:rPr lang="en-US" altLang="zh-TW" dirty="0" smtClean="0"/>
              <a:t>Name of river</a:t>
            </a:r>
          </a:p>
          <a:p>
            <a:pPr lvl="1"/>
            <a:r>
              <a:rPr lang="en-US" altLang="zh-TW" dirty="0" smtClean="0">
                <a:solidFill>
                  <a:srgbClr val="FF0000"/>
                </a:solidFill>
              </a:rPr>
              <a:t>First case</a:t>
            </a:r>
            <a:r>
              <a:rPr lang="en-US" altLang="zh-TW" dirty="0" smtClean="0"/>
              <a:t>: </a:t>
            </a:r>
            <a:r>
              <a:rPr lang="en-US" altLang="zh-TW" dirty="0" err="1" smtClean="0"/>
              <a:t>Mabalo</a:t>
            </a:r>
            <a:r>
              <a:rPr lang="en-US" altLang="zh-TW" dirty="0" smtClean="0"/>
              <a:t> </a:t>
            </a:r>
            <a:r>
              <a:rPr lang="en-US" altLang="zh-TW" dirty="0" err="1" smtClean="0"/>
              <a:t>Lokela</a:t>
            </a:r>
            <a:endParaRPr lang="zh-TW" altLang="en-US" dirty="0"/>
          </a:p>
        </p:txBody>
      </p:sp>
      <p:pic>
        <p:nvPicPr>
          <p:cNvPr id="25602" name="Picture 2" descr="C:\Users\Weber\Desktop\mapzaire.gif"/>
          <p:cNvPicPr>
            <a:picLocks noChangeAspect="1" noChangeArrowheads="1"/>
          </p:cNvPicPr>
          <p:nvPr/>
        </p:nvPicPr>
        <p:blipFill>
          <a:blip r:embed="rId3" cstate="print"/>
          <a:srcRect/>
          <a:stretch>
            <a:fillRect/>
          </a:stretch>
        </p:blipFill>
        <p:spPr bwMode="auto">
          <a:xfrm>
            <a:off x="5884164" y="1927144"/>
            <a:ext cx="4420154" cy="3742136"/>
          </a:xfrm>
          <a:prstGeom prst="rect">
            <a:avLst/>
          </a:prstGeom>
          <a:noFill/>
        </p:spPr>
      </p:pic>
    </p:spTree>
    <p:extLst>
      <p:ext uri="{BB962C8B-B14F-4D97-AF65-F5344CB8AC3E}">
        <p14:creationId xmlns:p14="http://schemas.microsoft.com/office/powerpoint/2010/main" val="31766366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History</a:t>
            </a:r>
            <a:endParaRPr lang="zh-TW" altLang="en-US" dirty="0"/>
          </a:p>
        </p:txBody>
      </p:sp>
      <p:sp>
        <p:nvSpPr>
          <p:cNvPr id="3" name="內容版面配置區 2"/>
          <p:cNvSpPr>
            <a:spLocks noGrp="1"/>
          </p:cNvSpPr>
          <p:nvPr>
            <p:ph idx="1"/>
          </p:nvPr>
        </p:nvSpPr>
        <p:spPr/>
        <p:txBody>
          <a:bodyPr/>
          <a:lstStyle/>
          <a:p>
            <a:r>
              <a:rPr lang="en-US" altLang="zh-TW" b="1" dirty="0" smtClean="0"/>
              <a:t>Zaire </a:t>
            </a:r>
            <a:r>
              <a:rPr lang="en-US" altLang="zh-TW" b="1" dirty="0" err="1" smtClean="0"/>
              <a:t>ebolavirus</a:t>
            </a:r>
            <a:endParaRPr lang="en-US" altLang="zh-TW" b="1" dirty="0" smtClean="0"/>
          </a:p>
          <a:p>
            <a:pPr lvl="1"/>
            <a:r>
              <a:rPr lang="en-US" altLang="zh-TW" dirty="0" smtClean="0">
                <a:solidFill>
                  <a:srgbClr val="FF0000"/>
                </a:solidFill>
              </a:rPr>
              <a:t>Death rate</a:t>
            </a:r>
            <a:r>
              <a:rPr lang="en-US" altLang="zh-TW" dirty="0" smtClean="0"/>
              <a:t>: 1976 -&gt; 88%, 1977 -&gt; 100%, 1994 -&gt; 59%, 1995 -&gt; 81%, 1996 -&gt; 93%, 2001~02 -&gt; 80%, 2003 -&gt; 90%, 2007 -&gt; 83%</a:t>
            </a:r>
          </a:p>
          <a:p>
            <a:pPr lvl="1"/>
            <a:r>
              <a:rPr lang="en-US" altLang="zh-TW" dirty="0" smtClean="0"/>
              <a:t>Over 55 neighbor villages, hundreds of people died</a:t>
            </a:r>
            <a:r>
              <a:rPr lang="zh-TW" altLang="en-US" dirty="0" smtClean="0"/>
              <a:t> </a:t>
            </a:r>
            <a:r>
              <a:rPr lang="en-US" altLang="zh-TW" dirty="0" smtClean="0"/>
              <a:t>(1976)</a:t>
            </a:r>
          </a:p>
          <a:p>
            <a:pPr lvl="1"/>
            <a:r>
              <a:rPr lang="en-US" altLang="zh-TW" dirty="0" smtClean="0"/>
              <a:t>41 cases, 31 of them died (1994)</a:t>
            </a:r>
          </a:p>
          <a:p>
            <a:pPr lvl="1"/>
            <a:r>
              <a:rPr lang="en-US" altLang="zh-TW" dirty="0" smtClean="0"/>
              <a:t>Total 1100 infected, 793 died</a:t>
            </a:r>
          </a:p>
          <a:p>
            <a:pPr lvl="1"/>
            <a:endParaRPr lang="zh-TW" altLang="en-US" dirty="0"/>
          </a:p>
        </p:txBody>
      </p:sp>
    </p:spTree>
    <p:extLst>
      <p:ext uri="{BB962C8B-B14F-4D97-AF65-F5344CB8AC3E}">
        <p14:creationId xmlns:p14="http://schemas.microsoft.com/office/powerpoint/2010/main" val="3723370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History</a:t>
            </a:r>
            <a:endParaRPr lang="zh-TW" altLang="en-US" dirty="0"/>
          </a:p>
        </p:txBody>
      </p:sp>
      <p:sp>
        <p:nvSpPr>
          <p:cNvPr id="3" name="內容版面配置區 2"/>
          <p:cNvSpPr>
            <a:spLocks noGrp="1"/>
          </p:cNvSpPr>
          <p:nvPr>
            <p:ph idx="1"/>
          </p:nvPr>
        </p:nvSpPr>
        <p:spPr/>
        <p:txBody>
          <a:bodyPr/>
          <a:lstStyle/>
          <a:p>
            <a:r>
              <a:rPr lang="en-US" altLang="zh-TW" b="1" dirty="0" smtClean="0"/>
              <a:t>Sudan </a:t>
            </a:r>
            <a:r>
              <a:rPr lang="en-US" altLang="zh-TW" b="1" dirty="0" err="1" smtClean="0"/>
              <a:t>ebolavirus</a:t>
            </a:r>
            <a:endParaRPr lang="en-US" altLang="zh-TW" b="1" dirty="0" smtClean="0"/>
          </a:p>
          <a:p>
            <a:pPr lvl="1"/>
            <a:r>
              <a:rPr lang="en-US" altLang="zh-TW" dirty="0" smtClean="0">
                <a:solidFill>
                  <a:srgbClr val="FF0000"/>
                </a:solidFill>
              </a:rPr>
              <a:t>1976</a:t>
            </a:r>
            <a:r>
              <a:rPr lang="en-US" altLang="zh-TW" dirty="0" smtClean="0"/>
              <a:t>, in </a:t>
            </a:r>
            <a:r>
              <a:rPr lang="en-US" altLang="zh-TW" dirty="0" err="1" smtClean="0"/>
              <a:t>Nzara</a:t>
            </a:r>
            <a:r>
              <a:rPr lang="en-US" altLang="zh-TW" dirty="0" smtClean="0"/>
              <a:t>, Sudan</a:t>
            </a:r>
          </a:p>
          <a:p>
            <a:pPr lvl="1"/>
            <a:r>
              <a:rPr lang="en-US" altLang="zh-TW" dirty="0" smtClean="0"/>
              <a:t>The most recent outbreak: May, 2004 in </a:t>
            </a:r>
            <a:r>
              <a:rPr lang="en-US" altLang="zh-TW" dirty="0" err="1" smtClean="0"/>
              <a:t>Yambio</a:t>
            </a:r>
            <a:r>
              <a:rPr lang="en-US" altLang="zh-TW" dirty="0" smtClean="0"/>
              <a:t> County </a:t>
            </a:r>
          </a:p>
          <a:p>
            <a:pPr lvl="1"/>
            <a:r>
              <a:rPr lang="en-US" altLang="zh-TW" dirty="0" smtClean="0">
                <a:solidFill>
                  <a:srgbClr val="FF0000"/>
                </a:solidFill>
              </a:rPr>
              <a:t>First case</a:t>
            </a:r>
            <a:r>
              <a:rPr lang="en-US" altLang="zh-TW" dirty="0" smtClean="0"/>
              <a:t>: worker exposed to a potential natural reservoir</a:t>
            </a:r>
            <a:endParaRPr lang="zh-TW" altLang="en-US" dirty="0"/>
          </a:p>
        </p:txBody>
      </p:sp>
      <p:pic>
        <p:nvPicPr>
          <p:cNvPr id="4" name="Picture 1" descr="C:\Users\Weber\Desktop\sudanmap.gif"/>
          <p:cNvPicPr>
            <a:picLocks noChangeAspect="1" noChangeArrowheads="1"/>
          </p:cNvPicPr>
          <p:nvPr/>
        </p:nvPicPr>
        <p:blipFill>
          <a:blip r:embed="rId3" cstate="print"/>
          <a:srcRect/>
          <a:stretch>
            <a:fillRect/>
          </a:stretch>
        </p:blipFill>
        <p:spPr bwMode="auto">
          <a:xfrm>
            <a:off x="7834920" y="2084832"/>
            <a:ext cx="3045656" cy="3322534"/>
          </a:xfrm>
          <a:prstGeom prst="rect">
            <a:avLst/>
          </a:prstGeom>
          <a:noFill/>
        </p:spPr>
      </p:pic>
    </p:spTree>
    <p:extLst>
      <p:ext uri="{BB962C8B-B14F-4D97-AF65-F5344CB8AC3E}">
        <p14:creationId xmlns:p14="http://schemas.microsoft.com/office/powerpoint/2010/main" val="3470576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3" name="內容版面配置區 2"/>
          <p:cNvSpPr>
            <a:spLocks noGrp="1"/>
          </p:cNvSpPr>
          <p:nvPr>
            <p:ph idx="1"/>
          </p:nvPr>
        </p:nvSpPr>
        <p:spPr>
          <a:xfrm>
            <a:off x="838200" y="1825625"/>
            <a:ext cx="5370095" cy="4351338"/>
          </a:xfrm>
        </p:spPr>
        <p:txBody>
          <a:bodyPr/>
          <a:lstStyle/>
          <a:p>
            <a:r>
              <a:rPr lang="en-US" altLang="zh-TW" dirty="0"/>
              <a:t>Ebola is a rare but deadly infection that causes bleeding inside and outside the body</a:t>
            </a:r>
            <a:r>
              <a:rPr lang="en-US" altLang="zh-TW" dirty="0" smtClean="0"/>
              <a:t>.</a:t>
            </a:r>
          </a:p>
          <a:p>
            <a:endParaRPr lang="en-US" altLang="zh-TW" dirty="0"/>
          </a:p>
          <a:p>
            <a:r>
              <a:rPr lang="en-US" altLang="zh-TW" dirty="0"/>
              <a:t> Ebola strikes mainly in remote villages of Central and West Africa, but it has spread to some African cities, too.</a:t>
            </a: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603" y="1825625"/>
            <a:ext cx="5273346" cy="3512729"/>
          </a:xfrm>
          <a:prstGeom prst="rect">
            <a:avLst/>
          </a:prstGeom>
        </p:spPr>
      </p:pic>
    </p:spTree>
    <p:extLst>
      <p:ext uri="{BB962C8B-B14F-4D97-AF65-F5344CB8AC3E}">
        <p14:creationId xmlns:p14="http://schemas.microsoft.com/office/powerpoint/2010/main" val="2819851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History</a:t>
            </a:r>
            <a:endParaRPr lang="zh-TW" altLang="en-US" dirty="0"/>
          </a:p>
        </p:txBody>
      </p:sp>
      <p:sp>
        <p:nvSpPr>
          <p:cNvPr id="3" name="內容版面配置區 2"/>
          <p:cNvSpPr>
            <a:spLocks noGrp="1"/>
          </p:cNvSpPr>
          <p:nvPr>
            <p:ph idx="1"/>
          </p:nvPr>
        </p:nvSpPr>
        <p:spPr/>
        <p:txBody>
          <a:bodyPr/>
          <a:lstStyle/>
          <a:p>
            <a:r>
              <a:rPr lang="en-US" altLang="zh-TW" b="1" dirty="0" smtClean="0"/>
              <a:t>Sudan </a:t>
            </a:r>
            <a:r>
              <a:rPr lang="en-US" altLang="zh-TW" b="1" dirty="0" err="1" smtClean="0"/>
              <a:t>ebolavirus</a:t>
            </a:r>
            <a:endParaRPr lang="en-US" altLang="zh-TW" b="1" dirty="0" smtClean="0"/>
          </a:p>
          <a:p>
            <a:pPr lvl="1"/>
            <a:r>
              <a:rPr lang="en-US" altLang="zh-TW" dirty="0" smtClean="0">
                <a:solidFill>
                  <a:srgbClr val="FF0000"/>
                </a:solidFill>
              </a:rPr>
              <a:t>Death rate</a:t>
            </a:r>
            <a:r>
              <a:rPr lang="en-US" altLang="zh-TW" dirty="0" smtClean="0"/>
              <a:t>: 1976 -&gt; 54%, 1979 -&gt; 68%, 2000~01 -&gt; 53%</a:t>
            </a:r>
          </a:p>
          <a:p>
            <a:pPr lvl="1"/>
            <a:r>
              <a:rPr lang="en-US" altLang="zh-TW" dirty="0" smtClean="0"/>
              <a:t>The lack of </a:t>
            </a:r>
            <a:r>
              <a:rPr lang="en-US" altLang="zh-TW" dirty="0" smtClean="0">
                <a:solidFill>
                  <a:srgbClr val="FF0000"/>
                </a:solidFill>
              </a:rPr>
              <a:t>barrier nursing </a:t>
            </a:r>
            <a:r>
              <a:rPr lang="en-US" altLang="zh-TW" dirty="0" smtClean="0"/>
              <a:t>(bedside isolation) facilitated the spread of the disease</a:t>
            </a:r>
            <a:endParaRPr lang="zh-TW" altLang="en-US" dirty="0"/>
          </a:p>
        </p:txBody>
      </p:sp>
    </p:spTree>
    <p:extLst>
      <p:ext uri="{BB962C8B-B14F-4D97-AF65-F5344CB8AC3E}">
        <p14:creationId xmlns:p14="http://schemas.microsoft.com/office/powerpoint/2010/main" val="100842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History</a:t>
            </a:r>
            <a:endParaRPr lang="zh-TW" altLang="en-US" dirty="0"/>
          </a:p>
        </p:txBody>
      </p:sp>
      <p:sp>
        <p:nvSpPr>
          <p:cNvPr id="3" name="內容版面配置區 2"/>
          <p:cNvSpPr>
            <a:spLocks noGrp="1"/>
          </p:cNvSpPr>
          <p:nvPr>
            <p:ph idx="1"/>
          </p:nvPr>
        </p:nvSpPr>
        <p:spPr/>
        <p:txBody>
          <a:bodyPr/>
          <a:lstStyle/>
          <a:p>
            <a:r>
              <a:rPr lang="en-US" altLang="zh-TW" b="1" dirty="0" err="1" smtClean="0"/>
              <a:t>Taï</a:t>
            </a:r>
            <a:r>
              <a:rPr lang="en-US" altLang="zh-TW" b="1" dirty="0" smtClean="0"/>
              <a:t> Forest </a:t>
            </a:r>
            <a:r>
              <a:rPr lang="en-US" altLang="zh-TW" b="1" dirty="0" err="1" smtClean="0"/>
              <a:t>ebolavirus</a:t>
            </a:r>
            <a:r>
              <a:rPr lang="en-US" altLang="zh-TW" b="1" dirty="0" smtClean="0"/>
              <a:t> (Côte d'Ivoire)</a:t>
            </a:r>
          </a:p>
          <a:p>
            <a:pPr lvl="1"/>
            <a:r>
              <a:rPr lang="en-US" altLang="zh-TW" dirty="0" smtClean="0">
                <a:solidFill>
                  <a:srgbClr val="FF0000"/>
                </a:solidFill>
              </a:rPr>
              <a:t>1994</a:t>
            </a:r>
            <a:r>
              <a:rPr lang="en-US" altLang="zh-TW" dirty="0" smtClean="0"/>
              <a:t>, in </a:t>
            </a:r>
            <a:r>
              <a:rPr lang="fr-FR" altLang="zh-TW" dirty="0" smtClean="0"/>
              <a:t>the Tai Forest in Côte d'Ivoire</a:t>
            </a:r>
            <a:endParaRPr lang="en-US" altLang="zh-TW" dirty="0" smtClean="0"/>
          </a:p>
          <a:p>
            <a:pPr lvl="1"/>
            <a:r>
              <a:rPr lang="en-US" altLang="zh-TW" dirty="0" smtClean="0">
                <a:solidFill>
                  <a:srgbClr val="FF0000"/>
                </a:solidFill>
              </a:rPr>
              <a:t>First case</a:t>
            </a:r>
            <a:r>
              <a:rPr lang="en-US" altLang="zh-TW" dirty="0" smtClean="0"/>
              <a:t>: </a:t>
            </a:r>
            <a:r>
              <a:rPr lang="en-US" altLang="zh-TW" dirty="0" smtClean="0">
                <a:solidFill>
                  <a:srgbClr val="FF0000"/>
                </a:solidFill>
              </a:rPr>
              <a:t>Chimpanzees</a:t>
            </a:r>
            <a:r>
              <a:rPr lang="en-US" altLang="zh-TW" dirty="0" smtClean="0"/>
              <a:t> -&gt; scientist</a:t>
            </a:r>
          </a:p>
          <a:p>
            <a:pPr lvl="1"/>
            <a:r>
              <a:rPr lang="en-US" altLang="zh-TW" dirty="0" smtClean="0"/>
              <a:t>similar to those of dengue fever</a:t>
            </a:r>
          </a:p>
          <a:p>
            <a:pPr lvl="1"/>
            <a:r>
              <a:rPr lang="en-US" altLang="zh-TW" dirty="0" smtClean="0"/>
              <a:t>2 weeks -&gt; discharged from hospital, 6 weeks -&gt; fully recovered</a:t>
            </a:r>
          </a:p>
          <a:p>
            <a:pPr lvl="1"/>
            <a:endParaRPr lang="zh-TW" altLang="en-US" dirty="0"/>
          </a:p>
        </p:txBody>
      </p:sp>
      <p:pic>
        <p:nvPicPr>
          <p:cNvPr id="5" name="Picture 1" descr="C:\Users\Weber\Desktop\IvoryCoast.gif"/>
          <p:cNvPicPr>
            <a:picLocks noChangeAspect="1" noChangeArrowheads="1"/>
          </p:cNvPicPr>
          <p:nvPr/>
        </p:nvPicPr>
        <p:blipFill>
          <a:blip r:embed="rId3" cstate="print"/>
          <a:srcRect/>
          <a:stretch>
            <a:fillRect/>
          </a:stretch>
        </p:blipFill>
        <p:spPr bwMode="auto">
          <a:xfrm>
            <a:off x="7496339" y="813244"/>
            <a:ext cx="2524125" cy="2543175"/>
          </a:xfrm>
          <a:prstGeom prst="rect">
            <a:avLst/>
          </a:prstGeom>
          <a:noFill/>
        </p:spPr>
      </p:pic>
      <p:pic>
        <p:nvPicPr>
          <p:cNvPr id="8194" name="Picture 2" descr="File:Colubusmonkey.JPG"/>
          <p:cNvPicPr>
            <a:picLocks noChangeAspect="1" noChangeArrowheads="1"/>
          </p:cNvPicPr>
          <p:nvPr/>
        </p:nvPicPr>
        <p:blipFill>
          <a:blip r:embed="rId4" cstate="print"/>
          <a:srcRect/>
          <a:stretch>
            <a:fillRect/>
          </a:stretch>
        </p:blipFill>
        <p:spPr bwMode="auto">
          <a:xfrm>
            <a:off x="2766225" y="4367990"/>
            <a:ext cx="2808312" cy="2105356"/>
          </a:xfrm>
          <a:prstGeom prst="rect">
            <a:avLst/>
          </a:prstGeom>
          <a:noFill/>
        </p:spPr>
      </p:pic>
    </p:spTree>
    <p:extLst>
      <p:ext uri="{BB962C8B-B14F-4D97-AF65-F5344CB8AC3E}">
        <p14:creationId xmlns:p14="http://schemas.microsoft.com/office/powerpoint/2010/main" val="13618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Outbreak location</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2050" name="Picture 2" descr="C:\Users\Weber\Desktop\images.jpg"/>
          <p:cNvPicPr>
            <a:picLocks noChangeAspect="1" noChangeArrowheads="1"/>
          </p:cNvPicPr>
          <p:nvPr/>
        </p:nvPicPr>
        <p:blipFill>
          <a:blip r:embed="rId3" cstate="print"/>
          <a:srcRect/>
          <a:stretch>
            <a:fillRect/>
          </a:stretch>
        </p:blipFill>
        <p:spPr bwMode="auto">
          <a:xfrm>
            <a:off x="3647728" y="1340768"/>
            <a:ext cx="4824536" cy="5180262"/>
          </a:xfrm>
          <a:prstGeom prst="rect">
            <a:avLst/>
          </a:prstGeom>
          <a:noFill/>
        </p:spPr>
      </p:pic>
      <p:sp>
        <p:nvSpPr>
          <p:cNvPr id="5" name="圓角矩形圖說文字 4"/>
          <p:cNvSpPr/>
          <p:nvPr/>
        </p:nvSpPr>
        <p:spPr>
          <a:xfrm>
            <a:off x="1775520" y="4437112"/>
            <a:ext cx="1512168" cy="1440160"/>
          </a:xfrm>
          <a:prstGeom prst="wedgeRoundRectCallout">
            <a:avLst>
              <a:gd name="adj1" fmla="val 273956"/>
              <a:gd name="adj2" fmla="val -46476"/>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TW" dirty="0"/>
              <a:t>R. Congo</a:t>
            </a:r>
          </a:p>
          <a:p>
            <a:pPr algn="ctr"/>
            <a:r>
              <a:rPr lang="en-US" altLang="zh-TW" dirty="0"/>
              <a:t>1976, 1977, 2007, 2008, 2012</a:t>
            </a:r>
            <a:endParaRPr lang="zh-TW" altLang="en-US" dirty="0"/>
          </a:p>
        </p:txBody>
      </p:sp>
      <p:sp>
        <p:nvSpPr>
          <p:cNvPr id="6" name="圓角矩形圖說文字 5"/>
          <p:cNvSpPr/>
          <p:nvPr/>
        </p:nvSpPr>
        <p:spPr>
          <a:xfrm>
            <a:off x="8544272" y="908720"/>
            <a:ext cx="1512168" cy="936104"/>
          </a:xfrm>
          <a:prstGeom prst="wedgeRoundRectCallout">
            <a:avLst>
              <a:gd name="adj1" fmla="val -146495"/>
              <a:gd name="adj2" fmla="val 180024"/>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TW" dirty="0"/>
              <a:t>Sudan</a:t>
            </a:r>
          </a:p>
          <a:p>
            <a:pPr algn="ctr"/>
            <a:r>
              <a:rPr lang="en-US" altLang="zh-TW" dirty="0"/>
              <a:t>1976, 1979, 2004</a:t>
            </a:r>
            <a:endParaRPr lang="zh-TW" altLang="en-US" dirty="0"/>
          </a:p>
        </p:txBody>
      </p:sp>
      <p:sp>
        <p:nvSpPr>
          <p:cNvPr id="7" name="圓角矩形圖說文字 6"/>
          <p:cNvSpPr/>
          <p:nvPr/>
        </p:nvSpPr>
        <p:spPr>
          <a:xfrm>
            <a:off x="8688288" y="5085184"/>
            <a:ext cx="1512168" cy="936104"/>
          </a:xfrm>
          <a:prstGeom prst="wedgeRoundRectCallout">
            <a:avLst>
              <a:gd name="adj1" fmla="val -104922"/>
              <a:gd name="adj2" fmla="val -145072"/>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TW" dirty="0"/>
              <a:t>Uganda</a:t>
            </a:r>
          </a:p>
          <a:p>
            <a:pPr algn="ctr"/>
            <a:r>
              <a:rPr lang="en-US" altLang="zh-TW" dirty="0"/>
              <a:t>2000, 2007, 2011, 2012</a:t>
            </a:r>
            <a:endParaRPr lang="zh-TW" altLang="en-US" dirty="0"/>
          </a:p>
        </p:txBody>
      </p:sp>
      <p:sp>
        <p:nvSpPr>
          <p:cNvPr id="8" name="圓角矩形圖說文字 7"/>
          <p:cNvSpPr/>
          <p:nvPr/>
        </p:nvSpPr>
        <p:spPr>
          <a:xfrm>
            <a:off x="1847528" y="404664"/>
            <a:ext cx="1512168" cy="936104"/>
          </a:xfrm>
          <a:prstGeom prst="wedgeRoundRectCallout">
            <a:avLst>
              <a:gd name="adj1" fmla="val 105777"/>
              <a:gd name="adj2" fmla="val 19986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TW" dirty="0"/>
              <a:t>Guinea</a:t>
            </a:r>
          </a:p>
          <a:p>
            <a:pPr algn="ctr"/>
            <a:r>
              <a:rPr lang="en-US" altLang="zh-TW" dirty="0"/>
              <a:t>2014</a:t>
            </a:r>
            <a:endParaRPr lang="zh-TW" altLang="en-US" dirty="0"/>
          </a:p>
        </p:txBody>
      </p:sp>
      <p:sp>
        <p:nvSpPr>
          <p:cNvPr id="9" name="圓角矩形圖說文字 8"/>
          <p:cNvSpPr/>
          <p:nvPr/>
        </p:nvSpPr>
        <p:spPr>
          <a:xfrm>
            <a:off x="1847528" y="2780928"/>
            <a:ext cx="1512168" cy="936104"/>
          </a:xfrm>
          <a:prstGeom prst="wedgeRoundRectCallout">
            <a:avLst>
              <a:gd name="adj1" fmla="val 131288"/>
              <a:gd name="adj2" fmla="val -465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TW" dirty="0"/>
              <a:t>Côte d'Ivoire 1994</a:t>
            </a:r>
            <a:endParaRPr lang="zh-TW" altLang="en-US" dirty="0"/>
          </a:p>
        </p:txBody>
      </p:sp>
    </p:spTree>
    <p:extLst>
      <p:ext uri="{BB962C8B-B14F-4D97-AF65-F5344CB8AC3E}">
        <p14:creationId xmlns:p14="http://schemas.microsoft.com/office/powerpoint/2010/main" val="12721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ou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Cases </a:t>
            </a:r>
            <a:endParaRPr lang="zh-TW" altLang="en-US" dirty="0"/>
          </a:p>
        </p:txBody>
      </p:sp>
      <p:sp>
        <p:nvSpPr>
          <p:cNvPr id="3" name="內容版面配置區 2"/>
          <p:cNvSpPr>
            <a:spLocks noGrp="1"/>
          </p:cNvSpPr>
          <p:nvPr>
            <p:ph idx="1"/>
          </p:nvPr>
        </p:nvSpPr>
        <p:spPr/>
        <p:txBody>
          <a:bodyPr/>
          <a:lstStyle/>
          <a:p>
            <a:r>
              <a:rPr lang="en-US" altLang="zh-TW" dirty="0" smtClean="0"/>
              <a:t>Movie: outbreak(</a:t>
            </a:r>
            <a:r>
              <a:rPr lang="zh-TW" altLang="en-US" dirty="0" smtClean="0"/>
              <a:t>危機總動員</a:t>
            </a:r>
            <a:r>
              <a:rPr lang="en-US" altLang="zh-TW" dirty="0" smtClean="0"/>
              <a:t>)</a:t>
            </a:r>
            <a:endParaRPr lang="zh-TW" altLang="en-US" dirty="0"/>
          </a:p>
        </p:txBody>
      </p:sp>
      <p:pic>
        <p:nvPicPr>
          <p:cNvPr id="2051" name="Picture 3" descr="C:\Users\Weber\Desktop\virus_letale.jpg"/>
          <p:cNvPicPr>
            <a:picLocks noChangeAspect="1" noChangeArrowheads="1"/>
          </p:cNvPicPr>
          <p:nvPr/>
        </p:nvPicPr>
        <p:blipFill>
          <a:blip r:embed="rId3" cstate="print"/>
          <a:srcRect/>
          <a:stretch>
            <a:fillRect/>
          </a:stretch>
        </p:blipFill>
        <p:spPr bwMode="auto">
          <a:xfrm>
            <a:off x="5389030" y="868433"/>
            <a:ext cx="3515819" cy="5196402"/>
          </a:xfrm>
          <a:prstGeom prst="rect">
            <a:avLst/>
          </a:prstGeom>
          <a:noFill/>
        </p:spPr>
      </p:pic>
    </p:spTree>
    <p:extLst>
      <p:ext uri="{BB962C8B-B14F-4D97-AF65-F5344CB8AC3E}">
        <p14:creationId xmlns:p14="http://schemas.microsoft.com/office/powerpoint/2010/main" val="1562858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Cases </a:t>
            </a:r>
            <a:endParaRPr lang="zh-TW" altLang="en-US" dirty="0"/>
          </a:p>
        </p:txBody>
      </p:sp>
      <p:sp>
        <p:nvSpPr>
          <p:cNvPr id="3" name="內容版面配置區 2"/>
          <p:cNvSpPr>
            <a:spLocks noGrp="1"/>
          </p:cNvSpPr>
          <p:nvPr>
            <p:ph idx="1"/>
          </p:nvPr>
        </p:nvSpPr>
        <p:spPr/>
        <p:txBody>
          <a:bodyPr/>
          <a:lstStyle/>
          <a:p>
            <a:r>
              <a:rPr lang="en-US" altLang="zh-TW" b="1" dirty="0" smtClean="0"/>
              <a:t>Republic of Uganda, 2000</a:t>
            </a:r>
          </a:p>
          <a:p>
            <a:pPr lvl="1"/>
            <a:r>
              <a:rPr lang="en-US" altLang="zh-TW" dirty="0" smtClean="0"/>
              <a:t>10/12, appeared in </a:t>
            </a:r>
            <a:r>
              <a:rPr lang="en-US" altLang="zh-TW" dirty="0" err="1" smtClean="0">
                <a:solidFill>
                  <a:srgbClr val="FF0000"/>
                </a:solidFill>
              </a:rPr>
              <a:t>Gulu</a:t>
            </a:r>
            <a:endParaRPr lang="en-US" altLang="zh-TW" dirty="0" smtClean="0">
              <a:solidFill>
                <a:srgbClr val="FF0000"/>
              </a:solidFill>
            </a:endParaRPr>
          </a:p>
          <a:p>
            <a:pPr lvl="1"/>
            <a:r>
              <a:rPr lang="en-US" altLang="zh-TW" dirty="0" smtClean="0"/>
              <a:t>10/13: 30 death -&gt; 10/27: 191 death (government)</a:t>
            </a:r>
          </a:p>
          <a:p>
            <a:pPr lvl="1"/>
            <a:r>
              <a:rPr lang="en-US" altLang="zh-TW" dirty="0" smtClean="0"/>
              <a:t>12/8, administrator</a:t>
            </a:r>
            <a:r>
              <a:rPr lang="zh-TW" altLang="en-US" dirty="0" smtClean="0"/>
              <a:t> </a:t>
            </a:r>
            <a:r>
              <a:rPr lang="en-US" altLang="zh-TW" dirty="0" smtClean="0"/>
              <a:t>of hospital died</a:t>
            </a:r>
          </a:p>
          <a:p>
            <a:pPr lvl="2"/>
            <a:r>
              <a:rPr lang="en-US" altLang="zh-TW" dirty="0" smtClean="0"/>
              <a:t>Total 1 doctor, 12 nurses, 2 hospital workers died</a:t>
            </a:r>
            <a:endParaRPr lang="zh-TW" altLang="en-US" dirty="0"/>
          </a:p>
        </p:txBody>
      </p:sp>
      <p:pic>
        <p:nvPicPr>
          <p:cNvPr id="5" name="Picture 2" descr="http://www.mdc.idv.tw/mdc/nbc/ba/ebola1.jpg"/>
          <p:cNvPicPr>
            <a:picLocks noChangeAspect="1" noChangeArrowheads="1"/>
          </p:cNvPicPr>
          <p:nvPr/>
        </p:nvPicPr>
        <p:blipFill>
          <a:blip r:embed="rId3" cstate="print"/>
          <a:srcRect/>
          <a:stretch>
            <a:fillRect/>
          </a:stretch>
        </p:blipFill>
        <p:spPr bwMode="auto">
          <a:xfrm>
            <a:off x="6216176" y="3439515"/>
            <a:ext cx="3898493" cy="2580538"/>
          </a:xfrm>
          <a:prstGeom prst="rect">
            <a:avLst/>
          </a:prstGeom>
          <a:noFill/>
        </p:spPr>
      </p:pic>
    </p:spTree>
    <p:extLst>
      <p:ext uri="{BB962C8B-B14F-4D97-AF65-F5344CB8AC3E}">
        <p14:creationId xmlns:p14="http://schemas.microsoft.com/office/powerpoint/2010/main" val="3714327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Cases </a:t>
            </a:r>
            <a:endParaRPr lang="zh-TW" altLang="en-US" dirty="0"/>
          </a:p>
        </p:txBody>
      </p:sp>
      <p:sp>
        <p:nvSpPr>
          <p:cNvPr id="3" name="內容版面配置區 2"/>
          <p:cNvSpPr>
            <a:spLocks noGrp="1"/>
          </p:cNvSpPr>
          <p:nvPr>
            <p:ph idx="1"/>
          </p:nvPr>
        </p:nvSpPr>
        <p:spPr/>
        <p:txBody>
          <a:bodyPr/>
          <a:lstStyle/>
          <a:p>
            <a:r>
              <a:rPr lang="en-US" altLang="zh-TW" b="1" dirty="0" smtClean="0"/>
              <a:t>Republic of Uganda, 2000</a:t>
            </a:r>
          </a:p>
          <a:p>
            <a:pPr lvl="1"/>
            <a:r>
              <a:rPr lang="en-US" altLang="zh-TW" dirty="0" smtClean="0"/>
              <a:t>10/16, </a:t>
            </a:r>
            <a:r>
              <a:rPr lang="en-US" altLang="zh-TW" dirty="0" smtClean="0">
                <a:solidFill>
                  <a:srgbClr val="FF0000"/>
                </a:solidFill>
              </a:rPr>
              <a:t>WHO</a:t>
            </a:r>
            <a:r>
              <a:rPr lang="en-US" altLang="zh-TW" dirty="0" smtClean="0"/>
              <a:t>, </a:t>
            </a:r>
            <a:r>
              <a:rPr lang="en-US" altLang="zh-TW" dirty="0" smtClean="0">
                <a:solidFill>
                  <a:srgbClr val="FF0000"/>
                </a:solidFill>
              </a:rPr>
              <a:t>CDC</a:t>
            </a:r>
            <a:r>
              <a:rPr lang="en-US" altLang="zh-TW" dirty="0" smtClean="0"/>
              <a:t> intervened to investigate the cause of the source of </a:t>
            </a:r>
            <a:r>
              <a:rPr lang="en-US" altLang="zh-TW" dirty="0" err="1" smtClean="0"/>
              <a:t>desease</a:t>
            </a:r>
            <a:endParaRPr lang="en-US" altLang="zh-TW" dirty="0" smtClean="0"/>
          </a:p>
          <a:p>
            <a:pPr lvl="1"/>
            <a:r>
              <a:rPr lang="en-US" altLang="zh-TW" dirty="0" smtClean="0"/>
              <a:t>10/17, the government isolated the infected area by assigning soldiers to prevent patient leaving the infected area</a:t>
            </a:r>
          </a:p>
          <a:p>
            <a:pPr lvl="1"/>
            <a:endParaRPr lang="zh-TW" altLang="en-US" dirty="0"/>
          </a:p>
        </p:txBody>
      </p:sp>
      <p:pic>
        <p:nvPicPr>
          <p:cNvPr id="5" name="Picture 2" descr="http://upload.wikimedia.org/wikipedia/commons/thumb/a/ab/7042_lores-Ebola-Zaire-CDC_Photo.jpg/200px-7042_lores-Ebola-Zaire-CDC_Photo.jpg"/>
          <p:cNvPicPr>
            <a:picLocks noChangeAspect="1" noChangeArrowheads="1"/>
          </p:cNvPicPr>
          <p:nvPr/>
        </p:nvPicPr>
        <p:blipFill>
          <a:blip r:embed="rId3" cstate="print"/>
          <a:srcRect/>
          <a:stretch>
            <a:fillRect/>
          </a:stretch>
        </p:blipFill>
        <p:spPr bwMode="auto">
          <a:xfrm>
            <a:off x="8544272" y="4149080"/>
            <a:ext cx="1622616" cy="2482602"/>
          </a:xfrm>
          <a:prstGeom prst="rect">
            <a:avLst/>
          </a:prstGeom>
          <a:noFill/>
        </p:spPr>
      </p:pic>
    </p:spTree>
    <p:extLst>
      <p:ext uri="{BB962C8B-B14F-4D97-AF65-F5344CB8AC3E}">
        <p14:creationId xmlns:p14="http://schemas.microsoft.com/office/powerpoint/2010/main" val="4040099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內容版面配置區 2"/>
          <p:cNvSpPr>
            <a:spLocks noGrp="1"/>
          </p:cNvSpPr>
          <p:nvPr>
            <p:ph idx="1"/>
          </p:nvPr>
        </p:nvSpPr>
        <p:spPr/>
        <p:txBody>
          <a:bodyPr/>
          <a:lstStyle/>
          <a:p>
            <a:r>
              <a:rPr lang="en-US" altLang="zh-TW" dirty="0" smtClean="0"/>
              <a:t>Like HIV, but more fatal</a:t>
            </a:r>
          </a:p>
          <a:p>
            <a:r>
              <a:rPr lang="en-US" altLang="zh-TW" dirty="0" smtClean="0"/>
              <a:t>High death rate cause limited spreading speed</a:t>
            </a:r>
          </a:p>
          <a:p>
            <a:r>
              <a:rPr lang="en-US" altLang="zh-TW" dirty="0" smtClean="0"/>
              <a:t>Only outbreak in region country, not globally</a:t>
            </a:r>
          </a:p>
          <a:p>
            <a:r>
              <a:rPr lang="en-US" altLang="zh-TW" dirty="0" smtClean="0"/>
              <a:t>Intermittent, not continuous </a:t>
            </a:r>
            <a:endParaRPr lang="zh-TW" altLang="en-US" dirty="0"/>
          </a:p>
        </p:txBody>
      </p:sp>
      <p:pic>
        <p:nvPicPr>
          <p:cNvPr id="2050" name="Picture 2" descr="http://iq4news.com/sites/default/files/imagecache/photosld/iq4news/ea_aug_06_12_museveni_and_ebola.jpg"/>
          <p:cNvPicPr>
            <a:picLocks noChangeAspect="1" noChangeArrowheads="1"/>
          </p:cNvPicPr>
          <p:nvPr/>
        </p:nvPicPr>
        <p:blipFill>
          <a:blip r:embed="rId3" cstate="print"/>
          <a:srcRect/>
          <a:stretch>
            <a:fillRect/>
          </a:stretch>
        </p:blipFill>
        <p:spPr bwMode="auto">
          <a:xfrm>
            <a:off x="6456040" y="3861049"/>
            <a:ext cx="3744416" cy="2799453"/>
          </a:xfrm>
          <a:prstGeom prst="rect">
            <a:avLst/>
          </a:prstGeom>
          <a:noFill/>
        </p:spPr>
      </p:pic>
    </p:spTree>
    <p:extLst>
      <p:ext uri="{BB962C8B-B14F-4D97-AF65-F5344CB8AC3E}">
        <p14:creationId xmlns:p14="http://schemas.microsoft.com/office/powerpoint/2010/main" val="2049180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hirpydesign.com/wp-content/uploads/2012/10/bat-ziegler-1073886-xl.jpg?819628&amp;819628"/>
          <p:cNvPicPr>
            <a:picLocks noChangeAspect="1" noChangeArrowheads="1"/>
          </p:cNvPicPr>
          <p:nvPr/>
        </p:nvPicPr>
        <p:blipFill rotWithShape="1">
          <a:blip r:embed="rId2">
            <a:extLst>
              <a:ext uri="{28A0092B-C50C-407E-A947-70E740481C1C}">
                <a14:useLocalDpi xmlns:a14="http://schemas.microsoft.com/office/drawing/2010/main" val="0"/>
              </a:ext>
            </a:extLst>
          </a:blip>
          <a:srcRect l="-1" r="-1693" b="50863"/>
          <a:stretch/>
        </p:blipFill>
        <p:spPr bwMode="auto">
          <a:xfrm>
            <a:off x="0" y="-220663"/>
            <a:ext cx="12398375" cy="47926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105150" y="300024"/>
            <a:ext cx="7772400" cy="1463040"/>
          </a:xfrm>
        </p:spPr>
        <p:txBody>
          <a:bodyPr>
            <a:noAutofit/>
          </a:bodyPr>
          <a:lstStyle/>
          <a:p>
            <a:r>
              <a:rPr lang="en-US" altLang="zh-TW" sz="8800" dirty="0">
                <a:solidFill>
                  <a:schemeClr val="tx1">
                    <a:lumMod val="85000"/>
                  </a:schemeClr>
                </a:solidFill>
              </a:rPr>
              <a:t>Ebola virus</a:t>
            </a:r>
            <a:br>
              <a:rPr lang="en-US" altLang="zh-TW" sz="8800" dirty="0">
                <a:solidFill>
                  <a:schemeClr val="tx1">
                    <a:lumMod val="85000"/>
                  </a:schemeClr>
                </a:solidFill>
              </a:rPr>
            </a:br>
            <a:endParaRPr lang="zh-TW" altLang="en-US" dirty="0">
              <a:solidFill>
                <a:schemeClr val="tx1">
                  <a:lumMod val="85000"/>
                </a:schemeClr>
              </a:solidFill>
            </a:endParaRPr>
          </a:p>
        </p:txBody>
      </p:sp>
      <p:sp>
        <p:nvSpPr>
          <p:cNvPr id="3" name="副標題 2"/>
          <p:cNvSpPr>
            <a:spLocks noGrp="1"/>
          </p:cNvSpPr>
          <p:nvPr>
            <p:ph type="subTitle" idx="1"/>
          </p:nvPr>
        </p:nvSpPr>
        <p:spPr/>
        <p:txBody>
          <a:bodyPr/>
          <a:lstStyle/>
          <a:p>
            <a:r>
              <a:rPr lang="zh-TW" altLang="en-US" dirty="0" smtClean="0"/>
              <a:t>林新凱</a:t>
            </a:r>
            <a:endParaRPr lang="zh-TW" altLang="en-US" dirty="0"/>
          </a:p>
        </p:txBody>
      </p:sp>
      <p:sp>
        <p:nvSpPr>
          <p:cNvPr id="6" name="標題 1"/>
          <p:cNvSpPr txBox="1">
            <a:spLocks/>
          </p:cNvSpPr>
          <p:nvPr/>
        </p:nvSpPr>
        <p:spPr>
          <a:xfrm>
            <a:off x="9096375" y="3711079"/>
            <a:ext cx="2571750" cy="1381608"/>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400" kern="1200" cap="all" spc="200" baseline="0">
                <a:solidFill>
                  <a:schemeClr val="tx1">
                    <a:lumMod val="95000"/>
                    <a:lumOff val="5000"/>
                  </a:schemeClr>
                </a:solidFill>
                <a:latin typeface="+mj-lt"/>
                <a:ea typeface="+mj-ea"/>
                <a:cs typeface="+mj-cs"/>
              </a:defRPr>
            </a:lvl1pPr>
          </a:lstStyle>
          <a:p>
            <a:r>
              <a:rPr lang="en-US" altLang="zh-TW" sz="7200" dirty="0" smtClean="0">
                <a:solidFill>
                  <a:schemeClr val="tx1">
                    <a:lumMod val="85000"/>
                  </a:schemeClr>
                </a:solidFill>
              </a:rPr>
              <a:t>species</a:t>
            </a:r>
            <a:endParaRPr lang="zh-TW" altLang="en-US" sz="6000" dirty="0">
              <a:solidFill>
                <a:schemeClr val="tx1">
                  <a:lumMod val="85000"/>
                </a:schemeClr>
              </a:solidFill>
            </a:endParaRPr>
          </a:p>
        </p:txBody>
      </p:sp>
    </p:spTree>
    <p:extLst>
      <p:ext uri="{BB962C8B-B14F-4D97-AF65-F5344CB8AC3E}">
        <p14:creationId xmlns:p14="http://schemas.microsoft.com/office/powerpoint/2010/main" val="1715782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9" y="3324030"/>
            <a:ext cx="4278817" cy="284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081" y="1099591"/>
            <a:ext cx="304473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9" descr="data:image/jpeg;base64,/9j/4AAQSkZJRgABAQAAAQABAAD/2wCEAAkGBxQTEhQUExQUFhQXGBcXGBUYFBQYFxcXFBQXFxcXFxcYHCggGBolHBQUITEhJSkrLi4uFx8zODMsNygtLisBCgoKDg0OGhAQGiwkHyQsLCwsLCwsLCwsLCwsLCwsLCwsLCwsLCwsLCwsLCwsLCwsLCwsLCwsLCwsLCwsLCwsLP/AABEIALkBEQMBIgACEQEDEQH/xAAcAAACAwEBAQEAAAAAAAAAAAAEBQIDBgEABwj/xAA4EAABAwMCAwUHAwQDAQEBAAABAAIRAwQhEjEFQVEiYXGBkQYTMqGxwfDR4fEUQlJyIzNikhUH/8QAGQEAAwEBAQAAAAAAAAAAAAAAAAECAwQF/8QAHxEBAQEBAAMBAAMBAAAAAAAAAAERAiExQRIDE1Fh/9oADAMBAAIRAxEAPwCx1ESS7ASHijBOAtFfthIrhqvqJ5pFUpFCVKSeGkh320rHGulX9PKk2gm4t8LzbckpWHKAFJW0aUpiLHuR1vw9T+af6hbRt1fToHkmgslH+nLUfkv0XOYQVJoRD6bjJjA5qsSpvKpXS+Agqxyr6wVVu1pdDpRObbgtkeo3EYQPFKhIwjbu0927q07H85pXxETKcllwvZSbcncj1QlzaRz+SuqCFW2ScLeXwy/PkPTtydkSKMbq7UB4qVKiXnqptV6B1XwuW7pKa1uGYQ1na9pZ3pUmif6DEo/gd+abg0nCNq0YZ5LM1qkVE+KfU+Po9zYtqsmFnq1tokJ57MXuqnBVHHKeZW3Xmay+sldNQkEJjcNQj2rKhZQciIVFBiNZSTIO3dG0XQqH08qOpJRiXSuDKDpVcK+m9I9XZXlLWvJE2V9TwkN01am4ZISG9ts4XX1GXNK2wp6ApGxqEEgTHJBNqkGCCs7F6LFMK+lTChbW7n7D1Tax4POS5OclaFpPbsd1ayrGEc7ggOxKuoezTnmAcdU/wWl7aw5oqnSBycN6/oo3IpUXQYLhzQd5xgPHZGBuicT6NqXErtriGMEMb8z39UsrBR1g5bv0/RceDuo/k81fPhSUNdt0kHpuE2s7MuygOMs0uU/xzyfVG2UVaTmk5G3cYWd4rpaTJJPRM+G19L+5w+Y/lc45woVhqbh8T/t+6vqaXNxk3VgTho88oyjbuI2Hoh6NHS6CMharhtAFqyvTWRib8OB2THhDo3TfifDweSEpcPcNgpt0flfdvkYVXD7JxciKdo7mmli4M8VnYqLbyxcGDHJYviVvD19MpVtbY3WR9p7XSZhacJ79rPZKpmE+4xRlqznsq3tLRcRuweyMnn0C1npHTK3NPKHFJOLhpHIegQTYJiIPyP6KbE6qZThF01wNV1NqRqKzFQGSj6jULCQDUxCsBUjTKup2+Ewr1ryJ9yvIwa+gVCll6EweUPWbK66xgOxqFsnkuVyMO0hFCkAENcOwZUVcVOrSMK2hWMBLwYO6LtK4nYolKm1C8LTGTKd2V4fWfJZOvdtyRyMeCZWF+A1FokZTjpcKz+YJ/PAqu3pQMFHcXo6n+8bkdyWOr5yD4jHqOaiVdgm0oa3gbfQ/otBTsAW53CRWVQAhw2nl+YWho3oIgq8ljNfY24AWW9rwA6Vr21g1hKwvtJd6xPeQpigNpVwHdDn6FOqNWCFmOH1twdjKfcLdrEHeEtUjxzh21QDx/Ve4XUjsrV8H4drw4S1H8b9j2ODX0IY6ACOWFPXH68xU6z2zTqYO6gGNTdvs5UA7RUG8H0nJTn8f+pvf+FgpA4AQle0MrQssI5qbuH4B5qv6uU/2dFVgCwgFKfaZxfyWpbbnmELxFjGsL6mAj+uQ/wB2+2Z4YwtHZ3PPoOqM2CIbQ0Cd9Rme7kqapnkp075UkF2yqeKbAf7qnLoFKsYbg7oMNSJ5pnKIprgp7eCIbSU4LVL1BtOVe5i7SYjBqAoqdNmFcAvAJhDQvK+F5AamuIUGdUXfM5oQOgLqrKKrx+EorPxkpncGd0kvSs+mkVF8/oj7Os0MyUppu3XatzpaRuplw6Iu6oJPIcz91OzuSMtcCNjn5hJLmucCQJ6/RDe8aHQMeDt/JTTjViqMkmJ+aDr2WvIeEoo3EmMkIlj/AP0l5MXw/hjw6feR3RMjvTe6snU4cDg/mO5JLPiWh2cjrzHh1HctjQvW16WmRPL86LTnzEdEV7fkMhZC9rktIO8rX3lMNcWu5LH8UE1DGw+YRglB2YOoFaPg7oqR+ZWftWkEGOz15eC1vDLYGHKKvlveCCKc81284kWoC14gANI5j5pXxK6wUSjFt1xx20oQXpeZlIK1WTupUrgz2eSqVP5aOjUdiT+BNLHtQCf4WXZfS3KYWN0ceirU/lsrfhTNDnud2eSwXtNWFR7aY2c5ojuJWlveNaKIzyiFg7asal0wnYPk+Snrvwvnhori1E9I5eCW3QzAT7i7wct81n7iqAstVYX3TuSooySo3L5cSmHs/aF7p5NyqiKJFvELpamVWkh300YjQJprraavcxRDUjQaxT92phq6fog1a8pLyDbG4yErrYTao1Lbpi6qxgCs9KL/AKpnWQNenKzq5SOpUgod1ckQUfXobwgXbwN9lGLCub2pOTvvsFGl/cQ0dZwRhSdSLhIEZzPPkfzuWu9jvYr+spveaoYGkBoiZ7IOfWEBmaJ1DDZ8CrG0eZbHem1XgooVC1+CORls5iQehzlNuA8LZWNSmA/tCA4/2uG3iOqLPGjWPdjZGcMvywiDAnzHlzHciuKcJNOo6mR22nMbGdoS59jmQTPQ7j9kjOeLVNbg5ucAkDp1b1CBuLPUARuu8MudJ0VeyDs7oev6jYp3Rt+1OARmP7SOo7ir9p9LKfCmso6S0Ec8fPyS8v0YHJPL2+BZjf6HmCs047nbp4FT0rirhdkHdD3l2X45ZnvVvDOHOquk7cu9HXnDwG7cj6jdEh3pn6ojw69VM1YVNaRLTtK6z4s7dUJF0Ty/PFX292WyOuMqFGkSY7kDxHUCTGFNqod1K+sAShKIDXzieqAs7iRhXMbmSfJZ3y1mG9S+JbASm5eThGNt6jobTbJK0Fl7EVXAGq8Dq1u/qnInu+WOZaucQxgklb/gXChTo6P7tyepVlHg1Ojhog9eaYWjTOFpGHXkhu6MEhBvprR8RoCZSmq2NgnUlj2KLKaOc8/gXGsB7lJgqjCFXpKOr0oKHhKqivSei6rvd+K8kGqeg67ZRUqpwXbWEpJXpoaowJreU4ygCFnWkK7+hsBuUC3h4JxznH1Kf1Gc+aALMsJGZOfJTYqUuNjJiYggA8jqnDuk9VqPYy9bbggn/jfpBzGlwPMdckHwCQ3FUNmNzjyBJ+pS2g86dIEsc14qCcjOHDzz3ZSuWYc/19t4xwhlxT7bGvLfhkcuYlAcLt2swG6YxHSOSj7CccFS3p06r2iswaTJgu04DhO8iFP2l4jTouFR7wBscjMc1zdSzw35sQ4xwhlSm9zWj30ghx2MbsJ6HPnCy1Th7Q4amQRgtPKc8ke/2pLyNOGTy3MftlUXPES6pqPwuAg8tlr/AB2+qy7z4FdY0PhcJ7oM+RVVWu0QxrS0D4TuWzzI/wAeoTu0qtcYkB3QgfI9ERUtGw5xEkZHktGesXxRjmGSMHcfcfmyScXrhtMuJjp58lteNBmkA8x9dpPIZ8vVYL2g4W91LTnDtvsen7FKxUpX7O8fq03sc+fdvLg0k7lpAPoYW4pXhq4/yJ8sr5aOFVdQgbH77r6XwZpAE78/GAihDiFhDSTn6oKxtSS0nYSD+60d7lpB71Tw2gNPepUEa3Sft9V26NMRqIE9SruINDQeUZn6L5rxXir31Za4t0mQZjIMiO+UpNFamk+nq1UzIn0V5tA5wJ69Un9ji6tcVNUn3knUGw0kyTgYGeQWtp2pbg8vsp6mL56a72YtWYJ5LXlgjshY7gQIjeen6rW0n47XolpXbSDi2HdfopWZJ5o3jVLU2QNkr4VMqtRYc3VsHMWcuqMLXUgCISO/t8lXKizCB9JVtZCOrUe8Kr3ZUVUD1NvD6KjQDMbgTH3CPNM9N0G4FplTqlGteU/eDoF5MsaGpjzVbVZcBVUnLurmiFyyUqqthOamyV34WdaQE4/RBXDzpI7ifLefsrKtSQQq6rgdMYP7HCirhHcVpc9wOGwc94g/OPmoUX/8g07PER/6HPuw5vqr6lvLXDcugxsY/u+yspWhpFsQ6HdmdwS3sh3zb5hTFGFoQ1zS8HMASIIOnUCP/kgj/wAlFf0Ie5rmnWNUlpM42xPUH1AQlnch1ECSP72h27H03D5SDPiU14cwGnrbEky5nQOGdP2PcOirE643h7W/CYhpjyOBHQA+gV9m12mCIHTl1DgfVFSHxJByWl2xBIxPj9ZU6THNYWOMwTpPPw+SMJO3bTkAjMH1GfuU2YBoMGRkR17ln7d8uIA2IPnsR3HmE3eyGhwJ+k/up08KOJ8MILnglw3cDuAI29QlD6JLC1wzEtPVo28xjwjuW4tbgHU17dxP+3f8gspxq9a6qQ2BmD3HGB44n9QnCZWnSAdPqPz19U2tmw7y+6B4hSIdqGx3+/mPzdHWgyzwz+eSS4OcJXKTYHmpA5CnUxPzU1QTiQ1NjrhZi49laerZ2c4IhaF1fJJVofriAMeg8f0U6MG+zNjoAc4kgDszHSDAHPvXniXmOZ5fqjLMEiAJ+QRtvZNBknPyR1dKeBvB7eAPstDTpmNkusngBM6dZTh75SZb6pBkpN/SFlQg+SfsrgdfReqW4fnmEpfh2fULVgMIHi9tBTiyp52Q3GQtOEdxkLij3IbQnVWnKFfRSqeaXNQdw2d0zfShCOpZULAe4HX5LyYe4XkDTO6bzQFJ2SjXPkICIlehXLFznoG8bIV7nKmuZUVpCG6wSe9A3LpIjeR8vz5phxERKTOMyeYysa0j1RpkkE+HMQDt9PNeNU+6Y85yzPUF2PSQu16pDgY3+8H6yvXNYANAgtMyPIER4wiGJuDqbqAGppe7GJGqDI80Rw8B7aRY6GvPaE5bIGR5g+qCs+IjQ5xEljiD3sfkSOsFStWAtGmQHFzQdtLt2+u6elh8xzqbCXbjsu74dgkI6+u5ph0GWzgcxzjrjISXhl46o2KhOth0vB38fAplZ1gYZ/jt4BGkts7kE6hEEdrv6H86p1aVAWgTz57Gfz6LM1bXT26eAN2HlO7fDYpvwy5GG8i0fXdINFRoNLc/wsb7V8GId75jYc0kxPZIO89evkFpqRJksd2hu07GOY716vNRkc4P8Jeg+asvA8TynY/FI6j8lWUa5lu+CR8/okt/Ze4uKmSJMxEj1COoEmI5kH0Tta8RqbaC3UVZUe34SZJ38ErcSGYPJL6dwS7c5yf0U/pf4NOI2wc/sgx9I+yJs6LWxJkdBt+67UIbSBdIEfgwk9fjLdmmO+Cixk0VzxHSIYBq5SY9EPZ35JhxIPoktO9M6SJPcCENcOqVHFzWuGnGrkT0HUqKvJj6BaXAEZTy1vML5FYccqsgPa6BzharhnHdTSQcfqknG7o37dtXkUwtLlp2hYfht2KmZ36rR8KbB8d1OqapjBukfG62U1uawYyVjru+1ErVn0lrUHvCEbXXH1EtTiyplVe7yvBymXKVOQvLkryDxUHKi52VdGrKuqCQu+uUJrVbnKD3ZUajlFaQDxBkhI3GCehmVoK4nCRXVODHesemnKm4fJjeIHyQtfIB7sjwd+hVlTGo8xlVUaktce4Y85+ilTlnU0tqTuAJ6Fod2T6YTOhVDWw0S3p8wk9qZB8HtPrIVvDbstYdXIxPgnpGjrn/AJg8SCQJ7xEZ8vomvvC1/Z3Ox7/4SWq+XjrpkfVM/e/DHMSPLkgqa21zM9ebeojZU0q27eQJ0nmO5CVQS/UDEiZ6wi7cgjxz4FPQd2F2SOsZB5+CeWtYSMb8+U/qshwm7ioWkQdx9wtLZGZAxzHcUFWE/wD6dwwUniuwYPxdM/RJbC8aQ3O4+fSV9L9s+H++tHgicevVfnmnxCpSJbggH6Ka046x9Ttrxo3Ij8woXNHtsOBqzHivnVp7QubuwHOMlOOH8WrXDwPhGM7nO4+RUxfXW+ms9ors9imw9NvphTo8LYxpdU3YZa3v0iZSukwe97PaMiHHuJRuh1WuQPhBDfGcz8j6q2R3SpU6bSQA5zic/wC37YVtKoWhtPRnfuBIyg7VxABPPPhmAEd7zskkwTsqkTbVNWizAgO5Gd88lTXtWgBgGmXCQO7b6qurc9oNAmPuEbZVMh7oiPHA/dTZPZy0TTthTGDHId4HNaLgnFg2C8EhZulV1HV/lMdzZ+6v1ZbG52H3WX1bZ8SvPeDGAsnfUnAlGWfxEF3geWEbXpam7ZUW3dVkZJl24HKJbeSrLixzsgn2ZaU50WDWXYRDKoKz9ckFSpXRg9QqS0eteWV//Sd3rqNPB9nVTQZCR2bk8pGQF6FcgG7bCE1JtcUpCV1GQs7FxRUSq9YZlOHBC1qeyzsXKQVhk98/RDNHZP5sj+IBL6JkR3/ysmjlGGif8jn9VM4DwROfkeaGrP3IxGI8FXWvIAPhPgmDW3uWyGOHLB8URbg6YO7D8kupQSI3GW9/cm9jU1OgiJEIIcyt2R9F6yupaerPm0qLWaJB8kOHw7s8x6jogGdJ3ba7l17itVwt2kxM7GVjuHVd2HyWl4fU06Xd0FOFWivaGqk5o2cCvhvFfYKrUfcVKOkaZd7snJIy4NPWMhfdKVYGISHitv7r3rx3mOuEXyfL8+8Osi4OxtC1PAnNaTAjeO+AQI7xKWUH6Xuc0gscZjmMyP0TbhRBhpGzo/8ArYj1HzUqpjwemX6iDkEj5Y+qdcCpxTYT8RAJPPAMoX2dstNQz1+eR9h6oqS0OEYaCB3lxwqk+s7fgivVAbA5hueknf6qlzy7P9o7I8BufMqtlUOaDzIyP9SQqa1wfhAiMx8h81UKj2tgfIeQ2RtzADQBl2PAc/PCVsr6onkcBECqee+fwI3wf0ws6EPJJG2PlCOfRAGs5dGAPqlNm8vgjeY8h/CY0dPvBqcc/SRj5lZ2Kldpv0mJJgfMnC0fC6wc1odkmRPSCs24wXdNUA9ZKb2ssIg4DcdZ5fLCmz4com+tQEvurMQmT2kszJdy8t5QDriVlfBkN1ZnIQjKHxCMx9Fo6glA+7Go4T5pVmfdHourR/0rei8qGkdo9aKzzCSWfD3TJ2Wit6cBejrlxbpS3iFLKZtOULeNmVNOExG6pc1XVcFUlyyrWFPEqUykrhEn8ytFdifNJbynp/Oqz6aQqeZBBVDWTg7/AGKvuGQ0wqC0yI/AVIE2+A0824PgnFKrIEfJA8CcwXDBV+AmD4HqtRxr2adR/wCSj26RyIzCC3yDrVCYM5GD+qgW5HKefQqFQSAYON0WB2RPqg3KMh0p/b1YAPfsk9O3OQmdZ2ljT+YQGj4ZcgAE80N7W1D/AE1QjfSY8glns7VL3QdpkJ17TsYbd5mOyforkLMr4PYs1if7xM9CDzTLhdMky0+XRzShLC2MHSc5IPd/CacCp6S1xHMh3mN1Cq05vdOmpzce0P8A0AJ+YlWfEw8i7teAlLbdpqBrTyJ80xB0uc3/AFEd0ytYyqkU9MAH4QPTvVDnnVrPP7bBGVmD3jx1aD6ZQNCmdjuMwppwXSdB8Ar6NY9npmUPRZO/OURROnHIKTEU6uiPXwRnDqgDtRg4Iz6g/RJ3uz4nbordZjTykGe5So8EYkzB1eaaU3jSzeQQD3z9kht6bjnG48gmtg/Vt/kRnu+2AlTNKFWA0DaDmc75SzitJzXydnZHgjHP1ATAI9PzdTu2+9pEN3aDHhifop6ghG6uZXWul2UFVY4OCZUqUR1WcAj3a4r9YXVRFj2kK9lbkvXaHo7r0YwvowpiUO87ou0Qdb4igoUXrYJQT6mUwv0pq7rLprEKrwcFKOIuTKpzSy9WdVCut/K7bvyJ5LtTcqtnxeimHR95bg9odERw/jtWmNIcS3bSchePwBLTuqvgvbY0eLsfSILADCHswS0xkdEqtk44Jz81J+jCzcC0Hphc41Tc+jDDkH5Llvs7xVquQt8jPZkCmBqS/wBu6tV7SygJDt/BF0VaVWD/AK+ZssqlGNTTn0R9k6JjYlabjvwLNW3LxKj6fs7so6ZOEUGAhxJg8vJC0OSvqbKkVA5yd1Q15Bk55Kw7Kh/wnxU04vqVAAEJcXhJwrauw8EHX3U2qk+j7arz3LkybWBG3L1ISq32aiqvxNUynZ5NLWsW7nO8de5HsqRHIpVZ/wDcPD7I1vxDx+6KJDmhDhBHlPTmmFvGY22+WQlzf+0/6hGWX3+ymnGe4mNJMjIMLlB/NXe0P/Y/xVbPhUlVnvCuodeRpY//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609" y="836712"/>
            <a:ext cx="3044735" cy="206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8595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36" y="2132856"/>
            <a:ext cx="4752528" cy="322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034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3" name="內容版面配置區 2"/>
          <p:cNvSpPr>
            <a:spLocks noGrp="1"/>
          </p:cNvSpPr>
          <p:nvPr>
            <p:ph idx="1"/>
          </p:nvPr>
        </p:nvSpPr>
        <p:spPr/>
        <p:txBody>
          <a:bodyPr/>
          <a:lstStyle/>
          <a:p>
            <a:r>
              <a:rPr lang="en-US" altLang="zh-TW" dirty="0" err="1" smtClean="0"/>
              <a:t>EBOV</a:t>
            </a:r>
            <a:r>
              <a:rPr lang="en-US" altLang="zh-TW" dirty="0" smtClean="0"/>
              <a:t> is a select agent, World Health Organization Risk Group 4 Pathogen (requiring Biosafety Level 4-equivalent containment).</a:t>
            </a:r>
          </a:p>
          <a:p>
            <a:endParaRPr lang="en-US" altLang="zh-TW" dirty="0"/>
          </a:p>
          <a:p>
            <a:r>
              <a:rPr lang="en-US" altLang="zh-TW" dirty="0" smtClean="0"/>
              <a:t>Biosafety level 1:</a:t>
            </a:r>
            <a:r>
              <a:rPr lang="zh-TW" altLang="en-US" dirty="0" smtClean="0"/>
              <a:t> </a:t>
            </a:r>
            <a:r>
              <a:rPr lang="en-US" altLang="zh-TW" dirty="0" smtClean="0"/>
              <a:t>canine hepatitis, non-pathogenic Escherichia coli</a:t>
            </a:r>
          </a:p>
          <a:p>
            <a:endParaRPr lang="en-US" altLang="zh-TW" dirty="0" smtClean="0"/>
          </a:p>
          <a:p>
            <a:r>
              <a:rPr lang="en-US" altLang="zh-TW" dirty="0" smtClean="0"/>
              <a:t>Biosafety level 2: HIV, </a:t>
            </a:r>
            <a:r>
              <a:rPr lang="en-US" altLang="zh-TW" dirty="0" err="1" smtClean="0"/>
              <a:t>MRSA</a:t>
            </a:r>
            <a:r>
              <a:rPr lang="en-US" altLang="zh-TW" dirty="0" smtClean="0"/>
              <a:t>, Salmonella</a:t>
            </a:r>
          </a:p>
          <a:p>
            <a:endParaRPr lang="en-US" altLang="zh-TW" dirty="0"/>
          </a:p>
          <a:p>
            <a:r>
              <a:rPr lang="en-US" altLang="zh-TW" dirty="0" smtClean="0"/>
              <a:t>Biosafety level 3: </a:t>
            </a:r>
            <a:r>
              <a:rPr lang="en-US" altLang="zh-TW" i="1" dirty="0"/>
              <a:t>Bacillus </a:t>
            </a:r>
            <a:r>
              <a:rPr lang="en-US" altLang="zh-TW" i="1" dirty="0" err="1" smtClean="0"/>
              <a:t>anthracis</a:t>
            </a:r>
            <a:r>
              <a:rPr lang="en-US" altLang="zh-TW" dirty="0" smtClean="0"/>
              <a:t>, SARS coronavirus</a:t>
            </a:r>
            <a:endParaRPr lang="en-US" altLang="zh-TW" dirty="0"/>
          </a:p>
        </p:txBody>
      </p:sp>
    </p:spTree>
    <p:extLst>
      <p:ext uri="{BB962C8B-B14F-4D97-AF65-F5344CB8AC3E}">
        <p14:creationId xmlns:p14="http://schemas.microsoft.com/office/powerpoint/2010/main" val="4052130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713911" y="722639"/>
            <a:ext cx="8786479" cy="5416062"/>
          </a:xfrm>
        </p:spPr>
        <p:txBody>
          <a:bodyPr>
            <a:normAutofit lnSpcReduction="10000"/>
          </a:bodyPr>
          <a:lstStyle/>
          <a:p>
            <a:pPr marL="0" indent="0" algn="ctr">
              <a:buNone/>
            </a:pPr>
            <a:r>
              <a:rPr lang="en-US" altLang="zh-TW" dirty="0" smtClean="0"/>
              <a:t>Ebola Virus</a:t>
            </a:r>
          </a:p>
          <a:p>
            <a:pPr marL="0" indent="0" algn="ctr">
              <a:buNone/>
            </a:pPr>
            <a:endParaRPr lang="en-US" altLang="zh-TW" dirty="0" smtClean="0"/>
          </a:p>
          <a:p>
            <a:pPr marL="0" indent="0" algn="ctr">
              <a:buNone/>
            </a:pPr>
            <a:endParaRPr lang="en-US" altLang="zh-TW" dirty="0"/>
          </a:p>
          <a:p>
            <a:pPr marL="0" indent="0">
              <a:buNone/>
            </a:pPr>
            <a:r>
              <a:rPr lang="en-US" altLang="zh-TW" dirty="0" smtClean="0"/>
              <a:t>Bat</a:t>
            </a:r>
            <a:r>
              <a:rPr lang="en-US" altLang="zh-TW" dirty="0"/>
              <a:t>	Monkey	</a:t>
            </a:r>
            <a:r>
              <a:rPr lang="en-US" altLang="zh-TW" dirty="0" smtClean="0"/>
              <a:t>Duikers</a:t>
            </a:r>
            <a:r>
              <a:rPr lang="en-US" altLang="zh-TW" dirty="0"/>
              <a:t>	</a:t>
            </a:r>
            <a:r>
              <a:rPr lang="en-US" altLang="zh-TW" dirty="0" smtClean="0"/>
              <a:t>Antelope</a:t>
            </a:r>
            <a:r>
              <a:rPr lang="en-US" altLang="zh-TW" dirty="0"/>
              <a:t>	</a:t>
            </a:r>
            <a:r>
              <a:rPr lang="en-US" altLang="zh-TW" dirty="0" smtClean="0"/>
              <a:t>Chimpanzee</a:t>
            </a:r>
          </a:p>
          <a:p>
            <a:pPr marL="0" indent="0">
              <a:buNone/>
            </a:pPr>
            <a:endParaRPr lang="en-US" altLang="zh-TW" dirty="0"/>
          </a:p>
          <a:p>
            <a:pPr marL="0" indent="0" algn="ctr">
              <a:buNone/>
            </a:pPr>
            <a:endParaRPr lang="en-US" altLang="zh-TW" dirty="0"/>
          </a:p>
          <a:p>
            <a:pPr marL="0" indent="0" algn="ctr">
              <a:buNone/>
            </a:pPr>
            <a:r>
              <a:rPr lang="en-US" altLang="zh-TW" dirty="0" smtClean="0"/>
              <a:t>Human</a:t>
            </a:r>
          </a:p>
          <a:p>
            <a:pPr marL="0" indent="0" algn="ctr">
              <a:buNone/>
            </a:pPr>
            <a:endParaRPr lang="en-US" altLang="zh-TW" dirty="0" smtClean="0"/>
          </a:p>
          <a:p>
            <a:pPr marL="0" indent="0" algn="ctr">
              <a:buNone/>
            </a:pPr>
            <a:endParaRPr lang="en-US" altLang="zh-TW" dirty="0"/>
          </a:p>
          <a:p>
            <a:pPr marL="0" indent="0" algn="ctr">
              <a:buNone/>
            </a:pPr>
            <a:endParaRPr lang="en-US" altLang="zh-TW" dirty="0"/>
          </a:p>
          <a:p>
            <a:pPr marL="0" indent="0">
              <a:buNone/>
            </a:pPr>
            <a:r>
              <a:rPr lang="en-US" altLang="zh-TW" dirty="0" smtClean="0"/>
              <a:t> Human 	Human	  	 Human 	Human	   	Human</a:t>
            </a:r>
            <a:endParaRPr lang="zh-TW" altLang="en-US" dirty="0"/>
          </a:p>
        </p:txBody>
      </p:sp>
      <p:sp>
        <p:nvSpPr>
          <p:cNvPr id="5" name="向下箭號 4"/>
          <p:cNvSpPr/>
          <p:nvPr/>
        </p:nvSpPr>
        <p:spPr>
          <a:xfrm>
            <a:off x="6674727" y="1216825"/>
            <a:ext cx="864096"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下箭號 5"/>
          <p:cNvSpPr/>
          <p:nvPr/>
        </p:nvSpPr>
        <p:spPr>
          <a:xfrm>
            <a:off x="6674727" y="2487362"/>
            <a:ext cx="864096"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6927131" y="1216825"/>
            <a:ext cx="1728192" cy="646331"/>
          </a:xfrm>
          <a:prstGeom prst="rect">
            <a:avLst/>
          </a:prstGeom>
          <a:noFill/>
        </p:spPr>
        <p:txBody>
          <a:bodyPr wrap="square" rtlCol="0">
            <a:spAutoFit/>
          </a:bodyPr>
          <a:lstStyle/>
          <a:p>
            <a:r>
              <a:rPr lang="en-US" altLang="zh-TW" sz="3600" dirty="0">
                <a:solidFill>
                  <a:schemeClr val="bg1"/>
                </a:solidFill>
              </a:rPr>
              <a:t>?</a:t>
            </a:r>
            <a:endParaRPr lang="zh-TW" altLang="en-US" sz="3600" dirty="0">
              <a:solidFill>
                <a:schemeClr val="bg1"/>
              </a:solidFill>
            </a:endParaRPr>
          </a:p>
        </p:txBody>
      </p:sp>
      <p:cxnSp>
        <p:nvCxnSpPr>
          <p:cNvPr id="11" name="直線單箭頭接點 10"/>
          <p:cNvCxnSpPr/>
          <p:nvPr/>
        </p:nvCxnSpPr>
        <p:spPr>
          <a:xfrm flipH="1">
            <a:off x="3938799" y="4189947"/>
            <a:ext cx="3240360" cy="7200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a:off x="5306951" y="4189947"/>
            <a:ext cx="1872208" cy="7200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7179159" y="4189947"/>
            <a:ext cx="0" cy="8724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7179159" y="4189947"/>
            <a:ext cx="1656184" cy="7200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7107151" y="4189947"/>
            <a:ext cx="3096344" cy="7200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9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767" y="0"/>
            <a:ext cx="4188032" cy="6875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103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pPr marL="0" indent="0">
              <a:buNone/>
            </a:pPr>
            <a:r>
              <a:rPr lang="en-US" altLang="zh-TW" dirty="0" smtClean="0"/>
              <a:t>A </a:t>
            </a:r>
            <a:r>
              <a:rPr lang="en-US" altLang="zh-TW" dirty="0"/>
              <a:t>leading suspect is fruit </a:t>
            </a:r>
            <a:r>
              <a:rPr lang="en-US" altLang="zh-TW" dirty="0" smtClean="0"/>
              <a:t>bats.</a:t>
            </a:r>
          </a:p>
          <a:p>
            <a:pPr marL="0" indent="0">
              <a:buNone/>
            </a:pPr>
            <a:endParaRPr lang="en-US" altLang="zh-TW" dirty="0" smtClean="0"/>
          </a:p>
          <a:p>
            <a:pPr marL="0" indent="0">
              <a:buNone/>
            </a:pPr>
            <a:endParaRPr lang="en-US" altLang="zh-TW" dirty="0"/>
          </a:p>
          <a:p>
            <a:pPr marL="0" indent="0">
              <a:buNone/>
            </a:pPr>
            <a:r>
              <a:rPr lang="en-US" altLang="zh-TW" dirty="0" smtClean="0"/>
              <a:t>The </a:t>
            </a:r>
            <a:r>
              <a:rPr lang="en-US" altLang="zh-TW" dirty="0"/>
              <a:t>little collared fruit bat, </a:t>
            </a:r>
            <a:r>
              <a:rPr lang="en-US" altLang="zh-TW" dirty="0" err="1" smtClean="0"/>
              <a:t>Myonycteris</a:t>
            </a:r>
            <a:r>
              <a:rPr lang="en-US" altLang="zh-TW" dirty="0" smtClean="0"/>
              <a:t> </a:t>
            </a:r>
            <a:r>
              <a:rPr lang="en-US" altLang="zh-TW" dirty="0" err="1"/>
              <a:t>torquata</a:t>
            </a:r>
            <a:r>
              <a:rPr lang="en-US" altLang="zh-TW" dirty="0"/>
              <a:t>, has a </a:t>
            </a:r>
            <a:r>
              <a:rPr lang="en-US" altLang="zh-TW" dirty="0" smtClean="0"/>
              <a:t>range </a:t>
            </a:r>
            <a:r>
              <a:rPr lang="en-US" altLang="zh-TW" dirty="0"/>
              <a:t>that stretches as far </a:t>
            </a:r>
            <a:r>
              <a:rPr lang="en-US" altLang="zh-TW" dirty="0" smtClean="0"/>
              <a:t>west </a:t>
            </a:r>
            <a:r>
              <a:rPr lang="en-US" altLang="zh-TW" dirty="0"/>
              <a:t>as Guinea.</a:t>
            </a:r>
          </a:p>
        </p:txBody>
      </p:sp>
    </p:spTree>
    <p:extLst>
      <p:ext uri="{BB962C8B-B14F-4D97-AF65-F5344CB8AC3E}">
        <p14:creationId xmlns:p14="http://schemas.microsoft.com/office/powerpoint/2010/main" val="2548608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0" indent="0">
              <a:buNone/>
            </a:pPr>
            <a:r>
              <a:rPr lang="en-US" altLang="zh-TW" dirty="0"/>
              <a:t>Although bats may have carried the virus west from Central Africa, they may not be infecting humans directly.</a:t>
            </a:r>
          </a:p>
          <a:p>
            <a:pPr marL="0" indent="0">
              <a:buNone/>
            </a:pPr>
            <a:endParaRPr lang="en-US" altLang="zh-TW" dirty="0"/>
          </a:p>
          <a:p>
            <a:pPr marL="0" indent="0">
              <a:buNone/>
            </a:pPr>
            <a:r>
              <a:rPr lang="en-US" altLang="zh-TW" dirty="0"/>
              <a:t>No clear case of bat-to-human transmission of Ebola has ever been proven.</a:t>
            </a:r>
          </a:p>
          <a:p>
            <a:endParaRPr lang="zh-TW" altLang="en-US" dirty="0"/>
          </a:p>
        </p:txBody>
      </p:sp>
    </p:spTree>
    <p:extLst>
      <p:ext uri="{BB962C8B-B14F-4D97-AF65-F5344CB8AC3E}">
        <p14:creationId xmlns:p14="http://schemas.microsoft.com/office/powerpoint/2010/main" val="2082320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024128" y="2300068"/>
            <a:ext cx="9720073" cy="4023360"/>
          </a:xfrm>
        </p:spPr>
        <p:txBody>
          <a:bodyPr/>
          <a:lstStyle/>
          <a:p>
            <a:endParaRPr lang="zh-TW" altLang="en-US"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909" y="862321"/>
            <a:ext cx="7346528" cy="488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108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pPr marL="0" indent="0">
              <a:buNone/>
            </a:pPr>
            <a:r>
              <a:rPr lang="en-US" altLang="zh-TW" dirty="0"/>
              <a:t>	</a:t>
            </a:r>
            <a:r>
              <a:rPr lang="en-US" altLang="zh-TW" dirty="0" smtClean="0"/>
              <a:t>		Ebola				Retrovirus</a:t>
            </a:r>
            <a:endParaRPr lang="zh-TW"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1463319"/>
            <a:ext cx="3555148" cy="343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CEAAkGBxQTEhUUExQVFRUWGBoYFxgXGRUYHRYaFxgXGhgYGBgYHCggGh4lHRgXITEiJSksLi4uGB8zODMsNygtLiwBCgoKDg0OGxAQGywkHyQsLC8sLCwsLiwsLC8tLCwsLCwsLCwsLCwsLCwtLCwsLC4sLCwvLCwsLCwsLCwsLCwsLP/AABEIAKAA8AMBIgACEQEDEQH/xAAcAAABBQEBAQAAAAAAAAAAAAAFAgMEBgcBAAj/xAA7EAABAgQEBAMHBAEEAQUAAAABAhEAAwQhBRIxQQZRYXEHEyIyQoGRocHwFLHR4fEVI1JyMxYXJGKC/8QAGQEAAgMBAAAAAAAAAAAAAAAAAgMAAQQF/8QAMREAAgICAQMCBAUCBwAAAAAAAQIAEQMhEgQxQRNRImFxoZGx0eHwMkIFFDNSgcHx/9oADAMBAAIRAxEAPwDUJYeG6uQopORn67xLSmFEQgidD1CDqBsJRMAImc7b/WCmSFNCETHEQCtS3fmbniBEatkpUGLw5MqkpcnQanlDNTXy0gOoNz2vFEiEge+xi104yt8O3aBE3BfKSVoUSoXGjdiImzycwUkOnXqewhqrnqmWJ8uWQ+YkAs2wMLavM0Y2dex15g5FMJs1Ewgl0AhL2Fz9w8HwAWflvA6ile8myAMqH3Ae797/ABh2SlalAPbUkfsDEXULKeX0EViqsiCpLA9Yr0uQZiQXBU7qSos4GhD9zFkxanKkFI/HiHJwpCpilTHy2yM4sBvAupJh4MqolnvIVJPJe+YpUxAvbmOYizSUghxvAPGZMmSAQ6Vgelt+n9QTwWpEyWCO2jQSaNRec8kDr2kwy44qXDzRwphtTCGjATHiiHCh45MBALX6RKh8ogy4bVLeH0aXjipcURIGMYMoRwyoeKDHgIqofIyMqTDZp+UTCI40TjLDmQzJhtcqJykwjLFVDGQwcaYQyuiSIKKEMljAlRHrlaBzQJYWhaKRI2ggtMcyQHER3rNXeWAmOJLxyYoAOYiTKwJSSNAH/DGkkCcdVLdoqpUxDXit1uMgT0yjMyGZ6U2N1F2N9nDQUpanz0KY2FvTrp/cZjxpi6aepRNlqzFJcoVd7/KM+Rjqp0+mxKOQfwJpmF4YZeYrUFlWr7D86RKnrOgA5Dl0+EVOVxiicCqWrb2dWh2fxAUIVNUkEJS7B/VpYfPWJ6ijUs9NlJ5tOypa1Tky1zBmTcr19Tm12ZuXSDBpZCFkzZgWv3irb+IqOCYmmpUsj/bUWUpe1xyN32g/SSwpky5edPvqUGKnfQ7QCNH58ZGiaobqh957E6lEyZ6ifLSLBId/tE7hmqDqlnMGukK5d4ew2iyE+n0jTMxI6jvBFUoE5izjeGqpu5ky5U4emBr6x9aXjgTHRyhaIdOfdSPV0yFjKpIIMKpKVMtOVIYa/OHyI4gRK8ycjxq9ThMeMcVCPODtEkAjgj0eePRJIkiGkjWFIN2js1TRUKeBj0eEcyxJc8YSl97Q40eaJJcbIhBEOqhEVCBjJTELEJRKXGo02gllhtaYoiMR6NyBSyyE3v3jrQ5VTghJUrRIJPYaxDpcQRNSFyy6VAEHm8BoR4trMsc1Py+8CK9SpbBCAp9th+PDn+oKz5TbbfX5QhUzOFFHJ336N/MGxBmfGhQ/FIGIYqinlKUlBCmJI0+Z2NozngOlRieIrmzkuiWnMEliCXsFQxxbxDMAnyp6CXPoJ9BDPsHzPaFeCUz/AORMADkp1Pus94UhvZm7KnBeA7kWf+o34m0KcOrJcylISmYFK8trJIYENuDDeD8U1M0lAKSZhGVQDZOYA3eBvizOKq9ThQAAAzfuOhgbw3QzVqdBS4GhKX+v2iOBw5QemyMMvA7GptOH8N07BSVAKCRmyN+0WmgkZEgAD837xUOE57ykrIOZvZJ0As77vzi6Uq3GjReECrEV1xe6JsRU0wxSyS5JNvzSJSkgwoJh9TCHoQXiOKIkJdWrsBz7RJw+tE0ZhpEfFMGROHqF+bOzF/tEqgpxLSEAMBaAHK/lGscXp6/qkqOR544owyZ55oRMlBwd4UDCgLRUsEicSY7HEx0xJLiI8RCjDeeJLnWtCQG6wsGPRUu4l48DHWhMSXOwgK+kKQmG1IY5oksCKMNLhwGEzUxUId4FxXEESpK1TiAlm+doHcLV8mdLJkH0hgx93pELjbB5lXllpVldQPqNgG1DawvgvhpVEFhS8xWzkCxb4wjuZ0QAuPv3liqaoA6EmzFwbHl0/iOYbUAW9Ll9Nw9j+dYKVNGkoYfCKdiGHrph5mYHkxa+7ub/AOYJyUN+IrAMeYcbo+JWfGKgyoSRoVEvvcMxMI8F5ZEudMBByrSnIwuF6udYj8e13n0oUVuQXAJYs3LeJXgpiRlyKv0OlASr0+0TewHaKQgqT84XUI6MFPfjX3lN8T5YTiM5IIIBsz2sLXMO8McPIWnzFryhwzXd+QFzEXxBCP1aly5hmCYM5KgxBO0CF11gEOhhtr3eDYFlAWLxMmPMxfuO02SjqKamUJSSym9VwGs1xuYvuCTCZYfX4/eML4Towr1TXyH2X5vs+uuka9QYxLlpFyxAd77a3Ng0JxNTVc2dZiOTGCoNmWaPKhqVOCkgjQ7x5M0uwjXc4fExxMdjwMRv1Dry/wCPnEuQAntJJTCFC7womPERJJ1MeJhvKXd4RNnMIlywpJ1PICgS5tt/cOpWOcA6/Fym6dr9x0P3hFPS+YAsTFpSQXBId3dJBezXgOe6E0HpzXJ9Q0uddtIaUpzA4UigFAzyq1nAF9n/ADlD2F1WdKkkALTY9eo6GK5Wdy/TAFjYjkuuBLDt8rRKlz9RvAz9aAWJDg8te38w5UTDlzBidfhEDQjj32iq6rKHfTnDFBiyFgs4YOH3Bdj0gZVCZODkEJHx01tvA8SMjka/2df4hTZGubE6VClE7+Ut9LVhYcEHt/EPlcV7h/G0zXSDo33vBdVcjMz3/LQ1XBFzJlwMj8akmdLdrx1SXjyS4joMFM+4MxJQljMzmG5U4qAUzPBOclwzQyKYMH2gCpuaVyDjRkqrmlILCMx44xIjKpVnCslvZymxAe2vXSNVmIcGM443wdBmy5kxKsgIzlD6EuzN01EDnBIjP8OYc+25lePYhOIyTdxmSNMoVuwteCPhfX+VVZM+XzU5dHDvZxv/AHFzHDaJiP1q5PnLmqUUoJKQlGkss2mUbxTanAkoqUkzUSVqU4S75dwSoQIYAcY98bZH9S7ANV+csHjZhGQU0wIAISpKyhLJcsU/eKBw/SiYsBSgA93+b3jZuPKeYMLqEeaFhGQl7lgRv94w7Cg81AylfrT6B73qHp7nT4w6rWphDBMwY7m4YTPkokNNZYCXGUMAGe3KGUqlVigZZYIv6gSzsdNFOOsQqCV5dZVSJQT5UsjKlwopcXST0L2icmUZRSJSUpKn9kaOLacy0YzY0Z2l4t8S6J/naXHDFploAcqB0Ov5vBSUsN+XitYXh8xaElSm/lh8YsyJQA/wI147InE6lVDd7M8VjnESfLPuljHK6nzAMWYv8oHnOZuUbam93b+ItmlYsYOwYU80JT6izD4QqjqgtLgwN/08lJC1E/nKBdNLWgKSlQKdNvoB8IEuRGDAjg025YarEUIsSPnFZ4gxdWV5V/nZ7aCI9c+Qkqck2bkNg2hMVXCMYn+elE1JYuLg8+bXbnCMmUnU6HTdGq/F3qWUVHmSQ6SCxu3LSEYRRTaPMFTPMz+qwNnA3JvE2qrZaSQtkpNhb5u0Uev4xXKmyk+alckG6QlmSbB1bsIEDeo43x2KXyJdpVcSfWTl5h4kY3jEil8qcpdpicoTucod2+MUau41p0PlBW3Kz9NNIpGPY0utmIDMQ6Uj/sdIYgY95m6lsa7B37e8umO8fy1rBRp71uoL9bQQwzxNlosslTBgAlmYWALl/wCoq9H4bTfL8yomIkAkJRn94naCdV4cUssEqrkjKBmAAJdrteC4qN2Ys5MjDjwFfzzLlh/iLTTQybHcFhr+8RFYj5k1Ckn0kaDQEKGXbe8ZnWcGzQlc2SfMlIvm/rbUQNwbGFSlh3UkG4ciKZS4tTcPHkXC/HInEnzdza6bC/KJMtFyXJbUlm3trFhpJAJzK1G/52gRw1iXnSgQRlI15au30gkusSxBLFrdoiAAXJnLsePmFZUdBgfIm+9ts9niVLXqYbcwshEfOkciNKrcxsQQNYWJ4JZjF3B4EQmlMV3iJIyqIsojKH3ixqUIF18gzElhzF+1omQWIHTPxcMZT+GcQQuQiSVIMyWMqpa5mV7lmOrghsu0Zlxzw/Np5hmLuCo+rYk3sex+kbDSYLLS/mpSpz6feIbkdYpPiXwxllhcoEJTZgCzXI/YfOECxVzpsUbkqnvv/nvDvCyv1WFLSZYK1SijMCCpeTY2jEphVJnul0qlrcOzpKS4frGh+C+NFE9VOtsiw6XtlI1b5xC8WuHFSZ/6kBkTlF0t7KhzOhfWHrozFl+NbA+f6wnwDXIBUVeuYsla7tu793Ji/vLUsEBgNC+raW+BjB+HceVSzErCXANw/tDk+0aJh3GUucMyjkVcsDpyD6mM7Ap3nRxumcDid1NUlTQkPz+MDv8AVFKHpDN2+TxVp/EEpKAywHDE25OS0O4fjkoFQMxJIPb5XvFnLcUOioEkWYepsZAUpCz6trfloXRhanmEgas33iqq4kp5CypRSSLG7nbfeINf4kSko9LKzC4Dhul/7iB5b4OJ1QvvculVV39RtuoH9vnGecZ8VLlAy5Z9oXU/zbflFTxXjefMslWVHIdNHgPS0tRWTQhCVTFn6d+Qg+DMbbQgetjxqVTbfaTV8XVJ1W7s/XLpCTxXOzZwplMRbrBrC/DSoWoCcuXKe4BOYkdAkxaqXhHC6Rf++VzlAOM/pQfpf6xZ9OKV+qbzM0/WVNQTlC1tdWUKU3Us7Q9/6UqypAVKWkrICcwN3jSsQ48pKeXNkSZYQgghIlWzE2ckaRUv/dOtCMiSlxotSQVAd4tT/sEHIKN5jZ9r/wDYRofCSaVNNmGWli6imyS1nD3HWI8/gGnEuaUVS1LkKCVKCE5Soh/T6nADa9Yq+KcWVdQkpmz1lJLkOwL9v2izL4UnScJ/Vpnr9R9UpI9OVRa5B+cWQ3vBRsTHY18v5crGJ4pUzZaEzJily5dkPt+CBhnTAxJV0N40TDaqkqpCRmTKqQAkPZJYb7fGFUvChUFqmhSEpBUD7SV9gLgdeohXqcdFZr/yoyLzXIZSMJxhSZifMUoozAqALZgNotHiVh1OpMurpT/5bLQkBksNbaGKtxBg6pEwixFjbYHSDHD+KKRTzZapbomIKEqY6vdmg2IFOsSiO5OHLd+Ing7ipVOchLpLM506xo0/E0KlmYDnLacuQ7Rif6RbOEkh2iZh2LTadbgkEbGKyYuW1MLp+s9MAZRrwZe0cXzcwSojL1FwNkA9e0aDhE0LAzOCQ7HrtFF4YxKXUtnSywynYXY2vrbl1i8qkoSEnOSeex3HaELo7nQzcSKHntqGKGiTKe+v06Q7OnbJ1+kMU04LHMDeJIYFhpGkbGpyWvlbSdTZ7521/B/cOLh2GapQAvDZhBtpAqkXDaf2IbqqATEKStViG7c79ok1KzlzJDxBXUeYMpBSS4/eFmu01oW0e1TBOMcDNLOzS3yE2PXv9Y0bhzielr6Q088lCsoCgQ4LNpy0eCFdgctUtcuayn0v3a32jJ8U4cn0s30Pr6To8KVtUZtfHZ5Lsea7/USwcS+HRMxcykUkoeyFWUOeXmIqlZw1VSSl0H1B0kOQW1g5Q+I1VKSUqQha/wDmoMochytEvD/FCakgzJaZhG5167Wf7Qz46mfjgJs6P1I/aU001QotkWSOhLDQR6cmoRMKVBYWLEF3i/zvEySTnFKkzdjmYJHYAQ3U8b0gBny5SzUqsQtlIDfD9oq29ofHGf7z+IlLouH6mcWShTu131i34J4XrW36qb5JNkpZyT300hmq8QJb55Ugomc85LHpo0C8R49qZoIScj6kFyfnpEvIZTL042Df3/aXCm4do6MhVQELyKsorACi4YZdS2sexDjyRLmqMsgIJH/hSl1AXuVfKM2m08+d6151D/kXMMSMOUpWXU7ARXEeWjDkyE/Cnf37fhLJjfH0+bMUqUBKTcBhdjzMDU4ZVTmCissH9RLAa6bRZ+G+CnmETEEsLOLE9/l84Nya2eqol04KFEBRmzACVLYlxoMuwYP3gDkH9kYnTsf9Vr+Q1Uz8cNGzlQ5nKwJt7Ln1BjA6vwlcsizpV7JsX/iNWxtJs4VldllIJITZyG6ftFW4swNcmplolKK0zAVo3UP+2zxSZXvfaHm6PBxAANyj1AZg2Vhfr1jR/CTiJQzUMySZ0mbdTe4PeUekUziChmJVmmIyEt6WZrRoXgvgEuZIqZ5KxMAVKBBYBK0XtuY03yWcvJjOPIQe38qVvizgCbI/36Y+fTK9SFouydRmbpvALBOKqmlshZKWYoU5SR2iEK+dLdCZi0jQgKLfJ2i58L00jEqb9FlRJqJQK5cxh/uf8kq06RD23LB2eJoxw+KAWgJnUUmY2+n2hnhbH5apUySqStavUZeVQaXmOjFrfOKPX0apMxUtdlJJB30idwzXokz0qmpzIcZtbX1tygXxgrqH0/UuuUK+h5kvDeJ59KpWT0up1DnBuoWMSlkhMqXMRcr0KraFte8BuJMMlmaV0ys0pSvSd+ZeHcEwxswK0ps5JLW3bnCmKgWpozbgXMzlcgtff8oOwmvmSZrBRDemxbTkY0HC8aXNyAmWhGfKolQzFhmsjkRZ+sULBcEmVEw+TlUyvZKkpUb7Am8XvC+FpqlFU0eUAWSSAfU42+8VmG9Q+gasZDHQOvMuFLVSyXQtaBpcWPUDVrQfop4UBoRzGkV+XIOfy1aHciyrbP8ACLDSygAAP8xeO/MV1IWtQ6kNDNTOCWfnyh+GlmNU4q94lYtaGfIbTUw+mOJPPnAxgJHaCqualFlEsd7fS8A11kqcFBKQrLZ7c+UH8apgpJfk9ozLFzPpwvIGQWJIy3e9925W5xmykqZ1+iRci3dGMYfw9JmrUVgFObQF8rO6SY5W8ByZhHlHIwuLl/ryeIeAVkxE2z+WHDWFiqxA0eLdMSomxOt/gbgF7f1CFYgTo5UBbY/GVuV4ayykf7lwS6hd+QZ7N94E4t4eLly1TErBAdrG4+xjRJklWwCQbAOe+p5w1UzphSlAQSC+z7bnZwS3aG82HkzJ6GNvA+0xeRhwKkA+8W106dI0LD+EZSAAoOs+y51PIltIVh3CaJcwKUvTQFtuum8Wump0qJLnKGIcX/qKZy8PHhx4QaH2kGXSgISnKGHu9nsekKxHBZKVAy5OaZlK7FIYBnJBN/7iPV4iEzkgpIS7nQDL831iRieHS5ivMCyEsoABII2e46NaA1uNa7BJq4XqMTKkIEvKywC7ag2H7GA1PhglgMSCkhV3sR9ms0dweShMtKc0wzGBKSAEXJbLa2ml4f4hxMyACQHOh5gDpygjsWYvGOJ4KO/vJXnZpK8ycsw2SZZ3bW7MX2ghR4amYZQmevJKAC9HL+t+rgQNwviOUoSw4ctu+jW+sXGjlo1S1+UOxgNMXVO+LwR3/SU3xO4fTMpVLSn1Jv2A1MVfwOxT1zqNYdKxnHcBlD5NGwVEoLSUnQhvnGJcV8O1FBUiqpRlANsoJD7uL2MMNKflMuMnMnG9j8v2le8QOFF0NQUqDy1uZahoQ+ncWg54T8MGZUKXMzy0eUSlTM5JAsSGg1h/i1LnTctdTITKCbEPMIV2I010hjjjxLkTqU01GiYlSmGYskJSDcAal4sixXiCGIPIjfv+0oXF2DGVV1CEKM1MtQddveZnItqWhtHCtQZaZglqynQs/wC0GOCqJapFenLc04UB/wBVAv1jVfCeQf02fNmSfZGwbVhtFczYVY30k4NkyDft27zA1ImyFbpKSbdR0hY82qXcuoDtYR9H8S4XTzEELQkKIJcgbdYxlVNJUtRulQCm8sgBxoHO3WAfJxOwL947pum9ZfhJ4+36GRMM4RnoUnOkgquhr5j/APUiNB4KxBZJl1GZ5Zspb/IkxWpePKXIVJPmImegy2CSFLuFOdUhmuOcW/hzDRLllS2zFhrmc6fFrfWEcmZrm4Y8ePCVqvaHZVSZk0gMUj2bdIKy0EWgVhtEpJBUrtZuUGEqh6X5nOzkXSwoIacPC3iLMnJSbkAk/WHkzmotxQmCO5+kRs4JtrD6ToIG40rUh1tTlcM1vair4kpM8FDsCCCpjzvZ9IttYhw0Da3C0BThIvtsIVkVjNvS5EX6ynYZgqEJez29Xs3GjCLLSIHlkkAdyC/5f5xMRICvSUtbTva0DqrDFpbKHsXYWu1oUE4zW2YZTRNRwy1LzMSxFtGe4+4gHTlcuYpNyCU6qDJI0cEaEjblBMKmy1OUlvoWgrLky54zJA5MRoesTjy7d5fP0hvYMpVFP8yoyrsAwABdg7//AJAteLACkLUASdg+rR2toZaFZUgWuRYM9r848umb1FrAbaNv1gQpGo5sivRHaoNrMM8wGwOXc3bl8N4YqaaYGSFZUp6sSC7eo6DTv8ILyKrKpRLkKvf7QqpPmhJZmd+ZG0UVBhDIwNHtHcHw9kAktoLhvjEupwoTHJDm+o7fxA6mnFCg6iBz1fvBakqBMCgHYsOXeGoFIozHmOQNyBlfqcBlhaBYsUkM9me2sXakASmwYDaI1PIQNn3vf94mpmXaG40CzH1Oc5QAfEdBeGatIKWLF+cPZojVcvMC2sMMyJ/V7SqYl4fU011ZWJ2225RAwPgamCvMSAWULas3O9t3HaLmgFKGUSfr9YGyh5RKyoqcO1tT/iElQJ0EyOQd78agziGiTIKJyPSEhSVoZwpCmzg/CK3TYlUUSguklqmUUy6AkKXl5ggXBfnFqx2pROQEvzcHZw2kV2nw9SEtTzJsl7kIIZ+xBvCiwDa7Tbjxs2L4u/m/aD8Yq66vSVrkmVJTstXllT6ZSoXIiZQ8KyVFIEtlBnIJBO3Nn1+USf8ARzPy/qZqppAOXMwCT0SIs2HzFhRSEJFrq5nnb9olcjcjOca0K1+AlXpsHSsTEKQkLBIdr+klnNtm0iXgk3ycqcpUbiYC7JPulLuSGd/hFplYekFSmuoufjCxTpSdA8WMRB1FP1gYEGdkzHDGH0hoRkGrQp4eJhb5SbKnOHgTKw0id5pUDqRbRwAwvpaCxVe0NLmAaQRERjYrdeZG8xidb73IhdFPSpyC7xFq6YqUFJWRo42MeRSFKypLM1xeBs3HlVK99wlMbWBleleZ0XPLSJzuOnKEKLd4ttwMZ4mBVBaEEqVkO14O0KWSHLnX5wJxWY5SFJ3idSJcB/hAJo1HZhyQEyHUzTnYBk3Y21iGVGU+W7lux2c/GDRQCXIBP2gRiMklyDYbMNX1imFbjcLA/CZBVO80JVcqZiw36mJiFgAJVY76/BjvEOUiYsPp1dh0IGkS0pBA9RIGsKWaXAGoP88lbAW2cEt1HKFZwATzLAHS0SlILH2QTqXNrREq6cIF3J57fSBIIjVKsajK0qUqwu+2kGMKSoqvoLHaBS5pAYAWs+46xNwioIsXJvFoRcrOrFNQ+KoAgNbnD7h9YEyMQC3BDZSzmJYmgFhoY0hpy3xEdxJ4VHnhpKxHAuCuZ+Mi1iyUkAuobRXZlUoKGcWGnMQan1DrIGoI6PADGCta0g5kgf8AH3uXa8Z8pnV6VK+EiM+VmWLuX7DrBmhw5lPcj+YalUJISzfG/wCWeDtI+UOLxWNfeX1OcgUsWinTyhQlgFwNY8VR4qjRObZ94qEGOKXDZmRJFWLJhDw0ZsRf1gz5X7dYHkI5cZPa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446" y="1483552"/>
            <a:ext cx="5124618" cy="341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766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AutoShape 4" descr="data:image/jpeg;base64,/9j/4AAQSkZJRgABAQAAAQABAAD/2wCEAAkGBwgHBgkIBwgKCgkLDRYPDQwMDRsUFRAWIB0iIiAdHx8kKDQsJCYxJx8fLT0tMTU3Ojo6Iys/RD84QzQ5OjcBCgoKDQwNGg8PGjclHyU3Nzc3Nzc3Nzc3Nzc3Nzc3Nzc3Nzc3Nzc3Nzc3Nzc3Nzc3Nzc3Nzc3Nzc3Nzc3Nzc3N//AABEIAIQAyAMBIgACEQEDEQH/xAAbAAABBQEBAAAAAAAAAAAAAAADAAECBAUGB//EADUQAAICAQMDAwMCBQMEAwAAAAECAAMRBBIhBTFBEyJRMmFxBhQVQoGRoSMzYlLR4fAkscH/xAAZAQADAQEBAAAAAAAAAAAAAAAAAQMCBAX/xAAhEQEBAQACAgMBAAMAAAAAAAAAARECIQMSEzFBYQQiUf/aAAwDAQACEQMRAD8A4JrHAwIXSoxwWll0QHtErIO0zuuYYbR4ktykYxK72YiVs+YgN6S+ICzThm4ky+O8cMCM5hAp6vR7k9oBma2ldONs6GtsnBhdPo31toqoQM57DIGf7zc8lhxyoosdgApmjoOmtuDMCRO26V+mRQxv6lSMA+ysnufvNhrhp6iK660GOyqJjl5d6i3Hw3lNrh20yGvaFyZnXaKzedqnE9Bq1C2oWAqcH5QSvqqNHrEZRStF/wDKydifuJPj5LD5f49k6cdRpQi5bvBauxF4WbWv6bq9JWLL6wis20c95lXaL1OfE3L3tc9mK+msbwIdLSx2mFpqSpcEREJuyI/YjCjc2TLSVqg7wDXqkCdRvPBh3Ti/7fmSGBz3lFbGMOlnHMWU5cGLqfEjYgYQe4Z7yyhBEU6OK23IxIekPI5lv2xvbnxNaVqpgqcCKWXQMfbFM2hUtAYEiUlBFnmXCwKnBgmwvM1OiJqycGSUbY3qe3MgHJMYTf3CNWMd5LGBB7iGgBGs2TR6BfU+rKWtjeMAY7mZ5QMvMjWjVWK6Z3A5GIvw5fW69E0TXPW/7kEhDiosfGJO/wBAUbrdqj5P/vMNpHN2g072JgsgO37ynqNZTVqlsscexsbBz3+0jmPQ9va6wLLtDdrHq0WvFVnJCemxBHntI19Vp0+rrS7WV2McbcA5/wAz0Dp/Tek2Xrr69HX+4I+sJjE5TrOl6NobNVfZpU/dEkIxJxk9uM4mZJqnKZxZnX7zqPR9Ny1WMiZIJVfM6Ppuip1GgRLgQSuQ6jtzMjqemOjvZHHt/lPgyrz/ACcb9qGN5wRGOnOeMyRdR+ZJNQB3Ih2lLAG0pJjDR458y6pDDOYUbccx+1NmisqYiH+JoFFMQCDxD2OSMz/UDDjiX6lJUwjCseBA+sF7do909kRsyvkys9jZhnsDGDIBjTtFruwOTFKdosz7RFF6ylFNdUynkQou9QR/26nzEQtfBMrh6muCMREYPEGWAPBhM5GfMRwbB2x66N5yDKzXkcSVepZewhjS4R6YxnML0rS29R6gmnpIHl2P8olMWGzgzuP0boVr0Tahvqtbj8CZv0fGTlcbbenVp1prKK1de0KGyR95zCdNW3VK9isyqcWL5nY/sFFWVUZJ8CZ2r6aamS5SQ4OW+4mM11StnRIK9EKadi2Ae0NnGficJ+uNHbYdP6i7c6j3KjZz3z/ma1vW9OgZV1D1OPhv+85/VdQbqWpSkO1tVbbvUI7mSnHtflzl4Y1NLYqaZEqOWCgYJMs6j09dSdPcow6+0n+UytRWwRS/5Es0qMnI79xNo5K5C7QPRc9dowwMrX0kdp2PWNENdo2spX/5FPkDll+Jx1rWKxDZB+DHLrj8nD1p6wwXvCiwgcwHqNjtILYWOJrGNW/XGcRycjIgFq3cnxJbtnEzYCZz2wYxrZhkQiEPzLCgYwYvoM302LQyJt+qXP8ATHiBt2n6Y9pYGWU8CKAc7TmKa9TxlpqmbzI2M78wdabfqlpSpGOJa9GEjED3GGW0Y7yD1dyJXJKnEX2FnIZu8tVV8dpnVNiwHM00sG3tC07TMjA5E9R/TdB0/TdJW59yoC35PM800gN2prrQZZmAE9V0dYqCKTyABJ8lPFP1t6fYqF37Adpl9SZbiygjnjAPcS1Zcor2vkDz941K6ZlBVQceYplVtsc1d0qq12/0wCPIErr0iulwyrjHxOueioAWcCVr60sRgg7eR4hRLa5+xFVMDjxB17gc9j8yzqKWW7DnK+PvAsACV/tMWKSiaVl3nHBzgTm/1TpF09q3oPbZnIxjBmtXqEU2pvGS3EH12tNd0d2yN1WG+xmONzkXl4+3FxZvUmGr2kZEgunHeWEo4l7Y4QTfzhYZRuXJk10yqckybMgXGZnZ+DAEba0I12BAnDnAjshxDCCfUHOM4iFvHeV7a2Le0Sa0WccTfQ0ThjyYo2zZyYoaexXuRQCRKCMfU+0tstr8bYk0rfEp9GYvlMSrZwciXjQ48SI0zE8iLQo153dpoVsBXmS/bED6ZH9ta3G0w+ytan6VcHrlI2lzngDt+TPUNPtFzbiC2e04D9G9IuGpbX2ApTWDg5+o/E7np1T22b1HftiY5fbo8czih1/WDT0szNgYz/ic5+mf1G1/Uv2O7cuBhvx3i/Xb22uujQHLDORMfo/SLqLa9SqkOCDkSe5Vc2PStVdZ+2K1YLY45gumWWO7pYMY7j7zO0erNlhXkWAY2y3Q9iWg/JGY9ZzFbqBK3lD2+fiZ+rf0irt54P5m71dKgVfjLKeP7TIepbMBgcfEVa4j6DpyU9NTeg3P7jxAarSk6LUV1qA2wjA4DfE22O/T1AfGPxGSoMjDjcBx95FT7eVrx3EmHAPEv9a0Ro6neifSW3AfGeZQNDS877edZZcOz7uBKt26WxQ+I4oJHIjwW6o0sR3lyohhzJDS89o5oZYd0JDTKxziPYgqElWzrxgxXKzjsZn1ui5jN1XfvFDW6Wx+0aV48bjLZ/hAz9IjnpQHidIal+I61r8SmNOb/hXH0iOnSB/0idIa1HiNsB8Q9QwP4SP+kQ+l6MHsVSvBM2vTHxE9iaeo2EfYfmK9RrjNoOvu9HGnoACqNonQdCzRpTbbgtjAnJ6cNqdQrOckHibPU9caNJ6GnOXx48SH9dWdBX1p1LrFtioDXV7c/fzNdOmVV1rwAPMqdC0wo6YobmxhuY/fvNmshq8HueZC3vVZGPqumGi/9zT24JH2lgVoyFl8/wD3Ol0lCW17HUYIwZk9U6U3T67LkJNa5YZM1tKxy/WdZnVFF7VL6eT5Pn/JMqBmVA1bAnHIlZbfWLO6jezZY/5jatyiFlPYdjKVmN7pmqN1AU8lZapYh1U8nGZj6CwUaSv5I5MuDUDCKT38yNUit1/RLZqVcDuJlfw//iJ0FrC4jPJAwZH0l+J2eLvi4fLP96wx0/8A4xfw77TeFIx2iFQ+JTE8YB6djxG/h/2nQ+ip8SBqUeI8LGD/AA77SQ6f9puitfiSFSnxDBjA/h+P5Yp0HpDwIoYQHeP2EL6YklrB4jaVjkx078y16Sr2iFYgAWmT1m/KFE5ZOB+T5m7YErqLsOAO85kj9zrHfcyoGJLAcSPlv46PDx71d6Ypr0yqv+43P4E0V02F55JHuJ8ynVr9PotOhvWxbHx7Qnz2h36oldH7h1Hp84XeNx+eJmesndPlOdvU6bWkG2giVOo61qEBBwe+ZR03W9PZuZHKqx9obzK2uazWGldOQfdlvxOT9x0/2u26P1Lfoq7CvubAAlf9U9TYdJvp3ZZhj+85/SaizStXUwKrjAOJV6/1HT31+jSXdqmBcsMAmPju4rnH49ZdSKpwGHB557yGrT1fbnt5jaNhYG4G5ePzCWaqlbvRZgHzjEra58WK2Va0VznjMglreogb8j+0iylazYfcCOMQVVn7jVenUOwGcfMj+t/Xbf0K7695/mMtbBJaenZSgPfEJ6c7/HM4yODnd5WhYGItkIUxHVcyjIYSRKQ+3EcLAlb044SWNojqnMACE4jw5WKAUWwv1cY7x9yKcM6g/mFLVqybKztY9snGP/yFOm05UD1SjNyqcE4+e3aR+Rf4oDjPz8fSZRv6hdTn0un6lyG2klDgff8AH9ZrjT0uo26t8Lnlvn85kxoRtIF6sCc5Bx8xXnT48OM7cp1TUdS1H+mmg1BHyihR9/qIkNPpdWmjcJprcE8I5Vic4ycg4/pOqbQ2LYSuCeD7XAKyT6B9v+y5BPHOZi9/a3t/xyGv/iFu0JoLbArLtKlf7nnxOW0nQ/1InX11mu0Nmo0u89rBhQfIB8gfM9UGjPuV0yQcZxI+gASqqoVcdodF7Vxt2m1o1ThdAwrDDaxZASPPmbXTamodrbVKDGNuQcD+hmwKTjYFDLnxwRHFXtKlA+OQxGP6dpmccuny5+0xidX1bjaKUsKYO51XJH9JhWM11FZStqHa1jsfIYgD+YHkdvM7hdNV9TIMr5HAjHS14wteOOPcT3+0dm3S48smOAVAuqrR9Qqmwe0g5G74MJdpdPrmFtFpa4DDVgEk48j++Z3B0VYx7cDPHEf9gDkquD+MiLD9nJUfu69G6NRa236coZqfp3Toqi3aVcnLBuCJsHQuwzjn8d/8cRjoXHZF+5z/AOI+PH1Z5W2LHiLmVTRdVnOVx4B7yQa0/wC2WJ/GZf5Ih8dHIOZJRA7rh3OfyO8cWW8e0R/JCvCjbeY+JCuy611SurczHgAQiLqHsNY0z+ov1KD2j94XpyNtjDvCViywMy0WnacMNuMGDU5NnDD0/rBX6fHMftC9anFIGxMZ3j8RR7CyhOTXpmtHLqcAkfeBsucWNzk4zkxRTkjqSVPamWYg8EZ8HmKhmKq+45Y7TjiKKOha0drve+4k8Hz2lpLrDWjhyM5BAiiiAtepsbegO0DkYz5BhhgvWCAd45yMxRQBItZttDVIcduMY4zK61JblyoBxniKKOErOrJyljDJ+B/2jgMNv+o3bPiNFGAg9gDYtf8AvGZ33Kd7Zx3zFFAz5bJ97nH/ACkdS5CKO+R5iigSWnQOpByO54kkQD0z8nzzHigE/TAVmycr2kVOd2cHbjGR8xooAbQ+0taPqUYwQMHPzIi1he1gChiPjgf0iigDaTUvTXdZUFVix7D/AN+Y9GpatQipX8livJ48/MUUAs1a13072GunKEkAIMdv/MUUUA//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6" descr="data:image/jpeg;base64,/9j/4AAQSkZJRgABAQAAAQABAAD/2wCEAAkGBwgHBgkIBwgKCgkLDRYPDQwMDRsUFRAWIB0iIiAdHx8kKDQsJCYxJx8fLT0tMTU3Ojo6Iys/RD84QzQ5OjcBCgoKDQwNGg8PGjclHyU3Nzc3Nzc3Nzc3Nzc3Nzc3Nzc3Nzc3Nzc3Nzc3Nzc3Nzc3Nzc3Nzc3Nzc3Nzc3Nzc3N//AABEIAIQAyAMBIgACEQEDEQH/xAAbAAABBQEBAAAAAAAAAAAAAAADAAECBAUGB//EADUQAAICAQMDAwMCBQMEAwAAAAECAAMRBBIhBTFBEyJRMmFxBhQVQoGRoSMzYlLR4fAkscH/xAAZAQADAQEBAAAAAAAAAAAAAAAAAQMCBAX/xAAhEQEBAQACAgMBAAMAAAAAAAAAARECIQMSEzFBYQQiUf/aAAwDAQACEQMRAD8A4JrHAwIXSoxwWll0QHtErIO0zuuYYbR4ktykYxK72YiVs+YgN6S+ICzThm4ky+O8cMCM5hAp6vR7k9oBma2ldONs6GtsnBhdPo31toqoQM57DIGf7zc8lhxyoosdgApmjoOmtuDMCRO26V+mRQxv6lSMA+ysnufvNhrhp6iK660GOyqJjl5d6i3Hw3lNrh20yGvaFyZnXaKzedqnE9Bq1C2oWAqcH5QSvqqNHrEZRStF/wDKydifuJPj5LD5f49k6cdRpQi5bvBauxF4WbWv6bq9JWLL6wis20c95lXaL1OfE3L3tc9mK+msbwIdLSx2mFpqSpcEREJuyI/YjCjc2TLSVqg7wDXqkCdRvPBh3Ti/7fmSGBz3lFbGMOlnHMWU5cGLqfEjYgYQe4Z7yyhBEU6OK23IxIekPI5lv2xvbnxNaVqpgqcCKWXQMfbFM2hUtAYEiUlBFnmXCwKnBgmwvM1OiJqycGSUbY3qe3MgHJMYTf3CNWMd5LGBB7iGgBGs2TR6BfU+rKWtjeMAY7mZ5QMvMjWjVWK6Z3A5GIvw5fW69E0TXPW/7kEhDiosfGJO/wBAUbrdqj5P/vMNpHN2g072JgsgO37ynqNZTVqlsscexsbBz3+0jmPQ9va6wLLtDdrHq0WvFVnJCemxBHntI19Vp0+rrS7WV2McbcA5/wAz0Dp/Tek2Xrr69HX+4I+sJjE5TrOl6NobNVfZpU/dEkIxJxk9uM4mZJqnKZxZnX7zqPR9Ny1WMiZIJVfM6Ppuip1GgRLgQSuQ6jtzMjqemOjvZHHt/lPgyrz/ACcb9qGN5wRGOnOeMyRdR+ZJNQB3Ih2lLAG0pJjDR458y6pDDOYUbccx+1NmisqYiH+JoFFMQCDxD2OSMz/UDDjiX6lJUwjCseBA+sF7do909kRsyvkys9jZhnsDGDIBjTtFruwOTFKdosz7RFF6ylFNdUynkQou9QR/26nzEQtfBMrh6muCMREYPEGWAPBhM5GfMRwbB2x66N5yDKzXkcSVepZewhjS4R6YxnML0rS29R6gmnpIHl2P8olMWGzgzuP0boVr0Tahvqtbj8CZv0fGTlcbbenVp1prKK1de0KGyR95zCdNW3VK9isyqcWL5nY/sFFWVUZJ8CZ2r6aamS5SQ4OW+4mM11StnRIK9EKadi2Ae0NnGficJ+uNHbYdP6i7c6j3KjZz3z/ma1vW9OgZV1D1OPhv+85/VdQbqWpSkO1tVbbvUI7mSnHtflzl4Y1NLYqaZEqOWCgYJMs6j09dSdPcow6+0n+UytRWwRS/5Es0qMnI79xNo5K5C7QPRc9dowwMrX0kdp2PWNENdo2spX/5FPkDll+Jx1rWKxDZB+DHLrj8nD1p6wwXvCiwgcwHqNjtILYWOJrGNW/XGcRycjIgFq3cnxJbtnEzYCZz2wYxrZhkQiEPzLCgYwYvoM302LQyJt+qXP8ATHiBt2n6Y9pYGWU8CKAc7TmKa9TxlpqmbzI2M78wdabfqlpSpGOJa9GEjED3GGW0Y7yD1dyJXJKnEX2FnIZu8tVV8dpnVNiwHM00sG3tC07TMjA5E9R/TdB0/TdJW59yoC35PM800gN2prrQZZmAE9V0dYqCKTyABJ8lPFP1t6fYqF37Adpl9SZbiygjnjAPcS1Zcor2vkDz941K6ZlBVQceYplVtsc1d0qq12/0wCPIErr0iulwyrjHxOueioAWcCVr60sRgg7eR4hRLa5+xFVMDjxB17gc9j8yzqKWW7DnK+PvAsACV/tMWKSiaVl3nHBzgTm/1TpF09q3oPbZnIxjBmtXqEU2pvGS3EH12tNd0d2yN1WG+xmONzkXl4+3FxZvUmGr2kZEgunHeWEo4l7Y4QTfzhYZRuXJk10yqckybMgXGZnZ+DAEba0I12BAnDnAjshxDCCfUHOM4iFvHeV7a2Le0Sa0WccTfQ0ThjyYo2zZyYoaexXuRQCRKCMfU+0tstr8bYk0rfEp9GYvlMSrZwciXjQ48SI0zE8iLQo153dpoVsBXmS/bED6ZH9ta3G0w+ytan6VcHrlI2lzngDt+TPUNPtFzbiC2e04D9G9IuGpbX2ApTWDg5+o/E7np1T22b1HftiY5fbo8czih1/WDT0szNgYz/ic5+mf1G1/Uv2O7cuBhvx3i/Xb22uujQHLDORMfo/SLqLa9SqkOCDkSe5Vc2PStVdZ+2K1YLY45gumWWO7pYMY7j7zO0erNlhXkWAY2y3Q9iWg/JGY9ZzFbqBK3lD2+fiZ+rf0irt54P5m71dKgVfjLKeP7TIepbMBgcfEVa4j6DpyU9NTeg3P7jxAarSk6LUV1qA2wjA4DfE22O/T1AfGPxGSoMjDjcBx95FT7eVrx3EmHAPEv9a0Ro6neifSW3AfGeZQNDS877edZZcOz7uBKt26WxQ+I4oJHIjwW6o0sR3lyohhzJDS89o5oZYd0JDTKxziPYgqElWzrxgxXKzjsZn1ui5jN1XfvFDW6Wx+0aV48bjLZ/hAz9IjnpQHidIal+I61r8SmNOb/hXH0iOnSB/0idIa1HiNsB8Q9QwP4SP+kQ+l6MHsVSvBM2vTHxE9iaeo2EfYfmK9RrjNoOvu9HGnoACqNonQdCzRpTbbgtjAnJ6cNqdQrOckHibPU9caNJ6GnOXx48SH9dWdBX1p1LrFtioDXV7c/fzNdOmVV1rwAPMqdC0wo6YobmxhuY/fvNmshq8HueZC3vVZGPqumGi/9zT24JH2lgVoyFl8/wD3Ol0lCW17HUYIwZk9U6U3T67LkJNa5YZM1tKxy/WdZnVFF7VL6eT5Pn/JMqBmVA1bAnHIlZbfWLO6jezZY/5jatyiFlPYdjKVmN7pmqN1AU8lZapYh1U8nGZj6CwUaSv5I5MuDUDCKT38yNUit1/RLZqVcDuJlfw//iJ0FrC4jPJAwZH0l+J2eLvi4fLP96wx0/8A4xfw77TeFIx2iFQ+JTE8YB6djxG/h/2nQ+ip8SBqUeI8LGD/AA77SQ6f9puitfiSFSnxDBjA/h+P5Yp0HpDwIoYQHeP2EL6YklrB4jaVjkx078y16Sr2iFYgAWmT1m/KFE5ZOB+T5m7YErqLsOAO85kj9zrHfcyoGJLAcSPlv46PDx71d6Ypr0yqv+43P4E0V02F55JHuJ8ynVr9PotOhvWxbHx7Qnz2h36oldH7h1Hp84XeNx+eJmesndPlOdvU6bWkG2giVOo61qEBBwe+ZR03W9PZuZHKqx9obzK2uazWGldOQfdlvxOT9x0/2u26P1Lfoq7CvubAAlf9U9TYdJvp3ZZhj+85/SaizStXUwKrjAOJV6/1HT31+jSXdqmBcsMAmPju4rnH49ZdSKpwGHB557yGrT1fbnt5jaNhYG4G5ePzCWaqlbvRZgHzjEra58WK2Va0VznjMglreogb8j+0iylazYfcCOMQVVn7jVenUOwGcfMj+t/Xbf0K7695/mMtbBJaenZSgPfEJ6c7/HM4yODnd5WhYGItkIUxHVcyjIYSRKQ+3EcLAlb044SWNojqnMACE4jw5WKAUWwv1cY7x9yKcM6g/mFLVqybKztY9snGP/yFOm05UD1SjNyqcE4+e3aR+Rf4oDjPz8fSZRv6hdTn0un6lyG2klDgff8AH9ZrjT0uo26t8Lnlvn85kxoRtIF6sCc5Bx8xXnT48OM7cp1TUdS1H+mmg1BHyihR9/qIkNPpdWmjcJprcE8I5Vic4ycg4/pOqbQ2LYSuCeD7XAKyT6B9v+y5BPHOZi9/a3t/xyGv/iFu0JoLbArLtKlf7nnxOW0nQ/1InX11mu0Nmo0u89rBhQfIB8gfM9UGjPuV0yQcZxI+gASqqoVcdodF7Vxt2m1o1ThdAwrDDaxZASPPmbXTamodrbVKDGNuQcD+hmwKTjYFDLnxwRHFXtKlA+OQxGP6dpmccuny5+0xidX1bjaKUsKYO51XJH9JhWM11FZStqHa1jsfIYgD+YHkdvM7hdNV9TIMr5HAjHS14wteOOPcT3+0dm3S48smOAVAuqrR9Qqmwe0g5G74MJdpdPrmFtFpa4DDVgEk48j++Z3B0VYx7cDPHEf9gDkquD+MiLD9nJUfu69G6NRa236coZqfp3Toqi3aVcnLBuCJsHQuwzjn8d/8cRjoXHZF+5z/AOI+PH1Z5W2LHiLmVTRdVnOVx4B7yQa0/wC2WJ/GZf5Ih8dHIOZJRA7rh3OfyO8cWW8e0R/JCvCjbeY+JCuy611SurczHgAQiLqHsNY0z+ov1KD2j94XpyNtjDvCViywMy0WnacMNuMGDU5NnDD0/rBX6fHMftC9anFIGxMZ3j8RR7CyhOTXpmtHLqcAkfeBsucWNzk4zkxRTkjqSVPamWYg8EZ8HmKhmKq+45Y7TjiKKOha0drve+4k8Hz2lpLrDWjhyM5BAiiiAtepsbegO0DkYz5BhhgvWCAd45yMxRQBItZttDVIcduMY4zK61JblyoBxniKKOErOrJyljDJ+B/2jgMNv+o3bPiNFGAg9gDYtf8AvGZ33Kd7Zx3zFFAz5bJ97nH/ACkdS5CKO+R5iigSWnQOpByO54kkQD0z8nzzHigE/TAVmycr2kVOd2cHbjGR8xooAbQ+0taPqUYwQMHPzIi1he1gChiPjgf0iigDaTUvTXdZUFVix7D/AN+Y9GpatQipX8livJ48/MUUAs1a13072GunKEkAIMdv/MUUUA//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390"/>
            <a:ext cx="469143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184" y="-15390"/>
            <a:ext cx="3916264" cy="313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10" descr="data:image/jpeg;base64,/9j/4AAQSkZJRgABAQAAAQABAAD/2wCEAAkGBwgHBgkIBwgKCgkLDRYPDQwMDRsUFRAWIB0iIiAdHx8kKDQsJCYxJx8fLT0tMTU3Ojo6Iys/RD84QzQ5OjcBCgoKDQwNGg8PGjclHyU3Nzc3Nzc3Nzc3Nzc3Nzc3Nzc3Nzc3Nzc3Nzc3Nzc3Nzc3Nzc3Nzc3Nzc3Nzc3Nzc3N//AABEIAHwAogMBIgACEQEDEQH/xAAcAAACAwEBAQEAAAAAAAAAAAAEBQIDBgABBwj/xAA7EAACAQIFAgQEBAUDAwUAAAABAgMEEQAFEiExE0EGIlFhFHGBkTJCsdEjUqHh8AcVwTND8RYkYoLS/8QAGQEAAgMBAAAAAAAAAAAAAAAAAQIAAwQF/8QAJREAAgIBBAICAgMAAAAAAAAAAAECEQMSEyExBFFBYXGhIjJS/9oADAMBAAIRAxEAPwCK5k1TBP0o1jceWRR3FrkA+mIGUVEZjiobySCyA28/v88XQ07wqxLI79chVRbeQjYH5G/3xaZFjqblgjRrYEpsD8xjlSKmCSZTF1Y5WijirNX4G5At39cQmgpJJ1kqKImdfKLL5X+g7YbyBZ44JOmraxZWDbj33xXHTpDV9SY65GNk3sRhbYOQSXJaaoqUq6OOnRGjH8JfUd8B1eX0tVnNA1c3liYjpadIJtycWDRFV1HRkBQXbqK2kqfQ4tlllmpZJJ1hqCkYJN7On74kXJdkt2VyyGIyRQHVTFrdO/JHvi+eqWKlapndKRbWPnuG/vjyOagrciWaWF9SeR1iOl7+vzxLMTC0C1sy66XpAWtoJPoy+uDC26C0e0yw1UAkopulqG8zjbTiC5rk0SESTyTCM6Rrayk97D0wkq/GNLDaGlTQkY8q6Bb5YzkmbUlVUMzKS5H5lsL43R8eC7VjxikfTI82hrbhYkYfiBve5wO7dROnMFaE7BSB5T7YzHhrrGJpqeUGMEAKD37/AC5wymzeOFilcWQlvKSl+459t8XPFGSpoZ0w8+GqGqpKh4xIKiLz9NH2cfI8XwM1dHX0MVElIdKMydGncOy7eVhb39MGzySTwrQwl1lmLWcbXQD8JPa/qcRoaN8mpSTRy088uz65AojsdvMb3PsPljmZIrG9Ld0J9GRz2rkeOOGqDRz0sfSII07nkHHeG+jCY3bVrAJP9saPNDDmVFQtmVIZpzJdniB8i8E3+gO+FUWWT0nUikITTq6bDhlJuCMW6rhTH/Io6LPmTSWJ1EsBbcYnFMpYdWwW5ue+HEUS10cL06anCNZgukqfQnuDhRXwT0lO3VgBVidLA3tfnjDp2C0ViCjYlDLLe5KlVuMBOkayuqOXTlbi2+LIpJ4282oJ+W4sDjxj1gW3MhaxNrAYsIW/GVPrjsXNC6sVNtjbHYFolm/eZFgZYSH0TC5JsoBvvfFkKx1KsxC6C10cH8QwMjyVscwjRolmljje4sbeYEj7DFGZQSi81OsnS1nqRKN1UcMB6i2MM3yhKtFxpbv/AAlPlcFj+bY8DFkGR1GYSNUMsiTajYrJpKDsQDgOgWaOV57yyKyhRJOw0zXN9rcDbnG1yuOOKBp5Z47gefpABFPB35bfucVybUuGRoWZhlA+FCmiVmP/AFGXlz6nAUGT/FAslLGjIvSs6khgPX98aOszOjpw+utDMp/BGw+wwFmGaZdDSrIjCaV49KhdjpPIb0wkLlkqL5AKHyiSjWVqSKJdUd3Rdr25AvhBn6v01p3lGphrlC8IQB5fe2HAzWSQExq+ldgkYJP7nGcr81p66pFRKOsqWRIzKI05uSzHgdvrjp4vHlF6pDxsjkvguOv6NZOzR05udDMBrb2wqzvw1SUlXGkc5Mj/APb4A98aSHM/D9XWQ1CRgVtOzNFHKzMiMeSujyn2OFniGoimr1qY3uyoeoovcAdrH/zjWMXZNHBQRP8ADhgouHJ374I8QZWmYZZJUUbOtVEtwF/Mrc/57Yz9JUSw1t2sySDV87D/AD6YdQ5lUqkfwqAu502F7Ad7fbBvghofDzyrksUslOk7CBUlRr3v7W+WCc4hlm6YgjAVxoYSqepHvubk9rYW5fFV1FLUB2aATHmM2K97YOeJVX4MPNIrITrkNvMBtsP3xzfIxyWTVXYjXIkrElp/h/hnAjIJ6jixO/FsTWr3Snqo2LL5VeI2Bv632xdmFHAIKOWqDiSHzIouA97XufpfFCTQzxskUIcdc61RiSQOLnFanaG7dsvq42jp4FphEQr2aSNbEi3f+2BoIFWZpmXowycxhr3b1thlS1Cmvqad1kPl2jB02AG1vpgSSGjlj+Ipy5ABINybEdvfA1CyoGzTLVq6Vk67SSKD0yx0hfnbY4WR0FIgjgWRZJi6gaW4N/7Y0GXN1gwnIAZSwlB2+ftgDMKSIIn8I6dd1lUWIYeow8JvpgTaMvU9cVEoLLfWe/vjsORkZkAkHSs24uG747F1r2NZo0kE8ExhkP8ADEZDEE6jZr2tg3KIVnkjKl2YLpOlhwTuP6d8KsoqIpcolenqDHIJI2MnGk3a9we1zhx4beliqKiKWo1TInVYKOedv+PtjHkVLgklXA6jyumig6CU6GALsGJbk/5t25wmzCogy6lkjbUgZQlt2tp4+w2+uCJM4Ip4pCDoDNrimFtQ7fXtjF+Js2M0pF9CkliSb29fphvHwyyu30KlY0p5UnjM0UeymwC8fQYBeqgkWRystjcAf3xmoMzm6bAnQFOpAOBt6Yoocyqmq2CytoYEMewHYnHUhihD+qLODYeLq/M8goqGTJp3ho6nykwGzlwOGNvT9MY2tE3+2yS1y2kka5Ja53N7/PfDvI6z/fa2OGsYiFSWVFPJFxq72wd4syCGbJqiWmeUmM6kQuWHHph0Qw1N0YjdvMSAbE8YeJHDUbwhCOmRdTYqbfpjGMlVE+l43FvbDjLGqlpyqxlXJuCR2xCD2jRZqhNbrslio/z0xocqAWeIpGToJN7bE/4MLsjgy+ko0krcszOrmYanMBHTUf8A18x2t/XGiy/xh4XqOpQR0QimKERBbqdVth64FhSCswpZDAtQDKAW3W9rfXCVMyroqtFn19Mna3FsHDOp5oZ6OoliiCpyV1BsZoPJCFWbUpbzKyG6H5HnnBohrXrVMS6yXS1gHUNiqOWlhQxpAkKsN+mNN8ZtMzmp3RGfUCdxe4AwY9alrzBUB3vcgH6YWWOEu0KahVoBOHjpnZWUeYHe/uQL4Lyp6GNHFPS06amuVkXVa/O++1/TCTJ6lEYaZFdWHc4ZTwUtHClSgVYjJZhrIIuL7Y5XlYJ4uYCMYVa5VIiSPRRAhrMqArYG++2xwszKlo52ZqK8U8Y8ovdWP/Fx+uCUMZAWF9UZ9eQpN7X7H2xGeipBE0MTytJfgNyOb8bj3xRCd8gsTLQUIUDoT7D+c47BGuddg9BYbC8j47Fmp+xuBfk9FDFR101NUTs66QRoN0PPFxe+o4Z/D6YY6gyi0Qu4C2a3pucTi6NLSvUxRSM0wukMYuSQfUdu2+M/4glkoJaqGRnAMmoebsd7f1w2NSyzQXbAs8zwtMya7KvCtt9/2xlK+raZ7agzHZnG32wvzGvLTuLXN9mv2wB1WHmLEscdhJRVIYbSVjygRoBeMbaf3xoPD1JIFkqZGOpgU02G9/8Ajc4yGWgtULc7e/fGneWoqZYcmoCEmdQJHt+G+5P2wSDHwuoFfWV8cX8FSsUMljpIBJNvsMaf4hTqLurRFgAAOfngvKMpgyykp6NAzRxL3Aux7k++Kq/K4maQo7Iv4rLhWQEjy+gq5QHWMHscHy+HoLPHGyFjuLLawx7lVFDTpqKgsTc7XP3wyaJmR9J0SOPxXtYYCIDtlr5fTq1Pna0Kbho2iVw7ex2OEWZTZ9CJUr56Opo3jAZlNi3yFhvxijxJBmscJUEVlIN3SQd8Ylq4fFojwyxAG/T1HSv0xPkJsYDToXKu4BjIfg2F7cm9se/DQVFOIJFbpLt1WPBsSCB9sZQV1TG7g6jTsNmC2vb9MMaKskJDEhJPL2Gr3A+n6YcUdvRIyeW6a0J0d1IsNvXfEqamp3RYqu4d1BDISAb/AD2wvjzR2rEFgZGkdk2277X7Y9E0YYq0rFUKgXHYX8pA+exGIEbwZOiaulLYgmyEFf8AnBEdXNTyiOZG24OoHfjAEddMLAA6SfK17h7dvngqOaOq1I8R1rctERvz2OBJKSpgo00Dmpk0aYQ1gQCwVSxP64sr8vmmUNTVCDTd5GB3VbbgDGepGaL87Pp/DfDXKc1MbamjJDeRtgAAbXHvji54bL0tcMXSgQinJJ0xN7lOce4vlzGiErjVbzHgWH647GXTP3+h9t+yKytHXojx6zGAvVc7C4GwHYftjNeO2BgaY2cMSA4FgLWFsaPMKeaQS6VEQk1COUWOseo7Ha3ytgKvyyKsymNZVvN0tMkpG5I8oJHHAxqwZNE7bJfZ8SlN2PrfFYvh1nuR1eWu0ksTdAvp6gUhdXphNaxx2oyUlaIFUsnROo+vGPpXhCKlpad8wqNJrJwN2/7aegxh8+ySXIM6jop2Ml4o5Ua1rhlBP2Nx9MaXJ3JgVKhiCAG0/ptgxakrXQDaLXhg29uNhuR7Wx4akMbXuD2OEqOu+hwuqxbn6/XBTsWOkAG62B9f8tiEGEE+66TYA/PBJn28z2B4wlTUjKTuL2NsekllBNzYd+3qP6YgRt8Y51IqqU7XGBKyiyqpBMtMmtj+O25wAskhVun+SMyX9LEC/wDXAMuYXce52wOCDmWgoYaUxxU6vq/mHGEtV4e1K1TQuI5BewI9f0xSc6eIt3Uc4mM/Sygyjckb4JDKVfxFDE9NVswmVg6Nf8S+33xCSqd0jWSQvZOSeT88Mc7pxnGYUywygSSyrGLni5A/5wlzShqckzapy6t/HC2gm2zDsR7Eb4l80QMoKmRXIEzKyXOljsfbGny3NxPMq3cOpAGrufnjBCpJcrp1bEWGDaeuBMcZjvIBz6+4PbEIfTEnOhnB2DaW7i3v74uljjbaC0e3m1uLD1xlMqzBzTve5kAUSK3J37/fGxylDXUpikVdDEXNtyfn6Yyealt6n8AkuCUeSVBjX+PTJsPKyOSvtsMdhbXVlQlbUKKmQBZWAAJ23x7jkX9k0od0tTA8stHK5F1DKWB/hN679jex++LZ2+Go+nNczahcXGxuL9+N8V01FSVVSjwZlHIbA2L2I9r2G32xbUzRQ02munjLlGWRwwJ027f+MO6kg0wKpWOqp2pqqm6kJUowIvt6ev1wirfBeV5hlopYLU9XCxMcgXcqfyt/NbseRfGgpq3LamARwy1sjhAQUgZlIte9x8xigTwOerUTMFI8smk+c9gBtc84SG/DiMqA4tdGZ/1KhNRmOTPDE0tU8LKdPPlI/c/bFVNkGZQ0kVXTr1nlVXUhgqpGRs2okDext3PIAFidB4kGXU7K1XOtRTyxlTrusTLe/wCMKd/QBtz2xk/E1T8dPT1EE/WoGRRTIw3hKqAUYfzCw37i2Op4rkscYAqgyAzQWhqVaOVGtocEbbb/AC2wXFWXuu5KG/N9Ppf7YzUFY8aqCLqAV0g8X9PvgsVKtL1Idi/mb0A2sMbwmkhqEDaFtqJAB59L4i9QDdVO2uxINvQ/scE5fknxWUQymLpz/jLK9yR+U7XBB5t2vgTO6WOhrWencdCY3iTkqbbj3xTHNGToFoso5gcuzVwQSIOmCON9/wBRhFNdI1YKdLcPb8Vu/wB8NMggeuoJ6NHUGZ40LX4FzqP2vifiBYpK12gTp0sA+HgUDhUAvc/Nife+K4ZVvOAU+TM1AJ1KRcgc2wnq0KlgrWsT88aEo5NjwBz9bYCq6XqSHYXFyT740hKPB3/uvFWWQ1N2HXDc86bkf1AxvP8AULwm+cM1fSq4qoovwWuZAOB/XGK8LUsp8TUL0+vVE/Uun5bDc4+11FY0tM0kkaMgTXqXm/8AS4/y+Of5OXRlTTEfZ+bgrx72IttYjEUB1agSO9xj6v4l8E09estXl56NTJJxI9w77krx8vfj1xmaXwNmLVbUtUYqdtBI6jhWGwPBt697Y04/IhNXdFlC/JTUTT6lYs9/NtcMPfH1LKsuvSGM5h8IwGpjILJptyTf3xn8ly45RSJEumSR7liDtfgWNtx3w8pA6Qo4KO0J1Dy3Kgdwe29vbGDyvI3P4JcCPkcf+mMpbzSZtDrO7aqY3v73OOwhkSR3ZvioNyTvrJ+9sdjJcP8AH7BcvQfT9LZYqRCZPwoI1KxEHc9ibgDcbcYjPl9LVIoly5p3Y36sd/N7XNj9tvfE6JY5XaOlmJF/NFrIK3vyp47bWx2Y1VW7rCtSx07ENwxtwQCLDjj++LIquy5zpA9TXQUeXyijy0vJTILQwyNYLe3AuLg2uLm3PGM9R+LpKPOm+OpVgjYkWcalQ9rg8fMcenOOqc7zGncClqaOnkQWaKeE7FhuQ1yCpsfbb2xdmtDmldln+45ZLTVFI346NadC0W24B31DuO9vXGyOGFci6wvNq5MzzFKfMo6c01T5UeM3Vjv5T6G/oeRhZL4ZmMFXT0sOhQRJGHe9rG315a2w9CFwJSRU8uTrPXUlUpmqRCf9vF2DJffptz2BsRx7Ye1OcvBUTwDqVETFZQSphnRbXuUe2oD0F7AYdKUF/EPZlMkyWrzCvjjemmEKuRMQNNgO2/ftth3meWUVTULTU0UdEKckTvGtyATstidzyd8e5jn1TRRxGOpWqlMgKM0QuI+QBuedvtij4aHMZ2zKvdafqKHkVJQBI24AAtza3B9cJOeS9xuqEaNXlCQmncU9dEYkTppCq+YAbA/09xijNaeRBUmF21MpVnhbdL8Eb/S4w4yrJKeSD4mrf4GuFMQrxEFGFgRqBBuRaxtyD6gYXGoTKcqmzbNKavqIhKEaKnI6ahvzEH3Nr/LGd6rTirYi7B8kqZamaWpWiIHTEcjTR6Qzjllva1uPr88UZ7l6yQCZXp6KhpUYIpJd3a41XtfuRv77+xOUTZTnFG4QTrclviogyujG/Ldjf8vGGlL/AKd1kaLMM0aYGKRdLRXUq42t73sTe99uMXYrvV19DfJ84htvI9lFtxfjvbHkUtOVuSSWN/lvgvxflhppZqmnh+HiWoEL0zggiSxvo7FNtt++A6bJK4wQVE0Tx0reeVha6Rr5ibci4uBfvjessWrsYK8GQSR+IvjIaeomhgB1rCvr2vj6jR5mauSlp6fKp4xUOUPVC/wxe5uNV+DfjHzTKIoupIs8tVAj3bRFN0gR2HqTja+FBR5VDU5iY5SxgCq9RI0h5t344xgzVLLTQU10F+IMyjyydly9I46UHpzzJIDKL7XCn+Um/wBD64R19Vk5lK1lQ0sqH/o0wZjv6k7nBVVS083V6jFpJ2UPZS2snb9t8V1scLSSUixx9dyG6Kx2YC+++25tzjNuwmmkFtUBmSsemjkyzLFWjWVtL1cmpy217AAmwsL7Yqps6zCol0zVSISCWvRK9hyBfbUPfB+dwyxyRU5qlpIoyB0/zEC+wtY3JIPzvziulpp1jLy07LKFbawNgbXI7398DXS64BrkTFXnjgMK2Eg73+FT/wDWPMcYVubw0w9jT7jHmBvQ9Fm6vRZO1IRFA89K+ldnMy64z7XN/lilqiRHWOLMKVovxKjS/Qnffn3bD2Ggp6SExwLoUqOOQPS/pipkCu6AsQoBBvvwDiyS0tIrlaMdWUq1KyKtHDWL5ipiqlYg+mkEXFx6jjjbDHIahsmRImhkQx2V9Ckgqd7i/objDzMqeJ6d9cUboGHkeNWU352IwuyujpqvQvR6B380DshOx5sd/rh8s46VHoEl8F9VFDXxSBU1QTAkhWKfMG3A/exGF0fhyBPg6cw19qZy9PGXDvH7KV5XbjfB1Lrhi1QStG/SWTWFUkHbi4NueefQ46sQVmT0dbLtUwfwUlTZtIFxc9zh4JwT54Io0hFW0dDmVJNFTUyRS0TMamlji1TKT6D6HbCBTQ1UC/CQ1k7QkmJAixkk83I1bbYc+Kamoj8UwVkMzRVFXTp1ZEtckEC/zt64OldRTQViwwCSpjkkkXpLpLKbXAttfvgbu2r7T6DdF3hzxVU0mSxUOZZVOFhcdIGQBlA7cbjbv/XA3jLMK/Ppsuo4GqabqhknaJtKywNayuO7X29N8UFzLma09lSOxICC1vLq/XEMlzaor6akmqUhZ5QQ3k5spwsczvcSEXsztLHndNmT9HJ6gxxyFTStGxiG/wDN3Po322w2ig8QwuyU1PmlKjKLHUypb0uDbD58iy6sWCplp7TzBVZ0Yrsd9hwPtgiPwfldJUQVaGd5QDp6jghSb7jb2xdvRyx1IaUeCWcTUXxdPDVRABkj1FySEdgQSN9jc9/XkYlJDVTmQVCSCGUdJ3dbKR7E8nvt9TijxiYfDdCtVTUkFXVMyHrVqmUg7AEC4W4v6YX0VdWZ1l00tfUyMWpw2lbBQRq4HbgbYo2lSroCXwSAp5Ilg1AopIsACfc4NkqGWmhooWlpnilV9UqBiY17AcE/vfCfLZBHUihEUZjVDeQj+I1wb3bnA2U1k9dmcVHI/TgZwdMe1uMapvU/wOkayWRxFJWP1AxkAj0Ddx8rbWtzwcV09JPmeadaHNJArAMaYtY+huTz9PXF/iSQ0006xgdOmphojPB374Hpm6lDls7C81TUGN3uQQDfjf8AXHP29uWqJHGmez5BUQUyyV7MqmQ6WmZUZvkoG/1ODnhD9OOUM6BgUGllU22vv9d8MJFDzDq/xNDMilwCQum9vvb7DEa526JkLEmPURc//IDCyW5bXFAsU6cwGywMB2GnjHYmIZnAf46pXVvZSth/THYTYJoZ/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1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080955"/>
            <a:ext cx="3347864" cy="256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13" descr="data:image/jpeg;base64,/9j/4AAQSkZJRgABAQAAAQABAAD/2wCEAAkGBwgHBgkIBwgKCgkLDRYPDQwMDRsUFRAWIB0iIiAdHx8kKDQsJCYxJx8fLT0tMTU3Ojo6Iys/RD84QzQ5OjcBCgoKDQwNGg8PGjclHyU3Nzc3Nzc3Nzc3Nzc3Nzc3Nzc3Nzc3Nzc3Nzc3Nzc3Nzc3Nzc3Nzc3Nzc3Nzc3Nzc3N//AABEIAJYAyAMBIgACEQEDEQH/xAAcAAACAgMBAQAAAAAAAAAAAAAEBQMGAAECBwj/xAA8EAACAQMDAgQEBAUCBAcAAAABAgMABBEFEiExQRMiUWEGFHGBIzKRoRVCscHRB+EzUlPwJDRicoKS8f/EABkBAAMBAQEAAAAAAAAAAAAAAAABAgMEBf/EACERAAICAgIDAQEBAAAAAAAAAAABAhEDEiExBBNBYRQi/9oADAMBAAIRAxEAPwCiog212gOenArLeMucE8UUIQB5a5WczAZInlbCHFEwWjKPOc1Knk+tSxlic4qWxA72+07utYkvOGHAoqRiVIxz6VuO2Hh9ME0rHYRZsrrgcVLKSoIAqGFNhAFHxwFxzU3yIVs7bulSpIwU8UY1ttbIFEW1oJOSPtTckFoUkuWAPSuiBiny2ERHIFLrmyZZPKOKWyAEQCMEkVpZgxwBRq2u5fMK1HaJG3TmjgODcJVV5FdLIpOBUkEYuI0kjHlIopLFcc9aYMEcDoKGaEsenNMGgw/HauPDKv0pWgIYISq9KFvfGiI2rwaa+YAYGaGvw/j2sfGZWYfopNJcsSBLWQyDzjNMIIo3RvFbaAOMHA/pzXMdj4dTGPCEd6d8jNpBZE5M7egIOc8/T0qCezgkz5gR1Hmxnnp09OfrUR8h5rsumOvarGmDzWVpFGBbl2bIzuxjGPpWVp50B9a1S/0wEMOB0PWpV3E4oK3zHgnPNHxcjdVMCaKHacuOKKgSMnHvUBmUQYbriooZO4PFZvkljAxoHHHepnjAAIHFDq3iY56DOa6eZim1euah2AZDGhwTijAqxpkYpItwY15PP1qeW6YwjZ0p9iD96t1rPF28LxQEd2ix4b8xrYlYg89elLUBrFdRj8zVKLiF+OKrkqzM5KnArUTyK+MnIoUbGWlYUIzxXPy6MTjFJ0vJVGMmu47+RASe/rSp/ANaBJsfUbFz+Ja3T490fzD+pH2ouSdlbApFFctD8TvNkbLqAA8/zLn+w/erBCI38xIq8lpp/gSI45Sx5FSv5v5a0zxo4GKnVkbmsrBMFkYoBxSnUr1m1/RY1HlHjFv/AKjH96fTRoelV+4tm/jtlIy5C7u3rkf4rXGrkNdj4HfjPFSGMcc1DJxg12r5Xip66EL76IknaKgS2lfinCrHn8Stu0Q/JxVbtILFCacWJDGt0zBBPaso9jCylLHmTZtHFTbXjXbjmiY4Pl7ht5A3dBRvyol5bqK0GKUtJpAMAnPX2rp4EjJjT8w609toxGuAa0LaJZHcrlmpCE6LMyAqCBU8UMqsDjOeaaoAI9uAOakRVUVLiKyvNbzNKSQcZqcQvwvOKOupPC471NZhZl54ptOgEs+Iu/IoaO8cygZ4p1eaUJMshANKP4VcJcDuvrVKqGg2K8AJ396IhEbtvFRPp2VBPFTLEIIuo4qePgHYjLHyjioryFkQEdag/iqh/DU4PemVrcxSJhhuNJpoGJ1id2SQ7tyNjGRz68Y/enmlRs8fJ83pQeqTx2sqSlQLXbh2Ck7WJx09+OeOn0pvp8ls+75WZJCo5CnlfqKqauKaLatJo4e1O7L5Arp08BD1+9MXYSx5YAUvlBmUqx5rGjIClvlTgda3M0c4guFA3xNg8Doff6gdCKW3MBVmLHHNSxyx2Nv4l2SFY4VSp8x7fQVtCNPguCdjQMS+CMDHfFdYaPn+X2pdbtcTxNdTqUeUjyE52jHTPfvU1zcuLYoOuKHCnwKXZNJON3JqKWbaMk0BaSeKw8Ruc0wmSN49g6461m0hHNvcGRvKc4rK7023WNiA3WsooVCuVVmmhZeeeaLMhQbR1bvSl7uRYyuNoJ4IFFRyeIqhGJKjkmujUuguISb8H0oiKQLw/Wlq3f4u3dkio5Lo+MC3QGp05JGbyjnHHNQzXgiXJ6+lCTTqJFdeV7iurm6ilUb0xxwadDo4mkkuplNNI4liiXzc96DsHVU8ozzXd8XZfJkU/wAEyWS7EThQetbe7OBxSWeG53ocGjYknljK4ANS0ilEnuLsP9qT3k8pifHSpjZXgVhglvUVzFZTtDiRW96ajFDSK7C7mRiMk0/0QzMwLDjgVCumsjl0jPPWm2noYIcNhSegqpU0NjeFE2YzkHqDSPU7KO1mV9HmaJs7mtt+Ec+3p/SjAzIxJPShpkEsU91AxE0BVpAx48MkKWA7bSQT7Z9KzgmKGyfARp+vtdP4Ey7LgcNHsbj/AHphHL5t361XtU02Vo/mEw0kX5ih6juDU9hM91bPtG4xcEopwo7Z96lxT5RpPFfKQxu5Yole4dos/wAiyNgMfT1pbaQSXdwL26Xarf8ACizkD3qK6WaS9itLhHVB5tjDGcdTnr7U7iVru5itrfassvtnYoHLN6AD9TxVx44G4OKpE8U0cMX4m1UHVielQ3RimOYxwa51PSodR0mdJF/AUqN7fnc54x2A4PAHQdaGEvh4QDHYAdqpx1VGUo0Bm2lSYlP0o+F3Ee2RfMeldLKEILLmt3NxHNgINmKmkyaMX/ww3OcGsqDxHkk8N1Le9aqaQ6Qoljd87TkA0ZYoVJ3UZIqW5Hix43eldxRJLymRWv8AroumyG30+GaVjuIbNan06JZD4jk+lEpDKrl4NpB96ilF1IwLBRhvSp1kGjCYbGEIu0ZyPSopNN3TjcPJRaz7FHTjg8V1E/iEvvG0cmk4yFqSw2drCMAfetsIs4QAgUPcanZ2ykzyr/8AHrQ0Or2TOcKy4GckcYqNJC1DZbKOXDliuO1dwWEaHcHqMTG6H4EiYHXB5qN0mkG3xnUDoQOtHrkx0w6WNcsAy5x3OKHhygwwXmg2sJZEKPMSc9aiispI5QxuCVXgEngmtFhZWjCridlBCxgVBLYtM6S5IIHQV1LpxMXiXM5Vgc4Q5omydFG7dJsDYJaq9T+Bowf+HTShucHHSo9B025s9US5kVZYw3mifkOOhBFOxcQsRh+fesjuVRiAQoHSlpkXQasjn02KxebUFjWW3RXdI1fPhnrtwevfFSahFbrZS6TbWxtofCBCg/mVhkNnuev3zWpWs76CSC5cSRuCGXrQWkaY+mW0ll45llhQNbSE5zCTyp+hOR/7j9sM2NRVvhndgm3xJB3zKfL+BPEJGMLYkcjyKEJLZPTgEfeuPhKwW30qdLiZQl2oLyryxPt7VB8vFfaf8vMRtklEROMfhgMzqfYlVpmrhGO58hujEdarx4txtdk+TJp0kQtA+0QT3PjKrZUhSPp1zURs7fLFo8kd8UR8wqylWdWY9ABXC3KSS+GDg9SK0eLI+TjcW+TmOzhZPKmB70PcW1sBhtoP0pjKypgbXIPUg9KCkhgfcNzlj+UMtJYJfQUGat0tSoKsm7uDWVFBaWsIZmzuPGT2NZVfzWP1gj2wuBG8ybEzyuCc0wit0t7cgLGynt3x7VWLr4rWWKIG3kleQ+aIMV2ex+tdT6xb2kUb2iFCiEyCRS5T25rqtGlDz5nT7XCOyxSHnHWjLfU9NlUMsbZBx+WvPk+KJLydXWWKHEgLK6DJ+oqy6Pr2lMqb06NlgBnk9aE0FDuWSCdnEFtK56bgmBUS2jq2Ply28c57UTba5ulEdnp+5FU/zEbT6VNqHxM+mIZryzRUB7nBAPTtT4+iAmsh4LGXTNxzg9ORWPplpHCXWwJLD8jHpVfu/iy9uLpHSXw7V22lU42jsamf4jvjFHJazmUJJtaNo/zikpIqg6wt5FldV0swowxuV6PlV1iWFWZMdeKYW5crGXhmBkGSRGQq/ety6fcSsBDukJ6BRkmq6EJAceWKUO+cEscUC4khkwzZjJz7Zr0DRvheBcS6vImSOIIz/Vv7CnofSdOYRQWMEfoVjXn79a5554xLUGzyaeWaVC/hcjjK96GhumCbChDMxPJ4q/a7LbT3kTCAxo5ILL3/ALUo/hlo7A/icdwwGf0FZry4VyaeiXwqsbT7z51dCfpio7lYjJvEzqAQCN3WrTLoVhLk+FMSR/1OP0oJvhq0VuIpwp5wXBAP6Uf1Yx/zzB4pYQixRIASMB859qM0kxNqGnROWMyKwO7+YEHAx39PvQ0+hRrIJDcFD2Gz/enMUUMVx8zLMqEJlH/KwJzyrduvp2rHLKGWSplwUscXaIEvbLUTd2VtpGpW11A2+b5mMBbdhkcnJB3cgYz9qTy3MsW5Ad5X1rPhix1i11vUn1XU5LiBo8ZI8r+ZSp3DhvLnge57Uq+IVn0zUpWBxFNmRCehz1A+h/qK6cajCWsTGTco2yeK6X5gTG3cTDjIbiif4olu+Zrcqx4ye9VmXU5o0DOqlW7hulS2+sfMoY7pwdo8vlzW5lZa5NVt9gdVcOFoUfEhDEDBZR5TVVimZpGHiOnPQt1rm6IA2phW7EHOaALTfa/40apGyx/8wx1NZVVhj8GEOzMWPXNZTQBlzoOq3MmZGhjkxwDKoJ6cmirP4Rv5bdD83atIf5fE6/fkmvQoPhzTpZpvFt0ZHkGwCRmBGPTA2n9aMl0+z0mx36do/wAw8ZGxP5uvOCaNRbHntt/pxNcT4uZYcL02EkgH6+1PbP4HjtLdI4I3wAMknBGD3PerkHfxAPCg9dpl27ftRNunhhhJKJTuJDsfyj0p6oWzKXa/CaK5Hj3Qn3Z3Qt5QOoySOta1f4VfUbR4NRvXEQbdx3PbJ9at13MiKw8VEHUhTgmq7retyWksIjRWG7D7BuwffIxRSQ0xTF8ExFB4l3MQMkMmDgdqV6d8E3U7XKM17EUbMbNgh+evt+lWu0+IZvOPBD4x0Uc+p60XFqj3gV4r+CHDYdGXOD6ZB9KnVDth2nQH5dIrvBlU4YcgE+v0qaJ0tn8O1j2g8FgeT7fSutASSaaUySRyKq+RljKkE/171lzLGLjwbdQXXkkdq5PKyVwjfBH6wsMwKg4B7813I0SIX3bgoyQexpZl55AqEgk8tUFpqSa1qctjYZ/htoQtzP8A9d+u0H0Hf61yxx2m2bSlTSGsGhJe6fErM6tksD6Z5pJqej3dgdwy8Q7irtHOiAKCB6Y7VHcypMu0rkVMsaaCOSSf4UCO5P5Tx9RUktwGHhqMk+1WCbRreaf8MAZ9O9L9TsYbKJgnLk4rFwaN4zTKzdyADBAJzjJNCX8zyhFVsqBjBANHzWLvJjrnnmleokW1xGhHlMYJ+v8A3inDsc+Ubi3248zN07DFa163fU9DcRqXmi/EjA65Gcj7jP7UNJeKRg0Zpdz5kIOQCM+tbKTi7MtU1R5k4bqwwBwOeK08pVgQ3Wrl8dfDqw3UeoWZRIbgnxV9Hx1H1HUf5qntaLkjcQwPQ16uOSnHZHBOLi6ZEJH3Eu2Dn060QZW2LIvX0Hap4I4tmCVLe9ZL4ZRQ2xsHovWroiyFXa6bcrkBOozWUPLaNu3xrgZ4HpW6KGfRkj3bR5tgiFuQ7PuUc+2M1mLwl5WZZQzeVQ3tzkk+370FP+IIys3iFxgeHJxg8fm/vXENnhWZ5PCXrtkuMAff9O9Mkkks7WS8Ml1axJMFzucgg89eeM1PKkEbQRzXWPEI25fG40DNaXIkHizygHr4CllP04PH+a4jgljbDzypL1CMWIKjp7An3NAwxbKAzSEybixO5i44HYdKDvNGtrlCiNNFzklVyOv29aJZbedElWe7j3KDs2qhPPdWGR/vUU6WkWFfzIQCxabYSOfShgJrjREWd3sb0tG42yJIwwvYg468ccmiI/hkKjLbC2hDncNwyQR35/rTa2dbW1LLGgnwfL4paMc8f5ou3uRJIsqpCZdpAZVyR9OcgVI7AdN+F4rES6hd3ssl1twrq5RVHby596itsWqTzTyqATxnk4ojV9WRkEYZfBydzkcH2FVK/v7q/upLCK0nAjBd5GjKx492IGeoGB3rzclZcrS6O2FwhbGGoa1c3gFhpeEknPh+Jjnnt9Kt2naMNAsobGFWYAbjJt/Ox6mvHLObWdO+JbS/ks57i1jcjbFCwAzxnkc19ER6nZsIwbmIOwGFZgDk+1dDxxcKsw3e10JZXmjj8yMue5GKh+a8oQnk1Z3lhZSHKFT60i1bSomD3Gn4aVPM0QfqPas54JJWi45U+yOO5FrbtMV3yFcKO5NL7eQyGSe82gn8q9aIv1aV1iA5VRnA6UHe2Mkcf4EoMnowyP8AP71xSbbOiKVEUyRBg6EdKpfxMhGD/Og8x7U6vZ5rJWa4B2j+ZeR/tVev9XgmV43G5WHDA9KqMRt0I5HJQ4IBFSaVdv4rIhyQM4oaUo8uI2zk8A0adOezg+adlQHHBrVr4SmWe8ddS0t7F/DLsVKeIMgEHPb2yKTj4VsvlXeWGNZM4HgzE8/Qjii/hy1k/wDPzRFjtxFHwGAPfnpTiW+K2pNxp1yjLkFXHJ+h/wBq6/GWsDmzu5HnN7pMlqcJH5T0LkA5/vSua2WR/wAQMrjuowK9Va0stStnkaHEQbo2OPt/ak178J21wu6yupY0APCoWH966UzBo88MU8Q2Irsueuc1urYfhLUIpPJKr44OeBWqtEl1/jcQdI7d4RngbVx645xW/wCKHbI/Dk/mkLghee+e3QcVX7GNAhWBJJOmQFy2O2Qf8etSpdNbxCaaCRsrw6INu31LYx/3z78Cc39I5Hh1qaQYLEeynGByKB1CRLnAkdkxypVhn7H196Xj5aUAQabLJON2dpZAOvcjnnGcUtaz1y8CXBt5YZTIykPExUADIYHOAOg98GrUZv6Ci2WC0sRHN40d3JFK42EsoZyvpluSPaiXtkhCqJfGPADSp5hzk4P6d+nrSO1XWbeDEludij8R3YK5U98HoOR9fWjYAk6kvLC+3G1UPKcccAnHT1HNUvZEvlDGR4rSURRxwSKfKXmQEdu4Ax/T+3Fpey6fY3Ie3leMuT4glV44+vCgt5Rg9P8A8qKCGGbxDPZ3hIH4UrBvMAepHpnI56+vSm0Bt9SiiR7F51jbKM1tIgyOQQTgE/TNNqU1TKjJpldsfiFLMvb32mXF2B50CAFiTznqc9zmjZPj6OzXLfDt2q5xlnQ/p5uvWm89pBLFMw02WFihC7lLbvsp6cn0xSW7+G4LyKNxDLaBOZEEW1XPpnHXock56VmvFgvhs882U7471XVfiO9insrTUoIY4iBDuAUc8sNp/XNMvh/4/wBTS5jh1axeKBowodFZWBVfLywwMnqferCPhH5tx4mqSCRlBjRMrgAAcbwePoB+1Tv8P28SqjXD+IuN/wCY7ue5AA7+la+qNURu10Aa1/qhLcG1XT4LLeJB4jLKxDJ37ZHbn3Nbtf8AUqzt7S5jSzPjNKHeGEln3MfNyCcnv1/xTSy+FryQiZo1jA7ySNlV6HI49BRZ0L5aWKK51QRLccIsJILnvz9+vFVKFoSdGrX/AFB0WdQl7FNaO385yp++7rXMuqfDt6pK627Duodcn2yOlFj4WtLXlr6+TfyR4hb9znuahj0DT54jIjXFyDxulXv06EAcCueXi39NVnoRaz8S6TFpptrZkeVhtUI5b9T3pBo+k6ICp1LXUhDHBRUZj+4AFXK8+HAMvBaWcoHI8Rdu334B/rS9/hrWPC2ww2jMV2s6b15xjIU8Ae1PH46gKeVy6ALtfg7To3kgvry6mUeULAQpb0yetJbPXbC5eNtXt7x+6RxISE+uOpq3wfB8puxLdaNpyoSd25mZx0x5iMH7Y9OKLk+HdGjjN5L4UABLyFMqQ3/qINaSwxkKORoTwfExutttZ2vy0chCpK8WCAT+w+9WEXyxxTvc+GuGKpIBgge5Pfp7UBF8K6fKHFtdedlypS4VjyOnJ+lS2nwwLSFjBa3F0RyizTrwffI46e9PFiWPoU8mx3b6vpN40siXdo3g53EybfD9d3IzUM+p6SsrRi6hDuc7vPhcjuQcD9utE/LWTJHLrFla6ZKepa4WQ9eAOOhphHomjKiHwonErFkcRgBuPYemea1ozsUwXOmw2/lv0ILckyg5PbJBJ6etZTZ/h/RfEZjYxyN1O9STz7/2rKAspJ1LVobaJrd7NrcIwTERjkQA465YZ+2PUGm2ksb6wkt5HYO5JDIiLswc/wDKQTx1x3NZWU0kA6SRYUklVMFQR17Z/akjfGMsYkjsdNgGX2+eUgHnluBnPPr2rdZTYIYWGqyfIJcvCsRLEHZI7k88/mPHQ/TNA6nr+y6lQKXThtjxoRjGR1Byfc1qsoEc3LrfTiK6ubpQ3Tw9uAc4z2P7/ajYNG02HUFffqEsjEjMtxuXoBnbjGeKyspDYdp2lxfiC2muFbcVJMrYUegGTRK6W2nOGjlZix5ZpGJB+nSsrKYidL2SOXw7lUO78uwfTrUjyvMgInkRR/KFUjPryKysoQG2v3eVIlL7iCSd2Aeg5AoW5u9VClYLqOJIxt/KSfbvWVlZTk0hCh7zVkzLd6k8oCnCLGigdOemc/eu49QuYYPDWfO5crujz0Geeea1WVze2WwJhsdnI+9Tdyo8qkExgYH0BzU0WkFFMc99eXCnKYeXaMemFwKysrrXYWyS8R4494cHg/8AEXfgY9MigLaSKTVDEUXzpuI8JcZz19aysq2hjdrSGKMyRIiHhsouDwaglkgLpJ4bbpGG4gkE445waysoYjBPD52jhVfPtJx7fWlaXS/MSbDLud8ANgqOnOKysrCcmJMJWO//ABrea6jmh2cymIJJn7cdPasrKyqHZ//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13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864" y="3080954"/>
            <a:ext cx="3416751" cy="256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8530" y="312194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420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631" y="1988840"/>
            <a:ext cx="469143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9665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981200" y="1600201"/>
            <a:ext cx="8686800" cy="4525963"/>
          </a:xfrm>
        </p:spPr>
        <p:txBody>
          <a:bodyPr/>
          <a:lstStyle/>
          <a:p>
            <a:pPr marL="0" indent="0">
              <a:buNone/>
            </a:pPr>
            <a:r>
              <a:rPr lang="en-US" altLang="zh-TW" dirty="0" smtClean="0"/>
              <a:t>1989</a:t>
            </a:r>
            <a:r>
              <a:rPr lang="en-US" altLang="zh-TW" b="1" dirty="0" smtClean="0"/>
              <a:t> Reston </a:t>
            </a:r>
            <a:r>
              <a:rPr lang="en-US" altLang="zh-TW" b="1" dirty="0" err="1" smtClean="0"/>
              <a:t>ebolavirus</a:t>
            </a:r>
            <a:r>
              <a:rPr lang="en-US" altLang="zh-TW" b="1" dirty="0" smtClean="0"/>
              <a:t> </a:t>
            </a:r>
          </a:p>
          <a:p>
            <a:pPr marL="0" indent="0">
              <a:buNone/>
            </a:pPr>
            <a:endParaRPr lang="en-US" altLang="zh-TW" b="1" dirty="0"/>
          </a:p>
          <a:p>
            <a:pPr marL="0" indent="0">
              <a:buNone/>
            </a:pPr>
            <a:r>
              <a:rPr lang="en-US" altLang="zh-TW" dirty="0"/>
              <a:t> </a:t>
            </a: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smtClean="0"/>
          </a:p>
          <a:p>
            <a:pPr marL="0" indent="0">
              <a:buNone/>
            </a:pPr>
            <a:r>
              <a:rPr lang="en-US" altLang="zh-TW" dirty="0"/>
              <a:t>		</a:t>
            </a:r>
            <a:r>
              <a:rPr lang="en-US" altLang="zh-TW" dirty="0" smtClean="0"/>
              <a:t>  crab-eating macaques</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2348880"/>
            <a:ext cx="355239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3003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0" indent="0">
              <a:buNone/>
            </a:pPr>
            <a:endParaRPr lang="zh-TW" alt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052" y="1844824"/>
            <a:ext cx="3916264" cy="313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932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3" name="內容版面配置區 2"/>
          <p:cNvSpPr>
            <a:spLocks noGrp="1"/>
          </p:cNvSpPr>
          <p:nvPr>
            <p:ph idx="1"/>
          </p:nvPr>
        </p:nvSpPr>
        <p:spPr/>
        <p:txBody>
          <a:bodyPr/>
          <a:lstStyle/>
          <a:p>
            <a:r>
              <a:rPr lang="en-US" altLang="zh-TW" dirty="0" smtClean="0"/>
              <a:t>Biosafety level 4: Ebola virus, Marburg virus</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567" y="2683065"/>
            <a:ext cx="5147938" cy="3827463"/>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86" y="2664096"/>
            <a:ext cx="4855531" cy="3822725"/>
          </a:xfrm>
          <a:prstGeom prst="rect">
            <a:avLst/>
          </a:prstGeom>
        </p:spPr>
      </p:pic>
    </p:spTree>
    <p:extLst>
      <p:ext uri="{BB962C8B-B14F-4D97-AF65-F5344CB8AC3E}">
        <p14:creationId xmlns:p14="http://schemas.microsoft.com/office/powerpoint/2010/main" val="2245692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024128" y="2243796"/>
            <a:ext cx="9720073" cy="4023360"/>
          </a:xfrm>
        </p:spPr>
        <p:txBody>
          <a:bodyPr/>
          <a:lstStyle/>
          <a:p>
            <a:pPr marL="0" indent="0">
              <a:buNone/>
            </a:pPr>
            <a:r>
              <a:rPr lang="en-US" altLang="zh-TW" dirty="0" smtClean="0"/>
              <a:t>1994 </a:t>
            </a:r>
            <a:r>
              <a:rPr lang="en-US" altLang="zh-TW" b="1" dirty="0"/>
              <a:t>Côte d'Ivoire </a:t>
            </a:r>
            <a:r>
              <a:rPr lang="en-US" altLang="zh-TW" b="1" dirty="0" err="1"/>
              <a:t>ebolavirus</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710" y="1727835"/>
            <a:ext cx="64770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5580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776" y="2348880"/>
            <a:ext cx="4032448" cy="2683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963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981200" y="1600200"/>
            <a:ext cx="8229600" cy="4997152"/>
          </a:xfrm>
        </p:spPr>
        <p:txBody>
          <a:bodyPr>
            <a:normAutofit/>
          </a:bodyPr>
          <a:lstStyle/>
          <a:p>
            <a:pPr marL="0" indent="0">
              <a:buNone/>
            </a:pPr>
            <a:r>
              <a:rPr lang="en-US" altLang="zh-TW" dirty="0" smtClean="0"/>
              <a:t>2009 </a:t>
            </a:r>
            <a:r>
              <a:rPr lang="en-US" altLang="zh-TW" b="1" dirty="0"/>
              <a:t>Reston </a:t>
            </a:r>
            <a:r>
              <a:rPr lang="en-US" altLang="zh-TW" b="1" dirty="0" err="1"/>
              <a:t>ebolavirus</a:t>
            </a:r>
            <a:r>
              <a:rPr lang="en-US" altLang="zh-TW" b="1" dirty="0"/>
              <a:t> </a:t>
            </a:r>
            <a:endParaRPr lang="en-US" altLang="zh-TW" b="1" dirty="0" smtClean="0"/>
          </a:p>
          <a:p>
            <a:pPr marL="0" indent="0">
              <a:buNone/>
            </a:pPr>
            <a:endParaRPr lang="en-US" altLang="zh-TW" b="1" dirty="0"/>
          </a:p>
          <a:p>
            <a:pPr marL="0" indent="0">
              <a:buNone/>
            </a:pPr>
            <a:endParaRPr lang="en-US" altLang="zh-TW" b="1" dirty="0" smtClean="0"/>
          </a:p>
          <a:p>
            <a:pPr marL="0" indent="0">
              <a:buNone/>
            </a:pPr>
            <a:endParaRPr lang="en-US" altLang="zh-TW" b="1" dirty="0"/>
          </a:p>
          <a:p>
            <a:pPr marL="0" indent="0">
              <a:buNone/>
            </a:pPr>
            <a:endParaRPr lang="en-US" altLang="zh-TW" b="1" dirty="0"/>
          </a:p>
          <a:p>
            <a:pPr marL="0" indent="0">
              <a:buNone/>
            </a:pPr>
            <a:endParaRPr lang="en-US" altLang="zh-TW" b="1" dirty="0" smtClean="0"/>
          </a:p>
          <a:p>
            <a:pPr marL="0" indent="0">
              <a:buNone/>
            </a:pPr>
            <a:endParaRPr lang="en-US" altLang="zh-TW" b="1" dirty="0"/>
          </a:p>
          <a:p>
            <a:pPr marL="0" indent="0">
              <a:buNone/>
            </a:pPr>
            <a:endParaRPr lang="en-US" altLang="zh-TW" b="1" dirty="0" smtClean="0"/>
          </a:p>
          <a:p>
            <a:pPr marL="0" indent="0">
              <a:buNone/>
            </a:pPr>
            <a:r>
              <a:rPr lang="en-US" altLang="zh-TW" sz="2000" dirty="0" err="1"/>
              <a:t>Weingartl</a:t>
            </a:r>
            <a:r>
              <a:rPr lang="en-US" altLang="zh-TW" sz="2000" dirty="0"/>
              <a:t> HM, </a:t>
            </a:r>
            <a:r>
              <a:rPr lang="en-US" altLang="zh-TW" sz="2000" dirty="0" err="1"/>
              <a:t>Nfon</a:t>
            </a:r>
            <a:r>
              <a:rPr lang="en-US" altLang="zh-TW" sz="2000" dirty="0"/>
              <a:t> C, </a:t>
            </a:r>
            <a:r>
              <a:rPr lang="en-US" altLang="zh-TW" sz="2000" dirty="0" err="1"/>
              <a:t>Kobinger</a:t>
            </a:r>
            <a:r>
              <a:rPr lang="en-US" altLang="zh-TW" sz="2000" dirty="0"/>
              <a:t> G (2013) Review of Ebola virus infections in domestic animals. Dev </a:t>
            </a:r>
            <a:r>
              <a:rPr lang="en-US" altLang="zh-TW" sz="2000" dirty="0" err="1"/>
              <a:t>Biol</a:t>
            </a:r>
            <a:r>
              <a:rPr lang="en-US" altLang="zh-TW" sz="2000" dirty="0"/>
              <a:t> (Basel). 2013;135:211–218</a:t>
            </a:r>
            <a:endParaRPr lang="en-US" altLang="zh-TW" sz="2000"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6" y="2132857"/>
            <a:ext cx="4320480" cy="323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6407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3790950"/>
            <a:ext cx="8458200" cy="3067050"/>
          </a:xfrm>
        </p:spPr>
        <p:txBody>
          <a:bodyPr>
            <a:noAutofit/>
          </a:bodyPr>
          <a:lstStyle/>
          <a:p>
            <a:r>
              <a:rPr lang="en-US" altLang="zh-TW" sz="6600" dirty="0" smtClean="0"/>
              <a:t>Immune Parameters Correlate with Protection</a:t>
            </a:r>
            <a:endParaRPr lang="zh-TW" altLang="en-US" sz="6600" dirty="0"/>
          </a:p>
        </p:txBody>
      </p:sp>
      <p:sp>
        <p:nvSpPr>
          <p:cNvPr id="3" name="副標題 2"/>
          <p:cNvSpPr>
            <a:spLocks noGrp="1"/>
          </p:cNvSpPr>
          <p:nvPr>
            <p:ph type="subTitle" idx="1"/>
          </p:nvPr>
        </p:nvSpPr>
        <p:spPr/>
        <p:txBody>
          <a:bodyPr/>
          <a:lstStyle/>
          <a:p>
            <a:r>
              <a:rPr lang="en-US" altLang="zh-TW" dirty="0" smtClean="0"/>
              <a:t>Speaker: </a:t>
            </a:r>
            <a:r>
              <a:rPr lang="zh-TW" altLang="en-US" dirty="0" smtClean="0"/>
              <a:t>陳彥君</a:t>
            </a:r>
            <a:endParaRPr lang="zh-TW" altLang="en-US" dirty="0"/>
          </a:p>
        </p:txBody>
      </p:sp>
      <p:pic>
        <p:nvPicPr>
          <p:cNvPr id="4098" name="Picture 2" descr="http://www.warrenphotographic.co.uk/photography/bigs/21598-Mother-Guinea-pig-and-four-baby-Guinea-pigs-whit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 y="-285750"/>
            <a:ext cx="11410594"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17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3" name="內容版面配置區 2"/>
          <p:cNvSpPr>
            <a:spLocks noGrp="1"/>
          </p:cNvSpPr>
          <p:nvPr>
            <p:ph idx="1"/>
          </p:nvPr>
        </p:nvSpPr>
        <p:spPr/>
        <p:txBody>
          <a:bodyPr/>
          <a:lstStyle/>
          <a:p>
            <a:r>
              <a:rPr lang="en-US" altLang="zh-TW" dirty="0" smtClean="0"/>
              <a:t>Zaire </a:t>
            </a:r>
            <a:r>
              <a:rPr lang="en-US" altLang="zh-TW" dirty="0" err="1" smtClean="0"/>
              <a:t>ebolavirus</a:t>
            </a:r>
            <a:r>
              <a:rPr lang="en-US" altLang="zh-TW" dirty="0" smtClean="0"/>
              <a:t> (ZEBOV)</a:t>
            </a:r>
          </a:p>
          <a:p>
            <a:endParaRPr lang="en-US" altLang="zh-TW" dirty="0"/>
          </a:p>
          <a:p>
            <a:r>
              <a:rPr lang="en-US" altLang="zh-TW" dirty="0" smtClean="0"/>
              <a:t>Immunoglobulin G (</a:t>
            </a:r>
            <a:r>
              <a:rPr lang="en-US" altLang="zh-TW" dirty="0" err="1" smtClean="0"/>
              <a:t>IgG</a:t>
            </a:r>
            <a:r>
              <a:rPr lang="en-US" altLang="zh-TW" dirty="0" smtClean="0"/>
              <a:t>)</a:t>
            </a:r>
          </a:p>
          <a:p>
            <a:endParaRPr lang="en-US" altLang="zh-TW" dirty="0"/>
          </a:p>
          <a:p>
            <a:r>
              <a:rPr lang="en-US" altLang="zh-TW" dirty="0" smtClean="0"/>
              <a:t>ZEBOV glycoprotein (ZGP)</a:t>
            </a:r>
            <a:endParaRPr lang="zh-TW" altLang="en-US" dirty="0"/>
          </a:p>
        </p:txBody>
      </p:sp>
    </p:spTree>
    <p:extLst>
      <p:ext uri="{BB962C8B-B14F-4D97-AF65-F5344CB8AC3E}">
        <p14:creationId xmlns:p14="http://schemas.microsoft.com/office/powerpoint/2010/main" val="7661799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Immunoglobulin G (</a:t>
            </a:r>
            <a:r>
              <a:rPr lang="en-US" altLang="zh-TW" dirty="0" err="1" smtClean="0"/>
              <a:t>IgG</a:t>
            </a:r>
            <a:r>
              <a:rPr lang="en-US" altLang="zh-TW" dirty="0" smtClean="0"/>
              <a:t>)</a:t>
            </a:r>
            <a:endParaRPr lang="zh-TW" altLang="en-US" dirty="0"/>
          </a:p>
        </p:txBody>
      </p:sp>
      <p:pic>
        <p:nvPicPr>
          <p:cNvPr id="8194" name="Picture 2" descr="http://upload.wikimedia.org/wikipedia/commons/thumb/1/19/Immunoglobulin_basic_unit.svg/512px-Immunoglobulin_basic_uni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628801"/>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663952" y="6182435"/>
            <a:ext cx="4896544" cy="369332"/>
          </a:xfrm>
          <a:prstGeom prst="rect">
            <a:avLst/>
          </a:prstGeom>
          <a:noFill/>
        </p:spPr>
        <p:txBody>
          <a:bodyPr wrap="square" rtlCol="0">
            <a:spAutoFit/>
          </a:bodyPr>
          <a:lstStyle/>
          <a:p>
            <a:r>
              <a:rPr lang="en-US" altLang="zh-TW" dirty="0"/>
              <a:t>http://en.wikipedia.org/wiki/Immunoglobulin_G</a:t>
            </a:r>
            <a:endParaRPr lang="zh-TW" altLang="en-US" dirty="0"/>
          </a:p>
        </p:txBody>
      </p:sp>
    </p:spTree>
    <p:extLst>
      <p:ext uri="{BB962C8B-B14F-4D97-AF65-F5344CB8AC3E}">
        <p14:creationId xmlns:p14="http://schemas.microsoft.com/office/powerpoint/2010/main" val="6241248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a:t>knockout </a:t>
            </a:r>
            <a:r>
              <a:rPr lang="en-US" altLang="zh-TW" dirty="0" smtClean="0"/>
              <a:t>mice</a:t>
            </a:r>
          </a:p>
          <a:p>
            <a:endParaRPr lang="en-US" altLang="zh-TW" dirty="0"/>
          </a:p>
          <a:p>
            <a:r>
              <a:rPr lang="en-US" altLang="zh-TW" dirty="0"/>
              <a:t>guinea </a:t>
            </a:r>
            <a:r>
              <a:rPr lang="en-US" altLang="zh-TW" dirty="0" smtClean="0"/>
              <a:t>pigs</a:t>
            </a:r>
          </a:p>
          <a:p>
            <a:endParaRPr lang="en-US" altLang="zh-TW" dirty="0"/>
          </a:p>
          <a:p>
            <a:r>
              <a:rPr lang="en-US" altLang="zh-TW" dirty="0" err="1"/>
              <a:t>Humoral</a:t>
            </a:r>
            <a:r>
              <a:rPr lang="en-US" altLang="zh-TW" dirty="0"/>
              <a:t> immune responses </a:t>
            </a:r>
            <a:r>
              <a:rPr lang="en-US" altLang="zh-TW" dirty="0" smtClean="0"/>
              <a:t>in NHPs </a:t>
            </a:r>
          </a:p>
          <a:p>
            <a:endParaRPr lang="en-US" altLang="zh-TW" dirty="0" smtClean="0"/>
          </a:p>
          <a:p>
            <a:r>
              <a:rPr lang="en-US" altLang="zh-TW" dirty="0" smtClean="0"/>
              <a:t>Cellular immune responses in NHPs </a:t>
            </a:r>
          </a:p>
          <a:p>
            <a:endParaRPr lang="en-US" altLang="zh-TW" dirty="0"/>
          </a:p>
          <a:p>
            <a:r>
              <a:rPr lang="it-IT" altLang="zh-TW" dirty="0"/>
              <a:t>Innate immune response in </a:t>
            </a:r>
            <a:r>
              <a:rPr lang="it-IT" altLang="zh-TW" dirty="0" smtClean="0"/>
              <a:t>NHPs</a:t>
            </a:r>
            <a:endParaRPr lang="zh-TW" altLang="en-US" dirty="0"/>
          </a:p>
        </p:txBody>
      </p:sp>
    </p:spTree>
    <p:extLst>
      <p:ext uri="{BB962C8B-B14F-4D97-AF65-F5344CB8AC3E}">
        <p14:creationId xmlns:p14="http://schemas.microsoft.com/office/powerpoint/2010/main" val="39545177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a:t>knockout </a:t>
            </a:r>
            <a:r>
              <a:rPr lang="en-US" altLang="zh-TW" dirty="0" smtClean="0"/>
              <a:t>mice</a:t>
            </a:r>
          </a:p>
          <a:p>
            <a:endParaRPr lang="en-US" altLang="zh-TW" dirty="0"/>
          </a:p>
          <a:p>
            <a:r>
              <a:rPr lang="en-US" altLang="zh-TW" dirty="0">
                <a:solidFill>
                  <a:schemeClr val="bg1">
                    <a:lumMod val="75000"/>
                  </a:schemeClr>
                </a:solidFill>
              </a:rPr>
              <a:t>guinea </a:t>
            </a:r>
            <a:r>
              <a:rPr lang="en-US" altLang="zh-TW" dirty="0" smtClean="0">
                <a:solidFill>
                  <a:schemeClr val="bg1">
                    <a:lumMod val="75000"/>
                  </a:schemeClr>
                </a:solidFill>
              </a:rPr>
              <a:t>pigs</a:t>
            </a:r>
          </a:p>
          <a:p>
            <a:endParaRPr lang="en-US" altLang="zh-TW" dirty="0">
              <a:solidFill>
                <a:schemeClr val="bg1">
                  <a:lumMod val="75000"/>
                </a:schemeClr>
              </a:solidFill>
            </a:endParaRPr>
          </a:p>
          <a:p>
            <a:r>
              <a:rPr lang="en-US" altLang="zh-TW" dirty="0" err="1">
                <a:solidFill>
                  <a:schemeClr val="bg1">
                    <a:lumMod val="75000"/>
                  </a:schemeClr>
                </a:solidFill>
              </a:rPr>
              <a:t>Humoral</a:t>
            </a:r>
            <a:r>
              <a:rPr lang="en-US" altLang="zh-TW" dirty="0">
                <a:solidFill>
                  <a:schemeClr val="bg1">
                    <a:lumMod val="75000"/>
                  </a:schemeClr>
                </a:solidFill>
              </a:rPr>
              <a:t> immune responses </a:t>
            </a:r>
            <a:r>
              <a:rPr lang="en-US" altLang="zh-TW" dirty="0" smtClean="0">
                <a:solidFill>
                  <a:schemeClr val="bg1">
                    <a:lumMod val="75000"/>
                  </a:schemeClr>
                </a:solidFill>
              </a:rPr>
              <a:t>in NHPs</a:t>
            </a:r>
          </a:p>
          <a:p>
            <a:endParaRPr lang="en-US" altLang="zh-TW" dirty="0">
              <a:solidFill>
                <a:schemeClr val="bg1">
                  <a:lumMod val="75000"/>
                </a:schemeClr>
              </a:solidFill>
            </a:endParaRPr>
          </a:p>
          <a:p>
            <a:r>
              <a:rPr lang="en-US" altLang="zh-TW" dirty="0">
                <a:solidFill>
                  <a:schemeClr val="bg1">
                    <a:lumMod val="75000"/>
                  </a:schemeClr>
                </a:solidFill>
              </a:rPr>
              <a:t>Cellular immune responses in </a:t>
            </a:r>
            <a:r>
              <a:rPr lang="en-US" altLang="zh-TW" dirty="0" smtClean="0">
                <a:solidFill>
                  <a:schemeClr val="bg1">
                    <a:lumMod val="75000"/>
                  </a:schemeClr>
                </a:solidFill>
              </a:rPr>
              <a:t>NHPs</a:t>
            </a:r>
          </a:p>
          <a:p>
            <a:endParaRPr lang="en-US" altLang="zh-TW" dirty="0">
              <a:solidFill>
                <a:schemeClr val="bg1">
                  <a:lumMod val="75000"/>
                </a:schemeClr>
              </a:solidFill>
            </a:endParaRPr>
          </a:p>
          <a:p>
            <a:r>
              <a:rPr lang="it-IT" altLang="zh-TW" dirty="0">
                <a:solidFill>
                  <a:schemeClr val="bg1">
                    <a:lumMod val="75000"/>
                  </a:schemeClr>
                </a:solidFill>
              </a:rPr>
              <a:t>Innate immune response in NHPs</a:t>
            </a:r>
            <a:endParaRPr lang="zh-TW" altLang="en-US" dirty="0">
              <a:solidFill>
                <a:schemeClr val="bg1">
                  <a:lumMod val="75000"/>
                </a:schemeClr>
              </a:solidFill>
            </a:endParaRPr>
          </a:p>
        </p:txBody>
      </p:sp>
    </p:spTree>
    <p:extLst>
      <p:ext uri="{BB962C8B-B14F-4D97-AF65-F5344CB8AC3E}">
        <p14:creationId xmlns:p14="http://schemas.microsoft.com/office/powerpoint/2010/main" val="8616116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Knockout Mice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57004"/>
            <a:ext cx="9177810" cy="416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423592" y="6093296"/>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15647528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Knockout Mice</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556792"/>
            <a:ext cx="770485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2235032" y="6277962"/>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3847224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Structure</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Tubular in general, shepherd's crook or eyebolt, as a U or a 6, or coiled, circular, or branched</a:t>
            </a:r>
          </a:p>
          <a:p>
            <a:endParaRPr lang="en-US" altLang="zh-TW" dirty="0" smtClean="0"/>
          </a:p>
          <a:p>
            <a:r>
              <a:rPr lang="en-US" altLang="zh-TW" dirty="0" smtClean="0"/>
              <a:t>80 nm in diameter</a:t>
            </a:r>
          </a:p>
          <a:p>
            <a:endParaRPr lang="en-US" altLang="zh-TW" dirty="0" smtClean="0"/>
          </a:p>
          <a:p>
            <a:r>
              <a:rPr lang="en-US" altLang="zh-TW" dirty="0" smtClean="0"/>
              <a:t>800 nm</a:t>
            </a:r>
            <a:r>
              <a:rPr lang="zh-TW" altLang="en-US" dirty="0" smtClean="0"/>
              <a:t> </a:t>
            </a:r>
            <a:r>
              <a:rPr lang="en-US" altLang="zh-TW" dirty="0" smtClean="0"/>
              <a:t>in general, but may be up to 1000 nm long</a:t>
            </a:r>
          </a:p>
          <a:p>
            <a:endParaRPr lang="en-US" altLang="zh-TW" dirty="0" smtClean="0"/>
          </a:p>
          <a:p>
            <a:r>
              <a:rPr lang="en-US" altLang="zh-TW" dirty="0" smtClean="0"/>
              <a:t> In the center of the </a:t>
            </a:r>
            <a:r>
              <a:rPr lang="en-US" altLang="zh-TW" dirty="0" err="1" smtClean="0"/>
              <a:t>virion</a:t>
            </a:r>
            <a:r>
              <a:rPr lang="en-US" altLang="zh-TW" dirty="0" smtClean="0"/>
              <a:t> is formed  by the helically wound viral genomic RNA </a:t>
            </a:r>
            <a:r>
              <a:rPr lang="en-US" altLang="zh-TW" dirty="0" err="1" smtClean="0"/>
              <a:t>complexed</a:t>
            </a:r>
            <a:r>
              <a:rPr lang="en-US" altLang="zh-TW" dirty="0" smtClean="0"/>
              <a:t> with the proteins NP, </a:t>
            </a:r>
            <a:r>
              <a:rPr lang="en-US" altLang="zh-TW" dirty="0" err="1" smtClean="0"/>
              <a:t>VP35</a:t>
            </a:r>
            <a:r>
              <a:rPr lang="en-US" altLang="zh-TW" dirty="0" smtClean="0"/>
              <a:t>, </a:t>
            </a:r>
            <a:r>
              <a:rPr lang="en-US" altLang="zh-TW" dirty="0" err="1" smtClean="0"/>
              <a:t>VP30</a:t>
            </a:r>
            <a:r>
              <a:rPr lang="en-US" altLang="zh-TW" dirty="0" smtClean="0"/>
              <a:t>, and L.</a:t>
            </a:r>
            <a:endParaRPr lang="zh-TW" altLang="en-US" dirty="0"/>
          </a:p>
        </p:txBody>
      </p:sp>
    </p:spTree>
    <p:extLst>
      <p:ext uri="{BB962C8B-B14F-4D97-AF65-F5344CB8AC3E}">
        <p14:creationId xmlns:p14="http://schemas.microsoft.com/office/powerpoint/2010/main" val="40089126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Rag-1 &amp; </a:t>
            </a:r>
            <a:r>
              <a:rPr lang="en-US" altLang="zh-TW" dirty="0"/>
              <a:t>IFN-gamma</a:t>
            </a:r>
            <a:endParaRPr lang="zh-TW" altLang="en-US" dirty="0"/>
          </a:p>
        </p:txBody>
      </p:sp>
      <p:sp>
        <p:nvSpPr>
          <p:cNvPr id="3" name="內容版面配置區 2"/>
          <p:cNvSpPr>
            <a:spLocks noGrp="1"/>
          </p:cNvSpPr>
          <p:nvPr>
            <p:ph idx="1"/>
          </p:nvPr>
        </p:nvSpPr>
        <p:spPr/>
        <p:txBody>
          <a:bodyPr/>
          <a:lstStyle/>
          <a:p>
            <a:r>
              <a:rPr lang="en-US" altLang="zh-TW" baseline="0" dirty="0" smtClean="0"/>
              <a:t>Rag-1 (</a:t>
            </a:r>
            <a:r>
              <a:rPr lang="en-US" altLang="zh-TW" dirty="0" smtClean="0"/>
              <a:t>Recombination-activating gene)</a:t>
            </a:r>
            <a:endParaRPr lang="en-US" altLang="zh-TW" baseline="0" dirty="0" smtClean="0"/>
          </a:p>
          <a:p>
            <a:endParaRPr lang="en-US" altLang="zh-TW" dirty="0"/>
          </a:p>
          <a:p>
            <a:r>
              <a:rPr lang="en-US" altLang="zh-TW" baseline="0" dirty="0" smtClean="0"/>
              <a:t>IFN-gamma (Interferon)</a:t>
            </a:r>
          </a:p>
          <a:p>
            <a:endParaRPr lang="zh-TW" altLang="en-US" dirty="0"/>
          </a:p>
        </p:txBody>
      </p:sp>
      <p:pic>
        <p:nvPicPr>
          <p:cNvPr id="9220" name="Picture 4" descr="IF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424" y="2332163"/>
            <a:ext cx="4748691" cy="370398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423592" y="6237312"/>
            <a:ext cx="4968552" cy="369332"/>
          </a:xfrm>
          <a:prstGeom prst="rect">
            <a:avLst/>
          </a:prstGeom>
          <a:noFill/>
        </p:spPr>
        <p:txBody>
          <a:bodyPr wrap="square" rtlCol="0">
            <a:spAutoFit/>
          </a:bodyPr>
          <a:lstStyle/>
          <a:p>
            <a:r>
              <a:rPr lang="en-US" altLang="zh-TW" dirty="0"/>
              <a:t>http://en.wikipedia.org/wiki/Interferon_gamma</a:t>
            </a:r>
            <a:endParaRPr lang="zh-TW" altLang="en-US" dirty="0"/>
          </a:p>
        </p:txBody>
      </p:sp>
    </p:spTree>
    <p:extLst>
      <p:ext uri="{BB962C8B-B14F-4D97-AF65-F5344CB8AC3E}">
        <p14:creationId xmlns:p14="http://schemas.microsoft.com/office/powerpoint/2010/main" val="12128880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CD8+</a:t>
            </a:r>
            <a:r>
              <a:rPr lang="zh-TW" altLang="en-US" dirty="0" smtClean="0"/>
              <a:t> </a:t>
            </a:r>
            <a:r>
              <a:rPr lang="en-US" altLang="zh-TW" dirty="0" smtClean="0"/>
              <a:t>T</a:t>
            </a:r>
            <a:r>
              <a:rPr lang="zh-TW" altLang="en-US" dirty="0" smtClean="0"/>
              <a:t> </a:t>
            </a:r>
            <a:r>
              <a:rPr lang="en-US" altLang="zh-TW" dirty="0" smtClean="0"/>
              <a:t>cell</a:t>
            </a:r>
          </a:p>
          <a:p>
            <a:endParaRPr lang="en-US" altLang="zh-TW" dirty="0"/>
          </a:p>
          <a:p>
            <a:r>
              <a:rPr lang="en-US" altLang="zh-TW" dirty="0" smtClean="0"/>
              <a:t>CD4+</a:t>
            </a:r>
            <a:r>
              <a:rPr lang="zh-TW" altLang="en-US" dirty="0" smtClean="0"/>
              <a:t> </a:t>
            </a:r>
            <a:r>
              <a:rPr lang="en-US" altLang="zh-TW" dirty="0" smtClean="0"/>
              <a:t>T</a:t>
            </a:r>
            <a:r>
              <a:rPr lang="zh-TW" altLang="en-US" dirty="0" smtClean="0"/>
              <a:t> </a:t>
            </a:r>
            <a:r>
              <a:rPr lang="en-US" altLang="zh-TW" dirty="0" smtClean="0"/>
              <a:t>cell</a:t>
            </a:r>
            <a:r>
              <a:rPr lang="zh-TW" altLang="en-US" dirty="0" smtClean="0"/>
              <a:t> </a:t>
            </a:r>
            <a:endParaRPr lang="en-US" altLang="zh-TW" dirty="0" smtClean="0"/>
          </a:p>
          <a:p>
            <a:endParaRPr lang="en-US" altLang="zh-TW" dirty="0"/>
          </a:p>
          <a:p>
            <a:r>
              <a:rPr lang="en-US" altLang="zh-TW" dirty="0" smtClean="0"/>
              <a:t>B</a:t>
            </a:r>
            <a:r>
              <a:rPr lang="zh-TW" altLang="en-US" dirty="0" smtClean="0"/>
              <a:t> </a:t>
            </a:r>
            <a:r>
              <a:rPr lang="en-US" altLang="zh-TW" dirty="0" smtClean="0"/>
              <a:t>cell</a:t>
            </a:r>
            <a:endParaRPr lang="zh-TW" altLang="en-US" dirty="0"/>
          </a:p>
        </p:txBody>
      </p:sp>
    </p:spTree>
    <p:extLst>
      <p:ext uri="{BB962C8B-B14F-4D97-AF65-F5344CB8AC3E}">
        <p14:creationId xmlns:p14="http://schemas.microsoft.com/office/powerpoint/2010/main" val="33131032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a:solidFill>
                  <a:schemeClr val="bg1">
                    <a:lumMod val="75000"/>
                  </a:schemeClr>
                </a:solidFill>
              </a:rPr>
              <a:t>knockout </a:t>
            </a:r>
            <a:r>
              <a:rPr lang="en-US" altLang="zh-TW" dirty="0" smtClean="0">
                <a:solidFill>
                  <a:schemeClr val="bg1">
                    <a:lumMod val="75000"/>
                  </a:schemeClr>
                </a:solidFill>
              </a:rPr>
              <a:t>mice</a:t>
            </a:r>
          </a:p>
          <a:p>
            <a:endParaRPr lang="en-US" altLang="zh-TW" dirty="0"/>
          </a:p>
          <a:p>
            <a:r>
              <a:rPr lang="en-US" altLang="zh-TW" dirty="0"/>
              <a:t>guinea </a:t>
            </a:r>
            <a:r>
              <a:rPr lang="en-US" altLang="zh-TW" dirty="0" smtClean="0"/>
              <a:t>pigs</a:t>
            </a:r>
          </a:p>
          <a:p>
            <a:endParaRPr lang="en-US" altLang="zh-TW" dirty="0"/>
          </a:p>
          <a:p>
            <a:r>
              <a:rPr lang="en-US" altLang="zh-TW" dirty="0" err="1">
                <a:solidFill>
                  <a:schemeClr val="bg1">
                    <a:lumMod val="75000"/>
                  </a:schemeClr>
                </a:solidFill>
              </a:rPr>
              <a:t>Humoral</a:t>
            </a:r>
            <a:r>
              <a:rPr lang="en-US" altLang="zh-TW" dirty="0">
                <a:solidFill>
                  <a:schemeClr val="bg1">
                    <a:lumMod val="75000"/>
                  </a:schemeClr>
                </a:solidFill>
              </a:rPr>
              <a:t> immune responses </a:t>
            </a:r>
            <a:r>
              <a:rPr lang="en-US" altLang="zh-TW" dirty="0" smtClean="0">
                <a:solidFill>
                  <a:schemeClr val="bg1">
                    <a:lumMod val="75000"/>
                  </a:schemeClr>
                </a:solidFill>
              </a:rPr>
              <a:t>in NHPs</a:t>
            </a:r>
          </a:p>
          <a:p>
            <a:endParaRPr lang="en-US" altLang="zh-TW" dirty="0">
              <a:solidFill>
                <a:schemeClr val="bg1">
                  <a:lumMod val="75000"/>
                </a:schemeClr>
              </a:solidFill>
            </a:endParaRPr>
          </a:p>
          <a:p>
            <a:r>
              <a:rPr lang="en-US" altLang="zh-TW" dirty="0">
                <a:solidFill>
                  <a:schemeClr val="bg1">
                    <a:lumMod val="75000"/>
                  </a:schemeClr>
                </a:solidFill>
              </a:rPr>
              <a:t>Cellular immune responses in </a:t>
            </a:r>
            <a:r>
              <a:rPr lang="en-US" altLang="zh-TW" dirty="0" smtClean="0">
                <a:solidFill>
                  <a:schemeClr val="bg1">
                    <a:lumMod val="75000"/>
                  </a:schemeClr>
                </a:solidFill>
              </a:rPr>
              <a:t>NHPs</a:t>
            </a:r>
          </a:p>
          <a:p>
            <a:endParaRPr lang="en-US" altLang="zh-TW" dirty="0">
              <a:solidFill>
                <a:schemeClr val="bg1">
                  <a:lumMod val="75000"/>
                </a:schemeClr>
              </a:solidFill>
            </a:endParaRPr>
          </a:p>
          <a:p>
            <a:r>
              <a:rPr lang="it-IT" altLang="zh-TW" dirty="0">
                <a:solidFill>
                  <a:schemeClr val="bg1">
                    <a:lumMod val="75000"/>
                  </a:schemeClr>
                </a:solidFill>
              </a:rPr>
              <a:t>Innate immune response in NHPs</a:t>
            </a:r>
            <a:endParaRPr lang="zh-TW" altLang="en-US" dirty="0">
              <a:solidFill>
                <a:schemeClr val="bg1">
                  <a:lumMod val="75000"/>
                </a:schemeClr>
              </a:solidFill>
            </a:endParaRPr>
          </a:p>
        </p:txBody>
      </p:sp>
    </p:spTree>
    <p:extLst>
      <p:ext uri="{BB962C8B-B14F-4D97-AF65-F5344CB8AC3E}">
        <p14:creationId xmlns:p14="http://schemas.microsoft.com/office/powerpoint/2010/main" val="24225496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G</a:t>
            </a:r>
            <a:r>
              <a:rPr lang="en-US" altLang="zh-TW" dirty="0" smtClean="0"/>
              <a:t>uinea Pigs</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714501"/>
            <a:ext cx="8496944" cy="378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423592" y="6093296"/>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27827991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Guinea Pigs</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738" y="1919213"/>
            <a:ext cx="827254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423592" y="6093296"/>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3995776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Guinea Pigs</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41" y="1581216"/>
            <a:ext cx="5654749" cy="45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423592" y="6093296"/>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41178260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a:solidFill>
                  <a:schemeClr val="bg1">
                    <a:lumMod val="75000"/>
                  </a:schemeClr>
                </a:solidFill>
              </a:rPr>
              <a:t>knockout </a:t>
            </a:r>
            <a:r>
              <a:rPr lang="en-US" altLang="zh-TW" dirty="0" smtClean="0">
                <a:solidFill>
                  <a:schemeClr val="bg1">
                    <a:lumMod val="75000"/>
                  </a:schemeClr>
                </a:solidFill>
              </a:rPr>
              <a:t>mice</a:t>
            </a:r>
          </a:p>
          <a:p>
            <a:endParaRPr lang="en-US" altLang="zh-TW" dirty="0">
              <a:solidFill>
                <a:schemeClr val="bg1">
                  <a:lumMod val="75000"/>
                </a:schemeClr>
              </a:solidFill>
            </a:endParaRPr>
          </a:p>
          <a:p>
            <a:r>
              <a:rPr lang="en-US" altLang="zh-TW" dirty="0">
                <a:solidFill>
                  <a:schemeClr val="bg1">
                    <a:lumMod val="75000"/>
                  </a:schemeClr>
                </a:solidFill>
              </a:rPr>
              <a:t>guinea </a:t>
            </a:r>
            <a:r>
              <a:rPr lang="en-US" altLang="zh-TW" dirty="0" smtClean="0">
                <a:solidFill>
                  <a:schemeClr val="bg1">
                    <a:lumMod val="75000"/>
                  </a:schemeClr>
                </a:solidFill>
              </a:rPr>
              <a:t>pigs</a:t>
            </a:r>
          </a:p>
          <a:p>
            <a:endParaRPr lang="en-US" altLang="zh-TW" dirty="0"/>
          </a:p>
          <a:p>
            <a:r>
              <a:rPr lang="en-US" altLang="zh-TW" dirty="0" err="1"/>
              <a:t>Humoral</a:t>
            </a:r>
            <a:r>
              <a:rPr lang="en-US" altLang="zh-TW" dirty="0"/>
              <a:t> immune responses </a:t>
            </a:r>
            <a:r>
              <a:rPr lang="en-US" altLang="zh-TW" dirty="0" smtClean="0"/>
              <a:t>in NHPs </a:t>
            </a:r>
          </a:p>
          <a:p>
            <a:endParaRPr lang="en-US" altLang="zh-TW" dirty="0" smtClean="0"/>
          </a:p>
          <a:p>
            <a:r>
              <a:rPr lang="en-US" altLang="zh-TW" dirty="0" smtClean="0"/>
              <a:t>Cellular immune responses in NHPs </a:t>
            </a:r>
          </a:p>
          <a:p>
            <a:endParaRPr lang="en-US" altLang="zh-TW" dirty="0"/>
          </a:p>
          <a:p>
            <a:r>
              <a:rPr lang="it-IT" altLang="zh-TW" dirty="0"/>
              <a:t>Innate immune response in </a:t>
            </a:r>
            <a:r>
              <a:rPr lang="it-IT" altLang="zh-TW" dirty="0" smtClean="0"/>
              <a:t>NHPs</a:t>
            </a:r>
            <a:endParaRPr lang="zh-TW" altLang="en-US" dirty="0"/>
          </a:p>
        </p:txBody>
      </p:sp>
    </p:spTree>
    <p:extLst>
      <p:ext uri="{BB962C8B-B14F-4D97-AF65-F5344CB8AC3E}">
        <p14:creationId xmlns:p14="http://schemas.microsoft.com/office/powerpoint/2010/main" val="40141927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305614"/>
            <a:ext cx="8568952" cy="6138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351584" y="6444044"/>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12078224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46" y="260454"/>
            <a:ext cx="8316019" cy="618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351584" y="6444044"/>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3637003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260648"/>
            <a:ext cx="8352928"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2351584" y="6444044"/>
            <a:ext cx="7560840" cy="369332"/>
          </a:xfrm>
          <a:prstGeom prst="rect">
            <a:avLst/>
          </a:prstGeom>
          <a:noFill/>
        </p:spPr>
        <p:txBody>
          <a:bodyPr wrap="square" rtlCol="0">
            <a:spAutoFit/>
          </a:bodyPr>
          <a:lstStyle/>
          <a:p>
            <a:r>
              <a:rPr lang="en-US" altLang="zh-TW" dirty="0"/>
              <a:t>Immune Parameters Correlate with Protection, Gary Wong </a:t>
            </a:r>
            <a:r>
              <a:rPr lang="en-US" altLang="zh-TW" i="1" dirty="0"/>
              <a:t>et al., Science</a:t>
            </a:r>
            <a:endParaRPr lang="zh-TW" altLang="en-US" dirty="0"/>
          </a:p>
        </p:txBody>
      </p:sp>
    </p:spTree>
    <p:extLst>
      <p:ext uri="{BB962C8B-B14F-4D97-AF65-F5344CB8AC3E}">
        <p14:creationId xmlns:p14="http://schemas.microsoft.com/office/powerpoint/2010/main" val="587516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Structure</a:t>
            </a:r>
            <a:endParaRPr lang="zh-TW" altLang="en-US" dirty="0"/>
          </a:p>
        </p:txBody>
      </p:sp>
      <p:sp>
        <p:nvSpPr>
          <p:cNvPr id="3" name="內容版面配置區 2"/>
          <p:cNvSpPr>
            <a:spLocks noGrp="1"/>
          </p:cNvSpPr>
          <p:nvPr>
            <p:ph idx="1"/>
          </p:nvPr>
        </p:nvSpPr>
        <p:spPr>
          <a:xfrm>
            <a:off x="838200" y="1825625"/>
            <a:ext cx="4977984" cy="4351338"/>
          </a:xfrm>
        </p:spPr>
        <p:txBody>
          <a:bodyPr/>
          <a:lstStyle/>
          <a:p>
            <a:r>
              <a:rPr lang="en-US" altLang="zh-TW" dirty="0" smtClean="0"/>
              <a:t>Virally encoded glycoprotein (GP) spikes 10 nm long and 10 nm apart are present on the outer viral envelope of the </a:t>
            </a:r>
            <a:r>
              <a:rPr lang="en-US" altLang="zh-TW" dirty="0" err="1" smtClean="0"/>
              <a:t>virion</a:t>
            </a:r>
            <a:r>
              <a:rPr lang="en-US" altLang="zh-TW" dirty="0" smtClean="0"/>
              <a:t>.</a:t>
            </a:r>
          </a:p>
          <a:p>
            <a:endParaRPr lang="en-US" altLang="zh-TW" dirty="0" smtClean="0"/>
          </a:p>
          <a:p>
            <a:r>
              <a:rPr lang="en-US" altLang="zh-TW" dirty="0" smtClean="0"/>
              <a:t>Between envelope and </a:t>
            </a:r>
            <a:r>
              <a:rPr lang="en-US" altLang="zh-TW" dirty="0" err="1" smtClean="0"/>
              <a:t>nucleocapsid</a:t>
            </a:r>
            <a:r>
              <a:rPr lang="en-US" altLang="zh-TW" dirty="0" smtClean="0"/>
              <a:t>, in the so-called matrix space, the viral proteins </a:t>
            </a:r>
            <a:r>
              <a:rPr lang="en-US" altLang="zh-TW" dirty="0" err="1" smtClean="0"/>
              <a:t>VP40</a:t>
            </a:r>
            <a:r>
              <a:rPr lang="en-US" altLang="zh-TW" dirty="0" smtClean="0"/>
              <a:t> and </a:t>
            </a:r>
            <a:r>
              <a:rPr lang="en-US" altLang="zh-TW" dirty="0" err="1" smtClean="0"/>
              <a:t>VP24</a:t>
            </a:r>
            <a:r>
              <a:rPr lang="en-US" altLang="zh-TW" dirty="0" smtClean="0"/>
              <a:t> are located.</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364" y="0"/>
            <a:ext cx="4987636" cy="6858000"/>
          </a:xfrm>
          <a:prstGeom prst="rect">
            <a:avLst/>
          </a:prstGeom>
        </p:spPr>
      </p:pic>
    </p:spTree>
    <p:extLst>
      <p:ext uri="{BB962C8B-B14F-4D97-AF65-F5344CB8AC3E}">
        <p14:creationId xmlns:p14="http://schemas.microsoft.com/office/powerpoint/2010/main" val="8569949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Discussion </a:t>
            </a:r>
            <a:endParaRPr lang="zh-TW" altLang="en-US" dirty="0"/>
          </a:p>
        </p:txBody>
      </p:sp>
      <p:sp>
        <p:nvSpPr>
          <p:cNvPr id="3" name="內容版面配置區 2"/>
          <p:cNvSpPr>
            <a:spLocks noGrp="1"/>
          </p:cNvSpPr>
          <p:nvPr>
            <p:ph idx="1"/>
          </p:nvPr>
        </p:nvSpPr>
        <p:spPr/>
        <p:txBody>
          <a:bodyPr/>
          <a:lstStyle/>
          <a:p>
            <a:r>
              <a:rPr lang="en-US" altLang="zh-TW" dirty="0" smtClean="0"/>
              <a:t>A </a:t>
            </a:r>
            <a:r>
              <a:rPr lang="en-US" altLang="zh-TW" dirty="0"/>
              <a:t>correlate of </a:t>
            </a:r>
            <a:r>
              <a:rPr lang="en-US" altLang="zh-TW" dirty="0" smtClean="0"/>
              <a:t>protection induced </a:t>
            </a:r>
            <a:r>
              <a:rPr lang="en-US" altLang="zh-TW" dirty="0"/>
              <a:t>by vaccination is not </a:t>
            </a:r>
            <a:r>
              <a:rPr lang="en-US" altLang="zh-TW" dirty="0" smtClean="0"/>
              <a:t>necessarily the </a:t>
            </a:r>
            <a:r>
              <a:rPr lang="en-US" altLang="zh-TW" dirty="0"/>
              <a:t>same as the mechanism that </a:t>
            </a:r>
            <a:r>
              <a:rPr lang="en-US" altLang="zh-TW" dirty="0" smtClean="0"/>
              <a:t>eliminates infection.</a:t>
            </a:r>
          </a:p>
          <a:p>
            <a:r>
              <a:rPr lang="en-US" altLang="zh-TW" dirty="0"/>
              <a:t>F</a:t>
            </a:r>
            <a:r>
              <a:rPr lang="en-US" altLang="zh-TW" dirty="0" smtClean="0"/>
              <a:t>ailure </a:t>
            </a:r>
            <a:r>
              <a:rPr lang="en-US" altLang="zh-TW" dirty="0"/>
              <a:t>to generate ZGP-specific B </a:t>
            </a:r>
            <a:r>
              <a:rPr lang="en-US" altLang="zh-TW" dirty="0" smtClean="0"/>
              <a:t>cell–mediated </a:t>
            </a:r>
            <a:r>
              <a:rPr lang="en-US" altLang="zh-TW" dirty="0"/>
              <a:t>immunity is an indicator of </a:t>
            </a:r>
            <a:r>
              <a:rPr lang="en-US" altLang="zh-TW" dirty="0" smtClean="0"/>
              <a:t>mortality from </a:t>
            </a:r>
            <a:r>
              <a:rPr lang="en-US" altLang="zh-TW" dirty="0"/>
              <a:t>ZEBOV challenge in mice</a:t>
            </a:r>
            <a:r>
              <a:rPr lang="en-US" altLang="zh-TW" dirty="0" smtClean="0"/>
              <a:t>.</a:t>
            </a:r>
            <a:endParaRPr lang="en-US" altLang="zh-TW" dirty="0"/>
          </a:p>
          <a:p>
            <a:endParaRPr lang="zh-TW" altLang="en-US" dirty="0"/>
          </a:p>
        </p:txBody>
      </p:sp>
    </p:spTree>
    <p:extLst>
      <p:ext uri="{BB962C8B-B14F-4D97-AF65-F5344CB8AC3E}">
        <p14:creationId xmlns:p14="http://schemas.microsoft.com/office/powerpoint/2010/main" val="13931231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 y="-76200"/>
            <a:ext cx="8572500" cy="7086600"/>
          </a:xfrm>
          <a:prstGeom prst="rect">
            <a:avLst/>
          </a:prstGeom>
          <a:solidFill>
            <a:schemeClr val="bg2">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152400" y="609600"/>
            <a:ext cx="8572500" cy="6400800"/>
          </a:xfrm>
        </p:spPr>
        <p:txBody>
          <a:bodyPr>
            <a:noAutofit/>
          </a:bodyPr>
          <a:lstStyle/>
          <a:p>
            <a:r>
              <a:rPr lang="en-US" altLang="zh-TW" sz="6000" dirty="0" err="1"/>
              <a:t>mAbs</a:t>
            </a:r>
            <a:r>
              <a:rPr lang="en-US" altLang="zh-TW" sz="6000" dirty="0"/>
              <a:t> and Ad-Vectored IFN-a Therapy Rescue Ebola-Infected Nonhuman Primates When Administered After the Detection of </a:t>
            </a:r>
            <a:r>
              <a:rPr lang="en-US" altLang="zh-TW" sz="6000" dirty="0" err="1"/>
              <a:t>Viremia</a:t>
            </a:r>
            <a:r>
              <a:rPr lang="en-US" altLang="zh-TW" sz="6000" dirty="0"/>
              <a:t> and Symptoms</a:t>
            </a:r>
            <a:endParaRPr lang="zh-TW" altLang="en-US" sz="6000" dirty="0"/>
          </a:p>
        </p:txBody>
      </p:sp>
      <p:sp>
        <p:nvSpPr>
          <p:cNvPr id="3" name="文字方塊 2"/>
          <p:cNvSpPr txBox="1"/>
          <p:nvPr/>
        </p:nvSpPr>
        <p:spPr>
          <a:xfrm>
            <a:off x="9495439" y="5562577"/>
            <a:ext cx="1107996" cy="461665"/>
          </a:xfrm>
          <a:prstGeom prst="rect">
            <a:avLst/>
          </a:prstGeom>
          <a:noFill/>
        </p:spPr>
        <p:txBody>
          <a:bodyPr wrap="none" rtlCol="0">
            <a:spAutoFit/>
          </a:bodyPr>
          <a:lstStyle/>
          <a:p>
            <a:r>
              <a:rPr lang="zh-TW" altLang="en-US" sz="2400" dirty="0"/>
              <a:t>何念青</a:t>
            </a:r>
          </a:p>
        </p:txBody>
      </p:sp>
    </p:spTree>
    <p:extLst>
      <p:ext uri="{BB962C8B-B14F-4D97-AF65-F5344CB8AC3E}">
        <p14:creationId xmlns:p14="http://schemas.microsoft.com/office/powerpoint/2010/main" val="2948956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Previous Work</a:t>
            </a:r>
            <a:endParaRPr lang="zh-TW" altLang="en-US" dirty="0"/>
          </a:p>
        </p:txBody>
      </p:sp>
      <p:sp>
        <p:nvSpPr>
          <p:cNvPr id="3" name="內容版面配置區 2"/>
          <p:cNvSpPr>
            <a:spLocks noGrp="1"/>
          </p:cNvSpPr>
          <p:nvPr>
            <p:ph idx="1"/>
          </p:nvPr>
        </p:nvSpPr>
        <p:spPr/>
        <p:txBody>
          <a:bodyPr>
            <a:normAutofit/>
          </a:bodyPr>
          <a:lstStyle/>
          <a:p>
            <a:r>
              <a:rPr lang="en-US" altLang="zh-TW" b="1" dirty="0" err="1"/>
              <a:t>ZMAb</a:t>
            </a:r>
            <a:r>
              <a:rPr lang="en-US" altLang="zh-TW" dirty="0"/>
              <a:t> is a promising treatment against Ebola virus (EBOV) disease that has been shown to protect 50% (two of </a:t>
            </a:r>
            <a:r>
              <a:rPr lang="en-US" altLang="zh-TW" dirty="0" smtClean="0"/>
              <a:t>four) of </a:t>
            </a:r>
            <a:r>
              <a:rPr lang="en-US" altLang="zh-TW" dirty="0"/>
              <a:t>nonhuman primates (NHPs) when administered 2 days post-infection (dpi</a:t>
            </a:r>
            <a:r>
              <a:rPr lang="en-US" altLang="zh-TW" dirty="0" smtClean="0"/>
              <a:t>).</a:t>
            </a:r>
          </a:p>
          <a:p>
            <a:r>
              <a:rPr lang="en-US" altLang="zh-TW" b="1" dirty="0"/>
              <a:t>Ad-IFN</a:t>
            </a:r>
            <a:r>
              <a:rPr lang="en-US" altLang="zh-TW" dirty="0"/>
              <a:t> has been developed as a </a:t>
            </a:r>
            <a:r>
              <a:rPr lang="en-US" altLang="zh-TW" dirty="0" smtClean="0"/>
              <a:t>broad spectrum antiviral </a:t>
            </a:r>
            <a:r>
              <a:rPr lang="en-US" altLang="zh-TW" dirty="0"/>
              <a:t>and shown to enhance the EBOV-specific </a:t>
            </a:r>
            <a:r>
              <a:rPr lang="en-US" altLang="zh-TW" dirty="0" smtClean="0"/>
              <a:t>adaptive immune </a:t>
            </a:r>
            <a:r>
              <a:rPr lang="en-US" altLang="zh-TW" dirty="0"/>
              <a:t>response as well as inhibit viral </a:t>
            </a:r>
            <a:r>
              <a:rPr lang="en-US" altLang="zh-TW" dirty="0" smtClean="0"/>
              <a:t>replication. </a:t>
            </a:r>
          </a:p>
          <a:p>
            <a:endParaRPr lang="zh-TW" altLang="en-US" dirty="0"/>
          </a:p>
        </p:txBody>
      </p:sp>
    </p:spTree>
    <p:extLst>
      <p:ext uri="{BB962C8B-B14F-4D97-AF65-F5344CB8AC3E}">
        <p14:creationId xmlns:p14="http://schemas.microsoft.com/office/powerpoint/2010/main" val="4148577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Previous Work</a:t>
            </a:r>
            <a:endParaRPr lang="zh-TW" altLang="en-US" dirty="0"/>
          </a:p>
        </p:txBody>
      </p:sp>
      <p:sp>
        <p:nvSpPr>
          <p:cNvPr id="3" name="內容版面配置區 2"/>
          <p:cNvSpPr>
            <a:spLocks noGrp="1"/>
          </p:cNvSpPr>
          <p:nvPr>
            <p:ph idx="1"/>
          </p:nvPr>
        </p:nvSpPr>
        <p:spPr/>
        <p:txBody>
          <a:bodyPr>
            <a:normAutofit/>
          </a:bodyPr>
          <a:lstStyle/>
          <a:p>
            <a:r>
              <a:rPr lang="en-US" altLang="zh-TW" dirty="0"/>
              <a:t>Combination therapy with </a:t>
            </a:r>
            <a:r>
              <a:rPr lang="en-US" altLang="zh-TW" dirty="0" err="1"/>
              <a:t>ZMAb</a:t>
            </a:r>
            <a:r>
              <a:rPr lang="en-US" altLang="zh-TW" dirty="0"/>
              <a:t> and Ad-IFN was evaluated </a:t>
            </a:r>
            <a:r>
              <a:rPr lang="en-US" altLang="zh-TW" dirty="0" smtClean="0"/>
              <a:t>previously in </a:t>
            </a:r>
            <a:r>
              <a:rPr lang="en-US" altLang="zh-TW" dirty="0"/>
              <a:t>guinea pigs, where initiation of treatment at 3 dpi </a:t>
            </a:r>
            <a:r>
              <a:rPr lang="en-US" altLang="zh-TW" dirty="0" smtClean="0"/>
              <a:t>provided 100</a:t>
            </a:r>
            <a:r>
              <a:rPr lang="en-US" altLang="zh-TW" dirty="0"/>
              <a:t>% survival. Early administration of Ad-IFN within 1 dpi </a:t>
            </a:r>
            <a:r>
              <a:rPr lang="en-US" altLang="zh-TW" dirty="0" smtClean="0"/>
              <a:t>permitted later </a:t>
            </a:r>
            <a:r>
              <a:rPr lang="en-US" altLang="zh-TW" dirty="0" err="1"/>
              <a:t>mAb</a:t>
            </a:r>
            <a:r>
              <a:rPr lang="en-US" altLang="zh-TW" dirty="0"/>
              <a:t> use up to 7 dpi with full survival, constituting a </a:t>
            </a:r>
            <a:r>
              <a:rPr lang="en-US" altLang="zh-TW" dirty="0" smtClean="0"/>
              <a:t>significant </a:t>
            </a:r>
            <a:r>
              <a:rPr lang="en-US" altLang="zh-TW" dirty="0"/>
              <a:t>improvement over either treatment alone</a:t>
            </a:r>
            <a:endParaRPr lang="zh-TW" altLang="en-US" dirty="0"/>
          </a:p>
        </p:txBody>
      </p:sp>
    </p:spTree>
    <p:extLst>
      <p:ext uri="{BB962C8B-B14F-4D97-AF65-F5344CB8AC3E}">
        <p14:creationId xmlns:p14="http://schemas.microsoft.com/office/powerpoint/2010/main" val="31187721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Purpose</a:t>
            </a:r>
            <a:endParaRPr lang="zh-TW" altLang="en-US" dirty="0"/>
          </a:p>
        </p:txBody>
      </p:sp>
      <p:sp>
        <p:nvSpPr>
          <p:cNvPr id="3" name="內容版面配置區 2"/>
          <p:cNvSpPr>
            <a:spLocks noGrp="1"/>
          </p:cNvSpPr>
          <p:nvPr>
            <p:ph idx="1"/>
          </p:nvPr>
        </p:nvSpPr>
        <p:spPr/>
        <p:txBody>
          <a:bodyPr>
            <a:normAutofit/>
          </a:bodyPr>
          <a:lstStyle/>
          <a:p>
            <a:r>
              <a:rPr lang="en-US" altLang="zh-TW" dirty="0"/>
              <a:t>T</a:t>
            </a:r>
            <a:r>
              <a:rPr lang="en-US" altLang="zh-TW" dirty="0" smtClean="0"/>
              <a:t>o </a:t>
            </a:r>
            <a:r>
              <a:rPr lang="en-US" altLang="zh-TW" dirty="0"/>
              <a:t>develop and </a:t>
            </a:r>
            <a:r>
              <a:rPr lang="en-US" altLang="zh-TW" dirty="0" smtClean="0"/>
              <a:t>optimize a </a:t>
            </a:r>
            <a:r>
              <a:rPr lang="en-US" altLang="zh-TW" dirty="0"/>
              <a:t>combination </a:t>
            </a:r>
            <a:r>
              <a:rPr lang="en-US" altLang="zh-TW" dirty="0" smtClean="0"/>
              <a:t>therapy, </a:t>
            </a:r>
            <a:r>
              <a:rPr lang="en-US" altLang="zh-TW" dirty="0" err="1" smtClean="0"/>
              <a:t>ZMAb</a:t>
            </a:r>
            <a:r>
              <a:rPr lang="en-US" altLang="zh-TW" dirty="0" smtClean="0"/>
              <a:t> </a:t>
            </a:r>
            <a:r>
              <a:rPr lang="en-US" altLang="zh-TW" dirty="0"/>
              <a:t>with </a:t>
            </a:r>
            <a:r>
              <a:rPr lang="en-US" altLang="zh-TW" dirty="0" smtClean="0"/>
              <a:t>Ad-IFN, that </a:t>
            </a:r>
            <a:r>
              <a:rPr lang="en-US" altLang="zh-TW" dirty="0"/>
              <a:t>would </a:t>
            </a:r>
            <a:r>
              <a:rPr lang="en-US" altLang="zh-TW" dirty="0" smtClean="0"/>
              <a:t>be efficacious </a:t>
            </a:r>
            <a:r>
              <a:rPr lang="en-US" altLang="zh-TW" dirty="0"/>
              <a:t>in NHPs after positive </a:t>
            </a:r>
            <a:r>
              <a:rPr lang="en-US" altLang="zh-TW" dirty="0" smtClean="0"/>
              <a:t>identification of EBOV infection</a:t>
            </a:r>
            <a:r>
              <a:rPr lang="en-US" altLang="zh-TW" dirty="0"/>
              <a:t>.</a:t>
            </a:r>
            <a:endParaRPr lang="zh-TW" altLang="en-US" dirty="0"/>
          </a:p>
        </p:txBody>
      </p:sp>
    </p:spTree>
    <p:extLst>
      <p:ext uri="{BB962C8B-B14F-4D97-AF65-F5344CB8AC3E}">
        <p14:creationId xmlns:p14="http://schemas.microsoft.com/office/powerpoint/2010/main" val="189459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Materials and Methods</a:t>
            </a:r>
            <a:endParaRPr lang="zh-TW" altLang="en-US" dirty="0"/>
          </a:p>
        </p:txBody>
      </p:sp>
      <p:sp>
        <p:nvSpPr>
          <p:cNvPr id="3" name="內容版面配置區 2"/>
          <p:cNvSpPr>
            <a:spLocks noGrp="1"/>
          </p:cNvSpPr>
          <p:nvPr>
            <p:ph idx="1"/>
          </p:nvPr>
        </p:nvSpPr>
        <p:spPr/>
        <p:txBody>
          <a:bodyPr/>
          <a:lstStyle/>
          <a:p>
            <a:r>
              <a:rPr lang="en-US" altLang="zh-TW" b="1" dirty="0" smtClean="0"/>
              <a:t>Zaire</a:t>
            </a:r>
            <a:r>
              <a:rPr lang="zh-TW" altLang="en-US" b="1" dirty="0" smtClean="0"/>
              <a:t> </a:t>
            </a:r>
            <a:r>
              <a:rPr lang="en-US" altLang="zh-TW" b="1" dirty="0" err="1" smtClean="0"/>
              <a:t>ebolavirus</a:t>
            </a:r>
            <a:endParaRPr lang="en-US" altLang="zh-TW" b="1" dirty="0" smtClean="0"/>
          </a:p>
          <a:p>
            <a:r>
              <a:rPr lang="en-US" altLang="zh-TW" b="1" dirty="0" err="1" smtClean="0"/>
              <a:t>ZMAb</a:t>
            </a:r>
            <a:r>
              <a:rPr lang="en-US" altLang="zh-TW" dirty="0" smtClean="0"/>
              <a:t>, antibody </a:t>
            </a:r>
            <a:r>
              <a:rPr lang="en-US" altLang="zh-TW" dirty="0"/>
              <a:t>therapy cocktails </a:t>
            </a:r>
            <a:endParaRPr lang="en-US" altLang="zh-TW" dirty="0" smtClean="0"/>
          </a:p>
          <a:p>
            <a:r>
              <a:rPr lang="en-US" altLang="zh-TW" b="1" dirty="0" smtClean="0"/>
              <a:t>Ad-IFN</a:t>
            </a:r>
            <a:r>
              <a:rPr lang="en-US" altLang="zh-TW" dirty="0" smtClean="0"/>
              <a:t>, a </a:t>
            </a:r>
            <a:r>
              <a:rPr lang="en-US" altLang="zh-TW" dirty="0"/>
              <a:t>replication-deficient recombinant </a:t>
            </a:r>
            <a:r>
              <a:rPr lang="en-US" altLang="zh-TW" dirty="0" smtClean="0"/>
              <a:t>adenovirus serotype </a:t>
            </a:r>
            <a:r>
              <a:rPr lang="en-US" altLang="zh-TW" dirty="0"/>
              <a:t>5 that drives the expression of </a:t>
            </a:r>
            <a:r>
              <a:rPr lang="en-US" altLang="zh-TW" dirty="0" smtClean="0"/>
              <a:t>human IFN-a</a:t>
            </a:r>
          </a:p>
          <a:p>
            <a:r>
              <a:rPr lang="en-US" altLang="zh-TW" b="1" dirty="0" err="1" smtClean="0"/>
              <a:t>cynomolgus</a:t>
            </a:r>
            <a:r>
              <a:rPr lang="en-US" altLang="zh-TW" b="1" dirty="0" smtClean="0"/>
              <a:t> macaques</a:t>
            </a:r>
            <a:r>
              <a:rPr lang="en-US" altLang="zh-TW" dirty="0" smtClean="0"/>
              <a:t>, </a:t>
            </a:r>
            <a:r>
              <a:rPr lang="en-US" altLang="zh-TW" b="1" dirty="0" smtClean="0"/>
              <a:t>rhesus macaques</a:t>
            </a:r>
            <a:endParaRPr lang="zh-TW" altLang="en-US" b="1" dirty="0" smtClean="0"/>
          </a:p>
          <a:p>
            <a:endParaRPr lang="zh-TW" altLang="en-US" dirty="0" smtClean="0"/>
          </a:p>
          <a:p>
            <a:endParaRPr lang="zh-TW" altLang="en-US" dirty="0"/>
          </a:p>
        </p:txBody>
      </p:sp>
    </p:spTree>
    <p:extLst>
      <p:ext uri="{BB962C8B-B14F-4D97-AF65-F5344CB8AC3E}">
        <p14:creationId xmlns:p14="http://schemas.microsoft.com/office/powerpoint/2010/main" val="3670526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24"/>
          <a:stretch/>
        </p:blipFill>
        <p:spPr bwMode="auto">
          <a:xfrm>
            <a:off x="1583620" y="2348880"/>
            <a:ext cx="4829645" cy="113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1492"/>
          <a:stretch/>
        </p:blipFill>
        <p:spPr bwMode="auto">
          <a:xfrm>
            <a:off x="1703513" y="4147915"/>
            <a:ext cx="4589861" cy="25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8111"/>
          <a:stretch/>
        </p:blipFill>
        <p:spPr bwMode="auto">
          <a:xfrm>
            <a:off x="6559996" y="1475850"/>
            <a:ext cx="3756322" cy="524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006427" y="1473593"/>
            <a:ext cx="3982822" cy="461665"/>
          </a:xfrm>
          <a:prstGeom prst="rect">
            <a:avLst/>
          </a:prstGeom>
          <a:noFill/>
        </p:spPr>
        <p:txBody>
          <a:bodyPr wrap="none" rtlCol="0">
            <a:spAutoFit/>
          </a:bodyPr>
          <a:lstStyle/>
          <a:p>
            <a:r>
              <a:rPr lang="en-US" altLang="zh-TW" sz="2400" dirty="0"/>
              <a:t>Exp. 1 : </a:t>
            </a:r>
            <a:r>
              <a:rPr lang="en-US" altLang="zh-TW" sz="2400" dirty="0" err="1"/>
              <a:t>cynomolgus</a:t>
            </a:r>
            <a:r>
              <a:rPr lang="en-US" altLang="zh-TW" sz="2400" dirty="0"/>
              <a:t> macaques</a:t>
            </a:r>
            <a:endParaRPr lang="zh-TW" altLang="en-US" sz="2400" dirty="0"/>
          </a:p>
        </p:txBody>
      </p:sp>
    </p:spTree>
    <p:extLst>
      <p:ext uri="{BB962C8B-B14F-4D97-AF65-F5344CB8AC3E}">
        <p14:creationId xmlns:p14="http://schemas.microsoft.com/office/powerpoint/2010/main" val="758961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085" y="2276873"/>
            <a:ext cx="480060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2006427" y="1473593"/>
            <a:ext cx="3982822" cy="461665"/>
          </a:xfrm>
          <a:prstGeom prst="rect">
            <a:avLst/>
          </a:prstGeom>
          <a:noFill/>
        </p:spPr>
        <p:txBody>
          <a:bodyPr wrap="none" rtlCol="0">
            <a:spAutoFit/>
          </a:bodyPr>
          <a:lstStyle/>
          <a:p>
            <a:r>
              <a:rPr lang="en-US" altLang="zh-TW" sz="2400" dirty="0"/>
              <a:t>Exp. 2 : </a:t>
            </a:r>
            <a:r>
              <a:rPr lang="en-US" altLang="zh-TW" sz="2400" dirty="0" err="1"/>
              <a:t>cynomolgus</a:t>
            </a:r>
            <a:r>
              <a:rPr lang="en-US" altLang="zh-TW" sz="2400" dirty="0"/>
              <a:t> macaques</a:t>
            </a:r>
            <a:endParaRPr lang="zh-TW" altLang="en-US" sz="2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529415"/>
            <a:ext cx="3672408" cy="4960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836" y="3933056"/>
            <a:ext cx="4615101" cy="231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5546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sp>
        <p:nvSpPr>
          <p:cNvPr id="4" name="文字方塊 3"/>
          <p:cNvSpPr txBox="1"/>
          <p:nvPr/>
        </p:nvSpPr>
        <p:spPr>
          <a:xfrm>
            <a:off x="2006428" y="1473593"/>
            <a:ext cx="3311163" cy="461665"/>
          </a:xfrm>
          <a:prstGeom prst="rect">
            <a:avLst/>
          </a:prstGeom>
          <a:noFill/>
        </p:spPr>
        <p:txBody>
          <a:bodyPr wrap="none" rtlCol="0">
            <a:spAutoFit/>
          </a:bodyPr>
          <a:lstStyle/>
          <a:p>
            <a:r>
              <a:rPr lang="en-US" altLang="zh-TW" sz="2400" dirty="0"/>
              <a:t>Exp. 3 : rhesus macaques</a:t>
            </a:r>
            <a:endParaRPr lang="zh-TW" alt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2060849"/>
            <a:ext cx="48387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939"/>
          <a:stretch/>
        </p:blipFill>
        <p:spPr bwMode="auto">
          <a:xfrm>
            <a:off x="6744073" y="1502167"/>
            <a:ext cx="358102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520" y="3645025"/>
            <a:ext cx="4742234" cy="236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7132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Future work</a:t>
            </a:r>
            <a:endParaRPr lang="zh-TW" altLang="en-US" dirty="0"/>
          </a:p>
        </p:txBody>
      </p:sp>
      <p:sp>
        <p:nvSpPr>
          <p:cNvPr id="3" name="內容版面配置區 2"/>
          <p:cNvSpPr>
            <a:spLocks noGrp="1"/>
          </p:cNvSpPr>
          <p:nvPr>
            <p:ph idx="1"/>
          </p:nvPr>
        </p:nvSpPr>
        <p:spPr/>
        <p:txBody>
          <a:bodyPr/>
          <a:lstStyle/>
          <a:p>
            <a:r>
              <a:rPr lang="en-US" altLang="zh-TW" dirty="0" smtClean="0"/>
              <a:t>Focus on a few selected optimal treatments with increase numbers of NHPs </a:t>
            </a:r>
          </a:p>
          <a:p>
            <a:r>
              <a:rPr lang="en-US" altLang="zh-TW" dirty="0" smtClean="0"/>
              <a:t>per group</a:t>
            </a:r>
            <a:endParaRPr lang="zh-TW" altLang="en-US" dirty="0"/>
          </a:p>
        </p:txBody>
      </p:sp>
    </p:spTree>
    <p:extLst>
      <p:ext uri="{BB962C8B-B14F-4D97-AF65-F5344CB8AC3E}">
        <p14:creationId xmlns:p14="http://schemas.microsoft.com/office/powerpoint/2010/main" val="1001212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Structure</a:t>
            </a:r>
            <a:endParaRPr lang="zh-TW" alt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5644" y="2687637"/>
            <a:ext cx="5276850" cy="3219450"/>
          </a:xfrm>
        </p:spPr>
      </p:pic>
    </p:spTree>
    <p:extLst>
      <p:ext uri="{BB962C8B-B14F-4D97-AF65-F5344CB8AC3E}">
        <p14:creationId xmlns:p14="http://schemas.microsoft.com/office/powerpoint/2010/main" val="27058101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sunews.asu.edu/files/figur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496013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2815771" y="279039"/>
            <a:ext cx="9256486" cy="3229669"/>
          </a:xfrm>
        </p:spPr>
        <p:txBody>
          <a:bodyPr>
            <a:noAutofit/>
          </a:bodyPr>
          <a:lstStyle/>
          <a:p>
            <a:r>
              <a:rPr lang="en-US" altLang="zh-TW" sz="8000" dirty="0" smtClean="0"/>
              <a:t>Therapeutic of Intervention of Ebola</a:t>
            </a:r>
            <a:endParaRPr lang="zh-TW" altLang="en-US" sz="8000" dirty="0"/>
          </a:p>
        </p:txBody>
      </p:sp>
      <p:sp>
        <p:nvSpPr>
          <p:cNvPr id="3" name="內容版面配置區 2"/>
          <p:cNvSpPr>
            <a:spLocks noGrp="1"/>
          </p:cNvSpPr>
          <p:nvPr>
            <p:ph type="subTitle" idx="1"/>
          </p:nvPr>
        </p:nvSpPr>
        <p:spPr/>
        <p:txBody>
          <a:bodyPr/>
          <a:lstStyle/>
          <a:p>
            <a:r>
              <a:rPr lang="zh-TW" altLang="en-US" dirty="0" smtClean="0"/>
              <a:t>孫義</a:t>
            </a:r>
            <a:r>
              <a:rPr lang="zh-TW" altLang="en-US" dirty="0"/>
              <a:t>強</a:t>
            </a:r>
          </a:p>
        </p:txBody>
      </p:sp>
    </p:spTree>
    <p:extLst>
      <p:ext uri="{BB962C8B-B14F-4D97-AF65-F5344CB8AC3E}">
        <p14:creationId xmlns:p14="http://schemas.microsoft.com/office/powerpoint/2010/main" val="12588415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Therapeutic of </a:t>
            </a:r>
            <a:r>
              <a:rPr lang="en-US" altLang="zh-TW" dirty="0"/>
              <a:t>Intervention of Ebola</a:t>
            </a:r>
            <a:endParaRPr lang="zh-TW" altLang="en-US" dirty="0"/>
          </a:p>
        </p:txBody>
      </p:sp>
      <p:sp>
        <p:nvSpPr>
          <p:cNvPr id="3" name="內容版面配置區 2"/>
          <p:cNvSpPr>
            <a:spLocks noGrp="1"/>
          </p:cNvSpPr>
          <p:nvPr>
            <p:ph idx="1"/>
          </p:nvPr>
        </p:nvSpPr>
        <p:spPr/>
        <p:txBody>
          <a:bodyPr/>
          <a:lstStyle/>
          <a:p>
            <a:r>
              <a:rPr lang="en-US" altLang="zh-TW" dirty="0" smtClean="0"/>
              <a:t>Ebola cures with MB-003 combined of three Monoclonal Antibody.</a:t>
            </a:r>
          </a:p>
          <a:p>
            <a:r>
              <a:rPr lang="en-US" altLang="zh-TW" dirty="0" smtClean="0"/>
              <a:t>Survived rate from 10% to 43% in NHPs</a:t>
            </a:r>
            <a:endParaRPr lang="zh-TW" altLang="en-US" dirty="0"/>
          </a:p>
        </p:txBody>
      </p:sp>
    </p:spTree>
    <p:extLst>
      <p:ext uri="{BB962C8B-B14F-4D97-AF65-F5344CB8AC3E}">
        <p14:creationId xmlns:p14="http://schemas.microsoft.com/office/powerpoint/2010/main" val="26905527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MB-003</a:t>
            </a:r>
            <a:endParaRPr lang="zh-TW" altLang="en-US" dirty="0"/>
          </a:p>
        </p:txBody>
      </p:sp>
      <p:sp>
        <p:nvSpPr>
          <p:cNvPr id="3" name="內容版面配置區 2"/>
          <p:cNvSpPr>
            <a:spLocks noGrp="1"/>
          </p:cNvSpPr>
          <p:nvPr>
            <p:ph idx="1"/>
          </p:nvPr>
        </p:nvSpPr>
        <p:spPr/>
        <p:txBody>
          <a:bodyPr/>
          <a:lstStyle/>
          <a:p>
            <a:r>
              <a:rPr lang="en-US" altLang="zh-TW" dirty="0" smtClean="0"/>
              <a:t>EBOV glycoprotein epitopes</a:t>
            </a:r>
          </a:p>
          <a:p>
            <a:r>
              <a:rPr lang="en-US" altLang="zh-TW" dirty="0" smtClean="0"/>
              <a:t>13C6</a:t>
            </a:r>
          </a:p>
          <a:p>
            <a:r>
              <a:rPr lang="en-US" altLang="zh-TW" dirty="0" smtClean="0"/>
              <a:t>13F6</a:t>
            </a:r>
          </a:p>
          <a:p>
            <a:r>
              <a:rPr lang="en-US" altLang="zh-TW" dirty="0" smtClean="0"/>
              <a:t>6D8</a:t>
            </a:r>
            <a:endParaRPr lang="zh-TW" altLang="en-US" dirty="0"/>
          </a:p>
        </p:txBody>
      </p:sp>
    </p:spTree>
    <p:extLst>
      <p:ext uri="{BB962C8B-B14F-4D97-AF65-F5344CB8AC3E}">
        <p14:creationId xmlns:p14="http://schemas.microsoft.com/office/powerpoint/2010/main" val="3698879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Experiment Design</a:t>
            </a:r>
            <a:endParaRPr lang="zh-TW" altLang="en-US" dirty="0"/>
          </a:p>
        </p:txBody>
      </p:sp>
      <p:sp>
        <p:nvSpPr>
          <p:cNvPr id="3" name="內容版面配置區 2"/>
          <p:cNvSpPr>
            <a:spLocks noGrp="1"/>
          </p:cNvSpPr>
          <p:nvPr>
            <p:ph idx="1"/>
          </p:nvPr>
        </p:nvSpPr>
        <p:spPr/>
        <p:txBody>
          <a:bodyPr/>
          <a:lstStyle/>
          <a:p>
            <a:r>
              <a:rPr lang="en-US" altLang="zh-TW" dirty="0"/>
              <a:t>P</a:t>
            </a:r>
            <a:r>
              <a:rPr lang="en-US" altLang="zh-TW" dirty="0" smtClean="0"/>
              <a:t>hosphate-buffered saline (PBS) control </a:t>
            </a:r>
          </a:p>
          <a:p>
            <a:r>
              <a:rPr lang="en-US" altLang="zh-TW" dirty="0" smtClean="0"/>
              <a:t>The irrelevant </a:t>
            </a:r>
            <a:r>
              <a:rPr lang="en-US" altLang="zh-TW" dirty="0" err="1" smtClean="0"/>
              <a:t>mAb</a:t>
            </a:r>
            <a:r>
              <a:rPr lang="en-US" altLang="zh-TW" dirty="0" smtClean="0"/>
              <a:t>-treated control</a:t>
            </a:r>
          </a:p>
          <a:p>
            <a:r>
              <a:rPr lang="en-US" altLang="zh-TW" dirty="0" smtClean="0"/>
              <a:t>MB-003</a:t>
            </a:r>
          </a:p>
          <a:p>
            <a:endParaRPr lang="zh-TW" altLang="en-US" dirty="0"/>
          </a:p>
        </p:txBody>
      </p:sp>
    </p:spTree>
    <p:extLst>
      <p:ext uri="{BB962C8B-B14F-4D97-AF65-F5344CB8AC3E}">
        <p14:creationId xmlns:p14="http://schemas.microsoft.com/office/powerpoint/2010/main" val="26580746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5" name="內容版面配置區 4"/>
          <p:cNvSpPr>
            <a:spLocks noGrp="1"/>
          </p:cNvSpPr>
          <p:nvPr>
            <p:ph idx="1"/>
          </p:nvPr>
        </p:nvSpPr>
        <p:spPr/>
        <p:txBody>
          <a:bodyPr/>
          <a:lstStyle/>
          <a:p>
            <a:endParaRPr lang="zh-TW"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
            <a:ext cx="6696744" cy="4282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522" t="51862" r="23327" b="13724"/>
          <a:stretch/>
        </p:blipFill>
        <p:spPr bwMode="auto">
          <a:xfrm>
            <a:off x="1495828" y="4401488"/>
            <a:ext cx="8648070" cy="245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3367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Clinical </a:t>
            </a:r>
            <a:r>
              <a:rPr lang="en-US" altLang="zh-TW" dirty="0" smtClean="0"/>
              <a:t>result from </a:t>
            </a:r>
            <a:r>
              <a:rPr lang="en-US" altLang="zh-TW" dirty="0"/>
              <a:t>days 0 to 28</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36" t="33551" r="24400" b="8267"/>
          <a:stretch/>
        </p:blipFill>
        <p:spPr bwMode="auto">
          <a:xfrm>
            <a:off x="1535333" y="1700808"/>
            <a:ext cx="896074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7931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Survival rate</a:t>
            </a:r>
            <a:endParaRPr lang="zh-TW" altLang="en-US" dirty="0"/>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96880" y="1600200"/>
            <a:ext cx="6449070" cy="47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5238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7858" y="402336"/>
            <a:ext cx="9720072" cy="2326796"/>
          </a:xfrm>
        </p:spPr>
        <p:txBody>
          <a:bodyPr/>
          <a:lstStyle/>
          <a:p>
            <a:r>
              <a:rPr lang="en-US" altLang="zh-TW" dirty="0"/>
              <a:t>Clinical </a:t>
            </a:r>
            <a:r>
              <a:rPr lang="en-US" altLang="zh-TW" dirty="0" smtClean="0"/>
              <a:t>analysis </a:t>
            </a:r>
            <a:br>
              <a:rPr lang="en-US" altLang="zh-TW" dirty="0" smtClean="0"/>
            </a:br>
            <a:r>
              <a:rPr lang="en-US" altLang="zh-TW" dirty="0" smtClean="0"/>
              <a:t>and </a:t>
            </a:r>
            <a:r>
              <a:rPr lang="en-US" altLang="zh-TW" dirty="0"/>
              <a:t>observations</a:t>
            </a:r>
            <a:endParaRPr lang="zh-TW" alt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46767" y="585216"/>
            <a:ext cx="5112568" cy="581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25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3.bp.blogspot.com/_rnNOeaEGe3Q/TMCoTizTBwI/AAAAAAAAAAc/IIXT15h5O9A/s1600/pdrugs_web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200" y="0"/>
            <a:ext cx="8866825"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ctrTitle"/>
          </p:nvPr>
        </p:nvSpPr>
        <p:spPr>
          <a:xfrm>
            <a:off x="761525" y="1428750"/>
            <a:ext cx="7829550" cy="4450564"/>
          </a:xfrm>
        </p:spPr>
        <p:txBody>
          <a:bodyPr>
            <a:noAutofit/>
          </a:bodyPr>
          <a:lstStyle/>
          <a:p>
            <a:r>
              <a:rPr lang="en-US" altLang="zh-TW" sz="7200" dirty="0">
                <a:solidFill>
                  <a:schemeClr val="tx1">
                    <a:lumMod val="85000"/>
                  </a:schemeClr>
                </a:solidFill>
              </a:rPr>
              <a:t>FDA-Approved Selective Estrogen Receptor </a:t>
            </a:r>
            <a:r>
              <a:rPr lang="en-US" altLang="zh-TW" sz="7200" dirty="0" smtClean="0">
                <a:solidFill>
                  <a:schemeClr val="tx1">
                    <a:lumMod val="85000"/>
                  </a:schemeClr>
                </a:solidFill>
              </a:rPr>
              <a:t>Modulators</a:t>
            </a:r>
            <a:br>
              <a:rPr lang="en-US" altLang="zh-TW" sz="7200" dirty="0" smtClean="0">
                <a:solidFill>
                  <a:schemeClr val="tx1">
                    <a:lumMod val="85000"/>
                  </a:schemeClr>
                </a:solidFill>
              </a:rPr>
            </a:br>
            <a:r>
              <a:rPr lang="en-US" altLang="zh-TW" sz="7200" dirty="0" smtClean="0">
                <a:solidFill>
                  <a:schemeClr val="tx1">
                    <a:lumMod val="85000"/>
                  </a:schemeClr>
                </a:solidFill>
              </a:rPr>
              <a:t>inhibit </a:t>
            </a:r>
            <a:br>
              <a:rPr lang="en-US" altLang="zh-TW" sz="7200" dirty="0" smtClean="0">
                <a:solidFill>
                  <a:schemeClr val="tx1">
                    <a:lumMod val="85000"/>
                  </a:schemeClr>
                </a:solidFill>
              </a:rPr>
            </a:br>
            <a:r>
              <a:rPr lang="en-US" altLang="zh-TW" sz="7200" dirty="0" smtClean="0">
                <a:solidFill>
                  <a:schemeClr val="tx1">
                    <a:lumMod val="85000"/>
                  </a:schemeClr>
                </a:solidFill>
              </a:rPr>
              <a:t/>
            </a:r>
            <a:br>
              <a:rPr lang="en-US" altLang="zh-TW" sz="7200" dirty="0" smtClean="0">
                <a:solidFill>
                  <a:schemeClr val="tx1">
                    <a:lumMod val="85000"/>
                  </a:schemeClr>
                </a:solidFill>
              </a:rPr>
            </a:br>
            <a:r>
              <a:rPr lang="en-US" altLang="zh-TW" sz="7200" dirty="0" smtClean="0">
                <a:solidFill>
                  <a:schemeClr val="tx1">
                    <a:lumMod val="85000"/>
                  </a:schemeClr>
                </a:solidFill>
              </a:rPr>
              <a:t/>
            </a:r>
            <a:br>
              <a:rPr lang="en-US" altLang="zh-TW" sz="7200" dirty="0" smtClean="0">
                <a:solidFill>
                  <a:schemeClr val="tx1">
                    <a:lumMod val="85000"/>
                  </a:schemeClr>
                </a:solidFill>
              </a:rPr>
            </a:br>
            <a:r>
              <a:rPr lang="en-US" altLang="zh-TW" sz="7200" dirty="0" err="1" smtClean="0">
                <a:solidFill>
                  <a:schemeClr val="tx1">
                    <a:lumMod val="85000"/>
                  </a:schemeClr>
                </a:solidFill>
              </a:rPr>
              <a:t>ebola</a:t>
            </a:r>
            <a:r>
              <a:rPr lang="en-US" altLang="zh-TW" sz="7200" dirty="0">
                <a:solidFill>
                  <a:schemeClr val="tx1">
                    <a:lumMod val="85000"/>
                  </a:schemeClr>
                </a:solidFill>
              </a:rPr>
              <a:t> </a:t>
            </a:r>
            <a:r>
              <a:rPr lang="en-US" altLang="zh-TW" sz="7200" dirty="0" smtClean="0">
                <a:solidFill>
                  <a:schemeClr val="tx1">
                    <a:lumMod val="85000"/>
                  </a:schemeClr>
                </a:solidFill>
              </a:rPr>
              <a:t>virus infection</a:t>
            </a:r>
            <a:endParaRPr lang="zh-TW" altLang="en-US" sz="7200" dirty="0">
              <a:solidFill>
                <a:schemeClr val="tx1">
                  <a:lumMod val="85000"/>
                </a:schemeClr>
              </a:solidFill>
            </a:endParaRPr>
          </a:p>
        </p:txBody>
      </p:sp>
      <p:sp>
        <p:nvSpPr>
          <p:cNvPr id="5" name="副標題 4"/>
          <p:cNvSpPr>
            <a:spLocks noGrp="1"/>
          </p:cNvSpPr>
          <p:nvPr>
            <p:ph type="subTitle" idx="1"/>
          </p:nvPr>
        </p:nvSpPr>
        <p:spPr>
          <a:xfrm>
            <a:off x="9324025" y="4960137"/>
            <a:ext cx="3200400" cy="1463040"/>
          </a:xfrm>
        </p:spPr>
        <p:txBody>
          <a:bodyPr/>
          <a:lstStyle/>
          <a:p>
            <a:r>
              <a:rPr lang="zh-TW" altLang="en-US" dirty="0"/>
              <a:t>施懷勛</a:t>
            </a:r>
          </a:p>
        </p:txBody>
      </p:sp>
    </p:spTree>
    <p:extLst>
      <p:ext uri="{BB962C8B-B14F-4D97-AF65-F5344CB8AC3E}">
        <p14:creationId xmlns:p14="http://schemas.microsoft.com/office/powerpoint/2010/main" val="2076141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SERMS</a:t>
            </a:r>
            <a:endParaRPr lang="zh-TW" altLang="en-US" dirty="0">
              <a:latin typeface="+mj-ea"/>
            </a:endParaRPr>
          </a:p>
        </p:txBody>
      </p:sp>
      <p:sp>
        <p:nvSpPr>
          <p:cNvPr id="3" name="內容版面配置區 2"/>
          <p:cNvSpPr>
            <a:spLocks noGrp="1"/>
          </p:cNvSpPr>
          <p:nvPr>
            <p:ph idx="1"/>
          </p:nvPr>
        </p:nvSpPr>
        <p:spPr>
          <a:xfrm>
            <a:off x="1024129" y="2286000"/>
            <a:ext cx="5641560" cy="4023360"/>
          </a:xfrm>
        </p:spPr>
        <p:txBody>
          <a:bodyPr/>
          <a:lstStyle/>
          <a:p>
            <a:r>
              <a:rPr lang="en-US" altLang="zh-TW" dirty="0" smtClean="0"/>
              <a:t>Johansen </a:t>
            </a:r>
            <a:r>
              <a:rPr lang="en-US" altLang="zh-TW" i="1" dirty="0" smtClean="0"/>
              <a:t>et al </a:t>
            </a:r>
            <a:r>
              <a:rPr lang="en-US" altLang="zh-TW" dirty="0" smtClean="0"/>
              <a:t>have found that FDA-proved selective estrogen receptor modulators (SERMs) </a:t>
            </a:r>
            <a:r>
              <a:rPr lang="en-US" altLang="zh-TW" dirty="0"/>
              <a:t>could potentially be repurposed to treat Ebola virus infection</a:t>
            </a:r>
            <a:r>
              <a:rPr lang="en-US" altLang="zh-TW" dirty="0" smtClean="0"/>
              <a:t>.</a:t>
            </a:r>
          </a:p>
          <a:p>
            <a:endParaRPr lang="zh-TW" altLang="en-US" dirty="0"/>
          </a:p>
        </p:txBody>
      </p:sp>
      <p:pic>
        <p:nvPicPr>
          <p:cNvPr id="8194" name="Picture 2" descr="http://upload.wikimedia.org/wikipedia/commons/thumb/9/9a/Nolvadex.jpg/1024px-Nolvade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039" y="2286000"/>
            <a:ext cx="4078511" cy="274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83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Genome</a:t>
            </a:r>
            <a:endParaRPr lang="zh-TW" altLang="en-US" dirty="0"/>
          </a:p>
        </p:txBody>
      </p:sp>
      <p:sp>
        <p:nvSpPr>
          <p:cNvPr id="3" name="內容版面配置區 2"/>
          <p:cNvSpPr>
            <a:spLocks noGrp="1"/>
          </p:cNvSpPr>
          <p:nvPr>
            <p:ph idx="1"/>
          </p:nvPr>
        </p:nvSpPr>
        <p:spPr/>
        <p:txBody>
          <a:bodyPr/>
          <a:lstStyle/>
          <a:p>
            <a:r>
              <a:rPr lang="en-US" altLang="zh-TW" dirty="0" smtClean="0"/>
              <a:t>Each </a:t>
            </a:r>
            <a:r>
              <a:rPr lang="en-US" altLang="zh-TW" dirty="0" err="1" smtClean="0"/>
              <a:t>virion</a:t>
            </a:r>
            <a:r>
              <a:rPr lang="en-US" altLang="zh-TW" dirty="0" smtClean="0"/>
              <a:t> contains one molecule of linear, single-stranded, negative-sense RNA, 18,959 to 18,961 nucleotides in length.</a:t>
            </a:r>
          </a:p>
          <a:p>
            <a:r>
              <a:rPr lang="en-US" altLang="zh-TW" dirty="0"/>
              <a:t> The 3′ terminus is not </a:t>
            </a:r>
            <a:r>
              <a:rPr lang="en-US" altLang="zh-TW" dirty="0" err="1"/>
              <a:t>polyadenylated</a:t>
            </a:r>
            <a:r>
              <a:rPr lang="en-US" altLang="zh-TW" dirty="0"/>
              <a:t> and the 5′ end is not capped.</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5" y="3903662"/>
            <a:ext cx="10001250" cy="1743075"/>
          </a:xfrm>
          <a:prstGeom prst="rect">
            <a:avLst/>
          </a:prstGeom>
        </p:spPr>
      </p:pic>
    </p:spTree>
    <p:extLst>
      <p:ext uri="{BB962C8B-B14F-4D97-AF65-F5344CB8AC3E}">
        <p14:creationId xmlns:p14="http://schemas.microsoft.com/office/powerpoint/2010/main" val="13707754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clomiphene </a:t>
            </a:r>
            <a:r>
              <a:rPr lang="en-US" altLang="zh-TW" dirty="0" smtClean="0"/>
              <a:t>&amp; </a:t>
            </a:r>
            <a:r>
              <a:rPr lang="en-US" altLang="zh-TW" dirty="0" err="1"/>
              <a:t>toremifene</a:t>
            </a:r>
            <a:endParaRPr lang="zh-TW" altLang="en-US" dirty="0"/>
          </a:p>
        </p:txBody>
      </p:sp>
      <p:sp>
        <p:nvSpPr>
          <p:cNvPr id="3" name="內容版面配置區 2"/>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9866515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Vitro testing</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3"/>
          <a:stretch>
            <a:fillRect/>
          </a:stretch>
        </p:blipFill>
        <p:spPr>
          <a:xfrm>
            <a:off x="205503" y="1585396"/>
            <a:ext cx="11806882" cy="5025790"/>
          </a:xfrm>
          <a:prstGeom prst="rect">
            <a:avLst/>
          </a:prstGeom>
        </p:spPr>
      </p:pic>
    </p:spTree>
    <p:extLst>
      <p:ext uri="{BB962C8B-B14F-4D97-AF65-F5344CB8AC3E}">
        <p14:creationId xmlns:p14="http://schemas.microsoft.com/office/powerpoint/2010/main" val="2222477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Mice testing</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rotWithShape="1">
          <a:blip r:embed="rId3"/>
          <a:srcRect t="-405" r="-610" b="50419"/>
          <a:stretch/>
        </p:blipFill>
        <p:spPr>
          <a:xfrm>
            <a:off x="100465" y="2057400"/>
            <a:ext cx="6039078" cy="3383492"/>
          </a:xfrm>
          <a:prstGeom prst="rect">
            <a:avLst/>
          </a:prstGeom>
        </p:spPr>
      </p:pic>
      <p:pic>
        <p:nvPicPr>
          <p:cNvPr id="6" name="圖片 5"/>
          <p:cNvPicPr>
            <a:picLocks noChangeAspect="1"/>
          </p:cNvPicPr>
          <p:nvPr/>
        </p:nvPicPr>
        <p:blipFill rotWithShape="1">
          <a:blip r:embed="rId3"/>
          <a:srcRect l="410" t="50154"/>
          <a:stretch/>
        </p:blipFill>
        <p:spPr>
          <a:xfrm>
            <a:off x="6246096" y="2084832"/>
            <a:ext cx="5945904" cy="3356060"/>
          </a:xfrm>
          <a:prstGeom prst="rect">
            <a:avLst/>
          </a:prstGeom>
        </p:spPr>
      </p:pic>
    </p:spTree>
    <p:extLst>
      <p:ext uri="{BB962C8B-B14F-4D97-AF65-F5344CB8AC3E}">
        <p14:creationId xmlns:p14="http://schemas.microsoft.com/office/powerpoint/2010/main" val="1823744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future</a:t>
            </a:r>
            <a:endParaRPr lang="zh-TW" altLang="en-US" dirty="0"/>
          </a:p>
        </p:txBody>
      </p:sp>
      <p:sp>
        <p:nvSpPr>
          <p:cNvPr id="3" name="內容版面配置區 2"/>
          <p:cNvSpPr>
            <a:spLocks noGrp="1"/>
          </p:cNvSpPr>
          <p:nvPr>
            <p:ph idx="1"/>
          </p:nvPr>
        </p:nvSpPr>
        <p:spPr/>
        <p:txBody>
          <a:bodyPr/>
          <a:lstStyle/>
          <a:p>
            <a:r>
              <a:rPr lang="en-US" altLang="zh-TW" dirty="0"/>
              <a:t>The approved drug status of clomiphene and </a:t>
            </a:r>
            <a:r>
              <a:rPr lang="en-US" altLang="zh-TW" dirty="0" err="1"/>
              <a:t>toremifene</a:t>
            </a:r>
            <a:r>
              <a:rPr lang="en-US" altLang="zh-TW" dirty="0"/>
              <a:t> </a:t>
            </a:r>
            <a:r>
              <a:rPr lang="en-US" altLang="zh-TW" dirty="0" smtClean="0"/>
              <a:t>may allow </a:t>
            </a:r>
            <a:r>
              <a:rPr lang="en-US" altLang="zh-TW" dirty="0"/>
              <a:t>them to be rapidly developed for use with </a:t>
            </a:r>
            <a:r>
              <a:rPr lang="en-US" altLang="zh-TW" dirty="0" err="1"/>
              <a:t>filovirus</a:t>
            </a:r>
            <a:r>
              <a:rPr lang="en-US" altLang="zh-TW" dirty="0"/>
              <a:t> disease</a:t>
            </a:r>
            <a:r>
              <a:rPr lang="en-US" altLang="zh-TW" dirty="0" smtClean="0"/>
              <a:t>.</a:t>
            </a:r>
            <a:r>
              <a:rPr lang="en-US" altLang="zh-TW" dirty="0"/>
              <a:t> </a:t>
            </a:r>
            <a:endParaRPr lang="en-US" altLang="zh-TW" dirty="0" smtClean="0"/>
          </a:p>
          <a:p>
            <a:endParaRPr lang="en-US" altLang="zh-TW" dirty="0"/>
          </a:p>
          <a:p>
            <a:r>
              <a:rPr lang="en-US" altLang="zh-TW" dirty="0" smtClean="0"/>
              <a:t>The </a:t>
            </a:r>
            <a:r>
              <a:rPr lang="en-US" altLang="zh-TW" dirty="0"/>
              <a:t>oral availability </a:t>
            </a:r>
            <a:r>
              <a:rPr lang="en-US" altLang="zh-TW" dirty="0" smtClean="0"/>
              <a:t>for resource-constrained geographical regions</a:t>
            </a:r>
            <a:endParaRPr lang="en-US" altLang="zh-TW" dirty="0"/>
          </a:p>
        </p:txBody>
      </p:sp>
    </p:spTree>
    <p:extLst>
      <p:ext uri="{BB962C8B-B14F-4D97-AF65-F5344CB8AC3E}">
        <p14:creationId xmlns:p14="http://schemas.microsoft.com/office/powerpoint/2010/main" val="2347350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紅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積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A41AC481-B287-49C8-90EF-C669597D2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473</TotalTime>
  <Words>6636</Words>
  <Application>Microsoft Office PowerPoint</Application>
  <PresentationFormat>自訂</PresentationFormat>
  <Paragraphs>713</Paragraphs>
  <Slides>93</Slides>
  <Notes>76</Notes>
  <HiddenSlides>0</HiddenSlides>
  <MMClips>1</MMClips>
  <ScaleCrop>false</ScaleCrop>
  <HeadingPairs>
    <vt:vector size="4" baseType="variant">
      <vt:variant>
        <vt:lpstr>佈景主題</vt:lpstr>
      </vt:variant>
      <vt:variant>
        <vt:i4>1</vt:i4>
      </vt:variant>
      <vt:variant>
        <vt:lpstr>投影片標題</vt:lpstr>
      </vt:variant>
      <vt:variant>
        <vt:i4>93</vt:i4>
      </vt:variant>
    </vt:vector>
  </HeadingPairs>
  <TitlesOfParts>
    <vt:vector size="94" baseType="lpstr">
      <vt:lpstr>積分</vt:lpstr>
      <vt:lpstr>第13組：伊波拉病毒介紹</vt:lpstr>
      <vt:lpstr>Ebola Virus</vt:lpstr>
      <vt:lpstr>Introduction</vt:lpstr>
      <vt:lpstr>Introduction</vt:lpstr>
      <vt:lpstr>Introduction</vt:lpstr>
      <vt:lpstr>Structure</vt:lpstr>
      <vt:lpstr>Structure</vt:lpstr>
      <vt:lpstr>Structure</vt:lpstr>
      <vt:lpstr>Genome</vt:lpstr>
      <vt:lpstr>Genome</vt:lpstr>
      <vt:lpstr>Classification - Zaire ebolavirus (ZEBOV) </vt:lpstr>
      <vt:lpstr>Classification -  Sudan ebolavirus (SEBOV) </vt:lpstr>
      <vt:lpstr>Classification - Reston ebolavirus (REBOV)</vt:lpstr>
      <vt:lpstr>Classification - Côte d'Ivoire ebolavirus (TAFV)</vt:lpstr>
      <vt:lpstr>Classification: Bundibugyo ebolavirus (BDBV)</vt:lpstr>
      <vt:lpstr>Signs &amp; Symptoms</vt:lpstr>
      <vt:lpstr>Signs &amp; Symptoms</vt:lpstr>
      <vt:lpstr>Entry</vt:lpstr>
      <vt:lpstr>Pathophysiology</vt:lpstr>
      <vt:lpstr>Pathophysiology</vt:lpstr>
      <vt:lpstr>Transmission</vt:lpstr>
      <vt:lpstr>Transmission</vt:lpstr>
      <vt:lpstr>Transmission</vt:lpstr>
      <vt:lpstr>Vaccine and treatment</vt:lpstr>
      <vt:lpstr>History and  cases</vt:lpstr>
      <vt:lpstr>History</vt:lpstr>
      <vt:lpstr>History</vt:lpstr>
      <vt:lpstr>History</vt:lpstr>
      <vt:lpstr>History</vt:lpstr>
      <vt:lpstr>History</vt:lpstr>
      <vt:lpstr>History</vt:lpstr>
      <vt:lpstr>Outbreak location</vt:lpstr>
      <vt:lpstr>Cases </vt:lpstr>
      <vt:lpstr>Cases </vt:lpstr>
      <vt:lpstr>Cases </vt:lpstr>
      <vt:lpstr>Summary</vt:lpstr>
      <vt:lpstr>Ebola virus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Immune Parameters Correlate with Protection</vt:lpstr>
      <vt:lpstr>Introduction</vt:lpstr>
      <vt:lpstr>Immunoglobulin G (IgG)</vt:lpstr>
      <vt:lpstr>Results</vt:lpstr>
      <vt:lpstr>Results</vt:lpstr>
      <vt:lpstr>Knockout Mice</vt:lpstr>
      <vt:lpstr>Knockout Mice</vt:lpstr>
      <vt:lpstr>Rag-1 &amp; IFN-gamma</vt:lpstr>
      <vt:lpstr>PowerPoint 簡報</vt:lpstr>
      <vt:lpstr>Results</vt:lpstr>
      <vt:lpstr>Guinea Pigs</vt:lpstr>
      <vt:lpstr>Guinea Pigs</vt:lpstr>
      <vt:lpstr>Guinea Pigs</vt:lpstr>
      <vt:lpstr>Results</vt:lpstr>
      <vt:lpstr>PowerPoint 簡報</vt:lpstr>
      <vt:lpstr>PowerPoint 簡報</vt:lpstr>
      <vt:lpstr>PowerPoint 簡報</vt:lpstr>
      <vt:lpstr>Discussion </vt:lpstr>
      <vt:lpstr>mAbs and Ad-Vectored IFN-a Therapy Rescue Ebola-Infected Nonhuman Primates When Administered After the Detection of Viremia and Symptoms</vt:lpstr>
      <vt:lpstr>Previous Work</vt:lpstr>
      <vt:lpstr>Previous Work</vt:lpstr>
      <vt:lpstr>Purpose</vt:lpstr>
      <vt:lpstr>Materials and Methods</vt:lpstr>
      <vt:lpstr>Results</vt:lpstr>
      <vt:lpstr>Results</vt:lpstr>
      <vt:lpstr>Results</vt:lpstr>
      <vt:lpstr>Future work</vt:lpstr>
      <vt:lpstr>Therapeutic of Intervention of Ebola</vt:lpstr>
      <vt:lpstr>Therapeutic of Intervention of Ebola</vt:lpstr>
      <vt:lpstr>MB-003</vt:lpstr>
      <vt:lpstr>Experiment Design</vt:lpstr>
      <vt:lpstr>PowerPoint 簡報</vt:lpstr>
      <vt:lpstr>Clinical result from days 0 to 28</vt:lpstr>
      <vt:lpstr>Survival rate</vt:lpstr>
      <vt:lpstr>Clinical analysis  and observations</vt:lpstr>
      <vt:lpstr>FDA-Approved Selective Estrogen Receptor Modulators inhibit    ebola virus infection</vt:lpstr>
      <vt:lpstr>SERMS</vt:lpstr>
      <vt:lpstr>clomiphene &amp; toremifene</vt:lpstr>
      <vt:lpstr>Vitro testing</vt:lpstr>
      <vt:lpstr>Mice testing</vt:lpstr>
      <vt:lpstr>future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施懷勛</dc:creator>
  <cp:lastModifiedBy>user</cp:lastModifiedBy>
  <cp:revision>29</cp:revision>
  <dcterms:created xsi:type="dcterms:W3CDTF">2014-06-08T16:58:35Z</dcterms:created>
  <dcterms:modified xsi:type="dcterms:W3CDTF">2014-06-09T01:56:27Z</dcterms:modified>
</cp:coreProperties>
</file>