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6" r:id="rId3"/>
    <p:sldId id="282" r:id="rId4"/>
    <p:sldId id="283" r:id="rId5"/>
    <p:sldId id="284" r:id="rId6"/>
    <p:sldId id="285" r:id="rId7"/>
    <p:sldId id="28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87" r:id="rId42"/>
    <p:sldId id="288" r:id="rId43"/>
    <p:sldId id="289" r:id="rId44"/>
    <p:sldId id="290" r:id="rId45"/>
    <p:sldId id="291" r:id="rId46"/>
    <p:sldId id="292" r:id="rId47"/>
    <p:sldId id="302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082" autoAdjust="0"/>
  </p:normalViewPr>
  <p:slideViewPr>
    <p:cSldViewPr>
      <p:cViewPr>
        <p:scale>
          <a:sx n="76" d="100"/>
          <a:sy n="76" d="100"/>
        </p:scale>
        <p:origin x="-2952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5411-B6E9-4DE8-BB15-C7144B719767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6C3C-835E-47F1-941D-7CEADD3894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69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://www.ebi.ac.uk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http://www.123rf.com/photo_5361166_data-storage-abstract-computer-technology-information-concept-illustration.html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findicons.com</a:t>
            </a:r>
            <a:r>
              <a:rPr lang="en-US" dirty="0" smtClean="0"/>
              <a:t>/icon/84805/</a:t>
            </a:r>
            <a:r>
              <a:rPr lang="en-US" dirty="0" err="1" smtClean="0"/>
              <a:t>data_transfer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raw material from next-generation machines is in the form of high-resolution images, it soaks up huge amounts of computer storage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進行Human</a:t>
            </a:r>
            <a:r>
              <a:rPr lang="en-US" dirty="0" smtClean="0"/>
              <a:t> whole genome sequencing時的每個樣本可有約30X以上的coverage（約90 </a:t>
            </a:r>
            <a:r>
              <a:rPr lang="en-US" dirty="0" err="1" smtClean="0"/>
              <a:t>GB以上</a:t>
            </a:r>
            <a:r>
              <a:rPr lang="en-US" dirty="0" smtClean="0"/>
              <a:t>）。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bioinfo-portal.cdac.in</a:t>
            </a:r>
            <a:r>
              <a:rPr lang="en-US" dirty="0" smtClean="0"/>
              <a:t>/</a:t>
            </a:r>
            <a:r>
              <a:rPr lang="en-US" dirty="0" err="1" smtClean="0"/>
              <a:t>research.html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Uncompressed, the Release 195.0 </a:t>
            </a:r>
            <a:r>
              <a:rPr lang="en-US" dirty="0" err="1" smtClean="0"/>
              <a:t>flatfiles</a:t>
            </a:r>
            <a:r>
              <a:rPr lang="en-US" dirty="0" smtClean="0"/>
              <a:t> require roughly 594 GB (sequence files only) or 594 GB (including the *.txt files).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Genbank</a:t>
            </a:r>
            <a:r>
              <a:rPr lang="zh-TW" altLang="en-US" dirty="0" smtClean="0"/>
              <a:t> </a:t>
            </a:r>
            <a:r>
              <a:rPr lang="en-US" altLang="zh-TW" dirty="0" smtClean="0"/>
              <a:t>Release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Note!!!</a:t>
            </a:r>
          </a:p>
          <a:p>
            <a:endParaRPr lang="en-US" dirty="0" smtClean="0"/>
          </a:p>
          <a:p>
            <a:r>
              <a:rPr lang="en-US" altLang="zh-TW" dirty="0" smtClean="0"/>
              <a:t>Get</a:t>
            </a:r>
            <a:r>
              <a:rPr lang="zh-TW" altLang="en-US" dirty="0" smtClean="0"/>
              <a:t> </a:t>
            </a:r>
            <a:r>
              <a:rPr lang="en-US" altLang="zh-TW" dirty="0" smtClean="0"/>
              <a:t>larger</a:t>
            </a:r>
            <a:r>
              <a:rPr lang="zh-TW" altLang="en-US" dirty="0" smtClean="0"/>
              <a:t> </a:t>
            </a:r>
            <a:r>
              <a:rPr lang="en-US" altLang="zh-TW" dirty="0" smtClean="0"/>
              <a:t>because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technology</a:t>
            </a:r>
            <a:r>
              <a:rPr lang="zh-TW" altLang="en-US" dirty="0" smtClean="0"/>
              <a:t> </a:t>
            </a:r>
            <a:r>
              <a:rPr lang="en-US" altLang="zh-TW" dirty="0" smtClean="0"/>
              <a:t>growing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Local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file</a:t>
            </a:r>
            <a:r>
              <a:rPr lang="zh-TW" altLang="en-US" dirty="0" smtClean="0"/>
              <a:t> </a:t>
            </a:r>
            <a:r>
              <a:rPr lang="en-US" altLang="zh-TW" dirty="0" smtClean="0"/>
              <a:t>may</a:t>
            </a:r>
            <a:r>
              <a:rPr lang="zh-TW" altLang="en-US" dirty="0" smtClean="0"/>
              <a:t> </a:t>
            </a:r>
            <a:r>
              <a:rPr lang="en-US" altLang="zh-TW" dirty="0" smtClean="0"/>
              <a:t>be</a:t>
            </a:r>
            <a:r>
              <a:rPr lang="zh-TW" altLang="en-US" dirty="0" smtClean="0"/>
              <a:t> </a:t>
            </a:r>
            <a:r>
              <a:rPr lang="en-US" altLang="zh-TW" dirty="0" smtClean="0"/>
              <a:t>out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date,</a:t>
            </a:r>
            <a:r>
              <a:rPr lang="zh-TW" altLang="en-US" dirty="0" smtClean="0"/>
              <a:t> </a:t>
            </a:r>
            <a:r>
              <a:rPr lang="en-US" altLang="zh-TW" dirty="0" smtClean="0"/>
              <a:t>so</a:t>
            </a:r>
            <a:r>
              <a:rPr lang="zh-TW" altLang="en-US" dirty="0" smtClean="0"/>
              <a:t> </a:t>
            </a:r>
            <a:r>
              <a:rPr lang="en-US" altLang="zh-TW" dirty="0" smtClean="0"/>
              <a:t>it</a:t>
            </a:r>
            <a:r>
              <a:rPr lang="zh-TW" altLang="en-US" dirty="0" smtClean="0"/>
              <a:t> </a:t>
            </a:r>
            <a:r>
              <a:rPr lang="en-US" altLang="zh-TW" dirty="0" smtClean="0"/>
              <a:t>needs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be</a:t>
            </a:r>
            <a:r>
              <a:rPr lang="zh-TW" altLang="en-US" dirty="0" smtClean="0"/>
              <a:t> </a:t>
            </a:r>
            <a:r>
              <a:rPr lang="en-US" altLang="zh-TW" dirty="0" smtClean="0"/>
              <a:t>download</a:t>
            </a:r>
            <a:r>
              <a:rPr lang="zh-TW" altLang="en-US" dirty="0" smtClean="0"/>
              <a:t> </a:t>
            </a:r>
            <a:r>
              <a:rPr lang="en-US" altLang="zh-TW" dirty="0" smtClean="0"/>
              <a:t>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0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D</a:t>
            </a:r>
            <a:r>
              <a:rPr lang="en-US" dirty="0" smtClean="0"/>
              <a:t>iscarding the original image files once they produce the preliminarily processed sequence data, which is more easily kept.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be more economical to save no raw data and just rese-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DNA sample if necessary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costs at the Amazon Web Server top off at 14 cents a gigabyte per month </a:t>
            </a:r>
          </a:p>
          <a:p>
            <a:endParaRPr lang="en-US" dirty="0" smtClean="0"/>
          </a:p>
          <a:p>
            <a:r>
              <a:rPr lang="en-US" dirty="0" smtClean="0"/>
              <a:t>it commonly costs 50 cents to $1 per gigabyte for high-end storage on a local system </a:t>
            </a:r>
          </a:p>
          <a:p>
            <a:r>
              <a:rPr lang="zh-TW" altLang="en-US" dirty="0" smtClean="0"/>
              <a:t>場地維護</a:t>
            </a:r>
            <a:r>
              <a:rPr lang="en-US" altLang="zh-TW" dirty="0" smtClean="0"/>
              <a:t> </a:t>
            </a:r>
            <a:r>
              <a:rPr lang="zh-TW" altLang="en-US" dirty="0" smtClean="0"/>
              <a:t>設備折舊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電費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臨時要做大量的分析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有彈性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have one copy of the data located in this common cloud that everyone uses” and it won’t be necessary to download or upload the data between computers for processing.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EBI </a:t>
            </a:r>
            <a:r>
              <a:rPr lang="zh-TW" altLang="en-US" dirty="0" smtClean="0"/>
              <a:t> </a:t>
            </a:r>
            <a:r>
              <a:rPr lang="en-US" b="1" i="1" dirty="0" smtClean="0">
                <a:hlinkClick r:id="rId3"/>
              </a:rPr>
              <a:t>European Bioinformatics Institute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Lincoln Stein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bioinformaticist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Ontario Institute for Cancer Research (OICR) in Toronto, Canada,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4889-B872-5244-B8A5-47AC9ED5B2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05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21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9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60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0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42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62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75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43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42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71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2BB3-1536-4DE6-A7A5-9FD7929E9A8C}" type="datetimeFigureOut">
              <a:rPr lang="zh-TW" altLang="en-US" smtClean="0"/>
              <a:t>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F1F6-D0BF-413B-B8B0-03AEA3E39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7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029" y1="82663" x2="64029" y2="82663"/>
                        <a14:foregroundMark x1="52338" y1="89474" x2="52338" y2="89474"/>
                        <a14:foregroundMark x1="52518" y1="89474" x2="50000" y2="90402"/>
                        <a14:foregroundMark x1="12050" y1="19505" x2="12050" y2="19505"/>
                        <a14:foregroundMark x1="30036" y1="8359" x2="30036" y2="8359"/>
                        <a14:foregroundMark x1="49460" y1="9907" x2="49460" y2="9907"/>
                        <a14:foregroundMark x1="61151" y1="32198" x2="61151" y2="32198"/>
                        <a14:foregroundMark x1="54317" y1="28483" x2="54317" y2="28483"/>
                        <a14:foregroundMark x1="42446" y1="29102" x2="42446" y2="29102"/>
                        <a14:foregroundMark x1="39029" y1="43653" x2="39029" y2="43653"/>
                        <a14:foregroundMark x1="17806" y1="23529" x2="17806" y2="23529"/>
                        <a14:foregroundMark x1="46223" y1="12074" x2="46583" y2="12384"/>
                        <a14:foregroundMark x1="46583" y1="4334" x2="46583" y2="4334"/>
                        <a14:foregroundMark x1="75719" y1="11765" x2="76079" y2="11765"/>
                        <a14:foregroundMark x1="68885" y1="15480" x2="68885" y2="15480"/>
                        <a14:foregroundMark x1="73921" y1="44272" x2="73921" y2="44272"/>
                        <a14:foregroundMark x1="86691" y1="21053" x2="86691" y2="21053"/>
                        <a14:foregroundMark x1="98201" y1="23220" x2="97662" y2="22910"/>
                        <a14:foregroundMark x1="94604" y1="72136" x2="94604" y2="72136"/>
                        <a14:foregroundMark x1="97482" y1="48916" x2="97482" y2="48916"/>
                        <a14:foregroundMark x1="89928" y1="45511" x2="89928" y2="45511"/>
                        <a14:foregroundMark x1="82194" y1="61920" x2="82194" y2="61920"/>
                        <a14:foregroundMark x1="46043" y1="43963" x2="46043" y2="43963"/>
                        <a14:foregroundMark x1="33633" y1="39628" x2="33633" y2="39628"/>
                        <a14:foregroundMark x1="51978" y1="31889" x2="51978" y2="31889"/>
                        <a14:foregroundMark x1="30576" y1="21053" x2="30036" y2="19814"/>
                        <a14:foregroundMark x1="2158" y1="30031" x2="2158" y2="30031"/>
                        <a14:foregroundMark x1="62050" y1="87307" x2="62050" y2="87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50" y="4293096"/>
            <a:ext cx="28372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Will Computers Crash Genomics</a:t>
            </a:r>
            <a:endParaRPr lang="zh-TW" altLang="en-US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720080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 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 331 11 FEBRUARY 2011 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784" y1="26816" x2="19784" y2="26816"/>
                        <a14:foregroundMark x1="8453" y1="59777" x2="8453" y2="59777"/>
                        <a14:foregroundMark x1="3417" y1="74860" x2="3417" y2="74860"/>
                        <a14:foregroundMark x1="6475" y1="75978" x2="6475" y2="75978"/>
                        <a14:foregroundMark x1="3597" y1="28492" x2="3597" y2="28492"/>
                        <a14:foregroundMark x1="3777" y1="11173" x2="3777" y2="11173"/>
                        <a14:foregroundMark x1="28597" y1="16201" x2="28597" y2="16201"/>
                        <a14:foregroundMark x1="42626" y1="25140" x2="42626" y2="25140"/>
                        <a14:foregroundMark x1="47122" y1="43575" x2="47122" y2="43575"/>
                        <a14:foregroundMark x1="43165" y1="22905" x2="43165" y2="22905"/>
                        <a14:foregroundMark x1="34173" y1="29609" x2="34173" y2="29609"/>
                        <a14:foregroundMark x1="24460" y1="32961" x2="24460" y2="32961"/>
                        <a14:foregroundMark x1="62770" y1="18994" x2="62770" y2="18994"/>
                        <a14:foregroundMark x1="82554" y1="57542" x2="82554" y2="57542"/>
                        <a14:foregroundMark x1="79496" y1="75419" x2="79496" y2="75419"/>
                        <a14:foregroundMark x1="76079" y1="83240" x2="76079" y2="83240"/>
                        <a14:foregroundMark x1="78777" y1="65922" x2="78777" y2="65922"/>
                        <a14:foregroundMark x1="83273" y1="87151" x2="83273" y2="87151"/>
                        <a14:foregroundMark x1="91367" y1="91061" x2="91367" y2="91061"/>
                        <a14:foregroundMark x1="51799" y1="92179" x2="51799" y2="92179"/>
                        <a14:foregroundMark x1="58993" y1="86034" x2="58993" y2="86034"/>
                        <a14:foregroundMark x1="48381" y1="88268" x2="48022" y2="87151"/>
                        <a14:foregroundMark x1="38489" y1="97765" x2="38489" y2="97765"/>
                        <a14:foregroundMark x1="44245" y1="89944" x2="44245" y2="89944"/>
                        <a14:foregroundMark x1="42626" y1="87151" x2="42626" y2="87151"/>
                        <a14:foregroundMark x1="53597" y1="81006" x2="53597" y2="81006"/>
                        <a14:foregroundMark x1="55216" y1="67598" x2="55216" y2="67598"/>
                        <a14:foregroundMark x1="71583" y1="87709" x2="71583" y2="87709"/>
                        <a14:foregroundMark x1="70504" y1="98324" x2="70504" y2="98324"/>
                        <a14:foregroundMark x1="75899" y1="91620" x2="75899" y2="91620"/>
                        <a14:foregroundMark x1="85072" y1="75419" x2="85072" y2="75419"/>
                        <a14:foregroundMark x1="84532" y1="89944" x2="84532" y2="89944"/>
                        <a14:foregroundMark x1="92806" y1="96089" x2="92806" y2="96089"/>
                        <a14:foregroundMark x1="92806" y1="85475" x2="92806" y2="85475"/>
                        <a14:foregroundMark x1="97122" y1="20112" x2="97482" y2="22346"/>
                        <a14:foregroundMark x1="98022" y1="13408" x2="98022" y2="13408"/>
                        <a14:foregroundMark x1="98741" y1="9497" x2="98741" y2="9497"/>
                        <a14:foregroundMark x1="94964" y1="8939" x2="95504" y2="8939"/>
                        <a14:foregroundMark x1="93885" y1="22905" x2="93885" y2="22905"/>
                        <a14:foregroundMark x1="95324" y1="21229" x2="95324" y2="21229"/>
                        <a14:foregroundMark x1="82374" y1="15642" x2="82374" y2="15642"/>
                        <a14:foregroundMark x1="80036" y1="26257" x2="80036" y2="26257"/>
                        <a14:foregroundMark x1="76799" y1="3352" x2="77338" y2="3352"/>
                        <a14:foregroundMark x1="83094" y1="78212" x2="83094" y2="78212"/>
                        <a14:foregroundMark x1="5036" y1="59218" x2="5036" y2="59218"/>
                        <a14:foregroundMark x1="3957" y1="34637" x2="3957" y2="34637"/>
                        <a14:foregroundMark x1="11151" y1="34078" x2="11151" y2="34078"/>
                        <a14:foregroundMark x1="8273" y1="13966" x2="8273" y2="13966"/>
                        <a14:foregroundMark x1="20863" y1="12291" x2="20863" y2="12291"/>
                        <a14:foregroundMark x1="28237" y1="21229" x2="28957" y2="21229"/>
                        <a14:foregroundMark x1="29676" y1="34637" x2="29856" y2="36313"/>
                        <a14:foregroundMark x1="27698" y1="42458" x2="27698" y2="42458"/>
                        <a14:foregroundMark x1="16727" y1="37430" x2="16727" y2="37430"/>
                        <a14:foregroundMark x1="19604" y1="20112" x2="19604" y2="20112"/>
                        <a14:foregroundMark x1="33453" y1="8939" x2="32914" y2="5028"/>
                        <a14:foregroundMark x1="40288" y1="13408" x2="40288" y2="13408"/>
                        <a14:foregroundMark x1="36151" y1="27933" x2="36151" y2="27933"/>
                        <a14:foregroundMark x1="39388" y1="24581" x2="39568" y2="24581"/>
                        <a14:foregroundMark x1="40108" y1="41899" x2="40108" y2="41899"/>
                        <a14:foregroundMark x1="38669" y1="36872" x2="38669" y2="36872"/>
                        <a14:foregroundMark x1="56655" y1="80447" x2="56655" y2="80447"/>
                        <a14:foregroundMark x1="74820" y1="79888" x2="74820" y2="79888"/>
                        <a14:foregroundMark x1="85971" y1="81564" x2="85971" y2="81564"/>
                        <a14:foregroundMark x1="94964" y1="87151" x2="94964" y2="87151"/>
                        <a14:backgroundMark x1="43885" y1="63128" x2="43885" y2="63128"/>
                        <a14:backgroundMark x1="19065" y1="62011" x2="19065" y2="62011"/>
                        <a14:backgroundMark x1="899" y1="58101" x2="899" y2="58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34" y="5948854"/>
            <a:ext cx="2842108" cy="9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-324544" y="4697760"/>
            <a:ext cx="64008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HT" sz="1600" dirty="0">
                <a:solidFill>
                  <a:schemeClr val="bg1">
                    <a:lumMod val="75000"/>
                  </a:schemeClr>
                </a:solidFill>
              </a:rPr>
              <a:t>R01945014 </a:t>
            </a:r>
            <a:r>
              <a:rPr lang="zh-CHT" altLang="en-US" sz="1600" dirty="0">
                <a:solidFill>
                  <a:schemeClr val="bg1">
                    <a:lumMod val="75000"/>
                  </a:schemeClr>
                </a:solidFill>
              </a:rPr>
              <a:t>黃博強</a:t>
            </a:r>
          </a:p>
          <a:p>
            <a:pPr algn="r"/>
            <a:r>
              <a:rPr lang="en-US" altLang="zh-CHT" sz="1600" dirty="0">
                <a:solidFill>
                  <a:schemeClr val="bg1">
                    <a:lumMod val="75000"/>
                  </a:schemeClr>
                </a:solidFill>
              </a:rPr>
              <a:t>R01945037 </a:t>
            </a:r>
            <a:r>
              <a:rPr lang="zh-CHT" altLang="en-US" sz="1600" dirty="0">
                <a:solidFill>
                  <a:schemeClr val="bg1">
                    <a:lumMod val="75000"/>
                  </a:schemeClr>
                </a:solidFill>
              </a:rPr>
              <a:t>林彥伯</a:t>
            </a:r>
          </a:p>
          <a:p>
            <a:pPr algn="r"/>
            <a:r>
              <a:rPr lang="en-US" altLang="zh-CHT" sz="1600" dirty="0">
                <a:solidFill>
                  <a:schemeClr val="bg1">
                    <a:lumMod val="75000"/>
                  </a:schemeClr>
                </a:solidFill>
              </a:rPr>
              <a:t>R01945039 </a:t>
            </a:r>
            <a:r>
              <a:rPr lang="zh-CHT" altLang="en-US" sz="1600" dirty="0">
                <a:solidFill>
                  <a:schemeClr val="bg1">
                    <a:lumMod val="75000"/>
                  </a:schemeClr>
                </a:solidFill>
              </a:rPr>
              <a:t>蘇醒宇</a:t>
            </a:r>
          </a:p>
          <a:p>
            <a:pPr algn="r"/>
            <a:r>
              <a:rPr lang="en-US" altLang="zh-CHT" sz="1600" dirty="0">
                <a:solidFill>
                  <a:schemeClr val="bg1">
                    <a:lumMod val="75000"/>
                  </a:schemeClr>
                </a:solidFill>
              </a:rPr>
              <a:t>R01945043 </a:t>
            </a:r>
            <a:r>
              <a:rPr lang="zh-CHT" altLang="en-US" sz="1600" dirty="0">
                <a:solidFill>
                  <a:schemeClr val="bg1">
                    <a:lumMod val="75000"/>
                  </a:schemeClr>
                </a:solidFill>
              </a:rPr>
              <a:t>吳卓翰 </a:t>
            </a:r>
          </a:p>
          <a:p>
            <a:pPr algn="r"/>
            <a:r>
              <a:rPr lang="en-US" altLang="zh-CHT" sz="1600" dirty="0">
                <a:solidFill>
                  <a:schemeClr val="bg1">
                    <a:lumMod val="75000"/>
                  </a:schemeClr>
                </a:solidFill>
              </a:rPr>
              <a:t>R01945046 </a:t>
            </a:r>
            <a:r>
              <a:rPr lang="zh-CHT" altLang="en-US" sz="1600" dirty="0">
                <a:solidFill>
                  <a:schemeClr val="bg1">
                    <a:lumMod val="75000"/>
                  </a:schemeClr>
                </a:solidFill>
              </a:rPr>
              <a:t>蘇煒迪</a:t>
            </a:r>
          </a:p>
          <a:p>
            <a:pPr algn="r"/>
            <a:r>
              <a:rPr lang="en-US" altLang="zh-CHT" sz="1600" dirty="0">
                <a:solidFill>
                  <a:schemeClr val="bg1">
                    <a:lumMod val="75000"/>
                  </a:schemeClr>
                </a:solidFill>
              </a:rPr>
              <a:t>R01945017 </a:t>
            </a:r>
            <a:r>
              <a:rPr lang="zh-CHT" altLang="en-US" sz="1600" dirty="0">
                <a:solidFill>
                  <a:schemeClr val="bg1">
                    <a:lumMod val="75000"/>
                  </a:schemeClr>
                </a:solidFill>
              </a:rPr>
              <a:t>陳維</a:t>
            </a:r>
            <a:endParaRPr lang="en-US" altLang="zh-TW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0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Assemble fragments</a:t>
            </a:r>
            <a:endParaRPr lang="zh-TW" altLang="en-US" sz="4000" kern="1200" dirty="0"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053431"/>
            <a:ext cx="5810250" cy="3619500"/>
          </a:xfrm>
        </p:spPr>
      </p:pic>
    </p:spTree>
    <p:extLst>
      <p:ext uri="{BB962C8B-B14F-4D97-AF65-F5344CB8AC3E}">
        <p14:creationId xmlns:p14="http://schemas.microsoft.com/office/powerpoint/2010/main" val="30177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Assemble fragments</a:t>
            </a:r>
            <a:endParaRPr lang="zh-TW" altLang="en-US" sz="4000" kern="1200" dirty="0"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161657" cy="2232248"/>
          </a:xfrm>
        </p:spPr>
      </p:pic>
    </p:spTree>
    <p:extLst>
      <p:ext uri="{BB962C8B-B14F-4D97-AF65-F5344CB8AC3E}">
        <p14:creationId xmlns:p14="http://schemas.microsoft.com/office/powerpoint/2010/main" val="122965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Dizzy with data</a:t>
            </a:r>
            <a:endParaRPr lang="zh-TW" altLang="en-US" sz="4000" kern="1200" dirty="0"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After 2005</a:t>
            </a:r>
          </a:p>
          <a:p>
            <a:pPr lvl="1"/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Sequence generation</a:t>
            </a:r>
          </a:p>
          <a:p>
            <a:pPr lvl="1"/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Ability to handle the data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“Next-generation” machines</a:t>
            </a:r>
          </a:p>
          <a:p>
            <a:pPr lvl="1"/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Cheaply</a:t>
            </a:r>
          </a:p>
          <a:p>
            <a:pPr lvl="1"/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Faster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Computer</a:t>
            </a:r>
          </a:p>
          <a:p>
            <a:pPr lvl="1"/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Memory</a:t>
            </a:r>
          </a:p>
          <a:p>
            <a:pPr lvl="1"/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Processing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557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Dizzy with data</a:t>
            </a:r>
            <a:endParaRPr lang="zh-TW" altLang="en-US" sz="4000" kern="1200" dirty="0"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3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Genome Project</a:t>
            </a:r>
          </a:p>
          <a:p>
            <a:pPr lvl="1">
              <a:lnSpc>
                <a:spcPct val="80000"/>
              </a:lnSpc>
            </a:pPr>
            <a:r>
              <a:rPr lang="en-US" altLang="zh-TW" sz="3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More</a:t>
            </a:r>
          </a:p>
          <a:p>
            <a:pPr>
              <a:lnSpc>
                <a:spcPct val="80000"/>
              </a:lnSpc>
            </a:pPr>
            <a:r>
              <a:rPr lang="en-US" altLang="zh-TW" sz="3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Third generation machines</a:t>
            </a:r>
          </a:p>
          <a:p>
            <a:pPr lvl="1">
              <a:lnSpc>
                <a:spcPct val="80000"/>
              </a:lnSpc>
            </a:pPr>
            <a:r>
              <a:rPr lang="en-US" altLang="zh-TW" sz="30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10534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-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-1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1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Introduction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Aharoni" pitchFamily="2" charset="-79"/>
              <a:ea typeface="MS PGothic" pitchFamily="34" charset="-128"/>
              <a:cs typeface="Aharoni" pitchFamily="2" charset="-79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0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-1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Storage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00808"/>
            <a:ext cx="9144000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Cost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v.s.Data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-9020" b="-9020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28" y="5647716"/>
            <a:ext cx="5764278" cy="5917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5267" y="1726432"/>
            <a:ext cx="59680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3.2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billion base pairs</a:t>
            </a: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altLang="zh-TW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1,000</a:t>
            </a: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altLang="zh-TW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10,000</a:t>
            </a: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altLang="zh-TW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=</a:t>
            </a: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altLang="zh-TW" sz="1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USD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$</a:t>
            </a: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32,000,000</a:t>
            </a: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4517888"/>
            <a:ext cx="164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USD$</a:t>
            </a: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3,200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8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Problems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facing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Bioinformatic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Content Placeholder 3" descr="5361166-data-storage-abstract-computer-technology-information-concept-illustratio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69" r="-23869"/>
          <a:stretch>
            <a:fillRect/>
          </a:stretch>
        </p:blipFill>
        <p:spPr>
          <a:xfrm>
            <a:off x="457200" y="2116540"/>
            <a:ext cx="4332656" cy="2382794"/>
          </a:xfr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15" y="2116540"/>
            <a:ext cx="2618658" cy="2618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2703" y="4735198"/>
            <a:ext cx="186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Data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storage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0313" y="4735198"/>
            <a:ext cx="209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Data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transfer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843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Data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Storage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Bioinformatics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field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end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to archive all raw sequence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data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5" name="Picture 4" descr="new_html_m2be3d21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6" y="2953430"/>
            <a:ext cx="4186577" cy="3172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1810" y="625831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More</a:t>
            </a:r>
            <a:r>
              <a:rPr lang="zh-TW" altLang="en-US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than</a:t>
            </a:r>
            <a:r>
              <a:rPr lang="zh-TW" altLang="en-US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90</a:t>
            </a:r>
            <a:r>
              <a:rPr lang="zh-TW" altLang="en-US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GB</a:t>
            </a:r>
            <a:r>
              <a:rPr lang="zh-TW" altLang="en-US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444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Data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Transfer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Want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to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analyze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genome?</a:t>
            </a:r>
          </a:p>
        </p:txBody>
      </p:sp>
      <p:pic>
        <p:nvPicPr>
          <p:cNvPr id="4" name="Picture 3" descr="Screen Shot 2013-05-19 at 上午11.3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8" y="2241172"/>
            <a:ext cx="4272130" cy="4374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2586" y="3942572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More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than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594 GB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372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Solving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the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problem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(storage)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iscard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original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image files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,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and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only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keep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sequence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data.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If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necessary,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just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re-sequence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sample.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Solving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the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problem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(storage)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Putting the data in an off-site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facility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.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mazon-Introduces-Dedicated-Server-Option-for-Cloud-Web-Services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14" y="2514946"/>
            <a:ext cx="2764602" cy="2764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512" y="5302949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$0.095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per GB-month of data stored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(Singapore)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$0.100 per GB-month of data stored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(Tokyo)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6" name="Picture 5" descr="imagesib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64" y="3223693"/>
            <a:ext cx="2684307" cy="1591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5301208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$0.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5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00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$1.000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per GB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of data stored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88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Solving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the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problem</a:t>
            </a:r>
            <a:r>
              <a:rPr lang="zh-TW" altLang="en-US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altLang="zh-TW" sz="4000" kern="1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(transfer)</a:t>
            </a:r>
            <a:endParaRPr lang="en-US" sz="4000" kern="1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Put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one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copy of the data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in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common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cloud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which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everyone uses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Encouraged by the genomics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community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NCBI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has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put a copy of the data from the pilot project of the 1000 Genomes effort into off-site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storage.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Ensemble, the EBI sequence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database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are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automatically funneled into a cloud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environment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as part of a test of the strategy.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pPr lvl="1"/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genengnews.com/media/images/GENHighlight/July2_2010_20571648_DNAwithSkyCloudsBackground_IBMCloudComputing6632462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737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Worries</a:t>
            </a:r>
            <a:r>
              <a:rPr lang="zh-TW" altLang="en-US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about</a:t>
            </a:r>
            <a:r>
              <a:rPr lang="zh-TW" altLang="en-US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security</a:t>
            </a:r>
            <a:endParaRPr lang="en-US" sz="4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Data involving the health of human subjects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,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which is being linked more and more to genome information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he</a:t>
            </a:r>
            <a:r>
              <a:rPr lang="zh-TW" altLang="en-US" i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Health Information Protection Regulations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came into force on July 22, 2005. </a:t>
            </a:r>
          </a:p>
          <a:p>
            <a:pPr lvl="1"/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The Health Information Protection Act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is designed to improve the privacy of people’s health information while ensuring adequate sharing of information is possible to provide health services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989" y="5019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0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Going</a:t>
            </a:r>
            <a:r>
              <a:rPr lang="zh-TW" altLang="en-US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zh-TW" altLang="en-US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zh-TW" altLang="en-US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Cloud</a:t>
            </a:r>
            <a:endParaRPr lang="en-US" sz="4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National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Human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Genome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Research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Institute(NHGRI)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hosted several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meetings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on cloud computing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and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informatics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haroni" pitchFamily="2" charset="-79"/>
              </a:rPr>
              <a:t>analysis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in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2010.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“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One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thing that is clear is that as computation becomes more and more necessary through- out biomedical research, the way these [infrastructure] resources are funded will have to change to be more efficient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,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”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says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James Taylor, 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bioinformaticist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Aharoni" pitchFamily="2" charset="-79"/>
              </a:rPr>
              <a:t> at Emory University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939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Growing Exponentially of Data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2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The primary goal of bioinformatics is to increase the understanding of biological processes</a:t>
            </a:r>
          </a:p>
          <a:p>
            <a:endParaRPr lang="en-US" altLang="zh-TW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But “We 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live in the post-genomic era, when DNA sequence data is growing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exponentially“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                    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Miami </a:t>
            </a:r>
            <a:r>
              <a:rPr lang="en-US" altLang="zh-TW" sz="16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University (Ohio) computational </a:t>
            </a:r>
            <a:r>
              <a:rPr lang="en-US" altLang="zh-TW" sz="16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biologaist</a:t>
            </a:r>
            <a:r>
              <a:rPr lang="en-US" altLang="zh-TW" sz="1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en-US" altLang="zh-TW" sz="1600" i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Iddo</a:t>
            </a:r>
            <a:r>
              <a:rPr lang="en-US" altLang="zh-TW" sz="1600" i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Friedberg</a:t>
            </a:r>
            <a:endParaRPr lang="en-US" altLang="zh-TW" sz="1600" i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9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NCBI Data Growth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95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8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EMBL Data Growth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595462"/>
            <a:ext cx="44958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10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grand area of research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Sequence analysis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Genome annotation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Analysis of gene expression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Analysis of protein expression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Analysis of mutations in cancer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Protein structure prediction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Comparative genomics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Modeling biological systems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High-throughput image analysis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Protein-protein docking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3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Sequence analysis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most primitive operation in computational biology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Genome annotation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the process of marking the genes and other biological features in a DNA sequence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Analysis of gene expression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The expression of many genes can be determined by measuring mRNA levels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2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Analysis of protein expression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Gene expression is measured in many ways including mRNA and protein expression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Analysis of mutations in cancer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to identify previously unknown point mutations in a variety of genes in cancer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Protein structure prediction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important for drug design and the design of novel enzymes</a:t>
            </a:r>
          </a:p>
          <a:p>
            <a:endParaRPr lang="zh-TW" alt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1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Comparative genomics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the study of the relationship of genome structure and function across different biological species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Modeling biological systems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significant task of systems biology and mathematical biology</a:t>
            </a:r>
          </a:p>
          <a:p>
            <a:endParaRPr lang="zh-TW" alt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7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 descr="ste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144" y="1412776"/>
            <a:ext cx="5040560" cy="520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Old Genome Informatics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8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High-throughput image analysis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Computational technologies are used to accelerate or fully automate the processing, quantification and analysis of large amounts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Protein-protein docking</a:t>
            </a:r>
            <a:endParaRPr lang="zh-TW" alt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predict possible protein-protein interactions based on 3D shapes</a:t>
            </a:r>
          </a:p>
          <a:p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Obstacles in Computing Technology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40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Two Ways to Approach higher Computing Ability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One Computer Computing Ability</a:t>
            </a:r>
          </a:p>
          <a:p>
            <a:endParaRPr lang="en-US" altLang="zh-TW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Cloud Computing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9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One Computer Computing Ability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TSMC 20nm 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manufacture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procedure</a:t>
            </a:r>
          </a:p>
          <a:p>
            <a:endParaRPr lang="en-US" altLang="zh-TW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No direct co-relation of bus observed data with the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internal CPU activity</a:t>
            </a:r>
          </a:p>
          <a:p>
            <a:endParaRPr lang="en-US" altLang="zh-TW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Multi-core processor : 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record and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replay (R&amp;R) system</a:t>
            </a:r>
          </a:p>
          <a:p>
            <a:endParaRPr lang="en-US" altLang="zh-TW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Intel Corporation: </a:t>
            </a:r>
          </a:p>
          <a:p>
            <a:pPr marL="0" indent="0" algn="just">
              <a:buNone/>
            </a:pPr>
            <a:r>
              <a:rPr lang="en-US" altLang="zh-TW" sz="2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Virtues and Obstacles of Hardware-assisted Multi-processor Execution Replay</a:t>
            </a:r>
          </a:p>
          <a:p>
            <a:pPr marL="0" indent="0" algn="just">
              <a:buNone/>
            </a:pPr>
            <a:r>
              <a:rPr lang="en-US" altLang="zh-TW" sz="2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(2010)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158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Cloud Computing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Availability of a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Service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Data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Lock-in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Data Confidentiality and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Auditability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Data Transfer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Bottlenecks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Performance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Unpredictability</a:t>
            </a:r>
          </a:p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Scaling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Quickly</a:t>
            </a:r>
          </a:p>
          <a:p>
            <a:endParaRPr lang="en-US" altLang="zh-TW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“10 Obstacles To Cloud Computing” By UC Berkeley &amp; How </a:t>
            </a:r>
            <a:r>
              <a:rPr lang="en-US" altLang="zh-TW" sz="2200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GoGrid</a:t>
            </a:r>
            <a:r>
              <a:rPr lang="en-US" altLang="zh-TW" sz="2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Hurdles </a:t>
            </a:r>
            <a:r>
              <a:rPr lang="en-US" altLang="zh-TW" sz="2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Them</a:t>
            </a:r>
            <a:endParaRPr lang="en-US" altLang="zh-TW" sz="2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6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Cloud Computing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962944"/>
            <a:ext cx="48291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Conclusion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Development takes time, effort and money.</a:t>
            </a:r>
          </a:p>
          <a:p>
            <a:endParaRPr lang="en-US" altLang="zh-TW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Computer is still developing fast, without comparing to bio-information.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Thanks for </a:t>
            </a:r>
            <a:r>
              <a:rPr lang="en-US" altLang="zh-TW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your </a:t>
            </a:r>
            <a:r>
              <a:rPr lang="en-US" altLang="zh-TW" smtClean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attention !</a:t>
            </a:r>
            <a:endParaRPr lang="zh-TW" altLang="en-US" dirty="0">
              <a:solidFill>
                <a:schemeClr val="bg1">
                  <a:lumMod val="8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98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The Evolution of DNA Sequencing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2030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09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New Genome Informatics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內容版面配置區 3" descr="stein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5718136" cy="4698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569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Dizzy with data</a:t>
            </a:r>
            <a:endParaRPr lang="zh-TW" altLang="en-US" sz="4000" dirty="0">
              <a:solidFill>
                <a:schemeClr val="bg1">
                  <a:lumMod val="8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90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Dizzy with data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MS PGothic" pitchFamily="34" charset="-128"/>
                <a:cs typeface="Aharoni" pitchFamily="2" charset="-79"/>
              </a:rPr>
              <a:t>Human Genome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MS PGothic" pitchFamily="34" charset="-128"/>
                <a:cs typeface="Aharoni" pitchFamily="2" charset="-79"/>
              </a:rPr>
              <a:t>Project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MS PGothic" pitchFamily="34" charset="-128"/>
                <a:cs typeface="Aharoni" pitchFamily="2" charset="-79"/>
              </a:rPr>
              <a:t> Planned for 15 years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MS PGothic" pitchFamily="34" charset="-128"/>
                <a:cs typeface="Aharoni" pitchFamily="2" charset="-79"/>
              </a:rPr>
              <a:t>Celera Genomics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MS PGothic" pitchFamily="34" charset="-128"/>
                <a:cs typeface="Aharoni" pitchFamily="2" charset="-79"/>
              </a:rPr>
              <a:t>Shotgun Sequencing Method</a:t>
            </a:r>
          </a:p>
        </p:txBody>
      </p:sp>
    </p:spTree>
    <p:extLst>
      <p:ext uri="{BB962C8B-B14F-4D97-AF65-F5344CB8AC3E}">
        <p14:creationId xmlns:p14="http://schemas.microsoft.com/office/powerpoint/2010/main" val="162434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kern="12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Shotgun Sequencing Method</a:t>
            </a:r>
            <a:endParaRPr lang="zh-TW" altLang="en-US" sz="4000" kern="1200" dirty="0">
              <a:solidFill>
                <a:schemeClr val="bg1">
                  <a:lumMod val="95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34506" cy="4176464"/>
          </a:xfrm>
        </p:spPr>
      </p:pic>
    </p:spTree>
    <p:extLst>
      <p:ext uri="{BB962C8B-B14F-4D97-AF65-F5344CB8AC3E}">
        <p14:creationId xmlns:p14="http://schemas.microsoft.com/office/powerpoint/2010/main" val="220606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1109</Words>
  <Application>Microsoft Macintosh PowerPoint</Application>
  <PresentationFormat>如螢幕大小 (4:3)</PresentationFormat>
  <Paragraphs>173</Paragraphs>
  <Slides>47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Will Computers Crash Genomics</vt:lpstr>
      <vt:lpstr>Introduction</vt:lpstr>
      <vt:lpstr>PowerPoint 簡報</vt:lpstr>
      <vt:lpstr>Old Genome Informatics</vt:lpstr>
      <vt:lpstr>The Evolution of DNA Sequencing</vt:lpstr>
      <vt:lpstr>New Genome Informatics</vt:lpstr>
      <vt:lpstr>Dizzy with data</vt:lpstr>
      <vt:lpstr>Dizzy with data</vt:lpstr>
      <vt:lpstr>Shotgun Sequencing Method</vt:lpstr>
      <vt:lpstr>Assemble fragments</vt:lpstr>
      <vt:lpstr>Assemble fragments</vt:lpstr>
      <vt:lpstr>Dizzy with data</vt:lpstr>
      <vt:lpstr>Dizzy with data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Storage Issues</vt:lpstr>
      <vt:lpstr>Cost v.s.Data</vt:lpstr>
      <vt:lpstr>Problems facing Bioinformatic</vt:lpstr>
      <vt:lpstr>Data Storage</vt:lpstr>
      <vt:lpstr>Data Transfer</vt:lpstr>
      <vt:lpstr>Solving the problem (storage)</vt:lpstr>
      <vt:lpstr>Solving the problem (storage)</vt:lpstr>
      <vt:lpstr>Solving the problem (transfer)</vt:lpstr>
      <vt:lpstr>Worries about security</vt:lpstr>
      <vt:lpstr>Going To the Cloud</vt:lpstr>
      <vt:lpstr>Growing Exponentially of Data</vt:lpstr>
      <vt:lpstr>PowerPoint 簡報</vt:lpstr>
      <vt:lpstr>NCBI Data Growth</vt:lpstr>
      <vt:lpstr>EMBL Data Growth</vt:lpstr>
      <vt:lpstr>grand area of research</vt:lpstr>
      <vt:lpstr>PowerPoint 簡報</vt:lpstr>
      <vt:lpstr>PowerPoint 簡報</vt:lpstr>
      <vt:lpstr>PowerPoint 簡報</vt:lpstr>
      <vt:lpstr>PowerPoint 簡報</vt:lpstr>
      <vt:lpstr>Obstacles in Computing Technology</vt:lpstr>
      <vt:lpstr>Two Ways to Approach higher Computing Ability</vt:lpstr>
      <vt:lpstr>One Computer Computing Ability</vt:lpstr>
      <vt:lpstr>Cloud Computing</vt:lpstr>
      <vt:lpstr>Cloud Computing</vt:lpstr>
      <vt:lpstr>Conclusion</vt:lpstr>
      <vt:lpstr>Thanks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john-big</dc:creator>
  <cp:lastModifiedBy>醒宇 蘇</cp:lastModifiedBy>
  <cp:revision>15</cp:revision>
  <dcterms:created xsi:type="dcterms:W3CDTF">2013-05-19T12:21:10Z</dcterms:created>
  <dcterms:modified xsi:type="dcterms:W3CDTF">2013-05-20T05:53:39Z</dcterms:modified>
</cp:coreProperties>
</file>