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434" r:id="rId3"/>
    <p:sldId id="403" r:id="rId4"/>
    <p:sldId id="427" r:id="rId5"/>
    <p:sldId id="426" r:id="rId6"/>
    <p:sldId id="436" r:id="rId7"/>
    <p:sldId id="301" r:id="rId8"/>
    <p:sldId id="302" r:id="rId9"/>
    <p:sldId id="414" r:id="rId10"/>
    <p:sldId id="416" r:id="rId11"/>
    <p:sldId id="417" r:id="rId12"/>
    <p:sldId id="397" r:id="rId13"/>
    <p:sldId id="437" r:id="rId14"/>
    <p:sldId id="391" r:id="rId15"/>
    <p:sldId id="409" r:id="rId16"/>
    <p:sldId id="400" r:id="rId17"/>
    <p:sldId id="402" r:id="rId18"/>
    <p:sldId id="412" r:id="rId19"/>
    <p:sldId id="401" r:id="rId20"/>
    <p:sldId id="435" r:id="rId21"/>
    <p:sldId id="408" r:id="rId22"/>
    <p:sldId id="420" r:id="rId23"/>
    <p:sldId id="307" r:id="rId24"/>
    <p:sldId id="386" r:id="rId25"/>
    <p:sldId id="388" r:id="rId26"/>
    <p:sldId id="428" r:id="rId27"/>
    <p:sldId id="432" r:id="rId28"/>
    <p:sldId id="433" r:id="rId29"/>
    <p:sldId id="424" r:id="rId30"/>
    <p:sldId id="410" r:id="rId31"/>
  </p:sldIdLst>
  <p:sldSz cx="9144000" cy="6858000" type="screen4x3"/>
  <p:notesSz cx="9144000" cy="6858000"/>
  <p:defaultTextStyle>
    <a:defPPr>
      <a:defRPr lang="zh-TW"/>
    </a:defPPr>
    <a:lvl1pPr algn="l" rtl="0" fontAlgn="base">
      <a:spcBef>
        <a:spcPct val="20000"/>
      </a:spcBef>
      <a:spcAft>
        <a:spcPct val="0"/>
      </a:spcAft>
      <a:buChar char="•"/>
      <a:defRPr kumimoji="1" kern="1200">
        <a:solidFill>
          <a:schemeClr val="bg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20000"/>
      </a:spcBef>
      <a:spcAft>
        <a:spcPct val="0"/>
      </a:spcAft>
      <a:buChar char="•"/>
      <a:defRPr kumimoji="1" kern="1200">
        <a:solidFill>
          <a:schemeClr val="bg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20000"/>
      </a:spcBef>
      <a:spcAft>
        <a:spcPct val="0"/>
      </a:spcAft>
      <a:buChar char="•"/>
      <a:defRPr kumimoji="1" kern="1200">
        <a:solidFill>
          <a:schemeClr val="bg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20000"/>
      </a:spcBef>
      <a:spcAft>
        <a:spcPct val="0"/>
      </a:spcAft>
      <a:buChar char="•"/>
      <a:defRPr kumimoji="1" kern="1200">
        <a:solidFill>
          <a:schemeClr val="bg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20000"/>
      </a:spcBef>
      <a:spcAft>
        <a:spcPct val="0"/>
      </a:spcAft>
      <a:buChar char="•"/>
      <a:defRPr kumimoji="1" kern="1200">
        <a:solidFill>
          <a:schemeClr val="bg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bg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bg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bg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bg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CCFF33"/>
    <a:srgbClr val="FFC000"/>
    <a:srgbClr val="FF0000"/>
    <a:srgbClr val="FFFFFF"/>
    <a:srgbClr val="FF66FF"/>
    <a:srgbClr val="FF6699"/>
    <a:srgbClr val="FFFF00"/>
    <a:srgbClr val="FFFF99"/>
    <a:srgbClr val="0070C0"/>
    <a:srgbClr val="92D0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496" autoAdjust="0"/>
  </p:normalViewPr>
  <p:slideViewPr>
    <p:cSldViewPr snapToGrid="0">
      <p:cViewPr varScale="1">
        <p:scale>
          <a:sx n="85" d="100"/>
          <a:sy n="85" d="100"/>
        </p:scale>
        <p:origin x="-63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%5bWork%5d%20Photo%20Navigator\ACM_MM08_PaperWriting\Evaluation\UserStudy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H:\%5bWork%5d%20Photo%20Navigator\ACM_MM08_PaperWriting\Evaluation\UserStudy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autoTitleDeleted val="1"/>
    <c:plotArea>
      <c:layout>
        <c:manualLayout>
          <c:layoutTarget val="inner"/>
          <c:xMode val="edge"/>
          <c:yMode val="edge"/>
          <c:x val="0.34745073995895387"/>
          <c:y val="9.49657684344168E-2"/>
          <c:w val="0.38343975078754788"/>
          <c:h val="0.6616359615316838"/>
        </c:manualLayout>
      </c:layout>
      <c:radarChart>
        <c:radarStyle val="filled"/>
        <c:ser>
          <c:idx val="0"/>
          <c:order val="0"/>
          <c:tx>
            <c:v>Photo Navigator</c:v>
          </c:tx>
          <c:spPr>
            <a:solidFill>
              <a:srgbClr val="66CCFF">
                <a:alpha val="40000"/>
              </a:srgbClr>
            </a:solidFill>
            <a:ln w="28575">
              <a:solidFill>
                <a:srgbClr val="66FFFF"/>
              </a:solidFill>
            </a:ln>
          </c:spPr>
          <c:cat>
            <c:strRef>
              <c:f>Fusion!$A$12:$A$17</c:f>
              <c:strCache>
                <c:ptCount val="6"/>
                <c:pt idx="0">
                  <c:v>Reality</c:v>
                </c:pt>
                <c:pt idx="1">
                  <c:v>Visual perception</c:v>
                </c:pt>
                <c:pt idx="2">
                  <c:v>Smoothness</c:v>
                </c:pt>
                <c:pt idx="3">
                  <c:v>Spatiality</c:v>
                </c:pt>
                <c:pt idx="4">
                  <c:v>Acceptance</c:v>
                </c:pt>
                <c:pt idx="5">
                  <c:v>Experience</c:v>
                </c:pt>
              </c:strCache>
            </c:strRef>
          </c:cat>
          <c:val>
            <c:numRef>
              <c:f>Fusion!$B$12:$B$17</c:f>
              <c:numCache>
                <c:formatCode>General</c:formatCode>
                <c:ptCount val="6"/>
                <c:pt idx="0">
                  <c:v>8.0062500000000014</c:v>
                </c:pt>
                <c:pt idx="1">
                  <c:v>7.1812500000000004</c:v>
                </c:pt>
                <c:pt idx="2">
                  <c:v>7.4562500000000034</c:v>
                </c:pt>
                <c:pt idx="3">
                  <c:v>8.3250000000000028</c:v>
                </c:pt>
                <c:pt idx="4">
                  <c:v>7.6974999999999945</c:v>
                </c:pt>
                <c:pt idx="5">
                  <c:v>7.4187500000000002</c:v>
                </c:pt>
              </c:numCache>
            </c:numRef>
          </c:val>
        </c:ser>
        <c:ser>
          <c:idx val="1"/>
          <c:order val="1"/>
          <c:tx>
            <c:v>Photo Story</c:v>
          </c:tx>
          <c:spPr>
            <a:solidFill>
              <a:srgbClr val="669900">
                <a:alpha val="40000"/>
              </a:srgbClr>
            </a:solidFill>
            <a:ln w="28575">
              <a:solidFill>
                <a:srgbClr val="CCFF33"/>
              </a:solidFill>
            </a:ln>
          </c:spPr>
          <c:cat>
            <c:strRef>
              <c:f>Fusion!$A$12:$A$17</c:f>
              <c:strCache>
                <c:ptCount val="6"/>
                <c:pt idx="0">
                  <c:v>Reality</c:v>
                </c:pt>
                <c:pt idx="1">
                  <c:v>Visual perception</c:v>
                </c:pt>
                <c:pt idx="2">
                  <c:v>Smoothness</c:v>
                </c:pt>
                <c:pt idx="3">
                  <c:v>Spatiality</c:v>
                </c:pt>
                <c:pt idx="4">
                  <c:v>Acceptance</c:v>
                </c:pt>
                <c:pt idx="5">
                  <c:v>Experience</c:v>
                </c:pt>
              </c:strCache>
            </c:strRef>
          </c:cat>
          <c:val>
            <c:numRef>
              <c:f>Fusion!$C$12:$C$17</c:f>
              <c:numCache>
                <c:formatCode>General</c:formatCode>
                <c:ptCount val="6"/>
                <c:pt idx="0">
                  <c:v>6.6437499999999998</c:v>
                </c:pt>
                <c:pt idx="1">
                  <c:v>7.2624999999999975</c:v>
                </c:pt>
                <c:pt idx="2">
                  <c:v>6.9974999999999996</c:v>
                </c:pt>
                <c:pt idx="3">
                  <c:v>5.5187499999999998</c:v>
                </c:pt>
                <c:pt idx="4">
                  <c:v>6.8724999999999996</c:v>
                </c:pt>
                <c:pt idx="5">
                  <c:v>6.2312500000000277</c:v>
                </c:pt>
              </c:numCache>
            </c:numRef>
          </c:val>
        </c:ser>
        <c:ser>
          <c:idx val="2"/>
          <c:order val="2"/>
          <c:tx>
            <c:v>ACDSee</c:v>
          </c:tx>
          <c:spPr>
            <a:solidFill>
              <a:srgbClr val="CC6600">
                <a:alpha val="40000"/>
              </a:srgbClr>
            </a:solidFill>
            <a:ln w="28575">
              <a:solidFill>
                <a:srgbClr val="FFCC00"/>
              </a:solidFill>
            </a:ln>
          </c:spPr>
          <c:cat>
            <c:strRef>
              <c:f>Fusion!$A$12:$A$17</c:f>
              <c:strCache>
                <c:ptCount val="6"/>
                <c:pt idx="0">
                  <c:v>Reality</c:v>
                </c:pt>
                <c:pt idx="1">
                  <c:v>Visual perception</c:v>
                </c:pt>
                <c:pt idx="2">
                  <c:v>Smoothness</c:v>
                </c:pt>
                <c:pt idx="3">
                  <c:v>Spatiality</c:v>
                </c:pt>
                <c:pt idx="4">
                  <c:v>Acceptance</c:v>
                </c:pt>
                <c:pt idx="5">
                  <c:v>Experience</c:v>
                </c:pt>
              </c:strCache>
            </c:strRef>
          </c:cat>
          <c:val>
            <c:numRef>
              <c:f>Fusion!$D$12:$D$17</c:f>
              <c:numCache>
                <c:formatCode>General</c:formatCode>
                <c:ptCount val="6"/>
                <c:pt idx="0">
                  <c:v>4.9937500000000004</c:v>
                </c:pt>
                <c:pt idx="1">
                  <c:v>5.3562500000000002</c:v>
                </c:pt>
                <c:pt idx="2">
                  <c:v>4.9437500000000014</c:v>
                </c:pt>
                <c:pt idx="3">
                  <c:v>4.2312500000000277</c:v>
                </c:pt>
                <c:pt idx="4">
                  <c:v>5.0249999999999755</c:v>
                </c:pt>
                <c:pt idx="5">
                  <c:v>5.0187499999999998</c:v>
                </c:pt>
              </c:numCache>
            </c:numRef>
          </c:val>
        </c:ser>
        <c:axId val="85409792"/>
        <c:axId val="85411328"/>
      </c:radarChart>
      <c:catAx>
        <c:axId val="85409792"/>
        <c:scaling>
          <c:orientation val="minMax"/>
        </c:scaling>
        <c:axPos val="b"/>
        <c:majorGridlines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2000">
                <a:solidFill>
                  <a:schemeClr val="bg1"/>
                </a:solidFill>
                <a:latin typeface="Calibri" pitchFamily="34" charset="0"/>
                <a:cs typeface="Arial" pitchFamily="34" charset="0"/>
              </a:defRPr>
            </a:pPr>
            <a:endParaRPr lang="zh-TW"/>
          </a:p>
        </c:txPr>
        <c:crossAx val="85411328"/>
        <c:crosses val="autoZero"/>
        <c:auto val="1"/>
        <c:lblAlgn val="ctr"/>
        <c:lblOffset val="100"/>
      </c:catAx>
      <c:valAx>
        <c:axId val="85411328"/>
        <c:scaling>
          <c:orientation val="minMax"/>
        </c:scaling>
        <c:axPos val="l"/>
        <c:majorGridlines>
          <c:spPr>
            <a:ln w="3175">
              <a:solidFill>
                <a:schemeClr val="bg1">
                  <a:lumMod val="50000"/>
                </a:schemeClr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600">
                <a:solidFill>
                  <a:schemeClr val="bg1"/>
                </a:solidFill>
                <a:latin typeface="Calibri" pitchFamily="34" charset="0"/>
              </a:defRPr>
            </a:pPr>
            <a:endParaRPr lang="zh-TW"/>
          </a:p>
        </c:txPr>
        <c:crossAx val="85409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15372285916986"/>
          <c:y val="0.77194976347726263"/>
          <c:w val="0.2832050776745233"/>
          <c:h val="0.21781351227449741"/>
        </c:manualLayout>
      </c:layout>
      <c:txPr>
        <a:bodyPr/>
        <a:lstStyle/>
        <a:p>
          <a:pPr>
            <a:defRPr sz="2000">
              <a:solidFill>
                <a:schemeClr val="bg1"/>
              </a:solidFill>
              <a:latin typeface="Calibri" pitchFamily="34" charset="0"/>
            </a:defRPr>
          </a:pPr>
          <a:endParaRPr lang="zh-TW"/>
        </a:p>
      </c:txPr>
    </c:legend>
    <c:plotVisOnly val="1"/>
  </c:chart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zh-TW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autoTitleDeleted val="1"/>
    <c:plotArea>
      <c:layout/>
      <c:barChart>
        <c:barDir val="col"/>
        <c:grouping val="clustered"/>
        <c:ser>
          <c:idx val="0"/>
          <c:order val="0"/>
          <c:tx>
            <c:v>Photo Navigator</c:v>
          </c:tx>
          <c:spPr>
            <a:solidFill>
              <a:srgbClr val="00B0F0"/>
            </a:solidFill>
            <a:ln w="28575">
              <a:solidFill>
                <a:schemeClr val="bg1"/>
              </a:solidFill>
            </a:ln>
          </c:spPr>
          <c:cat>
            <c:strLit>
              <c:ptCount val="5"/>
              <c:pt idx="0">
                <c:v>set A</c:v>
              </c:pt>
              <c:pt idx="1">
                <c:v>set B</c:v>
              </c:pt>
              <c:pt idx="2">
                <c:v>set C</c:v>
              </c:pt>
              <c:pt idx="3">
                <c:v>set D</c:v>
              </c:pt>
              <c:pt idx="4">
                <c:v>set E</c:v>
              </c:pt>
            </c:strLit>
          </c:cat>
          <c:val>
            <c:numRef>
              <c:f>Fusion!$B$9:$F$9</c:f>
              <c:numCache>
                <c:formatCode>General</c:formatCode>
                <c:ptCount val="5"/>
                <c:pt idx="0">
                  <c:v>7.546875</c:v>
                </c:pt>
                <c:pt idx="1">
                  <c:v>7.8645833333333295</c:v>
                </c:pt>
                <c:pt idx="2">
                  <c:v>7.7062500000000034</c:v>
                </c:pt>
                <c:pt idx="3">
                  <c:v>7.588541666666667</c:v>
                </c:pt>
                <c:pt idx="4">
                  <c:v>7.6979166666666057</c:v>
                </c:pt>
              </c:numCache>
            </c:numRef>
          </c:val>
        </c:ser>
        <c:ser>
          <c:idx val="1"/>
          <c:order val="1"/>
          <c:tx>
            <c:v>Photo Story</c:v>
          </c:tx>
          <c:spPr>
            <a:solidFill>
              <a:srgbClr val="92D050"/>
            </a:solidFill>
            <a:ln w="28575">
              <a:solidFill>
                <a:schemeClr val="bg1"/>
              </a:solidFill>
            </a:ln>
          </c:spPr>
          <c:cat>
            <c:strLit>
              <c:ptCount val="5"/>
              <c:pt idx="0">
                <c:v>set A</c:v>
              </c:pt>
              <c:pt idx="1">
                <c:v>set B</c:v>
              </c:pt>
              <c:pt idx="2">
                <c:v>set C</c:v>
              </c:pt>
              <c:pt idx="3">
                <c:v>set D</c:v>
              </c:pt>
              <c:pt idx="4">
                <c:v>set E</c:v>
              </c:pt>
            </c:strLit>
          </c:cat>
          <c:val>
            <c:numRef>
              <c:f>Fusion!$G$9:$K$9</c:f>
              <c:numCache>
                <c:formatCode>General</c:formatCode>
                <c:ptCount val="5"/>
                <c:pt idx="0">
                  <c:v>6.838541666666667</c:v>
                </c:pt>
                <c:pt idx="1">
                  <c:v>7.0364583333333597</c:v>
                </c:pt>
                <c:pt idx="2">
                  <c:v>6.244791666666667</c:v>
                </c:pt>
                <c:pt idx="3">
                  <c:v>6.4249999999999945</c:v>
                </c:pt>
                <c:pt idx="4">
                  <c:v>6.3937499999999998</c:v>
                </c:pt>
              </c:numCache>
            </c:numRef>
          </c:val>
        </c:ser>
        <c:ser>
          <c:idx val="2"/>
          <c:order val="2"/>
          <c:tx>
            <c:v>ACDSee</c:v>
          </c:tx>
          <c:spPr>
            <a:solidFill>
              <a:srgbClr val="FFCC00"/>
            </a:solidFill>
            <a:ln w="28575">
              <a:solidFill>
                <a:schemeClr val="bg1"/>
              </a:solidFill>
            </a:ln>
          </c:spPr>
          <c:cat>
            <c:strLit>
              <c:ptCount val="5"/>
              <c:pt idx="0">
                <c:v>set A</c:v>
              </c:pt>
              <c:pt idx="1">
                <c:v>set B</c:v>
              </c:pt>
              <c:pt idx="2">
                <c:v>set C</c:v>
              </c:pt>
              <c:pt idx="3">
                <c:v>set D</c:v>
              </c:pt>
              <c:pt idx="4">
                <c:v>set E</c:v>
              </c:pt>
            </c:strLit>
          </c:cat>
          <c:val>
            <c:numRef>
              <c:f>Fusion!$L$9:$P$9</c:f>
              <c:numCache>
                <c:formatCode>General</c:formatCode>
                <c:ptCount val="5"/>
                <c:pt idx="0">
                  <c:v>5.1249999999999689</c:v>
                </c:pt>
                <c:pt idx="1">
                  <c:v>4.9583333333333597</c:v>
                </c:pt>
                <c:pt idx="2">
                  <c:v>4.8229166666666057</c:v>
                </c:pt>
                <c:pt idx="3">
                  <c:v>4.8124999999999956</c:v>
                </c:pt>
                <c:pt idx="4">
                  <c:v>4.921875</c:v>
                </c:pt>
              </c:numCache>
            </c:numRef>
          </c:val>
        </c:ser>
        <c:axId val="86236544"/>
        <c:axId val="86193280"/>
      </c:barChart>
      <c:catAx>
        <c:axId val="8623654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2000">
                <a:solidFill>
                  <a:schemeClr val="bg1"/>
                </a:solidFill>
                <a:latin typeface="Calibri" pitchFamily="34" charset="0"/>
              </a:defRPr>
            </a:pPr>
            <a:endParaRPr lang="zh-TW"/>
          </a:p>
        </c:txPr>
        <c:crossAx val="86193280"/>
        <c:crosses val="autoZero"/>
        <c:auto val="1"/>
        <c:lblAlgn val="ctr"/>
        <c:lblOffset val="100"/>
      </c:catAx>
      <c:valAx>
        <c:axId val="8619328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sz="2000">
                <a:solidFill>
                  <a:schemeClr val="bg1"/>
                </a:solidFill>
                <a:latin typeface="Calibri" pitchFamily="34" charset="0"/>
              </a:defRPr>
            </a:pPr>
            <a:endParaRPr lang="zh-TW"/>
          </a:p>
        </c:txPr>
        <c:crossAx val="8623654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2000">
              <a:solidFill>
                <a:schemeClr val="bg1"/>
              </a:solidFill>
              <a:latin typeface="Calibri" pitchFamily="34" charset="0"/>
            </a:defRPr>
          </a:pPr>
          <a:endParaRPr lang="zh-TW"/>
        </a:p>
      </c:txPr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image" Target="../media/image80.emf"/><Relationship Id="rId4" Type="http://schemas.openxmlformats.org/officeDocument/2006/relationships/image" Target="../media/image83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image" Target="../media/image9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emf"/><Relationship Id="rId1" Type="http://schemas.openxmlformats.org/officeDocument/2006/relationships/image" Target="../media/image5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emf"/><Relationship Id="rId1" Type="http://schemas.openxmlformats.org/officeDocument/2006/relationships/image" Target="../media/image15.emf"/><Relationship Id="rId4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7" Type="http://schemas.openxmlformats.org/officeDocument/2006/relationships/image" Target="../media/image35.e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e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7B22DB1-AFC3-4E7F-873E-72FB5141A3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66870B-16ED-4524-BC70-255981795AEC}" type="slidenum">
              <a:rPr lang="en-US" altLang="zh-TW" smtClean="0"/>
              <a:pPr/>
              <a:t>1</a:t>
            </a:fld>
            <a:endParaRPr lang="en-US" altLang="zh-TW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Good afternoon, everyone. 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It's my great honor to present our work here. 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My name is Chang, 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Chia-Hu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and I come from National Taiwan University in Taiwan. 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title of this paper is Photo Navigator. 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We propose a system for enhancing the photo browsing experience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by creating a new browsing style. 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This style gives users a realistic feel as being into the scenes. 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I’ll start by giving an example to show the basic idea of the proposed Photo Navigator system.</a:t>
            </a:r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 In this way, we obtain the 2D position of the rear wall in this image.  )</a:t>
            </a:r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403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BC898-83A7-493D-A2D9-B75DD0A01EDD}" type="slidenum">
              <a:rPr lang="en-US" altLang="zh-TW" smtClean="0"/>
              <a:pPr/>
              <a:t>10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next step is to find the vanishing point within the rear wall. 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 less-carefully-placed vanishing point might cause terrible distortion </a:t>
            </a:r>
            <a:endParaRPr kumimoji="1" lang="en-US" sz="1200" b="1" kern="1200" baseline="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when walking through the model. </a:t>
            </a:r>
            <a:endParaRPr kumimoji="1" lang="zh-TW" altLang="en-US" sz="1200" b="1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Therefore, we have to define criterion for selecting the vanishing point to avoid such distortion.</a:t>
            </a:r>
            <a:endParaRPr kumimoji="1" lang="zh-TW" altLang="en-US" sz="1200" b="1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</a:t>
            </a:r>
            <a:r>
              <a:rPr kumimoji="1" lang="en-US" sz="1200" kern="120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For a </a:t>
            </a:r>
            <a:r>
              <a:rPr lang="en-US" altLang="zh-TW" sz="1200" dirty="0" smtClean="0"/>
              <a:t>hypothetic</a:t>
            </a:r>
            <a:r>
              <a:rPr lang="en-US" altLang="zh-TW" sz="1200" baseline="0" dirty="0" smtClean="0"/>
              <a:t>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vanishing point, (@) we can obtain these four lines.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We define the (@) detected ground region as G and (@) this region as U.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It is apparent that (@) a vanishing point with larger area of the region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means a better match to the detected ground.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We want to maximize (@) the correct match “the intersection of U and G”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and (@) minimize the false match “the intersection of U and non-G”.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Thus, we maximize this criterion.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Instead of exhausted search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over all possible points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within the rear wall,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we use a multi-scale search to find this kind vanishing point within a search area.</a:t>
            </a:r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50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68AF0D-6D32-4710-BD0F-C8BC0F9D1D90}" type="slidenum">
              <a:rPr lang="en-US" altLang="zh-TW" smtClean="0"/>
              <a:pPr/>
              <a:t>11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After automatically determining the rear wall and the vanishing point,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we have constructed a 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cuboid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model and estimated the initial camera pose.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Here, a camera pose is specified by its rotation and translation.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Their parameters can be estimated by using the method proposed by this paper.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We can also obtain the corresponding camera projection matrix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and the 3D coordinates for each 2D feature. </a:t>
            </a:r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60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1E91B7-A743-4759-A7DD-1DFA66ACA302}" type="slidenum">
              <a:rPr lang="en-US" altLang="zh-TW" smtClean="0"/>
              <a:pPr/>
              <a:t>12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Camera Alignment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In order to switch from browsing I to browsing J as seamlessly as possible,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Camera Alignment is performed to (@) find the final camera pose.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This problem can be formulated as (@) this optimization.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That is, we want (@) the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projected position of features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under a specific camera pose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to be close to (@)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its corresponding feature position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in the image J.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This problem can be solved by </a:t>
            </a:r>
            <a:r>
              <a:rPr kumimoji="1" lang="en-US" sz="1200" i="1" kern="1200" dirty="0" err="1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Levenberg</a:t>
            </a:r>
            <a:r>
              <a:rPr kumimoji="1" lang="en-US" sz="1200" i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-Marquardt algorithm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and </a:t>
            </a:r>
            <a:r>
              <a:rPr kumimoji="1" lang="en-US" sz="1200" i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Gauss-Newton algorithm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. </a:t>
            </a:r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71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36F91D-1E59-4311-83A2-4A10268B1F8A}" type="slidenum">
              <a:rPr lang="en-US" altLang="zh-TW" smtClean="0"/>
              <a:pPr/>
              <a:t>13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EE2A0C-F8C1-497E-AB70-5CB3F5FE6B59}" type="slidenum">
              <a:rPr lang="en-US" altLang="zh-TW" smtClean="0"/>
              <a:pPr/>
              <a:t>14</a:t>
            </a:fld>
            <a:endParaRPr lang="en-US" altLang="zh-TW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With the aforementioned 3D Scene Model Reconstruction,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given two photographs,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we can obtain (@) a 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cuboid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model,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the initial camera pose and (@) a final camera pose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for the best photograph transition.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Next I’ll describe the slideshow generation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and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begin with the photo ordering.  </a:t>
            </a:r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basic process of Photo ordering is to find the best destination image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to follow a source image from the input photo collection.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For example,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given a collection of unordered photos,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after selecting the starting point,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we match features across the source image and the remaining images. </a:t>
            </a: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Then we discard images (@)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which have insufficient matched features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with source image. </a:t>
            </a:r>
          </a:p>
          <a:p>
            <a:pPr lvl="0" eaLnBrk="0" fontAlgn="base" hangingPunct="0"/>
            <a:endParaRPr kumimoji="1" lang="en-US" altLang="zh-TW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For each of the remaining photos,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altLang="zh-TW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we estimate the corresponding camera motion type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from source image to destination image by using the camera alignment procedure. </a:t>
            </a:r>
            <a:r>
              <a:rPr kumimoji="1" lang="en-US" altLang="zh-TW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)</a:t>
            </a:r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915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96AD1C-FA71-477C-A562-EB785CB68362}" type="slidenum">
              <a:rPr lang="en-US" altLang="zh-TW" smtClean="0"/>
              <a:pPr/>
              <a:t>15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(For each of the remaining photos, )(@) we estimate the corresponding camera motion type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from source image to destination image by using the camera alignment procedure. 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In our system, (@) we classify the camera motion as 4 types: forward, pan, rotation, and crouch.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We assign different weightings to the four kinds of camera motions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in the order of preference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to encourage camera motion spending more time on our preferred motion styles.                                                                        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So this one is the best destination image in this example. </a:t>
            </a:r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8F123D-AAA6-45E8-9071-21AB287865C8}" type="slidenum">
              <a:rPr lang="en-US" altLang="zh-TW" smtClean="0"/>
              <a:pPr/>
              <a:t>16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In this way,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the photo ordering process automatically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arranges these unordered photos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by their spatial relationships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and generates a camera path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for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them. </a:t>
            </a:r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120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D4465A-C8C6-4E0E-8372-6A1DE987D94F}" type="slidenum">
              <a:rPr lang="zh-TW" altLang="en-US" smtClean="0"/>
              <a:pPr/>
              <a:t>17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Once we have determined a camera trace for photos,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 series of views to fly-through these photos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can be rendered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according to a specific walking speed. 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Here shows an example with a constant walking speed.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Although simple, it seems a little boring.</a:t>
            </a:r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B22DB1-AFC3-4E7F-873E-72FB5141A310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Instead of walking in a constant speed,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we increase the speed in the first three quarters of time interval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and decrease the speed in the last quarter of time interval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to further emphasize the “fly-through” effect.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Here I show the result.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Now it looks better.</a:t>
            </a:r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B0454F-E0E7-4B98-A416-9E2F2F93C142}" type="slidenum">
              <a:rPr lang="en-US" altLang="zh-TW" smtClean="0"/>
              <a:pPr/>
              <a:t>19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Here is Taiwan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and let's fly to the famous landmark of Taipei city in Taiwan: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Chiang Kai-shek Memorial Hall.</a:t>
            </a:r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B22DB1-AFC3-4E7F-873E-72FB5141A310}" type="slidenum">
              <a:rPr lang="en-US" altLang="zh-TW" smtClean="0"/>
              <a:pPr>
                <a:defRPr/>
              </a:pPr>
              <a:t>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Post-processing is applied to further improve the visual quality. 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For example, from this source image to this destination image,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when the rendering of the model </a:t>
            </a:r>
          </a:p>
          <a:p>
            <a:pPr lvl="0" eaLnBrk="0" fontAlgn="base" hangingPunct="0"/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under some camera pose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does not cover the whole image,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the black area is filled by destination image.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Furthermore,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in order to smooth this edge, (@) cross-blending is performed along the boundary.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During the transition,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rendered view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is cross-faded to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next image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gradually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. 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In addition,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we add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photo frame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and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camera shuttering effect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for each photograph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to provide a wonderful contrast between photos and rendered virtual views.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B22DB1-AFC3-4E7F-873E-72FB5141A310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Moreover,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rendered video can be accompanied with music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to further improve the browsing experience.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Photo switches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are aligned with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nearest beat </a:t>
            </a:r>
          </a:p>
          <a:p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to harmonize the audio-visual effect.</a:t>
            </a:r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144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A5A778-F399-47DB-8396-D24AD8135FB1}" type="slidenum">
              <a:rPr lang="en-US" altLang="zh-TW" smtClean="0"/>
              <a:pPr/>
              <a:t>21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Here we demo the result for the Input unordered photos. (@) </a:t>
            </a:r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B22DB1-AFC3-4E7F-873E-72FB5141A310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We evaluate the performance based on the five photo sets: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landscape photos in set A and set B,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landmark photos,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night view photos,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and campus photos.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Note that each photo set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contains different types and numbers of unordered photos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to represent the diversity of input photo collections.</a:t>
            </a:r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104529-FA57-4BBD-A024-25E81851940A}" type="slidenum">
              <a:rPr lang="en-US" altLang="zh-TW" smtClean="0"/>
              <a:pPr/>
              <a:t>23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Since objective evaluation for the proposed system is difficult,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subjective experiments were taken in this work.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Fifteen subjects were invited for the user study.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We used 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ACDSee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, Microsoft Photo Story, and proposed Photo Navigator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to generate a video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for each photo set.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produced videos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were presented to </a:t>
            </a:r>
            <a:r>
              <a:rPr kumimoji="1" lang="en-US" sz="1200" b="1" kern="120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subjects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by projecting onto a 60-inch screen.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Here are the samples: (@) 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ACDSee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slideshow, (@) Photo Story, and (@) Photo Navigator.</a:t>
            </a:r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53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7DDABB-E2E5-4CBD-8AB0-9ECFC0208E1C}" type="slidenum">
              <a:rPr lang="en-US" altLang="zh-TW" smtClean="0"/>
              <a:pPr/>
              <a:t>24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Evaluators were requested to grade from 1 to 10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for each video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to show their satisfactions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with respect</a:t>
            </a:r>
            <a:r>
              <a:rPr kumimoji="1" lang="en-US" sz="1200" kern="1200" baseline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</a:t>
            </a:r>
            <a:r>
              <a:rPr kumimoji="1" lang="en-US" sz="1200" kern="120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to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following perspectives: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Realty, (@) Visual perception, (@) Smoothness, (@) Spatiality, (@) Acceptance and (@) Experience. </a:t>
            </a:r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C4C242-90BE-4E80-BDBC-4309C29AAD1E}" type="slidenum">
              <a:rPr lang="en-US" altLang="zh-TW" smtClean="0"/>
              <a:pPr/>
              <a:t>25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Here show the overall average satisfaction scores </a:t>
            </a:r>
          </a:p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of five photo sets </a:t>
            </a:r>
          </a:p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in terms of the six perspectives.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Note that the higher scores mean better satisfactions </a:t>
            </a:r>
          </a:p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and different colored lines represent different systems.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We find satisfaction score of Photo Navigator </a:t>
            </a:r>
          </a:p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in visual perception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is slightly worse than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one of Photo Story.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It is because that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3D scene modeling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which is created by Photo Navigator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is not always good enough,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and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this induces some obvious artifacts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,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for example, (@) </a:t>
            </a:r>
          </a:p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the distorted gate and (@) the mismatched object.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Nevertheless, </a:t>
            </a:r>
          </a:p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Photo Navigator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has better satisfactions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(@) than others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in most perspectives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, </a:t>
            </a:r>
          </a:p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especially in spatiality.</a:t>
            </a:r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B22DB1-AFC3-4E7F-873E-72FB5141A310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Here shows the average satisfaction scores for each photo set. </a:t>
            </a:r>
          </a:p>
          <a:p>
            <a:pPr lvl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Note that Photo Navigator has much higher satisfaction scores than others. </a:t>
            </a:r>
          </a:p>
          <a:p>
            <a:pPr lvl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It is apparent that Photo Navigator is suitable for various types and numbers of photos.</a:t>
            </a:r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B22DB1-AFC3-4E7F-873E-72FB5141A310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Let’s watch the following demos to feel the different styles from these systems.</a:t>
            </a:r>
          </a:p>
          <a:p>
            <a:pPr lvl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This one is produced by Photo Story. </a:t>
            </a:r>
          </a:p>
          <a:p>
            <a:pPr lvl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Note that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browsing order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and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motions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are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manually reorganized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/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to emphasize the spatial relations between photos.</a:t>
            </a:r>
          </a:p>
          <a:p>
            <a:pPr lvl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This one is produced by the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recently released </a:t>
            </a:r>
            <a:r>
              <a:rPr kumimoji="1" lang="en-US" sz="1200" b="1" kern="1200" dirty="0" err="1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photosynth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.</a:t>
            </a:r>
          </a:p>
          <a:p>
            <a:pPr lvl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Note that the input photos are automatically clustered into 2 groups (@)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according to the spatial relations between photos which are analyzed by the system. </a:t>
            </a:r>
          </a:p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/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(@)After clicking the play bottom, </a:t>
            </a:r>
          </a:p>
          <a:p>
            <a:pPr lvl="0"/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its 3D illusion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is then synthesized by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switching between photos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.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This one is produced by our system.</a:t>
            </a:r>
          </a:p>
          <a:p>
            <a:pPr lvl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In summary, all results are very interesting </a:t>
            </a:r>
          </a:p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and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each presents a different style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for browsing photos. </a:t>
            </a:r>
          </a:p>
          <a:p>
            <a:pPr lvl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Our system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enriches the style set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by enhancing spatiality </a:t>
            </a:r>
          </a:p>
          <a:p>
            <a:pPr lvl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and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creates a realistic fly-through style of transitions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.</a:t>
            </a:r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B22DB1-AFC3-4E7F-873E-72FB5141A310}" type="slidenum">
              <a:rPr lang="en-US" altLang="zh-TW" smtClean="0"/>
              <a:pPr>
                <a:defRPr/>
              </a:pPr>
              <a:t>28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Conclusions 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We create a new browsing style for enhancing the photo browsing experience.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Our system produces such an experience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by automatically creating an approximate 3D model for each photo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and suggesting a well-routed browsing path.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It offers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 strong sense of space </a:t>
            </a:r>
          </a:p>
          <a:p>
            <a:pPr lvl="0" eaLnBrk="0" fontAlgn="base" hangingPunct="0"/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by taking users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to fly into and through photos of the same scene. </a:t>
            </a:r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B22DB1-AFC3-4E7F-873E-72FB5141A310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FB113-FAC1-4616-9F28-9FFA0B387B26}" type="slidenum">
              <a:rPr lang="en-US" altLang="zh-TW" smtClean="0"/>
              <a:pPr/>
              <a:t>3</a:t>
            </a:fld>
            <a:endParaRPr lang="en-US" altLang="zh-TW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In this example, (@)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 user took photos at different time and locations of the scene. 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Given these unordered photographs, (@)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system will first match features to identify spatial relationships between photos.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For each photo, an approximate 3D model is then constructed automatically. 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With these, the system suggests a proper navigation order through these photos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- from A to F in this example.</a:t>
            </a:r>
          </a:p>
          <a:p>
            <a:pPr lvl="0" eaLnBrk="0" fontAlgn="base" hangingPunct="0"/>
            <a:endParaRPr kumimoji="1" lang="en-US" altLang="zh-TW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Finally,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Photo Navigator determines (@) ( a smooth camera path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to fly through these models) </a:t>
            </a:r>
          </a:p>
          <a:p>
            <a:pPr lvl="0" eaLnBrk="0" fontAlgn="base" hangingPunct="0"/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 smtClean="0"/>
              <a:t>You can find out more results on this website.</a:t>
            </a:r>
            <a:endParaRPr lang="en-US" altLang="zh-TW" dirty="0" smtClean="0"/>
          </a:p>
          <a:p>
            <a:r>
              <a:rPr lang="en-US" altLang="zh-TW" dirty="0" smtClean="0"/>
              <a:t>We</a:t>
            </a:r>
            <a:r>
              <a:rPr lang="en-US" altLang="zh-TW" baseline="0" dirty="0" smtClean="0"/>
              <a:t> hope you enjoy the proposed Photo Navigator system.</a:t>
            </a:r>
          </a:p>
          <a:p>
            <a:r>
              <a:rPr lang="en-US" altLang="zh-TW" baseline="0" dirty="0" smtClean="0"/>
              <a:t>Thank </a:t>
            </a:r>
            <a:r>
              <a:rPr kumimoji="1" lang="en-US" altLang="zh-TW" sz="1200" b="0" kern="1200" dirty="0" smtClean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charset="0"/>
                <a:ea typeface="新細明體" pitchFamily="18" charset="-120"/>
                <a:cs typeface="+mn-cs"/>
              </a:rPr>
              <a:t>you for your attention.</a:t>
            </a:r>
          </a:p>
          <a:p>
            <a:endParaRPr kumimoji="1" lang="en-US" altLang="zh-TW" sz="1200" b="0" kern="1200" baseline="0" dirty="0" smtClean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" charset="0"/>
              <a:ea typeface="新細明體" pitchFamily="18" charset="-120"/>
              <a:cs typeface="+mn-cs"/>
            </a:endParaRPr>
          </a:p>
          <a:p>
            <a:r>
              <a:rPr kumimoji="1" lang="en-US" altLang="zh-TW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If the viewers have never been to the same places, they would soon feel bored for not knowing</a:t>
            </a:r>
          </a:p>
          <a:p>
            <a:r>
              <a:rPr kumimoji="1" lang="en-US" altLang="zh-TW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where are worthy of seeing and just aimlessly walking around in the 3D scenes. </a:t>
            </a:r>
          </a:p>
          <a:p>
            <a:r>
              <a:rPr kumimoji="1" lang="en-US" altLang="zh-TW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In such a case, they would rather passively watch a dynamic photo presentation than actively participate in it.</a:t>
            </a:r>
          </a:p>
          <a:p>
            <a:endParaRPr kumimoji="1" lang="en-US" altLang="zh-TW" sz="1200" kern="1200" baseline="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r>
              <a:rPr kumimoji="1" lang="en-US" altLang="zh-TW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First, spatially close photos were not necessarily taken closely in time. </a:t>
            </a:r>
          </a:p>
          <a:p>
            <a:r>
              <a:rPr kumimoji="1" lang="en-US" altLang="zh-TW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Second, users may take many photos which are close in space. </a:t>
            </a:r>
          </a:p>
          <a:p>
            <a:r>
              <a:rPr kumimoji="1" lang="en-US" altLang="zh-TW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Our ordering algorithm can pick up the best ones to stitch together. </a:t>
            </a:r>
          </a:p>
          <a:p>
            <a:r>
              <a:rPr kumimoji="1" lang="en-US" altLang="zh-TW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Finally, the ordering algorithm can deal with photos from other travel partners’ cameras.</a:t>
            </a:r>
          </a:p>
          <a:p>
            <a:endParaRPr kumimoji="1" lang="en-US" altLang="zh-TW" sz="1200" kern="1200" baseline="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r>
              <a:rPr kumimoji="1" lang="en-US" altLang="zh-TW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Before panorama stitching tools exist, people won’t take pictures in a panoramic way. </a:t>
            </a:r>
          </a:p>
          <a:p>
            <a:r>
              <a:rPr kumimoji="1" lang="en-US" altLang="zh-TW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However, once they are aware of such tools, </a:t>
            </a:r>
          </a:p>
          <a:p>
            <a:r>
              <a:rPr kumimoji="1" lang="en-US" altLang="zh-TW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it becomes popular to take pictures this way if they think it is worth it.</a:t>
            </a:r>
            <a:endParaRPr lang="zh-TW" altLang="en-US" dirty="0" smtClean="0"/>
          </a:p>
          <a:p>
            <a:endParaRPr lang="en-US" altLang="zh-TW" b="0" baseline="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B22DB1-AFC3-4E7F-873E-72FB5141A310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64C5AF-B172-452A-A7D9-51B6BE5D0B3F}" type="slidenum">
              <a:rPr lang="en-US" altLang="zh-TW" smtClean="0"/>
              <a:pPr/>
              <a:t>4</a:t>
            </a:fld>
            <a:endParaRPr lang="en-US" altLang="zh-TW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(Finally,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Photo Navigator determines) a smooth camera path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to fly through these models </a:t>
            </a: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and generate a sequence of views (@) (to synthesize a navigation video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for browsing these photos. )</a:t>
            </a:r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64C5AF-B172-452A-A7D9-51B6BE5D0B3F}" type="slidenum">
              <a:rPr lang="en-US" altLang="zh-TW" smtClean="0"/>
              <a:pPr/>
              <a:t>5</a:t>
            </a:fld>
            <a:endParaRPr lang="en-US" altLang="zh-TW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(and generate a sequence of views) to synthesize a navigation video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for browsing these photos.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Here is the result. (@)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Note that the system is essentially automatic. 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However, optionally, users can manually cut out foreground objects,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such as the girl in photos,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to further improve the “fly-through” effect.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In this way,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system offers a more enjoyable “being there” experience. </a:t>
            </a:r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This is the system overview.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Photo Navigator consists of two main modules: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3D scene model reconstruction and slideshow generation.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(@)The core module is 3D scene model reconstruction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which consists of three main procedures: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feature matching, 3D scene modeling, and camera alignment.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Now I’ll first describe each of these procedures in more detail.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B22DB1-AFC3-4E7F-873E-72FB5141A310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Feature Matching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Given a source image I and a (@) destination image J,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we extract SIFT features for both images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and then match these features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to identify the spatial relationships between them.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Note that such match may contain noise.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Thus,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(@)we refine the match by using RANSAC to estimate the fundamental matrix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and remove 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match inconstant with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fundamental matrix.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The 2D positions of correctly matched features are denoted as shown on the bottom. </a:t>
            </a:r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096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93D88-1B34-4519-BCAC-9ED8195C5896}" type="slidenum">
              <a:rPr lang="en-US" altLang="zh-TW" smtClean="0"/>
              <a:pPr/>
              <a:t>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3D Scene Modeling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We build a 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cuboid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model for the source image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by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following the idea presented in the (@) “tour into the picture” paper.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(@)The 3D 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cuboid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model is specified by five rectangular faces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and (@)the yellow pyramid represents a virtual camera.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input photograph is texture-mapped onto the  five rectangular faces.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</a:t>
            </a:r>
            <a:r>
              <a:rPr kumimoji="1" lang="en-US" sz="1200" b="1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To c</a:t>
            </a:r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hange the camera view will give us another view to the scene of the photograph.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To map the input photograph onto the 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cuboid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model,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 photograph is partitioned into five areas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which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correspond to the five faces of a </a:t>
            </a:r>
            <a:r>
              <a:rPr kumimoji="1" lang="en-US" sz="1200" kern="1200" dirty="0" err="1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cuboid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model,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rear wall, right wall, left wall, ceiling and floor.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In the original tour into the picture paper,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users need to manually specify 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the four points of the rear wall and (@) the vanishing point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for building this model.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In our work,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we devise methods to automatically determine those five points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from image content. </a:t>
            </a:r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198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CCBDCB-B8FE-4CEA-9681-E5997CC18E3B}" type="slidenum">
              <a:rPr lang="en-US" altLang="zh-TW" smtClean="0"/>
              <a:pPr/>
              <a:t>8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First we show the way to determine the boundaries of the rear wall.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b="1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For a source image I with matched features among it, </a:t>
            </a: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/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we use (@) the leftmost and (@) the rightmost matched features respectively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as the (@) left and (@) right boundaries of the rear wall. 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Then,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we use the method which is described in this paper to detect (@) sky and (@) ground area. 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We set (@) the top of the non-sky area within left and right boundaries </a:t>
            </a:r>
            <a:b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</a:b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as the upper boundary of the rear wall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to prevent distortion caused by the ceiling. </a:t>
            </a:r>
          </a:p>
          <a:p>
            <a:pPr lvl="0" eaLnBrk="0" fontAlgn="base" hangingPunct="0"/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Similarly,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we assign (@) the bottom of the non-ground area within left and right boundaries 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</a:t>
            </a:r>
          </a:p>
          <a:p>
            <a:pPr lvl="0" eaLnBrk="0" fontAlgn="base" hangingPunct="0"/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as the base of the rear wall. </a:t>
            </a:r>
          </a:p>
          <a:p>
            <a:pPr lvl="0" eaLnBrk="0" fontAlgn="base" hangingPunct="0"/>
            <a:endParaRPr kumimoji="1" lang="en-US" altLang="zh-TW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(@)  In this way, we obtain the 2D position of the rear wall in this image. </a:t>
            </a:r>
            <a:endParaRPr kumimoji="1" lang="zh-TW" altLang="en-US" sz="1200" kern="1200" dirty="0" smtClean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  <a:p>
            <a:pPr lvl="0" eaLnBrk="0" fontAlgn="base" hangingPunct="0"/>
            <a:endParaRPr kumimoji="1" lang="zh-TW" altLang="en-US" sz="1200" kern="1200" dirty="0">
              <a:solidFill>
                <a:schemeClr val="tx1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403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BC898-83A7-493D-A2D9-B75DD0A01EDD}" type="slidenum">
              <a:rPr lang="en-US" altLang="zh-TW" smtClean="0"/>
              <a:pPr/>
              <a:t>9</a:t>
            </a:fld>
            <a:endParaRPr lang="en-US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圖片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>
            <a:spLocks noChangeArrowheads="1"/>
          </p:cNvSpPr>
          <p:nvPr userDrawn="1"/>
        </p:nvSpPr>
        <p:spPr bwMode="auto">
          <a:xfrm>
            <a:off x="1371600" y="3886200"/>
            <a:ext cx="636905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buFont typeface="新細明體" pitchFamily="18" charset="-120"/>
              <a:buNone/>
              <a:defRPr/>
            </a:pPr>
            <a:endParaRPr lang="en-GB" altLang="zh-TW"/>
          </a:p>
        </p:txBody>
      </p:sp>
      <p:sp>
        <p:nvSpPr>
          <p:cNvPr id="6" name="Rectangle 14"/>
          <p:cNvSpPr>
            <a:spLocks noChangeArrowheads="1"/>
          </p:cNvSpPr>
          <p:nvPr userDrawn="1"/>
        </p:nvSpPr>
        <p:spPr bwMode="blackWhite">
          <a:xfrm>
            <a:off x="381000" y="457200"/>
            <a:ext cx="8397875" cy="55626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kumimoji="0" lang="zh-TW" altLang="zh-TW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 userDrawn="1"/>
        </p:nvSpPr>
        <p:spPr bwMode="auto">
          <a:xfrm>
            <a:off x="452438" y="533400"/>
            <a:ext cx="8229600" cy="5410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kumimoji="0" lang="zh-TW" altLang="zh-TW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" name="Line 16"/>
          <p:cNvSpPr>
            <a:spLocks noChangeShapeType="1"/>
          </p:cNvSpPr>
          <p:nvPr userDrawn="1"/>
        </p:nvSpPr>
        <p:spPr bwMode="auto">
          <a:xfrm>
            <a:off x="914400" y="2547938"/>
            <a:ext cx="731520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/>
          </a:p>
        </p:txBody>
      </p:sp>
      <p:sp>
        <p:nvSpPr>
          <p:cNvPr id="10262" name="Rectangle 22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0263" name="Rectangle 2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新細明體" pitchFamily="18" charset="-120"/>
              <a:buNone/>
              <a:defRPr sz="1800"/>
            </a:lvl1pPr>
          </a:lstStyle>
          <a:p>
            <a:r>
              <a:rPr lang="zh-TW" altLang="en-US"/>
              <a:t>按一下以編輯母片副標題樣式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83565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8356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533400" y="1916113"/>
            <a:ext cx="4000500" cy="21193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86300" y="1916113"/>
            <a:ext cx="4000500" cy="21193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533400" y="4187825"/>
            <a:ext cx="4000500" cy="21209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86300" y="4187825"/>
            <a:ext cx="4000500" cy="21209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latin typeface="+mn-lt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33400" y="1916113"/>
            <a:ext cx="4000500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86300" y="1916113"/>
            <a:ext cx="4000500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2" descr="圖片 3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8027988" y="6553200"/>
            <a:ext cx="838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>
              <a:spcBef>
                <a:spcPct val="0"/>
              </a:spcBef>
              <a:buFontTx/>
              <a:buNone/>
              <a:defRPr/>
            </a:pPr>
            <a:fld id="{1882B3CE-3748-4528-94D5-113EF1029AD2}" type="slidenum">
              <a:rPr kumimoji="0" lang="en-US" altLang="zh-TW" sz="900">
                <a:latin typeface="MACGrande" pitchFamily="50" charset="0"/>
              </a:rPr>
              <a:pPr algn="r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kumimoji="0" lang="en-US" altLang="zh-TW" sz="900">
              <a:latin typeface="MACGrande" pitchFamily="50" charset="0"/>
            </a:endParaRPr>
          </a:p>
        </p:txBody>
      </p:sp>
      <p:sp>
        <p:nvSpPr>
          <p:cNvPr id="1043" name="Text Box 19"/>
          <p:cNvSpPr txBox="1">
            <a:spLocks noChangeArrowheads="1"/>
          </p:cNvSpPr>
          <p:nvPr userDrawn="1"/>
        </p:nvSpPr>
        <p:spPr bwMode="invGray">
          <a:xfrm>
            <a:off x="192088" y="6557963"/>
            <a:ext cx="1573212" cy="26193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altLang="zh-TW" sz="1100" dirty="0" smtClean="0">
                <a:latin typeface="Calibri" pitchFamily="34" charset="0"/>
              </a:rPr>
              <a:t>ACM MM 2008</a:t>
            </a:r>
            <a:endParaRPr lang="en-US" altLang="zh-TW" sz="1100" dirty="0">
              <a:latin typeface="Calibri" pitchFamily="34" charset="0"/>
            </a:endParaRPr>
          </a:p>
        </p:txBody>
      </p:sp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2700338" y="6432550"/>
            <a:ext cx="345598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kumimoji="0" lang="en-US" altLang="zh-TW" sz="1200" dirty="0" err="1">
                <a:latin typeface="Calibri" pitchFamily="34" charset="0"/>
              </a:rPr>
              <a:t>Chia-Hu</a:t>
            </a:r>
            <a:r>
              <a:rPr kumimoji="0" lang="en-US" altLang="zh-TW" sz="1200" dirty="0">
                <a:latin typeface="Calibri" pitchFamily="34" charset="0"/>
              </a:rPr>
              <a:t> Chang</a:t>
            </a:r>
            <a:r>
              <a:rPr kumimoji="0" lang="en-US" altLang="zh-TW" sz="1200" b="1" dirty="0">
                <a:latin typeface="Calibri" pitchFamily="34" charset="0"/>
              </a:rPr>
              <a:t>   </a:t>
            </a:r>
            <a:r>
              <a:rPr kumimoji="0" lang="en-US" altLang="zh-TW" sz="1200" dirty="0">
                <a:latin typeface="Calibri" pitchFamily="34" charset="0"/>
              </a:rPr>
              <a:t>2008</a:t>
            </a:r>
          </a:p>
        </p:txBody>
      </p:sp>
      <p:sp>
        <p:nvSpPr>
          <p:cNvPr id="1046" name="Rectangle 22"/>
          <p:cNvSpPr>
            <a:spLocks noChangeArrowheads="1"/>
          </p:cNvSpPr>
          <p:nvPr userDrawn="1"/>
        </p:nvSpPr>
        <p:spPr bwMode="auto">
          <a:xfrm>
            <a:off x="228600" y="228600"/>
            <a:ext cx="8686800" cy="6296025"/>
          </a:xfrm>
          <a:prstGeom prst="rect">
            <a:avLst/>
          </a:prstGeom>
          <a:noFill/>
          <a:ln w="444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kumimoji="0" lang="zh-TW" altLang="zh-TW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47" name="Rectangle 23"/>
          <p:cNvSpPr>
            <a:spLocks noChangeArrowheads="1"/>
          </p:cNvSpPr>
          <p:nvPr userDrawn="1"/>
        </p:nvSpPr>
        <p:spPr bwMode="blackWhite">
          <a:xfrm>
            <a:off x="306388" y="311150"/>
            <a:ext cx="8529637" cy="6111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kumimoji="0" lang="zh-TW" altLang="zh-TW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>
            <a:off x="533400" y="1142984"/>
            <a:ext cx="8153400" cy="0"/>
          </a:xfrm>
          <a:prstGeom prst="line">
            <a:avLst/>
          </a:prstGeom>
          <a:noFill/>
          <a:ln w="12700">
            <a:solidFill>
              <a:srgbClr val="CCFF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1273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38150"/>
            <a:ext cx="81534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</a:p>
        </p:txBody>
      </p:sp>
      <p:sp>
        <p:nvSpPr>
          <p:cNvPr id="11274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52550"/>
            <a:ext cx="8153400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CCFFC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CCFFCC"/>
          </a:solidFill>
          <a:latin typeface="Times New Roman" pitchFamily="18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CCFFCC"/>
          </a:solidFill>
          <a:latin typeface="Times New Roman" pitchFamily="18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CCFFCC"/>
          </a:solidFill>
          <a:latin typeface="Times New Roman" pitchFamily="18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CCFFCC"/>
          </a:solidFill>
          <a:latin typeface="Times New Roman" pitchFamily="18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b="1">
          <a:solidFill>
            <a:srgbClr val="CCFFCC"/>
          </a:solidFill>
          <a:latin typeface="Times New Roman" pitchFamily="18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b="1">
          <a:solidFill>
            <a:srgbClr val="CCFFCC"/>
          </a:solidFill>
          <a:latin typeface="Times New Roman" pitchFamily="18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b="1">
          <a:solidFill>
            <a:srgbClr val="CCFFCC"/>
          </a:solidFill>
          <a:latin typeface="Times New Roman" pitchFamily="18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b="1">
          <a:solidFill>
            <a:srgbClr val="CCFFCC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新細明體" pitchFamily="18" charset="-120"/>
        <a:buChar char="。"/>
        <a:defRPr kumimoji="1"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6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0.bin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4" Type="http://schemas.openxmlformats.org/officeDocument/2006/relationships/notesSlide" Target="../notesSlides/notesSlide11.xml"/><Relationship Id="rId9" Type="http://schemas.openxmlformats.org/officeDocument/2006/relationships/oleObject" Target="../embeddings/oleObject2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5.bin"/><Relationship Id="rId2" Type="http://schemas.openxmlformats.org/officeDocument/2006/relationships/tags" Target="../tags/tag10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4.bin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3.bin"/><Relationship Id="rId10" Type="http://schemas.openxmlformats.org/officeDocument/2006/relationships/oleObject" Target="../embeddings/oleObject28.bin"/><Relationship Id="rId4" Type="http://schemas.openxmlformats.org/officeDocument/2006/relationships/notesSlide" Target="../notesSlides/notesSlide12.xml"/><Relationship Id="rId9" Type="http://schemas.openxmlformats.org/officeDocument/2006/relationships/oleObject" Target="../embeddings/oleObject2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30.bin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31.bin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oleObject" Target="../embeddings/oleObject32.bin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4.png"/><Relationship Id="rId18" Type="http://schemas.openxmlformats.org/officeDocument/2006/relationships/image" Target="../media/image4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8.png"/><Relationship Id="rId12" Type="http://schemas.openxmlformats.org/officeDocument/2006/relationships/image" Target="../media/image39.png"/><Relationship Id="rId1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5.png"/><Relationship Id="rId1" Type="http://schemas.openxmlformats.org/officeDocument/2006/relationships/tags" Target="../tags/tag15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3.jpeg"/><Relationship Id="rId15" Type="http://schemas.openxmlformats.org/officeDocument/2006/relationships/image" Target="../media/image54.png"/><Relationship Id="rId10" Type="http://schemas.openxmlformats.org/officeDocument/2006/relationships/image" Target="../media/image51.png"/><Relationship Id="rId19" Type="http://schemas.openxmlformats.org/officeDocument/2006/relationships/image" Target="../media/image57.png"/><Relationship Id="rId4" Type="http://schemas.openxmlformats.org/officeDocument/2006/relationships/image" Target="../media/image42.jpeg"/><Relationship Id="rId9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" Type="http://schemas.openxmlformats.org/officeDocument/2006/relationships/video" Target="file:///D:\pres\Papers\mm2008_navigator\pres\speed_constant.wmv" TargetMode="External"/><Relationship Id="rId16" Type="http://schemas.openxmlformats.org/officeDocument/2006/relationships/image" Target="../media/image68.jpeg"/><Relationship Id="rId1" Type="http://schemas.openxmlformats.org/officeDocument/2006/relationships/tags" Target="../tags/tag16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39.png"/><Relationship Id="rId15" Type="http://schemas.openxmlformats.org/officeDocument/2006/relationships/image" Target="../media/image67.jpeg"/><Relationship Id="rId10" Type="http://schemas.openxmlformats.org/officeDocument/2006/relationships/image" Target="../media/image62.jpeg"/><Relationship Id="rId19" Type="http://schemas.openxmlformats.org/officeDocument/2006/relationships/image" Target="../media/image70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pres\Papers\mm2008_navigator\pres\speed_varing.wmv" TargetMode="External"/><Relationship Id="rId1" Type="http://schemas.openxmlformats.org/officeDocument/2006/relationships/tags" Target="../tags/tag1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pres\Papers\mm2008_navigator\pres\earth.wmv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video" Target="file:///D:\pres\Papers\mm2008_navigator\pres\cf.wmv" TargetMode="External"/><Relationship Id="rId7" Type="http://schemas.openxmlformats.org/officeDocument/2006/relationships/image" Target="../media/image74.jpeg"/><Relationship Id="rId12" Type="http://schemas.openxmlformats.org/officeDocument/2006/relationships/image" Target="../media/image79.png"/><Relationship Id="rId2" Type="http://schemas.openxmlformats.org/officeDocument/2006/relationships/video" Target="file:///D:\pres\Papers\mm2008_navigator\pres\-2X.wmv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7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35.bin"/><Relationship Id="rId2" Type="http://schemas.openxmlformats.org/officeDocument/2006/relationships/tags" Target="../tags/tag19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4.bin"/><Relationship Id="rId5" Type="http://schemas.openxmlformats.org/officeDocument/2006/relationships/oleObject" Target="../embeddings/oleObject33.bin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6.jpeg"/><Relationship Id="rId2" Type="http://schemas.openxmlformats.org/officeDocument/2006/relationships/video" Target="file:///D:\pres\Papers\mm2008_navigator\pres\DEMO_forest_PhotoNavigator.wmv" TargetMode="External"/><Relationship Id="rId1" Type="http://schemas.openxmlformats.org/officeDocument/2006/relationships/tags" Target="../tags/tag20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video" Target="file:///D:\pres\Papers\mm2008_navigator\pres\EVAL_mountain_PhotoStory_2x.wmv" TargetMode="External"/><Relationship Id="rId7" Type="http://schemas.openxmlformats.org/officeDocument/2006/relationships/image" Target="../media/image93.png"/><Relationship Id="rId2" Type="http://schemas.openxmlformats.org/officeDocument/2006/relationships/video" Target="file:///D:\pres\Papers\mm2008_navigator\pres\EVAL_mountain_PhotoNavigator_2x.wmv" TargetMode="External"/><Relationship Id="rId1" Type="http://schemas.openxmlformats.org/officeDocument/2006/relationships/tags" Target="../tags/tag21.xml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2.xml"/><Relationship Id="rId4" Type="http://schemas.openxmlformats.org/officeDocument/2006/relationships/video" Target="file:///D:\pres\Papers\mm2008_navigator\pres\EVAL_mountain_SS_2x.wmv" TargetMode="External"/><Relationship Id="rId9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hart" Target="../charts/chart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8.bin"/><Relationship Id="rId5" Type="http://schemas.openxmlformats.org/officeDocument/2006/relationships/oleObject" Target="../embeddings/oleObject37.bin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video" Target="file:///D:\pres\Papers\mm2008_navigator\pres\DEMO_forest_PhotoNavigator.wmv" TargetMode="External"/><Relationship Id="rId7" Type="http://schemas.openxmlformats.org/officeDocument/2006/relationships/image" Target="../media/image98.png"/><Relationship Id="rId2" Type="http://schemas.openxmlformats.org/officeDocument/2006/relationships/video" Target="file:///D:\pres\Papers\mm2008_navigator\pres\SUMMARY_forest_PhotoStory_manual.wmv" TargetMode="External"/><Relationship Id="rId1" Type="http://schemas.openxmlformats.org/officeDocument/2006/relationships/tags" Target="../tags/tag24.xml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2.xml"/><Relationship Id="rId4" Type="http://schemas.openxmlformats.org/officeDocument/2006/relationships/video" Target="file:///D:\pres\Papers\mm2008_navigator\pres\SUMMARY_forest_Photosynth.wmv" TargetMode="External"/><Relationship Id="rId9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oleObject" Target="../embeddings/oleObject2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12" Type="http://schemas.openxmlformats.org/officeDocument/2006/relationships/oleObject" Target="../embeddings/oleObject1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Relationship Id="rId1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5.bin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.png"/><Relationship Id="rId10" Type="http://schemas.openxmlformats.org/officeDocument/2006/relationships/oleObject" Target="../embeddings/oleObject8.bin"/><Relationship Id="rId4" Type="http://schemas.openxmlformats.org/officeDocument/2006/relationships/notesSlide" Target="../notesSlides/notesSlide4.xml"/><Relationship Id="rId9" Type="http://schemas.openxmlformats.org/officeDocument/2006/relationships/oleObject" Target="../embeddings/oleObject7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video" Target="file:///D:\pres\Papers\mm2008_navigator\pres\PN.wmv" TargetMode="External"/><Relationship Id="rId7" Type="http://schemas.openxmlformats.org/officeDocument/2006/relationships/oleObject" Target="../embeddings/oleObject9.bin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11" Type="http://schemas.openxmlformats.org/officeDocument/2006/relationships/image" Target="../media/image16.jpeg"/><Relationship Id="rId5" Type="http://schemas.openxmlformats.org/officeDocument/2006/relationships/notesSlide" Target="../notesSlides/notesSlide5.xml"/><Relationship Id="rId10" Type="http://schemas.openxmlformats.org/officeDocument/2006/relationships/oleObject" Target="../embeddings/oleObject12.bin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4.bin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7.bin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2278063" y="5272088"/>
            <a:ext cx="6400800" cy="711200"/>
          </a:xfrm>
          <a:noFill/>
        </p:spPr>
        <p:txBody>
          <a:bodyPr anchor="b"/>
          <a:lstStyle/>
          <a:p>
            <a:pPr algn="r" eaLnBrk="1" hangingPunct="1"/>
            <a:r>
              <a:rPr lang="en-GB" altLang="zh-TW" b="1" smtClean="0">
                <a:solidFill>
                  <a:srgbClr val="CCFF66"/>
                </a:solidFill>
              </a:rPr>
              <a:t>C</a:t>
            </a:r>
            <a:r>
              <a:rPr lang="en-GB" altLang="zh-TW" smtClean="0"/>
              <a:t>ommunications and </a:t>
            </a:r>
            <a:r>
              <a:rPr lang="en-GB" altLang="zh-TW" b="1" smtClean="0">
                <a:solidFill>
                  <a:srgbClr val="CCFF66"/>
                </a:solidFill>
              </a:rPr>
              <a:t>M</a:t>
            </a:r>
            <a:r>
              <a:rPr lang="en-GB" altLang="zh-TW" smtClean="0"/>
              <a:t>ultimedia </a:t>
            </a:r>
            <a:r>
              <a:rPr lang="en-GB" altLang="zh-TW" b="1" smtClean="0">
                <a:solidFill>
                  <a:srgbClr val="CCFF66"/>
                </a:solidFill>
              </a:rPr>
              <a:t>Lab</a:t>
            </a:r>
            <a:r>
              <a:rPr lang="en-GB" altLang="zh-TW" smtClean="0"/>
              <a:t>oratory</a:t>
            </a:r>
          </a:p>
          <a:p>
            <a:pPr algn="r" eaLnBrk="1" hangingPunct="1"/>
            <a:r>
              <a:rPr lang="en-US" altLang="zh-CN" b="1" smtClean="0">
                <a:solidFill>
                  <a:srgbClr val="CCFF66"/>
                </a:solidFill>
              </a:rPr>
              <a:t>N</a:t>
            </a:r>
            <a:r>
              <a:rPr lang="en-US" altLang="zh-CN" smtClean="0"/>
              <a:t>ational </a:t>
            </a:r>
            <a:r>
              <a:rPr lang="en-US" altLang="zh-CN" b="1" smtClean="0">
                <a:solidFill>
                  <a:srgbClr val="CCFF66"/>
                </a:solidFill>
              </a:rPr>
              <a:t>T</a:t>
            </a:r>
            <a:r>
              <a:rPr lang="en-US" altLang="zh-CN" smtClean="0"/>
              <a:t>aiwan </a:t>
            </a:r>
            <a:r>
              <a:rPr lang="en-US" altLang="zh-CN" b="1" smtClean="0">
                <a:solidFill>
                  <a:srgbClr val="CCFF66"/>
                </a:solidFill>
              </a:rPr>
              <a:t>U</a:t>
            </a:r>
            <a:r>
              <a:rPr lang="en-US" altLang="zh-CN" smtClean="0"/>
              <a:t>niversity</a:t>
            </a:r>
            <a:endParaRPr lang="zh-TW" altLang="en-US" smtClean="0"/>
          </a:p>
        </p:txBody>
      </p:sp>
      <p:sp>
        <p:nvSpPr>
          <p:cNvPr id="3075" name="矩形 3"/>
          <p:cNvSpPr>
            <a:spLocks noChangeArrowheads="1"/>
          </p:cNvSpPr>
          <p:nvPr/>
        </p:nvSpPr>
        <p:spPr bwMode="auto">
          <a:xfrm>
            <a:off x="823913" y="1814513"/>
            <a:ext cx="52101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altLang="zh-TW" sz="4800" b="1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MACGrande" pitchFamily="50" charset="0"/>
              </a:rPr>
              <a:t>Photo Navigator</a:t>
            </a:r>
            <a:endParaRPr lang="zh-TW" altLang="en-US" sz="48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MACGrande" pitchFamily="50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04875" y="2830513"/>
            <a:ext cx="77891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altLang="zh-TW" sz="2400" dirty="0">
                <a:latin typeface="+mn-lt"/>
              </a:rPr>
              <a:t>Chi-Chang Hsieh, </a:t>
            </a:r>
            <a:r>
              <a:rPr lang="en-US" altLang="zh-TW" sz="2400" dirty="0" err="1">
                <a:latin typeface="+mn-lt"/>
              </a:rPr>
              <a:t>Wen</a:t>
            </a:r>
            <a:r>
              <a:rPr lang="en-US" altLang="zh-TW" sz="2400" dirty="0">
                <a:latin typeface="+mn-lt"/>
              </a:rPr>
              <a:t>-Huang Cheng, </a:t>
            </a:r>
            <a:r>
              <a:rPr lang="en-US" altLang="zh-TW" sz="2400" dirty="0" err="1">
                <a:latin typeface="+mn-lt"/>
              </a:rPr>
              <a:t>Chia-Hu</a:t>
            </a:r>
            <a:r>
              <a:rPr lang="en-US" altLang="zh-TW" sz="2400" dirty="0">
                <a:latin typeface="+mn-lt"/>
              </a:rPr>
              <a:t> Chang, </a:t>
            </a:r>
          </a:p>
          <a:p>
            <a:pPr>
              <a:buFontTx/>
              <a:buNone/>
              <a:defRPr/>
            </a:pPr>
            <a:r>
              <a:rPr lang="en-US" altLang="zh-TW" sz="2400" dirty="0">
                <a:latin typeface="+mn-lt"/>
              </a:rPr>
              <a:t>Yung-Yu Chuang, and </a:t>
            </a:r>
            <a:r>
              <a:rPr lang="en-US" altLang="zh-TW" sz="2400" dirty="0" err="1">
                <a:latin typeface="+mn-lt"/>
              </a:rPr>
              <a:t>Ja</a:t>
            </a:r>
            <a:r>
              <a:rPr lang="en-US" altLang="zh-TW" sz="2400" dirty="0">
                <a:latin typeface="+mn-lt"/>
              </a:rPr>
              <a:t>-Ling Wu</a:t>
            </a:r>
          </a:p>
          <a:p>
            <a:pPr>
              <a:buFontTx/>
              <a:buNone/>
              <a:defRPr/>
            </a:pPr>
            <a:endParaRPr lang="en-US" altLang="zh-TW" dirty="0">
              <a:latin typeface="+mn-lt"/>
            </a:endParaRPr>
          </a:p>
          <a:p>
            <a:pPr>
              <a:buFontTx/>
              <a:buNone/>
              <a:defRPr/>
            </a:pPr>
            <a:endParaRPr lang="zh-TW" altLang="en-US" dirty="0">
              <a:latin typeface="+mn-lt"/>
            </a:endParaRPr>
          </a:p>
        </p:txBody>
      </p:sp>
      <p:sp>
        <p:nvSpPr>
          <p:cNvPr id="3077" name="矩形 5"/>
          <p:cNvSpPr>
            <a:spLocks noChangeArrowheads="1"/>
          </p:cNvSpPr>
          <p:nvPr/>
        </p:nvSpPr>
        <p:spPr bwMode="auto">
          <a:xfrm>
            <a:off x="976313" y="4032250"/>
            <a:ext cx="3904530" cy="83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altLang="zh-TW" sz="2200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Chia-Hu</a:t>
            </a:r>
            <a:r>
              <a:rPr lang="en-US" altLang="zh-TW" sz="22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 </a:t>
            </a:r>
            <a:r>
              <a:rPr lang="en-US" altLang="zh-TW" sz="22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Chang  </a:t>
            </a:r>
            <a:r>
              <a:rPr lang="en-US" altLang="zh-TW" sz="22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2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張嘉祜</a:t>
            </a:r>
            <a:r>
              <a:rPr lang="en-US" altLang="zh-TW" sz="22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en-US" altLang="zh-CN" sz="2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buFontTx/>
              <a:buNone/>
              <a:defRPr/>
            </a:pPr>
            <a:r>
              <a:rPr lang="en-US" altLang="zh-CN" sz="22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chchang@cmlab.cise.ntu.edu.tw</a:t>
            </a:r>
            <a:endParaRPr lang="zh-TW" altLang="en-US" sz="2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  <p:sp>
        <p:nvSpPr>
          <p:cNvPr id="13318" name="矩形 7"/>
          <p:cNvSpPr>
            <a:spLocks noChangeArrowheads="1"/>
          </p:cNvSpPr>
          <p:nvPr/>
        </p:nvSpPr>
        <p:spPr bwMode="auto">
          <a:xfrm>
            <a:off x="339725" y="6056313"/>
            <a:ext cx="8474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zh-TW" sz="1200">
                <a:latin typeface="Calibri" pitchFamily="34" charset="0"/>
              </a:rPr>
              <a:t>ACM MM 2008</a:t>
            </a:r>
            <a:endParaRPr lang="zh-TW" altLang="en-US" sz="1200">
              <a:latin typeface="Calibri" pitchFamily="34" charset="0"/>
            </a:endParaRPr>
          </a:p>
        </p:txBody>
      </p:sp>
    </p:spTree>
  </p:cSld>
  <p:clrMapOvr>
    <a:masterClrMapping/>
  </p:clrMapOvr>
  <p:transition advTm="3051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手繪多邊形 32"/>
          <p:cNvSpPr/>
          <p:nvPr/>
        </p:nvSpPr>
        <p:spPr bwMode="auto">
          <a:xfrm>
            <a:off x="1154191" y="4317078"/>
            <a:ext cx="2229908" cy="820382"/>
          </a:xfrm>
          <a:custGeom>
            <a:avLst/>
            <a:gdLst>
              <a:gd name="connsiteX0" fmla="*/ 7408 w 2229908"/>
              <a:gd name="connsiteY0" fmla="*/ 185382 h 820382"/>
              <a:gd name="connsiteX1" fmla="*/ 64558 w 2229908"/>
              <a:gd name="connsiteY1" fmla="*/ 179032 h 820382"/>
              <a:gd name="connsiteX2" fmla="*/ 83608 w 2229908"/>
              <a:gd name="connsiteY2" fmla="*/ 172682 h 820382"/>
              <a:gd name="connsiteX3" fmla="*/ 115358 w 2229908"/>
              <a:gd name="connsiteY3" fmla="*/ 166332 h 820382"/>
              <a:gd name="connsiteX4" fmla="*/ 191558 w 2229908"/>
              <a:gd name="connsiteY4" fmla="*/ 147282 h 820382"/>
              <a:gd name="connsiteX5" fmla="*/ 216958 w 2229908"/>
              <a:gd name="connsiteY5" fmla="*/ 140932 h 820382"/>
              <a:gd name="connsiteX6" fmla="*/ 261408 w 2229908"/>
              <a:gd name="connsiteY6" fmla="*/ 128232 h 820382"/>
              <a:gd name="connsiteX7" fmla="*/ 509058 w 2229908"/>
              <a:gd name="connsiteY7" fmla="*/ 134582 h 820382"/>
              <a:gd name="connsiteX8" fmla="*/ 572558 w 2229908"/>
              <a:gd name="connsiteY8" fmla="*/ 134582 h 820382"/>
              <a:gd name="connsiteX9" fmla="*/ 591608 w 2229908"/>
              <a:gd name="connsiteY9" fmla="*/ 121882 h 820382"/>
              <a:gd name="connsiteX10" fmla="*/ 699558 w 2229908"/>
              <a:gd name="connsiteY10" fmla="*/ 109182 h 820382"/>
              <a:gd name="connsiteX11" fmla="*/ 744008 w 2229908"/>
              <a:gd name="connsiteY11" fmla="*/ 96482 h 820382"/>
              <a:gd name="connsiteX12" fmla="*/ 782108 w 2229908"/>
              <a:gd name="connsiteY12" fmla="*/ 71082 h 820382"/>
              <a:gd name="connsiteX13" fmla="*/ 820208 w 2229908"/>
              <a:gd name="connsiteY13" fmla="*/ 58382 h 820382"/>
              <a:gd name="connsiteX14" fmla="*/ 839258 w 2229908"/>
              <a:gd name="connsiteY14" fmla="*/ 52032 h 820382"/>
              <a:gd name="connsiteX15" fmla="*/ 1118658 w 2229908"/>
              <a:gd name="connsiteY15" fmla="*/ 58382 h 820382"/>
              <a:gd name="connsiteX16" fmla="*/ 1137708 w 2229908"/>
              <a:gd name="connsiteY16" fmla="*/ 64732 h 820382"/>
              <a:gd name="connsiteX17" fmla="*/ 1207558 w 2229908"/>
              <a:gd name="connsiteY17" fmla="*/ 58382 h 820382"/>
              <a:gd name="connsiteX18" fmla="*/ 1245658 w 2229908"/>
              <a:gd name="connsiteY18" fmla="*/ 39332 h 820382"/>
              <a:gd name="connsiteX19" fmla="*/ 1309158 w 2229908"/>
              <a:gd name="connsiteY19" fmla="*/ 20282 h 820382"/>
              <a:gd name="connsiteX20" fmla="*/ 1347258 w 2229908"/>
              <a:gd name="connsiteY20" fmla="*/ 7582 h 820382"/>
              <a:gd name="connsiteX21" fmla="*/ 1366308 w 2229908"/>
              <a:gd name="connsiteY21" fmla="*/ 1232 h 820382"/>
              <a:gd name="connsiteX22" fmla="*/ 1448858 w 2229908"/>
              <a:gd name="connsiteY22" fmla="*/ 7582 h 820382"/>
              <a:gd name="connsiteX23" fmla="*/ 1455208 w 2229908"/>
              <a:gd name="connsiteY23" fmla="*/ 26632 h 820382"/>
              <a:gd name="connsiteX24" fmla="*/ 1461558 w 2229908"/>
              <a:gd name="connsiteY24" fmla="*/ 52032 h 820382"/>
              <a:gd name="connsiteX25" fmla="*/ 1480608 w 2229908"/>
              <a:gd name="connsiteY25" fmla="*/ 58382 h 820382"/>
              <a:gd name="connsiteX26" fmla="*/ 1563158 w 2229908"/>
              <a:gd name="connsiteY26" fmla="*/ 71082 h 820382"/>
              <a:gd name="connsiteX27" fmla="*/ 1753658 w 2229908"/>
              <a:gd name="connsiteY27" fmla="*/ 102832 h 820382"/>
              <a:gd name="connsiteX28" fmla="*/ 1791758 w 2229908"/>
              <a:gd name="connsiteY28" fmla="*/ 115532 h 820382"/>
              <a:gd name="connsiteX29" fmla="*/ 1810808 w 2229908"/>
              <a:gd name="connsiteY29" fmla="*/ 121882 h 820382"/>
              <a:gd name="connsiteX30" fmla="*/ 1842558 w 2229908"/>
              <a:gd name="connsiteY30" fmla="*/ 166332 h 820382"/>
              <a:gd name="connsiteX31" fmla="*/ 1918758 w 2229908"/>
              <a:gd name="connsiteY31" fmla="*/ 159982 h 820382"/>
              <a:gd name="connsiteX32" fmla="*/ 1969558 w 2229908"/>
              <a:gd name="connsiteY32" fmla="*/ 147282 h 820382"/>
              <a:gd name="connsiteX33" fmla="*/ 2033058 w 2229908"/>
              <a:gd name="connsiteY33" fmla="*/ 134582 h 820382"/>
              <a:gd name="connsiteX34" fmla="*/ 2121958 w 2229908"/>
              <a:gd name="connsiteY34" fmla="*/ 140932 h 820382"/>
              <a:gd name="connsiteX35" fmla="*/ 2147358 w 2229908"/>
              <a:gd name="connsiteY35" fmla="*/ 147282 h 820382"/>
              <a:gd name="connsiteX36" fmla="*/ 2229908 w 2229908"/>
              <a:gd name="connsiteY36" fmla="*/ 147282 h 820382"/>
              <a:gd name="connsiteX37" fmla="*/ 2229908 w 2229908"/>
              <a:gd name="connsiteY37" fmla="*/ 814032 h 820382"/>
              <a:gd name="connsiteX38" fmla="*/ 20108 w 2229908"/>
              <a:gd name="connsiteY38" fmla="*/ 820382 h 820382"/>
              <a:gd name="connsiteX39" fmla="*/ 7408 w 2229908"/>
              <a:gd name="connsiteY39" fmla="*/ 185382 h 82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229908" h="820382">
                <a:moveTo>
                  <a:pt x="7408" y="185382"/>
                </a:moveTo>
                <a:cubicBezTo>
                  <a:pt x="14816" y="78490"/>
                  <a:pt x="45652" y="182183"/>
                  <a:pt x="64558" y="179032"/>
                </a:cubicBezTo>
                <a:cubicBezTo>
                  <a:pt x="71160" y="177932"/>
                  <a:pt x="77114" y="174305"/>
                  <a:pt x="83608" y="172682"/>
                </a:cubicBezTo>
                <a:cubicBezTo>
                  <a:pt x="94079" y="170064"/>
                  <a:pt x="104841" y="168759"/>
                  <a:pt x="115358" y="166332"/>
                </a:cubicBezTo>
                <a:lnTo>
                  <a:pt x="191558" y="147282"/>
                </a:lnTo>
                <a:cubicBezTo>
                  <a:pt x="200025" y="145165"/>
                  <a:pt x="208679" y="143692"/>
                  <a:pt x="216958" y="140932"/>
                </a:cubicBezTo>
                <a:cubicBezTo>
                  <a:pt x="244287" y="131822"/>
                  <a:pt x="229514" y="136205"/>
                  <a:pt x="261408" y="128232"/>
                </a:cubicBezTo>
                <a:cubicBezTo>
                  <a:pt x="343958" y="130349"/>
                  <a:pt x="426574" y="130654"/>
                  <a:pt x="509058" y="134582"/>
                </a:cubicBezTo>
                <a:cubicBezTo>
                  <a:pt x="592181" y="138540"/>
                  <a:pt x="409961" y="157810"/>
                  <a:pt x="572558" y="134582"/>
                </a:cubicBezTo>
                <a:cubicBezTo>
                  <a:pt x="578908" y="130349"/>
                  <a:pt x="584462" y="124562"/>
                  <a:pt x="591608" y="121882"/>
                </a:cubicBezTo>
                <a:cubicBezTo>
                  <a:pt x="614305" y="113371"/>
                  <a:pt x="693003" y="109728"/>
                  <a:pt x="699558" y="109182"/>
                </a:cubicBezTo>
                <a:cubicBezTo>
                  <a:pt x="705537" y="107687"/>
                  <a:pt x="736555" y="100623"/>
                  <a:pt x="744008" y="96482"/>
                </a:cubicBezTo>
                <a:cubicBezTo>
                  <a:pt x="757351" y="89069"/>
                  <a:pt x="767628" y="75909"/>
                  <a:pt x="782108" y="71082"/>
                </a:cubicBezTo>
                <a:lnTo>
                  <a:pt x="820208" y="58382"/>
                </a:lnTo>
                <a:lnTo>
                  <a:pt x="839258" y="52032"/>
                </a:lnTo>
                <a:lnTo>
                  <a:pt x="1118658" y="58382"/>
                </a:lnTo>
                <a:cubicBezTo>
                  <a:pt x="1125345" y="58667"/>
                  <a:pt x="1131015" y="64732"/>
                  <a:pt x="1137708" y="64732"/>
                </a:cubicBezTo>
                <a:cubicBezTo>
                  <a:pt x="1161087" y="64732"/>
                  <a:pt x="1184275" y="60499"/>
                  <a:pt x="1207558" y="58382"/>
                </a:cubicBezTo>
                <a:cubicBezTo>
                  <a:pt x="1277033" y="35224"/>
                  <a:pt x="1171800" y="72158"/>
                  <a:pt x="1245658" y="39332"/>
                </a:cubicBezTo>
                <a:cubicBezTo>
                  <a:pt x="1276744" y="25516"/>
                  <a:pt x="1280741" y="28807"/>
                  <a:pt x="1309158" y="20282"/>
                </a:cubicBezTo>
                <a:cubicBezTo>
                  <a:pt x="1321980" y="16435"/>
                  <a:pt x="1334558" y="11815"/>
                  <a:pt x="1347258" y="7582"/>
                </a:cubicBezTo>
                <a:lnTo>
                  <a:pt x="1366308" y="1232"/>
                </a:lnTo>
                <a:cubicBezTo>
                  <a:pt x="1393825" y="3349"/>
                  <a:pt x="1422322" y="0"/>
                  <a:pt x="1448858" y="7582"/>
                </a:cubicBezTo>
                <a:cubicBezTo>
                  <a:pt x="1455294" y="9421"/>
                  <a:pt x="1453369" y="20196"/>
                  <a:pt x="1455208" y="26632"/>
                </a:cubicBezTo>
                <a:cubicBezTo>
                  <a:pt x="1457606" y="35023"/>
                  <a:pt x="1456106" y="45217"/>
                  <a:pt x="1461558" y="52032"/>
                </a:cubicBezTo>
                <a:cubicBezTo>
                  <a:pt x="1465739" y="57259"/>
                  <a:pt x="1474172" y="56543"/>
                  <a:pt x="1480608" y="58382"/>
                </a:cubicBezTo>
                <a:cubicBezTo>
                  <a:pt x="1515604" y="68381"/>
                  <a:pt x="1517098" y="65964"/>
                  <a:pt x="1563158" y="71082"/>
                </a:cubicBezTo>
                <a:cubicBezTo>
                  <a:pt x="1643563" y="124685"/>
                  <a:pt x="1586008" y="95847"/>
                  <a:pt x="1753658" y="102832"/>
                </a:cubicBezTo>
                <a:lnTo>
                  <a:pt x="1791758" y="115532"/>
                </a:lnTo>
                <a:lnTo>
                  <a:pt x="1810808" y="121882"/>
                </a:lnTo>
                <a:cubicBezTo>
                  <a:pt x="1825625" y="166332"/>
                  <a:pt x="1810808" y="155749"/>
                  <a:pt x="1842558" y="166332"/>
                </a:cubicBezTo>
                <a:cubicBezTo>
                  <a:pt x="1867958" y="164215"/>
                  <a:pt x="1893445" y="162960"/>
                  <a:pt x="1918758" y="159982"/>
                </a:cubicBezTo>
                <a:cubicBezTo>
                  <a:pt x="1951679" y="156109"/>
                  <a:pt x="1943613" y="154695"/>
                  <a:pt x="1969558" y="147282"/>
                </a:cubicBezTo>
                <a:cubicBezTo>
                  <a:pt x="1996082" y="139704"/>
                  <a:pt x="2003119" y="139572"/>
                  <a:pt x="2033058" y="134582"/>
                </a:cubicBezTo>
                <a:cubicBezTo>
                  <a:pt x="2062691" y="136699"/>
                  <a:pt x="2092431" y="137651"/>
                  <a:pt x="2121958" y="140932"/>
                </a:cubicBezTo>
                <a:cubicBezTo>
                  <a:pt x="2130632" y="141896"/>
                  <a:pt x="2138646" y="146770"/>
                  <a:pt x="2147358" y="147282"/>
                </a:cubicBezTo>
                <a:cubicBezTo>
                  <a:pt x="2174827" y="148898"/>
                  <a:pt x="2202391" y="147282"/>
                  <a:pt x="2229908" y="147282"/>
                </a:cubicBezTo>
                <a:lnTo>
                  <a:pt x="2229908" y="814032"/>
                </a:lnTo>
                <a:lnTo>
                  <a:pt x="20108" y="820382"/>
                </a:lnTo>
                <a:cubicBezTo>
                  <a:pt x="22225" y="608715"/>
                  <a:pt x="0" y="292274"/>
                  <a:pt x="7408" y="185382"/>
                </a:cubicBezTo>
                <a:close/>
              </a:path>
            </a:pathLst>
          </a:custGeom>
          <a:solidFill>
            <a:srgbClr val="92D05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2" name="手繪多邊形 31"/>
          <p:cNvSpPr/>
          <p:nvPr/>
        </p:nvSpPr>
        <p:spPr bwMode="auto">
          <a:xfrm>
            <a:off x="1465786" y="3510043"/>
            <a:ext cx="1503230" cy="570983"/>
          </a:xfrm>
          <a:custGeom>
            <a:avLst/>
            <a:gdLst>
              <a:gd name="connsiteX0" fmla="*/ 3905 w 1503230"/>
              <a:gd name="connsiteY0" fmla="*/ 0 h 570983"/>
              <a:gd name="connsiteX1" fmla="*/ 8042 w 1503230"/>
              <a:gd name="connsiteY1" fmla="*/ 53789 h 570983"/>
              <a:gd name="connsiteX2" fmla="*/ 32867 w 1503230"/>
              <a:gd name="connsiteY2" fmla="*/ 57926 h 570983"/>
              <a:gd name="connsiteX3" fmla="*/ 57693 w 1503230"/>
              <a:gd name="connsiteY3" fmla="*/ 66201 h 570983"/>
              <a:gd name="connsiteX4" fmla="*/ 61830 w 1503230"/>
              <a:gd name="connsiteY4" fmla="*/ 78614 h 570983"/>
              <a:gd name="connsiteX5" fmla="*/ 74243 w 1503230"/>
              <a:gd name="connsiteY5" fmla="*/ 86889 h 570983"/>
              <a:gd name="connsiteX6" fmla="*/ 103206 w 1503230"/>
              <a:gd name="connsiteY6" fmla="*/ 95164 h 570983"/>
              <a:gd name="connsiteX7" fmla="*/ 115619 w 1503230"/>
              <a:gd name="connsiteY7" fmla="*/ 99302 h 570983"/>
              <a:gd name="connsiteX8" fmla="*/ 119756 w 1503230"/>
              <a:gd name="connsiteY8" fmla="*/ 111714 h 570983"/>
              <a:gd name="connsiteX9" fmla="*/ 169407 w 1503230"/>
              <a:gd name="connsiteY9" fmla="*/ 95164 h 570983"/>
              <a:gd name="connsiteX10" fmla="*/ 173544 w 1503230"/>
              <a:gd name="connsiteY10" fmla="*/ 165503 h 570983"/>
              <a:gd name="connsiteX11" fmla="*/ 177682 w 1503230"/>
              <a:gd name="connsiteY11" fmla="*/ 182053 h 570983"/>
              <a:gd name="connsiteX12" fmla="*/ 190095 w 1503230"/>
              <a:gd name="connsiteY12" fmla="*/ 190328 h 570983"/>
              <a:gd name="connsiteX13" fmla="*/ 198370 w 1503230"/>
              <a:gd name="connsiteY13" fmla="*/ 202741 h 570983"/>
              <a:gd name="connsiteX14" fmla="*/ 210782 w 1503230"/>
              <a:gd name="connsiteY14" fmla="*/ 219291 h 570983"/>
              <a:gd name="connsiteX15" fmla="*/ 214920 w 1503230"/>
              <a:gd name="connsiteY15" fmla="*/ 231704 h 570983"/>
              <a:gd name="connsiteX16" fmla="*/ 231470 w 1503230"/>
              <a:gd name="connsiteY16" fmla="*/ 343418 h 570983"/>
              <a:gd name="connsiteX17" fmla="*/ 248020 w 1503230"/>
              <a:gd name="connsiteY17" fmla="*/ 347555 h 570983"/>
              <a:gd name="connsiteX18" fmla="*/ 260433 w 1503230"/>
              <a:gd name="connsiteY18" fmla="*/ 364105 h 570983"/>
              <a:gd name="connsiteX19" fmla="*/ 268708 w 1503230"/>
              <a:gd name="connsiteY19" fmla="*/ 372381 h 570983"/>
              <a:gd name="connsiteX20" fmla="*/ 276983 w 1503230"/>
              <a:gd name="connsiteY20" fmla="*/ 388931 h 570983"/>
              <a:gd name="connsiteX21" fmla="*/ 289396 w 1503230"/>
              <a:gd name="connsiteY21" fmla="*/ 393068 h 570983"/>
              <a:gd name="connsiteX22" fmla="*/ 330772 w 1503230"/>
              <a:gd name="connsiteY22" fmla="*/ 397206 h 570983"/>
              <a:gd name="connsiteX23" fmla="*/ 343184 w 1503230"/>
              <a:gd name="connsiteY23" fmla="*/ 405481 h 570983"/>
              <a:gd name="connsiteX24" fmla="*/ 355597 w 1503230"/>
              <a:gd name="connsiteY24" fmla="*/ 430306 h 570983"/>
              <a:gd name="connsiteX25" fmla="*/ 380422 w 1503230"/>
              <a:gd name="connsiteY25" fmla="*/ 426169 h 570983"/>
              <a:gd name="connsiteX26" fmla="*/ 425935 w 1503230"/>
              <a:gd name="connsiteY26" fmla="*/ 422031 h 570983"/>
              <a:gd name="connsiteX27" fmla="*/ 430073 w 1503230"/>
              <a:gd name="connsiteY27" fmla="*/ 376518 h 570983"/>
              <a:gd name="connsiteX28" fmla="*/ 446623 w 1503230"/>
              <a:gd name="connsiteY28" fmla="*/ 368243 h 570983"/>
              <a:gd name="connsiteX29" fmla="*/ 459036 w 1503230"/>
              <a:gd name="connsiteY29" fmla="*/ 355830 h 570983"/>
              <a:gd name="connsiteX30" fmla="*/ 463173 w 1503230"/>
              <a:gd name="connsiteY30" fmla="*/ 343418 h 570983"/>
              <a:gd name="connsiteX31" fmla="*/ 525237 w 1503230"/>
              <a:gd name="connsiteY31" fmla="*/ 326867 h 570983"/>
              <a:gd name="connsiteX32" fmla="*/ 537649 w 1503230"/>
              <a:gd name="connsiteY32" fmla="*/ 318592 h 570983"/>
              <a:gd name="connsiteX33" fmla="*/ 541787 w 1503230"/>
              <a:gd name="connsiteY33" fmla="*/ 306180 h 570983"/>
              <a:gd name="connsiteX34" fmla="*/ 545924 w 1503230"/>
              <a:gd name="connsiteY34" fmla="*/ 277217 h 570983"/>
              <a:gd name="connsiteX35" fmla="*/ 566612 w 1503230"/>
              <a:gd name="connsiteY35" fmla="*/ 289629 h 570983"/>
              <a:gd name="connsiteX36" fmla="*/ 574887 w 1503230"/>
              <a:gd name="connsiteY36" fmla="*/ 297905 h 570983"/>
              <a:gd name="connsiteX37" fmla="*/ 603850 w 1503230"/>
              <a:gd name="connsiteY37" fmla="*/ 306180 h 570983"/>
              <a:gd name="connsiteX38" fmla="*/ 620400 w 1503230"/>
              <a:gd name="connsiteY38" fmla="*/ 281354 h 570983"/>
              <a:gd name="connsiteX39" fmla="*/ 641088 w 1503230"/>
              <a:gd name="connsiteY39" fmla="*/ 264804 h 570983"/>
              <a:gd name="connsiteX40" fmla="*/ 670051 w 1503230"/>
              <a:gd name="connsiteY40" fmla="*/ 273079 h 570983"/>
              <a:gd name="connsiteX41" fmla="*/ 694876 w 1503230"/>
              <a:gd name="connsiteY41" fmla="*/ 285492 h 570983"/>
              <a:gd name="connsiteX42" fmla="*/ 703152 w 1503230"/>
              <a:gd name="connsiteY42" fmla="*/ 293767 h 570983"/>
              <a:gd name="connsiteX43" fmla="*/ 711427 w 1503230"/>
              <a:gd name="connsiteY43" fmla="*/ 318592 h 570983"/>
              <a:gd name="connsiteX44" fmla="*/ 723839 w 1503230"/>
              <a:gd name="connsiteY44" fmla="*/ 326867 h 570983"/>
              <a:gd name="connsiteX45" fmla="*/ 744527 w 1503230"/>
              <a:gd name="connsiteY45" fmla="*/ 351693 h 570983"/>
              <a:gd name="connsiteX46" fmla="*/ 752802 w 1503230"/>
              <a:gd name="connsiteY46" fmla="*/ 376518 h 570983"/>
              <a:gd name="connsiteX47" fmla="*/ 756940 w 1503230"/>
              <a:gd name="connsiteY47" fmla="*/ 388931 h 570983"/>
              <a:gd name="connsiteX48" fmla="*/ 765215 w 1503230"/>
              <a:gd name="connsiteY48" fmla="*/ 434444 h 570983"/>
              <a:gd name="connsiteX49" fmla="*/ 769353 w 1503230"/>
              <a:gd name="connsiteY49" fmla="*/ 446857 h 570983"/>
              <a:gd name="connsiteX50" fmla="*/ 781765 w 1503230"/>
              <a:gd name="connsiteY50" fmla="*/ 450994 h 570983"/>
              <a:gd name="connsiteX51" fmla="*/ 806591 w 1503230"/>
              <a:gd name="connsiteY51" fmla="*/ 446857 h 570983"/>
              <a:gd name="connsiteX52" fmla="*/ 819003 w 1503230"/>
              <a:gd name="connsiteY52" fmla="*/ 405481 h 570983"/>
              <a:gd name="connsiteX53" fmla="*/ 827278 w 1503230"/>
              <a:gd name="connsiteY53" fmla="*/ 393068 h 570983"/>
              <a:gd name="connsiteX54" fmla="*/ 852104 w 1503230"/>
              <a:gd name="connsiteY54" fmla="*/ 405481 h 570983"/>
              <a:gd name="connsiteX55" fmla="*/ 856241 w 1503230"/>
              <a:gd name="connsiteY55" fmla="*/ 430306 h 570983"/>
              <a:gd name="connsiteX56" fmla="*/ 860379 w 1503230"/>
              <a:gd name="connsiteY56" fmla="*/ 450994 h 570983"/>
              <a:gd name="connsiteX57" fmla="*/ 885204 w 1503230"/>
              <a:gd name="connsiteY57" fmla="*/ 446857 h 570983"/>
              <a:gd name="connsiteX58" fmla="*/ 889342 w 1503230"/>
              <a:gd name="connsiteY58" fmla="*/ 430306 h 570983"/>
              <a:gd name="connsiteX59" fmla="*/ 905892 w 1503230"/>
              <a:gd name="connsiteY59" fmla="*/ 405481 h 570983"/>
              <a:gd name="connsiteX60" fmla="*/ 910029 w 1503230"/>
              <a:gd name="connsiteY60" fmla="*/ 393068 h 570983"/>
              <a:gd name="connsiteX61" fmla="*/ 934855 w 1503230"/>
              <a:gd name="connsiteY61" fmla="*/ 393068 h 570983"/>
              <a:gd name="connsiteX62" fmla="*/ 947267 w 1503230"/>
              <a:gd name="connsiteY62" fmla="*/ 401343 h 570983"/>
              <a:gd name="connsiteX63" fmla="*/ 955543 w 1503230"/>
              <a:gd name="connsiteY63" fmla="*/ 393068 h 570983"/>
              <a:gd name="connsiteX64" fmla="*/ 967955 w 1503230"/>
              <a:gd name="connsiteY64" fmla="*/ 388931 h 570983"/>
              <a:gd name="connsiteX65" fmla="*/ 980368 w 1503230"/>
              <a:gd name="connsiteY65" fmla="*/ 393068 h 570983"/>
              <a:gd name="connsiteX66" fmla="*/ 984505 w 1503230"/>
              <a:gd name="connsiteY66" fmla="*/ 405481 h 570983"/>
              <a:gd name="connsiteX67" fmla="*/ 992781 w 1503230"/>
              <a:gd name="connsiteY67" fmla="*/ 467544 h 570983"/>
              <a:gd name="connsiteX68" fmla="*/ 1001056 w 1503230"/>
              <a:gd name="connsiteY68" fmla="*/ 492370 h 570983"/>
              <a:gd name="connsiteX69" fmla="*/ 1005193 w 1503230"/>
              <a:gd name="connsiteY69" fmla="*/ 504782 h 570983"/>
              <a:gd name="connsiteX70" fmla="*/ 1009331 w 1503230"/>
              <a:gd name="connsiteY70" fmla="*/ 550295 h 570983"/>
              <a:gd name="connsiteX71" fmla="*/ 1013468 w 1503230"/>
              <a:gd name="connsiteY71" fmla="*/ 562708 h 570983"/>
              <a:gd name="connsiteX72" fmla="*/ 1025881 w 1503230"/>
              <a:gd name="connsiteY72" fmla="*/ 570983 h 570983"/>
              <a:gd name="connsiteX73" fmla="*/ 1083807 w 1503230"/>
              <a:gd name="connsiteY73" fmla="*/ 566846 h 570983"/>
              <a:gd name="connsiteX74" fmla="*/ 1096219 w 1503230"/>
              <a:gd name="connsiteY74" fmla="*/ 562708 h 570983"/>
              <a:gd name="connsiteX75" fmla="*/ 1104495 w 1503230"/>
              <a:gd name="connsiteY75" fmla="*/ 554433 h 570983"/>
              <a:gd name="connsiteX76" fmla="*/ 1096219 w 1503230"/>
              <a:gd name="connsiteY76" fmla="*/ 517195 h 570983"/>
              <a:gd name="connsiteX77" fmla="*/ 1092082 w 1503230"/>
              <a:gd name="connsiteY77" fmla="*/ 504782 h 570983"/>
              <a:gd name="connsiteX78" fmla="*/ 1096219 w 1503230"/>
              <a:gd name="connsiteY78" fmla="*/ 471682 h 570983"/>
              <a:gd name="connsiteX79" fmla="*/ 1104495 w 1503230"/>
              <a:gd name="connsiteY79" fmla="*/ 463407 h 570983"/>
              <a:gd name="connsiteX80" fmla="*/ 1137595 w 1503230"/>
              <a:gd name="connsiteY80" fmla="*/ 438581 h 570983"/>
              <a:gd name="connsiteX81" fmla="*/ 1145870 w 1503230"/>
              <a:gd name="connsiteY81" fmla="*/ 359968 h 570983"/>
              <a:gd name="connsiteX82" fmla="*/ 1178971 w 1503230"/>
              <a:gd name="connsiteY82" fmla="*/ 326867 h 570983"/>
              <a:gd name="connsiteX83" fmla="*/ 1212071 w 1503230"/>
              <a:gd name="connsiteY83" fmla="*/ 322730 h 570983"/>
              <a:gd name="connsiteX84" fmla="*/ 1228621 w 1503230"/>
              <a:gd name="connsiteY84" fmla="*/ 297905 h 570983"/>
              <a:gd name="connsiteX85" fmla="*/ 1232759 w 1503230"/>
              <a:gd name="connsiteY85" fmla="*/ 285492 h 570983"/>
              <a:gd name="connsiteX86" fmla="*/ 1241034 w 1503230"/>
              <a:gd name="connsiteY86" fmla="*/ 273079 h 570983"/>
              <a:gd name="connsiteX87" fmla="*/ 1245172 w 1503230"/>
              <a:gd name="connsiteY87" fmla="*/ 260667 h 570983"/>
              <a:gd name="connsiteX88" fmla="*/ 1253447 w 1503230"/>
              <a:gd name="connsiteY88" fmla="*/ 252391 h 570983"/>
              <a:gd name="connsiteX89" fmla="*/ 1282410 w 1503230"/>
              <a:gd name="connsiteY89" fmla="*/ 235841 h 570983"/>
              <a:gd name="connsiteX90" fmla="*/ 1307235 w 1503230"/>
              <a:gd name="connsiteY90" fmla="*/ 215153 h 570983"/>
              <a:gd name="connsiteX91" fmla="*/ 1332060 w 1503230"/>
              <a:gd name="connsiteY91" fmla="*/ 198603 h 570983"/>
              <a:gd name="connsiteX92" fmla="*/ 1389986 w 1503230"/>
              <a:gd name="connsiteY92" fmla="*/ 190328 h 570983"/>
              <a:gd name="connsiteX93" fmla="*/ 1402399 w 1503230"/>
              <a:gd name="connsiteY93" fmla="*/ 186190 h 570983"/>
              <a:gd name="connsiteX94" fmla="*/ 1406536 w 1503230"/>
              <a:gd name="connsiteY94" fmla="*/ 173778 h 570983"/>
              <a:gd name="connsiteX95" fmla="*/ 1398261 w 1503230"/>
              <a:gd name="connsiteY95" fmla="*/ 140677 h 570983"/>
              <a:gd name="connsiteX96" fmla="*/ 1402399 w 1503230"/>
              <a:gd name="connsiteY96" fmla="*/ 111714 h 570983"/>
              <a:gd name="connsiteX97" fmla="*/ 1414811 w 1503230"/>
              <a:gd name="connsiteY97" fmla="*/ 103439 h 570983"/>
              <a:gd name="connsiteX98" fmla="*/ 1427224 w 1503230"/>
              <a:gd name="connsiteY98" fmla="*/ 91027 h 570983"/>
              <a:gd name="connsiteX99" fmla="*/ 1439637 w 1503230"/>
              <a:gd name="connsiteY99" fmla="*/ 82752 h 570983"/>
              <a:gd name="connsiteX100" fmla="*/ 1464462 w 1503230"/>
              <a:gd name="connsiteY100" fmla="*/ 49651 h 570983"/>
              <a:gd name="connsiteX101" fmla="*/ 1468600 w 1503230"/>
              <a:gd name="connsiteY101" fmla="*/ 37238 h 570983"/>
              <a:gd name="connsiteX102" fmla="*/ 1493425 w 1503230"/>
              <a:gd name="connsiteY102" fmla="*/ 20688 h 570983"/>
              <a:gd name="connsiteX103" fmla="*/ 1501700 w 1503230"/>
              <a:gd name="connsiteY103" fmla="*/ 0 h 57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503230" h="570983">
                <a:moveTo>
                  <a:pt x="3905" y="0"/>
                </a:moveTo>
                <a:cubicBezTo>
                  <a:pt x="5284" y="17930"/>
                  <a:pt x="0" y="37705"/>
                  <a:pt x="8042" y="53789"/>
                </a:cubicBezTo>
                <a:cubicBezTo>
                  <a:pt x="11794" y="61293"/>
                  <a:pt x="24728" y="55891"/>
                  <a:pt x="32867" y="57926"/>
                </a:cubicBezTo>
                <a:cubicBezTo>
                  <a:pt x="41330" y="60042"/>
                  <a:pt x="57693" y="66201"/>
                  <a:pt x="57693" y="66201"/>
                </a:cubicBezTo>
                <a:cubicBezTo>
                  <a:pt x="59072" y="70339"/>
                  <a:pt x="59105" y="75208"/>
                  <a:pt x="61830" y="78614"/>
                </a:cubicBezTo>
                <a:cubicBezTo>
                  <a:pt x="64936" y="82497"/>
                  <a:pt x="69795" y="84665"/>
                  <a:pt x="74243" y="86889"/>
                </a:cubicBezTo>
                <a:cubicBezTo>
                  <a:pt x="80861" y="90198"/>
                  <a:pt x="97013" y="93395"/>
                  <a:pt x="103206" y="95164"/>
                </a:cubicBezTo>
                <a:cubicBezTo>
                  <a:pt x="107400" y="96362"/>
                  <a:pt x="111481" y="97923"/>
                  <a:pt x="115619" y="99302"/>
                </a:cubicBezTo>
                <a:cubicBezTo>
                  <a:pt x="116998" y="103439"/>
                  <a:pt x="115454" y="110997"/>
                  <a:pt x="119756" y="111714"/>
                </a:cubicBezTo>
                <a:cubicBezTo>
                  <a:pt x="165557" y="119348"/>
                  <a:pt x="161612" y="118546"/>
                  <a:pt x="169407" y="95164"/>
                </a:cubicBezTo>
                <a:cubicBezTo>
                  <a:pt x="170786" y="118610"/>
                  <a:pt x="171317" y="142122"/>
                  <a:pt x="173544" y="165503"/>
                </a:cubicBezTo>
                <a:cubicBezTo>
                  <a:pt x="174083" y="171164"/>
                  <a:pt x="174528" y="177322"/>
                  <a:pt x="177682" y="182053"/>
                </a:cubicBezTo>
                <a:cubicBezTo>
                  <a:pt x="180441" y="186191"/>
                  <a:pt x="185957" y="187570"/>
                  <a:pt x="190095" y="190328"/>
                </a:cubicBezTo>
                <a:cubicBezTo>
                  <a:pt x="192853" y="194466"/>
                  <a:pt x="195480" y="198694"/>
                  <a:pt x="198370" y="202741"/>
                </a:cubicBezTo>
                <a:cubicBezTo>
                  <a:pt x="202378" y="208352"/>
                  <a:pt x="207361" y="213304"/>
                  <a:pt x="210782" y="219291"/>
                </a:cubicBezTo>
                <a:cubicBezTo>
                  <a:pt x="212946" y="223078"/>
                  <a:pt x="213541" y="227566"/>
                  <a:pt x="214920" y="231704"/>
                </a:cubicBezTo>
                <a:cubicBezTo>
                  <a:pt x="216491" y="270981"/>
                  <a:pt x="190743" y="325965"/>
                  <a:pt x="231470" y="343418"/>
                </a:cubicBezTo>
                <a:cubicBezTo>
                  <a:pt x="236697" y="345658"/>
                  <a:pt x="242503" y="346176"/>
                  <a:pt x="248020" y="347555"/>
                </a:cubicBezTo>
                <a:cubicBezTo>
                  <a:pt x="252158" y="353072"/>
                  <a:pt x="256018" y="358807"/>
                  <a:pt x="260433" y="364105"/>
                </a:cubicBezTo>
                <a:cubicBezTo>
                  <a:pt x="262930" y="367102"/>
                  <a:pt x="266544" y="369135"/>
                  <a:pt x="268708" y="372381"/>
                </a:cubicBezTo>
                <a:cubicBezTo>
                  <a:pt x="272129" y="377513"/>
                  <a:pt x="272622" y="384570"/>
                  <a:pt x="276983" y="388931"/>
                </a:cubicBezTo>
                <a:cubicBezTo>
                  <a:pt x="280067" y="392015"/>
                  <a:pt x="285085" y="392405"/>
                  <a:pt x="289396" y="393068"/>
                </a:cubicBezTo>
                <a:cubicBezTo>
                  <a:pt x="303096" y="395176"/>
                  <a:pt x="316980" y="395827"/>
                  <a:pt x="330772" y="397206"/>
                </a:cubicBezTo>
                <a:cubicBezTo>
                  <a:pt x="334909" y="399964"/>
                  <a:pt x="339668" y="401965"/>
                  <a:pt x="343184" y="405481"/>
                </a:cubicBezTo>
                <a:cubicBezTo>
                  <a:pt x="351204" y="413501"/>
                  <a:pt x="352232" y="420212"/>
                  <a:pt x="355597" y="430306"/>
                </a:cubicBezTo>
                <a:cubicBezTo>
                  <a:pt x="363872" y="428927"/>
                  <a:pt x="372090" y="427149"/>
                  <a:pt x="380422" y="426169"/>
                </a:cubicBezTo>
                <a:cubicBezTo>
                  <a:pt x="395551" y="424389"/>
                  <a:pt x="415163" y="432803"/>
                  <a:pt x="425935" y="422031"/>
                </a:cubicBezTo>
                <a:cubicBezTo>
                  <a:pt x="436707" y="411259"/>
                  <a:pt x="424604" y="390736"/>
                  <a:pt x="430073" y="376518"/>
                </a:cubicBezTo>
                <a:cubicBezTo>
                  <a:pt x="432287" y="370761"/>
                  <a:pt x="441604" y="371828"/>
                  <a:pt x="446623" y="368243"/>
                </a:cubicBezTo>
                <a:cubicBezTo>
                  <a:pt x="451385" y="364842"/>
                  <a:pt x="454898" y="359968"/>
                  <a:pt x="459036" y="355830"/>
                </a:cubicBezTo>
                <a:cubicBezTo>
                  <a:pt x="460415" y="351693"/>
                  <a:pt x="461223" y="347319"/>
                  <a:pt x="463173" y="343418"/>
                </a:cubicBezTo>
                <a:cubicBezTo>
                  <a:pt x="476678" y="316407"/>
                  <a:pt x="483648" y="330066"/>
                  <a:pt x="525237" y="326867"/>
                </a:cubicBezTo>
                <a:cubicBezTo>
                  <a:pt x="529374" y="324109"/>
                  <a:pt x="534543" y="322475"/>
                  <a:pt x="537649" y="318592"/>
                </a:cubicBezTo>
                <a:cubicBezTo>
                  <a:pt x="540373" y="315187"/>
                  <a:pt x="540932" y="310457"/>
                  <a:pt x="541787" y="306180"/>
                </a:cubicBezTo>
                <a:cubicBezTo>
                  <a:pt x="543700" y="296617"/>
                  <a:pt x="544545" y="286871"/>
                  <a:pt x="545924" y="277217"/>
                </a:cubicBezTo>
                <a:cubicBezTo>
                  <a:pt x="566899" y="298190"/>
                  <a:pt x="539750" y="273511"/>
                  <a:pt x="566612" y="289629"/>
                </a:cubicBezTo>
                <a:cubicBezTo>
                  <a:pt x="569957" y="291636"/>
                  <a:pt x="572129" y="295146"/>
                  <a:pt x="574887" y="297905"/>
                </a:cubicBezTo>
                <a:cubicBezTo>
                  <a:pt x="579495" y="311727"/>
                  <a:pt x="578922" y="323630"/>
                  <a:pt x="603850" y="306180"/>
                </a:cubicBezTo>
                <a:cubicBezTo>
                  <a:pt x="611998" y="300477"/>
                  <a:pt x="613367" y="288386"/>
                  <a:pt x="620400" y="281354"/>
                </a:cubicBezTo>
                <a:cubicBezTo>
                  <a:pt x="632192" y="269563"/>
                  <a:pt x="625430" y="275243"/>
                  <a:pt x="641088" y="264804"/>
                </a:cubicBezTo>
                <a:cubicBezTo>
                  <a:pt x="646385" y="266128"/>
                  <a:pt x="664119" y="270113"/>
                  <a:pt x="670051" y="273079"/>
                </a:cubicBezTo>
                <a:cubicBezTo>
                  <a:pt x="702145" y="289125"/>
                  <a:pt x="663669" y="275088"/>
                  <a:pt x="694876" y="285492"/>
                </a:cubicBezTo>
                <a:cubicBezTo>
                  <a:pt x="697635" y="288250"/>
                  <a:pt x="701407" y="290278"/>
                  <a:pt x="703152" y="293767"/>
                </a:cubicBezTo>
                <a:cubicBezTo>
                  <a:pt x="707053" y="301569"/>
                  <a:pt x="704169" y="313753"/>
                  <a:pt x="711427" y="318592"/>
                </a:cubicBezTo>
                <a:cubicBezTo>
                  <a:pt x="715564" y="321350"/>
                  <a:pt x="719956" y="323761"/>
                  <a:pt x="723839" y="326867"/>
                </a:cubicBezTo>
                <a:cubicBezTo>
                  <a:pt x="732060" y="333444"/>
                  <a:pt x="738490" y="343643"/>
                  <a:pt x="744527" y="351693"/>
                </a:cubicBezTo>
                <a:lnTo>
                  <a:pt x="752802" y="376518"/>
                </a:lnTo>
                <a:lnTo>
                  <a:pt x="756940" y="388931"/>
                </a:lnTo>
                <a:cubicBezTo>
                  <a:pt x="760289" y="412375"/>
                  <a:pt x="759640" y="414933"/>
                  <a:pt x="765215" y="434444"/>
                </a:cubicBezTo>
                <a:cubicBezTo>
                  <a:pt x="766413" y="438638"/>
                  <a:pt x="766269" y="443773"/>
                  <a:pt x="769353" y="446857"/>
                </a:cubicBezTo>
                <a:cubicBezTo>
                  <a:pt x="772437" y="449941"/>
                  <a:pt x="777628" y="449615"/>
                  <a:pt x="781765" y="450994"/>
                </a:cubicBezTo>
                <a:cubicBezTo>
                  <a:pt x="790040" y="449615"/>
                  <a:pt x="798736" y="449803"/>
                  <a:pt x="806591" y="446857"/>
                </a:cubicBezTo>
                <a:cubicBezTo>
                  <a:pt x="821798" y="441154"/>
                  <a:pt x="817033" y="412706"/>
                  <a:pt x="819003" y="405481"/>
                </a:cubicBezTo>
                <a:cubicBezTo>
                  <a:pt x="820311" y="400683"/>
                  <a:pt x="824520" y="397206"/>
                  <a:pt x="827278" y="393068"/>
                </a:cubicBezTo>
                <a:cubicBezTo>
                  <a:pt x="833152" y="395026"/>
                  <a:pt x="848896" y="399065"/>
                  <a:pt x="852104" y="405481"/>
                </a:cubicBezTo>
                <a:cubicBezTo>
                  <a:pt x="855856" y="412984"/>
                  <a:pt x="854740" y="422052"/>
                  <a:pt x="856241" y="430306"/>
                </a:cubicBezTo>
                <a:cubicBezTo>
                  <a:pt x="857499" y="437225"/>
                  <a:pt x="859000" y="444098"/>
                  <a:pt x="860379" y="450994"/>
                </a:cubicBezTo>
                <a:cubicBezTo>
                  <a:pt x="868654" y="449615"/>
                  <a:pt x="878378" y="451733"/>
                  <a:pt x="885204" y="446857"/>
                </a:cubicBezTo>
                <a:cubicBezTo>
                  <a:pt x="889832" y="443552"/>
                  <a:pt x="887780" y="435774"/>
                  <a:pt x="889342" y="430306"/>
                </a:cubicBezTo>
                <a:cubicBezTo>
                  <a:pt x="894132" y="413540"/>
                  <a:pt x="892001" y="419372"/>
                  <a:pt x="905892" y="405481"/>
                </a:cubicBezTo>
                <a:cubicBezTo>
                  <a:pt x="907271" y="401343"/>
                  <a:pt x="906945" y="396152"/>
                  <a:pt x="910029" y="393068"/>
                </a:cubicBezTo>
                <a:cubicBezTo>
                  <a:pt x="918303" y="384794"/>
                  <a:pt x="926581" y="390310"/>
                  <a:pt x="934855" y="393068"/>
                </a:cubicBezTo>
                <a:cubicBezTo>
                  <a:pt x="938992" y="395826"/>
                  <a:pt x="942294" y="401343"/>
                  <a:pt x="947267" y="401343"/>
                </a:cubicBezTo>
                <a:cubicBezTo>
                  <a:pt x="951168" y="401343"/>
                  <a:pt x="952198" y="395075"/>
                  <a:pt x="955543" y="393068"/>
                </a:cubicBezTo>
                <a:cubicBezTo>
                  <a:pt x="959283" y="390824"/>
                  <a:pt x="963818" y="390310"/>
                  <a:pt x="967955" y="388931"/>
                </a:cubicBezTo>
                <a:cubicBezTo>
                  <a:pt x="972093" y="390310"/>
                  <a:pt x="977284" y="389984"/>
                  <a:pt x="980368" y="393068"/>
                </a:cubicBezTo>
                <a:cubicBezTo>
                  <a:pt x="983452" y="396152"/>
                  <a:pt x="983788" y="401179"/>
                  <a:pt x="984505" y="405481"/>
                </a:cubicBezTo>
                <a:cubicBezTo>
                  <a:pt x="987949" y="426148"/>
                  <a:pt x="987678" y="447132"/>
                  <a:pt x="992781" y="467544"/>
                </a:cubicBezTo>
                <a:cubicBezTo>
                  <a:pt x="994897" y="476006"/>
                  <a:pt x="998298" y="484095"/>
                  <a:pt x="1001056" y="492370"/>
                </a:cubicBezTo>
                <a:lnTo>
                  <a:pt x="1005193" y="504782"/>
                </a:lnTo>
                <a:cubicBezTo>
                  <a:pt x="1006572" y="519953"/>
                  <a:pt x="1007177" y="535215"/>
                  <a:pt x="1009331" y="550295"/>
                </a:cubicBezTo>
                <a:cubicBezTo>
                  <a:pt x="1009948" y="554613"/>
                  <a:pt x="1010743" y="559302"/>
                  <a:pt x="1013468" y="562708"/>
                </a:cubicBezTo>
                <a:cubicBezTo>
                  <a:pt x="1016574" y="566591"/>
                  <a:pt x="1021743" y="568225"/>
                  <a:pt x="1025881" y="570983"/>
                </a:cubicBezTo>
                <a:cubicBezTo>
                  <a:pt x="1045190" y="569604"/>
                  <a:pt x="1064582" y="569108"/>
                  <a:pt x="1083807" y="566846"/>
                </a:cubicBezTo>
                <a:cubicBezTo>
                  <a:pt x="1088138" y="566336"/>
                  <a:pt x="1092479" y="564952"/>
                  <a:pt x="1096219" y="562708"/>
                </a:cubicBezTo>
                <a:cubicBezTo>
                  <a:pt x="1099564" y="560701"/>
                  <a:pt x="1101736" y="557191"/>
                  <a:pt x="1104495" y="554433"/>
                </a:cubicBezTo>
                <a:cubicBezTo>
                  <a:pt x="1101649" y="540204"/>
                  <a:pt x="1100116" y="530836"/>
                  <a:pt x="1096219" y="517195"/>
                </a:cubicBezTo>
                <a:cubicBezTo>
                  <a:pt x="1095021" y="513001"/>
                  <a:pt x="1093461" y="508920"/>
                  <a:pt x="1092082" y="504782"/>
                </a:cubicBezTo>
                <a:cubicBezTo>
                  <a:pt x="1093461" y="493749"/>
                  <a:pt x="1093024" y="482332"/>
                  <a:pt x="1096219" y="471682"/>
                </a:cubicBezTo>
                <a:cubicBezTo>
                  <a:pt x="1097340" y="467945"/>
                  <a:pt x="1101374" y="465748"/>
                  <a:pt x="1104495" y="463407"/>
                </a:cubicBezTo>
                <a:cubicBezTo>
                  <a:pt x="1141915" y="435343"/>
                  <a:pt x="1118621" y="457557"/>
                  <a:pt x="1137595" y="438581"/>
                </a:cubicBezTo>
                <a:cubicBezTo>
                  <a:pt x="1150465" y="399977"/>
                  <a:pt x="1132643" y="456972"/>
                  <a:pt x="1145870" y="359968"/>
                </a:cubicBezTo>
                <a:cubicBezTo>
                  <a:pt x="1149314" y="334713"/>
                  <a:pt x="1153460" y="330055"/>
                  <a:pt x="1178971" y="326867"/>
                </a:cubicBezTo>
                <a:lnTo>
                  <a:pt x="1212071" y="322730"/>
                </a:lnTo>
                <a:cubicBezTo>
                  <a:pt x="1217588" y="314455"/>
                  <a:pt x="1225476" y="307340"/>
                  <a:pt x="1228621" y="297905"/>
                </a:cubicBezTo>
                <a:cubicBezTo>
                  <a:pt x="1230000" y="293767"/>
                  <a:pt x="1230808" y="289393"/>
                  <a:pt x="1232759" y="285492"/>
                </a:cubicBezTo>
                <a:cubicBezTo>
                  <a:pt x="1234983" y="281044"/>
                  <a:pt x="1238810" y="277527"/>
                  <a:pt x="1241034" y="273079"/>
                </a:cubicBezTo>
                <a:cubicBezTo>
                  <a:pt x="1242984" y="269178"/>
                  <a:pt x="1242928" y="264407"/>
                  <a:pt x="1245172" y="260667"/>
                </a:cubicBezTo>
                <a:cubicBezTo>
                  <a:pt x="1247179" y="257322"/>
                  <a:pt x="1250401" y="254828"/>
                  <a:pt x="1253447" y="252391"/>
                </a:cubicBezTo>
                <a:cubicBezTo>
                  <a:pt x="1266047" y="242310"/>
                  <a:pt x="1267544" y="244336"/>
                  <a:pt x="1282410" y="235841"/>
                </a:cubicBezTo>
                <a:cubicBezTo>
                  <a:pt x="1306289" y="222196"/>
                  <a:pt x="1283541" y="233581"/>
                  <a:pt x="1307235" y="215153"/>
                </a:cubicBezTo>
                <a:cubicBezTo>
                  <a:pt x="1315085" y="209047"/>
                  <a:pt x="1322250" y="200238"/>
                  <a:pt x="1332060" y="198603"/>
                </a:cubicBezTo>
                <a:cubicBezTo>
                  <a:pt x="1367854" y="192638"/>
                  <a:pt x="1348561" y="195507"/>
                  <a:pt x="1389986" y="190328"/>
                </a:cubicBezTo>
                <a:cubicBezTo>
                  <a:pt x="1394124" y="188949"/>
                  <a:pt x="1399315" y="189274"/>
                  <a:pt x="1402399" y="186190"/>
                </a:cubicBezTo>
                <a:cubicBezTo>
                  <a:pt x="1405483" y="183106"/>
                  <a:pt x="1406536" y="178139"/>
                  <a:pt x="1406536" y="173778"/>
                </a:cubicBezTo>
                <a:cubicBezTo>
                  <a:pt x="1406536" y="163789"/>
                  <a:pt x="1401527" y="150474"/>
                  <a:pt x="1398261" y="140677"/>
                </a:cubicBezTo>
                <a:cubicBezTo>
                  <a:pt x="1399640" y="131023"/>
                  <a:pt x="1398438" y="120626"/>
                  <a:pt x="1402399" y="111714"/>
                </a:cubicBezTo>
                <a:cubicBezTo>
                  <a:pt x="1404419" y="107170"/>
                  <a:pt x="1410991" y="106622"/>
                  <a:pt x="1414811" y="103439"/>
                </a:cubicBezTo>
                <a:cubicBezTo>
                  <a:pt x="1419306" y="99693"/>
                  <a:pt x="1422729" y="94773"/>
                  <a:pt x="1427224" y="91027"/>
                </a:cubicBezTo>
                <a:cubicBezTo>
                  <a:pt x="1431044" y="87844"/>
                  <a:pt x="1435754" y="85859"/>
                  <a:pt x="1439637" y="82752"/>
                </a:cubicBezTo>
                <a:cubicBezTo>
                  <a:pt x="1448547" y="75624"/>
                  <a:pt x="1462057" y="56866"/>
                  <a:pt x="1464462" y="49651"/>
                </a:cubicBezTo>
                <a:cubicBezTo>
                  <a:pt x="1465841" y="45513"/>
                  <a:pt x="1465516" y="40322"/>
                  <a:pt x="1468600" y="37238"/>
                </a:cubicBezTo>
                <a:cubicBezTo>
                  <a:pt x="1475632" y="30206"/>
                  <a:pt x="1493425" y="20688"/>
                  <a:pt x="1493425" y="20688"/>
                </a:cubicBezTo>
                <a:cubicBezTo>
                  <a:pt x="1503230" y="5981"/>
                  <a:pt x="1501700" y="13249"/>
                  <a:pt x="1501700" y="0"/>
                </a:cubicBezTo>
              </a:path>
            </a:pathLst>
          </a:custGeom>
          <a:solidFill>
            <a:srgbClr val="00B0F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4865" y="516419"/>
            <a:ext cx="6724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3D Scene Model Construction</a:t>
            </a:r>
            <a:endParaRPr lang="zh-TW" altLang="en-US" sz="36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17412" name="文字方塊 15"/>
          <p:cNvSpPr txBox="1">
            <a:spLocks noChangeArrowheads="1"/>
          </p:cNvSpPr>
          <p:nvPr/>
        </p:nvSpPr>
        <p:spPr bwMode="auto">
          <a:xfrm>
            <a:off x="1000125" y="2071688"/>
            <a:ext cx="781208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zh-TW" sz="2000" dirty="0" smtClean="0"/>
              <a:t>Find </a:t>
            </a:r>
            <a:r>
              <a:rPr lang="en-US" altLang="zh-TW" sz="2000" dirty="0"/>
              <a:t>the </a:t>
            </a:r>
            <a:r>
              <a:rPr lang="en-US" altLang="zh-TW" sz="2000" dirty="0">
                <a:solidFill>
                  <a:srgbClr val="FFFF99"/>
                </a:solidFill>
              </a:rPr>
              <a:t>rear wall </a:t>
            </a:r>
          </a:p>
          <a:p>
            <a:pPr>
              <a:buFontTx/>
              <a:buNone/>
            </a:pPr>
            <a:r>
              <a:rPr lang="en-US" altLang="zh-TW" sz="2000" dirty="0"/>
              <a:t>with largest match area and less distortion caused by boundaries</a:t>
            </a:r>
            <a:endParaRPr lang="zh-TW" altLang="en-US" sz="2000" dirty="0"/>
          </a:p>
        </p:txBody>
      </p:sp>
      <p:sp>
        <p:nvSpPr>
          <p:cNvPr id="21" name="文字方塊 15"/>
          <p:cNvSpPr txBox="1">
            <a:spLocks noChangeArrowheads="1"/>
          </p:cNvSpPr>
          <p:nvPr/>
        </p:nvSpPr>
        <p:spPr bwMode="auto">
          <a:xfrm>
            <a:off x="3593828" y="3501832"/>
            <a:ext cx="384403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en-US" altLang="zh-TW" sz="2000" dirty="0" smtClean="0">
                <a:latin typeface="+mn-lt"/>
                <a:cs typeface="Times New Roman" pitchFamily="18" charset="0"/>
              </a:rPr>
              <a:t>left-right bounding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altLang="zh-TW" sz="2000" dirty="0" smtClean="0">
                <a:cs typeface="Times New Roman" pitchFamily="18" charset="0"/>
              </a:rPr>
              <a:t>sky-ground detection</a:t>
            </a:r>
            <a:br>
              <a:rPr lang="en-US" altLang="zh-TW" sz="2000" dirty="0" smtClean="0">
                <a:cs typeface="Times New Roman" pitchFamily="18" charset="0"/>
              </a:rPr>
            </a:br>
            <a:r>
              <a:rPr lang="en-US" altLang="zh-TW" sz="2000" dirty="0" smtClean="0">
                <a:cs typeface="Times New Roman" pitchFamily="18" charset="0"/>
              </a:rPr>
              <a:t>[</a:t>
            </a:r>
            <a:r>
              <a:rPr lang="en-US" altLang="zh-TW" sz="2000" dirty="0" err="1" smtClean="0">
                <a:cs typeface="Times New Roman" pitchFamily="18" charset="0"/>
              </a:rPr>
              <a:t>Hoiem</a:t>
            </a:r>
            <a:r>
              <a:rPr lang="en-US" altLang="zh-TW" sz="2000" dirty="0" smtClean="0">
                <a:cs typeface="Times New Roman" pitchFamily="18" charset="0"/>
              </a:rPr>
              <a:t>, SIGGRAPH 05]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altLang="zh-TW" sz="2000" dirty="0" smtClean="0">
                <a:cs typeface="Times New Roman" pitchFamily="18" charset="0"/>
              </a:rPr>
              <a:t>top-bottom bounding</a:t>
            </a:r>
          </a:p>
          <a:p>
            <a:pPr>
              <a:buFontTx/>
              <a:buNone/>
              <a:defRPr/>
            </a:pPr>
            <a:endParaRPr lang="en-US" altLang="zh-TW" sz="2000" dirty="0" smtClean="0"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en-US" altLang="zh-TW" sz="2000" dirty="0">
              <a:latin typeface="+mn-lt"/>
              <a:cs typeface="Times New Roman" pitchFamily="18" charset="0"/>
            </a:endParaRPr>
          </a:p>
        </p:txBody>
      </p:sp>
      <p:cxnSp>
        <p:nvCxnSpPr>
          <p:cNvPr id="30" name="直線接點 29"/>
          <p:cNvCxnSpPr/>
          <p:nvPr/>
        </p:nvCxnSpPr>
        <p:spPr bwMode="auto">
          <a:xfrm rot="5400000">
            <a:off x="1004481" y="4321642"/>
            <a:ext cx="1614494" cy="1345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31" name="直線接點 30"/>
          <p:cNvCxnSpPr/>
          <p:nvPr/>
        </p:nvCxnSpPr>
        <p:spPr bwMode="auto">
          <a:xfrm rot="5400000">
            <a:off x="1650761" y="4320210"/>
            <a:ext cx="1609726" cy="1025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sp>
        <p:nvSpPr>
          <p:cNvPr id="38" name="矩形 16"/>
          <p:cNvSpPr>
            <a:spLocks noChangeArrowheads="1"/>
          </p:cNvSpPr>
          <p:nvPr/>
        </p:nvSpPr>
        <p:spPr bwMode="auto">
          <a:xfrm>
            <a:off x="1169458" y="3498585"/>
            <a:ext cx="2215220" cy="1642695"/>
          </a:xfrm>
          <a:prstGeom prst="rect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cxnSp>
        <p:nvCxnSpPr>
          <p:cNvPr id="39" name="直線接點 38"/>
          <p:cNvCxnSpPr/>
          <p:nvPr/>
        </p:nvCxnSpPr>
        <p:spPr bwMode="auto">
          <a:xfrm rot="10800000">
            <a:off x="1817180" y="4427658"/>
            <a:ext cx="642940" cy="158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cxnSp>
        <p:nvCxnSpPr>
          <p:cNvPr id="41" name="直線接點 40"/>
          <p:cNvCxnSpPr/>
          <p:nvPr/>
        </p:nvCxnSpPr>
        <p:spPr bwMode="auto">
          <a:xfrm rot="10800000">
            <a:off x="1811228" y="3763991"/>
            <a:ext cx="642940" cy="158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cxnSp>
      <p:sp>
        <p:nvSpPr>
          <p:cNvPr id="40" name="矩形 39"/>
          <p:cNvSpPr/>
          <p:nvPr/>
        </p:nvSpPr>
        <p:spPr bwMode="auto">
          <a:xfrm>
            <a:off x="1814040" y="3756472"/>
            <a:ext cx="647974" cy="667709"/>
          </a:xfrm>
          <a:prstGeom prst="rect">
            <a:avLst/>
          </a:prstGeom>
          <a:solidFill>
            <a:srgbClr val="FFCC00">
              <a:alpha val="69804"/>
            </a:srgbClr>
          </a:solidFill>
          <a:ln w="1905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576000" y="1191600"/>
            <a:ext cx="3243289" cy="866775"/>
            <a:chOff x="2709836" y="5810250"/>
            <a:chExt cx="3243289" cy="866775"/>
          </a:xfrm>
        </p:grpSpPr>
        <p:sp>
          <p:nvSpPr>
            <p:cNvPr id="16" name="矩形 15"/>
            <p:cNvSpPr/>
            <p:nvPr/>
          </p:nvSpPr>
          <p:spPr bwMode="auto">
            <a:xfrm>
              <a:off x="2709836" y="5810250"/>
              <a:ext cx="3243289" cy="866775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softEdge rad="63500"/>
            </a:effectLst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 bwMode="auto">
            <a:xfrm>
              <a:off x="2857500" y="5972175"/>
              <a:ext cx="2933700" cy="542925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buNone/>
              </a:pPr>
              <a:r>
                <a:rPr lang="en-US" altLang="zh-TW" sz="2400" dirty="0" smtClean="0">
                  <a:solidFill>
                    <a:schemeClr val="tx1"/>
                  </a:solidFill>
                </a:rPr>
                <a:t>3D Scene Modeling</a:t>
              </a:r>
              <a:endParaRPr lang="zh-TW" altLang="en-US" sz="2400" dirty="0" smtClean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 advTm="93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手繪多邊形 34"/>
          <p:cNvSpPr/>
          <p:nvPr/>
        </p:nvSpPr>
        <p:spPr bwMode="auto">
          <a:xfrm>
            <a:off x="1465786" y="3510043"/>
            <a:ext cx="1503230" cy="570983"/>
          </a:xfrm>
          <a:custGeom>
            <a:avLst/>
            <a:gdLst>
              <a:gd name="connsiteX0" fmla="*/ 3905 w 1503230"/>
              <a:gd name="connsiteY0" fmla="*/ 0 h 570983"/>
              <a:gd name="connsiteX1" fmla="*/ 8042 w 1503230"/>
              <a:gd name="connsiteY1" fmla="*/ 53789 h 570983"/>
              <a:gd name="connsiteX2" fmla="*/ 32867 w 1503230"/>
              <a:gd name="connsiteY2" fmla="*/ 57926 h 570983"/>
              <a:gd name="connsiteX3" fmla="*/ 57693 w 1503230"/>
              <a:gd name="connsiteY3" fmla="*/ 66201 h 570983"/>
              <a:gd name="connsiteX4" fmla="*/ 61830 w 1503230"/>
              <a:gd name="connsiteY4" fmla="*/ 78614 h 570983"/>
              <a:gd name="connsiteX5" fmla="*/ 74243 w 1503230"/>
              <a:gd name="connsiteY5" fmla="*/ 86889 h 570983"/>
              <a:gd name="connsiteX6" fmla="*/ 103206 w 1503230"/>
              <a:gd name="connsiteY6" fmla="*/ 95164 h 570983"/>
              <a:gd name="connsiteX7" fmla="*/ 115619 w 1503230"/>
              <a:gd name="connsiteY7" fmla="*/ 99302 h 570983"/>
              <a:gd name="connsiteX8" fmla="*/ 119756 w 1503230"/>
              <a:gd name="connsiteY8" fmla="*/ 111714 h 570983"/>
              <a:gd name="connsiteX9" fmla="*/ 169407 w 1503230"/>
              <a:gd name="connsiteY9" fmla="*/ 95164 h 570983"/>
              <a:gd name="connsiteX10" fmla="*/ 173544 w 1503230"/>
              <a:gd name="connsiteY10" fmla="*/ 165503 h 570983"/>
              <a:gd name="connsiteX11" fmla="*/ 177682 w 1503230"/>
              <a:gd name="connsiteY11" fmla="*/ 182053 h 570983"/>
              <a:gd name="connsiteX12" fmla="*/ 190095 w 1503230"/>
              <a:gd name="connsiteY12" fmla="*/ 190328 h 570983"/>
              <a:gd name="connsiteX13" fmla="*/ 198370 w 1503230"/>
              <a:gd name="connsiteY13" fmla="*/ 202741 h 570983"/>
              <a:gd name="connsiteX14" fmla="*/ 210782 w 1503230"/>
              <a:gd name="connsiteY14" fmla="*/ 219291 h 570983"/>
              <a:gd name="connsiteX15" fmla="*/ 214920 w 1503230"/>
              <a:gd name="connsiteY15" fmla="*/ 231704 h 570983"/>
              <a:gd name="connsiteX16" fmla="*/ 231470 w 1503230"/>
              <a:gd name="connsiteY16" fmla="*/ 343418 h 570983"/>
              <a:gd name="connsiteX17" fmla="*/ 248020 w 1503230"/>
              <a:gd name="connsiteY17" fmla="*/ 347555 h 570983"/>
              <a:gd name="connsiteX18" fmla="*/ 260433 w 1503230"/>
              <a:gd name="connsiteY18" fmla="*/ 364105 h 570983"/>
              <a:gd name="connsiteX19" fmla="*/ 268708 w 1503230"/>
              <a:gd name="connsiteY19" fmla="*/ 372381 h 570983"/>
              <a:gd name="connsiteX20" fmla="*/ 276983 w 1503230"/>
              <a:gd name="connsiteY20" fmla="*/ 388931 h 570983"/>
              <a:gd name="connsiteX21" fmla="*/ 289396 w 1503230"/>
              <a:gd name="connsiteY21" fmla="*/ 393068 h 570983"/>
              <a:gd name="connsiteX22" fmla="*/ 330772 w 1503230"/>
              <a:gd name="connsiteY22" fmla="*/ 397206 h 570983"/>
              <a:gd name="connsiteX23" fmla="*/ 343184 w 1503230"/>
              <a:gd name="connsiteY23" fmla="*/ 405481 h 570983"/>
              <a:gd name="connsiteX24" fmla="*/ 355597 w 1503230"/>
              <a:gd name="connsiteY24" fmla="*/ 430306 h 570983"/>
              <a:gd name="connsiteX25" fmla="*/ 380422 w 1503230"/>
              <a:gd name="connsiteY25" fmla="*/ 426169 h 570983"/>
              <a:gd name="connsiteX26" fmla="*/ 425935 w 1503230"/>
              <a:gd name="connsiteY26" fmla="*/ 422031 h 570983"/>
              <a:gd name="connsiteX27" fmla="*/ 430073 w 1503230"/>
              <a:gd name="connsiteY27" fmla="*/ 376518 h 570983"/>
              <a:gd name="connsiteX28" fmla="*/ 446623 w 1503230"/>
              <a:gd name="connsiteY28" fmla="*/ 368243 h 570983"/>
              <a:gd name="connsiteX29" fmla="*/ 459036 w 1503230"/>
              <a:gd name="connsiteY29" fmla="*/ 355830 h 570983"/>
              <a:gd name="connsiteX30" fmla="*/ 463173 w 1503230"/>
              <a:gd name="connsiteY30" fmla="*/ 343418 h 570983"/>
              <a:gd name="connsiteX31" fmla="*/ 525237 w 1503230"/>
              <a:gd name="connsiteY31" fmla="*/ 326867 h 570983"/>
              <a:gd name="connsiteX32" fmla="*/ 537649 w 1503230"/>
              <a:gd name="connsiteY32" fmla="*/ 318592 h 570983"/>
              <a:gd name="connsiteX33" fmla="*/ 541787 w 1503230"/>
              <a:gd name="connsiteY33" fmla="*/ 306180 h 570983"/>
              <a:gd name="connsiteX34" fmla="*/ 545924 w 1503230"/>
              <a:gd name="connsiteY34" fmla="*/ 277217 h 570983"/>
              <a:gd name="connsiteX35" fmla="*/ 566612 w 1503230"/>
              <a:gd name="connsiteY35" fmla="*/ 289629 h 570983"/>
              <a:gd name="connsiteX36" fmla="*/ 574887 w 1503230"/>
              <a:gd name="connsiteY36" fmla="*/ 297905 h 570983"/>
              <a:gd name="connsiteX37" fmla="*/ 603850 w 1503230"/>
              <a:gd name="connsiteY37" fmla="*/ 306180 h 570983"/>
              <a:gd name="connsiteX38" fmla="*/ 620400 w 1503230"/>
              <a:gd name="connsiteY38" fmla="*/ 281354 h 570983"/>
              <a:gd name="connsiteX39" fmla="*/ 641088 w 1503230"/>
              <a:gd name="connsiteY39" fmla="*/ 264804 h 570983"/>
              <a:gd name="connsiteX40" fmla="*/ 670051 w 1503230"/>
              <a:gd name="connsiteY40" fmla="*/ 273079 h 570983"/>
              <a:gd name="connsiteX41" fmla="*/ 694876 w 1503230"/>
              <a:gd name="connsiteY41" fmla="*/ 285492 h 570983"/>
              <a:gd name="connsiteX42" fmla="*/ 703152 w 1503230"/>
              <a:gd name="connsiteY42" fmla="*/ 293767 h 570983"/>
              <a:gd name="connsiteX43" fmla="*/ 711427 w 1503230"/>
              <a:gd name="connsiteY43" fmla="*/ 318592 h 570983"/>
              <a:gd name="connsiteX44" fmla="*/ 723839 w 1503230"/>
              <a:gd name="connsiteY44" fmla="*/ 326867 h 570983"/>
              <a:gd name="connsiteX45" fmla="*/ 744527 w 1503230"/>
              <a:gd name="connsiteY45" fmla="*/ 351693 h 570983"/>
              <a:gd name="connsiteX46" fmla="*/ 752802 w 1503230"/>
              <a:gd name="connsiteY46" fmla="*/ 376518 h 570983"/>
              <a:gd name="connsiteX47" fmla="*/ 756940 w 1503230"/>
              <a:gd name="connsiteY47" fmla="*/ 388931 h 570983"/>
              <a:gd name="connsiteX48" fmla="*/ 765215 w 1503230"/>
              <a:gd name="connsiteY48" fmla="*/ 434444 h 570983"/>
              <a:gd name="connsiteX49" fmla="*/ 769353 w 1503230"/>
              <a:gd name="connsiteY49" fmla="*/ 446857 h 570983"/>
              <a:gd name="connsiteX50" fmla="*/ 781765 w 1503230"/>
              <a:gd name="connsiteY50" fmla="*/ 450994 h 570983"/>
              <a:gd name="connsiteX51" fmla="*/ 806591 w 1503230"/>
              <a:gd name="connsiteY51" fmla="*/ 446857 h 570983"/>
              <a:gd name="connsiteX52" fmla="*/ 819003 w 1503230"/>
              <a:gd name="connsiteY52" fmla="*/ 405481 h 570983"/>
              <a:gd name="connsiteX53" fmla="*/ 827278 w 1503230"/>
              <a:gd name="connsiteY53" fmla="*/ 393068 h 570983"/>
              <a:gd name="connsiteX54" fmla="*/ 852104 w 1503230"/>
              <a:gd name="connsiteY54" fmla="*/ 405481 h 570983"/>
              <a:gd name="connsiteX55" fmla="*/ 856241 w 1503230"/>
              <a:gd name="connsiteY55" fmla="*/ 430306 h 570983"/>
              <a:gd name="connsiteX56" fmla="*/ 860379 w 1503230"/>
              <a:gd name="connsiteY56" fmla="*/ 450994 h 570983"/>
              <a:gd name="connsiteX57" fmla="*/ 885204 w 1503230"/>
              <a:gd name="connsiteY57" fmla="*/ 446857 h 570983"/>
              <a:gd name="connsiteX58" fmla="*/ 889342 w 1503230"/>
              <a:gd name="connsiteY58" fmla="*/ 430306 h 570983"/>
              <a:gd name="connsiteX59" fmla="*/ 905892 w 1503230"/>
              <a:gd name="connsiteY59" fmla="*/ 405481 h 570983"/>
              <a:gd name="connsiteX60" fmla="*/ 910029 w 1503230"/>
              <a:gd name="connsiteY60" fmla="*/ 393068 h 570983"/>
              <a:gd name="connsiteX61" fmla="*/ 934855 w 1503230"/>
              <a:gd name="connsiteY61" fmla="*/ 393068 h 570983"/>
              <a:gd name="connsiteX62" fmla="*/ 947267 w 1503230"/>
              <a:gd name="connsiteY62" fmla="*/ 401343 h 570983"/>
              <a:gd name="connsiteX63" fmla="*/ 955543 w 1503230"/>
              <a:gd name="connsiteY63" fmla="*/ 393068 h 570983"/>
              <a:gd name="connsiteX64" fmla="*/ 967955 w 1503230"/>
              <a:gd name="connsiteY64" fmla="*/ 388931 h 570983"/>
              <a:gd name="connsiteX65" fmla="*/ 980368 w 1503230"/>
              <a:gd name="connsiteY65" fmla="*/ 393068 h 570983"/>
              <a:gd name="connsiteX66" fmla="*/ 984505 w 1503230"/>
              <a:gd name="connsiteY66" fmla="*/ 405481 h 570983"/>
              <a:gd name="connsiteX67" fmla="*/ 992781 w 1503230"/>
              <a:gd name="connsiteY67" fmla="*/ 467544 h 570983"/>
              <a:gd name="connsiteX68" fmla="*/ 1001056 w 1503230"/>
              <a:gd name="connsiteY68" fmla="*/ 492370 h 570983"/>
              <a:gd name="connsiteX69" fmla="*/ 1005193 w 1503230"/>
              <a:gd name="connsiteY69" fmla="*/ 504782 h 570983"/>
              <a:gd name="connsiteX70" fmla="*/ 1009331 w 1503230"/>
              <a:gd name="connsiteY70" fmla="*/ 550295 h 570983"/>
              <a:gd name="connsiteX71" fmla="*/ 1013468 w 1503230"/>
              <a:gd name="connsiteY71" fmla="*/ 562708 h 570983"/>
              <a:gd name="connsiteX72" fmla="*/ 1025881 w 1503230"/>
              <a:gd name="connsiteY72" fmla="*/ 570983 h 570983"/>
              <a:gd name="connsiteX73" fmla="*/ 1083807 w 1503230"/>
              <a:gd name="connsiteY73" fmla="*/ 566846 h 570983"/>
              <a:gd name="connsiteX74" fmla="*/ 1096219 w 1503230"/>
              <a:gd name="connsiteY74" fmla="*/ 562708 h 570983"/>
              <a:gd name="connsiteX75" fmla="*/ 1104495 w 1503230"/>
              <a:gd name="connsiteY75" fmla="*/ 554433 h 570983"/>
              <a:gd name="connsiteX76" fmla="*/ 1096219 w 1503230"/>
              <a:gd name="connsiteY76" fmla="*/ 517195 h 570983"/>
              <a:gd name="connsiteX77" fmla="*/ 1092082 w 1503230"/>
              <a:gd name="connsiteY77" fmla="*/ 504782 h 570983"/>
              <a:gd name="connsiteX78" fmla="*/ 1096219 w 1503230"/>
              <a:gd name="connsiteY78" fmla="*/ 471682 h 570983"/>
              <a:gd name="connsiteX79" fmla="*/ 1104495 w 1503230"/>
              <a:gd name="connsiteY79" fmla="*/ 463407 h 570983"/>
              <a:gd name="connsiteX80" fmla="*/ 1137595 w 1503230"/>
              <a:gd name="connsiteY80" fmla="*/ 438581 h 570983"/>
              <a:gd name="connsiteX81" fmla="*/ 1145870 w 1503230"/>
              <a:gd name="connsiteY81" fmla="*/ 359968 h 570983"/>
              <a:gd name="connsiteX82" fmla="*/ 1178971 w 1503230"/>
              <a:gd name="connsiteY82" fmla="*/ 326867 h 570983"/>
              <a:gd name="connsiteX83" fmla="*/ 1212071 w 1503230"/>
              <a:gd name="connsiteY83" fmla="*/ 322730 h 570983"/>
              <a:gd name="connsiteX84" fmla="*/ 1228621 w 1503230"/>
              <a:gd name="connsiteY84" fmla="*/ 297905 h 570983"/>
              <a:gd name="connsiteX85" fmla="*/ 1232759 w 1503230"/>
              <a:gd name="connsiteY85" fmla="*/ 285492 h 570983"/>
              <a:gd name="connsiteX86" fmla="*/ 1241034 w 1503230"/>
              <a:gd name="connsiteY86" fmla="*/ 273079 h 570983"/>
              <a:gd name="connsiteX87" fmla="*/ 1245172 w 1503230"/>
              <a:gd name="connsiteY87" fmla="*/ 260667 h 570983"/>
              <a:gd name="connsiteX88" fmla="*/ 1253447 w 1503230"/>
              <a:gd name="connsiteY88" fmla="*/ 252391 h 570983"/>
              <a:gd name="connsiteX89" fmla="*/ 1282410 w 1503230"/>
              <a:gd name="connsiteY89" fmla="*/ 235841 h 570983"/>
              <a:gd name="connsiteX90" fmla="*/ 1307235 w 1503230"/>
              <a:gd name="connsiteY90" fmla="*/ 215153 h 570983"/>
              <a:gd name="connsiteX91" fmla="*/ 1332060 w 1503230"/>
              <a:gd name="connsiteY91" fmla="*/ 198603 h 570983"/>
              <a:gd name="connsiteX92" fmla="*/ 1389986 w 1503230"/>
              <a:gd name="connsiteY92" fmla="*/ 190328 h 570983"/>
              <a:gd name="connsiteX93" fmla="*/ 1402399 w 1503230"/>
              <a:gd name="connsiteY93" fmla="*/ 186190 h 570983"/>
              <a:gd name="connsiteX94" fmla="*/ 1406536 w 1503230"/>
              <a:gd name="connsiteY94" fmla="*/ 173778 h 570983"/>
              <a:gd name="connsiteX95" fmla="*/ 1398261 w 1503230"/>
              <a:gd name="connsiteY95" fmla="*/ 140677 h 570983"/>
              <a:gd name="connsiteX96" fmla="*/ 1402399 w 1503230"/>
              <a:gd name="connsiteY96" fmla="*/ 111714 h 570983"/>
              <a:gd name="connsiteX97" fmla="*/ 1414811 w 1503230"/>
              <a:gd name="connsiteY97" fmla="*/ 103439 h 570983"/>
              <a:gd name="connsiteX98" fmla="*/ 1427224 w 1503230"/>
              <a:gd name="connsiteY98" fmla="*/ 91027 h 570983"/>
              <a:gd name="connsiteX99" fmla="*/ 1439637 w 1503230"/>
              <a:gd name="connsiteY99" fmla="*/ 82752 h 570983"/>
              <a:gd name="connsiteX100" fmla="*/ 1464462 w 1503230"/>
              <a:gd name="connsiteY100" fmla="*/ 49651 h 570983"/>
              <a:gd name="connsiteX101" fmla="*/ 1468600 w 1503230"/>
              <a:gd name="connsiteY101" fmla="*/ 37238 h 570983"/>
              <a:gd name="connsiteX102" fmla="*/ 1493425 w 1503230"/>
              <a:gd name="connsiteY102" fmla="*/ 20688 h 570983"/>
              <a:gd name="connsiteX103" fmla="*/ 1501700 w 1503230"/>
              <a:gd name="connsiteY103" fmla="*/ 0 h 57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503230" h="570983">
                <a:moveTo>
                  <a:pt x="3905" y="0"/>
                </a:moveTo>
                <a:cubicBezTo>
                  <a:pt x="5284" y="17930"/>
                  <a:pt x="0" y="37705"/>
                  <a:pt x="8042" y="53789"/>
                </a:cubicBezTo>
                <a:cubicBezTo>
                  <a:pt x="11794" y="61293"/>
                  <a:pt x="24728" y="55891"/>
                  <a:pt x="32867" y="57926"/>
                </a:cubicBezTo>
                <a:cubicBezTo>
                  <a:pt x="41330" y="60042"/>
                  <a:pt x="57693" y="66201"/>
                  <a:pt x="57693" y="66201"/>
                </a:cubicBezTo>
                <a:cubicBezTo>
                  <a:pt x="59072" y="70339"/>
                  <a:pt x="59105" y="75208"/>
                  <a:pt x="61830" y="78614"/>
                </a:cubicBezTo>
                <a:cubicBezTo>
                  <a:pt x="64936" y="82497"/>
                  <a:pt x="69795" y="84665"/>
                  <a:pt x="74243" y="86889"/>
                </a:cubicBezTo>
                <a:cubicBezTo>
                  <a:pt x="80861" y="90198"/>
                  <a:pt x="97013" y="93395"/>
                  <a:pt x="103206" y="95164"/>
                </a:cubicBezTo>
                <a:cubicBezTo>
                  <a:pt x="107400" y="96362"/>
                  <a:pt x="111481" y="97923"/>
                  <a:pt x="115619" y="99302"/>
                </a:cubicBezTo>
                <a:cubicBezTo>
                  <a:pt x="116998" y="103439"/>
                  <a:pt x="115454" y="110997"/>
                  <a:pt x="119756" y="111714"/>
                </a:cubicBezTo>
                <a:cubicBezTo>
                  <a:pt x="165557" y="119348"/>
                  <a:pt x="161612" y="118546"/>
                  <a:pt x="169407" y="95164"/>
                </a:cubicBezTo>
                <a:cubicBezTo>
                  <a:pt x="170786" y="118610"/>
                  <a:pt x="171317" y="142122"/>
                  <a:pt x="173544" y="165503"/>
                </a:cubicBezTo>
                <a:cubicBezTo>
                  <a:pt x="174083" y="171164"/>
                  <a:pt x="174528" y="177322"/>
                  <a:pt x="177682" y="182053"/>
                </a:cubicBezTo>
                <a:cubicBezTo>
                  <a:pt x="180441" y="186191"/>
                  <a:pt x="185957" y="187570"/>
                  <a:pt x="190095" y="190328"/>
                </a:cubicBezTo>
                <a:cubicBezTo>
                  <a:pt x="192853" y="194466"/>
                  <a:pt x="195480" y="198694"/>
                  <a:pt x="198370" y="202741"/>
                </a:cubicBezTo>
                <a:cubicBezTo>
                  <a:pt x="202378" y="208352"/>
                  <a:pt x="207361" y="213304"/>
                  <a:pt x="210782" y="219291"/>
                </a:cubicBezTo>
                <a:cubicBezTo>
                  <a:pt x="212946" y="223078"/>
                  <a:pt x="213541" y="227566"/>
                  <a:pt x="214920" y="231704"/>
                </a:cubicBezTo>
                <a:cubicBezTo>
                  <a:pt x="216491" y="270981"/>
                  <a:pt x="190743" y="325965"/>
                  <a:pt x="231470" y="343418"/>
                </a:cubicBezTo>
                <a:cubicBezTo>
                  <a:pt x="236697" y="345658"/>
                  <a:pt x="242503" y="346176"/>
                  <a:pt x="248020" y="347555"/>
                </a:cubicBezTo>
                <a:cubicBezTo>
                  <a:pt x="252158" y="353072"/>
                  <a:pt x="256018" y="358807"/>
                  <a:pt x="260433" y="364105"/>
                </a:cubicBezTo>
                <a:cubicBezTo>
                  <a:pt x="262930" y="367102"/>
                  <a:pt x="266544" y="369135"/>
                  <a:pt x="268708" y="372381"/>
                </a:cubicBezTo>
                <a:cubicBezTo>
                  <a:pt x="272129" y="377513"/>
                  <a:pt x="272622" y="384570"/>
                  <a:pt x="276983" y="388931"/>
                </a:cubicBezTo>
                <a:cubicBezTo>
                  <a:pt x="280067" y="392015"/>
                  <a:pt x="285085" y="392405"/>
                  <a:pt x="289396" y="393068"/>
                </a:cubicBezTo>
                <a:cubicBezTo>
                  <a:pt x="303096" y="395176"/>
                  <a:pt x="316980" y="395827"/>
                  <a:pt x="330772" y="397206"/>
                </a:cubicBezTo>
                <a:cubicBezTo>
                  <a:pt x="334909" y="399964"/>
                  <a:pt x="339668" y="401965"/>
                  <a:pt x="343184" y="405481"/>
                </a:cubicBezTo>
                <a:cubicBezTo>
                  <a:pt x="351204" y="413501"/>
                  <a:pt x="352232" y="420212"/>
                  <a:pt x="355597" y="430306"/>
                </a:cubicBezTo>
                <a:cubicBezTo>
                  <a:pt x="363872" y="428927"/>
                  <a:pt x="372090" y="427149"/>
                  <a:pt x="380422" y="426169"/>
                </a:cubicBezTo>
                <a:cubicBezTo>
                  <a:pt x="395551" y="424389"/>
                  <a:pt x="415163" y="432803"/>
                  <a:pt x="425935" y="422031"/>
                </a:cubicBezTo>
                <a:cubicBezTo>
                  <a:pt x="436707" y="411259"/>
                  <a:pt x="424604" y="390736"/>
                  <a:pt x="430073" y="376518"/>
                </a:cubicBezTo>
                <a:cubicBezTo>
                  <a:pt x="432287" y="370761"/>
                  <a:pt x="441604" y="371828"/>
                  <a:pt x="446623" y="368243"/>
                </a:cubicBezTo>
                <a:cubicBezTo>
                  <a:pt x="451385" y="364842"/>
                  <a:pt x="454898" y="359968"/>
                  <a:pt x="459036" y="355830"/>
                </a:cubicBezTo>
                <a:cubicBezTo>
                  <a:pt x="460415" y="351693"/>
                  <a:pt x="461223" y="347319"/>
                  <a:pt x="463173" y="343418"/>
                </a:cubicBezTo>
                <a:cubicBezTo>
                  <a:pt x="476678" y="316407"/>
                  <a:pt x="483648" y="330066"/>
                  <a:pt x="525237" y="326867"/>
                </a:cubicBezTo>
                <a:cubicBezTo>
                  <a:pt x="529374" y="324109"/>
                  <a:pt x="534543" y="322475"/>
                  <a:pt x="537649" y="318592"/>
                </a:cubicBezTo>
                <a:cubicBezTo>
                  <a:pt x="540373" y="315187"/>
                  <a:pt x="540932" y="310457"/>
                  <a:pt x="541787" y="306180"/>
                </a:cubicBezTo>
                <a:cubicBezTo>
                  <a:pt x="543700" y="296617"/>
                  <a:pt x="544545" y="286871"/>
                  <a:pt x="545924" y="277217"/>
                </a:cubicBezTo>
                <a:cubicBezTo>
                  <a:pt x="566899" y="298190"/>
                  <a:pt x="539750" y="273511"/>
                  <a:pt x="566612" y="289629"/>
                </a:cubicBezTo>
                <a:cubicBezTo>
                  <a:pt x="569957" y="291636"/>
                  <a:pt x="572129" y="295146"/>
                  <a:pt x="574887" y="297905"/>
                </a:cubicBezTo>
                <a:cubicBezTo>
                  <a:pt x="579495" y="311727"/>
                  <a:pt x="578922" y="323630"/>
                  <a:pt x="603850" y="306180"/>
                </a:cubicBezTo>
                <a:cubicBezTo>
                  <a:pt x="611998" y="300477"/>
                  <a:pt x="613367" y="288386"/>
                  <a:pt x="620400" y="281354"/>
                </a:cubicBezTo>
                <a:cubicBezTo>
                  <a:pt x="632192" y="269563"/>
                  <a:pt x="625430" y="275243"/>
                  <a:pt x="641088" y="264804"/>
                </a:cubicBezTo>
                <a:cubicBezTo>
                  <a:pt x="646385" y="266128"/>
                  <a:pt x="664119" y="270113"/>
                  <a:pt x="670051" y="273079"/>
                </a:cubicBezTo>
                <a:cubicBezTo>
                  <a:pt x="702145" y="289125"/>
                  <a:pt x="663669" y="275088"/>
                  <a:pt x="694876" y="285492"/>
                </a:cubicBezTo>
                <a:cubicBezTo>
                  <a:pt x="697635" y="288250"/>
                  <a:pt x="701407" y="290278"/>
                  <a:pt x="703152" y="293767"/>
                </a:cubicBezTo>
                <a:cubicBezTo>
                  <a:pt x="707053" y="301569"/>
                  <a:pt x="704169" y="313753"/>
                  <a:pt x="711427" y="318592"/>
                </a:cubicBezTo>
                <a:cubicBezTo>
                  <a:pt x="715564" y="321350"/>
                  <a:pt x="719956" y="323761"/>
                  <a:pt x="723839" y="326867"/>
                </a:cubicBezTo>
                <a:cubicBezTo>
                  <a:pt x="732060" y="333444"/>
                  <a:pt x="738490" y="343643"/>
                  <a:pt x="744527" y="351693"/>
                </a:cubicBezTo>
                <a:lnTo>
                  <a:pt x="752802" y="376518"/>
                </a:lnTo>
                <a:lnTo>
                  <a:pt x="756940" y="388931"/>
                </a:lnTo>
                <a:cubicBezTo>
                  <a:pt x="760289" y="412375"/>
                  <a:pt x="759640" y="414933"/>
                  <a:pt x="765215" y="434444"/>
                </a:cubicBezTo>
                <a:cubicBezTo>
                  <a:pt x="766413" y="438638"/>
                  <a:pt x="766269" y="443773"/>
                  <a:pt x="769353" y="446857"/>
                </a:cubicBezTo>
                <a:cubicBezTo>
                  <a:pt x="772437" y="449941"/>
                  <a:pt x="777628" y="449615"/>
                  <a:pt x="781765" y="450994"/>
                </a:cubicBezTo>
                <a:cubicBezTo>
                  <a:pt x="790040" y="449615"/>
                  <a:pt x="798736" y="449803"/>
                  <a:pt x="806591" y="446857"/>
                </a:cubicBezTo>
                <a:cubicBezTo>
                  <a:pt x="821798" y="441154"/>
                  <a:pt x="817033" y="412706"/>
                  <a:pt x="819003" y="405481"/>
                </a:cubicBezTo>
                <a:cubicBezTo>
                  <a:pt x="820311" y="400683"/>
                  <a:pt x="824520" y="397206"/>
                  <a:pt x="827278" y="393068"/>
                </a:cubicBezTo>
                <a:cubicBezTo>
                  <a:pt x="833152" y="395026"/>
                  <a:pt x="848896" y="399065"/>
                  <a:pt x="852104" y="405481"/>
                </a:cubicBezTo>
                <a:cubicBezTo>
                  <a:pt x="855856" y="412984"/>
                  <a:pt x="854740" y="422052"/>
                  <a:pt x="856241" y="430306"/>
                </a:cubicBezTo>
                <a:cubicBezTo>
                  <a:pt x="857499" y="437225"/>
                  <a:pt x="859000" y="444098"/>
                  <a:pt x="860379" y="450994"/>
                </a:cubicBezTo>
                <a:cubicBezTo>
                  <a:pt x="868654" y="449615"/>
                  <a:pt x="878378" y="451733"/>
                  <a:pt x="885204" y="446857"/>
                </a:cubicBezTo>
                <a:cubicBezTo>
                  <a:pt x="889832" y="443552"/>
                  <a:pt x="887780" y="435774"/>
                  <a:pt x="889342" y="430306"/>
                </a:cubicBezTo>
                <a:cubicBezTo>
                  <a:pt x="894132" y="413540"/>
                  <a:pt x="892001" y="419372"/>
                  <a:pt x="905892" y="405481"/>
                </a:cubicBezTo>
                <a:cubicBezTo>
                  <a:pt x="907271" y="401343"/>
                  <a:pt x="906945" y="396152"/>
                  <a:pt x="910029" y="393068"/>
                </a:cubicBezTo>
                <a:cubicBezTo>
                  <a:pt x="918303" y="384794"/>
                  <a:pt x="926581" y="390310"/>
                  <a:pt x="934855" y="393068"/>
                </a:cubicBezTo>
                <a:cubicBezTo>
                  <a:pt x="938992" y="395826"/>
                  <a:pt x="942294" y="401343"/>
                  <a:pt x="947267" y="401343"/>
                </a:cubicBezTo>
                <a:cubicBezTo>
                  <a:pt x="951168" y="401343"/>
                  <a:pt x="952198" y="395075"/>
                  <a:pt x="955543" y="393068"/>
                </a:cubicBezTo>
                <a:cubicBezTo>
                  <a:pt x="959283" y="390824"/>
                  <a:pt x="963818" y="390310"/>
                  <a:pt x="967955" y="388931"/>
                </a:cubicBezTo>
                <a:cubicBezTo>
                  <a:pt x="972093" y="390310"/>
                  <a:pt x="977284" y="389984"/>
                  <a:pt x="980368" y="393068"/>
                </a:cubicBezTo>
                <a:cubicBezTo>
                  <a:pt x="983452" y="396152"/>
                  <a:pt x="983788" y="401179"/>
                  <a:pt x="984505" y="405481"/>
                </a:cubicBezTo>
                <a:cubicBezTo>
                  <a:pt x="987949" y="426148"/>
                  <a:pt x="987678" y="447132"/>
                  <a:pt x="992781" y="467544"/>
                </a:cubicBezTo>
                <a:cubicBezTo>
                  <a:pt x="994897" y="476006"/>
                  <a:pt x="998298" y="484095"/>
                  <a:pt x="1001056" y="492370"/>
                </a:cubicBezTo>
                <a:lnTo>
                  <a:pt x="1005193" y="504782"/>
                </a:lnTo>
                <a:cubicBezTo>
                  <a:pt x="1006572" y="519953"/>
                  <a:pt x="1007177" y="535215"/>
                  <a:pt x="1009331" y="550295"/>
                </a:cubicBezTo>
                <a:cubicBezTo>
                  <a:pt x="1009948" y="554613"/>
                  <a:pt x="1010743" y="559302"/>
                  <a:pt x="1013468" y="562708"/>
                </a:cubicBezTo>
                <a:cubicBezTo>
                  <a:pt x="1016574" y="566591"/>
                  <a:pt x="1021743" y="568225"/>
                  <a:pt x="1025881" y="570983"/>
                </a:cubicBezTo>
                <a:cubicBezTo>
                  <a:pt x="1045190" y="569604"/>
                  <a:pt x="1064582" y="569108"/>
                  <a:pt x="1083807" y="566846"/>
                </a:cubicBezTo>
                <a:cubicBezTo>
                  <a:pt x="1088138" y="566336"/>
                  <a:pt x="1092479" y="564952"/>
                  <a:pt x="1096219" y="562708"/>
                </a:cubicBezTo>
                <a:cubicBezTo>
                  <a:pt x="1099564" y="560701"/>
                  <a:pt x="1101736" y="557191"/>
                  <a:pt x="1104495" y="554433"/>
                </a:cubicBezTo>
                <a:cubicBezTo>
                  <a:pt x="1101649" y="540204"/>
                  <a:pt x="1100116" y="530836"/>
                  <a:pt x="1096219" y="517195"/>
                </a:cubicBezTo>
                <a:cubicBezTo>
                  <a:pt x="1095021" y="513001"/>
                  <a:pt x="1093461" y="508920"/>
                  <a:pt x="1092082" y="504782"/>
                </a:cubicBezTo>
                <a:cubicBezTo>
                  <a:pt x="1093461" y="493749"/>
                  <a:pt x="1093024" y="482332"/>
                  <a:pt x="1096219" y="471682"/>
                </a:cubicBezTo>
                <a:cubicBezTo>
                  <a:pt x="1097340" y="467945"/>
                  <a:pt x="1101374" y="465748"/>
                  <a:pt x="1104495" y="463407"/>
                </a:cubicBezTo>
                <a:cubicBezTo>
                  <a:pt x="1141915" y="435343"/>
                  <a:pt x="1118621" y="457557"/>
                  <a:pt x="1137595" y="438581"/>
                </a:cubicBezTo>
                <a:cubicBezTo>
                  <a:pt x="1150465" y="399977"/>
                  <a:pt x="1132643" y="456972"/>
                  <a:pt x="1145870" y="359968"/>
                </a:cubicBezTo>
                <a:cubicBezTo>
                  <a:pt x="1149314" y="334713"/>
                  <a:pt x="1153460" y="330055"/>
                  <a:pt x="1178971" y="326867"/>
                </a:cubicBezTo>
                <a:lnTo>
                  <a:pt x="1212071" y="322730"/>
                </a:lnTo>
                <a:cubicBezTo>
                  <a:pt x="1217588" y="314455"/>
                  <a:pt x="1225476" y="307340"/>
                  <a:pt x="1228621" y="297905"/>
                </a:cubicBezTo>
                <a:cubicBezTo>
                  <a:pt x="1230000" y="293767"/>
                  <a:pt x="1230808" y="289393"/>
                  <a:pt x="1232759" y="285492"/>
                </a:cubicBezTo>
                <a:cubicBezTo>
                  <a:pt x="1234983" y="281044"/>
                  <a:pt x="1238810" y="277527"/>
                  <a:pt x="1241034" y="273079"/>
                </a:cubicBezTo>
                <a:cubicBezTo>
                  <a:pt x="1242984" y="269178"/>
                  <a:pt x="1242928" y="264407"/>
                  <a:pt x="1245172" y="260667"/>
                </a:cubicBezTo>
                <a:cubicBezTo>
                  <a:pt x="1247179" y="257322"/>
                  <a:pt x="1250401" y="254828"/>
                  <a:pt x="1253447" y="252391"/>
                </a:cubicBezTo>
                <a:cubicBezTo>
                  <a:pt x="1266047" y="242310"/>
                  <a:pt x="1267544" y="244336"/>
                  <a:pt x="1282410" y="235841"/>
                </a:cubicBezTo>
                <a:cubicBezTo>
                  <a:pt x="1306289" y="222196"/>
                  <a:pt x="1283541" y="233581"/>
                  <a:pt x="1307235" y="215153"/>
                </a:cubicBezTo>
                <a:cubicBezTo>
                  <a:pt x="1315085" y="209047"/>
                  <a:pt x="1322250" y="200238"/>
                  <a:pt x="1332060" y="198603"/>
                </a:cubicBezTo>
                <a:cubicBezTo>
                  <a:pt x="1367854" y="192638"/>
                  <a:pt x="1348561" y="195507"/>
                  <a:pt x="1389986" y="190328"/>
                </a:cubicBezTo>
                <a:cubicBezTo>
                  <a:pt x="1394124" y="188949"/>
                  <a:pt x="1399315" y="189274"/>
                  <a:pt x="1402399" y="186190"/>
                </a:cubicBezTo>
                <a:cubicBezTo>
                  <a:pt x="1405483" y="183106"/>
                  <a:pt x="1406536" y="178139"/>
                  <a:pt x="1406536" y="173778"/>
                </a:cubicBezTo>
                <a:cubicBezTo>
                  <a:pt x="1406536" y="163789"/>
                  <a:pt x="1401527" y="150474"/>
                  <a:pt x="1398261" y="140677"/>
                </a:cubicBezTo>
                <a:cubicBezTo>
                  <a:pt x="1399640" y="131023"/>
                  <a:pt x="1398438" y="120626"/>
                  <a:pt x="1402399" y="111714"/>
                </a:cubicBezTo>
                <a:cubicBezTo>
                  <a:pt x="1404419" y="107170"/>
                  <a:pt x="1410991" y="106622"/>
                  <a:pt x="1414811" y="103439"/>
                </a:cubicBezTo>
                <a:cubicBezTo>
                  <a:pt x="1419306" y="99693"/>
                  <a:pt x="1422729" y="94773"/>
                  <a:pt x="1427224" y="91027"/>
                </a:cubicBezTo>
                <a:cubicBezTo>
                  <a:pt x="1431044" y="87844"/>
                  <a:pt x="1435754" y="85859"/>
                  <a:pt x="1439637" y="82752"/>
                </a:cubicBezTo>
                <a:cubicBezTo>
                  <a:pt x="1448547" y="75624"/>
                  <a:pt x="1462057" y="56866"/>
                  <a:pt x="1464462" y="49651"/>
                </a:cubicBezTo>
                <a:cubicBezTo>
                  <a:pt x="1465841" y="45513"/>
                  <a:pt x="1465516" y="40322"/>
                  <a:pt x="1468600" y="37238"/>
                </a:cubicBezTo>
                <a:cubicBezTo>
                  <a:pt x="1475632" y="30206"/>
                  <a:pt x="1493425" y="20688"/>
                  <a:pt x="1493425" y="20688"/>
                </a:cubicBezTo>
                <a:cubicBezTo>
                  <a:pt x="1503230" y="5981"/>
                  <a:pt x="1501700" y="13249"/>
                  <a:pt x="1501700" y="0"/>
                </a:cubicBezTo>
              </a:path>
            </a:pathLst>
          </a:custGeom>
          <a:solidFill>
            <a:srgbClr val="00B0F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4" name="手繪多邊形 33"/>
          <p:cNvSpPr/>
          <p:nvPr/>
        </p:nvSpPr>
        <p:spPr bwMode="auto">
          <a:xfrm>
            <a:off x="1154191" y="4317078"/>
            <a:ext cx="2229908" cy="820382"/>
          </a:xfrm>
          <a:custGeom>
            <a:avLst/>
            <a:gdLst>
              <a:gd name="connsiteX0" fmla="*/ 7408 w 2229908"/>
              <a:gd name="connsiteY0" fmla="*/ 185382 h 820382"/>
              <a:gd name="connsiteX1" fmla="*/ 64558 w 2229908"/>
              <a:gd name="connsiteY1" fmla="*/ 179032 h 820382"/>
              <a:gd name="connsiteX2" fmla="*/ 83608 w 2229908"/>
              <a:gd name="connsiteY2" fmla="*/ 172682 h 820382"/>
              <a:gd name="connsiteX3" fmla="*/ 115358 w 2229908"/>
              <a:gd name="connsiteY3" fmla="*/ 166332 h 820382"/>
              <a:gd name="connsiteX4" fmla="*/ 191558 w 2229908"/>
              <a:gd name="connsiteY4" fmla="*/ 147282 h 820382"/>
              <a:gd name="connsiteX5" fmla="*/ 216958 w 2229908"/>
              <a:gd name="connsiteY5" fmla="*/ 140932 h 820382"/>
              <a:gd name="connsiteX6" fmla="*/ 261408 w 2229908"/>
              <a:gd name="connsiteY6" fmla="*/ 128232 h 820382"/>
              <a:gd name="connsiteX7" fmla="*/ 509058 w 2229908"/>
              <a:gd name="connsiteY7" fmla="*/ 134582 h 820382"/>
              <a:gd name="connsiteX8" fmla="*/ 572558 w 2229908"/>
              <a:gd name="connsiteY8" fmla="*/ 134582 h 820382"/>
              <a:gd name="connsiteX9" fmla="*/ 591608 w 2229908"/>
              <a:gd name="connsiteY9" fmla="*/ 121882 h 820382"/>
              <a:gd name="connsiteX10" fmla="*/ 699558 w 2229908"/>
              <a:gd name="connsiteY10" fmla="*/ 109182 h 820382"/>
              <a:gd name="connsiteX11" fmla="*/ 744008 w 2229908"/>
              <a:gd name="connsiteY11" fmla="*/ 96482 h 820382"/>
              <a:gd name="connsiteX12" fmla="*/ 782108 w 2229908"/>
              <a:gd name="connsiteY12" fmla="*/ 71082 h 820382"/>
              <a:gd name="connsiteX13" fmla="*/ 820208 w 2229908"/>
              <a:gd name="connsiteY13" fmla="*/ 58382 h 820382"/>
              <a:gd name="connsiteX14" fmla="*/ 839258 w 2229908"/>
              <a:gd name="connsiteY14" fmla="*/ 52032 h 820382"/>
              <a:gd name="connsiteX15" fmla="*/ 1118658 w 2229908"/>
              <a:gd name="connsiteY15" fmla="*/ 58382 h 820382"/>
              <a:gd name="connsiteX16" fmla="*/ 1137708 w 2229908"/>
              <a:gd name="connsiteY16" fmla="*/ 64732 h 820382"/>
              <a:gd name="connsiteX17" fmla="*/ 1207558 w 2229908"/>
              <a:gd name="connsiteY17" fmla="*/ 58382 h 820382"/>
              <a:gd name="connsiteX18" fmla="*/ 1245658 w 2229908"/>
              <a:gd name="connsiteY18" fmla="*/ 39332 h 820382"/>
              <a:gd name="connsiteX19" fmla="*/ 1309158 w 2229908"/>
              <a:gd name="connsiteY19" fmla="*/ 20282 h 820382"/>
              <a:gd name="connsiteX20" fmla="*/ 1347258 w 2229908"/>
              <a:gd name="connsiteY20" fmla="*/ 7582 h 820382"/>
              <a:gd name="connsiteX21" fmla="*/ 1366308 w 2229908"/>
              <a:gd name="connsiteY21" fmla="*/ 1232 h 820382"/>
              <a:gd name="connsiteX22" fmla="*/ 1448858 w 2229908"/>
              <a:gd name="connsiteY22" fmla="*/ 7582 h 820382"/>
              <a:gd name="connsiteX23" fmla="*/ 1455208 w 2229908"/>
              <a:gd name="connsiteY23" fmla="*/ 26632 h 820382"/>
              <a:gd name="connsiteX24" fmla="*/ 1461558 w 2229908"/>
              <a:gd name="connsiteY24" fmla="*/ 52032 h 820382"/>
              <a:gd name="connsiteX25" fmla="*/ 1480608 w 2229908"/>
              <a:gd name="connsiteY25" fmla="*/ 58382 h 820382"/>
              <a:gd name="connsiteX26" fmla="*/ 1563158 w 2229908"/>
              <a:gd name="connsiteY26" fmla="*/ 71082 h 820382"/>
              <a:gd name="connsiteX27" fmla="*/ 1753658 w 2229908"/>
              <a:gd name="connsiteY27" fmla="*/ 102832 h 820382"/>
              <a:gd name="connsiteX28" fmla="*/ 1791758 w 2229908"/>
              <a:gd name="connsiteY28" fmla="*/ 115532 h 820382"/>
              <a:gd name="connsiteX29" fmla="*/ 1810808 w 2229908"/>
              <a:gd name="connsiteY29" fmla="*/ 121882 h 820382"/>
              <a:gd name="connsiteX30" fmla="*/ 1842558 w 2229908"/>
              <a:gd name="connsiteY30" fmla="*/ 166332 h 820382"/>
              <a:gd name="connsiteX31" fmla="*/ 1918758 w 2229908"/>
              <a:gd name="connsiteY31" fmla="*/ 159982 h 820382"/>
              <a:gd name="connsiteX32" fmla="*/ 1969558 w 2229908"/>
              <a:gd name="connsiteY32" fmla="*/ 147282 h 820382"/>
              <a:gd name="connsiteX33" fmla="*/ 2033058 w 2229908"/>
              <a:gd name="connsiteY33" fmla="*/ 134582 h 820382"/>
              <a:gd name="connsiteX34" fmla="*/ 2121958 w 2229908"/>
              <a:gd name="connsiteY34" fmla="*/ 140932 h 820382"/>
              <a:gd name="connsiteX35" fmla="*/ 2147358 w 2229908"/>
              <a:gd name="connsiteY35" fmla="*/ 147282 h 820382"/>
              <a:gd name="connsiteX36" fmla="*/ 2229908 w 2229908"/>
              <a:gd name="connsiteY36" fmla="*/ 147282 h 820382"/>
              <a:gd name="connsiteX37" fmla="*/ 2229908 w 2229908"/>
              <a:gd name="connsiteY37" fmla="*/ 814032 h 820382"/>
              <a:gd name="connsiteX38" fmla="*/ 20108 w 2229908"/>
              <a:gd name="connsiteY38" fmla="*/ 820382 h 820382"/>
              <a:gd name="connsiteX39" fmla="*/ 7408 w 2229908"/>
              <a:gd name="connsiteY39" fmla="*/ 185382 h 82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229908" h="820382">
                <a:moveTo>
                  <a:pt x="7408" y="185382"/>
                </a:moveTo>
                <a:cubicBezTo>
                  <a:pt x="14816" y="78490"/>
                  <a:pt x="45652" y="182183"/>
                  <a:pt x="64558" y="179032"/>
                </a:cubicBezTo>
                <a:cubicBezTo>
                  <a:pt x="71160" y="177932"/>
                  <a:pt x="77114" y="174305"/>
                  <a:pt x="83608" y="172682"/>
                </a:cubicBezTo>
                <a:cubicBezTo>
                  <a:pt x="94079" y="170064"/>
                  <a:pt x="104841" y="168759"/>
                  <a:pt x="115358" y="166332"/>
                </a:cubicBezTo>
                <a:lnTo>
                  <a:pt x="191558" y="147282"/>
                </a:lnTo>
                <a:cubicBezTo>
                  <a:pt x="200025" y="145165"/>
                  <a:pt x="208679" y="143692"/>
                  <a:pt x="216958" y="140932"/>
                </a:cubicBezTo>
                <a:cubicBezTo>
                  <a:pt x="244287" y="131822"/>
                  <a:pt x="229514" y="136205"/>
                  <a:pt x="261408" y="128232"/>
                </a:cubicBezTo>
                <a:cubicBezTo>
                  <a:pt x="343958" y="130349"/>
                  <a:pt x="426574" y="130654"/>
                  <a:pt x="509058" y="134582"/>
                </a:cubicBezTo>
                <a:cubicBezTo>
                  <a:pt x="592181" y="138540"/>
                  <a:pt x="409961" y="157810"/>
                  <a:pt x="572558" y="134582"/>
                </a:cubicBezTo>
                <a:cubicBezTo>
                  <a:pt x="578908" y="130349"/>
                  <a:pt x="584462" y="124562"/>
                  <a:pt x="591608" y="121882"/>
                </a:cubicBezTo>
                <a:cubicBezTo>
                  <a:pt x="614305" y="113371"/>
                  <a:pt x="693003" y="109728"/>
                  <a:pt x="699558" y="109182"/>
                </a:cubicBezTo>
                <a:cubicBezTo>
                  <a:pt x="705537" y="107687"/>
                  <a:pt x="736555" y="100623"/>
                  <a:pt x="744008" y="96482"/>
                </a:cubicBezTo>
                <a:cubicBezTo>
                  <a:pt x="757351" y="89069"/>
                  <a:pt x="767628" y="75909"/>
                  <a:pt x="782108" y="71082"/>
                </a:cubicBezTo>
                <a:lnTo>
                  <a:pt x="820208" y="58382"/>
                </a:lnTo>
                <a:lnTo>
                  <a:pt x="839258" y="52032"/>
                </a:lnTo>
                <a:lnTo>
                  <a:pt x="1118658" y="58382"/>
                </a:lnTo>
                <a:cubicBezTo>
                  <a:pt x="1125345" y="58667"/>
                  <a:pt x="1131015" y="64732"/>
                  <a:pt x="1137708" y="64732"/>
                </a:cubicBezTo>
                <a:cubicBezTo>
                  <a:pt x="1161087" y="64732"/>
                  <a:pt x="1184275" y="60499"/>
                  <a:pt x="1207558" y="58382"/>
                </a:cubicBezTo>
                <a:cubicBezTo>
                  <a:pt x="1277033" y="35224"/>
                  <a:pt x="1171800" y="72158"/>
                  <a:pt x="1245658" y="39332"/>
                </a:cubicBezTo>
                <a:cubicBezTo>
                  <a:pt x="1276744" y="25516"/>
                  <a:pt x="1280741" y="28807"/>
                  <a:pt x="1309158" y="20282"/>
                </a:cubicBezTo>
                <a:cubicBezTo>
                  <a:pt x="1321980" y="16435"/>
                  <a:pt x="1334558" y="11815"/>
                  <a:pt x="1347258" y="7582"/>
                </a:cubicBezTo>
                <a:lnTo>
                  <a:pt x="1366308" y="1232"/>
                </a:lnTo>
                <a:cubicBezTo>
                  <a:pt x="1393825" y="3349"/>
                  <a:pt x="1422322" y="0"/>
                  <a:pt x="1448858" y="7582"/>
                </a:cubicBezTo>
                <a:cubicBezTo>
                  <a:pt x="1455294" y="9421"/>
                  <a:pt x="1453369" y="20196"/>
                  <a:pt x="1455208" y="26632"/>
                </a:cubicBezTo>
                <a:cubicBezTo>
                  <a:pt x="1457606" y="35023"/>
                  <a:pt x="1456106" y="45217"/>
                  <a:pt x="1461558" y="52032"/>
                </a:cubicBezTo>
                <a:cubicBezTo>
                  <a:pt x="1465739" y="57259"/>
                  <a:pt x="1474172" y="56543"/>
                  <a:pt x="1480608" y="58382"/>
                </a:cubicBezTo>
                <a:cubicBezTo>
                  <a:pt x="1515604" y="68381"/>
                  <a:pt x="1517098" y="65964"/>
                  <a:pt x="1563158" y="71082"/>
                </a:cubicBezTo>
                <a:cubicBezTo>
                  <a:pt x="1643563" y="124685"/>
                  <a:pt x="1586008" y="95847"/>
                  <a:pt x="1753658" y="102832"/>
                </a:cubicBezTo>
                <a:lnTo>
                  <a:pt x="1791758" y="115532"/>
                </a:lnTo>
                <a:lnTo>
                  <a:pt x="1810808" y="121882"/>
                </a:lnTo>
                <a:cubicBezTo>
                  <a:pt x="1825625" y="166332"/>
                  <a:pt x="1810808" y="155749"/>
                  <a:pt x="1842558" y="166332"/>
                </a:cubicBezTo>
                <a:cubicBezTo>
                  <a:pt x="1867958" y="164215"/>
                  <a:pt x="1893445" y="162960"/>
                  <a:pt x="1918758" y="159982"/>
                </a:cubicBezTo>
                <a:cubicBezTo>
                  <a:pt x="1951679" y="156109"/>
                  <a:pt x="1943613" y="154695"/>
                  <a:pt x="1969558" y="147282"/>
                </a:cubicBezTo>
                <a:cubicBezTo>
                  <a:pt x="1996082" y="139704"/>
                  <a:pt x="2003119" y="139572"/>
                  <a:pt x="2033058" y="134582"/>
                </a:cubicBezTo>
                <a:cubicBezTo>
                  <a:pt x="2062691" y="136699"/>
                  <a:pt x="2092431" y="137651"/>
                  <a:pt x="2121958" y="140932"/>
                </a:cubicBezTo>
                <a:cubicBezTo>
                  <a:pt x="2130632" y="141896"/>
                  <a:pt x="2138646" y="146770"/>
                  <a:pt x="2147358" y="147282"/>
                </a:cubicBezTo>
                <a:cubicBezTo>
                  <a:pt x="2174827" y="148898"/>
                  <a:pt x="2202391" y="147282"/>
                  <a:pt x="2229908" y="147282"/>
                </a:cubicBezTo>
                <a:lnTo>
                  <a:pt x="2229908" y="814032"/>
                </a:lnTo>
                <a:lnTo>
                  <a:pt x="20108" y="820382"/>
                </a:lnTo>
                <a:cubicBezTo>
                  <a:pt x="22225" y="608715"/>
                  <a:pt x="0" y="292274"/>
                  <a:pt x="7408" y="185382"/>
                </a:cubicBezTo>
                <a:close/>
              </a:path>
            </a:pathLst>
          </a:custGeom>
          <a:solidFill>
            <a:srgbClr val="92D05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0" name="矩形 19"/>
          <p:cNvSpPr/>
          <p:nvPr/>
        </p:nvSpPr>
        <p:spPr bwMode="auto">
          <a:xfrm>
            <a:off x="1814040" y="3756472"/>
            <a:ext cx="647974" cy="667709"/>
          </a:xfrm>
          <a:prstGeom prst="rect">
            <a:avLst/>
          </a:prstGeom>
          <a:solidFill>
            <a:srgbClr val="FFCC00">
              <a:alpha val="69804"/>
            </a:srgbClr>
          </a:solidFill>
          <a:ln w="1905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4865" y="516419"/>
            <a:ext cx="6724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3D Scene Model Construction</a:t>
            </a:r>
            <a:endParaRPr lang="zh-TW" altLang="en-US" sz="36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7173" name="文字方塊 15"/>
          <p:cNvSpPr txBox="1">
            <a:spLocks noChangeArrowheads="1"/>
          </p:cNvSpPr>
          <p:nvPr/>
        </p:nvSpPr>
        <p:spPr bwMode="auto">
          <a:xfrm>
            <a:off x="1000125" y="2071688"/>
            <a:ext cx="781208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zh-TW" sz="2000" dirty="0"/>
              <a:t>Find the </a:t>
            </a:r>
            <a:r>
              <a:rPr lang="en-US" altLang="zh-TW" sz="2000" dirty="0">
                <a:solidFill>
                  <a:srgbClr val="FFFF99"/>
                </a:solidFill>
              </a:rPr>
              <a:t>vanishing point </a:t>
            </a:r>
          </a:p>
          <a:p>
            <a:pPr>
              <a:buFontTx/>
              <a:buNone/>
            </a:pPr>
            <a:r>
              <a:rPr lang="en-US" altLang="zh-TW" sz="2000" dirty="0"/>
              <a:t>with a better match to the detected ground area</a:t>
            </a:r>
            <a:endParaRPr lang="zh-TW" altLang="en-US" sz="2000" dirty="0"/>
          </a:p>
        </p:txBody>
      </p:sp>
      <p:grpSp>
        <p:nvGrpSpPr>
          <p:cNvPr id="2" name="群組 23"/>
          <p:cNvGrpSpPr>
            <a:grpSpLocks/>
          </p:cNvGrpSpPr>
          <p:nvPr/>
        </p:nvGrpSpPr>
        <p:grpSpPr bwMode="auto">
          <a:xfrm>
            <a:off x="876972" y="5468030"/>
            <a:ext cx="3071812" cy="792162"/>
            <a:chOff x="714349" y="3214685"/>
            <a:chExt cx="3071834" cy="791402"/>
          </a:xfrm>
        </p:grpSpPr>
        <p:graphicFrame>
          <p:nvGraphicFramePr>
            <p:cNvPr id="6146" name="Object 2"/>
            <p:cNvGraphicFramePr>
              <a:graphicFrameLocks noChangeAspect="1"/>
            </p:cNvGraphicFramePr>
            <p:nvPr/>
          </p:nvGraphicFramePr>
          <p:xfrm>
            <a:off x="1071538" y="3571876"/>
            <a:ext cx="2281231" cy="434211"/>
          </p:xfrm>
          <a:graphic>
            <a:graphicData uri="http://schemas.openxmlformats.org/presentationml/2006/ole">
              <p:oleObj spid="_x0000_s69634" name="Equation" r:id="rId5" imgW="939600" imgH="215640" progId="">
                <p:embed/>
              </p:oleObj>
            </a:graphicData>
          </a:graphic>
        </p:graphicFrame>
        <p:sp>
          <p:nvSpPr>
            <p:cNvPr id="6156" name="文字方塊 15"/>
            <p:cNvSpPr txBox="1">
              <a:spLocks noChangeArrowheads="1"/>
            </p:cNvSpPr>
            <p:nvPr/>
          </p:nvSpPr>
          <p:spPr bwMode="auto">
            <a:xfrm>
              <a:off x="714349" y="3214685"/>
              <a:ext cx="307183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altLang="zh-TW" sz="2000"/>
                <a:t>larger area of the region</a:t>
              </a:r>
              <a:endParaRPr lang="zh-TW" altLang="en-US" sz="2000"/>
            </a:p>
          </p:txBody>
        </p:sp>
      </p:grp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226243" y="5521960"/>
            <a:ext cx="459613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altLang="zh-TW" dirty="0"/>
              <a:t>Multi-scale </a:t>
            </a:r>
            <a:r>
              <a:rPr lang="en-US" altLang="zh-TW" dirty="0" smtClean="0"/>
              <a:t>search</a:t>
            </a:r>
            <a:endParaRPr lang="en-US" altLang="zh-TW" dirty="0"/>
          </a:p>
          <a:p>
            <a:pPr marL="0" lvl="1" algn="ctr">
              <a:buFontTx/>
              <a:buNone/>
            </a:pPr>
            <a:r>
              <a:rPr lang="en-US" altLang="zh-TW" dirty="0"/>
              <a:t>Exhaustive search at </a:t>
            </a:r>
            <a:r>
              <a:rPr lang="en-US" altLang="zh-TW" dirty="0" smtClean="0"/>
              <a:t>the smallest level </a:t>
            </a:r>
            <a:r>
              <a:rPr lang="en-US" altLang="zh-TW" dirty="0"/>
              <a:t>first</a:t>
            </a:r>
            <a:endParaRPr lang="zh-TW" altLang="en-US" dirty="0"/>
          </a:p>
        </p:txBody>
      </p:sp>
      <p:grpSp>
        <p:nvGrpSpPr>
          <p:cNvPr id="30" name="群組 29"/>
          <p:cNvGrpSpPr/>
          <p:nvPr/>
        </p:nvGrpSpPr>
        <p:grpSpPr>
          <a:xfrm>
            <a:off x="2170226" y="4212990"/>
            <a:ext cx="1226119" cy="926742"/>
            <a:chOff x="7090121" y="2464587"/>
            <a:chExt cx="1057648" cy="456514"/>
          </a:xfrm>
        </p:grpSpPr>
        <p:cxnSp>
          <p:nvCxnSpPr>
            <p:cNvPr id="31" name="直線接點 30"/>
            <p:cNvCxnSpPr/>
            <p:nvPr/>
          </p:nvCxnSpPr>
          <p:spPr bwMode="auto">
            <a:xfrm rot="10800000">
              <a:off x="7090121" y="2464587"/>
              <a:ext cx="255887" cy="105076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直線接點 31"/>
            <p:cNvCxnSpPr/>
            <p:nvPr/>
          </p:nvCxnSpPr>
          <p:spPr bwMode="auto">
            <a:xfrm rot="10800000">
              <a:off x="7360902" y="2580400"/>
              <a:ext cx="786867" cy="340701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lgDash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" name="群組 20"/>
          <p:cNvGrpSpPr/>
          <p:nvPr/>
        </p:nvGrpSpPr>
        <p:grpSpPr>
          <a:xfrm>
            <a:off x="1616450" y="3492920"/>
            <a:ext cx="557423" cy="721165"/>
            <a:chOff x="6365873" y="1722405"/>
            <a:chExt cx="742967" cy="743275"/>
          </a:xfrm>
        </p:grpSpPr>
        <p:cxnSp>
          <p:nvCxnSpPr>
            <p:cNvPr id="22" name="直線接點 21"/>
            <p:cNvCxnSpPr/>
            <p:nvPr/>
          </p:nvCxnSpPr>
          <p:spPr bwMode="auto">
            <a:xfrm rot="16200000" flipV="1">
              <a:off x="6652033" y="2008873"/>
              <a:ext cx="459662" cy="45395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直線接點 22"/>
            <p:cNvCxnSpPr/>
            <p:nvPr/>
          </p:nvCxnSpPr>
          <p:spPr bwMode="auto">
            <a:xfrm rot="16200000" flipV="1">
              <a:off x="6369252" y="1719026"/>
              <a:ext cx="288677" cy="295435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lgDash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" name="群組 23"/>
          <p:cNvGrpSpPr/>
          <p:nvPr/>
        </p:nvGrpSpPr>
        <p:grpSpPr>
          <a:xfrm>
            <a:off x="1155566" y="4234184"/>
            <a:ext cx="1016838" cy="518684"/>
            <a:chOff x="5912120" y="2465678"/>
            <a:chExt cx="1200275" cy="422671"/>
          </a:xfrm>
        </p:grpSpPr>
        <p:cxnSp>
          <p:nvCxnSpPr>
            <p:cNvPr id="25" name="直線接點 24"/>
            <p:cNvCxnSpPr/>
            <p:nvPr/>
          </p:nvCxnSpPr>
          <p:spPr bwMode="auto">
            <a:xfrm flipV="1">
              <a:off x="6686910" y="2465678"/>
              <a:ext cx="425485" cy="157253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直線接點 25"/>
            <p:cNvCxnSpPr/>
            <p:nvPr/>
          </p:nvCxnSpPr>
          <p:spPr bwMode="auto">
            <a:xfrm rot="10800000" flipV="1">
              <a:off x="5912120" y="2614041"/>
              <a:ext cx="782828" cy="274308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lgDash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5" name="手繪多邊形 54"/>
          <p:cNvSpPr/>
          <p:nvPr/>
        </p:nvSpPr>
        <p:spPr bwMode="auto">
          <a:xfrm>
            <a:off x="1170633" y="4245429"/>
            <a:ext cx="2230734" cy="909376"/>
          </a:xfrm>
          <a:custGeom>
            <a:avLst/>
            <a:gdLst>
              <a:gd name="connsiteX0" fmla="*/ 0 w 2230734"/>
              <a:gd name="connsiteY0" fmla="*/ 512466 h 909376"/>
              <a:gd name="connsiteX1" fmla="*/ 1014883 w 2230734"/>
              <a:gd name="connsiteY1" fmla="*/ 0 h 909376"/>
              <a:gd name="connsiteX2" fmla="*/ 2230734 w 2230734"/>
              <a:gd name="connsiteY2" fmla="*/ 909376 h 909376"/>
              <a:gd name="connsiteX3" fmla="*/ 10048 w 2230734"/>
              <a:gd name="connsiteY3" fmla="*/ 909376 h 909376"/>
              <a:gd name="connsiteX4" fmla="*/ 0 w 2230734"/>
              <a:gd name="connsiteY4" fmla="*/ 512466 h 90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734" h="909376">
                <a:moveTo>
                  <a:pt x="0" y="512466"/>
                </a:moveTo>
                <a:lnTo>
                  <a:pt x="1014883" y="0"/>
                </a:lnTo>
                <a:lnTo>
                  <a:pt x="2230734" y="909376"/>
                </a:lnTo>
                <a:lnTo>
                  <a:pt x="10048" y="909376"/>
                </a:lnTo>
                <a:cubicBezTo>
                  <a:pt x="8373" y="778747"/>
                  <a:pt x="6699" y="648119"/>
                  <a:pt x="0" y="512466"/>
                </a:cubicBezTo>
                <a:close/>
              </a:path>
            </a:pathLst>
          </a:custGeom>
          <a:solidFill>
            <a:srgbClr val="0099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60" name="手繪多邊形 59"/>
          <p:cNvSpPr/>
          <p:nvPr/>
        </p:nvSpPr>
        <p:spPr bwMode="auto">
          <a:xfrm>
            <a:off x="1853921" y="4245428"/>
            <a:ext cx="517490" cy="188299"/>
          </a:xfrm>
          <a:custGeom>
            <a:avLst/>
            <a:gdLst>
              <a:gd name="connsiteX0" fmla="*/ 0 w 517490"/>
              <a:gd name="connsiteY0" fmla="*/ 170822 h 188299"/>
              <a:gd name="connsiteX1" fmla="*/ 331595 w 517490"/>
              <a:gd name="connsiteY1" fmla="*/ 0 h 188299"/>
              <a:gd name="connsiteX2" fmla="*/ 517490 w 517490"/>
              <a:gd name="connsiteY2" fmla="*/ 130629 h 188299"/>
              <a:gd name="connsiteX3" fmla="*/ 497393 w 517490"/>
              <a:gd name="connsiteY3" fmla="*/ 135653 h 188299"/>
              <a:gd name="connsiteX4" fmla="*/ 296426 w 517490"/>
              <a:gd name="connsiteY4" fmla="*/ 125604 h 188299"/>
              <a:gd name="connsiteX5" fmla="*/ 281354 w 517490"/>
              <a:gd name="connsiteY5" fmla="*/ 120580 h 188299"/>
              <a:gd name="connsiteX6" fmla="*/ 266281 w 517490"/>
              <a:gd name="connsiteY6" fmla="*/ 110532 h 188299"/>
              <a:gd name="connsiteX7" fmla="*/ 195943 w 517490"/>
              <a:gd name="connsiteY7" fmla="*/ 115556 h 188299"/>
              <a:gd name="connsiteX8" fmla="*/ 180870 w 517490"/>
              <a:gd name="connsiteY8" fmla="*/ 120580 h 188299"/>
              <a:gd name="connsiteX9" fmla="*/ 155749 w 517490"/>
              <a:gd name="connsiteY9" fmla="*/ 135653 h 188299"/>
              <a:gd name="connsiteX10" fmla="*/ 75362 w 517490"/>
              <a:gd name="connsiteY10" fmla="*/ 140677 h 188299"/>
              <a:gd name="connsiteX11" fmla="*/ 0 w 517490"/>
              <a:gd name="connsiteY11" fmla="*/ 170822 h 18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7490" h="188299">
                <a:moveTo>
                  <a:pt x="0" y="170822"/>
                </a:moveTo>
                <a:lnTo>
                  <a:pt x="331595" y="0"/>
                </a:lnTo>
                <a:lnTo>
                  <a:pt x="517490" y="130629"/>
                </a:lnTo>
                <a:cubicBezTo>
                  <a:pt x="510791" y="132304"/>
                  <a:pt x="504296" y="135810"/>
                  <a:pt x="497393" y="135653"/>
                </a:cubicBezTo>
                <a:cubicBezTo>
                  <a:pt x="430338" y="134129"/>
                  <a:pt x="296426" y="125604"/>
                  <a:pt x="296426" y="125604"/>
                </a:cubicBezTo>
                <a:cubicBezTo>
                  <a:pt x="291402" y="123929"/>
                  <a:pt x="286091" y="122948"/>
                  <a:pt x="281354" y="120580"/>
                </a:cubicBezTo>
                <a:cubicBezTo>
                  <a:pt x="275953" y="117880"/>
                  <a:pt x="272309" y="110887"/>
                  <a:pt x="266281" y="110532"/>
                </a:cubicBezTo>
                <a:cubicBezTo>
                  <a:pt x="242816" y="109152"/>
                  <a:pt x="219389" y="113881"/>
                  <a:pt x="195943" y="115556"/>
                </a:cubicBezTo>
                <a:cubicBezTo>
                  <a:pt x="190919" y="117231"/>
                  <a:pt x="185411" y="117855"/>
                  <a:pt x="180870" y="120580"/>
                </a:cubicBezTo>
                <a:cubicBezTo>
                  <a:pt x="163991" y="130708"/>
                  <a:pt x="178767" y="133230"/>
                  <a:pt x="155749" y="135653"/>
                </a:cubicBezTo>
                <a:cubicBezTo>
                  <a:pt x="129049" y="138463"/>
                  <a:pt x="102158" y="139002"/>
                  <a:pt x="75362" y="140677"/>
                </a:cubicBezTo>
                <a:cubicBezTo>
                  <a:pt x="59489" y="188299"/>
                  <a:pt x="75906" y="170822"/>
                  <a:pt x="0" y="170822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7" name="手繪多邊形 56"/>
          <p:cNvSpPr/>
          <p:nvPr/>
        </p:nvSpPr>
        <p:spPr bwMode="auto">
          <a:xfrm>
            <a:off x="1165610" y="4342663"/>
            <a:ext cx="2210638" cy="802099"/>
          </a:xfrm>
          <a:custGeom>
            <a:avLst/>
            <a:gdLst>
              <a:gd name="connsiteX0" fmla="*/ 0 w 2210638"/>
              <a:gd name="connsiteY0" fmla="*/ 415237 h 802099"/>
              <a:gd name="connsiteX1" fmla="*/ 653143 w 2210638"/>
              <a:gd name="connsiteY1" fmla="*/ 78618 h 802099"/>
              <a:gd name="connsiteX2" fmla="*/ 728506 w 2210638"/>
              <a:gd name="connsiteY2" fmla="*/ 73593 h 802099"/>
              <a:gd name="connsiteX3" fmla="*/ 758651 w 2210638"/>
              <a:gd name="connsiteY3" fmla="*/ 63545 h 802099"/>
              <a:gd name="connsiteX4" fmla="*/ 773723 w 2210638"/>
              <a:gd name="connsiteY4" fmla="*/ 48472 h 802099"/>
              <a:gd name="connsiteX5" fmla="*/ 788796 w 2210638"/>
              <a:gd name="connsiteY5" fmla="*/ 43448 h 802099"/>
              <a:gd name="connsiteX6" fmla="*/ 834013 w 2210638"/>
              <a:gd name="connsiteY6" fmla="*/ 38424 h 802099"/>
              <a:gd name="connsiteX7" fmla="*/ 1165609 w 2210638"/>
              <a:gd name="connsiteY7" fmla="*/ 38424 h 802099"/>
              <a:gd name="connsiteX8" fmla="*/ 1215851 w 2210638"/>
              <a:gd name="connsiteY8" fmla="*/ 38424 h 802099"/>
              <a:gd name="connsiteX9" fmla="*/ 2210638 w 2210638"/>
              <a:gd name="connsiteY9" fmla="*/ 797075 h 802099"/>
              <a:gd name="connsiteX10" fmla="*/ 0 w 2210638"/>
              <a:gd name="connsiteY10" fmla="*/ 802099 h 802099"/>
              <a:gd name="connsiteX11" fmla="*/ 0 w 2210638"/>
              <a:gd name="connsiteY11" fmla="*/ 415237 h 802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10638" h="802099">
                <a:moveTo>
                  <a:pt x="0" y="415237"/>
                </a:moveTo>
                <a:lnTo>
                  <a:pt x="653143" y="78618"/>
                </a:lnTo>
                <a:cubicBezTo>
                  <a:pt x="678264" y="76943"/>
                  <a:pt x="703582" y="77154"/>
                  <a:pt x="728506" y="73593"/>
                </a:cubicBezTo>
                <a:cubicBezTo>
                  <a:pt x="738991" y="72095"/>
                  <a:pt x="758651" y="63545"/>
                  <a:pt x="758651" y="63545"/>
                </a:cubicBezTo>
                <a:cubicBezTo>
                  <a:pt x="763675" y="58521"/>
                  <a:pt x="767811" y="52413"/>
                  <a:pt x="773723" y="48472"/>
                </a:cubicBezTo>
                <a:cubicBezTo>
                  <a:pt x="778130" y="45534"/>
                  <a:pt x="783572" y="44319"/>
                  <a:pt x="788796" y="43448"/>
                </a:cubicBezTo>
                <a:cubicBezTo>
                  <a:pt x="803755" y="40955"/>
                  <a:pt x="818941" y="40099"/>
                  <a:pt x="834013" y="38424"/>
                </a:cubicBezTo>
                <a:cubicBezTo>
                  <a:pt x="949294" y="0"/>
                  <a:pt x="841774" y="33988"/>
                  <a:pt x="1165609" y="38424"/>
                </a:cubicBezTo>
                <a:cubicBezTo>
                  <a:pt x="1182355" y="38653"/>
                  <a:pt x="1199104" y="38424"/>
                  <a:pt x="1215851" y="38424"/>
                </a:cubicBezTo>
                <a:lnTo>
                  <a:pt x="2210638" y="797075"/>
                </a:lnTo>
                <a:lnTo>
                  <a:pt x="0" y="802099"/>
                </a:lnTo>
                <a:lnTo>
                  <a:pt x="0" y="415237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2178890" y="3496826"/>
            <a:ext cx="438706" cy="723750"/>
            <a:chOff x="7108838" y="1711386"/>
            <a:chExt cx="772085" cy="750737"/>
          </a:xfrm>
        </p:grpSpPr>
        <p:cxnSp>
          <p:nvCxnSpPr>
            <p:cNvPr id="28" name="直線接點 27"/>
            <p:cNvCxnSpPr/>
            <p:nvPr/>
          </p:nvCxnSpPr>
          <p:spPr bwMode="auto">
            <a:xfrm rot="5400000" flipH="1" flipV="1">
              <a:off x="7104698" y="1986526"/>
              <a:ext cx="479737" cy="471458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直線接點 28"/>
            <p:cNvCxnSpPr/>
            <p:nvPr/>
          </p:nvCxnSpPr>
          <p:spPr bwMode="auto">
            <a:xfrm rot="5400000">
              <a:off x="7619548" y="1701756"/>
              <a:ext cx="251745" cy="271005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lgDash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3" name="橢圓 32"/>
          <p:cNvSpPr/>
          <p:nvPr/>
        </p:nvSpPr>
        <p:spPr bwMode="auto">
          <a:xfrm>
            <a:off x="2139931" y="4179844"/>
            <a:ext cx="71438" cy="71438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1169458" y="3498585"/>
            <a:ext cx="2215220" cy="1642695"/>
          </a:xfrm>
          <a:prstGeom prst="rect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69635" name="Object 3"/>
          <p:cNvGraphicFramePr>
            <a:graphicFrameLocks noChangeAspect="1"/>
          </p:cNvGraphicFramePr>
          <p:nvPr/>
        </p:nvGraphicFramePr>
        <p:xfrm>
          <a:off x="3529005" y="4777918"/>
          <a:ext cx="828681" cy="365594"/>
        </p:xfrm>
        <a:graphic>
          <a:graphicData uri="http://schemas.openxmlformats.org/presentationml/2006/ole">
            <p:oleObj spid="_x0000_s69635" name="Equation" r:id="rId6" imgW="431640" imgH="190440" progId="">
              <p:embed/>
            </p:oleObj>
          </a:graphicData>
        </a:graphic>
      </p:graphicFrame>
      <p:graphicFrame>
        <p:nvGraphicFramePr>
          <p:cNvPr id="69636" name="Object 4"/>
          <p:cNvGraphicFramePr>
            <a:graphicFrameLocks noChangeAspect="1"/>
          </p:cNvGraphicFramePr>
          <p:nvPr/>
        </p:nvGraphicFramePr>
        <p:xfrm>
          <a:off x="3500430" y="4071942"/>
          <a:ext cx="857256" cy="428628"/>
        </p:xfrm>
        <a:graphic>
          <a:graphicData uri="http://schemas.openxmlformats.org/presentationml/2006/ole">
            <p:oleObj spid="_x0000_s69636" name="Equation" r:id="rId7" imgW="431640" imgH="215640" progId="">
              <p:embed/>
            </p:oleObj>
          </a:graphicData>
        </a:graphic>
      </p:graphicFrame>
      <p:graphicFrame>
        <p:nvGraphicFramePr>
          <p:cNvPr id="69637" name="Object 5"/>
          <p:cNvGraphicFramePr>
            <a:graphicFrameLocks noChangeAspect="1"/>
          </p:cNvGraphicFramePr>
          <p:nvPr/>
        </p:nvGraphicFramePr>
        <p:xfrm>
          <a:off x="714348" y="4786322"/>
          <a:ext cx="277472" cy="298816"/>
        </p:xfrm>
        <a:graphic>
          <a:graphicData uri="http://schemas.openxmlformats.org/presentationml/2006/ole">
            <p:oleObj spid="_x0000_s69637" name="Equation" r:id="rId8" imgW="164880" imgH="177480" progId="">
              <p:embed/>
            </p:oleObj>
          </a:graphicData>
        </a:graphic>
      </p:graphicFrame>
      <p:cxnSp>
        <p:nvCxnSpPr>
          <p:cNvPr id="67" name="直線單箭頭接點 66"/>
          <p:cNvCxnSpPr/>
          <p:nvPr/>
        </p:nvCxnSpPr>
        <p:spPr bwMode="auto">
          <a:xfrm rot="10800000">
            <a:off x="2714612" y="4857760"/>
            <a:ext cx="785818" cy="7143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9" name="直線單箭頭接點 68"/>
          <p:cNvCxnSpPr/>
          <p:nvPr/>
        </p:nvCxnSpPr>
        <p:spPr bwMode="auto">
          <a:xfrm rot="10800000">
            <a:off x="2176609" y="4319560"/>
            <a:ext cx="1318306" cy="5609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1" name="直線單箭頭接點 70"/>
          <p:cNvCxnSpPr/>
          <p:nvPr/>
        </p:nvCxnSpPr>
        <p:spPr bwMode="auto">
          <a:xfrm flipV="1">
            <a:off x="973541" y="4786322"/>
            <a:ext cx="571504" cy="142876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34" name="Line 56"/>
          <p:cNvSpPr>
            <a:spLocks noChangeShapeType="1"/>
          </p:cNvSpPr>
          <p:nvPr/>
        </p:nvSpPr>
        <p:spPr bwMode="auto">
          <a:xfrm>
            <a:off x="7304348" y="2932254"/>
            <a:ext cx="1345642" cy="1731529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grpSp>
        <p:nvGrpSpPr>
          <p:cNvPr id="144" name="群組 143"/>
          <p:cNvGrpSpPr/>
          <p:nvPr/>
        </p:nvGrpSpPr>
        <p:grpSpPr>
          <a:xfrm>
            <a:off x="5287369" y="3800882"/>
            <a:ext cx="3407113" cy="1732484"/>
            <a:chOff x="5287369" y="3800882"/>
            <a:chExt cx="3407113" cy="1732484"/>
          </a:xfrm>
        </p:grpSpPr>
        <p:sp>
          <p:nvSpPr>
            <p:cNvPr id="129" name="AutoShape 51"/>
            <p:cNvSpPr>
              <a:spLocks noChangeArrowheads="1"/>
            </p:cNvSpPr>
            <p:nvPr/>
          </p:nvSpPr>
          <p:spPr bwMode="auto">
            <a:xfrm>
              <a:off x="5287369" y="3800882"/>
              <a:ext cx="3407113" cy="1732484"/>
            </a:xfrm>
            <a:prstGeom prst="flowChartDecision">
              <a:avLst/>
            </a:prstGeom>
            <a:solidFill>
              <a:schemeClr val="tx1"/>
            </a:solidFill>
            <a:ln w="19050">
              <a:solidFill>
                <a:srgbClr val="FFCC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zh-TW" altLang="en-US" b="0" baseline="-25000">
                <a:latin typeface="Arial" charset="0"/>
              </a:endParaRPr>
            </a:p>
          </p:txBody>
        </p:sp>
        <p:sp>
          <p:nvSpPr>
            <p:cNvPr id="137" name="AutoShape 59"/>
            <p:cNvSpPr>
              <a:spLocks noChangeArrowheads="1"/>
            </p:cNvSpPr>
            <p:nvPr/>
          </p:nvSpPr>
          <p:spPr bwMode="auto">
            <a:xfrm>
              <a:off x="6193971" y="4430485"/>
              <a:ext cx="1333094" cy="736155"/>
            </a:xfrm>
            <a:prstGeom prst="flowChartDecision">
              <a:avLst/>
            </a:prstGeom>
            <a:solidFill>
              <a:srgbClr val="FFCC00">
                <a:alpha val="50196"/>
              </a:srgbClr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43" name="群組 142"/>
          <p:cNvGrpSpPr/>
          <p:nvPr/>
        </p:nvGrpSpPr>
        <p:grpSpPr>
          <a:xfrm>
            <a:off x="6048680" y="3062071"/>
            <a:ext cx="1703556" cy="867674"/>
            <a:chOff x="6048680" y="3062071"/>
            <a:chExt cx="1703556" cy="867674"/>
          </a:xfrm>
        </p:grpSpPr>
        <p:sp>
          <p:nvSpPr>
            <p:cNvPr id="132" name="AutoShape 54"/>
            <p:cNvSpPr>
              <a:spLocks noChangeArrowheads="1"/>
            </p:cNvSpPr>
            <p:nvPr/>
          </p:nvSpPr>
          <p:spPr bwMode="auto">
            <a:xfrm>
              <a:off x="6048680" y="3062071"/>
              <a:ext cx="1703556" cy="867674"/>
            </a:xfrm>
            <a:prstGeom prst="flowChartDecision">
              <a:avLst/>
            </a:prstGeom>
            <a:solidFill>
              <a:schemeClr val="tx1"/>
            </a:solidFill>
            <a:ln w="19050">
              <a:solidFill>
                <a:srgbClr val="FFCC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zh-TW" altLang="en-US" b="0" baseline="-25000">
                <a:latin typeface="Arial" charset="0"/>
              </a:endParaRPr>
            </a:p>
          </p:txBody>
        </p:sp>
        <p:sp>
          <p:nvSpPr>
            <p:cNvPr id="139" name="AutoShape 59"/>
            <p:cNvSpPr>
              <a:spLocks noChangeArrowheads="1"/>
            </p:cNvSpPr>
            <p:nvPr/>
          </p:nvSpPr>
          <p:spPr bwMode="auto">
            <a:xfrm>
              <a:off x="6555523" y="3428108"/>
              <a:ext cx="622673" cy="321344"/>
            </a:xfrm>
            <a:prstGeom prst="flowChartDecision">
              <a:avLst/>
            </a:prstGeom>
            <a:solidFill>
              <a:srgbClr val="FFCC00">
                <a:alpha val="50196"/>
              </a:srgbClr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42" name="群組 141"/>
          <p:cNvGrpSpPr/>
          <p:nvPr/>
        </p:nvGrpSpPr>
        <p:grpSpPr>
          <a:xfrm>
            <a:off x="6453065" y="2714620"/>
            <a:ext cx="851284" cy="433360"/>
            <a:chOff x="6453065" y="2714620"/>
            <a:chExt cx="851284" cy="433360"/>
          </a:xfrm>
          <a:noFill/>
        </p:grpSpPr>
        <p:sp>
          <p:nvSpPr>
            <p:cNvPr id="133" name="AutoShape 55"/>
            <p:cNvSpPr>
              <a:spLocks noChangeArrowheads="1"/>
            </p:cNvSpPr>
            <p:nvPr/>
          </p:nvSpPr>
          <p:spPr bwMode="auto">
            <a:xfrm>
              <a:off x="6453065" y="2714620"/>
              <a:ext cx="851284" cy="433360"/>
            </a:xfrm>
            <a:prstGeom prst="flowChartDecision">
              <a:avLst/>
            </a:prstGeom>
            <a:solidFill>
              <a:schemeClr val="tx1"/>
            </a:solidFill>
            <a:ln w="19050">
              <a:solidFill>
                <a:srgbClr val="FFCC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zh-TW" altLang="en-US" sz="1200" b="0" baseline="-25000" dirty="0">
                <a:latin typeface="Arial" charset="0"/>
              </a:endParaRPr>
            </a:p>
          </p:txBody>
        </p:sp>
        <p:sp>
          <p:nvSpPr>
            <p:cNvPr id="140" name="AutoShape 59"/>
            <p:cNvSpPr>
              <a:spLocks noChangeArrowheads="1"/>
            </p:cNvSpPr>
            <p:nvPr/>
          </p:nvSpPr>
          <p:spPr bwMode="auto">
            <a:xfrm>
              <a:off x="6694336" y="2909208"/>
              <a:ext cx="305387" cy="126756"/>
            </a:xfrm>
            <a:prstGeom prst="flowChartDecision">
              <a:avLst/>
            </a:prstGeom>
            <a:solidFill>
              <a:srgbClr val="FFCC00">
                <a:alpha val="50196"/>
              </a:srgbClr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38" name="Line 60"/>
          <p:cNvSpPr>
            <a:spLocks noChangeShapeType="1"/>
          </p:cNvSpPr>
          <p:nvPr/>
        </p:nvSpPr>
        <p:spPr bwMode="auto">
          <a:xfrm>
            <a:off x="6900953" y="3147980"/>
            <a:ext cx="89973" cy="2381568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45" name="橢圓 144"/>
          <p:cNvSpPr/>
          <p:nvPr/>
        </p:nvSpPr>
        <p:spPr bwMode="auto">
          <a:xfrm flipV="1">
            <a:off x="6858016" y="4812041"/>
            <a:ext cx="71438" cy="45719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46" name="橢圓 145"/>
          <p:cNvSpPr/>
          <p:nvPr/>
        </p:nvSpPr>
        <p:spPr bwMode="auto">
          <a:xfrm flipV="1">
            <a:off x="6929454" y="3571876"/>
            <a:ext cx="71438" cy="45719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47" name="橢圓 146"/>
          <p:cNvSpPr/>
          <p:nvPr/>
        </p:nvSpPr>
        <p:spPr bwMode="auto">
          <a:xfrm flipV="1">
            <a:off x="6858016" y="2954653"/>
            <a:ext cx="71438" cy="45719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30" name="Line 52"/>
          <p:cNvSpPr>
            <a:spLocks noChangeShapeType="1"/>
          </p:cNvSpPr>
          <p:nvPr/>
        </p:nvSpPr>
        <p:spPr bwMode="auto">
          <a:xfrm flipH="1">
            <a:off x="5286380" y="2932254"/>
            <a:ext cx="1165695" cy="1735347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51" name="手繪多邊形 50"/>
          <p:cNvSpPr/>
          <p:nvPr/>
        </p:nvSpPr>
        <p:spPr bwMode="auto">
          <a:xfrm>
            <a:off x="583115" y="5099192"/>
            <a:ext cx="564908" cy="240670"/>
          </a:xfrm>
          <a:custGeom>
            <a:avLst/>
            <a:gdLst>
              <a:gd name="connsiteX0" fmla="*/ 0 w 2230734"/>
              <a:gd name="connsiteY0" fmla="*/ 512466 h 909376"/>
              <a:gd name="connsiteX1" fmla="*/ 1014883 w 2230734"/>
              <a:gd name="connsiteY1" fmla="*/ 0 h 909376"/>
              <a:gd name="connsiteX2" fmla="*/ 2230734 w 2230734"/>
              <a:gd name="connsiteY2" fmla="*/ 909376 h 909376"/>
              <a:gd name="connsiteX3" fmla="*/ 10048 w 2230734"/>
              <a:gd name="connsiteY3" fmla="*/ 909376 h 909376"/>
              <a:gd name="connsiteX4" fmla="*/ 0 w 2230734"/>
              <a:gd name="connsiteY4" fmla="*/ 512466 h 90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734" h="909376">
                <a:moveTo>
                  <a:pt x="0" y="512466"/>
                </a:moveTo>
                <a:lnTo>
                  <a:pt x="1014883" y="0"/>
                </a:lnTo>
                <a:lnTo>
                  <a:pt x="2230734" y="909376"/>
                </a:lnTo>
                <a:lnTo>
                  <a:pt x="10048" y="909376"/>
                </a:lnTo>
                <a:cubicBezTo>
                  <a:pt x="8373" y="778747"/>
                  <a:pt x="6699" y="648119"/>
                  <a:pt x="0" y="512466"/>
                </a:cubicBezTo>
                <a:close/>
              </a:path>
            </a:pathLst>
          </a:custGeom>
          <a:solidFill>
            <a:srgbClr val="009900">
              <a:alpha val="60000"/>
            </a:srgb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53" name="群組 52"/>
          <p:cNvGrpSpPr/>
          <p:nvPr/>
        </p:nvGrpSpPr>
        <p:grpSpPr>
          <a:xfrm>
            <a:off x="380998" y="3782367"/>
            <a:ext cx="583295" cy="571321"/>
            <a:chOff x="380998" y="3782367"/>
            <a:chExt cx="583295" cy="571321"/>
          </a:xfrm>
        </p:grpSpPr>
        <p:sp>
          <p:nvSpPr>
            <p:cNvPr id="50" name="手繪多邊形 49"/>
            <p:cNvSpPr/>
            <p:nvPr/>
          </p:nvSpPr>
          <p:spPr bwMode="auto">
            <a:xfrm>
              <a:off x="380998" y="4136571"/>
              <a:ext cx="564699" cy="217117"/>
            </a:xfrm>
            <a:custGeom>
              <a:avLst/>
              <a:gdLst>
                <a:gd name="connsiteX0" fmla="*/ 7408 w 2229908"/>
                <a:gd name="connsiteY0" fmla="*/ 185382 h 820382"/>
                <a:gd name="connsiteX1" fmla="*/ 64558 w 2229908"/>
                <a:gd name="connsiteY1" fmla="*/ 179032 h 820382"/>
                <a:gd name="connsiteX2" fmla="*/ 83608 w 2229908"/>
                <a:gd name="connsiteY2" fmla="*/ 172682 h 820382"/>
                <a:gd name="connsiteX3" fmla="*/ 115358 w 2229908"/>
                <a:gd name="connsiteY3" fmla="*/ 166332 h 820382"/>
                <a:gd name="connsiteX4" fmla="*/ 191558 w 2229908"/>
                <a:gd name="connsiteY4" fmla="*/ 147282 h 820382"/>
                <a:gd name="connsiteX5" fmla="*/ 216958 w 2229908"/>
                <a:gd name="connsiteY5" fmla="*/ 140932 h 820382"/>
                <a:gd name="connsiteX6" fmla="*/ 261408 w 2229908"/>
                <a:gd name="connsiteY6" fmla="*/ 128232 h 820382"/>
                <a:gd name="connsiteX7" fmla="*/ 509058 w 2229908"/>
                <a:gd name="connsiteY7" fmla="*/ 134582 h 820382"/>
                <a:gd name="connsiteX8" fmla="*/ 572558 w 2229908"/>
                <a:gd name="connsiteY8" fmla="*/ 134582 h 820382"/>
                <a:gd name="connsiteX9" fmla="*/ 591608 w 2229908"/>
                <a:gd name="connsiteY9" fmla="*/ 121882 h 820382"/>
                <a:gd name="connsiteX10" fmla="*/ 699558 w 2229908"/>
                <a:gd name="connsiteY10" fmla="*/ 109182 h 820382"/>
                <a:gd name="connsiteX11" fmla="*/ 744008 w 2229908"/>
                <a:gd name="connsiteY11" fmla="*/ 96482 h 820382"/>
                <a:gd name="connsiteX12" fmla="*/ 782108 w 2229908"/>
                <a:gd name="connsiteY12" fmla="*/ 71082 h 820382"/>
                <a:gd name="connsiteX13" fmla="*/ 820208 w 2229908"/>
                <a:gd name="connsiteY13" fmla="*/ 58382 h 820382"/>
                <a:gd name="connsiteX14" fmla="*/ 839258 w 2229908"/>
                <a:gd name="connsiteY14" fmla="*/ 52032 h 820382"/>
                <a:gd name="connsiteX15" fmla="*/ 1118658 w 2229908"/>
                <a:gd name="connsiteY15" fmla="*/ 58382 h 820382"/>
                <a:gd name="connsiteX16" fmla="*/ 1137708 w 2229908"/>
                <a:gd name="connsiteY16" fmla="*/ 64732 h 820382"/>
                <a:gd name="connsiteX17" fmla="*/ 1207558 w 2229908"/>
                <a:gd name="connsiteY17" fmla="*/ 58382 h 820382"/>
                <a:gd name="connsiteX18" fmla="*/ 1245658 w 2229908"/>
                <a:gd name="connsiteY18" fmla="*/ 39332 h 820382"/>
                <a:gd name="connsiteX19" fmla="*/ 1309158 w 2229908"/>
                <a:gd name="connsiteY19" fmla="*/ 20282 h 820382"/>
                <a:gd name="connsiteX20" fmla="*/ 1347258 w 2229908"/>
                <a:gd name="connsiteY20" fmla="*/ 7582 h 820382"/>
                <a:gd name="connsiteX21" fmla="*/ 1366308 w 2229908"/>
                <a:gd name="connsiteY21" fmla="*/ 1232 h 820382"/>
                <a:gd name="connsiteX22" fmla="*/ 1448858 w 2229908"/>
                <a:gd name="connsiteY22" fmla="*/ 7582 h 820382"/>
                <a:gd name="connsiteX23" fmla="*/ 1455208 w 2229908"/>
                <a:gd name="connsiteY23" fmla="*/ 26632 h 820382"/>
                <a:gd name="connsiteX24" fmla="*/ 1461558 w 2229908"/>
                <a:gd name="connsiteY24" fmla="*/ 52032 h 820382"/>
                <a:gd name="connsiteX25" fmla="*/ 1480608 w 2229908"/>
                <a:gd name="connsiteY25" fmla="*/ 58382 h 820382"/>
                <a:gd name="connsiteX26" fmla="*/ 1563158 w 2229908"/>
                <a:gd name="connsiteY26" fmla="*/ 71082 h 820382"/>
                <a:gd name="connsiteX27" fmla="*/ 1753658 w 2229908"/>
                <a:gd name="connsiteY27" fmla="*/ 102832 h 820382"/>
                <a:gd name="connsiteX28" fmla="*/ 1791758 w 2229908"/>
                <a:gd name="connsiteY28" fmla="*/ 115532 h 820382"/>
                <a:gd name="connsiteX29" fmla="*/ 1810808 w 2229908"/>
                <a:gd name="connsiteY29" fmla="*/ 121882 h 820382"/>
                <a:gd name="connsiteX30" fmla="*/ 1842558 w 2229908"/>
                <a:gd name="connsiteY30" fmla="*/ 166332 h 820382"/>
                <a:gd name="connsiteX31" fmla="*/ 1918758 w 2229908"/>
                <a:gd name="connsiteY31" fmla="*/ 159982 h 820382"/>
                <a:gd name="connsiteX32" fmla="*/ 1969558 w 2229908"/>
                <a:gd name="connsiteY32" fmla="*/ 147282 h 820382"/>
                <a:gd name="connsiteX33" fmla="*/ 2033058 w 2229908"/>
                <a:gd name="connsiteY33" fmla="*/ 134582 h 820382"/>
                <a:gd name="connsiteX34" fmla="*/ 2121958 w 2229908"/>
                <a:gd name="connsiteY34" fmla="*/ 140932 h 820382"/>
                <a:gd name="connsiteX35" fmla="*/ 2147358 w 2229908"/>
                <a:gd name="connsiteY35" fmla="*/ 147282 h 820382"/>
                <a:gd name="connsiteX36" fmla="*/ 2229908 w 2229908"/>
                <a:gd name="connsiteY36" fmla="*/ 147282 h 820382"/>
                <a:gd name="connsiteX37" fmla="*/ 2229908 w 2229908"/>
                <a:gd name="connsiteY37" fmla="*/ 814032 h 820382"/>
                <a:gd name="connsiteX38" fmla="*/ 20108 w 2229908"/>
                <a:gd name="connsiteY38" fmla="*/ 820382 h 820382"/>
                <a:gd name="connsiteX39" fmla="*/ 7408 w 2229908"/>
                <a:gd name="connsiteY39" fmla="*/ 185382 h 82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229908" h="820382">
                  <a:moveTo>
                    <a:pt x="7408" y="185382"/>
                  </a:moveTo>
                  <a:cubicBezTo>
                    <a:pt x="14816" y="78490"/>
                    <a:pt x="45652" y="182183"/>
                    <a:pt x="64558" y="179032"/>
                  </a:cubicBezTo>
                  <a:cubicBezTo>
                    <a:pt x="71160" y="177932"/>
                    <a:pt x="77114" y="174305"/>
                    <a:pt x="83608" y="172682"/>
                  </a:cubicBezTo>
                  <a:cubicBezTo>
                    <a:pt x="94079" y="170064"/>
                    <a:pt x="104841" y="168759"/>
                    <a:pt x="115358" y="166332"/>
                  </a:cubicBezTo>
                  <a:lnTo>
                    <a:pt x="191558" y="147282"/>
                  </a:lnTo>
                  <a:cubicBezTo>
                    <a:pt x="200025" y="145165"/>
                    <a:pt x="208679" y="143692"/>
                    <a:pt x="216958" y="140932"/>
                  </a:cubicBezTo>
                  <a:cubicBezTo>
                    <a:pt x="244287" y="131822"/>
                    <a:pt x="229514" y="136205"/>
                    <a:pt x="261408" y="128232"/>
                  </a:cubicBezTo>
                  <a:cubicBezTo>
                    <a:pt x="343958" y="130349"/>
                    <a:pt x="426574" y="130654"/>
                    <a:pt x="509058" y="134582"/>
                  </a:cubicBezTo>
                  <a:cubicBezTo>
                    <a:pt x="592181" y="138540"/>
                    <a:pt x="409961" y="157810"/>
                    <a:pt x="572558" y="134582"/>
                  </a:cubicBezTo>
                  <a:cubicBezTo>
                    <a:pt x="578908" y="130349"/>
                    <a:pt x="584462" y="124562"/>
                    <a:pt x="591608" y="121882"/>
                  </a:cubicBezTo>
                  <a:cubicBezTo>
                    <a:pt x="614305" y="113371"/>
                    <a:pt x="693003" y="109728"/>
                    <a:pt x="699558" y="109182"/>
                  </a:cubicBezTo>
                  <a:cubicBezTo>
                    <a:pt x="705537" y="107687"/>
                    <a:pt x="736555" y="100623"/>
                    <a:pt x="744008" y="96482"/>
                  </a:cubicBezTo>
                  <a:cubicBezTo>
                    <a:pt x="757351" y="89069"/>
                    <a:pt x="767628" y="75909"/>
                    <a:pt x="782108" y="71082"/>
                  </a:cubicBezTo>
                  <a:lnTo>
                    <a:pt x="820208" y="58382"/>
                  </a:lnTo>
                  <a:lnTo>
                    <a:pt x="839258" y="52032"/>
                  </a:lnTo>
                  <a:lnTo>
                    <a:pt x="1118658" y="58382"/>
                  </a:lnTo>
                  <a:cubicBezTo>
                    <a:pt x="1125345" y="58667"/>
                    <a:pt x="1131015" y="64732"/>
                    <a:pt x="1137708" y="64732"/>
                  </a:cubicBezTo>
                  <a:cubicBezTo>
                    <a:pt x="1161087" y="64732"/>
                    <a:pt x="1184275" y="60499"/>
                    <a:pt x="1207558" y="58382"/>
                  </a:cubicBezTo>
                  <a:cubicBezTo>
                    <a:pt x="1277033" y="35224"/>
                    <a:pt x="1171800" y="72158"/>
                    <a:pt x="1245658" y="39332"/>
                  </a:cubicBezTo>
                  <a:cubicBezTo>
                    <a:pt x="1276744" y="25516"/>
                    <a:pt x="1280741" y="28807"/>
                    <a:pt x="1309158" y="20282"/>
                  </a:cubicBezTo>
                  <a:cubicBezTo>
                    <a:pt x="1321980" y="16435"/>
                    <a:pt x="1334558" y="11815"/>
                    <a:pt x="1347258" y="7582"/>
                  </a:cubicBezTo>
                  <a:lnTo>
                    <a:pt x="1366308" y="1232"/>
                  </a:lnTo>
                  <a:cubicBezTo>
                    <a:pt x="1393825" y="3349"/>
                    <a:pt x="1422322" y="0"/>
                    <a:pt x="1448858" y="7582"/>
                  </a:cubicBezTo>
                  <a:cubicBezTo>
                    <a:pt x="1455294" y="9421"/>
                    <a:pt x="1453369" y="20196"/>
                    <a:pt x="1455208" y="26632"/>
                  </a:cubicBezTo>
                  <a:cubicBezTo>
                    <a:pt x="1457606" y="35023"/>
                    <a:pt x="1456106" y="45217"/>
                    <a:pt x="1461558" y="52032"/>
                  </a:cubicBezTo>
                  <a:cubicBezTo>
                    <a:pt x="1465739" y="57259"/>
                    <a:pt x="1474172" y="56543"/>
                    <a:pt x="1480608" y="58382"/>
                  </a:cubicBezTo>
                  <a:cubicBezTo>
                    <a:pt x="1515604" y="68381"/>
                    <a:pt x="1517098" y="65964"/>
                    <a:pt x="1563158" y="71082"/>
                  </a:cubicBezTo>
                  <a:cubicBezTo>
                    <a:pt x="1643563" y="124685"/>
                    <a:pt x="1586008" y="95847"/>
                    <a:pt x="1753658" y="102832"/>
                  </a:cubicBezTo>
                  <a:lnTo>
                    <a:pt x="1791758" y="115532"/>
                  </a:lnTo>
                  <a:lnTo>
                    <a:pt x="1810808" y="121882"/>
                  </a:lnTo>
                  <a:cubicBezTo>
                    <a:pt x="1825625" y="166332"/>
                    <a:pt x="1810808" y="155749"/>
                    <a:pt x="1842558" y="166332"/>
                  </a:cubicBezTo>
                  <a:cubicBezTo>
                    <a:pt x="1867958" y="164215"/>
                    <a:pt x="1893445" y="162960"/>
                    <a:pt x="1918758" y="159982"/>
                  </a:cubicBezTo>
                  <a:cubicBezTo>
                    <a:pt x="1951679" y="156109"/>
                    <a:pt x="1943613" y="154695"/>
                    <a:pt x="1969558" y="147282"/>
                  </a:cubicBezTo>
                  <a:cubicBezTo>
                    <a:pt x="1996082" y="139704"/>
                    <a:pt x="2003119" y="139572"/>
                    <a:pt x="2033058" y="134582"/>
                  </a:cubicBezTo>
                  <a:cubicBezTo>
                    <a:pt x="2062691" y="136699"/>
                    <a:pt x="2092431" y="137651"/>
                    <a:pt x="2121958" y="140932"/>
                  </a:cubicBezTo>
                  <a:cubicBezTo>
                    <a:pt x="2130632" y="141896"/>
                    <a:pt x="2138646" y="146770"/>
                    <a:pt x="2147358" y="147282"/>
                  </a:cubicBezTo>
                  <a:cubicBezTo>
                    <a:pt x="2174827" y="148898"/>
                    <a:pt x="2202391" y="147282"/>
                    <a:pt x="2229908" y="147282"/>
                  </a:cubicBezTo>
                  <a:lnTo>
                    <a:pt x="2229908" y="814032"/>
                  </a:lnTo>
                  <a:lnTo>
                    <a:pt x="20108" y="820382"/>
                  </a:lnTo>
                  <a:cubicBezTo>
                    <a:pt x="22225" y="608715"/>
                    <a:pt x="0" y="292274"/>
                    <a:pt x="7408" y="185382"/>
                  </a:cubicBezTo>
                  <a:close/>
                </a:path>
              </a:pathLst>
            </a:custGeom>
            <a:solidFill>
              <a:srgbClr val="92D050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zh-TW" alt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graphicFrame>
          <p:nvGraphicFramePr>
            <p:cNvPr id="69638" name="Object 6"/>
            <p:cNvGraphicFramePr>
              <a:graphicFrameLocks noChangeAspect="1"/>
            </p:cNvGraphicFramePr>
            <p:nvPr/>
          </p:nvGraphicFramePr>
          <p:xfrm>
            <a:off x="664029" y="3782367"/>
            <a:ext cx="300264" cy="323361"/>
          </p:xfrm>
          <a:graphic>
            <a:graphicData uri="http://schemas.openxmlformats.org/presentationml/2006/ole">
              <p:oleObj spid="_x0000_s69638" name="Equation" r:id="rId9" imgW="164880" imgH="177480" progId="">
                <p:embed/>
              </p:oleObj>
            </a:graphicData>
          </a:graphic>
        </p:graphicFrame>
      </p:grpSp>
      <p:cxnSp>
        <p:nvCxnSpPr>
          <p:cNvPr id="54" name="直線單箭頭接點 53"/>
          <p:cNvCxnSpPr/>
          <p:nvPr/>
        </p:nvCxnSpPr>
        <p:spPr bwMode="auto">
          <a:xfrm rot="16200000" flipH="1">
            <a:off x="903517" y="4136575"/>
            <a:ext cx="489854" cy="40276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58" name="群組 57"/>
          <p:cNvGrpSpPr/>
          <p:nvPr/>
        </p:nvGrpSpPr>
        <p:grpSpPr>
          <a:xfrm>
            <a:off x="576000" y="1191600"/>
            <a:ext cx="3243289" cy="866775"/>
            <a:chOff x="2709836" y="5810250"/>
            <a:chExt cx="3243289" cy="866775"/>
          </a:xfrm>
        </p:grpSpPr>
        <p:sp>
          <p:nvSpPr>
            <p:cNvPr id="59" name="矩形 58"/>
            <p:cNvSpPr/>
            <p:nvPr/>
          </p:nvSpPr>
          <p:spPr bwMode="auto">
            <a:xfrm>
              <a:off x="2709836" y="5810250"/>
              <a:ext cx="3243289" cy="866775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softEdge rad="63500"/>
            </a:effectLst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61" name="矩形 60"/>
            <p:cNvSpPr/>
            <p:nvPr/>
          </p:nvSpPr>
          <p:spPr bwMode="auto">
            <a:xfrm>
              <a:off x="2857500" y="5972175"/>
              <a:ext cx="2933700" cy="542925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buNone/>
              </a:pPr>
              <a:r>
                <a:rPr lang="en-US" altLang="zh-TW" sz="2400" dirty="0" smtClean="0">
                  <a:solidFill>
                    <a:schemeClr val="tx1"/>
                  </a:solidFill>
                </a:rPr>
                <a:t>3D Scene Modeling</a:t>
              </a:r>
              <a:endParaRPr lang="zh-TW" altLang="en-US" sz="2400" dirty="0" smtClean="0">
                <a:solidFill>
                  <a:schemeClr val="tx1"/>
                </a:solidFill>
              </a:endParaRPr>
            </a:p>
          </p:txBody>
        </p:sp>
      </p:grpSp>
    </p:spTree>
    <p:custDataLst>
      <p:tags r:id="rId2"/>
    </p:custDataLst>
  </p:cSld>
  <p:clrMapOvr>
    <a:masterClrMapping/>
  </p:clrMapOvr>
  <p:transition advTm="752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500"/>
                            </p:stCondLst>
                            <p:childTnLst>
                              <p:par>
                                <p:cTn id="1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1" animBg="1"/>
      <p:bldP spid="34" grpId="1" animBg="1"/>
      <p:bldP spid="20" grpId="0" animBg="1"/>
      <p:bldP spid="55" grpId="0" animBg="1"/>
      <p:bldP spid="60" grpId="0" animBg="1"/>
      <p:bldP spid="57" grpId="0" animBg="1"/>
      <p:bldP spid="33" grpId="0" animBg="1"/>
      <p:bldP spid="134" grpId="0" animBg="1"/>
      <p:bldP spid="138" grpId="0" animBg="1"/>
      <p:bldP spid="145" grpId="0" animBg="1"/>
      <p:bldP spid="146" grpId="0" animBg="1"/>
      <p:bldP spid="146" grpId="1" animBg="1"/>
      <p:bldP spid="147" grpId="0" animBg="1"/>
      <p:bldP spid="147" grpId="1" animBg="1"/>
      <p:bldP spid="130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24865" y="516419"/>
            <a:ext cx="6724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3D Scene Model Construction</a:t>
            </a:r>
            <a:endParaRPr lang="zh-TW" altLang="en-US" sz="36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4" name="文字方塊 15"/>
          <p:cNvSpPr txBox="1">
            <a:spLocks noChangeArrowheads="1"/>
          </p:cNvSpPr>
          <p:nvPr/>
        </p:nvSpPr>
        <p:spPr bwMode="auto">
          <a:xfrm>
            <a:off x="1000125" y="2071688"/>
            <a:ext cx="7812088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altLang="zh-TW" sz="2000" dirty="0"/>
              <a:t>After automatically determining </a:t>
            </a:r>
          </a:p>
          <a:p>
            <a:pPr marL="457200" indent="-457200">
              <a:buFontTx/>
              <a:buAutoNum type="arabicParenR"/>
              <a:defRPr/>
            </a:pPr>
            <a:r>
              <a:rPr lang="en-US" altLang="zh-TW" sz="2000" dirty="0"/>
              <a:t>the 2D positions of the rear wall</a:t>
            </a:r>
          </a:p>
          <a:p>
            <a:pPr marL="457200" indent="-457200">
              <a:buFontTx/>
              <a:buAutoNum type="arabicParenR"/>
              <a:defRPr/>
            </a:pPr>
            <a:r>
              <a:rPr lang="en-US" altLang="zh-TW" sz="2000" dirty="0"/>
              <a:t>the vanishing point</a:t>
            </a: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214414" y="5584353"/>
          <a:ext cx="3236933" cy="487853"/>
        </p:xfrm>
        <a:graphic>
          <a:graphicData uri="http://schemas.openxmlformats.org/presentationml/2006/ole">
            <p:oleObj spid="_x0000_s7170" name="Equation" r:id="rId5" imgW="1600200" imgH="241200" progId="">
              <p:embed/>
            </p:oleObj>
          </a:graphicData>
        </a:graphic>
      </p:graphicFrame>
      <p:sp>
        <p:nvSpPr>
          <p:cNvPr id="7179" name="矩形 10"/>
          <p:cNvSpPr>
            <a:spLocks noChangeArrowheads="1"/>
          </p:cNvSpPr>
          <p:nvPr/>
        </p:nvSpPr>
        <p:spPr bwMode="auto">
          <a:xfrm>
            <a:off x="861704" y="4500570"/>
            <a:ext cx="32816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TW" dirty="0" smtClean="0">
                <a:solidFill>
                  <a:schemeClr val="accent1"/>
                </a:solidFill>
                <a:sym typeface="Wingdings" pitchFamily="2" charset="2"/>
              </a:rPr>
              <a:t> </a:t>
            </a:r>
            <a:r>
              <a:rPr lang="en-US" altLang="zh-TW" dirty="0" smtClean="0">
                <a:solidFill>
                  <a:schemeClr val="accent1"/>
                </a:solidFill>
              </a:rPr>
              <a:t>Camera </a:t>
            </a:r>
            <a:r>
              <a:rPr lang="en-US" altLang="zh-TW" dirty="0">
                <a:solidFill>
                  <a:schemeClr val="accent1"/>
                </a:solidFill>
              </a:rPr>
              <a:t>projection </a:t>
            </a:r>
            <a:r>
              <a:rPr lang="en-US" altLang="zh-TW" dirty="0" smtClean="0">
                <a:solidFill>
                  <a:schemeClr val="accent1"/>
                </a:solidFill>
              </a:rPr>
              <a:t>matrix</a:t>
            </a:r>
            <a:r>
              <a:rPr lang="zh-TW" altLang="en-US" dirty="0" smtClean="0">
                <a:solidFill>
                  <a:schemeClr val="accent1"/>
                </a:solidFill>
              </a:rPr>
              <a:t>：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7180" name="矩形 11"/>
          <p:cNvSpPr>
            <a:spLocks noChangeArrowheads="1"/>
          </p:cNvSpPr>
          <p:nvPr/>
        </p:nvSpPr>
        <p:spPr bwMode="auto">
          <a:xfrm>
            <a:off x="857224" y="3643314"/>
            <a:ext cx="26404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TW" dirty="0" smtClean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lang="en-US" altLang="zh-TW" dirty="0" smtClean="0">
                <a:solidFill>
                  <a:srgbClr val="FFFF00"/>
                </a:solidFill>
              </a:rPr>
              <a:t>Initial camera pose</a:t>
            </a:r>
            <a:r>
              <a:rPr lang="zh-TW" altLang="en-US" dirty="0" smtClean="0">
                <a:solidFill>
                  <a:srgbClr val="FFFF00"/>
                </a:solidFill>
              </a:rPr>
              <a:t>：</a:t>
            </a:r>
            <a:endParaRPr lang="zh-TW" altLang="en-US" dirty="0">
              <a:solidFill>
                <a:srgbClr val="FFFF00"/>
              </a:solidFill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857224" y="5084287"/>
            <a:ext cx="5500726" cy="500066"/>
            <a:chOff x="857224" y="4286256"/>
            <a:chExt cx="5500726" cy="500066"/>
          </a:xfrm>
        </p:grpSpPr>
        <p:sp>
          <p:nvSpPr>
            <p:cNvPr id="7186" name="矩形 9"/>
            <p:cNvSpPr>
              <a:spLocks noChangeArrowheads="1"/>
            </p:cNvSpPr>
            <p:nvPr/>
          </p:nvSpPr>
          <p:spPr bwMode="auto">
            <a:xfrm>
              <a:off x="857224" y="4357694"/>
              <a:ext cx="550072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FontTx/>
                <a:buNone/>
              </a:pPr>
              <a:r>
                <a:rPr lang="en-US" altLang="zh-TW" dirty="0" smtClean="0">
                  <a:sym typeface="Wingdings" pitchFamily="2" charset="2"/>
                </a:rPr>
                <a:t> </a:t>
              </a:r>
              <a:r>
                <a:rPr lang="en-US" altLang="zh-TW" dirty="0" smtClean="0"/>
                <a:t>3D </a:t>
              </a:r>
              <a:r>
                <a:rPr lang="en-US" altLang="zh-TW" dirty="0"/>
                <a:t>coordinates        </a:t>
              </a:r>
              <a:r>
                <a:rPr lang="en-US" altLang="zh-TW" dirty="0" smtClean="0"/>
                <a:t> for </a:t>
              </a:r>
              <a:r>
                <a:rPr lang="en-US" altLang="zh-TW" dirty="0"/>
                <a:t>each </a:t>
              </a:r>
              <a:r>
                <a:rPr lang="en-US" altLang="zh-TW" dirty="0" smtClean="0"/>
                <a:t>2D feature       :     </a:t>
              </a:r>
              <a:endParaRPr lang="zh-TW" altLang="en-US" dirty="0"/>
            </a:p>
          </p:txBody>
        </p:sp>
        <p:graphicFrame>
          <p:nvGraphicFramePr>
            <p:cNvPr id="7174" name="Object 4"/>
            <p:cNvGraphicFramePr>
              <a:graphicFrameLocks noChangeAspect="1"/>
            </p:cNvGraphicFramePr>
            <p:nvPr/>
          </p:nvGraphicFramePr>
          <p:xfrm>
            <a:off x="2857118" y="4323846"/>
            <a:ext cx="428998" cy="462476"/>
          </p:xfrm>
          <a:graphic>
            <a:graphicData uri="http://schemas.openxmlformats.org/presentationml/2006/ole">
              <p:oleObj spid="_x0000_s7174" name="Equation" r:id="rId6" imgW="203040" imgH="241200" progId="">
                <p:embed/>
              </p:oleObj>
            </a:graphicData>
          </a:graphic>
        </p:graphicFrame>
        <p:graphicFrame>
          <p:nvGraphicFramePr>
            <p:cNvPr id="7175" name="Object 5"/>
            <p:cNvGraphicFramePr>
              <a:graphicFrameLocks noChangeAspect="1"/>
            </p:cNvGraphicFramePr>
            <p:nvPr/>
          </p:nvGraphicFramePr>
          <p:xfrm>
            <a:off x="5357818" y="4286256"/>
            <a:ext cx="319364" cy="466846"/>
          </p:xfrm>
          <a:graphic>
            <a:graphicData uri="http://schemas.openxmlformats.org/presentationml/2006/ole">
              <p:oleObj spid="_x0000_s7175" name="Equation" r:id="rId7" imgW="164880" imgH="241200" progId="">
                <p:embed/>
              </p:oleObj>
            </a:graphicData>
          </a:graphic>
        </p:graphicFrame>
      </p:grpSp>
      <p:sp>
        <p:nvSpPr>
          <p:cNvPr id="7184" name="矩形 25"/>
          <p:cNvSpPr>
            <a:spLocks noChangeArrowheads="1"/>
          </p:cNvSpPr>
          <p:nvPr/>
        </p:nvSpPr>
        <p:spPr bwMode="auto">
          <a:xfrm>
            <a:off x="4857752" y="3988362"/>
            <a:ext cx="18775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TW" dirty="0">
                <a:cs typeface="Times New Roman" pitchFamily="18" charset="0"/>
              </a:rPr>
              <a:t>[Cao, </a:t>
            </a:r>
            <a:r>
              <a:rPr lang="en-US" dirty="0" smtClean="0"/>
              <a:t>VRCIA</a:t>
            </a:r>
            <a:r>
              <a:rPr lang="en-US" altLang="zh-TW" dirty="0" smtClean="0">
                <a:cs typeface="Times New Roman" pitchFamily="18" charset="0"/>
              </a:rPr>
              <a:t> </a:t>
            </a:r>
            <a:r>
              <a:rPr lang="en-US" altLang="zh-TW" dirty="0">
                <a:cs typeface="Times New Roman" pitchFamily="18" charset="0"/>
              </a:rPr>
              <a:t>04]</a:t>
            </a:r>
            <a:endParaRPr lang="zh-TW" altLang="en-US" dirty="0"/>
          </a:p>
        </p:txBody>
      </p:sp>
      <p:graphicFrame>
        <p:nvGraphicFramePr>
          <p:cNvPr id="2" name="Object 8"/>
          <p:cNvGraphicFramePr>
            <a:graphicFrameLocks noChangeAspect="1"/>
          </p:cNvGraphicFramePr>
          <p:nvPr/>
        </p:nvGraphicFramePr>
        <p:xfrm>
          <a:off x="1214414" y="4857760"/>
          <a:ext cx="320677" cy="296009"/>
        </p:xfrm>
        <a:graphic>
          <a:graphicData uri="http://schemas.openxmlformats.org/presentationml/2006/ole">
            <p:oleObj spid="_x0000_s7176" name="Equation" r:id="rId8" imgW="164880" imgH="152280" progId="">
              <p:embed/>
            </p:oleObj>
          </a:graphicData>
        </a:graphic>
      </p:graphicFrame>
      <p:graphicFrame>
        <p:nvGraphicFramePr>
          <p:cNvPr id="7177" name="Object 9"/>
          <p:cNvGraphicFramePr>
            <a:graphicFrameLocks noChangeAspect="1"/>
          </p:cNvGraphicFramePr>
          <p:nvPr/>
        </p:nvGraphicFramePr>
        <p:xfrm>
          <a:off x="1214414" y="4000504"/>
          <a:ext cx="1605556" cy="500091"/>
        </p:xfrm>
        <a:graphic>
          <a:graphicData uri="http://schemas.openxmlformats.org/presentationml/2006/ole">
            <p:oleObj spid="_x0000_s7177" name="Equation" r:id="rId9" imgW="774360" imgH="241200" progId="">
              <p:embed/>
            </p:oleObj>
          </a:graphicData>
        </a:graphic>
      </p:graphicFrame>
      <p:sp>
        <p:nvSpPr>
          <p:cNvPr id="65" name="矩形 64"/>
          <p:cNvSpPr/>
          <p:nvPr/>
        </p:nvSpPr>
        <p:spPr bwMode="auto">
          <a:xfrm>
            <a:off x="6704471" y="2258506"/>
            <a:ext cx="647974" cy="667709"/>
          </a:xfrm>
          <a:prstGeom prst="rect">
            <a:avLst/>
          </a:prstGeom>
          <a:solidFill>
            <a:srgbClr val="FFCC00">
              <a:alpha val="69804"/>
            </a:srgbClr>
          </a:solidFill>
          <a:ln w="1905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66" name="群組 65"/>
          <p:cNvGrpSpPr/>
          <p:nvPr/>
        </p:nvGrpSpPr>
        <p:grpSpPr>
          <a:xfrm>
            <a:off x="7060657" y="2715024"/>
            <a:ext cx="1226119" cy="926742"/>
            <a:chOff x="7090121" y="2464587"/>
            <a:chExt cx="1057648" cy="456514"/>
          </a:xfrm>
        </p:grpSpPr>
        <p:cxnSp>
          <p:nvCxnSpPr>
            <p:cNvPr id="67" name="直線接點 66"/>
            <p:cNvCxnSpPr/>
            <p:nvPr/>
          </p:nvCxnSpPr>
          <p:spPr bwMode="auto">
            <a:xfrm rot="10800000">
              <a:off x="7090121" y="2464587"/>
              <a:ext cx="255887" cy="105076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直線接點 67"/>
            <p:cNvCxnSpPr/>
            <p:nvPr/>
          </p:nvCxnSpPr>
          <p:spPr bwMode="auto">
            <a:xfrm rot="10800000">
              <a:off x="7360902" y="2580400"/>
              <a:ext cx="786867" cy="340701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lgDash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9" name="群組 68"/>
          <p:cNvGrpSpPr/>
          <p:nvPr/>
        </p:nvGrpSpPr>
        <p:grpSpPr>
          <a:xfrm>
            <a:off x="6496139" y="1997812"/>
            <a:ext cx="568165" cy="718308"/>
            <a:chOff x="6365873" y="1722405"/>
            <a:chExt cx="742967" cy="743275"/>
          </a:xfrm>
        </p:grpSpPr>
        <p:cxnSp>
          <p:nvCxnSpPr>
            <p:cNvPr id="70" name="直線接點 69"/>
            <p:cNvCxnSpPr/>
            <p:nvPr/>
          </p:nvCxnSpPr>
          <p:spPr bwMode="auto">
            <a:xfrm rot="16200000" flipV="1">
              <a:off x="6652033" y="2008873"/>
              <a:ext cx="459662" cy="45395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直線接點 70"/>
            <p:cNvCxnSpPr/>
            <p:nvPr/>
          </p:nvCxnSpPr>
          <p:spPr bwMode="auto">
            <a:xfrm rot="16200000" flipV="1">
              <a:off x="6369252" y="1719026"/>
              <a:ext cx="288677" cy="295435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lgDash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2" name="群組 71"/>
          <p:cNvGrpSpPr/>
          <p:nvPr/>
        </p:nvGrpSpPr>
        <p:grpSpPr>
          <a:xfrm>
            <a:off x="6045997" y="2736218"/>
            <a:ext cx="1016838" cy="518684"/>
            <a:chOff x="5912120" y="2465678"/>
            <a:chExt cx="1200275" cy="422671"/>
          </a:xfrm>
        </p:grpSpPr>
        <p:cxnSp>
          <p:nvCxnSpPr>
            <p:cNvPr id="73" name="直線接點 72"/>
            <p:cNvCxnSpPr/>
            <p:nvPr/>
          </p:nvCxnSpPr>
          <p:spPr bwMode="auto">
            <a:xfrm flipV="1">
              <a:off x="6686910" y="2465678"/>
              <a:ext cx="425485" cy="157253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直線接點 73"/>
            <p:cNvCxnSpPr/>
            <p:nvPr/>
          </p:nvCxnSpPr>
          <p:spPr bwMode="auto">
            <a:xfrm rot="10800000" flipV="1">
              <a:off x="5912120" y="2614041"/>
              <a:ext cx="782828" cy="274308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lgDash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5" name="群組 74"/>
          <p:cNvGrpSpPr/>
          <p:nvPr/>
        </p:nvGrpSpPr>
        <p:grpSpPr>
          <a:xfrm>
            <a:off x="7069321" y="1998860"/>
            <a:ext cx="438706" cy="723750"/>
            <a:chOff x="7108838" y="1711386"/>
            <a:chExt cx="772085" cy="750737"/>
          </a:xfrm>
        </p:grpSpPr>
        <p:cxnSp>
          <p:nvCxnSpPr>
            <p:cNvPr id="76" name="直線接點 75"/>
            <p:cNvCxnSpPr/>
            <p:nvPr/>
          </p:nvCxnSpPr>
          <p:spPr bwMode="auto">
            <a:xfrm rot="5400000" flipH="1" flipV="1">
              <a:off x="7104698" y="1986526"/>
              <a:ext cx="479737" cy="471458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直線接點 76"/>
            <p:cNvCxnSpPr/>
            <p:nvPr/>
          </p:nvCxnSpPr>
          <p:spPr bwMode="auto">
            <a:xfrm rot="5400000">
              <a:off x="7619548" y="1701756"/>
              <a:ext cx="251745" cy="271005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lgDash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8" name="橢圓 77"/>
          <p:cNvSpPr/>
          <p:nvPr/>
        </p:nvSpPr>
        <p:spPr bwMode="auto">
          <a:xfrm>
            <a:off x="7030362" y="2681878"/>
            <a:ext cx="71438" cy="71438"/>
          </a:xfrm>
          <a:prstGeom prst="ellipse">
            <a:avLst/>
          </a:prstGeom>
          <a:solidFill>
            <a:srgbClr val="00B050"/>
          </a:solidFill>
          <a:ln w="19050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79" name="矩形 78"/>
          <p:cNvSpPr>
            <a:spLocks noChangeArrowheads="1"/>
          </p:cNvSpPr>
          <p:nvPr/>
        </p:nvSpPr>
        <p:spPr bwMode="auto">
          <a:xfrm>
            <a:off x="6059889" y="2000619"/>
            <a:ext cx="2215220" cy="1642695"/>
          </a:xfrm>
          <a:prstGeom prst="rect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3" name="Object 11"/>
          <p:cNvGraphicFramePr>
            <a:graphicFrameLocks noChangeAspect="1"/>
          </p:cNvGraphicFramePr>
          <p:nvPr/>
        </p:nvGraphicFramePr>
        <p:xfrm>
          <a:off x="5976255" y="4171513"/>
          <a:ext cx="2037443" cy="2065322"/>
        </p:xfrm>
        <a:graphic>
          <a:graphicData uri="http://schemas.openxmlformats.org/presentationml/2006/ole">
            <p:oleObj spid="_x0000_s7179" name="Visio" r:id="rId10" imgW="4319397" imgH="4378071" progId="">
              <p:embed/>
            </p:oleObj>
          </a:graphicData>
        </a:graphic>
      </p:graphicFrame>
      <p:grpSp>
        <p:nvGrpSpPr>
          <p:cNvPr id="32" name="群組 31"/>
          <p:cNvGrpSpPr/>
          <p:nvPr/>
        </p:nvGrpSpPr>
        <p:grpSpPr>
          <a:xfrm>
            <a:off x="576000" y="1191600"/>
            <a:ext cx="3243289" cy="866775"/>
            <a:chOff x="2709836" y="5810250"/>
            <a:chExt cx="3243289" cy="866775"/>
          </a:xfrm>
        </p:grpSpPr>
        <p:sp>
          <p:nvSpPr>
            <p:cNvPr id="33" name="矩形 32"/>
            <p:cNvSpPr/>
            <p:nvPr/>
          </p:nvSpPr>
          <p:spPr bwMode="auto">
            <a:xfrm>
              <a:off x="2709836" y="5810250"/>
              <a:ext cx="3243289" cy="866775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softEdge rad="63500"/>
            </a:effectLst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2857500" y="5972175"/>
              <a:ext cx="2933700" cy="542925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buNone/>
              </a:pPr>
              <a:r>
                <a:rPr lang="en-US" altLang="zh-TW" sz="2400" dirty="0" smtClean="0">
                  <a:solidFill>
                    <a:schemeClr val="tx1"/>
                  </a:solidFill>
                </a:rPr>
                <a:t>3D Scene Modeling</a:t>
              </a:r>
              <a:endParaRPr lang="zh-TW" altLang="en-US" sz="2400" dirty="0" smtClean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7181" name="Object 13"/>
          <p:cNvGraphicFramePr>
            <a:graphicFrameLocks noChangeAspect="1"/>
          </p:cNvGraphicFramePr>
          <p:nvPr/>
        </p:nvGraphicFramePr>
        <p:xfrm>
          <a:off x="5965371" y="5341257"/>
          <a:ext cx="897847" cy="924608"/>
        </p:xfrm>
        <a:graphic>
          <a:graphicData uri="http://schemas.openxmlformats.org/presentationml/2006/ole">
            <p:oleObj spid="_x0000_s7181" name="Visio" r:id="rId11" imgW="1882902" imgH="1813560" progId="">
              <p:embed/>
            </p:oleObj>
          </a:graphicData>
        </a:graphic>
      </p:graphicFrame>
      <p:sp>
        <p:nvSpPr>
          <p:cNvPr id="35" name="文字方塊 15"/>
          <p:cNvSpPr txBox="1">
            <a:spLocks noChangeArrowheads="1"/>
          </p:cNvSpPr>
          <p:nvPr/>
        </p:nvSpPr>
        <p:spPr bwMode="auto">
          <a:xfrm>
            <a:off x="6040437" y="1577068"/>
            <a:ext cx="2247219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Tx/>
              <a:buNone/>
              <a:defRPr/>
            </a:pPr>
            <a:r>
              <a:rPr lang="en-US" altLang="zh-TW" dirty="0">
                <a:latin typeface="+mn-lt"/>
                <a:cs typeface="Times New Roman" pitchFamily="18" charset="0"/>
              </a:rPr>
              <a:t>source image </a:t>
            </a:r>
            <a:r>
              <a:rPr lang="en-US" altLang="zh-TW" dirty="0">
                <a:solidFill>
                  <a:srgbClr val="FFC000"/>
                </a:solidFill>
                <a:latin typeface="+mj-lt"/>
                <a:cs typeface="Times New Roman" pitchFamily="18" charset="0"/>
              </a:rPr>
              <a:t>I</a:t>
            </a:r>
            <a:endParaRPr lang="zh-TW" altLang="en-US" dirty="0">
              <a:latin typeface="+mj-lt"/>
            </a:endParaRPr>
          </a:p>
        </p:txBody>
      </p:sp>
    </p:spTree>
    <p:custDataLst>
      <p:tags r:id="rId2"/>
    </p:custDataLst>
  </p:cSld>
  <p:clrMapOvr>
    <a:masterClrMapping/>
  </p:clrMapOvr>
  <p:transition advTm="385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/>
      <p:bldP spid="7180" grpId="1"/>
      <p:bldP spid="7184" grpId="0"/>
      <p:bldP spid="6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24865" y="516419"/>
            <a:ext cx="6724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3D Scene Model Construction</a:t>
            </a:r>
            <a:endParaRPr lang="zh-TW" altLang="en-US" sz="36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  <p:grpSp>
        <p:nvGrpSpPr>
          <p:cNvPr id="2" name="群組 337"/>
          <p:cNvGrpSpPr>
            <a:grpSpLocks/>
          </p:cNvGrpSpPr>
          <p:nvPr/>
        </p:nvGrpSpPr>
        <p:grpSpPr bwMode="auto">
          <a:xfrm flipH="1">
            <a:off x="410033" y="2710531"/>
            <a:ext cx="2293484" cy="2041299"/>
            <a:chOff x="1928794" y="2571744"/>
            <a:chExt cx="3862402" cy="3287736"/>
          </a:xfrm>
        </p:grpSpPr>
        <p:cxnSp>
          <p:nvCxnSpPr>
            <p:cNvPr id="66" name="直線接點 65"/>
            <p:cNvCxnSpPr/>
            <p:nvPr/>
          </p:nvCxnSpPr>
          <p:spPr>
            <a:xfrm>
              <a:off x="3857614" y="2576715"/>
              <a:ext cx="1928819" cy="1658"/>
            </a:xfrm>
            <a:prstGeom prst="line">
              <a:avLst/>
            </a:prstGeom>
            <a:ln w="19050">
              <a:solidFill>
                <a:srgbClr val="FF66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接點 66"/>
            <p:cNvCxnSpPr/>
            <p:nvPr/>
          </p:nvCxnSpPr>
          <p:spPr>
            <a:xfrm rot="5400000" flipH="1" flipV="1">
              <a:off x="5178992" y="3179184"/>
              <a:ext cx="1219644" cy="4763"/>
            </a:xfrm>
            <a:prstGeom prst="line">
              <a:avLst/>
            </a:prstGeom>
            <a:ln w="19050">
              <a:solidFill>
                <a:srgbClr val="FF66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接點 67"/>
            <p:cNvCxnSpPr/>
            <p:nvPr/>
          </p:nvCxnSpPr>
          <p:spPr>
            <a:xfrm rot="5400000" flipH="1" flipV="1">
              <a:off x="3250173" y="3184156"/>
              <a:ext cx="1219644" cy="4762"/>
            </a:xfrm>
            <a:prstGeom prst="line">
              <a:avLst/>
            </a:prstGeom>
            <a:ln w="19050">
              <a:solidFill>
                <a:srgbClr val="FF66FF">
                  <a:alpha val="30196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接點 68"/>
            <p:cNvCxnSpPr/>
            <p:nvPr/>
          </p:nvCxnSpPr>
          <p:spPr>
            <a:xfrm>
              <a:off x="2382821" y="4159270"/>
              <a:ext cx="1928820" cy="1657"/>
            </a:xfrm>
            <a:prstGeom prst="line">
              <a:avLst/>
            </a:prstGeom>
            <a:ln w="19050">
              <a:solidFill>
                <a:srgbClr val="FF66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接點 69"/>
            <p:cNvCxnSpPr/>
            <p:nvPr/>
          </p:nvCxnSpPr>
          <p:spPr>
            <a:xfrm>
              <a:off x="1928794" y="5857822"/>
              <a:ext cx="1928820" cy="1658"/>
            </a:xfrm>
            <a:prstGeom prst="line">
              <a:avLst/>
            </a:prstGeom>
            <a:ln w="19050">
              <a:solidFill>
                <a:srgbClr val="FF66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接點 70"/>
            <p:cNvCxnSpPr/>
            <p:nvPr/>
          </p:nvCxnSpPr>
          <p:spPr>
            <a:xfrm rot="5400000" flipH="1" flipV="1">
              <a:off x="2074891" y="2638373"/>
              <a:ext cx="1849351" cy="1716094"/>
            </a:xfrm>
            <a:prstGeom prst="line">
              <a:avLst/>
            </a:prstGeom>
            <a:ln w="19050">
              <a:solidFill>
                <a:srgbClr val="FF66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接點 71"/>
            <p:cNvCxnSpPr/>
            <p:nvPr/>
          </p:nvCxnSpPr>
          <p:spPr>
            <a:xfrm rot="5400000" flipH="1" flipV="1">
              <a:off x="3470078" y="5006166"/>
              <a:ext cx="1217987" cy="4762"/>
            </a:xfrm>
            <a:prstGeom prst="line">
              <a:avLst/>
            </a:prstGeom>
            <a:ln w="19050">
              <a:solidFill>
                <a:srgbClr val="FF66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接點 72"/>
            <p:cNvCxnSpPr/>
            <p:nvPr/>
          </p:nvCxnSpPr>
          <p:spPr>
            <a:xfrm rot="5400000" flipH="1" flipV="1">
              <a:off x="1535667" y="5016936"/>
              <a:ext cx="1219644" cy="4762"/>
            </a:xfrm>
            <a:prstGeom prst="line">
              <a:avLst/>
            </a:prstGeom>
            <a:ln w="19050">
              <a:solidFill>
                <a:srgbClr val="FF66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接點 73"/>
            <p:cNvCxnSpPr/>
            <p:nvPr/>
          </p:nvCxnSpPr>
          <p:spPr>
            <a:xfrm>
              <a:off x="3857614" y="3791388"/>
              <a:ext cx="1928819" cy="1657"/>
            </a:xfrm>
            <a:prstGeom prst="line">
              <a:avLst/>
            </a:prstGeom>
            <a:ln w="19050">
              <a:solidFill>
                <a:srgbClr val="FF66FF">
                  <a:alpha val="30196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接點 74"/>
            <p:cNvCxnSpPr/>
            <p:nvPr/>
          </p:nvCxnSpPr>
          <p:spPr>
            <a:xfrm rot="5400000" flipH="1" flipV="1">
              <a:off x="3445476" y="3803474"/>
              <a:ext cx="424224" cy="400051"/>
            </a:xfrm>
            <a:prstGeom prst="line">
              <a:avLst/>
            </a:prstGeom>
            <a:ln w="19050">
              <a:solidFill>
                <a:srgbClr val="FF66FF">
                  <a:alpha val="30196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接點 75"/>
            <p:cNvCxnSpPr/>
            <p:nvPr/>
          </p:nvCxnSpPr>
          <p:spPr>
            <a:xfrm rot="5400000" flipH="1" flipV="1">
              <a:off x="4012686" y="2635748"/>
              <a:ext cx="1837751" cy="1709743"/>
            </a:xfrm>
            <a:prstGeom prst="line">
              <a:avLst/>
            </a:prstGeom>
            <a:ln w="19050">
              <a:solidFill>
                <a:srgbClr val="FF66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接點 76"/>
            <p:cNvCxnSpPr/>
            <p:nvPr/>
          </p:nvCxnSpPr>
          <p:spPr>
            <a:xfrm rot="5400000" flipH="1" flipV="1">
              <a:off x="3786321" y="3857710"/>
              <a:ext cx="2071406" cy="1928819"/>
            </a:xfrm>
            <a:prstGeom prst="line">
              <a:avLst/>
            </a:prstGeom>
            <a:ln w="19050">
              <a:solidFill>
                <a:srgbClr val="FF66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接點 77"/>
            <p:cNvCxnSpPr/>
            <p:nvPr/>
          </p:nvCxnSpPr>
          <p:spPr>
            <a:xfrm rot="5400000" flipH="1" flipV="1">
              <a:off x="1871968" y="4267466"/>
              <a:ext cx="1647182" cy="1533531"/>
            </a:xfrm>
            <a:prstGeom prst="line">
              <a:avLst/>
            </a:prstGeom>
            <a:ln w="19050">
              <a:solidFill>
                <a:srgbClr val="FF66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群組 362"/>
          <p:cNvGrpSpPr>
            <a:grpSpLocks/>
          </p:cNvGrpSpPr>
          <p:nvPr/>
        </p:nvGrpSpPr>
        <p:grpSpPr bwMode="auto">
          <a:xfrm>
            <a:off x="3388504" y="4032118"/>
            <a:ext cx="1154300" cy="1248962"/>
            <a:chOff x="2976548" y="3495674"/>
            <a:chExt cx="1933580" cy="1862153"/>
          </a:xfrm>
        </p:grpSpPr>
        <p:cxnSp>
          <p:nvCxnSpPr>
            <p:cNvPr id="89" name="直線接點 88"/>
            <p:cNvCxnSpPr/>
            <p:nvPr/>
          </p:nvCxnSpPr>
          <p:spPr>
            <a:xfrm rot="5400000" flipH="1" flipV="1">
              <a:off x="3848082" y="4295781"/>
              <a:ext cx="1857390" cy="266701"/>
            </a:xfrm>
            <a:prstGeom prst="line">
              <a:avLst/>
            </a:prstGeom>
            <a:ln w="28575">
              <a:solidFill>
                <a:srgbClr val="FF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接點 89"/>
            <p:cNvCxnSpPr/>
            <p:nvPr/>
          </p:nvCxnSpPr>
          <p:spPr>
            <a:xfrm rot="16200000" flipV="1">
              <a:off x="2886056" y="3600454"/>
              <a:ext cx="1852627" cy="1662116"/>
            </a:xfrm>
            <a:prstGeom prst="line">
              <a:avLst/>
            </a:prstGeom>
            <a:ln w="28575">
              <a:solidFill>
                <a:srgbClr val="FF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接點 90"/>
            <p:cNvCxnSpPr/>
            <p:nvPr/>
          </p:nvCxnSpPr>
          <p:spPr>
            <a:xfrm rot="10800000">
              <a:off x="2986073" y="4710121"/>
              <a:ext cx="1657354" cy="647705"/>
            </a:xfrm>
            <a:prstGeom prst="line">
              <a:avLst/>
            </a:prstGeom>
            <a:ln w="28575">
              <a:solidFill>
                <a:srgbClr val="FF66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接點 91"/>
            <p:cNvCxnSpPr/>
            <p:nvPr/>
          </p:nvCxnSpPr>
          <p:spPr>
            <a:xfrm rot="5400000" flipH="1" flipV="1">
              <a:off x="4450544" y="4903004"/>
              <a:ext cx="647705" cy="261939"/>
            </a:xfrm>
            <a:prstGeom prst="line">
              <a:avLst/>
            </a:prstGeom>
            <a:ln w="28575">
              <a:solidFill>
                <a:srgbClr val="FF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接點 92"/>
            <p:cNvCxnSpPr/>
            <p:nvPr/>
          </p:nvCxnSpPr>
          <p:spPr>
            <a:xfrm>
              <a:off x="2976550" y="3500437"/>
              <a:ext cx="1928819" cy="1588"/>
            </a:xfrm>
            <a:prstGeom prst="line">
              <a:avLst/>
            </a:prstGeom>
            <a:ln w="28575">
              <a:solidFill>
                <a:srgbClr val="FF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接點 93"/>
            <p:cNvCxnSpPr/>
            <p:nvPr/>
          </p:nvCxnSpPr>
          <p:spPr>
            <a:xfrm rot="5400000" flipH="1" flipV="1">
              <a:off x="4298142" y="4102898"/>
              <a:ext cx="1219210" cy="4762"/>
            </a:xfrm>
            <a:prstGeom prst="line">
              <a:avLst/>
            </a:prstGeom>
            <a:ln w="28575">
              <a:solidFill>
                <a:srgbClr val="FF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接點 94"/>
            <p:cNvCxnSpPr/>
            <p:nvPr/>
          </p:nvCxnSpPr>
          <p:spPr>
            <a:xfrm rot="5400000" flipH="1" flipV="1">
              <a:off x="2369325" y="4107659"/>
              <a:ext cx="1219210" cy="4763"/>
            </a:xfrm>
            <a:prstGeom prst="line">
              <a:avLst/>
            </a:prstGeom>
            <a:ln w="28575">
              <a:solidFill>
                <a:srgbClr val="FF66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接點 95"/>
            <p:cNvCxnSpPr/>
            <p:nvPr/>
          </p:nvCxnSpPr>
          <p:spPr>
            <a:xfrm>
              <a:off x="2976548" y="4714884"/>
              <a:ext cx="1928818" cy="1587"/>
            </a:xfrm>
            <a:prstGeom prst="line">
              <a:avLst/>
            </a:prstGeom>
            <a:ln w="28575">
              <a:solidFill>
                <a:srgbClr val="FF66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文字方塊 15"/>
          <p:cNvSpPr txBox="1">
            <a:spLocks noChangeArrowheads="1"/>
          </p:cNvSpPr>
          <p:nvPr/>
        </p:nvSpPr>
        <p:spPr bwMode="auto">
          <a:xfrm>
            <a:off x="931334" y="2071388"/>
            <a:ext cx="7831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altLang="zh-TW" sz="2000" dirty="0"/>
              <a:t>To switch </a:t>
            </a:r>
            <a:r>
              <a:rPr lang="en-US" altLang="zh-TW" sz="2000" dirty="0" smtClean="0"/>
              <a:t>from </a:t>
            </a:r>
            <a:r>
              <a:rPr lang="en-US" sz="2000" dirty="0" smtClean="0"/>
              <a:t>browsing</a:t>
            </a:r>
            <a:r>
              <a:rPr lang="en-US" altLang="zh-TW" sz="2000" dirty="0" smtClean="0"/>
              <a:t> </a:t>
            </a:r>
            <a:r>
              <a:rPr lang="en-US" altLang="zh-TW" sz="2400" dirty="0" smtClean="0">
                <a:solidFill>
                  <a:srgbClr val="FFCC00"/>
                </a:solidFill>
                <a:latin typeface="+mj-lt"/>
              </a:rPr>
              <a:t>I</a:t>
            </a:r>
            <a:r>
              <a:rPr lang="en-US" altLang="zh-TW" sz="2000" dirty="0" smtClean="0"/>
              <a:t> to </a:t>
            </a:r>
            <a:r>
              <a:rPr lang="en-US" sz="2000" dirty="0" smtClean="0"/>
              <a:t>browsing</a:t>
            </a:r>
            <a:r>
              <a:rPr lang="en-US" altLang="zh-TW" sz="2000" dirty="0" smtClean="0"/>
              <a:t> </a:t>
            </a:r>
            <a:r>
              <a:rPr lang="en-US" altLang="zh-TW" sz="2400" dirty="0" smtClean="0">
                <a:solidFill>
                  <a:srgbClr val="CCFF33"/>
                </a:solidFill>
                <a:latin typeface="+mj-lt"/>
              </a:rPr>
              <a:t>J</a:t>
            </a:r>
            <a:r>
              <a:rPr lang="en-US" altLang="zh-TW" sz="2000" dirty="0" smtClean="0"/>
              <a:t> as </a:t>
            </a:r>
            <a:r>
              <a:rPr lang="en-US" altLang="zh-TW" sz="2000" dirty="0"/>
              <a:t>seamlessly as possible </a:t>
            </a:r>
          </a:p>
        </p:txBody>
      </p:sp>
      <p:sp>
        <p:nvSpPr>
          <p:cNvPr id="98" name="矩形 97"/>
          <p:cNvSpPr>
            <a:spLocks noChangeArrowheads="1"/>
          </p:cNvSpPr>
          <p:nvPr/>
        </p:nvSpPr>
        <p:spPr bwMode="auto">
          <a:xfrm>
            <a:off x="786939" y="5976095"/>
            <a:ext cx="2120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TW" dirty="0">
                <a:solidFill>
                  <a:srgbClr val="FFFF00"/>
                </a:solidFill>
              </a:rPr>
              <a:t>Initial camera pose</a:t>
            </a:r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99" name="矩形 98"/>
          <p:cNvSpPr>
            <a:spLocks noChangeArrowheads="1"/>
          </p:cNvSpPr>
          <p:nvPr/>
        </p:nvSpPr>
        <p:spPr bwMode="auto">
          <a:xfrm>
            <a:off x="4551560" y="4848441"/>
            <a:ext cx="2082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zh-TW" dirty="0">
                <a:solidFill>
                  <a:srgbClr val="FF66FF"/>
                </a:solidFill>
              </a:rPr>
              <a:t>Final camera pose</a:t>
            </a:r>
            <a:endParaRPr lang="zh-TW" altLang="en-US" dirty="0">
              <a:solidFill>
                <a:srgbClr val="FF66FF"/>
              </a:solidFill>
            </a:endParaRPr>
          </a:p>
        </p:txBody>
      </p:sp>
      <p:graphicFrame>
        <p:nvGraphicFramePr>
          <p:cNvPr id="65" name="Object 2"/>
          <p:cNvGraphicFramePr>
            <a:graphicFrameLocks noChangeAspect="1"/>
          </p:cNvGraphicFramePr>
          <p:nvPr/>
        </p:nvGraphicFramePr>
        <p:xfrm>
          <a:off x="3698422" y="2650783"/>
          <a:ext cx="5031920" cy="628990"/>
        </p:xfrm>
        <a:graphic>
          <a:graphicData uri="http://schemas.openxmlformats.org/presentationml/2006/ole">
            <p:oleObj spid="_x0000_s246786" name="Equation" r:id="rId5" imgW="2743200" imgH="342720" progId="">
              <p:embed/>
            </p:oleObj>
          </a:graphicData>
        </a:graphic>
      </p:graphicFrame>
      <p:sp>
        <p:nvSpPr>
          <p:cNvPr id="79" name="矩形 78"/>
          <p:cNvSpPr>
            <a:spLocks noChangeArrowheads="1"/>
          </p:cNvSpPr>
          <p:nvPr/>
        </p:nvSpPr>
        <p:spPr bwMode="auto">
          <a:xfrm>
            <a:off x="5076373" y="3187019"/>
            <a:ext cx="373788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i="1" dirty="0"/>
              <a:t> </a:t>
            </a:r>
            <a:r>
              <a:rPr lang="en-US" altLang="zh-TW" dirty="0" err="1"/>
              <a:t>Levenberg</a:t>
            </a:r>
            <a:r>
              <a:rPr lang="en-US" altLang="zh-TW" dirty="0"/>
              <a:t>-Marquardt algorithm </a:t>
            </a:r>
          </a:p>
          <a:p>
            <a:r>
              <a:rPr lang="en-US" altLang="zh-TW" i="1" dirty="0"/>
              <a:t> </a:t>
            </a:r>
            <a:r>
              <a:rPr lang="en-US" altLang="zh-TW" dirty="0"/>
              <a:t>Gauss-Newton algorithm</a:t>
            </a:r>
            <a:endParaRPr lang="zh-TW" altLang="en-US" dirty="0"/>
          </a:p>
        </p:txBody>
      </p:sp>
      <p:grpSp>
        <p:nvGrpSpPr>
          <p:cNvPr id="7" name="群組 261"/>
          <p:cNvGrpSpPr>
            <a:grpSpLocks/>
          </p:cNvGrpSpPr>
          <p:nvPr/>
        </p:nvGrpSpPr>
        <p:grpSpPr bwMode="auto">
          <a:xfrm>
            <a:off x="2608687" y="3615248"/>
            <a:ext cx="2293483" cy="2130812"/>
            <a:chOff x="1928794" y="2571744"/>
            <a:chExt cx="3862402" cy="3287736"/>
          </a:xfrm>
        </p:grpSpPr>
        <p:cxnSp>
          <p:nvCxnSpPr>
            <p:cNvPr id="52" name="直線接點 51"/>
            <p:cNvCxnSpPr/>
            <p:nvPr/>
          </p:nvCxnSpPr>
          <p:spPr>
            <a:xfrm>
              <a:off x="3857613" y="2576507"/>
              <a:ext cx="1928820" cy="15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>
            <a:xfrm rot="5400000" flipH="1" flipV="1">
              <a:off x="5179211" y="3178967"/>
              <a:ext cx="1219209" cy="47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>
            <a:xfrm rot="5400000" flipH="1" flipV="1">
              <a:off x="3250391" y="3183729"/>
              <a:ext cx="1219209" cy="4763"/>
            </a:xfrm>
            <a:prstGeom prst="line">
              <a:avLst/>
            </a:prstGeom>
            <a:ln w="1905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>
            <a:xfrm>
              <a:off x="2382821" y="4159255"/>
              <a:ext cx="1928819" cy="15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>
            <a:xfrm>
              <a:off x="1928794" y="5857892"/>
              <a:ext cx="1928819" cy="15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接點 56"/>
            <p:cNvCxnSpPr/>
            <p:nvPr/>
          </p:nvCxnSpPr>
          <p:spPr>
            <a:xfrm rot="5400000" flipH="1" flipV="1">
              <a:off x="2074842" y="2638422"/>
              <a:ext cx="1849451" cy="171609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接點 57"/>
            <p:cNvCxnSpPr/>
            <p:nvPr/>
          </p:nvCxnSpPr>
          <p:spPr>
            <a:xfrm rot="5400000" flipH="1" flipV="1">
              <a:off x="3469467" y="5006192"/>
              <a:ext cx="1219209" cy="476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接點 58"/>
            <p:cNvCxnSpPr/>
            <p:nvPr/>
          </p:nvCxnSpPr>
          <p:spPr>
            <a:xfrm rot="5400000" flipH="1" flipV="1">
              <a:off x="1535885" y="5017304"/>
              <a:ext cx="1219209" cy="476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接點 59"/>
            <p:cNvCxnSpPr/>
            <p:nvPr/>
          </p:nvCxnSpPr>
          <p:spPr>
            <a:xfrm>
              <a:off x="3857613" y="3790953"/>
              <a:ext cx="192882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接點 60"/>
            <p:cNvCxnSpPr/>
            <p:nvPr/>
          </p:nvCxnSpPr>
          <p:spPr>
            <a:xfrm rot="5400000" flipH="1" flipV="1">
              <a:off x="3445654" y="3802860"/>
              <a:ext cx="423866" cy="400052"/>
            </a:xfrm>
            <a:prstGeom prst="line">
              <a:avLst/>
            </a:prstGeom>
            <a:ln w="1905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接點 61"/>
            <p:cNvCxnSpPr/>
            <p:nvPr/>
          </p:nvCxnSpPr>
          <p:spPr>
            <a:xfrm rot="5400000" flipH="1" flipV="1">
              <a:off x="4012392" y="2636041"/>
              <a:ext cx="1838338" cy="170974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接點 62"/>
            <p:cNvCxnSpPr/>
            <p:nvPr/>
          </p:nvCxnSpPr>
          <p:spPr>
            <a:xfrm rot="5400000" flipH="1" flipV="1">
              <a:off x="3786173" y="3857631"/>
              <a:ext cx="2071701" cy="192882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接點 63"/>
            <p:cNvCxnSpPr/>
            <p:nvPr/>
          </p:nvCxnSpPr>
          <p:spPr>
            <a:xfrm rot="5400000" flipH="1" flipV="1">
              <a:off x="1871641" y="4267208"/>
              <a:ext cx="1647837" cy="153353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107"/>
          <p:cNvGrpSpPr/>
          <p:nvPr/>
        </p:nvGrpSpPr>
        <p:grpSpPr>
          <a:xfrm>
            <a:off x="576000" y="1191600"/>
            <a:ext cx="3243289" cy="866775"/>
            <a:chOff x="2709836" y="5810250"/>
            <a:chExt cx="3243289" cy="866775"/>
          </a:xfrm>
        </p:grpSpPr>
        <p:sp>
          <p:nvSpPr>
            <p:cNvPr id="109" name="矩形 108"/>
            <p:cNvSpPr/>
            <p:nvPr/>
          </p:nvSpPr>
          <p:spPr bwMode="auto">
            <a:xfrm>
              <a:off x="2709836" y="5810250"/>
              <a:ext cx="3243289" cy="866775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softEdge rad="63500"/>
            </a:effectLst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110" name="矩形 109"/>
            <p:cNvSpPr/>
            <p:nvPr/>
          </p:nvSpPr>
          <p:spPr bwMode="auto">
            <a:xfrm>
              <a:off x="2857500" y="5972175"/>
              <a:ext cx="2933700" cy="542925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buNone/>
              </a:pPr>
              <a:r>
                <a:rPr lang="en-US" altLang="zh-TW" sz="2400" dirty="0" smtClean="0">
                  <a:solidFill>
                    <a:schemeClr val="tx1"/>
                  </a:solidFill>
                </a:rPr>
                <a:t>Camera Alignment</a:t>
              </a:r>
              <a:endParaRPr lang="zh-TW" altLang="en-US" sz="2400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111" name="文字方塊 14"/>
          <p:cNvSpPr txBox="1">
            <a:spLocks noChangeArrowheads="1"/>
          </p:cNvSpPr>
          <p:nvPr/>
        </p:nvSpPr>
        <p:spPr bwMode="auto">
          <a:xfrm>
            <a:off x="2375319" y="3267425"/>
            <a:ext cx="14441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Tx/>
              <a:buNone/>
              <a:defRPr/>
            </a:pPr>
            <a:r>
              <a:rPr lang="en-US" altLang="zh-TW" dirty="0" smtClean="0">
                <a:cs typeface="Times New Roman" pitchFamily="18" charset="0"/>
              </a:rPr>
              <a:t>destination </a:t>
            </a:r>
            <a:r>
              <a:rPr lang="en-US" altLang="zh-TW" dirty="0" smtClean="0">
                <a:latin typeface="+mn-lt"/>
                <a:cs typeface="Times New Roman" pitchFamily="18" charset="0"/>
              </a:rPr>
              <a:t>image </a:t>
            </a:r>
            <a:r>
              <a:rPr lang="en-US" altLang="zh-TW" dirty="0">
                <a:solidFill>
                  <a:srgbClr val="92D050"/>
                </a:solidFill>
                <a:latin typeface="+mj-lt"/>
                <a:cs typeface="Times New Roman" pitchFamily="18" charset="0"/>
              </a:rPr>
              <a:t>J</a:t>
            </a:r>
            <a:endParaRPr lang="zh-TW" altLang="en-US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112" name="文字方塊 15"/>
          <p:cNvSpPr txBox="1">
            <a:spLocks noChangeArrowheads="1"/>
          </p:cNvSpPr>
          <p:nvPr/>
        </p:nvSpPr>
        <p:spPr bwMode="auto">
          <a:xfrm>
            <a:off x="3943683" y="5532210"/>
            <a:ext cx="36908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Tx/>
              <a:buNone/>
              <a:defRPr/>
            </a:pPr>
            <a:r>
              <a:rPr lang="en-US" altLang="zh-TW" dirty="0" err="1" smtClean="0">
                <a:latin typeface="+mn-lt"/>
                <a:cs typeface="Times New Roman" pitchFamily="18" charset="0"/>
              </a:rPr>
              <a:t>Cuboid</a:t>
            </a:r>
            <a:r>
              <a:rPr lang="en-US" altLang="zh-TW" dirty="0" smtClean="0">
                <a:latin typeface="+mn-lt"/>
                <a:cs typeface="Times New Roman" pitchFamily="18" charset="0"/>
              </a:rPr>
              <a:t> model of source </a:t>
            </a:r>
            <a:r>
              <a:rPr lang="en-US" altLang="zh-TW" dirty="0">
                <a:latin typeface="+mn-lt"/>
                <a:cs typeface="Times New Roman" pitchFamily="18" charset="0"/>
              </a:rPr>
              <a:t>image </a:t>
            </a:r>
            <a:r>
              <a:rPr lang="en-US" altLang="zh-TW" dirty="0">
                <a:solidFill>
                  <a:srgbClr val="FFC000"/>
                </a:solidFill>
                <a:latin typeface="+mj-lt"/>
                <a:cs typeface="Times New Roman" pitchFamily="18" charset="0"/>
              </a:rPr>
              <a:t>I</a:t>
            </a:r>
            <a:endParaRPr lang="zh-TW" altLang="en-US" dirty="0">
              <a:latin typeface="+mj-lt"/>
            </a:endParaRPr>
          </a:p>
        </p:txBody>
      </p:sp>
      <p:grpSp>
        <p:nvGrpSpPr>
          <p:cNvPr id="9" name="群組 116"/>
          <p:cNvGrpSpPr/>
          <p:nvPr/>
        </p:nvGrpSpPr>
        <p:grpSpPr>
          <a:xfrm>
            <a:off x="3250619" y="3908746"/>
            <a:ext cx="1154300" cy="820928"/>
            <a:chOff x="6487312" y="4431261"/>
            <a:chExt cx="1154300" cy="820928"/>
          </a:xfrm>
        </p:grpSpPr>
        <p:cxnSp>
          <p:nvCxnSpPr>
            <p:cNvPr id="113" name="直線接點 112"/>
            <p:cNvCxnSpPr/>
            <p:nvPr/>
          </p:nvCxnSpPr>
          <p:spPr bwMode="auto">
            <a:xfrm>
              <a:off x="6487313" y="4434456"/>
              <a:ext cx="1151458" cy="1065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接點 113"/>
            <p:cNvCxnSpPr/>
            <p:nvPr/>
          </p:nvCxnSpPr>
          <p:spPr bwMode="auto">
            <a:xfrm rot="5400000" flipH="1" flipV="1">
              <a:off x="7231323" y="4838707"/>
              <a:ext cx="817735" cy="2843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接點 114"/>
            <p:cNvCxnSpPr/>
            <p:nvPr/>
          </p:nvCxnSpPr>
          <p:spPr bwMode="auto">
            <a:xfrm rot="5400000" flipH="1" flipV="1">
              <a:off x="6079867" y="4841900"/>
              <a:ext cx="817735" cy="2843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接點 115"/>
            <p:cNvCxnSpPr/>
            <p:nvPr/>
          </p:nvCxnSpPr>
          <p:spPr bwMode="auto">
            <a:xfrm>
              <a:off x="6487312" y="5248996"/>
              <a:ext cx="1151457" cy="1064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群組 362"/>
          <p:cNvGrpSpPr>
            <a:grpSpLocks/>
          </p:cNvGrpSpPr>
          <p:nvPr/>
        </p:nvGrpSpPr>
        <p:grpSpPr bwMode="auto">
          <a:xfrm>
            <a:off x="1504575" y="3871160"/>
            <a:ext cx="1154301" cy="1123647"/>
            <a:chOff x="2976548" y="3495674"/>
            <a:chExt cx="1933580" cy="1675314"/>
          </a:xfrm>
        </p:grpSpPr>
        <p:cxnSp>
          <p:nvCxnSpPr>
            <p:cNvPr id="108" name="直線接點 107"/>
            <p:cNvCxnSpPr/>
            <p:nvPr/>
          </p:nvCxnSpPr>
          <p:spPr>
            <a:xfrm rot="5400000" flipH="1" flipV="1">
              <a:off x="3949482" y="4203527"/>
              <a:ext cx="1663730" cy="257558"/>
            </a:xfrm>
            <a:prstGeom prst="line">
              <a:avLst/>
            </a:prstGeom>
            <a:ln w="2857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接點 116"/>
            <p:cNvCxnSpPr/>
            <p:nvPr/>
          </p:nvCxnSpPr>
          <p:spPr>
            <a:xfrm rot="16200000" flipV="1">
              <a:off x="2991285" y="3495234"/>
              <a:ext cx="1658968" cy="1678905"/>
            </a:xfrm>
            <a:prstGeom prst="line">
              <a:avLst/>
            </a:prstGeom>
            <a:ln w="2857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接點 117"/>
            <p:cNvCxnSpPr/>
            <p:nvPr/>
          </p:nvCxnSpPr>
          <p:spPr>
            <a:xfrm rot="10800000">
              <a:off x="2986078" y="4710126"/>
              <a:ext cx="1697120" cy="460862"/>
            </a:xfrm>
            <a:prstGeom prst="line">
              <a:avLst/>
            </a:prstGeom>
            <a:ln w="28575">
              <a:solidFill>
                <a:srgbClr val="FFFFFF">
                  <a:alpha val="30196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接點 118"/>
            <p:cNvCxnSpPr/>
            <p:nvPr/>
          </p:nvCxnSpPr>
          <p:spPr>
            <a:xfrm rot="5400000" flipH="1" flipV="1">
              <a:off x="4556192" y="4821815"/>
              <a:ext cx="460862" cy="237484"/>
            </a:xfrm>
            <a:prstGeom prst="line">
              <a:avLst/>
            </a:prstGeom>
            <a:ln w="2857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接點 119"/>
            <p:cNvCxnSpPr/>
            <p:nvPr/>
          </p:nvCxnSpPr>
          <p:spPr>
            <a:xfrm>
              <a:off x="2976550" y="3500437"/>
              <a:ext cx="1928819" cy="1588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接點 120"/>
            <p:cNvCxnSpPr/>
            <p:nvPr/>
          </p:nvCxnSpPr>
          <p:spPr>
            <a:xfrm rot="5400000" flipH="1" flipV="1">
              <a:off x="4298142" y="4102898"/>
              <a:ext cx="1219210" cy="4762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接點 121"/>
            <p:cNvCxnSpPr/>
            <p:nvPr/>
          </p:nvCxnSpPr>
          <p:spPr>
            <a:xfrm rot="5400000" flipH="1" flipV="1">
              <a:off x="2369325" y="4107659"/>
              <a:ext cx="1219210" cy="4763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接點 122"/>
            <p:cNvCxnSpPr/>
            <p:nvPr/>
          </p:nvCxnSpPr>
          <p:spPr>
            <a:xfrm>
              <a:off x="2976548" y="4714884"/>
              <a:ext cx="1928818" cy="1587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群組 300"/>
          <p:cNvGrpSpPr>
            <a:grpSpLocks/>
          </p:cNvGrpSpPr>
          <p:nvPr/>
        </p:nvGrpSpPr>
        <p:grpSpPr bwMode="auto">
          <a:xfrm>
            <a:off x="2735563" y="4836876"/>
            <a:ext cx="1146980" cy="1349856"/>
            <a:chOff x="2990848" y="4143351"/>
            <a:chExt cx="1940293" cy="2071734"/>
          </a:xfrm>
        </p:grpSpPr>
        <p:cxnSp>
          <p:nvCxnSpPr>
            <p:cNvPr id="100" name="直線接點 99"/>
            <p:cNvCxnSpPr/>
            <p:nvPr/>
          </p:nvCxnSpPr>
          <p:spPr>
            <a:xfrm rot="5400000" flipH="1" flipV="1">
              <a:off x="3069421" y="4364844"/>
              <a:ext cx="2066943" cy="1633539"/>
            </a:xfrm>
            <a:prstGeom prst="line">
              <a:avLst/>
            </a:prstGeom>
            <a:ln w="28575">
              <a:solidFill>
                <a:srgbClr val="FFFF99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接點 100"/>
            <p:cNvCxnSpPr/>
            <p:nvPr/>
          </p:nvCxnSpPr>
          <p:spPr>
            <a:xfrm rot="16200000" flipV="1">
              <a:off x="2107396" y="5036357"/>
              <a:ext cx="2062180" cy="295275"/>
            </a:xfrm>
            <a:prstGeom prst="line">
              <a:avLst/>
            </a:prstGeom>
            <a:ln w="28575">
              <a:solidFill>
                <a:srgbClr val="FFFF99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接點 101"/>
            <p:cNvCxnSpPr/>
            <p:nvPr/>
          </p:nvCxnSpPr>
          <p:spPr>
            <a:xfrm rot="16200000" flipV="1">
              <a:off x="2712238" y="5641199"/>
              <a:ext cx="857257" cy="290513"/>
            </a:xfrm>
            <a:prstGeom prst="line">
              <a:avLst/>
            </a:prstGeom>
            <a:ln w="28575">
              <a:solidFill>
                <a:srgbClr val="FFFF99">
                  <a:alpha val="30196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接點 102"/>
            <p:cNvCxnSpPr/>
            <p:nvPr/>
          </p:nvCxnSpPr>
          <p:spPr>
            <a:xfrm flipV="1">
              <a:off x="3286123" y="5357828"/>
              <a:ext cx="1628777" cy="857257"/>
            </a:xfrm>
            <a:prstGeom prst="line">
              <a:avLst/>
            </a:prstGeom>
            <a:ln w="28575">
              <a:solidFill>
                <a:srgbClr val="FFFF99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接點 103"/>
            <p:cNvCxnSpPr/>
            <p:nvPr/>
          </p:nvCxnSpPr>
          <p:spPr>
            <a:xfrm>
              <a:off x="2997579" y="4148115"/>
              <a:ext cx="1928798" cy="1588"/>
            </a:xfrm>
            <a:prstGeom prst="line">
              <a:avLst/>
            </a:prstGeom>
            <a:ln w="28575">
              <a:solidFill>
                <a:srgbClr val="FFC000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接點 104"/>
            <p:cNvCxnSpPr/>
            <p:nvPr/>
          </p:nvCxnSpPr>
          <p:spPr>
            <a:xfrm rot="5400000" flipH="1" flipV="1">
              <a:off x="4319158" y="4750572"/>
              <a:ext cx="1219203" cy="4762"/>
            </a:xfrm>
            <a:prstGeom prst="line">
              <a:avLst/>
            </a:prstGeom>
            <a:ln w="28575">
              <a:solidFill>
                <a:srgbClr val="FFC000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接點 105"/>
            <p:cNvCxnSpPr/>
            <p:nvPr/>
          </p:nvCxnSpPr>
          <p:spPr>
            <a:xfrm rot="5400000" flipH="1" flipV="1">
              <a:off x="2390360" y="4755333"/>
              <a:ext cx="1219203" cy="4764"/>
            </a:xfrm>
            <a:prstGeom prst="line">
              <a:avLst/>
            </a:prstGeom>
            <a:ln w="28575">
              <a:solidFill>
                <a:srgbClr val="FFC000">
                  <a:alpha val="89804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接點 106"/>
            <p:cNvCxnSpPr/>
            <p:nvPr/>
          </p:nvCxnSpPr>
          <p:spPr>
            <a:xfrm>
              <a:off x="2997579" y="5362556"/>
              <a:ext cx="1928798" cy="1587"/>
            </a:xfrm>
            <a:prstGeom prst="line">
              <a:avLst/>
            </a:prstGeom>
            <a:ln w="28575">
              <a:solidFill>
                <a:srgbClr val="FFC000">
                  <a:alpha val="89804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群組 300"/>
          <p:cNvGrpSpPr>
            <a:grpSpLocks/>
          </p:cNvGrpSpPr>
          <p:nvPr/>
        </p:nvGrpSpPr>
        <p:grpSpPr bwMode="auto">
          <a:xfrm>
            <a:off x="2739541" y="4836875"/>
            <a:ext cx="1143000" cy="1349828"/>
            <a:chOff x="2986085" y="4143380"/>
            <a:chExt cx="1933577" cy="2071705"/>
          </a:xfrm>
        </p:grpSpPr>
        <p:cxnSp>
          <p:nvCxnSpPr>
            <p:cNvPr id="80" name="直線接點 79"/>
            <p:cNvCxnSpPr/>
            <p:nvPr/>
          </p:nvCxnSpPr>
          <p:spPr>
            <a:xfrm rot="5400000" flipH="1" flipV="1">
              <a:off x="3069421" y="4364844"/>
              <a:ext cx="2066943" cy="1633539"/>
            </a:xfrm>
            <a:prstGeom prst="line">
              <a:avLst/>
            </a:prstGeom>
            <a:ln w="28575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接點 80"/>
            <p:cNvCxnSpPr/>
            <p:nvPr/>
          </p:nvCxnSpPr>
          <p:spPr>
            <a:xfrm rot="16200000" flipV="1">
              <a:off x="2107396" y="5036357"/>
              <a:ext cx="2062180" cy="295275"/>
            </a:xfrm>
            <a:prstGeom prst="line">
              <a:avLst/>
            </a:prstGeom>
            <a:ln w="28575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接點 81"/>
            <p:cNvCxnSpPr/>
            <p:nvPr/>
          </p:nvCxnSpPr>
          <p:spPr>
            <a:xfrm rot="16200000" flipV="1">
              <a:off x="2712238" y="5641199"/>
              <a:ext cx="857257" cy="290513"/>
            </a:xfrm>
            <a:prstGeom prst="line">
              <a:avLst/>
            </a:prstGeom>
            <a:ln w="28575">
              <a:solidFill>
                <a:srgbClr val="FFFF99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接點 82"/>
            <p:cNvCxnSpPr/>
            <p:nvPr/>
          </p:nvCxnSpPr>
          <p:spPr>
            <a:xfrm flipV="1">
              <a:off x="3286123" y="5357828"/>
              <a:ext cx="1628777" cy="857257"/>
            </a:xfrm>
            <a:prstGeom prst="line">
              <a:avLst/>
            </a:prstGeom>
            <a:ln w="28575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接點 83"/>
            <p:cNvCxnSpPr/>
            <p:nvPr/>
          </p:nvCxnSpPr>
          <p:spPr>
            <a:xfrm>
              <a:off x="2986085" y="4148142"/>
              <a:ext cx="1928815" cy="1588"/>
            </a:xfrm>
            <a:prstGeom prst="line">
              <a:avLst/>
            </a:prstGeom>
            <a:ln w="28575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接點 84"/>
            <p:cNvCxnSpPr/>
            <p:nvPr/>
          </p:nvCxnSpPr>
          <p:spPr>
            <a:xfrm rot="5400000" flipH="1" flipV="1">
              <a:off x="4307676" y="4750604"/>
              <a:ext cx="1219211" cy="4762"/>
            </a:xfrm>
            <a:prstGeom prst="line">
              <a:avLst/>
            </a:prstGeom>
            <a:ln w="28575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接點 85"/>
            <p:cNvCxnSpPr/>
            <p:nvPr/>
          </p:nvCxnSpPr>
          <p:spPr>
            <a:xfrm rot="5400000" flipH="1" flipV="1">
              <a:off x="2378862" y="4755365"/>
              <a:ext cx="1219211" cy="4763"/>
            </a:xfrm>
            <a:prstGeom prst="line">
              <a:avLst/>
            </a:prstGeom>
            <a:ln w="28575">
              <a:solidFill>
                <a:srgbClr val="FFFF99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接點 86"/>
            <p:cNvCxnSpPr/>
            <p:nvPr/>
          </p:nvCxnSpPr>
          <p:spPr>
            <a:xfrm>
              <a:off x="2986085" y="5362591"/>
              <a:ext cx="1928815" cy="1587"/>
            </a:xfrm>
            <a:prstGeom prst="line">
              <a:avLst/>
            </a:prstGeom>
            <a:ln w="28575">
              <a:solidFill>
                <a:srgbClr val="FFFF9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0" name="矩形 159"/>
          <p:cNvSpPr/>
          <p:nvPr/>
        </p:nvSpPr>
        <p:spPr bwMode="auto">
          <a:xfrm>
            <a:off x="6633029" y="2670629"/>
            <a:ext cx="1335314" cy="420914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61" name="矩形 160"/>
          <p:cNvSpPr/>
          <p:nvPr/>
        </p:nvSpPr>
        <p:spPr bwMode="auto">
          <a:xfrm>
            <a:off x="8186056" y="2648858"/>
            <a:ext cx="254001" cy="420914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custDataLst>
      <p:tags r:id="rId2"/>
    </p:custDataLst>
  </p:cSld>
  <p:clrMapOvr>
    <a:masterClrMapping/>
  </p:clrMapOvr>
  <p:transition advTm="589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0.07291 -0.1155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" y="-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6" dur="1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7" dur="1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11" grpId="0"/>
      <p:bldP spid="160" grpId="0" animBg="1"/>
      <p:bldP spid="160" grpId="1" animBg="1"/>
      <p:bldP spid="161" grpId="0" animBg="1"/>
      <p:bldP spid="16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24865" y="516419"/>
            <a:ext cx="40062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 smtClean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System Overview</a:t>
            </a:r>
            <a:endParaRPr lang="zh-TW" altLang="en-US" sz="36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  <p:grpSp>
        <p:nvGrpSpPr>
          <p:cNvPr id="25" name="群組 300"/>
          <p:cNvGrpSpPr>
            <a:grpSpLocks/>
          </p:cNvGrpSpPr>
          <p:nvPr/>
        </p:nvGrpSpPr>
        <p:grpSpPr bwMode="auto">
          <a:xfrm>
            <a:off x="1338943" y="5617028"/>
            <a:ext cx="536574" cy="762001"/>
            <a:chOff x="2986085" y="4143380"/>
            <a:chExt cx="1933577" cy="2071705"/>
          </a:xfrm>
        </p:grpSpPr>
        <p:cxnSp>
          <p:nvCxnSpPr>
            <p:cNvPr id="26" name="直線接點 25"/>
            <p:cNvCxnSpPr/>
            <p:nvPr/>
          </p:nvCxnSpPr>
          <p:spPr>
            <a:xfrm rot="5400000" flipH="1" flipV="1">
              <a:off x="3069421" y="4364844"/>
              <a:ext cx="2066943" cy="1633539"/>
            </a:xfrm>
            <a:prstGeom prst="line">
              <a:avLst/>
            </a:prstGeom>
            <a:ln w="28575">
              <a:solidFill>
                <a:srgbClr val="FFFF99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/>
            <p:cNvCxnSpPr/>
            <p:nvPr/>
          </p:nvCxnSpPr>
          <p:spPr>
            <a:xfrm rot="16200000" flipV="1">
              <a:off x="2107396" y="5036357"/>
              <a:ext cx="2062180" cy="295275"/>
            </a:xfrm>
            <a:prstGeom prst="line">
              <a:avLst/>
            </a:prstGeom>
            <a:ln w="28575">
              <a:solidFill>
                <a:srgbClr val="FFFF99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/>
            <p:cNvCxnSpPr/>
            <p:nvPr/>
          </p:nvCxnSpPr>
          <p:spPr>
            <a:xfrm rot="16200000" flipV="1">
              <a:off x="2712238" y="5641199"/>
              <a:ext cx="857257" cy="290513"/>
            </a:xfrm>
            <a:prstGeom prst="line">
              <a:avLst/>
            </a:prstGeom>
            <a:ln w="28575">
              <a:solidFill>
                <a:srgbClr val="FFFF99">
                  <a:alpha val="50196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接點 28"/>
            <p:cNvCxnSpPr/>
            <p:nvPr/>
          </p:nvCxnSpPr>
          <p:spPr>
            <a:xfrm flipV="1">
              <a:off x="3286123" y="5357828"/>
              <a:ext cx="1628777" cy="857257"/>
            </a:xfrm>
            <a:prstGeom prst="line">
              <a:avLst/>
            </a:prstGeom>
            <a:ln w="28575">
              <a:solidFill>
                <a:srgbClr val="FFFF99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/>
            <p:cNvCxnSpPr/>
            <p:nvPr/>
          </p:nvCxnSpPr>
          <p:spPr>
            <a:xfrm>
              <a:off x="2986085" y="4148142"/>
              <a:ext cx="1928815" cy="1588"/>
            </a:xfrm>
            <a:prstGeom prst="line">
              <a:avLst/>
            </a:prstGeom>
            <a:ln w="28575">
              <a:solidFill>
                <a:srgbClr val="FFFF99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/>
            <p:cNvCxnSpPr/>
            <p:nvPr/>
          </p:nvCxnSpPr>
          <p:spPr>
            <a:xfrm rot="5400000" flipH="1" flipV="1">
              <a:off x="4307676" y="4750604"/>
              <a:ext cx="1219211" cy="4762"/>
            </a:xfrm>
            <a:prstGeom prst="line">
              <a:avLst/>
            </a:prstGeom>
            <a:ln w="28575">
              <a:solidFill>
                <a:srgbClr val="FFFF99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接點 31"/>
            <p:cNvCxnSpPr/>
            <p:nvPr/>
          </p:nvCxnSpPr>
          <p:spPr>
            <a:xfrm rot="5400000" flipH="1" flipV="1">
              <a:off x="2378862" y="4755365"/>
              <a:ext cx="1219211" cy="4763"/>
            </a:xfrm>
            <a:prstGeom prst="line">
              <a:avLst/>
            </a:prstGeom>
            <a:ln w="28575">
              <a:solidFill>
                <a:srgbClr val="FFFF99">
                  <a:alpha val="50196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接點 32"/>
            <p:cNvCxnSpPr/>
            <p:nvPr/>
          </p:nvCxnSpPr>
          <p:spPr>
            <a:xfrm>
              <a:off x="2986085" y="5362591"/>
              <a:ext cx="1928815" cy="1587"/>
            </a:xfrm>
            <a:prstGeom prst="line">
              <a:avLst/>
            </a:prstGeom>
            <a:ln w="28575">
              <a:solidFill>
                <a:srgbClr val="FFFF99">
                  <a:alpha val="50196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群組 362"/>
          <p:cNvGrpSpPr>
            <a:grpSpLocks/>
          </p:cNvGrpSpPr>
          <p:nvPr/>
        </p:nvGrpSpPr>
        <p:grpSpPr bwMode="auto">
          <a:xfrm>
            <a:off x="1719942" y="5181599"/>
            <a:ext cx="558346" cy="662667"/>
            <a:chOff x="2976548" y="3495674"/>
            <a:chExt cx="1933580" cy="1862152"/>
          </a:xfrm>
        </p:grpSpPr>
        <p:cxnSp>
          <p:nvCxnSpPr>
            <p:cNvPr id="35" name="直線接點 34"/>
            <p:cNvCxnSpPr/>
            <p:nvPr/>
          </p:nvCxnSpPr>
          <p:spPr>
            <a:xfrm rot="5400000" flipH="1" flipV="1">
              <a:off x="3848082" y="4295781"/>
              <a:ext cx="1857390" cy="266701"/>
            </a:xfrm>
            <a:prstGeom prst="line">
              <a:avLst/>
            </a:prstGeom>
            <a:ln w="28575">
              <a:solidFill>
                <a:srgbClr val="FF66FF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35"/>
            <p:cNvCxnSpPr/>
            <p:nvPr/>
          </p:nvCxnSpPr>
          <p:spPr>
            <a:xfrm rot="16200000" flipV="1">
              <a:off x="2886056" y="3600454"/>
              <a:ext cx="1852627" cy="1662116"/>
            </a:xfrm>
            <a:prstGeom prst="line">
              <a:avLst/>
            </a:prstGeom>
            <a:ln w="28575">
              <a:solidFill>
                <a:srgbClr val="FF66FF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/>
            <p:cNvCxnSpPr/>
            <p:nvPr/>
          </p:nvCxnSpPr>
          <p:spPr>
            <a:xfrm rot="10800000">
              <a:off x="2986073" y="4710121"/>
              <a:ext cx="1657354" cy="647705"/>
            </a:xfrm>
            <a:prstGeom prst="line">
              <a:avLst/>
            </a:prstGeom>
            <a:ln w="28575">
              <a:solidFill>
                <a:srgbClr val="FF66FF">
                  <a:alpha val="50196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接點 37"/>
            <p:cNvCxnSpPr/>
            <p:nvPr/>
          </p:nvCxnSpPr>
          <p:spPr>
            <a:xfrm rot="5400000" flipH="1" flipV="1">
              <a:off x="4450544" y="4903004"/>
              <a:ext cx="647705" cy="261939"/>
            </a:xfrm>
            <a:prstGeom prst="line">
              <a:avLst/>
            </a:prstGeom>
            <a:ln w="28575">
              <a:solidFill>
                <a:srgbClr val="FF66FF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接點 38"/>
            <p:cNvCxnSpPr/>
            <p:nvPr/>
          </p:nvCxnSpPr>
          <p:spPr>
            <a:xfrm>
              <a:off x="2976548" y="3500436"/>
              <a:ext cx="1928818" cy="1588"/>
            </a:xfrm>
            <a:prstGeom prst="line">
              <a:avLst/>
            </a:prstGeom>
            <a:ln w="28575">
              <a:solidFill>
                <a:srgbClr val="FF66FF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/>
            <p:cNvCxnSpPr/>
            <p:nvPr/>
          </p:nvCxnSpPr>
          <p:spPr>
            <a:xfrm rot="5400000" flipH="1" flipV="1">
              <a:off x="4298142" y="4102898"/>
              <a:ext cx="1219210" cy="4762"/>
            </a:xfrm>
            <a:prstGeom prst="line">
              <a:avLst/>
            </a:prstGeom>
            <a:ln w="28575">
              <a:solidFill>
                <a:srgbClr val="FF66FF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/>
            <p:cNvCxnSpPr/>
            <p:nvPr/>
          </p:nvCxnSpPr>
          <p:spPr>
            <a:xfrm rot="5400000" flipH="1" flipV="1">
              <a:off x="2369325" y="4107659"/>
              <a:ext cx="1219210" cy="4763"/>
            </a:xfrm>
            <a:prstGeom prst="line">
              <a:avLst/>
            </a:prstGeom>
            <a:ln w="28575">
              <a:solidFill>
                <a:srgbClr val="FF66FF">
                  <a:alpha val="50196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/>
            <p:cNvCxnSpPr/>
            <p:nvPr/>
          </p:nvCxnSpPr>
          <p:spPr>
            <a:xfrm>
              <a:off x="2976548" y="4714884"/>
              <a:ext cx="1928818" cy="1587"/>
            </a:xfrm>
            <a:prstGeom prst="line">
              <a:avLst/>
            </a:prstGeom>
            <a:ln w="28575">
              <a:solidFill>
                <a:srgbClr val="FF66FF">
                  <a:alpha val="50196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群組 261"/>
          <p:cNvGrpSpPr>
            <a:grpSpLocks/>
          </p:cNvGrpSpPr>
          <p:nvPr/>
        </p:nvGrpSpPr>
        <p:grpSpPr bwMode="auto">
          <a:xfrm>
            <a:off x="1393370" y="4952999"/>
            <a:ext cx="1063171" cy="1007155"/>
            <a:chOff x="1928794" y="2571744"/>
            <a:chExt cx="3862402" cy="3287736"/>
          </a:xfrm>
        </p:grpSpPr>
        <p:cxnSp>
          <p:nvCxnSpPr>
            <p:cNvPr id="10" name="直線接點 9"/>
            <p:cNvCxnSpPr/>
            <p:nvPr/>
          </p:nvCxnSpPr>
          <p:spPr>
            <a:xfrm>
              <a:off x="3857613" y="2576507"/>
              <a:ext cx="1928820" cy="158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>
            <a:xfrm rot="5400000" flipH="1" flipV="1">
              <a:off x="5179211" y="3178967"/>
              <a:ext cx="1219209" cy="47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>
            <a:xfrm rot="5400000" flipH="1" flipV="1">
              <a:off x="3250391" y="3183729"/>
              <a:ext cx="1219209" cy="4763"/>
            </a:xfrm>
            <a:prstGeom prst="line">
              <a:avLst/>
            </a:prstGeom>
            <a:ln w="1905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>
              <a:off x="2382821" y="4159255"/>
              <a:ext cx="1928819" cy="15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>
              <a:off x="1928794" y="5857892"/>
              <a:ext cx="1928819" cy="15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 rot="5400000" flipH="1" flipV="1">
              <a:off x="2074842" y="2638422"/>
              <a:ext cx="1849451" cy="171609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 rot="5400000" flipH="1" flipV="1">
              <a:off x="3469467" y="5006192"/>
              <a:ext cx="1219209" cy="476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>
            <a:xfrm rot="5400000" flipH="1" flipV="1">
              <a:off x="1535885" y="5017304"/>
              <a:ext cx="1219209" cy="476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>
            <a:xfrm>
              <a:off x="3857613" y="3790953"/>
              <a:ext cx="1928820" cy="1588"/>
            </a:xfrm>
            <a:prstGeom prst="line">
              <a:avLst/>
            </a:prstGeom>
            <a:ln w="1905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/>
            <p:nvPr/>
          </p:nvCxnSpPr>
          <p:spPr>
            <a:xfrm rot="5400000" flipH="1" flipV="1">
              <a:off x="3445654" y="3802860"/>
              <a:ext cx="423866" cy="400052"/>
            </a:xfrm>
            <a:prstGeom prst="line">
              <a:avLst/>
            </a:prstGeom>
            <a:ln w="1905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>
            <a:xfrm rot="5400000" flipH="1" flipV="1">
              <a:off x="4012392" y="2636041"/>
              <a:ext cx="1838338" cy="170974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/>
            <p:cNvCxnSpPr/>
            <p:nvPr/>
          </p:nvCxnSpPr>
          <p:spPr>
            <a:xfrm rot="5400000" flipH="1" flipV="1">
              <a:off x="3786173" y="3857631"/>
              <a:ext cx="2071701" cy="192882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/>
            <p:nvPr/>
          </p:nvCxnSpPr>
          <p:spPr>
            <a:xfrm rot="5400000" flipH="1" flipV="1">
              <a:off x="1871641" y="4267208"/>
              <a:ext cx="1647837" cy="153353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矩形 50"/>
          <p:cNvSpPr/>
          <p:nvPr/>
        </p:nvSpPr>
        <p:spPr bwMode="auto">
          <a:xfrm>
            <a:off x="696686" y="1669143"/>
            <a:ext cx="2539999" cy="2358123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2" name="矩形 51"/>
          <p:cNvSpPr/>
          <p:nvPr/>
        </p:nvSpPr>
        <p:spPr bwMode="auto">
          <a:xfrm>
            <a:off x="3497943" y="1625600"/>
            <a:ext cx="4876800" cy="4160854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graphicFrame>
        <p:nvGraphicFramePr>
          <p:cNvPr id="53" name="Object 3"/>
          <p:cNvGraphicFramePr>
            <a:graphicFrameLocks noChangeAspect="1"/>
          </p:cNvGraphicFramePr>
          <p:nvPr/>
        </p:nvGraphicFramePr>
        <p:xfrm>
          <a:off x="942521" y="1104900"/>
          <a:ext cx="7200900" cy="5257800"/>
        </p:xfrm>
        <a:graphic>
          <a:graphicData uri="http://schemas.openxmlformats.org/presentationml/2006/ole">
            <p:oleObj spid="_x0000_s9221" name="Visio" r:id="rId5" imgW="7200138" imgH="5257419" progId="">
              <p:embed/>
            </p:oleObj>
          </a:graphicData>
        </a:graphic>
      </p:graphicFrame>
      <p:grpSp>
        <p:nvGrpSpPr>
          <p:cNvPr id="2" name="群組 7"/>
          <p:cNvGrpSpPr>
            <a:grpSpLocks/>
          </p:cNvGrpSpPr>
          <p:nvPr/>
        </p:nvGrpSpPr>
        <p:grpSpPr bwMode="auto">
          <a:xfrm>
            <a:off x="2569029" y="1167493"/>
            <a:ext cx="6183086" cy="5146221"/>
            <a:chOff x="2438385" y="1428736"/>
            <a:chExt cx="5991267" cy="4938746"/>
          </a:xfrm>
        </p:grpSpPr>
        <p:sp>
          <p:nvSpPr>
            <p:cNvPr id="9227" name="矩形 16"/>
            <p:cNvSpPr>
              <a:spLocks noChangeArrowheads="1"/>
            </p:cNvSpPr>
            <p:nvPr/>
          </p:nvSpPr>
          <p:spPr bwMode="auto">
            <a:xfrm>
              <a:off x="3214678" y="1428736"/>
              <a:ext cx="5214974" cy="4929222"/>
            </a:xfrm>
            <a:prstGeom prst="rect">
              <a:avLst/>
            </a:prstGeom>
            <a:solidFill>
              <a:srgbClr val="000000">
                <a:alpha val="74901"/>
              </a:srgbClr>
            </a:solidFill>
            <a:ln w="9525" algn="ctr">
              <a:solidFill>
                <a:srgbClr val="000000">
                  <a:alpha val="69803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228" name="矩形 6"/>
            <p:cNvSpPr>
              <a:spLocks noChangeArrowheads="1"/>
            </p:cNvSpPr>
            <p:nvPr/>
          </p:nvSpPr>
          <p:spPr bwMode="auto">
            <a:xfrm>
              <a:off x="2438385" y="5429264"/>
              <a:ext cx="776292" cy="938218"/>
            </a:xfrm>
            <a:prstGeom prst="rect">
              <a:avLst/>
            </a:prstGeom>
            <a:solidFill>
              <a:srgbClr val="000000">
                <a:alpha val="74901"/>
              </a:srgbClr>
            </a:solidFill>
            <a:ln w="9525" algn="ctr">
              <a:solidFill>
                <a:srgbClr val="000000">
                  <a:alpha val="69803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</p:spTree>
    <p:custDataLst>
      <p:tags r:id="rId2"/>
    </p:custDataLst>
  </p:cSld>
  <p:clrMapOvr>
    <a:masterClrMapping/>
  </p:clrMapOvr>
  <p:transition advTm="250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24865" y="516419"/>
            <a:ext cx="3570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Photo Ordering</a:t>
            </a:r>
            <a:endParaRPr lang="zh-TW" altLang="en-US" sz="36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  <p:pic>
        <p:nvPicPr>
          <p:cNvPr id="18435" name="Picture 6" descr="K:\nonrat\set 07 - 中正 - 小張\06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2857500"/>
            <a:ext cx="1857375" cy="13938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8436" name="Picture 8" descr="K:\nonrat\set 07 - 中正 - 小張\06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63" y="2857500"/>
            <a:ext cx="1857375" cy="13938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847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76" y="4702175"/>
            <a:ext cx="1857374" cy="1395097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38925" name="文字方塊 22"/>
          <p:cNvSpPr txBox="1">
            <a:spLocks noChangeArrowheads="1"/>
          </p:cNvSpPr>
          <p:nvPr/>
        </p:nvSpPr>
        <p:spPr bwMode="auto">
          <a:xfrm>
            <a:off x="3571875" y="6059488"/>
            <a:ext cx="1857375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Tx/>
              <a:buNone/>
              <a:defRPr/>
            </a:pPr>
            <a:r>
              <a:rPr lang="en-US" altLang="zh-TW" dirty="0">
                <a:latin typeface="+mn-lt"/>
                <a:cs typeface="Times New Roman" pitchFamily="18" charset="0"/>
              </a:rPr>
              <a:t>source image </a:t>
            </a:r>
            <a:r>
              <a:rPr lang="en-US" altLang="zh-TW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zh-TW" altLang="en-US" dirty="0"/>
          </a:p>
        </p:txBody>
      </p:sp>
      <p:pic>
        <p:nvPicPr>
          <p:cNvPr id="18438" name="Picture 9" descr="K:\nonrat\set 07 - 中正 - 小張\06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88" y="2857500"/>
            <a:ext cx="1857375" cy="13938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1" name="文字方塊 50"/>
          <p:cNvSpPr txBox="1">
            <a:spLocks noChangeArrowheads="1"/>
          </p:cNvSpPr>
          <p:nvPr/>
        </p:nvSpPr>
        <p:spPr bwMode="auto">
          <a:xfrm>
            <a:off x="357188" y="4500563"/>
            <a:ext cx="2357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Tx/>
              <a:buNone/>
              <a:defRPr/>
            </a:pPr>
            <a:r>
              <a:rPr lang="en-US" altLang="zh-TW" dirty="0">
                <a:latin typeface="+mn-lt"/>
                <a:cs typeface="Times New Roman" pitchFamily="18" charset="0"/>
              </a:rPr>
              <a:t>destination image </a:t>
            </a:r>
            <a:r>
              <a:rPr lang="en-US" altLang="zh-TW" dirty="0">
                <a:solidFill>
                  <a:srgbClr val="CCFF33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endParaRPr lang="zh-TW" altLang="en-US" dirty="0">
              <a:solidFill>
                <a:srgbClr val="CCFF33"/>
              </a:solidFill>
            </a:endParaRPr>
          </a:p>
        </p:txBody>
      </p:sp>
      <p:pic>
        <p:nvPicPr>
          <p:cNvPr id="52" name="Picture 5" descr="K:\nonrat\set 07 - 中正 - 小張\06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" y="2859088"/>
            <a:ext cx="1857375" cy="1392237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cxnSp>
        <p:nvCxnSpPr>
          <p:cNvPr id="18441" name="直線單箭頭接點 25"/>
          <p:cNvCxnSpPr>
            <a:cxnSpLocks noChangeShapeType="1"/>
          </p:cNvCxnSpPr>
          <p:nvPr/>
        </p:nvCxnSpPr>
        <p:spPr bwMode="auto">
          <a:xfrm>
            <a:off x="10358438" y="3929063"/>
            <a:ext cx="914400" cy="914400"/>
          </a:xfrm>
          <a:prstGeom prst="straightConnector1">
            <a:avLst/>
          </a:prstGeom>
          <a:noFill/>
          <a:ln w="9525" algn="ctr">
            <a:noFill/>
            <a:round/>
            <a:headEnd/>
            <a:tailEnd type="arrow" w="med" len="med"/>
          </a:ln>
        </p:spPr>
      </p:cxnSp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46363" y="1357313"/>
            <a:ext cx="1854200" cy="13938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8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500" y="1357313"/>
            <a:ext cx="1857375" cy="139541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9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18050" y="1357313"/>
            <a:ext cx="1854200" cy="13938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0" name="Picture 1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86563" y="1357313"/>
            <a:ext cx="1854200" cy="13938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5" name="橢圓 94"/>
          <p:cNvSpPr>
            <a:spLocks noChangeArrowheads="1"/>
          </p:cNvSpPr>
          <p:nvPr/>
        </p:nvSpPr>
        <p:spPr bwMode="auto">
          <a:xfrm>
            <a:off x="4214813" y="5357813"/>
            <a:ext cx="142875" cy="142875"/>
          </a:xfrm>
          <a:prstGeom prst="ellipse">
            <a:avLst/>
          </a:prstGeom>
          <a:solidFill>
            <a:srgbClr val="FFCC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6" name="橢圓 95"/>
          <p:cNvSpPr>
            <a:spLocks noChangeArrowheads="1"/>
          </p:cNvSpPr>
          <p:nvPr/>
        </p:nvSpPr>
        <p:spPr bwMode="auto">
          <a:xfrm>
            <a:off x="4286250" y="5143500"/>
            <a:ext cx="142875" cy="142875"/>
          </a:xfrm>
          <a:prstGeom prst="ellipse">
            <a:avLst/>
          </a:prstGeom>
          <a:solidFill>
            <a:srgbClr val="FFCC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1" name="橢圓 100"/>
          <p:cNvSpPr>
            <a:spLocks noChangeArrowheads="1"/>
          </p:cNvSpPr>
          <p:nvPr/>
        </p:nvSpPr>
        <p:spPr bwMode="auto">
          <a:xfrm>
            <a:off x="4500563" y="5357813"/>
            <a:ext cx="142875" cy="142875"/>
          </a:xfrm>
          <a:prstGeom prst="ellipse">
            <a:avLst/>
          </a:prstGeom>
          <a:solidFill>
            <a:srgbClr val="FFCC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1" name="橢圓 90"/>
          <p:cNvSpPr>
            <a:spLocks noChangeArrowheads="1"/>
          </p:cNvSpPr>
          <p:nvPr/>
        </p:nvSpPr>
        <p:spPr bwMode="auto">
          <a:xfrm>
            <a:off x="1143000" y="3429000"/>
            <a:ext cx="142875" cy="142875"/>
          </a:xfrm>
          <a:prstGeom prst="ellipse">
            <a:avLst/>
          </a:prstGeom>
          <a:solidFill>
            <a:srgbClr val="FFCC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2" name="橢圓 101"/>
          <p:cNvSpPr>
            <a:spLocks noChangeArrowheads="1"/>
          </p:cNvSpPr>
          <p:nvPr/>
        </p:nvSpPr>
        <p:spPr bwMode="auto">
          <a:xfrm>
            <a:off x="1285875" y="3143250"/>
            <a:ext cx="142875" cy="142875"/>
          </a:xfrm>
          <a:prstGeom prst="ellipse">
            <a:avLst/>
          </a:prstGeom>
          <a:solidFill>
            <a:srgbClr val="FFCC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3" name="橢圓 102"/>
          <p:cNvSpPr>
            <a:spLocks noChangeArrowheads="1"/>
          </p:cNvSpPr>
          <p:nvPr/>
        </p:nvSpPr>
        <p:spPr bwMode="auto">
          <a:xfrm>
            <a:off x="1571625" y="3429000"/>
            <a:ext cx="142875" cy="142875"/>
          </a:xfrm>
          <a:prstGeom prst="ellipse">
            <a:avLst/>
          </a:prstGeom>
          <a:solidFill>
            <a:srgbClr val="FFCC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2" name="橢圓 91"/>
          <p:cNvSpPr>
            <a:spLocks noChangeArrowheads="1"/>
          </p:cNvSpPr>
          <p:nvPr/>
        </p:nvSpPr>
        <p:spPr bwMode="auto">
          <a:xfrm>
            <a:off x="2786063" y="3500438"/>
            <a:ext cx="142875" cy="142875"/>
          </a:xfrm>
          <a:prstGeom prst="ellipse">
            <a:avLst/>
          </a:prstGeom>
          <a:solidFill>
            <a:srgbClr val="FFCC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4" name="橢圓 103"/>
          <p:cNvSpPr>
            <a:spLocks noChangeArrowheads="1"/>
          </p:cNvSpPr>
          <p:nvPr/>
        </p:nvSpPr>
        <p:spPr bwMode="auto">
          <a:xfrm>
            <a:off x="2928938" y="3286125"/>
            <a:ext cx="142875" cy="142875"/>
          </a:xfrm>
          <a:prstGeom prst="ellipse">
            <a:avLst/>
          </a:prstGeom>
          <a:solidFill>
            <a:srgbClr val="FFCC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5" name="橢圓 104"/>
          <p:cNvSpPr>
            <a:spLocks noChangeArrowheads="1"/>
          </p:cNvSpPr>
          <p:nvPr/>
        </p:nvSpPr>
        <p:spPr bwMode="auto">
          <a:xfrm>
            <a:off x="3071813" y="3429000"/>
            <a:ext cx="142875" cy="142875"/>
          </a:xfrm>
          <a:prstGeom prst="ellipse">
            <a:avLst/>
          </a:prstGeom>
          <a:solidFill>
            <a:srgbClr val="FFCC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3" name="橢圓 92"/>
          <p:cNvSpPr>
            <a:spLocks noChangeArrowheads="1"/>
          </p:cNvSpPr>
          <p:nvPr/>
        </p:nvSpPr>
        <p:spPr bwMode="auto">
          <a:xfrm>
            <a:off x="6000750" y="3714750"/>
            <a:ext cx="142875" cy="142875"/>
          </a:xfrm>
          <a:prstGeom prst="ellipse">
            <a:avLst/>
          </a:prstGeom>
          <a:solidFill>
            <a:srgbClr val="FFCC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7" name="橢圓 106"/>
          <p:cNvSpPr>
            <a:spLocks noChangeArrowheads="1"/>
          </p:cNvSpPr>
          <p:nvPr/>
        </p:nvSpPr>
        <p:spPr bwMode="auto">
          <a:xfrm>
            <a:off x="6357938" y="3786188"/>
            <a:ext cx="142875" cy="142875"/>
          </a:xfrm>
          <a:prstGeom prst="ellipse">
            <a:avLst/>
          </a:prstGeom>
          <a:solidFill>
            <a:srgbClr val="FFCC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8" name="橢圓 107"/>
          <p:cNvSpPr>
            <a:spLocks noChangeArrowheads="1"/>
          </p:cNvSpPr>
          <p:nvPr/>
        </p:nvSpPr>
        <p:spPr bwMode="auto">
          <a:xfrm>
            <a:off x="6215063" y="3643313"/>
            <a:ext cx="142875" cy="142875"/>
          </a:xfrm>
          <a:prstGeom prst="ellipse">
            <a:avLst/>
          </a:prstGeom>
          <a:solidFill>
            <a:srgbClr val="FFCC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9" name="橢圓 108"/>
          <p:cNvSpPr>
            <a:spLocks noChangeArrowheads="1"/>
          </p:cNvSpPr>
          <p:nvPr/>
        </p:nvSpPr>
        <p:spPr bwMode="auto">
          <a:xfrm>
            <a:off x="3571875" y="5786438"/>
            <a:ext cx="142875" cy="142875"/>
          </a:xfrm>
          <a:prstGeom prst="ellipse">
            <a:avLst/>
          </a:prstGeom>
          <a:solidFill>
            <a:srgbClr val="FFCC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0" name="橢圓 109"/>
          <p:cNvSpPr>
            <a:spLocks noChangeArrowheads="1"/>
          </p:cNvSpPr>
          <p:nvPr/>
        </p:nvSpPr>
        <p:spPr bwMode="auto">
          <a:xfrm>
            <a:off x="3643313" y="5929313"/>
            <a:ext cx="142875" cy="142875"/>
          </a:xfrm>
          <a:prstGeom prst="ellipse">
            <a:avLst/>
          </a:prstGeom>
          <a:solidFill>
            <a:srgbClr val="FFCC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1" name="橢圓 110"/>
          <p:cNvSpPr>
            <a:spLocks noChangeArrowheads="1"/>
          </p:cNvSpPr>
          <p:nvPr/>
        </p:nvSpPr>
        <p:spPr bwMode="auto">
          <a:xfrm>
            <a:off x="3643313" y="5643563"/>
            <a:ext cx="142875" cy="142875"/>
          </a:xfrm>
          <a:prstGeom prst="ellipse">
            <a:avLst/>
          </a:prstGeom>
          <a:solidFill>
            <a:srgbClr val="FFCC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94" name="橢圓 93"/>
          <p:cNvSpPr>
            <a:spLocks noChangeArrowheads="1"/>
          </p:cNvSpPr>
          <p:nvPr/>
        </p:nvSpPr>
        <p:spPr bwMode="auto">
          <a:xfrm>
            <a:off x="7358063" y="3214688"/>
            <a:ext cx="142875" cy="142875"/>
          </a:xfrm>
          <a:prstGeom prst="ellipse">
            <a:avLst/>
          </a:prstGeom>
          <a:solidFill>
            <a:srgbClr val="FFCC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" name="橢圓 105"/>
          <p:cNvSpPr>
            <a:spLocks noChangeArrowheads="1"/>
          </p:cNvSpPr>
          <p:nvPr/>
        </p:nvSpPr>
        <p:spPr bwMode="auto">
          <a:xfrm>
            <a:off x="7215188" y="3286125"/>
            <a:ext cx="142875" cy="142875"/>
          </a:xfrm>
          <a:prstGeom prst="ellipse">
            <a:avLst/>
          </a:prstGeom>
          <a:solidFill>
            <a:srgbClr val="FFCC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3" name="群組 164"/>
          <p:cNvGrpSpPr>
            <a:grpSpLocks/>
          </p:cNvGrpSpPr>
          <p:nvPr/>
        </p:nvGrpSpPr>
        <p:grpSpPr bwMode="auto">
          <a:xfrm>
            <a:off x="1265238" y="3265488"/>
            <a:ext cx="6164262" cy="2663825"/>
            <a:chOff x="1264927" y="3265198"/>
            <a:chExt cx="6164594" cy="2664133"/>
          </a:xfrm>
        </p:grpSpPr>
        <p:cxnSp>
          <p:nvCxnSpPr>
            <p:cNvPr id="115" name="直線接點 114"/>
            <p:cNvCxnSpPr>
              <a:stCxn id="91" idx="5"/>
              <a:endCxn id="95" idx="1"/>
            </p:cNvCxnSpPr>
            <p:nvPr/>
          </p:nvCxnSpPr>
          <p:spPr bwMode="auto">
            <a:xfrm rot="16200000" flipH="1">
              <a:off x="1836401" y="2979507"/>
              <a:ext cx="1827423" cy="2970372"/>
            </a:xfrm>
            <a:prstGeom prst="line">
              <a:avLst/>
            </a:prstGeom>
            <a:noFill/>
            <a:ln w="28575" cap="flat" cmpd="sng" algn="ctr">
              <a:solidFill>
                <a:schemeClr val="accent5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直線接點 115"/>
            <p:cNvCxnSpPr>
              <a:stCxn id="105" idx="5"/>
              <a:endCxn id="101" idx="0"/>
            </p:cNvCxnSpPr>
            <p:nvPr/>
          </p:nvCxnSpPr>
          <p:spPr bwMode="auto">
            <a:xfrm rot="16200000" flipH="1">
              <a:off x="2979463" y="3765361"/>
              <a:ext cx="1806784" cy="1378024"/>
            </a:xfrm>
            <a:prstGeom prst="line">
              <a:avLst/>
            </a:prstGeom>
            <a:noFill/>
            <a:ln w="28575" cap="flat" cmpd="sng" algn="ctr">
              <a:solidFill>
                <a:schemeClr val="accent5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直線接點 120"/>
            <p:cNvCxnSpPr>
              <a:stCxn id="103" idx="5"/>
              <a:endCxn id="101" idx="1"/>
            </p:cNvCxnSpPr>
            <p:nvPr/>
          </p:nvCxnSpPr>
          <p:spPr bwMode="auto">
            <a:xfrm rot="16200000" flipH="1">
              <a:off x="2193609" y="3050948"/>
              <a:ext cx="1827423" cy="2827489"/>
            </a:xfrm>
            <a:prstGeom prst="line">
              <a:avLst/>
            </a:prstGeom>
            <a:noFill/>
            <a:ln w="28575" cap="flat" cmpd="sng" algn="ctr">
              <a:solidFill>
                <a:schemeClr val="accent5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直線接點 132"/>
            <p:cNvCxnSpPr>
              <a:stCxn id="102" idx="5"/>
              <a:endCxn id="96" idx="1"/>
            </p:cNvCxnSpPr>
            <p:nvPr/>
          </p:nvCxnSpPr>
          <p:spPr bwMode="auto">
            <a:xfrm rot="16200000" flipH="1">
              <a:off x="1907841" y="2765167"/>
              <a:ext cx="1898870" cy="2898931"/>
            </a:xfrm>
            <a:prstGeom prst="line">
              <a:avLst/>
            </a:prstGeom>
            <a:noFill/>
            <a:ln w="28575" cap="flat" cmpd="sng" algn="ctr">
              <a:solidFill>
                <a:schemeClr val="accent5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直線接點 136"/>
            <p:cNvCxnSpPr>
              <a:stCxn id="92" idx="5"/>
              <a:endCxn id="95" idx="1"/>
            </p:cNvCxnSpPr>
            <p:nvPr/>
          </p:nvCxnSpPr>
          <p:spPr bwMode="auto">
            <a:xfrm rot="16200000" flipH="1">
              <a:off x="2693699" y="3836805"/>
              <a:ext cx="1755978" cy="1327221"/>
            </a:xfrm>
            <a:prstGeom prst="line">
              <a:avLst/>
            </a:prstGeom>
            <a:noFill/>
            <a:ln w="28575" cap="flat" cmpd="sng" algn="ctr">
              <a:solidFill>
                <a:schemeClr val="accent5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直線接點 139"/>
            <p:cNvCxnSpPr>
              <a:stCxn id="104" idx="4"/>
              <a:endCxn id="96" idx="1"/>
            </p:cNvCxnSpPr>
            <p:nvPr/>
          </p:nvCxnSpPr>
          <p:spPr bwMode="auto">
            <a:xfrm rot="16200000" flipH="1">
              <a:off x="2785780" y="3643106"/>
              <a:ext cx="1735339" cy="1306583"/>
            </a:xfrm>
            <a:prstGeom prst="line">
              <a:avLst/>
            </a:prstGeom>
            <a:noFill/>
            <a:ln w="28575" cap="flat" cmpd="sng" algn="ctr">
              <a:solidFill>
                <a:schemeClr val="accent5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直線接點 142"/>
            <p:cNvCxnSpPr>
              <a:stCxn id="106" idx="3"/>
              <a:endCxn id="95" idx="0"/>
            </p:cNvCxnSpPr>
            <p:nvPr/>
          </p:nvCxnSpPr>
          <p:spPr bwMode="auto">
            <a:xfrm rot="5400000">
              <a:off x="4786131" y="2908060"/>
              <a:ext cx="1949675" cy="2949734"/>
            </a:xfrm>
            <a:prstGeom prst="line">
              <a:avLst/>
            </a:prstGeom>
            <a:noFill/>
            <a:ln w="28575" cap="flat" cmpd="sng" algn="ctr">
              <a:solidFill>
                <a:schemeClr val="accent5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直線接點 146"/>
            <p:cNvCxnSpPr>
              <a:stCxn id="94" idx="4"/>
              <a:endCxn id="101" idx="0"/>
            </p:cNvCxnSpPr>
            <p:nvPr/>
          </p:nvCxnSpPr>
          <p:spPr bwMode="auto">
            <a:xfrm rot="5400000">
              <a:off x="5000453" y="2928697"/>
              <a:ext cx="2000481" cy="2857654"/>
            </a:xfrm>
            <a:prstGeom prst="line">
              <a:avLst/>
            </a:prstGeom>
            <a:noFill/>
            <a:ln w="28575" cap="flat" cmpd="sng" algn="ctr">
              <a:solidFill>
                <a:schemeClr val="accent5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0" name="直線接點 149"/>
            <p:cNvCxnSpPr>
              <a:stCxn id="93" idx="3"/>
              <a:endCxn id="109" idx="6"/>
            </p:cNvCxnSpPr>
            <p:nvPr/>
          </p:nvCxnSpPr>
          <p:spPr bwMode="auto">
            <a:xfrm rot="5400000">
              <a:off x="3857391" y="3693944"/>
              <a:ext cx="2021121" cy="2306762"/>
            </a:xfrm>
            <a:prstGeom prst="line">
              <a:avLst/>
            </a:prstGeom>
            <a:noFill/>
            <a:ln w="28575" cap="flat" cmpd="sng" algn="ctr">
              <a:solidFill>
                <a:schemeClr val="accent5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直線接點 152"/>
            <p:cNvCxnSpPr>
              <a:stCxn id="108" idx="3"/>
              <a:endCxn id="111" idx="7"/>
            </p:cNvCxnSpPr>
            <p:nvPr/>
          </p:nvCxnSpPr>
          <p:spPr bwMode="auto">
            <a:xfrm rot="5400000">
              <a:off x="4051080" y="3479611"/>
              <a:ext cx="1898870" cy="2470283"/>
            </a:xfrm>
            <a:prstGeom prst="line">
              <a:avLst/>
            </a:prstGeom>
            <a:noFill/>
            <a:ln w="28575" cap="flat" cmpd="sng" algn="ctr">
              <a:solidFill>
                <a:schemeClr val="accent5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6" name="直線接點 155"/>
            <p:cNvCxnSpPr>
              <a:stCxn id="107" idx="3"/>
            </p:cNvCxnSpPr>
            <p:nvPr/>
          </p:nvCxnSpPr>
          <p:spPr bwMode="auto">
            <a:xfrm rot="5400000">
              <a:off x="4071716" y="3622506"/>
              <a:ext cx="2021122" cy="2592527"/>
            </a:xfrm>
            <a:prstGeom prst="line">
              <a:avLst/>
            </a:prstGeom>
            <a:noFill/>
            <a:ln w="28575" cap="flat" cmpd="sng" algn="ctr">
              <a:solidFill>
                <a:schemeClr val="accent5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</p:spTree>
    <p:custDataLst>
      <p:tags r:id="rId1"/>
    </p:custDataLst>
  </p:cSld>
  <p:clrMapOvr>
    <a:masterClrMapping/>
  </p:clrMapOvr>
  <p:transition advTm="374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5" grpId="0"/>
      <p:bldP spid="51" grpId="0"/>
      <p:bldP spid="95" grpId="0" animBg="1"/>
      <p:bldP spid="95" grpId="1" animBg="1"/>
      <p:bldP spid="96" grpId="0" animBg="1"/>
      <p:bldP spid="96" grpId="1" animBg="1"/>
      <p:bldP spid="101" grpId="0" animBg="1"/>
      <p:bldP spid="101" grpId="1" animBg="1"/>
      <p:bldP spid="91" grpId="0" animBg="1"/>
      <p:bldP spid="91" grpId="1" animBg="1"/>
      <p:bldP spid="102" grpId="0" animBg="1"/>
      <p:bldP spid="102" grpId="1" animBg="1"/>
      <p:bldP spid="103" grpId="0" animBg="1"/>
      <p:bldP spid="103" grpId="1" animBg="1"/>
      <p:bldP spid="92" grpId="0" animBg="1"/>
      <p:bldP spid="92" grpId="1" animBg="1"/>
      <p:bldP spid="104" grpId="0" animBg="1"/>
      <p:bldP spid="104" grpId="1" animBg="1"/>
      <p:bldP spid="105" grpId="0" animBg="1"/>
      <p:bldP spid="105" grpId="1" animBg="1"/>
      <p:bldP spid="93" grpId="0" animBg="1"/>
      <p:bldP spid="93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94" grpId="0" animBg="1"/>
      <p:bldP spid="94" grpId="1" animBg="1"/>
      <p:bldP spid="106" grpId="0" animBg="1"/>
      <p:bldP spid="10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24865" y="516419"/>
            <a:ext cx="3570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Photo Ordering</a:t>
            </a:r>
            <a:endParaRPr lang="zh-TW" altLang="en-US" sz="36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  <p:pic>
        <p:nvPicPr>
          <p:cNvPr id="37" name="Picture 6" descr="K:\nonrat\set 07 - 中正 - 小張\06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5" y="2857500"/>
            <a:ext cx="1857375" cy="13938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" name="Picture 8" descr="K:\nonrat\set 07 - 中正 - 小張\06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63" y="2857500"/>
            <a:ext cx="1857375" cy="13938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19461" name="群組 56"/>
          <p:cNvGrpSpPr>
            <a:grpSpLocks/>
          </p:cNvGrpSpPr>
          <p:nvPr/>
        </p:nvGrpSpPr>
        <p:grpSpPr bwMode="auto">
          <a:xfrm>
            <a:off x="3571875" y="4702175"/>
            <a:ext cx="1857375" cy="1727200"/>
            <a:chOff x="571472" y="2786058"/>
            <a:chExt cx="1857389" cy="1727210"/>
          </a:xfrm>
        </p:grpSpPr>
        <p:pic>
          <p:nvPicPr>
            <p:cNvPr id="19541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1473" y="2786058"/>
              <a:ext cx="1857388" cy="1395105"/>
            </a:xfrm>
            <a:prstGeom prst="rect">
              <a:avLst/>
            </a:prstGeom>
            <a:noFill/>
            <a:ln w="28575">
              <a:solidFill>
                <a:srgbClr val="FFCC00"/>
              </a:solidFill>
              <a:miter lim="800000"/>
              <a:headEnd/>
              <a:tailEnd/>
            </a:ln>
          </p:spPr>
        </p:pic>
        <p:sp>
          <p:nvSpPr>
            <p:cNvPr id="38925" name="文字方塊 22"/>
            <p:cNvSpPr txBox="1">
              <a:spLocks noChangeArrowheads="1"/>
            </p:cNvSpPr>
            <p:nvPr/>
          </p:nvSpPr>
          <p:spPr bwMode="auto">
            <a:xfrm>
              <a:off x="571472" y="4143379"/>
              <a:ext cx="1857389" cy="3698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None/>
                <a:defRPr/>
              </a:pPr>
              <a:r>
                <a:rPr lang="en-US" altLang="zh-TW" dirty="0">
                  <a:latin typeface="+mn-lt"/>
                  <a:cs typeface="Times New Roman" pitchFamily="18" charset="0"/>
                </a:rPr>
                <a:t>source image </a:t>
              </a:r>
              <a:r>
                <a:rPr lang="en-US" altLang="zh-TW" dirty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zh-TW" altLang="en-US" dirty="0"/>
            </a:p>
          </p:txBody>
        </p:sp>
      </p:grpSp>
      <p:sp>
        <p:nvSpPr>
          <p:cNvPr id="44" name="文字方塊 43"/>
          <p:cNvSpPr txBox="1">
            <a:spLocks noChangeArrowheads="1"/>
          </p:cNvSpPr>
          <p:nvPr/>
        </p:nvSpPr>
        <p:spPr bwMode="auto">
          <a:xfrm>
            <a:off x="1285875" y="1500188"/>
            <a:ext cx="1357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zh-TW" dirty="0"/>
              <a:t>forward</a:t>
            </a:r>
            <a:endParaRPr lang="zh-TW" altLang="en-US" dirty="0"/>
          </a:p>
        </p:txBody>
      </p:sp>
      <p:sp>
        <p:nvSpPr>
          <p:cNvPr id="45" name="文字方塊 44"/>
          <p:cNvSpPr txBox="1">
            <a:spLocks noChangeArrowheads="1"/>
          </p:cNvSpPr>
          <p:nvPr/>
        </p:nvSpPr>
        <p:spPr bwMode="auto">
          <a:xfrm>
            <a:off x="3357563" y="1500188"/>
            <a:ext cx="1000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zh-TW" dirty="0"/>
              <a:t>pan</a:t>
            </a:r>
            <a:endParaRPr lang="zh-TW" altLang="en-US" dirty="0"/>
          </a:p>
        </p:txBody>
      </p:sp>
      <p:sp>
        <p:nvSpPr>
          <p:cNvPr id="46" name="文字方塊 45"/>
          <p:cNvSpPr txBox="1">
            <a:spLocks noChangeArrowheads="1"/>
          </p:cNvSpPr>
          <p:nvPr/>
        </p:nvSpPr>
        <p:spPr bwMode="auto">
          <a:xfrm>
            <a:off x="5429250" y="1500188"/>
            <a:ext cx="1357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zh-TW"/>
              <a:t>rotation</a:t>
            </a:r>
            <a:endParaRPr lang="zh-TW" altLang="en-US"/>
          </a:p>
        </p:txBody>
      </p:sp>
      <p:sp>
        <p:nvSpPr>
          <p:cNvPr id="47" name="文字方塊 46"/>
          <p:cNvSpPr txBox="1">
            <a:spLocks noChangeArrowheads="1"/>
          </p:cNvSpPr>
          <p:nvPr/>
        </p:nvSpPr>
        <p:spPr bwMode="auto">
          <a:xfrm>
            <a:off x="7429500" y="1428750"/>
            <a:ext cx="1285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zh-TW"/>
              <a:t>crouch</a:t>
            </a:r>
            <a:endParaRPr lang="zh-TW" altLang="en-US"/>
          </a:p>
        </p:txBody>
      </p:sp>
      <p:pic>
        <p:nvPicPr>
          <p:cNvPr id="48" name="Picture 9" descr="K:\nonrat\set 07 - 中正 - 小張\062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3188" y="2857500"/>
            <a:ext cx="1857375" cy="13938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1" name="文字方塊 50"/>
          <p:cNvSpPr txBox="1">
            <a:spLocks noChangeArrowheads="1"/>
          </p:cNvSpPr>
          <p:nvPr/>
        </p:nvSpPr>
        <p:spPr bwMode="auto">
          <a:xfrm>
            <a:off x="357188" y="4500563"/>
            <a:ext cx="2357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Tx/>
              <a:buNone/>
              <a:defRPr/>
            </a:pPr>
            <a:r>
              <a:rPr lang="en-US" altLang="zh-TW" dirty="0">
                <a:latin typeface="+mn-lt"/>
                <a:cs typeface="Times New Roman" pitchFamily="18" charset="0"/>
              </a:rPr>
              <a:t>destination image </a:t>
            </a:r>
            <a:r>
              <a:rPr lang="en-US" altLang="zh-TW" dirty="0">
                <a:solidFill>
                  <a:srgbClr val="CCFF33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endParaRPr lang="zh-TW" altLang="en-US" dirty="0">
              <a:solidFill>
                <a:srgbClr val="CCFF33"/>
              </a:solidFill>
            </a:endParaRPr>
          </a:p>
        </p:txBody>
      </p:sp>
      <p:pic>
        <p:nvPicPr>
          <p:cNvPr id="52" name="Picture 5" descr="K:\nonrat\set 07 - 中正 - 小張\061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" y="2859088"/>
            <a:ext cx="1857375" cy="1392237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cxnSp>
        <p:nvCxnSpPr>
          <p:cNvPr id="19469" name="直線單箭頭接點 25"/>
          <p:cNvCxnSpPr>
            <a:cxnSpLocks noChangeShapeType="1"/>
          </p:cNvCxnSpPr>
          <p:nvPr/>
        </p:nvCxnSpPr>
        <p:spPr bwMode="auto">
          <a:xfrm>
            <a:off x="10358438" y="3929063"/>
            <a:ext cx="914400" cy="914400"/>
          </a:xfrm>
          <a:prstGeom prst="straightConnector1">
            <a:avLst/>
          </a:prstGeom>
          <a:noFill/>
          <a:ln w="9525" algn="ctr">
            <a:noFill/>
            <a:round/>
            <a:headEnd/>
            <a:tailEnd type="arrow" w="med" len="med"/>
          </a:ln>
        </p:spPr>
      </p:cxnSp>
      <p:grpSp>
        <p:nvGrpSpPr>
          <p:cNvPr id="3" name="群組 300"/>
          <p:cNvGrpSpPr>
            <a:grpSpLocks/>
          </p:cNvGrpSpPr>
          <p:nvPr/>
        </p:nvGrpSpPr>
        <p:grpSpPr bwMode="auto">
          <a:xfrm>
            <a:off x="7072330" y="5715016"/>
            <a:ext cx="450851" cy="500042"/>
            <a:chOff x="2986085" y="4143380"/>
            <a:chExt cx="1933577" cy="2071705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cxnSp>
          <p:nvCxnSpPr>
            <p:cNvPr id="59" name="直線接點 58"/>
            <p:cNvCxnSpPr/>
            <p:nvPr/>
          </p:nvCxnSpPr>
          <p:spPr>
            <a:xfrm rot="5400000" flipH="1" flipV="1">
              <a:off x="3069421" y="4364844"/>
              <a:ext cx="2066943" cy="1633539"/>
            </a:xfrm>
            <a:prstGeom prst="line">
              <a:avLst/>
            </a:prstGeom>
            <a:ln w="28575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接點 59"/>
            <p:cNvCxnSpPr/>
            <p:nvPr/>
          </p:nvCxnSpPr>
          <p:spPr>
            <a:xfrm rot="16200000" flipV="1">
              <a:off x="2107396" y="5036357"/>
              <a:ext cx="2062180" cy="295275"/>
            </a:xfrm>
            <a:prstGeom prst="line">
              <a:avLst/>
            </a:prstGeom>
            <a:ln w="28575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接點 60"/>
            <p:cNvCxnSpPr/>
            <p:nvPr/>
          </p:nvCxnSpPr>
          <p:spPr>
            <a:xfrm rot="16200000" flipV="1">
              <a:off x="2712238" y="5641199"/>
              <a:ext cx="857257" cy="290513"/>
            </a:xfrm>
            <a:prstGeom prst="line">
              <a:avLst/>
            </a:prstGeom>
            <a:ln w="28575">
              <a:solidFill>
                <a:srgbClr val="FFFF99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接點 61"/>
            <p:cNvCxnSpPr/>
            <p:nvPr/>
          </p:nvCxnSpPr>
          <p:spPr>
            <a:xfrm flipV="1">
              <a:off x="3286123" y="5357828"/>
              <a:ext cx="1628777" cy="857257"/>
            </a:xfrm>
            <a:prstGeom prst="line">
              <a:avLst/>
            </a:prstGeom>
            <a:ln w="28575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接點 62"/>
            <p:cNvCxnSpPr/>
            <p:nvPr/>
          </p:nvCxnSpPr>
          <p:spPr>
            <a:xfrm>
              <a:off x="2986085" y="4148142"/>
              <a:ext cx="1928815" cy="1588"/>
            </a:xfrm>
            <a:prstGeom prst="line">
              <a:avLst/>
            </a:prstGeom>
            <a:ln w="28575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接點 63"/>
            <p:cNvCxnSpPr/>
            <p:nvPr/>
          </p:nvCxnSpPr>
          <p:spPr>
            <a:xfrm rot="5400000" flipH="1" flipV="1">
              <a:off x="4307676" y="4750604"/>
              <a:ext cx="1219211" cy="4762"/>
            </a:xfrm>
            <a:prstGeom prst="line">
              <a:avLst/>
            </a:prstGeom>
            <a:ln w="28575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接點 64"/>
            <p:cNvCxnSpPr/>
            <p:nvPr/>
          </p:nvCxnSpPr>
          <p:spPr>
            <a:xfrm rot="5400000" flipH="1" flipV="1">
              <a:off x="2378862" y="4755365"/>
              <a:ext cx="1219211" cy="4763"/>
            </a:xfrm>
            <a:prstGeom prst="line">
              <a:avLst/>
            </a:prstGeom>
            <a:ln w="28575">
              <a:solidFill>
                <a:srgbClr val="FFFF99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接點 65"/>
            <p:cNvCxnSpPr/>
            <p:nvPr/>
          </p:nvCxnSpPr>
          <p:spPr>
            <a:xfrm>
              <a:off x="2986085" y="5362591"/>
              <a:ext cx="1928815" cy="1587"/>
            </a:xfrm>
            <a:prstGeom prst="line">
              <a:avLst/>
            </a:prstGeom>
            <a:ln w="28575">
              <a:solidFill>
                <a:srgbClr val="FFFF99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群組 261"/>
          <p:cNvGrpSpPr>
            <a:grpSpLocks/>
          </p:cNvGrpSpPr>
          <p:nvPr/>
        </p:nvGrpSpPr>
        <p:grpSpPr bwMode="auto">
          <a:xfrm>
            <a:off x="7143750" y="4929188"/>
            <a:ext cx="885825" cy="1006475"/>
            <a:chOff x="1928794" y="2571744"/>
            <a:chExt cx="3862402" cy="3287736"/>
          </a:xfrm>
        </p:grpSpPr>
        <p:cxnSp>
          <p:nvCxnSpPr>
            <p:cNvPr id="68" name="直線接點 67"/>
            <p:cNvCxnSpPr/>
            <p:nvPr/>
          </p:nvCxnSpPr>
          <p:spPr>
            <a:xfrm>
              <a:off x="3859997" y="2576928"/>
              <a:ext cx="192427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接點 68"/>
            <p:cNvCxnSpPr/>
            <p:nvPr/>
          </p:nvCxnSpPr>
          <p:spPr>
            <a:xfrm rot="5400000" flipH="1" flipV="1">
              <a:off x="5178419" y="3177602"/>
              <a:ext cx="1218639" cy="692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接點 69"/>
            <p:cNvCxnSpPr/>
            <p:nvPr/>
          </p:nvCxnSpPr>
          <p:spPr>
            <a:xfrm rot="5400000" flipH="1" flipV="1">
              <a:off x="3250674" y="3186251"/>
              <a:ext cx="1218642" cy="0"/>
            </a:xfrm>
            <a:prstGeom prst="line">
              <a:avLst/>
            </a:prstGeom>
            <a:ln w="1905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接點 70"/>
            <p:cNvCxnSpPr/>
            <p:nvPr/>
          </p:nvCxnSpPr>
          <p:spPr>
            <a:xfrm>
              <a:off x="2385637" y="4158569"/>
              <a:ext cx="1924279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接點 71"/>
            <p:cNvCxnSpPr/>
            <p:nvPr/>
          </p:nvCxnSpPr>
          <p:spPr>
            <a:xfrm>
              <a:off x="1928794" y="5859480"/>
              <a:ext cx="193120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接點 72"/>
            <p:cNvCxnSpPr/>
            <p:nvPr/>
          </p:nvCxnSpPr>
          <p:spPr>
            <a:xfrm rot="5400000" flipH="1" flipV="1">
              <a:off x="2076036" y="2639081"/>
              <a:ext cx="1851295" cy="17166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接點 73"/>
            <p:cNvCxnSpPr/>
            <p:nvPr/>
          </p:nvCxnSpPr>
          <p:spPr>
            <a:xfrm rot="5400000" flipH="1" flipV="1">
              <a:off x="3468716" y="5002969"/>
              <a:ext cx="1218639" cy="69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接點 74"/>
            <p:cNvCxnSpPr/>
            <p:nvPr/>
          </p:nvCxnSpPr>
          <p:spPr>
            <a:xfrm rot="5400000" flipH="1" flipV="1">
              <a:off x="1537513" y="5018528"/>
              <a:ext cx="1218642" cy="692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接點 75"/>
            <p:cNvCxnSpPr/>
            <p:nvPr/>
          </p:nvCxnSpPr>
          <p:spPr>
            <a:xfrm>
              <a:off x="3859997" y="3790383"/>
              <a:ext cx="1924279" cy="0"/>
            </a:xfrm>
            <a:prstGeom prst="line">
              <a:avLst/>
            </a:prstGeom>
            <a:ln w="1905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接點 76"/>
            <p:cNvCxnSpPr/>
            <p:nvPr/>
          </p:nvCxnSpPr>
          <p:spPr>
            <a:xfrm rot="5400000" flipH="1" flipV="1">
              <a:off x="3446649" y="3802262"/>
              <a:ext cx="425228" cy="401468"/>
            </a:xfrm>
            <a:prstGeom prst="line">
              <a:avLst/>
            </a:prstGeom>
            <a:ln w="1905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接點 77"/>
            <p:cNvCxnSpPr/>
            <p:nvPr/>
          </p:nvCxnSpPr>
          <p:spPr>
            <a:xfrm rot="5400000" flipH="1" flipV="1">
              <a:off x="4008965" y="2637352"/>
              <a:ext cx="1840923" cy="170970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接點 78"/>
            <p:cNvCxnSpPr/>
            <p:nvPr/>
          </p:nvCxnSpPr>
          <p:spPr>
            <a:xfrm rot="5400000" flipH="1" flipV="1">
              <a:off x="3784998" y="3860198"/>
              <a:ext cx="2074281" cy="192427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接點 79"/>
            <p:cNvCxnSpPr/>
            <p:nvPr/>
          </p:nvCxnSpPr>
          <p:spPr>
            <a:xfrm rot="5400000" flipH="1" flipV="1">
              <a:off x="1872594" y="4266626"/>
              <a:ext cx="1649054" cy="153665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群組 88"/>
          <p:cNvGrpSpPr>
            <a:grpSpLocks/>
          </p:cNvGrpSpPr>
          <p:nvPr/>
        </p:nvGrpSpPr>
        <p:grpSpPr bwMode="auto">
          <a:xfrm>
            <a:off x="4643438" y="1214438"/>
            <a:ext cx="1428750" cy="1595437"/>
            <a:chOff x="2071670" y="2559602"/>
            <a:chExt cx="1428749" cy="1595920"/>
          </a:xfrm>
        </p:grpSpPr>
        <p:grpSp>
          <p:nvGrpSpPr>
            <p:cNvPr id="19521" name="群組 22"/>
            <p:cNvGrpSpPr>
              <a:grpSpLocks/>
            </p:cNvGrpSpPr>
            <p:nvPr/>
          </p:nvGrpSpPr>
          <p:grpSpPr bwMode="auto">
            <a:xfrm>
              <a:off x="2357422" y="2928934"/>
              <a:ext cx="857256" cy="1000132"/>
              <a:chOff x="2428860" y="3214686"/>
              <a:chExt cx="857256" cy="1000132"/>
            </a:xfrm>
          </p:grpSpPr>
          <p:cxnSp>
            <p:nvCxnSpPr>
              <p:cNvPr id="19525" name="直線單箭頭接點 93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428066" y="3500438"/>
                <a:ext cx="572298" cy="794"/>
              </a:xfrm>
              <a:prstGeom prst="straightConnector1">
                <a:avLst/>
              </a:prstGeom>
              <a:noFill/>
              <a:ln w="28575" algn="ctr">
                <a:solidFill>
                  <a:schemeClr val="bg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9526" name="直線單箭頭接點 94"/>
              <p:cNvCxnSpPr>
                <a:cxnSpLocks noChangeShapeType="1"/>
              </p:cNvCxnSpPr>
              <p:nvPr/>
            </p:nvCxnSpPr>
            <p:spPr bwMode="auto">
              <a:xfrm rot="5400000">
                <a:off x="2362184" y="3852866"/>
                <a:ext cx="428628" cy="295276"/>
              </a:xfrm>
              <a:prstGeom prst="straightConnector1">
                <a:avLst/>
              </a:prstGeom>
              <a:noFill/>
              <a:ln w="28575" algn="ctr">
                <a:solidFill>
                  <a:schemeClr val="bg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9527" name="直線單箭頭接點 95"/>
              <p:cNvCxnSpPr>
                <a:cxnSpLocks noChangeShapeType="1"/>
              </p:cNvCxnSpPr>
              <p:nvPr/>
            </p:nvCxnSpPr>
            <p:spPr bwMode="auto">
              <a:xfrm>
                <a:off x="2714612" y="3786190"/>
                <a:ext cx="571504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bg1"/>
                </a:solidFill>
                <a:round/>
                <a:headEnd/>
                <a:tailEnd type="arrow" w="med" len="med"/>
              </a:ln>
            </p:spPr>
          </p:cxnSp>
        </p:grpSp>
        <p:sp>
          <p:nvSpPr>
            <p:cNvPr id="19522" name="文字方塊 90"/>
            <p:cNvSpPr txBox="1">
              <a:spLocks noChangeArrowheads="1"/>
            </p:cNvSpPr>
            <p:nvPr/>
          </p:nvSpPr>
          <p:spPr bwMode="auto">
            <a:xfrm>
              <a:off x="3143240" y="3286124"/>
              <a:ext cx="3571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TW"/>
                <a:t>x</a:t>
              </a:r>
              <a:endParaRPr lang="zh-TW" altLang="en-US"/>
            </a:p>
          </p:txBody>
        </p:sp>
        <p:sp>
          <p:nvSpPr>
            <p:cNvPr id="19523" name="文字方塊 91"/>
            <p:cNvSpPr txBox="1">
              <a:spLocks noChangeArrowheads="1"/>
            </p:cNvSpPr>
            <p:nvPr/>
          </p:nvSpPr>
          <p:spPr bwMode="auto">
            <a:xfrm>
              <a:off x="2428860" y="2559602"/>
              <a:ext cx="3571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TW"/>
                <a:t>y</a:t>
              </a:r>
              <a:endParaRPr lang="zh-TW" altLang="en-US"/>
            </a:p>
          </p:txBody>
        </p:sp>
        <p:sp>
          <p:nvSpPr>
            <p:cNvPr id="19524" name="文字方塊 92"/>
            <p:cNvSpPr txBox="1">
              <a:spLocks noChangeArrowheads="1"/>
            </p:cNvSpPr>
            <p:nvPr/>
          </p:nvSpPr>
          <p:spPr bwMode="auto">
            <a:xfrm>
              <a:off x="2071670" y="3786190"/>
              <a:ext cx="3571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TW"/>
                <a:t>z</a:t>
              </a:r>
              <a:endParaRPr lang="zh-TW" altLang="en-US"/>
            </a:p>
          </p:txBody>
        </p:sp>
      </p:grpSp>
      <p:sp>
        <p:nvSpPr>
          <p:cNvPr id="97" name="弧形 96"/>
          <p:cNvSpPr/>
          <p:nvPr/>
        </p:nvSpPr>
        <p:spPr bwMode="auto">
          <a:xfrm rot="10800000">
            <a:off x="5072066" y="1571612"/>
            <a:ext cx="285752" cy="380850"/>
          </a:xfrm>
          <a:prstGeom prst="arc">
            <a:avLst>
              <a:gd name="adj1" fmla="val 11689376"/>
              <a:gd name="adj2" fmla="val 20444473"/>
            </a:avLst>
          </a:prstGeom>
          <a:noFill/>
          <a:ln w="19050" cap="flat" cmpd="sng" algn="ctr">
            <a:solidFill>
              <a:srgbClr val="FFFF99"/>
            </a:solidFill>
            <a:prstDash val="solid"/>
            <a:round/>
            <a:headEnd type="triangl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8" name="弧形 97"/>
          <p:cNvSpPr/>
          <p:nvPr/>
        </p:nvSpPr>
        <p:spPr bwMode="auto">
          <a:xfrm>
            <a:off x="7572396" y="2000240"/>
            <a:ext cx="142876" cy="523726"/>
          </a:xfrm>
          <a:prstGeom prst="arc">
            <a:avLst>
              <a:gd name="adj1" fmla="val 9416202"/>
              <a:gd name="adj2" fmla="val 658540"/>
            </a:avLst>
          </a:prstGeom>
          <a:noFill/>
          <a:ln w="19050" cap="flat" cmpd="sng" algn="ctr">
            <a:solidFill>
              <a:srgbClr val="FFFF99"/>
            </a:solidFill>
            <a:prstDash val="solid"/>
            <a:round/>
            <a:headEnd type="none" w="med" len="med"/>
            <a:tailEnd type="triangl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cxnSp>
        <p:nvCxnSpPr>
          <p:cNvPr id="99" name="直線單箭頭接點 98"/>
          <p:cNvCxnSpPr/>
          <p:nvPr/>
        </p:nvCxnSpPr>
        <p:spPr bwMode="auto">
          <a:xfrm>
            <a:off x="2571736" y="2285992"/>
            <a:ext cx="1143008" cy="1588"/>
          </a:xfrm>
          <a:prstGeom prst="straightConnector1">
            <a:avLst/>
          </a:prstGeom>
          <a:noFill/>
          <a:ln w="19050" cap="flat" cmpd="sng" algn="ctr">
            <a:solidFill>
              <a:srgbClr val="FFFF99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100" name="直線單箭頭接點 99"/>
          <p:cNvCxnSpPr/>
          <p:nvPr/>
        </p:nvCxnSpPr>
        <p:spPr bwMode="auto">
          <a:xfrm rot="5400000" flipH="1" flipV="1">
            <a:off x="607191" y="1964521"/>
            <a:ext cx="785818" cy="428628"/>
          </a:xfrm>
          <a:prstGeom prst="straightConnector1">
            <a:avLst/>
          </a:prstGeom>
          <a:noFill/>
          <a:ln w="19050" cap="flat" cmpd="sng" algn="ctr">
            <a:solidFill>
              <a:srgbClr val="FFFF99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grpSp>
        <p:nvGrpSpPr>
          <p:cNvPr id="8" name="群組 100"/>
          <p:cNvGrpSpPr>
            <a:grpSpLocks/>
          </p:cNvGrpSpPr>
          <p:nvPr/>
        </p:nvGrpSpPr>
        <p:grpSpPr bwMode="auto">
          <a:xfrm>
            <a:off x="285750" y="1214438"/>
            <a:ext cx="1428750" cy="1595437"/>
            <a:chOff x="2071670" y="2559602"/>
            <a:chExt cx="1428749" cy="1595920"/>
          </a:xfrm>
        </p:grpSpPr>
        <p:grpSp>
          <p:nvGrpSpPr>
            <p:cNvPr id="19514" name="群組 22"/>
            <p:cNvGrpSpPr>
              <a:grpSpLocks/>
            </p:cNvGrpSpPr>
            <p:nvPr/>
          </p:nvGrpSpPr>
          <p:grpSpPr bwMode="auto">
            <a:xfrm>
              <a:off x="2357422" y="2928934"/>
              <a:ext cx="857256" cy="1000132"/>
              <a:chOff x="2428860" y="3214686"/>
              <a:chExt cx="857256" cy="1000132"/>
            </a:xfrm>
          </p:grpSpPr>
          <p:cxnSp>
            <p:nvCxnSpPr>
              <p:cNvPr id="19518" name="直線單箭頭接點 10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428066" y="3500438"/>
                <a:ext cx="572298" cy="794"/>
              </a:xfrm>
              <a:prstGeom prst="straightConnector1">
                <a:avLst/>
              </a:prstGeom>
              <a:noFill/>
              <a:ln w="28575" algn="ctr">
                <a:solidFill>
                  <a:schemeClr val="bg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9519" name="直線單箭頭接點 106"/>
              <p:cNvCxnSpPr>
                <a:cxnSpLocks noChangeShapeType="1"/>
              </p:cNvCxnSpPr>
              <p:nvPr/>
            </p:nvCxnSpPr>
            <p:spPr bwMode="auto">
              <a:xfrm rot="5400000">
                <a:off x="2362184" y="3852866"/>
                <a:ext cx="428628" cy="295276"/>
              </a:xfrm>
              <a:prstGeom prst="straightConnector1">
                <a:avLst/>
              </a:prstGeom>
              <a:noFill/>
              <a:ln w="28575" algn="ctr">
                <a:solidFill>
                  <a:schemeClr val="bg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9520" name="直線單箭頭接點 107"/>
              <p:cNvCxnSpPr>
                <a:cxnSpLocks noChangeShapeType="1"/>
              </p:cNvCxnSpPr>
              <p:nvPr/>
            </p:nvCxnSpPr>
            <p:spPr bwMode="auto">
              <a:xfrm>
                <a:off x="2714612" y="3786190"/>
                <a:ext cx="571504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bg1"/>
                </a:solidFill>
                <a:round/>
                <a:headEnd/>
                <a:tailEnd type="arrow" w="med" len="med"/>
              </a:ln>
            </p:spPr>
          </p:cxnSp>
        </p:grpSp>
        <p:sp>
          <p:nvSpPr>
            <p:cNvPr id="19515" name="文字方塊 102"/>
            <p:cNvSpPr txBox="1">
              <a:spLocks noChangeArrowheads="1"/>
            </p:cNvSpPr>
            <p:nvPr/>
          </p:nvSpPr>
          <p:spPr bwMode="auto">
            <a:xfrm>
              <a:off x="3143240" y="3286124"/>
              <a:ext cx="3571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TW"/>
                <a:t>x</a:t>
              </a:r>
              <a:endParaRPr lang="zh-TW" altLang="en-US"/>
            </a:p>
          </p:txBody>
        </p:sp>
        <p:sp>
          <p:nvSpPr>
            <p:cNvPr id="19516" name="文字方塊 103"/>
            <p:cNvSpPr txBox="1">
              <a:spLocks noChangeArrowheads="1"/>
            </p:cNvSpPr>
            <p:nvPr/>
          </p:nvSpPr>
          <p:spPr bwMode="auto">
            <a:xfrm>
              <a:off x="2428860" y="2559602"/>
              <a:ext cx="3571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TW"/>
                <a:t>y</a:t>
              </a:r>
              <a:endParaRPr lang="zh-TW" altLang="en-US"/>
            </a:p>
          </p:txBody>
        </p:sp>
        <p:sp>
          <p:nvSpPr>
            <p:cNvPr id="19517" name="文字方塊 104"/>
            <p:cNvSpPr txBox="1">
              <a:spLocks noChangeArrowheads="1"/>
            </p:cNvSpPr>
            <p:nvPr/>
          </p:nvSpPr>
          <p:spPr bwMode="auto">
            <a:xfrm>
              <a:off x="2071670" y="3786190"/>
              <a:ext cx="3571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TW"/>
                <a:t>z</a:t>
              </a:r>
              <a:endParaRPr lang="zh-TW" altLang="en-US"/>
            </a:p>
          </p:txBody>
        </p:sp>
      </p:grpSp>
      <p:grpSp>
        <p:nvGrpSpPr>
          <p:cNvPr id="10" name="群組 108"/>
          <p:cNvGrpSpPr>
            <a:grpSpLocks/>
          </p:cNvGrpSpPr>
          <p:nvPr/>
        </p:nvGrpSpPr>
        <p:grpSpPr bwMode="auto">
          <a:xfrm>
            <a:off x="6786563" y="1214438"/>
            <a:ext cx="1428750" cy="1595437"/>
            <a:chOff x="2071670" y="2559602"/>
            <a:chExt cx="1428749" cy="1595920"/>
          </a:xfrm>
        </p:grpSpPr>
        <p:grpSp>
          <p:nvGrpSpPr>
            <p:cNvPr id="19507" name="群組 109"/>
            <p:cNvGrpSpPr>
              <a:grpSpLocks/>
            </p:cNvGrpSpPr>
            <p:nvPr/>
          </p:nvGrpSpPr>
          <p:grpSpPr bwMode="auto">
            <a:xfrm>
              <a:off x="2357422" y="2928934"/>
              <a:ext cx="857256" cy="1000132"/>
              <a:chOff x="2428860" y="3214686"/>
              <a:chExt cx="857256" cy="1000132"/>
            </a:xfrm>
          </p:grpSpPr>
          <p:cxnSp>
            <p:nvCxnSpPr>
              <p:cNvPr id="19511" name="直線單箭頭接點 113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428066" y="3500438"/>
                <a:ext cx="572298" cy="794"/>
              </a:xfrm>
              <a:prstGeom prst="straightConnector1">
                <a:avLst/>
              </a:prstGeom>
              <a:noFill/>
              <a:ln w="28575" algn="ctr">
                <a:solidFill>
                  <a:schemeClr val="bg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9512" name="直線單箭頭接點 114"/>
              <p:cNvCxnSpPr>
                <a:cxnSpLocks noChangeShapeType="1"/>
              </p:cNvCxnSpPr>
              <p:nvPr/>
            </p:nvCxnSpPr>
            <p:spPr bwMode="auto">
              <a:xfrm rot="5400000">
                <a:off x="2362184" y="3852866"/>
                <a:ext cx="428628" cy="295276"/>
              </a:xfrm>
              <a:prstGeom prst="straightConnector1">
                <a:avLst/>
              </a:prstGeom>
              <a:noFill/>
              <a:ln w="28575" algn="ctr">
                <a:solidFill>
                  <a:schemeClr val="bg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9513" name="直線單箭頭接點 115"/>
              <p:cNvCxnSpPr>
                <a:cxnSpLocks noChangeShapeType="1"/>
              </p:cNvCxnSpPr>
              <p:nvPr/>
            </p:nvCxnSpPr>
            <p:spPr bwMode="auto">
              <a:xfrm>
                <a:off x="2714612" y="3786190"/>
                <a:ext cx="571504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bg1"/>
                </a:solidFill>
                <a:round/>
                <a:headEnd/>
                <a:tailEnd type="arrow" w="med" len="med"/>
              </a:ln>
            </p:spPr>
          </p:cxnSp>
        </p:grpSp>
        <p:sp>
          <p:nvSpPr>
            <p:cNvPr id="19508" name="文字方塊 110"/>
            <p:cNvSpPr txBox="1">
              <a:spLocks noChangeArrowheads="1"/>
            </p:cNvSpPr>
            <p:nvPr/>
          </p:nvSpPr>
          <p:spPr bwMode="auto">
            <a:xfrm>
              <a:off x="3143240" y="3286124"/>
              <a:ext cx="3571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TW"/>
                <a:t>x</a:t>
              </a:r>
              <a:endParaRPr lang="zh-TW" altLang="en-US"/>
            </a:p>
          </p:txBody>
        </p:sp>
        <p:sp>
          <p:nvSpPr>
            <p:cNvPr id="19509" name="文字方塊 111"/>
            <p:cNvSpPr txBox="1">
              <a:spLocks noChangeArrowheads="1"/>
            </p:cNvSpPr>
            <p:nvPr/>
          </p:nvSpPr>
          <p:spPr bwMode="auto">
            <a:xfrm>
              <a:off x="2428860" y="2559602"/>
              <a:ext cx="3571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TW"/>
                <a:t>y</a:t>
              </a:r>
              <a:endParaRPr lang="zh-TW" altLang="en-US"/>
            </a:p>
          </p:txBody>
        </p:sp>
        <p:sp>
          <p:nvSpPr>
            <p:cNvPr id="19510" name="文字方塊 112"/>
            <p:cNvSpPr txBox="1">
              <a:spLocks noChangeArrowheads="1"/>
            </p:cNvSpPr>
            <p:nvPr/>
          </p:nvSpPr>
          <p:spPr bwMode="auto">
            <a:xfrm>
              <a:off x="2071670" y="3786190"/>
              <a:ext cx="3571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TW"/>
                <a:t>z</a:t>
              </a:r>
              <a:endParaRPr lang="zh-TW" altLang="en-US"/>
            </a:p>
          </p:txBody>
        </p:sp>
      </p:grpSp>
      <p:grpSp>
        <p:nvGrpSpPr>
          <p:cNvPr id="12" name="群組 116"/>
          <p:cNvGrpSpPr>
            <a:grpSpLocks/>
          </p:cNvGrpSpPr>
          <p:nvPr/>
        </p:nvGrpSpPr>
        <p:grpSpPr bwMode="auto">
          <a:xfrm>
            <a:off x="2571750" y="1214438"/>
            <a:ext cx="1428750" cy="1595437"/>
            <a:chOff x="2071670" y="2559602"/>
            <a:chExt cx="1428749" cy="1595920"/>
          </a:xfrm>
        </p:grpSpPr>
        <p:grpSp>
          <p:nvGrpSpPr>
            <p:cNvPr id="19500" name="群組 22"/>
            <p:cNvGrpSpPr>
              <a:grpSpLocks/>
            </p:cNvGrpSpPr>
            <p:nvPr/>
          </p:nvGrpSpPr>
          <p:grpSpPr bwMode="auto">
            <a:xfrm>
              <a:off x="2357422" y="2928934"/>
              <a:ext cx="857256" cy="1000132"/>
              <a:chOff x="2428860" y="3214686"/>
              <a:chExt cx="857256" cy="1000132"/>
            </a:xfrm>
          </p:grpSpPr>
          <p:cxnSp>
            <p:nvCxnSpPr>
              <p:cNvPr id="19504" name="直線單箭頭接點 12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428066" y="3500438"/>
                <a:ext cx="572298" cy="794"/>
              </a:xfrm>
              <a:prstGeom prst="straightConnector1">
                <a:avLst/>
              </a:prstGeom>
              <a:noFill/>
              <a:ln w="28575" algn="ctr">
                <a:solidFill>
                  <a:schemeClr val="bg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9505" name="直線單箭頭接點 122"/>
              <p:cNvCxnSpPr>
                <a:cxnSpLocks noChangeShapeType="1"/>
              </p:cNvCxnSpPr>
              <p:nvPr/>
            </p:nvCxnSpPr>
            <p:spPr bwMode="auto">
              <a:xfrm rot="5400000">
                <a:off x="2362184" y="3852866"/>
                <a:ext cx="428628" cy="295276"/>
              </a:xfrm>
              <a:prstGeom prst="straightConnector1">
                <a:avLst/>
              </a:prstGeom>
              <a:noFill/>
              <a:ln w="28575" algn="ctr">
                <a:solidFill>
                  <a:schemeClr val="bg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9506" name="直線單箭頭接點 123"/>
              <p:cNvCxnSpPr>
                <a:cxnSpLocks noChangeShapeType="1"/>
              </p:cNvCxnSpPr>
              <p:nvPr/>
            </p:nvCxnSpPr>
            <p:spPr bwMode="auto">
              <a:xfrm>
                <a:off x="2714612" y="3786190"/>
                <a:ext cx="571504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bg1"/>
                </a:solidFill>
                <a:round/>
                <a:headEnd/>
                <a:tailEnd type="arrow" w="med" len="med"/>
              </a:ln>
            </p:spPr>
          </p:cxnSp>
        </p:grpSp>
        <p:sp>
          <p:nvSpPr>
            <p:cNvPr id="19501" name="文字方塊 118"/>
            <p:cNvSpPr txBox="1">
              <a:spLocks noChangeArrowheads="1"/>
            </p:cNvSpPr>
            <p:nvPr/>
          </p:nvSpPr>
          <p:spPr bwMode="auto">
            <a:xfrm>
              <a:off x="3143240" y="3286124"/>
              <a:ext cx="3571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TW"/>
                <a:t>x</a:t>
              </a:r>
              <a:endParaRPr lang="zh-TW" altLang="en-US"/>
            </a:p>
          </p:txBody>
        </p:sp>
        <p:sp>
          <p:nvSpPr>
            <p:cNvPr id="19502" name="文字方塊 119"/>
            <p:cNvSpPr txBox="1">
              <a:spLocks noChangeArrowheads="1"/>
            </p:cNvSpPr>
            <p:nvPr/>
          </p:nvSpPr>
          <p:spPr bwMode="auto">
            <a:xfrm>
              <a:off x="2428860" y="2559602"/>
              <a:ext cx="3571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TW"/>
                <a:t>y</a:t>
              </a:r>
              <a:endParaRPr lang="zh-TW" altLang="en-US"/>
            </a:p>
          </p:txBody>
        </p:sp>
        <p:sp>
          <p:nvSpPr>
            <p:cNvPr id="19503" name="文字方塊 120"/>
            <p:cNvSpPr txBox="1">
              <a:spLocks noChangeArrowheads="1"/>
            </p:cNvSpPr>
            <p:nvPr/>
          </p:nvSpPr>
          <p:spPr bwMode="auto">
            <a:xfrm>
              <a:off x="2071670" y="3786190"/>
              <a:ext cx="3571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TW"/>
                <a:t>z</a:t>
              </a:r>
              <a:endParaRPr lang="zh-TW" altLang="en-US"/>
            </a:p>
          </p:txBody>
        </p:sp>
      </p:grpSp>
      <p:cxnSp>
        <p:nvCxnSpPr>
          <p:cNvPr id="126" name="直線接點 125"/>
          <p:cNvCxnSpPr>
            <a:cxnSpLocks noChangeShapeType="1"/>
          </p:cNvCxnSpPr>
          <p:nvPr/>
        </p:nvCxnSpPr>
        <p:spPr bwMode="auto">
          <a:xfrm rot="16200000" flipH="1">
            <a:off x="2739232" y="2940843"/>
            <a:ext cx="450850" cy="3071813"/>
          </a:xfrm>
          <a:prstGeom prst="line">
            <a:avLst/>
          </a:prstGeom>
          <a:noFill/>
          <a:ln w="76200" algn="ctr">
            <a:solidFill>
              <a:srgbClr val="CCFF66"/>
            </a:solidFill>
            <a:round/>
            <a:headEnd type="oval" w="med" len="med"/>
            <a:tailEnd type="oval" w="med" len="med"/>
          </a:ln>
        </p:spPr>
      </p:cxnSp>
      <p:cxnSp>
        <p:nvCxnSpPr>
          <p:cNvPr id="128" name="直線接點 127"/>
          <p:cNvCxnSpPr>
            <a:cxnSpLocks noChangeShapeType="1"/>
          </p:cNvCxnSpPr>
          <p:nvPr/>
        </p:nvCxnSpPr>
        <p:spPr bwMode="auto">
          <a:xfrm rot="16200000" flipH="1">
            <a:off x="3775076" y="3976687"/>
            <a:ext cx="450850" cy="1000125"/>
          </a:xfrm>
          <a:prstGeom prst="line">
            <a:avLst/>
          </a:prstGeom>
          <a:noFill/>
          <a:ln w="38100" algn="ctr">
            <a:solidFill>
              <a:srgbClr val="CCFF66"/>
            </a:solidFill>
            <a:round/>
            <a:headEnd type="oval" w="med" len="med"/>
            <a:tailEnd type="oval" w="med" len="med"/>
          </a:ln>
        </p:spPr>
      </p:cxnSp>
      <p:cxnSp>
        <p:nvCxnSpPr>
          <p:cNvPr id="131" name="直線接點 130"/>
          <p:cNvCxnSpPr>
            <a:cxnSpLocks noChangeShapeType="1"/>
          </p:cNvCxnSpPr>
          <p:nvPr/>
        </p:nvCxnSpPr>
        <p:spPr bwMode="auto">
          <a:xfrm rot="5400000">
            <a:off x="4846638" y="3905250"/>
            <a:ext cx="450850" cy="1143000"/>
          </a:xfrm>
          <a:prstGeom prst="line">
            <a:avLst/>
          </a:prstGeom>
          <a:noFill/>
          <a:ln w="19050" algn="ctr">
            <a:solidFill>
              <a:srgbClr val="CCFF66"/>
            </a:solidFill>
            <a:round/>
            <a:headEnd type="oval" w="med" len="med"/>
            <a:tailEnd type="oval" w="med" len="med"/>
          </a:ln>
        </p:spPr>
      </p:cxnSp>
      <p:cxnSp>
        <p:nvCxnSpPr>
          <p:cNvPr id="134" name="直線接點 133"/>
          <p:cNvCxnSpPr>
            <a:cxnSpLocks noChangeShapeType="1"/>
          </p:cNvCxnSpPr>
          <p:nvPr/>
        </p:nvCxnSpPr>
        <p:spPr bwMode="auto">
          <a:xfrm rot="5400000">
            <a:off x="5882482" y="2869406"/>
            <a:ext cx="450850" cy="3214687"/>
          </a:xfrm>
          <a:prstGeom prst="line">
            <a:avLst/>
          </a:prstGeom>
          <a:noFill/>
          <a:ln w="3175" algn="ctr">
            <a:solidFill>
              <a:srgbClr val="CCFF66"/>
            </a:solidFill>
            <a:round/>
            <a:headEnd type="oval" w="med" len="med"/>
            <a:tailEnd type="oval" w="med" len="med"/>
          </a:ln>
        </p:spPr>
      </p:cxnSp>
      <p:grpSp>
        <p:nvGrpSpPr>
          <p:cNvPr id="14" name="群組 136"/>
          <p:cNvGrpSpPr>
            <a:grpSpLocks/>
          </p:cNvGrpSpPr>
          <p:nvPr/>
        </p:nvGrpSpPr>
        <p:grpSpPr bwMode="auto">
          <a:xfrm>
            <a:off x="5643563" y="4572000"/>
            <a:ext cx="1428750" cy="1595438"/>
            <a:chOff x="2071670" y="2559602"/>
            <a:chExt cx="1428749" cy="1595920"/>
          </a:xfrm>
        </p:grpSpPr>
        <p:grpSp>
          <p:nvGrpSpPr>
            <p:cNvPr id="19493" name="群組 22"/>
            <p:cNvGrpSpPr>
              <a:grpSpLocks/>
            </p:cNvGrpSpPr>
            <p:nvPr/>
          </p:nvGrpSpPr>
          <p:grpSpPr bwMode="auto">
            <a:xfrm>
              <a:off x="2357422" y="2928934"/>
              <a:ext cx="857256" cy="1000132"/>
              <a:chOff x="2428860" y="3214686"/>
              <a:chExt cx="857256" cy="1000132"/>
            </a:xfrm>
          </p:grpSpPr>
          <p:cxnSp>
            <p:nvCxnSpPr>
              <p:cNvPr id="19497" name="直線單箭頭接點 14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428066" y="3500438"/>
                <a:ext cx="572298" cy="794"/>
              </a:xfrm>
              <a:prstGeom prst="straightConnector1">
                <a:avLst/>
              </a:prstGeom>
              <a:noFill/>
              <a:ln w="28575" algn="ctr">
                <a:solidFill>
                  <a:schemeClr val="bg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9498" name="直線單箭頭接點 142"/>
              <p:cNvCxnSpPr>
                <a:cxnSpLocks noChangeShapeType="1"/>
              </p:cNvCxnSpPr>
              <p:nvPr/>
            </p:nvCxnSpPr>
            <p:spPr bwMode="auto">
              <a:xfrm rot="5400000">
                <a:off x="2362184" y="3852866"/>
                <a:ext cx="428628" cy="295276"/>
              </a:xfrm>
              <a:prstGeom prst="straightConnector1">
                <a:avLst/>
              </a:prstGeom>
              <a:noFill/>
              <a:ln w="28575" algn="ctr">
                <a:solidFill>
                  <a:schemeClr val="bg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9499" name="直線單箭頭接點 143"/>
              <p:cNvCxnSpPr>
                <a:cxnSpLocks noChangeShapeType="1"/>
              </p:cNvCxnSpPr>
              <p:nvPr/>
            </p:nvCxnSpPr>
            <p:spPr bwMode="auto">
              <a:xfrm>
                <a:off x="2714612" y="3786190"/>
                <a:ext cx="571504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bg1"/>
                </a:solidFill>
                <a:round/>
                <a:headEnd/>
                <a:tailEnd type="arrow" w="med" len="med"/>
              </a:ln>
            </p:spPr>
          </p:cxnSp>
        </p:grpSp>
        <p:sp>
          <p:nvSpPr>
            <p:cNvPr id="19494" name="文字方塊 138"/>
            <p:cNvSpPr txBox="1">
              <a:spLocks noChangeArrowheads="1"/>
            </p:cNvSpPr>
            <p:nvPr/>
          </p:nvSpPr>
          <p:spPr bwMode="auto">
            <a:xfrm>
              <a:off x="3143240" y="3286124"/>
              <a:ext cx="3571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TW"/>
                <a:t>x</a:t>
              </a:r>
              <a:endParaRPr lang="zh-TW" altLang="en-US"/>
            </a:p>
          </p:txBody>
        </p:sp>
        <p:sp>
          <p:nvSpPr>
            <p:cNvPr id="19495" name="文字方塊 139"/>
            <p:cNvSpPr txBox="1">
              <a:spLocks noChangeArrowheads="1"/>
            </p:cNvSpPr>
            <p:nvPr/>
          </p:nvSpPr>
          <p:spPr bwMode="auto">
            <a:xfrm>
              <a:off x="2428860" y="2559602"/>
              <a:ext cx="3571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TW"/>
                <a:t>y</a:t>
              </a:r>
              <a:endParaRPr lang="zh-TW" altLang="en-US"/>
            </a:p>
          </p:txBody>
        </p:sp>
        <p:sp>
          <p:nvSpPr>
            <p:cNvPr id="19496" name="文字方塊 140"/>
            <p:cNvSpPr txBox="1">
              <a:spLocks noChangeArrowheads="1"/>
            </p:cNvSpPr>
            <p:nvPr/>
          </p:nvSpPr>
          <p:spPr bwMode="auto">
            <a:xfrm>
              <a:off x="2071670" y="3786190"/>
              <a:ext cx="3571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None/>
              </a:pPr>
              <a:r>
                <a:rPr lang="en-US" altLang="zh-TW"/>
                <a:t>z</a:t>
              </a:r>
              <a:endParaRPr lang="zh-TW" altLang="en-US"/>
            </a:p>
          </p:txBody>
        </p:sp>
      </p:grpSp>
      <p:cxnSp>
        <p:nvCxnSpPr>
          <p:cNvPr id="89" name="直線單箭頭接點 88"/>
          <p:cNvCxnSpPr>
            <a:cxnSpLocks noChangeShapeType="1"/>
          </p:cNvCxnSpPr>
          <p:nvPr/>
        </p:nvCxnSpPr>
        <p:spPr bwMode="auto">
          <a:xfrm rot="16200000" flipV="1">
            <a:off x="2774951" y="2976562"/>
            <a:ext cx="450850" cy="3000375"/>
          </a:xfrm>
          <a:prstGeom prst="straightConnector1">
            <a:avLst/>
          </a:prstGeom>
          <a:noFill/>
          <a:ln w="19050" algn="ctr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90" name="直線單箭頭接點 89"/>
          <p:cNvCxnSpPr>
            <a:cxnSpLocks noChangeShapeType="1"/>
          </p:cNvCxnSpPr>
          <p:nvPr/>
        </p:nvCxnSpPr>
        <p:spPr bwMode="auto">
          <a:xfrm rot="16200000" flipV="1">
            <a:off x="3810794" y="4012406"/>
            <a:ext cx="450850" cy="928688"/>
          </a:xfrm>
          <a:prstGeom prst="straightConnector1">
            <a:avLst/>
          </a:prstGeom>
          <a:noFill/>
          <a:ln w="19050" algn="ctr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93" name="直線單箭頭接點 92"/>
          <p:cNvCxnSpPr>
            <a:cxnSpLocks noChangeShapeType="1"/>
          </p:cNvCxnSpPr>
          <p:nvPr/>
        </p:nvCxnSpPr>
        <p:spPr bwMode="auto">
          <a:xfrm rot="5400000" flipH="1" flipV="1">
            <a:off x="4846638" y="3905250"/>
            <a:ext cx="450850" cy="1143000"/>
          </a:xfrm>
          <a:prstGeom prst="straightConnector1">
            <a:avLst/>
          </a:prstGeom>
          <a:noFill/>
          <a:ln w="19050" algn="ctr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96" name="直線單箭頭接點 95"/>
          <p:cNvCxnSpPr>
            <a:cxnSpLocks noChangeShapeType="1"/>
          </p:cNvCxnSpPr>
          <p:nvPr/>
        </p:nvCxnSpPr>
        <p:spPr bwMode="auto">
          <a:xfrm rot="5400000" flipH="1" flipV="1">
            <a:off x="5882482" y="2869406"/>
            <a:ext cx="450850" cy="3214687"/>
          </a:xfrm>
          <a:prstGeom prst="straightConnector1">
            <a:avLst/>
          </a:prstGeom>
          <a:noFill/>
          <a:ln w="19050" algn="ctr">
            <a:solidFill>
              <a:srgbClr val="FFFF00"/>
            </a:solidFill>
            <a:round/>
            <a:headEnd/>
            <a:tailEnd type="arrow" w="med" len="med"/>
          </a:ln>
        </p:spPr>
      </p:cxnSp>
      <p:graphicFrame>
        <p:nvGraphicFramePr>
          <p:cNvPr id="91" name="物件 90"/>
          <p:cNvGraphicFramePr>
            <a:graphicFrameLocks noChangeAspect="1"/>
          </p:cNvGraphicFramePr>
          <p:nvPr/>
        </p:nvGraphicFramePr>
        <p:xfrm>
          <a:off x="3390900" y="2578100"/>
          <a:ext cx="914400" cy="198438"/>
        </p:xfrm>
        <a:graphic>
          <a:graphicData uri="http://schemas.openxmlformats.org/presentationml/2006/ole">
            <p:oleObj spid="_x0000_s108545" name="Equation" r:id="rId10" imgW="914400" imgH="198720" progId="">
              <p:embed/>
            </p:oleObj>
          </a:graphicData>
        </a:graphic>
      </p:graphicFrame>
      <p:sp>
        <p:nvSpPr>
          <p:cNvPr id="92" name="文字方塊 91"/>
          <p:cNvSpPr txBox="1"/>
          <p:nvPr/>
        </p:nvSpPr>
        <p:spPr>
          <a:xfrm>
            <a:off x="1762699" y="1905918"/>
            <a:ext cx="5122843" cy="646331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TW" sz="3600" b="1" dirty="0" smtClean="0">
                <a:solidFill>
                  <a:srgbClr val="CCFF66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&gt;                &gt;</a:t>
            </a:r>
            <a:r>
              <a:rPr lang="zh-TW" altLang="en-US" sz="3600" b="1" dirty="0" smtClean="0">
                <a:solidFill>
                  <a:srgbClr val="CCFF66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              </a:t>
            </a:r>
            <a:r>
              <a:rPr lang="en-US" altLang="zh-TW" sz="3600" b="1" dirty="0" smtClean="0">
                <a:solidFill>
                  <a:srgbClr val="CCFF66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&gt;</a:t>
            </a:r>
            <a:r>
              <a:rPr lang="zh-TW" altLang="en-US" sz="3600" b="1" dirty="0" smtClean="0">
                <a:solidFill>
                  <a:srgbClr val="CCFF66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</p:txBody>
      </p:sp>
    </p:spTree>
    <p:custDataLst>
      <p:tags r:id="rId2"/>
    </p:custDataLst>
  </p:cSld>
  <p:clrMapOvr>
    <a:masterClrMapping/>
  </p:clrMapOvr>
  <p:transition advTm="41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allAtOnce"/>
      <p:bldP spid="46" grpId="0" build="allAtOnce"/>
      <p:bldP spid="47" grpId="0" build="allAtOnce"/>
      <p:bldP spid="92" grpId="0"/>
      <p:bldP spid="9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35" y="1357298"/>
            <a:ext cx="1572497" cy="118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1357298"/>
            <a:ext cx="1572497" cy="118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60" y="1357298"/>
            <a:ext cx="1572497" cy="118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285" y="1357298"/>
            <a:ext cx="1572497" cy="118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2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094" y="2605070"/>
            <a:ext cx="1572497" cy="118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2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85219" y="2605070"/>
            <a:ext cx="1572497" cy="118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28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28344" y="2605070"/>
            <a:ext cx="1572497" cy="118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29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71469" y="2605070"/>
            <a:ext cx="1572497" cy="118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0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2910" y="3857605"/>
            <a:ext cx="1572497" cy="118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1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86035" y="3857605"/>
            <a:ext cx="1572497" cy="118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2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29160" y="3857605"/>
            <a:ext cx="1572497" cy="118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3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72285" y="3857605"/>
            <a:ext cx="1572497" cy="118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4" name="Picture 1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2910" y="5143512"/>
            <a:ext cx="1572497" cy="118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5" name="Picture 1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786035" y="5143512"/>
            <a:ext cx="1572497" cy="118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6" name="Picture 1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929160" y="5143512"/>
            <a:ext cx="1572497" cy="118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7" name="Picture 17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072285" y="5143512"/>
            <a:ext cx="1572497" cy="118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矩形 18"/>
          <p:cNvSpPr/>
          <p:nvPr/>
        </p:nvSpPr>
        <p:spPr>
          <a:xfrm>
            <a:off x="524865" y="516419"/>
            <a:ext cx="3570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Photo Ordering</a:t>
            </a:r>
            <a:endParaRPr lang="zh-TW" altLang="en-US" sz="36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606425" y="1325563"/>
            <a:ext cx="1571625" cy="1214437"/>
          </a:xfrm>
          <a:prstGeom prst="rect">
            <a:avLst/>
          </a:prstGeom>
          <a:noFill/>
          <a:ln w="28575" algn="ctr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</p:spTree>
    <p:custDataLst>
      <p:tags r:id="rId1"/>
    </p:custDataLst>
  </p:cSld>
  <p:clrMapOvr>
    <a:masterClrMapping/>
  </p:clrMapOvr>
  <p:transition advTm="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139 L -0.23438 0.0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602 L 0.23524 -0.3631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19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" y="-18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671 L 0.2349 -0.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19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" y="-27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22222E-6 L -0.23264 2.2222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22222E-6 L -0.23351 0.001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L -0.23663 -0.178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19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-8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-0.00023 L 0.70608 -0.1833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" y="-9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6 0.00139 L -0.23003 -0.1877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19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" y="-9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3 0.00209 L -0.47691 0.3754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" y="18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-0.00162 L -0.23298 -0.001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19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2.22222E-6 L 0.70799 0.1810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" y="9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71138E-6 L -0.70608 -1.71138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19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139 L -0.00086 0.5534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27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139 L 0.00208 0.3715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8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0.70903 -1.11111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19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277" y="1819252"/>
            <a:ext cx="1572497" cy="1181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00"/>
            </a:solidFill>
            <a:miter lim="800000"/>
          </a:ln>
          <a:effectLst>
            <a:glow rad="228600">
              <a:srgbClr val="FFC000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2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7595" name="Picture 11" descr="C:\Documents and Settings\chchang\桌面\新資料夾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55" y="1714488"/>
            <a:ext cx="1681824" cy="12600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Right"/>
            <a:lightRig rig="threePt" dir="t"/>
          </a:scene3d>
        </p:spPr>
      </p:pic>
      <p:pic>
        <p:nvPicPr>
          <p:cNvPr id="67596" name="Picture 12" descr="C:\Documents and Settings\chchang\桌面\新資料夾\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8783" y="1714488"/>
            <a:ext cx="1681824" cy="12600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Right"/>
            <a:lightRig rig="threePt" dir="t"/>
          </a:scene3d>
        </p:spPr>
      </p:pic>
      <p:pic>
        <p:nvPicPr>
          <p:cNvPr id="67597" name="Picture 13" descr="C:\Documents and Settings\chchang\桌面\新資料夾\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6161" y="1714488"/>
            <a:ext cx="1681828" cy="12600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Right"/>
            <a:lightRig rig="threePt" dir="t"/>
          </a:scene3d>
        </p:spPr>
      </p:pic>
      <p:pic>
        <p:nvPicPr>
          <p:cNvPr id="67598" name="Picture 14" descr="C:\Documents and Settings\chchang\桌面\新資料夾\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37473" y="1714488"/>
            <a:ext cx="1681828" cy="12600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Right"/>
            <a:lightRig rig="threePt" dir="t"/>
          </a:scene3d>
        </p:spPr>
      </p:pic>
      <p:pic>
        <p:nvPicPr>
          <p:cNvPr id="67599" name="Picture 15" descr="C:\Documents and Settings\chchang\桌面\新資料夾\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04855" y="1714488"/>
            <a:ext cx="1681828" cy="12600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Right"/>
            <a:lightRig rig="threePt" dir="t"/>
          </a:scene3d>
        </p:spPr>
      </p:pic>
      <p:pic>
        <p:nvPicPr>
          <p:cNvPr id="67600" name="Picture 16" descr="C:\Documents and Settings\chchang\桌面\新資料夾\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66167" y="1740372"/>
            <a:ext cx="1681828" cy="12600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Right"/>
            <a:lightRig rig="threePt" dir="t"/>
          </a:scene3d>
        </p:spPr>
      </p:pic>
      <p:pic>
        <p:nvPicPr>
          <p:cNvPr id="67601" name="Picture 17" descr="C:\Documents and Settings\chchang\桌面\新資料夾\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66233" y="1740372"/>
            <a:ext cx="1681828" cy="12600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Right"/>
            <a:lightRig rig="threePt" dir="t"/>
          </a:scene3d>
        </p:spPr>
      </p:pic>
      <p:pic>
        <p:nvPicPr>
          <p:cNvPr id="67602" name="Picture 18" descr="C:\Documents and Settings\chchang\桌面\新資料夾\8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33615" y="1740372"/>
            <a:ext cx="1681824" cy="12600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Right"/>
            <a:lightRig rig="threePt" dir="t"/>
          </a:scene3d>
        </p:spPr>
      </p:pic>
      <p:pic>
        <p:nvPicPr>
          <p:cNvPr id="67603" name="Picture 19" descr="C:\Documents and Settings\chchang\桌面\新資料夾\9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33681" y="1740372"/>
            <a:ext cx="1681824" cy="12600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Right"/>
            <a:lightRig rig="threePt" dir="t"/>
          </a:scene3d>
        </p:spPr>
      </p:pic>
      <p:pic>
        <p:nvPicPr>
          <p:cNvPr id="67604" name="Picture 20" descr="C:\Documents and Settings\chchang\桌面\新資料夾\10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94993" y="1740372"/>
            <a:ext cx="1681828" cy="12600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Right"/>
            <a:lightRig rig="threePt" dir="t"/>
          </a:scene3d>
        </p:spPr>
      </p:pic>
      <p:pic>
        <p:nvPicPr>
          <p:cNvPr id="67605" name="Picture 21" descr="C:\Documents and Settings\chchang\桌面\新資料夾\11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95059" y="1740372"/>
            <a:ext cx="1681828" cy="12600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Right"/>
            <a:lightRig rig="threePt" dir="t"/>
          </a:scene3d>
        </p:spPr>
      </p:pic>
      <p:pic>
        <p:nvPicPr>
          <p:cNvPr id="67606" name="Picture 22" descr="C:\Documents and Settings\chchang\桌面\新資料夾\12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262441" y="1740372"/>
            <a:ext cx="1681828" cy="12600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Right"/>
            <a:lightRig rig="threePt" dir="t"/>
          </a:scene3d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799504" y="1714488"/>
            <a:ext cx="1677515" cy="12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glow rad="228600">
              <a:srgbClr val="FF0000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2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" name="文字方塊 48"/>
          <p:cNvSpPr txBox="1"/>
          <p:nvPr/>
        </p:nvSpPr>
        <p:spPr>
          <a:xfrm>
            <a:off x="8001024" y="1643050"/>
            <a:ext cx="761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zh-TW" sz="5400" dirty="0" smtClean="0"/>
              <a:t>...</a:t>
            </a:r>
            <a:endParaRPr lang="zh-TW" altLang="en-US" sz="5400" dirty="0"/>
          </a:p>
        </p:txBody>
      </p:sp>
      <p:sp>
        <p:nvSpPr>
          <p:cNvPr id="50" name="文字方塊 49"/>
          <p:cNvSpPr txBox="1"/>
          <p:nvPr/>
        </p:nvSpPr>
        <p:spPr>
          <a:xfrm>
            <a:off x="357158" y="1643050"/>
            <a:ext cx="761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zh-TW" sz="5400" dirty="0" smtClean="0"/>
              <a:t>...</a:t>
            </a:r>
            <a:endParaRPr lang="zh-TW" altLang="en-US" sz="5400" dirty="0"/>
          </a:p>
        </p:txBody>
      </p:sp>
      <p:sp>
        <p:nvSpPr>
          <p:cNvPr id="54" name="矩形 53"/>
          <p:cNvSpPr/>
          <p:nvPr/>
        </p:nvSpPr>
        <p:spPr>
          <a:xfrm>
            <a:off x="524865" y="516419"/>
            <a:ext cx="33393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Speed Control</a:t>
            </a:r>
            <a:endParaRPr lang="zh-TW" altLang="en-US" sz="36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  <p:pic>
        <p:nvPicPr>
          <p:cNvPr id="20" name="speed_constant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9" cstate="print"/>
          <a:stretch>
            <a:fillRect/>
          </a:stretch>
        </p:blipFill>
        <p:spPr>
          <a:xfrm>
            <a:off x="2583542" y="3487057"/>
            <a:ext cx="3360000" cy="2520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  <p:transition advTm="225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7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1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24865" y="516419"/>
            <a:ext cx="33393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Speed Control</a:t>
            </a:r>
            <a:endParaRPr lang="zh-TW" altLang="en-US" sz="36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  <p:cxnSp>
        <p:nvCxnSpPr>
          <p:cNvPr id="21507" name="直線單箭頭接點 25"/>
          <p:cNvCxnSpPr>
            <a:cxnSpLocks noChangeShapeType="1"/>
          </p:cNvCxnSpPr>
          <p:nvPr/>
        </p:nvCxnSpPr>
        <p:spPr bwMode="auto">
          <a:xfrm>
            <a:off x="10358438" y="3929063"/>
            <a:ext cx="914400" cy="914400"/>
          </a:xfrm>
          <a:prstGeom prst="straightConnector1">
            <a:avLst/>
          </a:prstGeom>
          <a:noFill/>
          <a:ln w="9525" algn="ctr">
            <a:noFill/>
            <a:round/>
            <a:headEnd/>
            <a:tailEnd type="arrow" w="med" len="med"/>
          </a:ln>
        </p:spPr>
      </p:cxnSp>
      <p:sp>
        <p:nvSpPr>
          <p:cNvPr id="21508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 Emphasize the “fly-through” effect</a:t>
            </a:r>
          </a:p>
        </p:txBody>
      </p:sp>
      <p:pic>
        <p:nvPicPr>
          <p:cNvPr id="2151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49857"/>
          <a:stretch>
            <a:fillRect/>
          </a:stretch>
        </p:blipFill>
        <p:spPr bwMode="auto">
          <a:xfrm>
            <a:off x="1214414" y="2857500"/>
            <a:ext cx="2852738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peed_varing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686925" y="3076731"/>
            <a:ext cx="3360000" cy="2520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  <p:transition advTm="269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97200" y="1123200"/>
            <a:ext cx="9013372" cy="4746171"/>
            <a:chOff x="97970" y="1121231"/>
            <a:chExt cx="9013372" cy="4746171"/>
          </a:xfrm>
        </p:grpSpPr>
        <p:sp>
          <p:nvSpPr>
            <p:cNvPr id="6" name="矩形 5"/>
            <p:cNvSpPr/>
            <p:nvPr/>
          </p:nvSpPr>
          <p:spPr bwMode="auto">
            <a:xfrm>
              <a:off x="97970" y="1121231"/>
              <a:ext cx="9013372" cy="474617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317500"/>
            </a:effectLst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7675" y="1481138"/>
              <a:ext cx="8248650" cy="3895725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</p:spPr>
        </p:pic>
      </p:grpSp>
      <p:pic>
        <p:nvPicPr>
          <p:cNvPr id="12" name="earth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sp>
        <p:nvSpPr>
          <p:cNvPr id="14" name="橢圓 13"/>
          <p:cNvSpPr/>
          <p:nvPr/>
        </p:nvSpPr>
        <p:spPr bwMode="auto">
          <a:xfrm>
            <a:off x="4463143" y="3363686"/>
            <a:ext cx="250371" cy="228600"/>
          </a:xfrm>
          <a:prstGeom prst="ellipse">
            <a:avLst/>
          </a:prstGeom>
          <a:noFill/>
          <a:ln w="19050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5399314" y="1208314"/>
            <a:ext cx="1531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TW" sz="36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Taiwan</a:t>
            </a:r>
            <a:endParaRPr lang="zh-TW" altLang="en-US" sz="36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  <p:cxnSp>
        <p:nvCxnSpPr>
          <p:cNvPr id="17" name="直線單箭頭接點 16"/>
          <p:cNvCxnSpPr>
            <a:stCxn id="15" idx="2"/>
            <a:endCxn id="14" idx="7"/>
          </p:cNvCxnSpPr>
          <p:nvPr/>
        </p:nvCxnSpPr>
        <p:spPr bwMode="auto">
          <a:xfrm rot="5400000">
            <a:off x="4649781" y="1881712"/>
            <a:ext cx="1542519" cy="1488384"/>
          </a:xfrm>
          <a:prstGeom prst="straightConnector1">
            <a:avLst/>
          </a:prstGeom>
          <a:noFill/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arrow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cxnSp>
      <p:sp>
        <p:nvSpPr>
          <p:cNvPr id="22" name="矩形 21"/>
          <p:cNvSpPr/>
          <p:nvPr/>
        </p:nvSpPr>
        <p:spPr>
          <a:xfrm>
            <a:off x="1591665" y="5687132"/>
            <a:ext cx="60410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u="sng" dirty="0" smtClean="0">
                <a:ln w="19050">
                  <a:noFill/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+mj-ea"/>
                <a:cs typeface="+mj-cs"/>
              </a:rPr>
              <a:t>Chiang Kai-shek Memorial Hall</a:t>
            </a:r>
          </a:p>
        </p:txBody>
      </p:sp>
    </p:spTree>
    <p:custDataLst>
      <p:tags r:id="rId1"/>
    </p:custDataLst>
  </p:cSld>
  <p:clrMapOvr>
    <a:masterClrMapping/>
  </p:clrMapOvr>
  <p:transition advTm="164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2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47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747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4" grpId="2" animBg="1"/>
      <p:bldP spid="15" grpId="0"/>
      <p:bldP spid="15" grpId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9" descr="ub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3564" y="3606122"/>
            <a:ext cx="2952729" cy="221454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10" descr="uf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04809" y="3607200"/>
            <a:ext cx="2952750" cy="22145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8" name="圖片 17" descr="圖片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93233" y="3592575"/>
            <a:ext cx="2987040" cy="2249424"/>
          </a:xfrm>
          <a:prstGeom prst="rect">
            <a:avLst/>
          </a:prstGeom>
        </p:spPr>
      </p:pic>
      <p:pic>
        <p:nvPicPr>
          <p:cNvPr id="16" name="-2X.wmv">
            <a:hlinkClick r:id="" action="ppaction://media"/>
          </p:cNvPr>
          <p:cNvPicPr>
            <a:picLocks noRot="1"/>
          </p:cNvPicPr>
          <p:nvPr>
            <a:videoFile r:link="rId2"/>
          </p:nvPr>
        </p:nvPicPr>
        <p:blipFill>
          <a:blip r:embed="rId9" cstate="print">
            <a:lum contrast="10000"/>
          </a:blip>
          <a:stretch>
            <a:fillRect/>
          </a:stretch>
        </p:blipFill>
        <p:spPr>
          <a:xfrm>
            <a:off x="4760687" y="3628570"/>
            <a:ext cx="2946399" cy="2191657"/>
          </a:xfrm>
          <a:prstGeom prst="rect">
            <a:avLst/>
          </a:prstGeom>
          <a:ln>
            <a:noFill/>
          </a:ln>
        </p:spPr>
      </p:pic>
      <p:sp>
        <p:nvSpPr>
          <p:cNvPr id="4" name="矩形 3"/>
          <p:cNvSpPr/>
          <p:nvPr/>
        </p:nvSpPr>
        <p:spPr>
          <a:xfrm>
            <a:off x="524865" y="516419"/>
            <a:ext cx="38010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Post-processing</a:t>
            </a:r>
            <a:endParaRPr lang="zh-TW" altLang="en-US" sz="36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  <p:pic>
        <p:nvPicPr>
          <p:cNvPr id="8" name="圖片 7" descr="02-0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68731" y="1330765"/>
            <a:ext cx="2396450" cy="1800000"/>
          </a:xfrm>
          <a:prstGeom prst="rect">
            <a:avLst/>
          </a:prstGeom>
          <a:ln w="28575">
            <a:solidFill>
              <a:srgbClr val="FF0000"/>
            </a:solidFill>
          </a:ln>
          <a:effectLst/>
        </p:spPr>
      </p:pic>
      <p:pic>
        <p:nvPicPr>
          <p:cNvPr id="9" name="圖片 8" descr="02-0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41587" y="1319879"/>
            <a:ext cx="2396450" cy="1800000"/>
          </a:xfrm>
          <a:prstGeom prst="rect">
            <a:avLst/>
          </a:prstGeom>
          <a:ln w="28575">
            <a:solidFill>
              <a:srgbClr val="FFCC00"/>
            </a:solidFill>
          </a:ln>
          <a:effectLst/>
        </p:spPr>
      </p:pic>
      <p:cxnSp>
        <p:nvCxnSpPr>
          <p:cNvPr id="10" name="直線單箭頭接點 10"/>
          <p:cNvCxnSpPr>
            <a:cxnSpLocks noChangeShapeType="1"/>
          </p:cNvCxnSpPr>
          <p:nvPr/>
        </p:nvCxnSpPr>
        <p:spPr bwMode="auto">
          <a:xfrm>
            <a:off x="3551464" y="2141084"/>
            <a:ext cx="1785938" cy="1587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11" name="矩形 10"/>
          <p:cNvSpPr/>
          <p:nvPr/>
        </p:nvSpPr>
        <p:spPr>
          <a:xfrm>
            <a:off x="721187" y="5954033"/>
            <a:ext cx="4460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None/>
              <a:defRPr/>
            </a:pPr>
            <a:r>
              <a:rPr lang="en-US" altLang="zh-TW" dirty="0"/>
              <a:t>Black area is filled by </a:t>
            </a:r>
            <a:r>
              <a:rPr lang="en-US" altLang="zh-TW" dirty="0">
                <a:latin typeface="+mn-lt"/>
                <a:cs typeface="Times New Roman" pitchFamily="18" charset="0"/>
              </a:rPr>
              <a:t>destination image </a:t>
            </a:r>
            <a:r>
              <a:rPr lang="en-US" altLang="zh-TW" dirty="0">
                <a:solidFill>
                  <a:srgbClr val="CCFF33"/>
                </a:solidFill>
                <a:latin typeface="Times New Roman" pitchFamily="18" charset="0"/>
                <a:cs typeface="Times New Roman" pitchFamily="18" charset="0"/>
              </a:rPr>
              <a:t>J</a:t>
            </a: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277267" y="5970814"/>
            <a:ext cx="298994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zh-TW" dirty="0" smtClean="0"/>
              <a:t>Cross blending</a:t>
            </a:r>
            <a:endParaRPr lang="en-US" altLang="zh-TW" dirty="0"/>
          </a:p>
        </p:txBody>
      </p:sp>
      <p:sp>
        <p:nvSpPr>
          <p:cNvPr id="22" name="文字方塊 15"/>
          <p:cNvSpPr txBox="1">
            <a:spLocks noChangeArrowheads="1"/>
          </p:cNvSpPr>
          <p:nvPr/>
        </p:nvSpPr>
        <p:spPr bwMode="auto">
          <a:xfrm>
            <a:off x="911679" y="3164342"/>
            <a:ext cx="70856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en-US" altLang="zh-TW" sz="2000" dirty="0" smtClean="0">
                <a:latin typeface="+mn-lt"/>
                <a:cs typeface="Times New Roman" pitchFamily="18" charset="0"/>
              </a:rPr>
              <a:t>    source </a:t>
            </a:r>
            <a:r>
              <a:rPr lang="en-US" altLang="zh-TW" sz="2000" dirty="0">
                <a:latin typeface="+mn-lt"/>
                <a:cs typeface="Times New Roman" pitchFamily="18" charset="0"/>
              </a:rPr>
              <a:t>image </a:t>
            </a:r>
            <a:r>
              <a:rPr lang="en-US" altLang="zh-TW" sz="2000" dirty="0" smtClean="0">
                <a:solidFill>
                  <a:srgbClr val="FFC000"/>
                </a:solidFill>
                <a:latin typeface="+mj-lt"/>
                <a:cs typeface="Times New Roman" pitchFamily="18" charset="0"/>
              </a:rPr>
              <a:t>I                                           </a:t>
            </a:r>
            <a:r>
              <a:rPr lang="en-US" altLang="zh-TW" sz="2000" dirty="0" smtClean="0">
                <a:cs typeface="Times New Roman" pitchFamily="18" charset="0"/>
              </a:rPr>
              <a:t>destination image </a:t>
            </a:r>
            <a:r>
              <a:rPr lang="en-US" altLang="zh-TW" sz="2000" dirty="0" smtClean="0">
                <a:solidFill>
                  <a:srgbClr val="CCFF33"/>
                </a:solidFill>
                <a:latin typeface="+mj-lt"/>
                <a:cs typeface="Times New Roman" pitchFamily="18" charset="0"/>
              </a:rPr>
              <a:t>J</a:t>
            </a:r>
            <a:endParaRPr lang="zh-TW" altLang="en-US" sz="2000" dirty="0" smtClean="0">
              <a:solidFill>
                <a:srgbClr val="CCFF33"/>
              </a:solidFill>
              <a:latin typeface="+mj-lt"/>
            </a:endParaRPr>
          </a:p>
        </p:txBody>
      </p:sp>
      <p:sp>
        <p:nvSpPr>
          <p:cNvPr id="25" name="矩形 21"/>
          <p:cNvSpPr>
            <a:spLocks noChangeArrowheads="1"/>
          </p:cNvSpPr>
          <p:nvPr/>
        </p:nvSpPr>
        <p:spPr bwMode="auto">
          <a:xfrm>
            <a:off x="4731666" y="5943600"/>
            <a:ext cx="30044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zh-TW" dirty="0" smtClean="0"/>
              <a:t>Cross </a:t>
            </a:r>
            <a:r>
              <a:rPr lang="en-US" altLang="zh-TW" dirty="0"/>
              <a:t>fading</a:t>
            </a:r>
            <a:endParaRPr lang="zh-TW" altLang="en-US" dirty="0"/>
          </a:p>
        </p:txBody>
      </p:sp>
      <p:pic>
        <p:nvPicPr>
          <p:cNvPr id="15" name="cf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2" cstate="print"/>
          <a:stretch>
            <a:fillRect/>
          </a:stretch>
        </p:blipFill>
        <p:spPr>
          <a:xfrm>
            <a:off x="4788259" y="3607198"/>
            <a:ext cx="2952000" cy="2214000"/>
          </a:xfrm>
          <a:prstGeom prst="rect">
            <a:avLst/>
          </a:prstGeom>
          <a:ln>
            <a:noFill/>
          </a:ln>
        </p:spPr>
      </p:pic>
      <p:sp>
        <p:nvSpPr>
          <p:cNvPr id="19" name="矩形 21"/>
          <p:cNvSpPr>
            <a:spLocks noChangeArrowheads="1"/>
          </p:cNvSpPr>
          <p:nvPr/>
        </p:nvSpPr>
        <p:spPr bwMode="auto">
          <a:xfrm>
            <a:off x="4252682" y="5954261"/>
            <a:ext cx="4455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zh-TW" dirty="0" smtClean="0"/>
              <a:t>Cross fading + frame + camera shuttering</a:t>
            </a:r>
            <a:endParaRPr lang="zh-TW" altLang="en-US" dirty="0"/>
          </a:p>
        </p:txBody>
      </p:sp>
      <p:sp>
        <p:nvSpPr>
          <p:cNvPr id="17" name="橢圓 16"/>
          <p:cNvSpPr/>
          <p:nvPr/>
        </p:nvSpPr>
        <p:spPr bwMode="auto">
          <a:xfrm rot="21114615">
            <a:off x="1407886" y="3468914"/>
            <a:ext cx="1262743" cy="2510972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custDataLst>
      <p:tags r:id="rId1"/>
    </p:custDataLst>
  </p:cSld>
  <p:clrMapOvr>
    <a:masterClrMapping/>
  </p:clrMapOvr>
  <p:transition advTm="57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8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1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7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1" grpId="0" build="allAtOnce"/>
      <p:bldP spid="25" grpId="0"/>
      <p:bldP spid="25" grpId="1"/>
      <p:bldP spid="19" grpId="0"/>
      <p:bldP spid="17" grpId="0" animBg="1"/>
      <p:bldP spid="1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24865" y="516419"/>
            <a:ext cx="62166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4400" b="1" dirty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Music Beat Alignment </a:t>
            </a:r>
          </a:p>
        </p:txBody>
      </p:sp>
      <p:graphicFrame>
        <p:nvGraphicFramePr>
          <p:cNvPr id="114694" name="Object 6"/>
          <p:cNvGraphicFramePr>
            <a:graphicFrameLocks noChangeAspect="1"/>
          </p:cNvGraphicFramePr>
          <p:nvPr/>
        </p:nvGraphicFramePr>
        <p:xfrm>
          <a:off x="686927" y="2431138"/>
          <a:ext cx="7383083" cy="3352800"/>
        </p:xfrm>
        <a:graphic>
          <a:graphicData uri="http://schemas.openxmlformats.org/presentationml/2006/ole">
            <p:oleObj spid="_x0000_s114694" name="Visio" r:id="rId5" imgW="4978908" imgH="2169795" progId="">
              <p:embed/>
            </p:oleObj>
          </a:graphicData>
        </a:graphic>
      </p:graphicFrame>
      <p:sp>
        <p:nvSpPr>
          <p:cNvPr id="21" name="橢圓 20"/>
          <p:cNvSpPr/>
          <p:nvPr/>
        </p:nvSpPr>
        <p:spPr bwMode="auto">
          <a:xfrm>
            <a:off x="5547100" y="4797978"/>
            <a:ext cx="166687" cy="157162"/>
          </a:xfrm>
          <a:prstGeom prst="ellipse">
            <a:avLst/>
          </a:prstGeom>
          <a:solidFill>
            <a:srgbClr val="FFFF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742520" y="5465015"/>
            <a:ext cx="1866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zh-TW" sz="2000" dirty="0" smtClean="0"/>
              <a:t>beat alignment</a:t>
            </a:r>
            <a:endParaRPr lang="zh-TW" altLang="en-US" sz="2000" dirty="0" smtClean="0"/>
          </a:p>
        </p:txBody>
      </p:sp>
      <p:cxnSp>
        <p:nvCxnSpPr>
          <p:cNvPr id="25" name="直線單箭頭接點 24"/>
          <p:cNvCxnSpPr/>
          <p:nvPr/>
        </p:nvCxnSpPr>
        <p:spPr bwMode="auto">
          <a:xfrm rot="5400000">
            <a:off x="5602516" y="3410856"/>
            <a:ext cx="508003" cy="1451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14695" name="Object 7"/>
          <p:cNvGraphicFramePr>
            <a:graphicFrameLocks noChangeAspect="1"/>
          </p:cNvGraphicFramePr>
          <p:nvPr/>
        </p:nvGraphicFramePr>
        <p:xfrm>
          <a:off x="5593278" y="2321374"/>
          <a:ext cx="2322453" cy="2470412"/>
        </p:xfrm>
        <a:graphic>
          <a:graphicData uri="http://schemas.openxmlformats.org/presentationml/2006/ole">
            <p:oleObj spid="_x0000_s114695" name="Visio" r:id="rId6" imgW="1591818" imgH="1499235" progId="">
              <p:embed/>
            </p:oleObj>
          </a:graphicData>
        </a:graphic>
      </p:graphicFrame>
      <p:graphicFrame>
        <p:nvGraphicFramePr>
          <p:cNvPr id="114697" name="Object 9"/>
          <p:cNvGraphicFramePr>
            <a:graphicFrameLocks noChangeAspect="1"/>
          </p:cNvGraphicFramePr>
          <p:nvPr/>
        </p:nvGraphicFramePr>
        <p:xfrm>
          <a:off x="5751742" y="3790038"/>
          <a:ext cx="1897289" cy="986162"/>
        </p:xfrm>
        <a:graphic>
          <a:graphicData uri="http://schemas.openxmlformats.org/presentationml/2006/ole">
            <p:oleObj spid="_x0000_s114697" name="Visio" r:id="rId7" imgW="1123950" imgH="583692" progId="">
              <p:embed/>
            </p:oleObj>
          </a:graphicData>
        </a:graphic>
      </p:graphicFrame>
      <p:graphicFrame>
        <p:nvGraphicFramePr>
          <p:cNvPr id="114698" name="Object 10"/>
          <p:cNvGraphicFramePr>
            <a:graphicFrameLocks noChangeAspect="1"/>
          </p:cNvGraphicFramePr>
          <p:nvPr/>
        </p:nvGraphicFramePr>
        <p:xfrm>
          <a:off x="7010401" y="2417351"/>
          <a:ext cx="895350" cy="1208722"/>
        </p:xfrm>
        <a:graphic>
          <a:graphicData uri="http://schemas.openxmlformats.org/presentationml/2006/ole">
            <p:oleObj spid="_x0000_s114698" name="Visio" r:id="rId8" imgW="570738" imgH="771525" progId="">
              <p:embed/>
            </p:oleObj>
          </a:graphicData>
        </a:graphic>
      </p:graphicFrame>
      <p:sp>
        <p:nvSpPr>
          <p:cNvPr id="35" name="矩形 34"/>
          <p:cNvSpPr/>
          <p:nvPr/>
        </p:nvSpPr>
        <p:spPr>
          <a:xfrm>
            <a:off x="5112630" y="2714558"/>
            <a:ext cx="1638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zh-TW" sz="2000" dirty="0" smtClean="0"/>
              <a:t>photo switch</a:t>
            </a:r>
            <a:endParaRPr lang="zh-TW" altLang="en-US" sz="2000" dirty="0" smtClean="0"/>
          </a:p>
        </p:txBody>
      </p:sp>
      <p:sp>
        <p:nvSpPr>
          <p:cNvPr id="36" name="內容版面配置區 2"/>
          <p:cNvSpPr>
            <a:spLocks noGrp="1"/>
          </p:cNvSpPr>
          <p:nvPr>
            <p:ph idx="1"/>
          </p:nvPr>
        </p:nvSpPr>
        <p:spPr>
          <a:xfrm>
            <a:off x="533400" y="1352550"/>
            <a:ext cx="8153400" cy="4956175"/>
          </a:xfrm>
        </p:spPr>
        <p:txBody>
          <a:bodyPr/>
          <a:lstStyle/>
          <a:p>
            <a:r>
              <a:rPr lang="en-US" altLang="zh-TW" dirty="0" smtClean="0"/>
              <a:t> Harmonize the audio-visual effect</a:t>
            </a:r>
          </a:p>
        </p:txBody>
      </p:sp>
    </p:spTree>
    <p:custDataLst>
      <p:tags r:id="rId2"/>
    </p:custDataLst>
  </p:cSld>
  <p:clrMapOvr>
    <a:masterClrMapping/>
  </p:clrMapOvr>
  <p:transition advTm="429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46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46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46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46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24865" y="516419"/>
            <a:ext cx="1467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 smtClean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Demo</a:t>
            </a:r>
            <a:endParaRPr lang="zh-TW" altLang="en-US" sz="36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533400" y="1352550"/>
            <a:ext cx="8153400" cy="4956175"/>
          </a:xfrm>
        </p:spPr>
        <p:txBody>
          <a:bodyPr/>
          <a:lstStyle/>
          <a:p>
            <a:r>
              <a:rPr lang="en-US" altLang="zh-TW" dirty="0" smtClean="0"/>
              <a:t>Input unordered photos: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Output: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</p:txBody>
      </p:sp>
      <p:pic>
        <p:nvPicPr>
          <p:cNvPr id="153601" name="Picture 1" descr="C:\Documents and Settings\chchang\桌面\test\set-02\02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0098" y="2061755"/>
            <a:ext cx="2223440" cy="167005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02" name="Picture 2" descr="C:\Documents and Settings\chchang\桌面\test\set-02\02-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8562" y="2053321"/>
            <a:ext cx="2223905" cy="16704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3603" name="Picture 3" descr="C:\Documents and Settings\chchang\桌面\test\set-02\02-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7200" y="2074454"/>
            <a:ext cx="2223905" cy="167040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DEMO_forest_PhotoNavigator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3106057" y="3886200"/>
            <a:ext cx="3360000" cy="2520000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</p:cSld>
  <p:clrMapOvr>
    <a:masterClrMapping/>
  </p:clrMapOvr>
  <p:transition advTm="21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 bwMode="auto">
          <a:xfrm>
            <a:off x="3071802" y="1071546"/>
            <a:ext cx="2428892" cy="22145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24865" y="516419"/>
            <a:ext cx="251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Evaluation</a:t>
            </a:r>
            <a:endParaRPr lang="zh-TW" altLang="en-US" sz="36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  <p:pic>
        <p:nvPicPr>
          <p:cNvPr id="8" name="內容版面配置區 7" descr="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08715" y="1571612"/>
            <a:ext cx="1563351" cy="1236681"/>
          </a:xfrm>
          <a:effectLst>
            <a:softEdge rad="112500"/>
          </a:effectLst>
        </p:spPr>
      </p:pic>
      <p:grpSp>
        <p:nvGrpSpPr>
          <p:cNvPr id="23559" name="群組 23"/>
          <p:cNvGrpSpPr>
            <a:grpSpLocks/>
          </p:cNvGrpSpPr>
          <p:nvPr/>
        </p:nvGrpSpPr>
        <p:grpSpPr bwMode="auto">
          <a:xfrm>
            <a:off x="428625" y="1071563"/>
            <a:ext cx="2571750" cy="2214562"/>
            <a:chOff x="2571736" y="1071546"/>
            <a:chExt cx="2571768" cy="2214578"/>
          </a:xfrm>
        </p:grpSpPr>
        <p:sp>
          <p:nvSpPr>
            <p:cNvPr id="13" name="矩形 12"/>
            <p:cNvSpPr/>
            <p:nvPr/>
          </p:nvSpPr>
          <p:spPr bwMode="auto">
            <a:xfrm>
              <a:off x="2571736" y="1071546"/>
              <a:ext cx="2571768" cy="221457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317500"/>
            </a:effectLst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pic>
          <p:nvPicPr>
            <p:cNvPr id="9" name="圖片 8" descr="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00364" y="1428736"/>
              <a:ext cx="1754182" cy="15085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3560" name="群組 21"/>
          <p:cNvGrpSpPr>
            <a:grpSpLocks/>
          </p:cNvGrpSpPr>
          <p:nvPr/>
        </p:nvGrpSpPr>
        <p:grpSpPr bwMode="auto">
          <a:xfrm>
            <a:off x="1143000" y="3643313"/>
            <a:ext cx="3286125" cy="2500312"/>
            <a:chOff x="5357818" y="1071546"/>
            <a:chExt cx="3286148" cy="2500330"/>
          </a:xfrm>
        </p:grpSpPr>
        <p:sp>
          <p:nvSpPr>
            <p:cNvPr id="14" name="矩形 13"/>
            <p:cNvSpPr/>
            <p:nvPr/>
          </p:nvSpPr>
          <p:spPr bwMode="auto">
            <a:xfrm>
              <a:off x="5357818" y="1071546"/>
              <a:ext cx="3286148" cy="250033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317500"/>
            </a:effectLst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pic>
          <p:nvPicPr>
            <p:cNvPr id="10" name="圖片 9" descr="3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86446" y="1428736"/>
              <a:ext cx="2413411" cy="1752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3561" name="群組 22"/>
          <p:cNvGrpSpPr>
            <a:grpSpLocks/>
          </p:cNvGrpSpPr>
          <p:nvPr/>
        </p:nvGrpSpPr>
        <p:grpSpPr bwMode="auto">
          <a:xfrm>
            <a:off x="4500563" y="3643313"/>
            <a:ext cx="2928937" cy="2500312"/>
            <a:chOff x="857224" y="3714752"/>
            <a:chExt cx="2928958" cy="2500330"/>
          </a:xfrm>
        </p:grpSpPr>
        <p:sp>
          <p:nvSpPr>
            <p:cNvPr id="15" name="矩形 14"/>
            <p:cNvSpPr/>
            <p:nvPr/>
          </p:nvSpPr>
          <p:spPr bwMode="auto">
            <a:xfrm>
              <a:off x="857224" y="3714752"/>
              <a:ext cx="2928958" cy="250033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317500"/>
            </a:effectLst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pic>
          <p:nvPicPr>
            <p:cNvPr id="11" name="圖片 10" descr="4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4414" y="4071942"/>
              <a:ext cx="2239954" cy="18117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3562" name="群組 24"/>
          <p:cNvGrpSpPr>
            <a:grpSpLocks/>
          </p:cNvGrpSpPr>
          <p:nvPr/>
        </p:nvGrpSpPr>
        <p:grpSpPr bwMode="auto">
          <a:xfrm>
            <a:off x="5572125" y="1000125"/>
            <a:ext cx="3071813" cy="2571750"/>
            <a:chOff x="5429256" y="3714752"/>
            <a:chExt cx="3071834" cy="2571768"/>
          </a:xfrm>
        </p:grpSpPr>
        <p:sp>
          <p:nvSpPr>
            <p:cNvPr id="16" name="矩形 15"/>
            <p:cNvSpPr/>
            <p:nvPr/>
          </p:nvSpPr>
          <p:spPr bwMode="auto">
            <a:xfrm>
              <a:off x="5429256" y="3714752"/>
              <a:ext cx="3071834" cy="257176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317500"/>
            </a:effectLst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pic>
          <p:nvPicPr>
            <p:cNvPr id="12" name="圖片 11" descr="5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57884" y="4071942"/>
              <a:ext cx="2275226" cy="19145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3563" name="文字方塊 16"/>
          <p:cNvSpPr txBox="1">
            <a:spLocks noChangeArrowheads="1"/>
          </p:cNvSpPr>
          <p:nvPr/>
        </p:nvSpPr>
        <p:spPr bwMode="auto">
          <a:xfrm>
            <a:off x="3286116" y="2928938"/>
            <a:ext cx="2000264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zh-TW" dirty="0"/>
              <a:t>Set </a:t>
            </a:r>
            <a:r>
              <a:rPr lang="en-US" altLang="zh-TW" dirty="0">
                <a:solidFill>
                  <a:srgbClr val="FFFF00"/>
                </a:solidFill>
              </a:rPr>
              <a:t>B</a:t>
            </a:r>
            <a:r>
              <a:rPr lang="en-US" altLang="zh-TW" dirty="0"/>
              <a:t>: Landscape</a:t>
            </a:r>
          </a:p>
          <a:p>
            <a:pPr algn="ctr">
              <a:buFontTx/>
              <a:buNone/>
            </a:pPr>
            <a:r>
              <a:rPr lang="en-US" altLang="zh-TW" dirty="0">
                <a:solidFill>
                  <a:srgbClr val="FFFF00"/>
                </a:solidFill>
              </a:rPr>
              <a:t>3 </a:t>
            </a:r>
            <a:r>
              <a:rPr lang="en-US" altLang="zh-TW" dirty="0" smtClean="0"/>
              <a:t>Photos</a:t>
            </a:r>
            <a:endParaRPr lang="zh-TW" altLang="en-US" dirty="0"/>
          </a:p>
        </p:txBody>
      </p:sp>
      <p:sp>
        <p:nvSpPr>
          <p:cNvPr id="23564" name="文字方塊 17"/>
          <p:cNvSpPr txBox="1">
            <a:spLocks noChangeArrowheads="1"/>
          </p:cNvSpPr>
          <p:nvPr/>
        </p:nvSpPr>
        <p:spPr bwMode="auto">
          <a:xfrm>
            <a:off x="642909" y="2928938"/>
            <a:ext cx="2071703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zh-TW" dirty="0"/>
              <a:t>Set </a:t>
            </a:r>
            <a:r>
              <a:rPr lang="en-US" altLang="zh-TW" dirty="0">
                <a:solidFill>
                  <a:srgbClr val="FFFF00"/>
                </a:solidFill>
              </a:rPr>
              <a:t>A</a:t>
            </a:r>
            <a:r>
              <a:rPr lang="en-US" altLang="zh-TW" dirty="0"/>
              <a:t>: Landscape</a:t>
            </a:r>
          </a:p>
          <a:p>
            <a:pPr algn="ctr">
              <a:buFontTx/>
              <a:buNone/>
            </a:pPr>
            <a:r>
              <a:rPr lang="en-US" altLang="zh-TW" dirty="0">
                <a:solidFill>
                  <a:srgbClr val="FFFF00"/>
                </a:solidFill>
              </a:rPr>
              <a:t>4</a:t>
            </a:r>
            <a:r>
              <a:rPr lang="en-US" altLang="zh-TW" dirty="0"/>
              <a:t> Photos </a:t>
            </a:r>
            <a:endParaRPr lang="zh-TW" altLang="en-US" dirty="0"/>
          </a:p>
        </p:txBody>
      </p:sp>
      <p:sp>
        <p:nvSpPr>
          <p:cNvPr id="23565" name="文字方塊 18"/>
          <p:cNvSpPr txBox="1">
            <a:spLocks noChangeArrowheads="1"/>
          </p:cNvSpPr>
          <p:nvPr/>
        </p:nvSpPr>
        <p:spPr bwMode="auto">
          <a:xfrm>
            <a:off x="1357291" y="5799138"/>
            <a:ext cx="285752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zh-TW" dirty="0"/>
              <a:t>Set </a:t>
            </a:r>
            <a:r>
              <a:rPr lang="en-US" altLang="zh-TW" dirty="0">
                <a:solidFill>
                  <a:srgbClr val="FFFF00"/>
                </a:solidFill>
              </a:rPr>
              <a:t>D</a:t>
            </a:r>
            <a:r>
              <a:rPr lang="en-US" altLang="zh-TW" dirty="0"/>
              <a:t>: Night view</a:t>
            </a:r>
          </a:p>
          <a:p>
            <a:pPr algn="ctr">
              <a:buFontTx/>
              <a:buNone/>
            </a:pPr>
            <a:r>
              <a:rPr lang="en-US" altLang="zh-TW" dirty="0">
                <a:solidFill>
                  <a:srgbClr val="FFFF00"/>
                </a:solidFill>
              </a:rPr>
              <a:t>8</a:t>
            </a:r>
            <a:r>
              <a:rPr lang="en-US" altLang="zh-TW" dirty="0"/>
              <a:t> </a:t>
            </a:r>
            <a:r>
              <a:rPr lang="en-US" altLang="zh-TW" dirty="0" smtClean="0"/>
              <a:t>Photos</a:t>
            </a:r>
            <a:endParaRPr lang="zh-TW" altLang="en-US" dirty="0"/>
          </a:p>
        </p:txBody>
      </p:sp>
      <p:sp>
        <p:nvSpPr>
          <p:cNvPr id="23566" name="文字方塊 19"/>
          <p:cNvSpPr txBox="1">
            <a:spLocks noChangeArrowheads="1"/>
          </p:cNvSpPr>
          <p:nvPr/>
        </p:nvSpPr>
        <p:spPr bwMode="auto">
          <a:xfrm>
            <a:off x="4714876" y="5786438"/>
            <a:ext cx="250033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zh-TW" dirty="0"/>
              <a:t>Set </a:t>
            </a:r>
            <a:r>
              <a:rPr lang="en-US" altLang="zh-TW" dirty="0">
                <a:solidFill>
                  <a:srgbClr val="FFFF00"/>
                </a:solidFill>
              </a:rPr>
              <a:t>E</a:t>
            </a:r>
            <a:r>
              <a:rPr lang="en-US" altLang="zh-TW" dirty="0"/>
              <a:t>: Campus</a:t>
            </a:r>
          </a:p>
          <a:p>
            <a:pPr algn="ctr">
              <a:buFontTx/>
              <a:buNone/>
            </a:pPr>
            <a:r>
              <a:rPr lang="en-US" altLang="zh-TW" dirty="0">
                <a:solidFill>
                  <a:srgbClr val="FFFF00"/>
                </a:solidFill>
              </a:rPr>
              <a:t>20</a:t>
            </a:r>
            <a:r>
              <a:rPr lang="en-US" altLang="zh-TW" dirty="0"/>
              <a:t> </a:t>
            </a:r>
            <a:r>
              <a:rPr lang="en-US" altLang="zh-TW" dirty="0" smtClean="0"/>
              <a:t>Photos</a:t>
            </a:r>
            <a:endParaRPr lang="zh-TW" altLang="en-US" dirty="0"/>
          </a:p>
        </p:txBody>
      </p:sp>
      <p:sp>
        <p:nvSpPr>
          <p:cNvPr id="23567" name="文字方塊 20"/>
          <p:cNvSpPr txBox="1">
            <a:spLocks noChangeArrowheads="1"/>
          </p:cNvSpPr>
          <p:nvPr/>
        </p:nvSpPr>
        <p:spPr bwMode="auto">
          <a:xfrm>
            <a:off x="5786446" y="3214686"/>
            <a:ext cx="2643206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zh-TW" dirty="0"/>
              <a:t>Set </a:t>
            </a:r>
            <a:r>
              <a:rPr lang="en-US" altLang="zh-TW" dirty="0">
                <a:solidFill>
                  <a:srgbClr val="FFFF00"/>
                </a:solidFill>
              </a:rPr>
              <a:t>C</a:t>
            </a:r>
            <a:r>
              <a:rPr lang="en-US" altLang="zh-TW" dirty="0"/>
              <a:t>: Landmark</a:t>
            </a:r>
          </a:p>
          <a:p>
            <a:pPr algn="ctr">
              <a:buFontTx/>
              <a:buNone/>
            </a:pPr>
            <a:r>
              <a:rPr lang="en-US" altLang="zh-TW" dirty="0">
                <a:solidFill>
                  <a:srgbClr val="FFFF00"/>
                </a:solidFill>
              </a:rPr>
              <a:t>16</a:t>
            </a:r>
            <a:r>
              <a:rPr lang="en-US" altLang="zh-TW" dirty="0"/>
              <a:t> </a:t>
            </a:r>
            <a:r>
              <a:rPr lang="en-US" altLang="zh-TW" dirty="0" smtClean="0"/>
              <a:t>Photos</a:t>
            </a:r>
            <a:endParaRPr lang="zh-TW" altLang="en-US" dirty="0"/>
          </a:p>
        </p:txBody>
      </p:sp>
    </p:spTree>
  </p:cSld>
  <p:clrMapOvr>
    <a:masterClrMapping/>
  </p:clrMapOvr>
  <p:transition advTm="27078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VAL_mountain_PhotoNavigator_2x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6166800" y="3834000"/>
            <a:ext cx="2400000" cy="1800000"/>
          </a:xfrm>
          <a:prstGeom prst="rect">
            <a:avLst/>
          </a:prstGeom>
          <a:ln>
            <a:noFill/>
          </a:ln>
        </p:spPr>
      </p:pic>
      <p:pic>
        <p:nvPicPr>
          <p:cNvPr id="9" name="EVAL_mountain_PhotoStory_2x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3409200" y="3834000"/>
            <a:ext cx="2400000" cy="18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578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15 subjects interested in tour and photography were invited for the user study</a:t>
            </a:r>
          </a:p>
          <a:p>
            <a:r>
              <a:rPr lang="en-US" altLang="zh-TW" dirty="0" smtClean="0"/>
              <a:t>We compare </a:t>
            </a:r>
            <a:r>
              <a:rPr lang="en-US" altLang="zh-TW" dirty="0" err="1" smtClean="0">
                <a:solidFill>
                  <a:srgbClr val="FFFF00"/>
                </a:solidFill>
              </a:rPr>
              <a:t>ACDSee</a:t>
            </a:r>
            <a:r>
              <a:rPr lang="en-US" altLang="zh-TW" dirty="0" smtClean="0"/>
              <a:t>, </a:t>
            </a:r>
            <a:r>
              <a:rPr lang="en-US" altLang="zh-TW" dirty="0" smtClean="0">
                <a:solidFill>
                  <a:srgbClr val="FFFF00"/>
                </a:solidFill>
              </a:rPr>
              <a:t>Photo Story</a:t>
            </a:r>
            <a:r>
              <a:rPr lang="en-US" altLang="zh-TW" dirty="0" smtClean="0"/>
              <a:t>, and </a:t>
            </a:r>
            <a:r>
              <a:rPr lang="en-US" altLang="zh-TW" dirty="0" smtClean="0">
                <a:solidFill>
                  <a:srgbClr val="FFFF00"/>
                </a:solidFill>
              </a:rPr>
              <a:t>Photo Navigator </a:t>
            </a:r>
            <a:r>
              <a:rPr lang="en-US" altLang="zh-TW" dirty="0" smtClean="0"/>
              <a:t>in terms of satisfaction</a:t>
            </a:r>
            <a:endParaRPr lang="en-US" altLang="zh-TW" dirty="0" smtClean="0">
              <a:solidFill>
                <a:srgbClr val="FFFF99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24865" y="516419"/>
            <a:ext cx="31646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4400" b="1" dirty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User Study</a:t>
            </a:r>
            <a:endParaRPr lang="zh-TW" altLang="en-US" sz="44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566056" y="5747657"/>
            <a:ext cx="8001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TW" dirty="0" smtClean="0"/>
              <a:t>   </a:t>
            </a:r>
            <a:r>
              <a:rPr lang="en-US" altLang="zh-TW" dirty="0" err="1" smtClean="0"/>
              <a:t>ACDSee</a:t>
            </a:r>
            <a:r>
              <a:rPr lang="en-US" altLang="zh-TW" dirty="0" smtClean="0"/>
              <a:t> Slideshow                   Photo Story                    Photo Navigator</a:t>
            </a:r>
            <a:endParaRPr lang="zh-TW" altLang="en-US" dirty="0" smtClean="0"/>
          </a:p>
        </p:txBody>
      </p:sp>
      <p:pic>
        <p:nvPicPr>
          <p:cNvPr id="8" name="EVAL_mountain_SS_2x.wmv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8" cstate="print"/>
          <a:stretch>
            <a:fillRect/>
          </a:stretch>
        </p:blipFill>
        <p:spPr>
          <a:xfrm>
            <a:off x="586800" y="3834000"/>
            <a:ext cx="2400000" cy="18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平行四邊形 7"/>
          <p:cNvSpPr>
            <a:spLocks noChangeArrowheads="1"/>
          </p:cNvSpPr>
          <p:nvPr/>
        </p:nvSpPr>
        <p:spPr bwMode="auto">
          <a:xfrm rot="5400000">
            <a:off x="5786438" y="3857625"/>
            <a:ext cx="2357438" cy="1785937"/>
          </a:xfrm>
          <a:prstGeom prst="parallelogram">
            <a:avLst>
              <a:gd name="adj" fmla="val 52256"/>
            </a:avLst>
          </a:prstGeom>
          <a:blipFill dpi="0" rotWithShape="1">
            <a:blip r:embed="rId9" cstate="print">
              <a:alphaModFix amt="78000"/>
            </a:blip>
            <a:srcRect/>
            <a:tile tx="0" ty="0" sx="100000" sy="100000" flip="none" algn="tl"/>
          </a:blip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12" name="群組 24"/>
          <p:cNvGrpSpPr>
            <a:grpSpLocks/>
          </p:cNvGrpSpPr>
          <p:nvPr/>
        </p:nvGrpSpPr>
        <p:grpSpPr bwMode="auto">
          <a:xfrm>
            <a:off x="3286125" y="4071938"/>
            <a:ext cx="571500" cy="1287462"/>
            <a:chOff x="1928794" y="4857760"/>
            <a:chExt cx="571504" cy="1286678"/>
          </a:xfrm>
        </p:grpSpPr>
        <p:sp>
          <p:nvSpPr>
            <p:cNvPr id="13" name="橢圓 8"/>
            <p:cNvSpPr>
              <a:spLocks noChangeArrowheads="1"/>
            </p:cNvSpPr>
            <p:nvPr/>
          </p:nvSpPr>
          <p:spPr bwMode="auto">
            <a:xfrm>
              <a:off x="1928794" y="4857760"/>
              <a:ext cx="571504" cy="571504"/>
            </a:xfrm>
            <a:prstGeom prst="ellips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cxnSp>
          <p:nvCxnSpPr>
            <p:cNvPr id="14" name="直線接點 10"/>
            <p:cNvCxnSpPr>
              <a:cxnSpLocks noChangeShapeType="1"/>
              <a:stCxn id="13" idx="4"/>
            </p:cNvCxnSpPr>
            <p:nvPr/>
          </p:nvCxnSpPr>
          <p:spPr bwMode="auto">
            <a:xfrm rot="5400000">
              <a:off x="2000232" y="5643578"/>
              <a:ext cx="428628" cy="1588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15" name="直線接點 12"/>
            <p:cNvCxnSpPr>
              <a:cxnSpLocks noChangeShapeType="1"/>
            </p:cNvCxnSpPr>
            <p:nvPr/>
          </p:nvCxnSpPr>
          <p:spPr bwMode="auto">
            <a:xfrm rot="16200000" flipH="1">
              <a:off x="2214546" y="5643578"/>
              <a:ext cx="214314" cy="214314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16" name="直線接點 16"/>
            <p:cNvCxnSpPr>
              <a:cxnSpLocks noChangeShapeType="1"/>
            </p:cNvCxnSpPr>
            <p:nvPr/>
          </p:nvCxnSpPr>
          <p:spPr bwMode="auto">
            <a:xfrm>
              <a:off x="2214546" y="5572140"/>
              <a:ext cx="285752" cy="71438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17" name="直線接點 19"/>
            <p:cNvCxnSpPr>
              <a:cxnSpLocks noChangeShapeType="1"/>
            </p:cNvCxnSpPr>
            <p:nvPr/>
          </p:nvCxnSpPr>
          <p:spPr bwMode="auto">
            <a:xfrm>
              <a:off x="2214546" y="5857892"/>
              <a:ext cx="214314" cy="1588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18" name="直線接點 23"/>
            <p:cNvCxnSpPr>
              <a:cxnSpLocks noChangeShapeType="1"/>
            </p:cNvCxnSpPr>
            <p:nvPr/>
          </p:nvCxnSpPr>
          <p:spPr bwMode="auto">
            <a:xfrm rot="5400000">
              <a:off x="2285984" y="6000768"/>
              <a:ext cx="285752" cy="1588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</p:grpSp>
      <p:grpSp>
        <p:nvGrpSpPr>
          <p:cNvPr id="19" name="群組 28"/>
          <p:cNvGrpSpPr>
            <a:grpSpLocks/>
          </p:cNvGrpSpPr>
          <p:nvPr/>
        </p:nvGrpSpPr>
        <p:grpSpPr bwMode="auto">
          <a:xfrm>
            <a:off x="4572000" y="4929188"/>
            <a:ext cx="571500" cy="1287462"/>
            <a:chOff x="1928794" y="4857760"/>
            <a:chExt cx="571504" cy="1286678"/>
          </a:xfrm>
        </p:grpSpPr>
        <p:sp>
          <p:nvSpPr>
            <p:cNvPr id="20" name="橢圓 29"/>
            <p:cNvSpPr>
              <a:spLocks noChangeArrowheads="1"/>
            </p:cNvSpPr>
            <p:nvPr/>
          </p:nvSpPr>
          <p:spPr bwMode="auto">
            <a:xfrm>
              <a:off x="1928794" y="4857760"/>
              <a:ext cx="571504" cy="571504"/>
            </a:xfrm>
            <a:prstGeom prst="ellips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cxnSp>
          <p:nvCxnSpPr>
            <p:cNvPr id="21" name="直線接點 30"/>
            <p:cNvCxnSpPr>
              <a:cxnSpLocks noChangeShapeType="1"/>
              <a:stCxn id="20" idx="4"/>
            </p:cNvCxnSpPr>
            <p:nvPr/>
          </p:nvCxnSpPr>
          <p:spPr bwMode="auto">
            <a:xfrm rot="5400000">
              <a:off x="2000232" y="5643578"/>
              <a:ext cx="428628" cy="1588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22" name="直線接點 31"/>
            <p:cNvCxnSpPr>
              <a:cxnSpLocks noChangeShapeType="1"/>
            </p:cNvCxnSpPr>
            <p:nvPr/>
          </p:nvCxnSpPr>
          <p:spPr bwMode="auto">
            <a:xfrm rot="16200000" flipH="1">
              <a:off x="2214546" y="5643578"/>
              <a:ext cx="214314" cy="214314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23" name="直線接點 32"/>
            <p:cNvCxnSpPr>
              <a:cxnSpLocks noChangeShapeType="1"/>
            </p:cNvCxnSpPr>
            <p:nvPr/>
          </p:nvCxnSpPr>
          <p:spPr bwMode="auto">
            <a:xfrm>
              <a:off x="2214546" y="5572140"/>
              <a:ext cx="285752" cy="71438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24" name="直線接點 33"/>
            <p:cNvCxnSpPr>
              <a:cxnSpLocks noChangeShapeType="1"/>
            </p:cNvCxnSpPr>
            <p:nvPr/>
          </p:nvCxnSpPr>
          <p:spPr bwMode="auto">
            <a:xfrm>
              <a:off x="2214546" y="5857892"/>
              <a:ext cx="214314" cy="1588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25" name="直線接點 34"/>
            <p:cNvCxnSpPr>
              <a:cxnSpLocks noChangeShapeType="1"/>
            </p:cNvCxnSpPr>
            <p:nvPr/>
          </p:nvCxnSpPr>
          <p:spPr bwMode="auto">
            <a:xfrm rot="5400000">
              <a:off x="2285984" y="6000768"/>
              <a:ext cx="285752" cy="1588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</p:grpSp>
      <p:grpSp>
        <p:nvGrpSpPr>
          <p:cNvPr id="26" name="群組 35"/>
          <p:cNvGrpSpPr>
            <a:grpSpLocks/>
          </p:cNvGrpSpPr>
          <p:nvPr/>
        </p:nvGrpSpPr>
        <p:grpSpPr bwMode="auto">
          <a:xfrm>
            <a:off x="3929063" y="4572000"/>
            <a:ext cx="571500" cy="1287463"/>
            <a:chOff x="1928794" y="4857760"/>
            <a:chExt cx="571504" cy="1286678"/>
          </a:xfrm>
        </p:grpSpPr>
        <p:sp>
          <p:nvSpPr>
            <p:cNvPr id="27" name="橢圓 36"/>
            <p:cNvSpPr>
              <a:spLocks noChangeArrowheads="1"/>
            </p:cNvSpPr>
            <p:nvPr/>
          </p:nvSpPr>
          <p:spPr bwMode="auto">
            <a:xfrm>
              <a:off x="1928794" y="4857760"/>
              <a:ext cx="571504" cy="571504"/>
            </a:xfrm>
            <a:prstGeom prst="ellips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cxnSp>
          <p:nvCxnSpPr>
            <p:cNvPr id="28" name="直線接點 37"/>
            <p:cNvCxnSpPr>
              <a:cxnSpLocks noChangeShapeType="1"/>
              <a:stCxn id="27" idx="4"/>
            </p:cNvCxnSpPr>
            <p:nvPr/>
          </p:nvCxnSpPr>
          <p:spPr bwMode="auto">
            <a:xfrm rot="5400000">
              <a:off x="2000232" y="5643578"/>
              <a:ext cx="428628" cy="1588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29" name="直線接點 38"/>
            <p:cNvCxnSpPr>
              <a:cxnSpLocks noChangeShapeType="1"/>
            </p:cNvCxnSpPr>
            <p:nvPr/>
          </p:nvCxnSpPr>
          <p:spPr bwMode="auto">
            <a:xfrm rot="16200000" flipH="1">
              <a:off x="2214546" y="5643578"/>
              <a:ext cx="214314" cy="214314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30" name="直線接點 39"/>
            <p:cNvCxnSpPr>
              <a:cxnSpLocks noChangeShapeType="1"/>
            </p:cNvCxnSpPr>
            <p:nvPr/>
          </p:nvCxnSpPr>
          <p:spPr bwMode="auto">
            <a:xfrm>
              <a:off x="2214546" y="5572140"/>
              <a:ext cx="285752" cy="71438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31" name="直線接點 40"/>
            <p:cNvCxnSpPr>
              <a:cxnSpLocks noChangeShapeType="1"/>
            </p:cNvCxnSpPr>
            <p:nvPr/>
          </p:nvCxnSpPr>
          <p:spPr bwMode="auto">
            <a:xfrm>
              <a:off x="2214546" y="5857892"/>
              <a:ext cx="214314" cy="1588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32" name="直線接點 41"/>
            <p:cNvCxnSpPr>
              <a:cxnSpLocks noChangeShapeType="1"/>
            </p:cNvCxnSpPr>
            <p:nvPr/>
          </p:nvCxnSpPr>
          <p:spPr bwMode="auto">
            <a:xfrm rot="5400000">
              <a:off x="2285984" y="6000768"/>
              <a:ext cx="285752" cy="1588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</p:grpSp>
      <p:grpSp>
        <p:nvGrpSpPr>
          <p:cNvPr id="33" name="群組 42"/>
          <p:cNvGrpSpPr>
            <a:grpSpLocks/>
          </p:cNvGrpSpPr>
          <p:nvPr/>
        </p:nvGrpSpPr>
        <p:grpSpPr bwMode="auto">
          <a:xfrm>
            <a:off x="1571625" y="4071938"/>
            <a:ext cx="571500" cy="1287462"/>
            <a:chOff x="1928794" y="4857760"/>
            <a:chExt cx="571504" cy="1286678"/>
          </a:xfrm>
        </p:grpSpPr>
        <p:sp>
          <p:nvSpPr>
            <p:cNvPr id="34" name="橢圓 43"/>
            <p:cNvSpPr>
              <a:spLocks noChangeArrowheads="1"/>
            </p:cNvSpPr>
            <p:nvPr/>
          </p:nvSpPr>
          <p:spPr bwMode="auto">
            <a:xfrm>
              <a:off x="1928794" y="4857760"/>
              <a:ext cx="571504" cy="571504"/>
            </a:xfrm>
            <a:prstGeom prst="ellips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cxnSp>
          <p:nvCxnSpPr>
            <p:cNvPr id="35" name="直線接點 44"/>
            <p:cNvCxnSpPr>
              <a:cxnSpLocks noChangeShapeType="1"/>
              <a:stCxn id="34" idx="4"/>
            </p:cNvCxnSpPr>
            <p:nvPr/>
          </p:nvCxnSpPr>
          <p:spPr bwMode="auto">
            <a:xfrm rot="5400000">
              <a:off x="2000232" y="5643578"/>
              <a:ext cx="428628" cy="1588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36" name="直線接點 45"/>
            <p:cNvCxnSpPr>
              <a:cxnSpLocks noChangeShapeType="1"/>
            </p:cNvCxnSpPr>
            <p:nvPr/>
          </p:nvCxnSpPr>
          <p:spPr bwMode="auto">
            <a:xfrm rot="16200000" flipH="1">
              <a:off x="2214546" y="5643578"/>
              <a:ext cx="214314" cy="214314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37" name="直線接點 46"/>
            <p:cNvCxnSpPr>
              <a:cxnSpLocks noChangeShapeType="1"/>
            </p:cNvCxnSpPr>
            <p:nvPr/>
          </p:nvCxnSpPr>
          <p:spPr bwMode="auto">
            <a:xfrm>
              <a:off x="2214546" y="5572140"/>
              <a:ext cx="285752" cy="71438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38" name="直線接點 47"/>
            <p:cNvCxnSpPr>
              <a:cxnSpLocks noChangeShapeType="1"/>
            </p:cNvCxnSpPr>
            <p:nvPr/>
          </p:nvCxnSpPr>
          <p:spPr bwMode="auto">
            <a:xfrm>
              <a:off x="2214546" y="5857892"/>
              <a:ext cx="214314" cy="1588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39" name="直線接點 48"/>
            <p:cNvCxnSpPr>
              <a:cxnSpLocks noChangeShapeType="1"/>
            </p:cNvCxnSpPr>
            <p:nvPr/>
          </p:nvCxnSpPr>
          <p:spPr bwMode="auto">
            <a:xfrm rot="5400000">
              <a:off x="2285984" y="6000768"/>
              <a:ext cx="285752" cy="1588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</p:grpSp>
      <p:grpSp>
        <p:nvGrpSpPr>
          <p:cNvPr id="40" name="群組 49"/>
          <p:cNvGrpSpPr>
            <a:grpSpLocks/>
          </p:cNvGrpSpPr>
          <p:nvPr/>
        </p:nvGrpSpPr>
        <p:grpSpPr bwMode="auto">
          <a:xfrm>
            <a:off x="2857500" y="4929188"/>
            <a:ext cx="571500" cy="1287462"/>
            <a:chOff x="1928794" y="4857760"/>
            <a:chExt cx="571504" cy="1286678"/>
          </a:xfrm>
        </p:grpSpPr>
        <p:sp>
          <p:nvSpPr>
            <p:cNvPr id="41" name="橢圓 50"/>
            <p:cNvSpPr>
              <a:spLocks noChangeArrowheads="1"/>
            </p:cNvSpPr>
            <p:nvPr/>
          </p:nvSpPr>
          <p:spPr bwMode="auto">
            <a:xfrm>
              <a:off x="1928794" y="4857760"/>
              <a:ext cx="571504" cy="571504"/>
            </a:xfrm>
            <a:prstGeom prst="ellips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cxnSp>
          <p:nvCxnSpPr>
            <p:cNvPr id="42" name="直線接點 51"/>
            <p:cNvCxnSpPr>
              <a:cxnSpLocks noChangeShapeType="1"/>
              <a:stCxn id="41" idx="4"/>
            </p:cNvCxnSpPr>
            <p:nvPr/>
          </p:nvCxnSpPr>
          <p:spPr bwMode="auto">
            <a:xfrm rot="5400000">
              <a:off x="2000232" y="5643578"/>
              <a:ext cx="428628" cy="1588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43" name="直線接點 52"/>
            <p:cNvCxnSpPr>
              <a:cxnSpLocks noChangeShapeType="1"/>
            </p:cNvCxnSpPr>
            <p:nvPr/>
          </p:nvCxnSpPr>
          <p:spPr bwMode="auto">
            <a:xfrm rot="16200000" flipH="1">
              <a:off x="2214546" y="5643578"/>
              <a:ext cx="214314" cy="214314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44" name="直線接點 53"/>
            <p:cNvCxnSpPr>
              <a:cxnSpLocks noChangeShapeType="1"/>
            </p:cNvCxnSpPr>
            <p:nvPr/>
          </p:nvCxnSpPr>
          <p:spPr bwMode="auto">
            <a:xfrm>
              <a:off x="2214546" y="5572140"/>
              <a:ext cx="285752" cy="71438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45" name="直線接點 54"/>
            <p:cNvCxnSpPr>
              <a:cxnSpLocks noChangeShapeType="1"/>
            </p:cNvCxnSpPr>
            <p:nvPr/>
          </p:nvCxnSpPr>
          <p:spPr bwMode="auto">
            <a:xfrm>
              <a:off x="2214546" y="5857892"/>
              <a:ext cx="214314" cy="1588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46" name="直線接點 55"/>
            <p:cNvCxnSpPr>
              <a:cxnSpLocks noChangeShapeType="1"/>
            </p:cNvCxnSpPr>
            <p:nvPr/>
          </p:nvCxnSpPr>
          <p:spPr bwMode="auto">
            <a:xfrm rot="5400000">
              <a:off x="2285984" y="6000768"/>
              <a:ext cx="285752" cy="1588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</p:grpSp>
      <p:grpSp>
        <p:nvGrpSpPr>
          <p:cNvPr id="47" name="群組 56"/>
          <p:cNvGrpSpPr>
            <a:grpSpLocks/>
          </p:cNvGrpSpPr>
          <p:nvPr/>
        </p:nvGrpSpPr>
        <p:grpSpPr bwMode="auto">
          <a:xfrm>
            <a:off x="2214563" y="4572000"/>
            <a:ext cx="571500" cy="1287463"/>
            <a:chOff x="1928794" y="4857760"/>
            <a:chExt cx="571504" cy="1286678"/>
          </a:xfrm>
        </p:grpSpPr>
        <p:sp>
          <p:nvSpPr>
            <p:cNvPr id="48" name="橢圓 57"/>
            <p:cNvSpPr>
              <a:spLocks noChangeArrowheads="1"/>
            </p:cNvSpPr>
            <p:nvPr/>
          </p:nvSpPr>
          <p:spPr bwMode="auto">
            <a:xfrm>
              <a:off x="1928794" y="4857760"/>
              <a:ext cx="571504" cy="571504"/>
            </a:xfrm>
            <a:prstGeom prst="ellips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cxnSp>
          <p:nvCxnSpPr>
            <p:cNvPr id="49" name="直線接點 58"/>
            <p:cNvCxnSpPr>
              <a:cxnSpLocks noChangeShapeType="1"/>
              <a:stCxn id="48" idx="4"/>
            </p:cNvCxnSpPr>
            <p:nvPr/>
          </p:nvCxnSpPr>
          <p:spPr bwMode="auto">
            <a:xfrm rot="5400000">
              <a:off x="2000232" y="5643578"/>
              <a:ext cx="428628" cy="1588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51" name="直線接點 59"/>
            <p:cNvCxnSpPr>
              <a:cxnSpLocks noChangeShapeType="1"/>
            </p:cNvCxnSpPr>
            <p:nvPr/>
          </p:nvCxnSpPr>
          <p:spPr bwMode="auto">
            <a:xfrm rot="16200000" flipH="1">
              <a:off x="2214546" y="5643578"/>
              <a:ext cx="214314" cy="214314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52" name="直線接點 60"/>
            <p:cNvCxnSpPr>
              <a:cxnSpLocks noChangeShapeType="1"/>
            </p:cNvCxnSpPr>
            <p:nvPr/>
          </p:nvCxnSpPr>
          <p:spPr bwMode="auto">
            <a:xfrm>
              <a:off x="2214546" y="5572140"/>
              <a:ext cx="285752" cy="71438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53" name="直線接點 61"/>
            <p:cNvCxnSpPr>
              <a:cxnSpLocks noChangeShapeType="1"/>
            </p:cNvCxnSpPr>
            <p:nvPr/>
          </p:nvCxnSpPr>
          <p:spPr bwMode="auto">
            <a:xfrm>
              <a:off x="2214546" y="5857892"/>
              <a:ext cx="214314" cy="1588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54" name="直線接點 62"/>
            <p:cNvCxnSpPr>
              <a:cxnSpLocks noChangeShapeType="1"/>
            </p:cNvCxnSpPr>
            <p:nvPr/>
          </p:nvCxnSpPr>
          <p:spPr bwMode="auto">
            <a:xfrm rot="5400000">
              <a:off x="2285984" y="6000768"/>
              <a:ext cx="285752" cy="1588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</p:spPr>
        </p:cxnSp>
      </p:grpSp>
    </p:spTree>
    <p:custDataLst>
      <p:tags r:id="rId1"/>
    </p:custDataLst>
  </p:cSld>
  <p:clrMapOvr>
    <a:masterClrMapping/>
  </p:clrMapOvr>
  <p:transition advTm="63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9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8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0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000" b="1" dirty="0" smtClean="0">
                <a:solidFill>
                  <a:srgbClr val="FFFF00"/>
                </a:solidFill>
              </a:rPr>
              <a:t>Reality</a:t>
            </a:r>
          </a:p>
          <a:p>
            <a:pPr lvl="1"/>
            <a:r>
              <a:rPr lang="en-US" altLang="zh-TW" sz="2000" dirty="0" smtClean="0"/>
              <a:t>How do you feel about the reality of the virtual walking-through? </a:t>
            </a:r>
          </a:p>
          <a:p>
            <a:r>
              <a:rPr lang="en-US" altLang="zh-TW" sz="2000" b="1" dirty="0" smtClean="0">
                <a:solidFill>
                  <a:srgbClr val="FFFF00"/>
                </a:solidFill>
              </a:rPr>
              <a:t>Visual perception</a:t>
            </a:r>
          </a:p>
          <a:p>
            <a:pPr lvl="1"/>
            <a:r>
              <a:rPr lang="en-US" altLang="zh-TW" sz="2000" dirty="0" smtClean="0"/>
              <a:t>How do you like the novel views between photographs?</a:t>
            </a:r>
          </a:p>
          <a:p>
            <a:r>
              <a:rPr lang="en-US" altLang="zh-TW" sz="2000" b="1" dirty="0" smtClean="0">
                <a:solidFill>
                  <a:srgbClr val="FFFF00"/>
                </a:solidFill>
              </a:rPr>
              <a:t>Smoothness</a:t>
            </a:r>
            <a:r>
              <a:rPr lang="en-US" altLang="zh-TW" sz="2000" dirty="0" smtClean="0">
                <a:solidFill>
                  <a:srgbClr val="FFFF00"/>
                </a:solidFill>
              </a:rPr>
              <a:t> </a:t>
            </a:r>
          </a:p>
          <a:p>
            <a:pPr lvl="1"/>
            <a:r>
              <a:rPr lang="en-US" altLang="zh-TW" sz="2000" dirty="0" smtClean="0"/>
              <a:t>How do you think about the smoothness of the transitions?</a:t>
            </a:r>
          </a:p>
          <a:p>
            <a:r>
              <a:rPr lang="en-US" altLang="zh-TW" sz="2000" b="1" dirty="0" smtClean="0">
                <a:solidFill>
                  <a:srgbClr val="FFFF00"/>
                </a:solidFill>
              </a:rPr>
              <a:t>Spatiality</a:t>
            </a:r>
          </a:p>
          <a:p>
            <a:pPr lvl="1"/>
            <a:r>
              <a:rPr lang="en-US" altLang="zh-TW" sz="2000" dirty="0" smtClean="0"/>
              <a:t>How strong sense of space does this sequence offer you after watching the slideshow?</a:t>
            </a:r>
          </a:p>
          <a:p>
            <a:r>
              <a:rPr lang="en-US" altLang="zh-TW" sz="2000" b="1" dirty="0" smtClean="0">
                <a:solidFill>
                  <a:srgbClr val="FFFF00"/>
                </a:solidFill>
              </a:rPr>
              <a:t>Acceptance</a:t>
            </a:r>
          </a:p>
          <a:p>
            <a:pPr lvl="1"/>
            <a:r>
              <a:rPr lang="en-US" altLang="zh-TW" sz="2000" dirty="0" smtClean="0"/>
              <a:t>How do you feel about the overall system?</a:t>
            </a:r>
          </a:p>
          <a:p>
            <a:r>
              <a:rPr lang="en-US" altLang="zh-TW" sz="2000" b="1" dirty="0" smtClean="0">
                <a:solidFill>
                  <a:srgbClr val="FFFF00"/>
                </a:solidFill>
              </a:rPr>
              <a:t>Experience</a:t>
            </a:r>
          </a:p>
          <a:p>
            <a:pPr lvl="1"/>
            <a:r>
              <a:rPr lang="en-US" altLang="zh-TW" sz="2000" dirty="0" smtClean="0"/>
              <a:t>Do you think that the slideshow helps you experience this travel and encourages you to visit?</a:t>
            </a:r>
            <a:endParaRPr lang="zh-TW" altLang="en-US" sz="2000" dirty="0" smtClean="0"/>
          </a:p>
        </p:txBody>
      </p:sp>
      <p:sp>
        <p:nvSpPr>
          <p:cNvPr id="5" name="矩形 4"/>
          <p:cNvSpPr/>
          <p:nvPr/>
        </p:nvSpPr>
        <p:spPr>
          <a:xfrm>
            <a:off x="524865" y="516419"/>
            <a:ext cx="328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Questionnaire</a:t>
            </a:r>
            <a:endParaRPr lang="zh-TW" altLang="en-US" sz="36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 advTm="25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251" name="Object 3"/>
          <p:cNvGraphicFramePr>
            <a:graphicFrameLocks noChangeAspect="1"/>
          </p:cNvGraphicFramePr>
          <p:nvPr/>
        </p:nvGraphicFramePr>
        <p:xfrm>
          <a:off x="6611394" y="2960915"/>
          <a:ext cx="2158184" cy="1611314"/>
        </p:xfrm>
        <a:graphic>
          <a:graphicData uri="http://schemas.openxmlformats.org/presentationml/2006/ole">
            <p:oleObj spid="_x0000_s181251" name="Visio" r:id="rId5" imgW="1052413" imgH="785815" progId="">
              <p:embed/>
            </p:oleObj>
          </a:graphicData>
        </a:graphic>
      </p:graphicFrame>
      <p:graphicFrame>
        <p:nvGraphicFramePr>
          <p:cNvPr id="181250" name="Object 2"/>
          <p:cNvGraphicFramePr>
            <a:graphicFrameLocks noChangeAspect="1"/>
          </p:cNvGraphicFramePr>
          <p:nvPr/>
        </p:nvGraphicFramePr>
        <p:xfrm>
          <a:off x="6604205" y="1262742"/>
          <a:ext cx="2143602" cy="1600427"/>
        </p:xfrm>
        <a:graphic>
          <a:graphicData uri="http://schemas.openxmlformats.org/presentationml/2006/ole">
            <p:oleObj spid="_x0000_s181250" name="Visio" r:id="rId6" imgW="1053064" imgH="785815" progId="">
              <p:embed/>
            </p:oleObj>
          </a:graphicData>
        </a:graphic>
      </p:graphicFrame>
      <p:graphicFrame>
        <p:nvGraphicFramePr>
          <p:cNvPr id="5" name="圖表 4"/>
          <p:cNvGraphicFramePr/>
          <p:nvPr/>
        </p:nvGraphicFramePr>
        <p:xfrm>
          <a:off x="0" y="1371599"/>
          <a:ext cx="7077074" cy="4962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" name="矩形 5"/>
          <p:cNvSpPr/>
          <p:nvPr/>
        </p:nvSpPr>
        <p:spPr>
          <a:xfrm>
            <a:off x="524865" y="516419"/>
            <a:ext cx="76226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 smtClean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Comparisons on Six Perspectives</a:t>
            </a:r>
            <a:endParaRPr lang="zh-TW" altLang="en-US" sz="36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10" name="手繪多邊形 9"/>
          <p:cNvSpPr/>
          <p:nvPr/>
        </p:nvSpPr>
        <p:spPr bwMode="auto">
          <a:xfrm>
            <a:off x="4818742" y="1954590"/>
            <a:ext cx="1262743" cy="817638"/>
          </a:xfrm>
          <a:custGeom>
            <a:avLst/>
            <a:gdLst>
              <a:gd name="connsiteX0" fmla="*/ 928914 w 928914"/>
              <a:gd name="connsiteY0" fmla="*/ 48381 h 817638"/>
              <a:gd name="connsiteX1" fmla="*/ 406400 w 928914"/>
              <a:gd name="connsiteY1" fmla="*/ 48381 h 817638"/>
              <a:gd name="connsiteX2" fmla="*/ 101600 w 928914"/>
              <a:gd name="connsiteY2" fmla="*/ 338667 h 817638"/>
              <a:gd name="connsiteX3" fmla="*/ 0 w 928914"/>
              <a:gd name="connsiteY3" fmla="*/ 817638 h 81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8914" h="817638">
                <a:moveTo>
                  <a:pt x="928914" y="48381"/>
                </a:moveTo>
                <a:cubicBezTo>
                  <a:pt x="736600" y="24190"/>
                  <a:pt x="544286" y="0"/>
                  <a:pt x="406400" y="48381"/>
                </a:cubicBezTo>
                <a:cubicBezTo>
                  <a:pt x="268514" y="96762"/>
                  <a:pt x="169333" y="210458"/>
                  <a:pt x="101600" y="338667"/>
                </a:cubicBezTo>
                <a:cubicBezTo>
                  <a:pt x="33867" y="466876"/>
                  <a:pt x="16933" y="642257"/>
                  <a:pt x="0" y="817638"/>
                </a:cubicBezTo>
              </a:path>
            </a:pathLst>
          </a:cu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2" name="左大括弧 11"/>
          <p:cNvSpPr/>
          <p:nvPr/>
        </p:nvSpPr>
        <p:spPr bwMode="auto">
          <a:xfrm>
            <a:off x="6284685" y="1480457"/>
            <a:ext cx="304799" cy="2481944"/>
          </a:xfrm>
          <a:prstGeom prst="leftBrace">
            <a:avLst>
              <a:gd name="adj1" fmla="val 36592"/>
              <a:gd name="adj2" fmla="val 20971"/>
            </a:avLst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3" name="橢圓 12"/>
          <p:cNvSpPr/>
          <p:nvPr/>
        </p:nvSpPr>
        <p:spPr bwMode="auto">
          <a:xfrm>
            <a:off x="7808686" y="1436914"/>
            <a:ext cx="1001486" cy="8273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4" name="橢圓 13"/>
          <p:cNvSpPr/>
          <p:nvPr/>
        </p:nvSpPr>
        <p:spPr bwMode="auto">
          <a:xfrm>
            <a:off x="7191829" y="3911600"/>
            <a:ext cx="1001486" cy="8273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5" name="橢圓 14"/>
          <p:cNvSpPr/>
          <p:nvPr/>
        </p:nvSpPr>
        <p:spPr bwMode="auto">
          <a:xfrm>
            <a:off x="6458857" y="1451428"/>
            <a:ext cx="1001486" cy="8273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7" name="橢圓 16"/>
          <p:cNvSpPr/>
          <p:nvPr/>
        </p:nvSpPr>
        <p:spPr bwMode="auto">
          <a:xfrm>
            <a:off x="3679399" y="4764995"/>
            <a:ext cx="166687" cy="157162"/>
          </a:xfrm>
          <a:prstGeom prst="ellipse">
            <a:avLst/>
          </a:prstGeom>
          <a:solidFill>
            <a:srgbClr val="FFFF00">
              <a:alpha val="50196"/>
            </a:srgb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8" name="橢圓 17"/>
          <p:cNvSpPr/>
          <p:nvPr/>
        </p:nvSpPr>
        <p:spPr bwMode="auto">
          <a:xfrm>
            <a:off x="4746199" y="4017510"/>
            <a:ext cx="166687" cy="157162"/>
          </a:xfrm>
          <a:prstGeom prst="ellipse">
            <a:avLst/>
          </a:prstGeom>
          <a:solidFill>
            <a:srgbClr val="FFFF00">
              <a:alpha val="50196"/>
            </a:srgb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9" name="橢圓 18"/>
          <p:cNvSpPr/>
          <p:nvPr/>
        </p:nvSpPr>
        <p:spPr bwMode="auto">
          <a:xfrm>
            <a:off x="2576313" y="4039281"/>
            <a:ext cx="166687" cy="157162"/>
          </a:xfrm>
          <a:prstGeom prst="ellipse">
            <a:avLst/>
          </a:prstGeom>
          <a:solidFill>
            <a:srgbClr val="FFFF00">
              <a:alpha val="50196"/>
            </a:srgb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0" name="橢圓 19"/>
          <p:cNvSpPr/>
          <p:nvPr/>
        </p:nvSpPr>
        <p:spPr bwMode="auto">
          <a:xfrm>
            <a:off x="2612598" y="2812824"/>
            <a:ext cx="166687" cy="157162"/>
          </a:xfrm>
          <a:prstGeom prst="ellipse">
            <a:avLst/>
          </a:prstGeom>
          <a:solidFill>
            <a:srgbClr val="FFFF00">
              <a:alpha val="50196"/>
            </a:srgb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1" name="橢圓 20"/>
          <p:cNvSpPr/>
          <p:nvPr/>
        </p:nvSpPr>
        <p:spPr bwMode="auto">
          <a:xfrm>
            <a:off x="3679398" y="2108881"/>
            <a:ext cx="166687" cy="157162"/>
          </a:xfrm>
          <a:prstGeom prst="ellipse">
            <a:avLst/>
          </a:prstGeom>
          <a:solidFill>
            <a:srgbClr val="FFFF00">
              <a:alpha val="50196"/>
            </a:srgbClr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23" name="直線接點 22"/>
          <p:cNvCxnSpPr>
            <a:endCxn id="17" idx="0"/>
          </p:cNvCxnSpPr>
          <p:nvPr/>
        </p:nvCxnSpPr>
        <p:spPr bwMode="auto">
          <a:xfrm rot="16200000" flipH="1">
            <a:off x="3570131" y="4572382"/>
            <a:ext cx="381681" cy="3543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triangle" w="med" len="med"/>
            <a:tailEnd type="triangl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cxnSp>
    </p:spTree>
    <p:custDataLst>
      <p:tags r:id="rId2"/>
    </p:custDataLst>
  </p:cSld>
  <p:clrMapOvr>
    <a:masterClrMapping/>
  </p:clrMapOvr>
  <p:transition advTm="543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1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圖表 4"/>
          <p:cNvGraphicFramePr/>
          <p:nvPr/>
        </p:nvGraphicFramePr>
        <p:xfrm>
          <a:off x="1552576" y="1809750"/>
          <a:ext cx="6810374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矩形 5"/>
          <p:cNvSpPr/>
          <p:nvPr/>
        </p:nvSpPr>
        <p:spPr>
          <a:xfrm>
            <a:off x="524865" y="516419"/>
            <a:ext cx="64000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 smtClean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Average Satisfaction Scores</a:t>
            </a:r>
            <a:endParaRPr lang="zh-TW" altLang="en-US" sz="36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 advTm="1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UMMARY_forest_PhotoStory_manual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775875" y="1226125"/>
            <a:ext cx="3360000" cy="2520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文字方塊 10"/>
          <p:cNvSpPr txBox="1"/>
          <p:nvPr/>
        </p:nvSpPr>
        <p:spPr>
          <a:xfrm>
            <a:off x="769251" y="3744671"/>
            <a:ext cx="750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TW" dirty="0" smtClean="0"/>
              <a:t>Photo Story                                                                              </a:t>
            </a:r>
            <a:r>
              <a:rPr lang="en-US" altLang="zh-TW" dirty="0" err="1" smtClean="0"/>
              <a:t>Photosynth</a:t>
            </a:r>
            <a:endParaRPr lang="zh-TW" altLang="en-US" dirty="0" smtClean="0"/>
          </a:p>
        </p:txBody>
      </p:sp>
      <p:sp>
        <p:nvSpPr>
          <p:cNvPr id="14" name="矩形 13"/>
          <p:cNvSpPr/>
          <p:nvPr/>
        </p:nvSpPr>
        <p:spPr>
          <a:xfrm>
            <a:off x="524865" y="516419"/>
            <a:ext cx="29033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 smtClean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Discussions</a:t>
            </a:r>
            <a:endParaRPr lang="zh-TW" altLang="en-US" sz="36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  <p:pic>
        <p:nvPicPr>
          <p:cNvPr id="16" name="DEMO_forest_PhotoNavigator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3047995" y="3857172"/>
            <a:ext cx="3360000" cy="2520000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791023" y="5958108"/>
            <a:ext cx="2256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zh-TW" dirty="0" smtClean="0"/>
              <a:t>Photo Navigator</a:t>
            </a:r>
            <a:endParaRPr lang="zh-TW" altLang="en-US" dirty="0" smtClean="0"/>
          </a:p>
        </p:txBody>
      </p:sp>
      <p:pic>
        <p:nvPicPr>
          <p:cNvPr id="8" name="SUMMARY_forest_Photosynth.wmv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9" cstate="print"/>
          <a:stretch>
            <a:fillRect/>
          </a:stretch>
        </p:blipFill>
        <p:spPr>
          <a:xfrm>
            <a:off x="4281713" y="1218977"/>
            <a:ext cx="3983226" cy="252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 8"/>
          <p:cNvSpPr/>
          <p:nvPr/>
        </p:nvSpPr>
        <p:spPr bwMode="auto">
          <a:xfrm>
            <a:off x="4272742" y="1197033"/>
            <a:ext cx="4023360" cy="256032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2" name="橢圓 11"/>
          <p:cNvSpPr/>
          <p:nvPr/>
        </p:nvSpPr>
        <p:spPr bwMode="auto">
          <a:xfrm>
            <a:off x="4222865" y="1113905"/>
            <a:ext cx="3624350" cy="1496291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5" name="橢圓 14"/>
          <p:cNvSpPr/>
          <p:nvPr/>
        </p:nvSpPr>
        <p:spPr bwMode="auto">
          <a:xfrm>
            <a:off x="4056610" y="2892829"/>
            <a:ext cx="1629295" cy="847897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custDataLst>
      <p:tags r:id="rId1"/>
    </p:custData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2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8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5" grpId="0" animBg="1"/>
      <p:bldP spid="1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We create a new browsing style for enhancing the photo browsing experience.</a:t>
            </a:r>
          </a:p>
          <a:p>
            <a:r>
              <a:rPr lang="en-US" altLang="zh-TW" dirty="0" smtClean="0"/>
              <a:t>The proposed system </a:t>
            </a:r>
            <a:r>
              <a:rPr lang="en-US" altLang="zh-TW" dirty="0" smtClean="0">
                <a:solidFill>
                  <a:srgbClr val="FFFF00"/>
                </a:solidFill>
              </a:rPr>
              <a:t>automatically</a:t>
            </a:r>
            <a:r>
              <a:rPr lang="en-US" altLang="zh-TW" dirty="0" smtClean="0"/>
              <a:t> reconstruct an approximate 3D model for each photo and suggest a well-routed browsing path.</a:t>
            </a:r>
          </a:p>
          <a:p>
            <a:r>
              <a:rPr lang="en-US" altLang="zh-TW" dirty="0" smtClean="0"/>
              <a:t>It offer a </a:t>
            </a:r>
            <a:r>
              <a:rPr lang="en-US" altLang="zh-TW" dirty="0" smtClean="0">
                <a:solidFill>
                  <a:srgbClr val="FFFF00"/>
                </a:solidFill>
              </a:rPr>
              <a:t>strong sense of space </a:t>
            </a:r>
            <a:r>
              <a:rPr lang="en-US" altLang="zh-TW" dirty="0" smtClean="0"/>
              <a:t>by taking users to virtually </a:t>
            </a:r>
            <a:r>
              <a:rPr lang="en-US" altLang="zh-TW" dirty="0" smtClean="0">
                <a:solidFill>
                  <a:srgbClr val="FFFF00"/>
                </a:solidFill>
              </a:rPr>
              <a:t>fly into and through </a:t>
            </a:r>
            <a:r>
              <a:rPr lang="en-US" altLang="zh-TW" dirty="0" smtClean="0"/>
              <a:t>photos taken at the same scene.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524865" y="516419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Conclusions</a:t>
            </a:r>
            <a:endParaRPr lang="zh-TW" altLang="en-US" sz="36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 advTm="436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54"/>
          <p:cNvSpPr/>
          <p:nvPr/>
        </p:nvSpPr>
        <p:spPr>
          <a:xfrm>
            <a:off x="1591665" y="5687132"/>
            <a:ext cx="60410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u="sng" dirty="0" smtClean="0">
                <a:ln w="19050">
                  <a:noFill/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+mj-ea"/>
                <a:cs typeface="+mj-cs"/>
              </a:rPr>
              <a:t>Chiang Kai-shek Memorial Hall</a:t>
            </a:r>
          </a:p>
        </p:txBody>
      </p:sp>
      <p:sp>
        <p:nvSpPr>
          <p:cNvPr id="5" name="矩形 4"/>
          <p:cNvSpPr/>
          <p:nvPr/>
        </p:nvSpPr>
        <p:spPr bwMode="auto">
          <a:xfrm>
            <a:off x="97970" y="1121231"/>
            <a:ext cx="9013372" cy="47461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675" y="1481138"/>
            <a:ext cx="8248650" cy="389572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3463" y="4167188"/>
            <a:ext cx="981075" cy="742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glow rad="101600">
              <a:srgbClr val="FFC000">
                <a:alpha val="60000"/>
              </a:srgbClr>
            </a:glow>
          </a:effec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7963" y="4194175"/>
            <a:ext cx="971550" cy="733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glow rad="101600">
              <a:srgbClr val="FFC000">
                <a:alpha val="60000"/>
              </a:srgbClr>
            </a:glow>
          </a:effec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29263" y="3400425"/>
            <a:ext cx="981075" cy="742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glow rad="101600">
              <a:srgbClr val="FFC000">
                <a:alpha val="60000"/>
              </a:srgbClr>
            </a:glow>
          </a:effec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10425" y="2452688"/>
            <a:ext cx="971550" cy="733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glow rad="101600">
              <a:srgbClr val="FFC000">
                <a:alpha val="60000"/>
              </a:srgbClr>
            </a:glow>
          </a:effec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30975" y="2905125"/>
            <a:ext cx="981075" cy="742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glow rad="101600">
              <a:srgbClr val="FFC000">
                <a:alpha val="60000"/>
              </a:srgbClr>
            </a:glow>
          </a:effec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88275" y="1909763"/>
            <a:ext cx="990600" cy="752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glow rad="101600">
              <a:srgbClr val="FFC000">
                <a:alpha val="60000"/>
              </a:srgbClr>
            </a:glow>
          </a:effectLst>
        </p:spPr>
      </p:pic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2036" y="5643578"/>
            <a:ext cx="1093384" cy="8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7808" y="5643577"/>
            <a:ext cx="1096831" cy="8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54197" y="5643577"/>
            <a:ext cx="1090025" cy="8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25760" y="5643578"/>
            <a:ext cx="1093385" cy="8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81675" y="5643578"/>
            <a:ext cx="1093385" cy="8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42350" y="5643577"/>
            <a:ext cx="1096831" cy="8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群組 30"/>
          <p:cNvGrpSpPr>
            <a:grpSpLocks/>
          </p:cNvGrpSpPr>
          <p:nvPr/>
        </p:nvGrpSpPr>
        <p:grpSpPr bwMode="auto">
          <a:xfrm>
            <a:off x="1214438" y="5715000"/>
            <a:ext cx="7336896" cy="428628"/>
            <a:chOff x="1214414" y="5429264"/>
            <a:chExt cx="7132280" cy="428631"/>
          </a:xfrm>
        </p:grpSpPr>
        <p:cxnSp>
          <p:nvCxnSpPr>
            <p:cNvPr id="1079" name="直線單箭頭接點 25"/>
            <p:cNvCxnSpPr>
              <a:cxnSpLocks noChangeShapeType="1"/>
            </p:cNvCxnSpPr>
            <p:nvPr/>
          </p:nvCxnSpPr>
          <p:spPr bwMode="auto">
            <a:xfrm>
              <a:off x="1214414" y="5429264"/>
              <a:ext cx="6715172" cy="158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</p:spPr>
        </p:cxnSp>
        <p:sp>
          <p:nvSpPr>
            <p:cNvPr id="1080" name="文字方塊 29"/>
            <p:cNvSpPr txBox="1">
              <a:spLocks noChangeArrowheads="1"/>
            </p:cNvSpPr>
            <p:nvPr/>
          </p:nvSpPr>
          <p:spPr bwMode="auto">
            <a:xfrm>
              <a:off x="7715272" y="5488560"/>
              <a:ext cx="631422" cy="369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zh-TW" dirty="0">
                  <a:solidFill>
                    <a:srgbClr val="FF9900"/>
                  </a:solidFill>
                  <a:latin typeface="Calibri" pitchFamily="34" charset="0"/>
                </a:rPr>
                <a:t>Time</a:t>
              </a:r>
              <a:endParaRPr lang="zh-TW" altLang="en-US" dirty="0">
                <a:solidFill>
                  <a:srgbClr val="FF9900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群組 74"/>
          <p:cNvGrpSpPr>
            <a:grpSpLocks/>
          </p:cNvGrpSpPr>
          <p:nvPr/>
        </p:nvGrpSpPr>
        <p:grpSpPr bwMode="auto">
          <a:xfrm>
            <a:off x="1357313" y="4352925"/>
            <a:ext cx="230187" cy="80963"/>
            <a:chOff x="1357290" y="4352254"/>
            <a:chExt cx="230524" cy="82318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077" name="橢圓 31"/>
            <p:cNvSpPr>
              <a:spLocks noChangeArrowheads="1"/>
            </p:cNvSpPr>
            <p:nvPr/>
          </p:nvSpPr>
          <p:spPr bwMode="auto">
            <a:xfrm flipV="1">
              <a:off x="1357290" y="4357694"/>
              <a:ext cx="78124" cy="76878"/>
            </a:xfrm>
            <a:prstGeom prst="ellipse">
              <a:avLst/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78" name="橢圓 32"/>
            <p:cNvSpPr>
              <a:spLocks noChangeArrowheads="1"/>
            </p:cNvSpPr>
            <p:nvPr/>
          </p:nvSpPr>
          <p:spPr bwMode="auto">
            <a:xfrm flipV="1">
              <a:off x="1509690" y="4352254"/>
              <a:ext cx="78124" cy="76878"/>
            </a:xfrm>
            <a:prstGeom prst="ellipse">
              <a:avLst/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4" name="群組 75"/>
          <p:cNvGrpSpPr>
            <a:grpSpLocks/>
          </p:cNvGrpSpPr>
          <p:nvPr/>
        </p:nvGrpSpPr>
        <p:grpSpPr bwMode="auto">
          <a:xfrm>
            <a:off x="3000375" y="4286250"/>
            <a:ext cx="220663" cy="142875"/>
            <a:chOff x="3000364" y="4286256"/>
            <a:chExt cx="221000" cy="142876"/>
          </a:xfrm>
        </p:grpSpPr>
        <p:sp>
          <p:nvSpPr>
            <p:cNvPr id="1075" name="橢圓 33"/>
            <p:cNvSpPr>
              <a:spLocks noChangeArrowheads="1"/>
            </p:cNvSpPr>
            <p:nvPr/>
          </p:nvSpPr>
          <p:spPr bwMode="auto">
            <a:xfrm flipV="1">
              <a:off x="3000364" y="4352254"/>
              <a:ext cx="78124" cy="76878"/>
            </a:xfrm>
            <a:prstGeom prst="ellipse">
              <a:avLst/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76" name="橢圓 34"/>
            <p:cNvSpPr>
              <a:spLocks noChangeArrowheads="1"/>
            </p:cNvSpPr>
            <p:nvPr/>
          </p:nvSpPr>
          <p:spPr bwMode="auto">
            <a:xfrm flipV="1">
              <a:off x="3143240" y="4286256"/>
              <a:ext cx="78124" cy="76878"/>
            </a:xfrm>
            <a:prstGeom prst="ellipse">
              <a:avLst/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6" name="群組 76"/>
          <p:cNvGrpSpPr>
            <a:grpSpLocks/>
          </p:cNvGrpSpPr>
          <p:nvPr/>
        </p:nvGrpSpPr>
        <p:grpSpPr bwMode="auto">
          <a:xfrm>
            <a:off x="3000375" y="4572000"/>
            <a:ext cx="149225" cy="142875"/>
            <a:chOff x="3000364" y="4572008"/>
            <a:chExt cx="149562" cy="142876"/>
          </a:xfrm>
        </p:grpSpPr>
        <p:sp>
          <p:nvSpPr>
            <p:cNvPr id="1073" name="橢圓 35"/>
            <p:cNvSpPr>
              <a:spLocks noChangeArrowheads="1"/>
            </p:cNvSpPr>
            <p:nvPr/>
          </p:nvSpPr>
          <p:spPr bwMode="auto">
            <a:xfrm flipV="1">
              <a:off x="3071802" y="4638006"/>
              <a:ext cx="78124" cy="76878"/>
            </a:xfrm>
            <a:prstGeom prst="ellipse">
              <a:avLst/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74" name="橢圓 36"/>
            <p:cNvSpPr>
              <a:spLocks noChangeArrowheads="1"/>
            </p:cNvSpPr>
            <p:nvPr/>
          </p:nvSpPr>
          <p:spPr bwMode="auto">
            <a:xfrm flipV="1">
              <a:off x="3000364" y="4572008"/>
              <a:ext cx="78124" cy="76878"/>
            </a:xfrm>
            <a:prstGeom prst="ellipse">
              <a:avLst/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7" name="群組 77"/>
          <p:cNvGrpSpPr>
            <a:grpSpLocks/>
          </p:cNvGrpSpPr>
          <p:nvPr/>
        </p:nvGrpSpPr>
        <p:grpSpPr bwMode="auto">
          <a:xfrm>
            <a:off x="5922963" y="3571875"/>
            <a:ext cx="155575" cy="219075"/>
            <a:chOff x="5922636" y="3571876"/>
            <a:chExt cx="156248" cy="219754"/>
          </a:xfrm>
        </p:grpSpPr>
        <p:sp>
          <p:nvSpPr>
            <p:cNvPr id="1070" name="橢圓 37"/>
            <p:cNvSpPr>
              <a:spLocks noChangeArrowheads="1"/>
            </p:cNvSpPr>
            <p:nvPr/>
          </p:nvSpPr>
          <p:spPr bwMode="auto">
            <a:xfrm flipV="1">
              <a:off x="5929322" y="3571876"/>
              <a:ext cx="78124" cy="76878"/>
            </a:xfrm>
            <a:prstGeom prst="ellipse">
              <a:avLst/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71" name="橢圓 38"/>
            <p:cNvSpPr>
              <a:spLocks noChangeArrowheads="1"/>
            </p:cNvSpPr>
            <p:nvPr/>
          </p:nvSpPr>
          <p:spPr bwMode="auto">
            <a:xfrm flipV="1">
              <a:off x="6000760" y="3643314"/>
              <a:ext cx="78124" cy="76878"/>
            </a:xfrm>
            <a:prstGeom prst="ellipse">
              <a:avLst/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72" name="橢圓 39"/>
            <p:cNvSpPr>
              <a:spLocks noChangeArrowheads="1"/>
            </p:cNvSpPr>
            <p:nvPr/>
          </p:nvSpPr>
          <p:spPr bwMode="auto">
            <a:xfrm flipV="1">
              <a:off x="5922636" y="3714752"/>
              <a:ext cx="78124" cy="76878"/>
            </a:xfrm>
            <a:prstGeom prst="ellipse">
              <a:avLst/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8" name="群組 78"/>
          <p:cNvGrpSpPr>
            <a:grpSpLocks/>
          </p:cNvGrpSpPr>
          <p:nvPr/>
        </p:nvGrpSpPr>
        <p:grpSpPr bwMode="auto">
          <a:xfrm>
            <a:off x="6994525" y="3071813"/>
            <a:ext cx="155575" cy="214312"/>
            <a:chOff x="6994206" y="3071810"/>
            <a:chExt cx="156248" cy="214314"/>
          </a:xfrm>
        </p:grpSpPr>
        <p:sp>
          <p:nvSpPr>
            <p:cNvPr id="1068" name="橢圓 40"/>
            <p:cNvSpPr>
              <a:spLocks noChangeArrowheads="1"/>
            </p:cNvSpPr>
            <p:nvPr/>
          </p:nvSpPr>
          <p:spPr bwMode="auto">
            <a:xfrm flipV="1">
              <a:off x="6994206" y="3209246"/>
              <a:ext cx="78124" cy="76878"/>
            </a:xfrm>
            <a:prstGeom prst="ellipse">
              <a:avLst/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69" name="橢圓 41"/>
            <p:cNvSpPr>
              <a:spLocks noChangeArrowheads="1"/>
            </p:cNvSpPr>
            <p:nvPr/>
          </p:nvSpPr>
          <p:spPr bwMode="auto">
            <a:xfrm flipV="1">
              <a:off x="7072330" y="3071810"/>
              <a:ext cx="78124" cy="76878"/>
            </a:xfrm>
            <a:prstGeom prst="ellipse">
              <a:avLst/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9" name="群組 80"/>
          <p:cNvGrpSpPr>
            <a:grpSpLocks/>
          </p:cNvGrpSpPr>
          <p:nvPr/>
        </p:nvGrpSpPr>
        <p:grpSpPr bwMode="auto">
          <a:xfrm>
            <a:off x="8001000" y="1995488"/>
            <a:ext cx="500063" cy="433387"/>
            <a:chOff x="8001024" y="1994800"/>
            <a:chExt cx="500066" cy="434068"/>
          </a:xfrm>
        </p:grpSpPr>
        <p:sp>
          <p:nvSpPr>
            <p:cNvPr id="1064" name="橢圓 45"/>
            <p:cNvSpPr>
              <a:spLocks noChangeArrowheads="1"/>
            </p:cNvSpPr>
            <p:nvPr/>
          </p:nvSpPr>
          <p:spPr bwMode="auto">
            <a:xfrm flipV="1">
              <a:off x="8215338" y="1994800"/>
              <a:ext cx="78124" cy="76878"/>
            </a:xfrm>
            <a:prstGeom prst="ellipse">
              <a:avLst/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65" name="橢圓 46"/>
            <p:cNvSpPr>
              <a:spLocks noChangeArrowheads="1"/>
            </p:cNvSpPr>
            <p:nvPr/>
          </p:nvSpPr>
          <p:spPr bwMode="auto">
            <a:xfrm flipV="1">
              <a:off x="8422966" y="2209114"/>
              <a:ext cx="78124" cy="76878"/>
            </a:xfrm>
            <a:prstGeom prst="ellipse">
              <a:avLst/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66" name="橢圓 47"/>
            <p:cNvSpPr>
              <a:spLocks noChangeArrowheads="1"/>
            </p:cNvSpPr>
            <p:nvPr/>
          </p:nvSpPr>
          <p:spPr bwMode="auto">
            <a:xfrm flipV="1">
              <a:off x="8001024" y="2285992"/>
              <a:ext cx="78124" cy="76878"/>
            </a:xfrm>
            <a:prstGeom prst="ellipse">
              <a:avLst/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67" name="橢圓 48"/>
            <p:cNvSpPr>
              <a:spLocks noChangeArrowheads="1"/>
            </p:cNvSpPr>
            <p:nvPr/>
          </p:nvSpPr>
          <p:spPr bwMode="auto">
            <a:xfrm flipV="1">
              <a:off x="8367738" y="2351990"/>
              <a:ext cx="78124" cy="76878"/>
            </a:xfrm>
            <a:prstGeom prst="ellipse">
              <a:avLst/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0" name="群組 79"/>
          <p:cNvGrpSpPr>
            <a:grpSpLocks/>
          </p:cNvGrpSpPr>
          <p:nvPr/>
        </p:nvGrpSpPr>
        <p:grpSpPr bwMode="auto">
          <a:xfrm>
            <a:off x="7500938" y="2571750"/>
            <a:ext cx="292100" cy="357188"/>
            <a:chOff x="7500958" y="2571744"/>
            <a:chExt cx="292438" cy="357190"/>
          </a:xfrm>
        </p:grpSpPr>
        <p:sp>
          <p:nvSpPr>
            <p:cNvPr id="1060" name="橢圓 42"/>
            <p:cNvSpPr>
              <a:spLocks noChangeArrowheads="1"/>
            </p:cNvSpPr>
            <p:nvPr/>
          </p:nvSpPr>
          <p:spPr bwMode="auto">
            <a:xfrm flipV="1">
              <a:off x="7715272" y="2852056"/>
              <a:ext cx="78124" cy="76878"/>
            </a:xfrm>
            <a:prstGeom prst="ellipse">
              <a:avLst/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61" name="橢圓 43"/>
            <p:cNvSpPr>
              <a:spLocks noChangeArrowheads="1"/>
            </p:cNvSpPr>
            <p:nvPr/>
          </p:nvSpPr>
          <p:spPr bwMode="auto">
            <a:xfrm flipV="1">
              <a:off x="7708586" y="2571744"/>
              <a:ext cx="78124" cy="76878"/>
            </a:xfrm>
            <a:prstGeom prst="ellipse">
              <a:avLst/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62" name="橢圓 44"/>
            <p:cNvSpPr>
              <a:spLocks noChangeArrowheads="1"/>
            </p:cNvSpPr>
            <p:nvPr/>
          </p:nvSpPr>
          <p:spPr bwMode="auto">
            <a:xfrm flipV="1">
              <a:off x="7643834" y="2714620"/>
              <a:ext cx="78124" cy="76878"/>
            </a:xfrm>
            <a:prstGeom prst="ellipse">
              <a:avLst/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63" name="橢圓 49"/>
            <p:cNvSpPr>
              <a:spLocks noChangeArrowheads="1"/>
            </p:cNvSpPr>
            <p:nvPr/>
          </p:nvSpPr>
          <p:spPr bwMode="auto">
            <a:xfrm flipV="1">
              <a:off x="7500958" y="2786058"/>
              <a:ext cx="78124" cy="76878"/>
            </a:xfrm>
            <a:prstGeom prst="ellipse">
              <a:avLst/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cxnSp>
        <p:nvCxnSpPr>
          <p:cNvPr id="24602" name="直線接點 51"/>
          <p:cNvCxnSpPr>
            <a:cxnSpLocks noChangeShapeType="1"/>
          </p:cNvCxnSpPr>
          <p:nvPr/>
        </p:nvCxnSpPr>
        <p:spPr bwMode="auto">
          <a:xfrm>
            <a:off x="2014538" y="4538663"/>
            <a:ext cx="733425" cy="22225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54" name="直線接點 53"/>
          <p:cNvCxnSpPr>
            <a:cxnSpLocks noChangeShapeType="1"/>
          </p:cNvCxnSpPr>
          <p:nvPr/>
        </p:nvCxnSpPr>
        <p:spPr bwMode="auto">
          <a:xfrm>
            <a:off x="2014538" y="4538663"/>
            <a:ext cx="733425" cy="22225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 type="oval" w="med" len="med"/>
            <a:tailEnd type="oval" w="med" len="med"/>
          </a:ln>
          <a:effectLst>
            <a:glow rad="101600">
              <a:srgbClr val="FFC000">
                <a:alpha val="60000"/>
              </a:srgbClr>
            </a:glow>
          </a:effectLst>
        </p:spPr>
      </p:cxnSp>
      <p:cxnSp>
        <p:nvCxnSpPr>
          <p:cNvPr id="57" name="直線接點 56"/>
          <p:cNvCxnSpPr>
            <a:cxnSpLocks noChangeShapeType="1"/>
          </p:cNvCxnSpPr>
          <p:nvPr/>
        </p:nvCxnSpPr>
        <p:spPr bwMode="auto">
          <a:xfrm flipV="1">
            <a:off x="3719513" y="3771900"/>
            <a:ext cx="1809750" cy="78898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 type="oval" w="med" len="med"/>
            <a:tailEnd type="oval" w="med" len="med"/>
          </a:ln>
          <a:effectLst>
            <a:glow rad="101600">
              <a:srgbClr val="FFC000">
                <a:alpha val="60000"/>
              </a:srgbClr>
            </a:glow>
          </a:effectLst>
        </p:spPr>
      </p:cxnSp>
      <p:cxnSp>
        <p:nvCxnSpPr>
          <p:cNvPr id="60" name="直線接點 59"/>
          <p:cNvCxnSpPr>
            <a:cxnSpLocks noChangeShapeType="1"/>
          </p:cNvCxnSpPr>
          <p:nvPr/>
        </p:nvCxnSpPr>
        <p:spPr bwMode="auto">
          <a:xfrm rot="5400000" flipH="1" flipV="1">
            <a:off x="6213475" y="3082925"/>
            <a:ext cx="123825" cy="511175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 type="oval" w="med" len="med"/>
            <a:tailEnd type="oval" w="med" len="med"/>
          </a:ln>
          <a:effectLst>
            <a:glow rad="101600">
              <a:srgbClr val="FFC000">
                <a:alpha val="60000"/>
              </a:srgbClr>
            </a:glow>
          </a:effectLst>
        </p:spPr>
      </p:cxnSp>
      <p:cxnSp>
        <p:nvCxnSpPr>
          <p:cNvPr id="63" name="直線接點 62"/>
          <p:cNvCxnSpPr>
            <a:cxnSpLocks noChangeShapeType="1"/>
          </p:cNvCxnSpPr>
          <p:nvPr/>
        </p:nvCxnSpPr>
        <p:spPr bwMode="auto">
          <a:xfrm flipV="1">
            <a:off x="7000875" y="2819400"/>
            <a:ext cx="209550" cy="10953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 type="oval" w="med" len="med"/>
            <a:tailEnd type="oval" w="med" len="med"/>
          </a:ln>
          <a:effectLst>
            <a:glow rad="101600">
              <a:srgbClr val="FFC000">
                <a:alpha val="60000"/>
              </a:srgbClr>
            </a:glow>
          </a:effectLst>
        </p:spPr>
      </p:cxnSp>
      <p:cxnSp>
        <p:nvCxnSpPr>
          <p:cNvPr id="66" name="直線接點 65"/>
          <p:cNvCxnSpPr>
            <a:cxnSpLocks noChangeShapeType="1"/>
          </p:cNvCxnSpPr>
          <p:nvPr/>
        </p:nvCxnSpPr>
        <p:spPr bwMode="auto">
          <a:xfrm rot="10800000" flipV="1">
            <a:off x="7696200" y="2286000"/>
            <a:ext cx="92075" cy="16668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 type="oval" w="med" len="med"/>
            <a:tailEnd type="oval" w="med" len="med"/>
          </a:ln>
          <a:effectLst>
            <a:glow rad="101600">
              <a:srgbClr val="FFC000">
                <a:alpha val="60000"/>
              </a:srgbClr>
            </a:glow>
          </a:effectLst>
        </p:spPr>
      </p:cxnSp>
      <p:sp>
        <p:nvSpPr>
          <p:cNvPr id="52" name="矩形 51"/>
          <p:cNvSpPr/>
          <p:nvPr/>
        </p:nvSpPr>
        <p:spPr>
          <a:xfrm>
            <a:off x="524865" y="516419"/>
            <a:ext cx="37497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Photo Navigator</a:t>
            </a:r>
            <a:endParaRPr lang="zh-TW" altLang="en-US" sz="36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4637" name="Object 4"/>
          <p:cNvGraphicFramePr>
            <a:graphicFrameLocks noChangeAspect="1"/>
          </p:cNvGraphicFramePr>
          <p:nvPr/>
        </p:nvGraphicFramePr>
        <p:xfrm>
          <a:off x="654050" y="1514475"/>
          <a:ext cx="6416675" cy="1914525"/>
        </p:xfrm>
        <a:graphic>
          <a:graphicData uri="http://schemas.openxmlformats.org/presentationml/2006/ole">
            <p:oleObj spid="_x0000_s1027" name="Visio" r:id="rId12" imgW="6415918" imgH="1914632" progId="">
              <p:embed/>
            </p:oleObj>
          </a:graphicData>
        </a:graphic>
      </p:graphicFrame>
      <p:graphicFrame>
        <p:nvGraphicFramePr>
          <p:cNvPr id="24639" name="Object 5"/>
          <p:cNvGraphicFramePr>
            <a:graphicFrameLocks noChangeAspect="1"/>
          </p:cNvGraphicFramePr>
          <p:nvPr/>
        </p:nvGraphicFramePr>
        <p:xfrm>
          <a:off x="6429375" y="4429125"/>
          <a:ext cx="1954213" cy="704850"/>
        </p:xfrm>
        <a:graphic>
          <a:graphicData uri="http://schemas.openxmlformats.org/presentationml/2006/ole">
            <p:oleObj spid="_x0000_s1028" name="Visio" r:id="rId13" imgW="1953646" imgH="704535" progId="">
              <p:embed/>
            </p:oleObj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571500" y="2060575"/>
          <a:ext cx="7440613" cy="3222625"/>
        </p:xfrm>
        <a:graphic>
          <a:graphicData uri="http://schemas.openxmlformats.org/presentationml/2006/ole">
            <p:oleObj spid="_x0000_s1030" name="Visio" r:id="rId14" imgW="7441347" imgH="3222264" progId="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ransition advTm="33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4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0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4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2000"/>
                                        <p:tgtEl>
                                          <p:spTgt spid="24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00"/>
                            </p:stCondLst>
                            <p:childTnLst>
                              <p:par>
                                <p:cTn id="1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1"/>
      <p:bldP spid="5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7158" y="1857364"/>
            <a:ext cx="851155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zh-TW" sz="4400" b="1" dirty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Thank you for your attention.</a:t>
            </a:r>
            <a:endParaRPr lang="zh-TW" altLang="en-US" sz="44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5720" y="3786190"/>
            <a:ext cx="857256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Tx/>
              <a:buNone/>
              <a:defRPr/>
            </a:pPr>
            <a:r>
              <a:rPr lang="en-US" altLang="zh-TW" sz="32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Project website: </a:t>
            </a:r>
            <a:r>
              <a:rPr lang="en-US" altLang="zh-TW" sz="3200" dirty="0"/>
              <a:t>http://www.cmlab.csie.ntu.edu.tw/navigator</a:t>
            </a:r>
            <a:endParaRPr lang="zh-TW" altLang="en-US" sz="3200" dirty="0"/>
          </a:p>
        </p:txBody>
      </p:sp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760182" y="5279159"/>
            <a:ext cx="7585796" cy="83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Tx/>
              <a:buNone/>
              <a:defRPr/>
            </a:pPr>
            <a:r>
              <a:rPr lang="en-US" altLang="zh-TW" sz="2200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Chia-Hu</a:t>
            </a:r>
            <a:r>
              <a:rPr lang="en-US" altLang="zh-TW" sz="22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 </a:t>
            </a:r>
            <a:r>
              <a:rPr lang="en-US" altLang="zh-TW" sz="22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Chang  </a:t>
            </a:r>
            <a:r>
              <a:rPr lang="en-US" altLang="zh-TW" sz="22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2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張嘉祜</a:t>
            </a:r>
            <a:r>
              <a:rPr lang="en-US" altLang="zh-TW" sz="22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en-US" altLang="zh-CN" sz="2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標楷體" pitchFamily="65" charset="-120"/>
              <a:ea typeface="標楷體" pitchFamily="65" charset="-120"/>
            </a:endParaRPr>
          </a:p>
          <a:p>
            <a:pPr algn="ctr">
              <a:buFontTx/>
              <a:buNone/>
              <a:defRPr/>
            </a:pPr>
            <a:r>
              <a:rPr lang="en-US" altLang="zh-CN" sz="22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chchang@cmlab.cise.ntu.edu.tw</a:t>
            </a:r>
            <a:endParaRPr lang="zh-TW" altLang="en-US" sz="22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advTm="968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 bwMode="auto">
          <a:xfrm>
            <a:off x="97970" y="1121231"/>
            <a:ext cx="9013372" cy="47461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675" y="1481138"/>
            <a:ext cx="8248650" cy="389572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52" name="矩形 51"/>
          <p:cNvSpPr/>
          <p:nvPr/>
        </p:nvSpPr>
        <p:spPr>
          <a:xfrm>
            <a:off x="524865" y="516419"/>
            <a:ext cx="37497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Photo Navigator</a:t>
            </a:r>
            <a:endParaRPr lang="zh-TW" altLang="en-US" sz="36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4639" name="Object 63"/>
          <p:cNvGraphicFramePr>
            <a:graphicFrameLocks noChangeAspect="1"/>
          </p:cNvGraphicFramePr>
          <p:nvPr/>
        </p:nvGraphicFramePr>
        <p:xfrm>
          <a:off x="6429375" y="4429125"/>
          <a:ext cx="1954213" cy="704850"/>
        </p:xfrm>
        <a:graphic>
          <a:graphicData uri="http://schemas.openxmlformats.org/presentationml/2006/ole">
            <p:oleObj spid="_x0000_s165892" name="Visio" r:id="rId6" imgW="1953646" imgH="704535" progId="">
              <p:embed/>
            </p:oleObj>
          </a:graphicData>
        </a:graphic>
      </p:graphicFrame>
      <p:graphicFrame>
        <p:nvGraphicFramePr>
          <p:cNvPr id="2056" name="Object 8"/>
          <p:cNvGraphicFramePr>
            <a:graphicFrameLocks noChangeAspect="1"/>
          </p:cNvGraphicFramePr>
          <p:nvPr/>
        </p:nvGraphicFramePr>
        <p:xfrm>
          <a:off x="571500" y="2060575"/>
          <a:ext cx="7440613" cy="3222625"/>
        </p:xfrm>
        <a:graphic>
          <a:graphicData uri="http://schemas.openxmlformats.org/presentationml/2006/ole">
            <p:oleObj spid="_x0000_s165894" name="Visio" r:id="rId7" imgW="7441347" imgH="3222264" progId="">
              <p:embed/>
            </p:oleObj>
          </a:graphicData>
        </a:graphic>
      </p:graphicFrame>
      <p:graphicFrame>
        <p:nvGraphicFramePr>
          <p:cNvPr id="24641" name="Object 65"/>
          <p:cNvGraphicFramePr>
            <a:graphicFrameLocks noChangeAspect="1"/>
          </p:cNvGraphicFramePr>
          <p:nvPr/>
        </p:nvGraphicFramePr>
        <p:xfrm>
          <a:off x="769938" y="2214563"/>
          <a:ext cx="7088187" cy="2513012"/>
        </p:xfrm>
        <a:graphic>
          <a:graphicData uri="http://schemas.openxmlformats.org/presentationml/2006/ole">
            <p:oleObj spid="_x0000_s165897" name="Visio" r:id="rId8" imgW="7087941" imgH="2512852" progId="">
              <p:embed/>
            </p:oleObj>
          </a:graphicData>
        </a:graphic>
      </p:graphicFrame>
      <p:sp>
        <p:nvSpPr>
          <p:cNvPr id="11" name="手繪多邊形 10"/>
          <p:cNvSpPr/>
          <p:nvPr/>
        </p:nvSpPr>
        <p:spPr bwMode="auto">
          <a:xfrm>
            <a:off x="809625" y="2247900"/>
            <a:ext cx="6981825" cy="2400300"/>
          </a:xfrm>
          <a:custGeom>
            <a:avLst/>
            <a:gdLst>
              <a:gd name="connsiteX0" fmla="*/ 0 w 6981825"/>
              <a:gd name="connsiteY0" fmla="*/ 2162175 h 2400300"/>
              <a:gd name="connsiteX1" fmla="*/ 1543050 w 6981825"/>
              <a:gd name="connsiteY1" fmla="*/ 2171700 h 2400300"/>
              <a:gd name="connsiteX2" fmla="*/ 1571625 w 6981825"/>
              <a:gd name="connsiteY2" fmla="*/ 2181225 h 2400300"/>
              <a:gd name="connsiteX3" fmla="*/ 1628775 w 6981825"/>
              <a:gd name="connsiteY3" fmla="*/ 2190750 h 2400300"/>
              <a:gd name="connsiteX4" fmla="*/ 1685925 w 6981825"/>
              <a:gd name="connsiteY4" fmla="*/ 2209800 h 2400300"/>
              <a:gd name="connsiteX5" fmla="*/ 1704975 w 6981825"/>
              <a:gd name="connsiteY5" fmla="*/ 2238375 h 2400300"/>
              <a:gd name="connsiteX6" fmla="*/ 1762125 w 6981825"/>
              <a:gd name="connsiteY6" fmla="*/ 2266950 h 2400300"/>
              <a:gd name="connsiteX7" fmla="*/ 1847850 w 6981825"/>
              <a:gd name="connsiteY7" fmla="*/ 2305050 h 2400300"/>
              <a:gd name="connsiteX8" fmla="*/ 2047875 w 6981825"/>
              <a:gd name="connsiteY8" fmla="*/ 2324100 h 2400300"/>
              <a:gd name="connsiteX9" fmla="*/ 2105025 w 6981825"/>
              <a:gd name="connsiteY9" fmla="*/ 2343150 h 2400300"/>
              <a:gd name="connsiteX10" fmla="*/ 2162175 w 6981825"/>
              <a:gd name="connsiteY10" fmla="*/ 2381250 h 2400300"/>
              <a:gd name="connsiteX11" fmla="*/ 2219325 w 6981825"/>
              <a:gd name="connsiteY11" fmla="*/ 2400300 h 2400300"/>
              <a:gd name="connsiteX12" fmla="*/ 2514600 w 6981825"/>
              <a:gd name="connsiteY12" fmla="*/ 2390775 h 2400300"/>
              <a:gd name="connsiteX13" fmla="*/ 2581275 w 6981825"/>
              <a:gd name="connsiteY13" fmla="*/ 2371725 h 2400300"/>
              <a:gd name="connsiteX14" fmla="*/ 2619375 w 6981825"/>
              <a:gd name="connsiteY14" fmla="*/ 2362200 h 2400300"/>
              <a:gd name="connsiteX15" fmla="*/ 2676525 w 6981825"/>
              <a:gd name="connsiteY15" fmla="*/ 2343150 h 2400300"/>
              <a:gd name="connsiteX16" fmla="*/ 2752725 w 6981825"/>
              <a:gd name="connsiteY16" fmla="*/ 2324100 h 2400300"/>
              <a:gd name="connsiteX17" fmla="*/ 2790825 w 6981825"/>
              <a:gd name="connsiteY17" fmla="*/ 2314575 h 2400300"/>
              <a:gd name="connsiteX18" fmla="*/ 2847975 w 6981825"/>
              <a:gd name="connsiteY18" fmla="*/ 2295525 h 2400300"/>
              <a:gd name="connsiteX19" fmla="*/ 2876550 w 6981825"/>
              <a:gd name="connsiteY19" fmla="*/ 2286000 h 2400300"/>
              <a:gd name="connsiteX20" fmla="*/ 2933700 w 6981825"/>
              <a:gd name="connsiteY20" fmla="*/ 2257425 h 2400300"/>
              <a:gd name="connsiteX21" fmla="*/ 2962275 w 6981825"/>
              <a:gd name="connsiteY21" fmla="*/ 2238375 h 2400300"/>
              <a:gd name="connsiteX22" fmla="*/ 3086100 w 6981825"/>
              <a:gd name="connsiteY22" fmla="*/ 2219325 h 2400300"/>
              <a:gd name="connsiteX23" fmla="*/ 3152775 w 6981825"/>
              <a:gd name="connsiteY23" fmla="*/ 2200275 h 2400300"/>
              <a:gd name="connsiteX24" fmla="*/ 3181350 w 6981825"/>
              <a:gd name="connsiteY24" fmla="*/ 2190750 h 2400300"/>
              <a:gd name="connsiteX25" fmla="*/ 3219450 w 6981825"/>
              <a:gd name="connsiteY25" fmla="*/ 2181225 h 2400300"/>
              <a:gd name="connsiteX26" fmla="*/ 3248025 w 6981825"/>
              <a:gd name="connsiteY26" fmla="*/ 2171700 h 2400300"/>
              <a:gd name="connsiteX27" fmla="*/ 3324225 w 6981825"/>
              <a:gd name="connsiteY27" fmla="*/ 2152650 h 2400300"/>
              <a:gd name="connsiteX28" fmla="*/ 3381375 w 6981825"/>
              <a:gd name="connsiteY28" fmla="*/ 2133600 h 2400300"/>
              <a:gd name="connsiteX29" fmla="*/ 3419475 w 6981825"/>
              <a:gd name="connsiteY29" fmla="*/ 2124075 h 2400300"/>
              <a:gd name="connsiteX30" fmla="*/ 3514725 w 6981825"/>
              <a:gd name="connsiteY30" fmla="*/ 2095500 h 2400300"/>
              <a:gd name="connsiteX31" fmla="*/ 3571875 w 6981825"/>
              <a:gd name="connsiteY31" fmla="*/ 2057400 h 2400300"/>
              <a:gd name="connsiteX32" fmla="*/ 3600450 w 6981825"/>
              <a:gd name="connsiteY32" fmla="*/ 2038350 h 2400300"/>
              <a:gd name="connsiteX33" fmla="*/ 3638550 w 6981825"/>
              <a:gd name="connsiteY33" fmla="*/ 1981200 h 2400300"/>
              <a:gd name="connsiteX34" fmla="*/ 3667125 w 6981825"/>
              <a:gd name="connsiteY34" fmla="*/ 1971675 h 2400300"/>
              <a:gd name="connsiteX35" fmla="*/ 3724275 w 6981825"/>
              <a:gd name="connsiteY35" fmla="*/ 1933575 h 2400300"/>
              <a:gd name="connsiteX36" fmla="*/ 3752850 w 6981825"/>
              <a:gd name="connsiteY36" fmla="*/ 1914525 h 2400300"/>
              <a:gd name="connsiteX37" fmla="*/ 3790950 w 6981825"/>
              <a:gd name="connsiteY37" fmla="*/ 1895475 h 2400300"/>
              <a:gd name="connsiteX38" fmla="*/ 3848100 w 6981825"/>
              <a:gd name="connsiteY38" fmla="*/ 1857375 h 2400300"/>
              <a:gd name="connsiteX39" fmla="*/ 3905250 w 6981825"/>
              <a:gd name="connsiteY39" fmla="*/ 1828800 h 2400300"/>
              <a:gd name="connsiteX40" fmla="*/ 3924300 w 6981825"/>
              <a:gd name="connsiteY40" fmla="*/ 1800225 h 2400300"/>
              <a:gd name="connsiteX41" fmla="*/ 4086225 w 6981825"/>
              <a:gd name="connsiteY41" fmla="*/ 1771650 h 2400300"/>
              <a:gd name="connsiteX42" fmla="*/ 4219575 w 6981825"/>
              <a:gd name="connsiteY42" fmla="*/ 1733550 h 2400300"/>
              <a:gd name="connsiteX43" fmla="*/ 4276725 w 6981825"/>
              <a:gd name="connsiteY43" fmla="*/ 1704975 h 2400300"/>
              <a:gd name="connsiteX44" fmla="*/ 4295775 w 6981825"/>
              <a:gd name="connsiteY44" fmla="*/ 1676400 h 2400300"/>
              <a:gd name="connsiteX45" fmla="*/ 4381500 w 6981825"/>
              <a:gd name="connsiteY45" fmla="*/ 1628775 h 2400300"/>
              <a:gd name="connsiteX46" fmla="*/ 4448175 w 6981825"/>
              <a:gd name="connsiteY46" fmla="*/ 1590675 h 2400300"/>
              <a:gd name="connsiteX47" fmla="*/ 4581525 w 6981825"/>
              <a:gd name="connsiteY47" fmla="*/ 1552575 h 2400300"/>
              <a:gd name="connsiteX48" fmla="*/ 4657725 w 6981825"/>
              <a:gd name="connsiteY48" fmla="*/ 1533525 h 2400300"/>
              <a:gd name="connsiteX49" fmla="*/ 4714875 w 6981825"/>
              <a:gd name="connsiteY49" fmla="*/ 1514475 h 2400300"/>
              <a:gd name="connsiteX50" fmla="*/ 4791075 w 6981825"/>
              <a:gd name="connsiteY50" fmla="*/ 1495425 h 2400300"/>
              <a:gd name="connsiteX51" fmla="*/ 4829175 w 6981825"/>
              <a:gd name="connsiteY51" fmla="*/ 1485900 h 2400300"/>
              <a:gd name="connsiteX52" fmla="*/ 4895850 w 6981825"/>
              <a:gd name="connsiteY52" fmla="*/ 1466850 h 2400300"/>
              <a:gd name="connsiteX53" fmla="*/ 4924425 w 6981825"/>
              <a:gd name="connsiteY53" fmla="*/ 1457325 h 2400300"/>
              <a:gd name="connsiteX54" fmla="*/ 4962525 w 6981825"/>
              <a:gd name="connsiteY54" fmla="*/ 1447800 h 2400300"/>
              <a:gd name="connsiteX55" fmla="*/ 5010150 w 6981825"/>
              <a:gd name="connsiteY55" fmla="*/ 1438275 h 2400300"/>
              <a:gd name="connsiteX56" fmla="*/ 5105400 w 6981825"/>
              <a:gd name="connsiteY56" fmla="*/ 1409700 h 2400300"/>
              <a:gd name="connsiteX57" fmla="*/ 5324475 w 6981825"/>
              <a:gd name="connsiteY57" fmla="*/ 1390650 h 2400300"/>
              <a:gd name="connsiteX58" fmla="*/ 5391150 w 6981825"/>
              <a:gd name="connsiteY58" fmla="*/ 1371600 h 2400300"/>
              <a:gd name="connsiteX59" fmla="*/ 5448300 w 6981825"/>
              <a:gd name="connsiteY59" fmla="*/ 1352550 h 2400300"/>
              <a:gd name="connsiteX60" fmla="*/ 5505450 w 6981825"/>
              <a:gd name="connsiteY60" fmla="*/ 1333500 h 2400300"/>
              <a:gd name="connsiteX61" fmla="*/ 5534025 w 6981825"/>
              <a:gd name="connsiteY61" fmla="*/ 1323975 h 2400300"/>
              <a:gd name="connsiteX62" fmla="*/ 5572125 w 6981825"/>
              <a:gd name="connsiteY62" fmla="*/ 1314450 h 2400300"/>
              <a:gd name="connsiteX63" fmla="*/ 5600700 w 6981825"/>
              <a:gd name="connsiteY63" fmla="*/ 1295400 h 2400300"/>
              <a:gd name="connsiteX64" fmla="*/ 5619750 w 6981825"/>
              <a:gd name="connsiteY64" fmla="*/ 1266825 h 2400300"/>
              <a:gd name="connsiteX65" fmla="*/ 5648325 w 6981825"/>
              <a:gd name="connsiteY65" fmla="*/ 1152525 h 2400300"/>
              <a:gd name="connsiteX66" fmla="*/ 5667375 w 6981825"/>
              <a:gd name="connsiteY66" fmla="*/ 1095375 h 2400300"/>
              <a:gd name="connsiteX67" fmla="*/ 5676900 w 6981825"/>
              <a:gd name="connsiteY67" fmla="*/ 1066800 h 2400300"/>
              <a:gd name="connsiteX68" fmla="*/ 5686425 w 6981825"/>
              <a:gd name="connsiteY68" fmla="*/ 1038225 h 2400300"/>
              <a:gd name="connsiteX69" fmla="*/ 5705475 w 6981825"/>
              <a:gd name="connsiteY69" fmla="*/ 1009650 h 2400300"/>
              <a:gd name="connsiteX70" fmla="*/ 5715000 w 6981825"/>
              <a:gd name="connsiteY70" fmla="*/ 981075 h 2400300"/>
              <a:gd name="connsiteX71" fmla="*/ 5772150 w 6981825"/>
              <a:gd name="connsiteY71" fmla="*/ 942975 h 2400300"/>
              <a:gd name="connsiteX72" fmla="*/ 5829300 w 6981825"/>
              <a:gd name="connsiteY72" fmla="*/ 914400 h 2400300"/>
              <a:gd name="connsiteX73" fmla="*/ 5981700 w 6981825"/>
              <a:gd name="connsiteY73" fmla="*/ 904875 h 2400300"/>
              <a:gd name="connsiteX74" fmla="*/ 6096000 w 6981825"/>
              <a:gd name="connsiteY74" fmla="*/ 895350 h 2400300"/>
              <a:gd name="connsiteX75" fmla="*/ 6362700 w 6981825"/>
              <a:gd name="connsiteY75" fmla="*/ 885825 h 2400300"/>
              <a:gd name="connsiteX76" fmla="*/ 6448425 w 6981825"/>
              <a:gd name="connsiteY76" fmla="*/ 876300 h 2400300"/>
              <a:gd name="connsiteX77" fmla="*/ 6477000 w 6981825"/>
              <a:gd name="connsiteY77" fmla="*/ 866775 h 2400300"/>
              <a:gd name="connsiteX78" fmla="*/ 6562725 w 6981825"/>
              <a:gd name="connsiteY78" fmla="*/ 800100 h 2400300"/>
              <a:gd name="connsiteX79" fmla="*/ 6581775 w 6981825"/>
              <a:gd name="connsiteY79" fmla="*/ 771525 h 2400300"/>
              <a:gd name="connsiteX80" fmla="*/ 6591300 w 6981825"/>
              <a:gd name="connsiteY80" fmla="*/ 542925 h 2400300"/>
              <a:gd name="connsiteX81" fmla="*/ 6600825 w 6981825"/>
              <a:gd name="connsiteY81" fmla="*/ 514350 h 2400300"/>
              <a:gd name="connsiteX82" fmla="*/ 6638925 w 6981825"/>
              <a:gd name="connsiteY82" fmla="*/ 457200 h 2400300"/>
              <a:gd name="connsiteX83" fmla="*/ 6667500 w 6981825"/>
              <a:gd name="connsiteY83" fmla="*/ 438150 h 2400300"/>
              <a:gd name="connsiteX84" fmla="*/ 6686550 w 6981825"/>
              <a:gd name="connsiteY84" fmla="*/ 409575 h 2400300"/>
              <a:gd name="connsiteX85" fmla="*/ 6772275 w 6981825"/>
              <a:gd name="connsiteY85" fmla="*/ 371475 h 2400300"/>
              <a:gd name="connsiteX86" fmla="*/ 6800850 w 6981825"/>
              <a:gd name="connsiteY86" fmla="*/ 361950 h 2400300"/>
              <a:gd name="connsiteX87" fmla="*/ 6829425 w 6981825"/>
              <a:gd name="connsiteY87" fmla="*/ 352425 h 2400300"/>
              <a:gd name="connsiteX88" fmla="*/ 6867525 w 6981825"/>
              <a:gd name="connsiteY88" fmla="*/ 342900 h 2400300"/>
              <a:gd name="connsiteX89" fmla="*/ 6953250 w 6981825"/>
              <a:gd name="connsiteY89" fmla="*/ 333375 h 2400300"/>
              <a:gd name="connsiteX90" fmla="*/ 6972300 w 6981825"/>
              <a:gd name="connsiteY90" fmla="*/ 276225 h 2400300"/>
              <a:gd name="connsiteX91" fmla="*/ 6981825 w 6981825"/>
              <a:gd name="connsiteY91" fmla="*/ 247650 h 2400300"/>
              <a:gd name="connsiteX92" fmla="*/ 6972300 w 6981825"/>
              <a:gd name="connsiteY92" fmla="*/ 57150 h 2400300"/>
              <a:gd name="connsiteX93" fmla="*/ 6953250 w 6981825"/>
              <a:gd name="connsiteY93" fmla="*/ 28575 h 2400300"/>
              <a:gd name="connsiteX94" fmla="*/ 6924675 w 6981825"/>
              <a:gd name="connsiteY94" fmla="*/ 19050 h 2400300"/>
              <a:gd name="connsiteX95" fmla="*/ 6877050 w 6981825"/>
              <a:gd name="connsiteY95" fmla="*/ 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6981825" h="2400300">
                <a:moveTo>
                  <a:pt x="0" y="2162175"/>
                </a:moveTo>
                <a:lnTo>
                  <a:pt x="1543050" y="2171700"/>
                </a:lnTo>
                <a:cubicBezTo>
                  <a:pt x="1553089" y="2171822"/>
                  <a:pt x="1561824" y="2179047"/>
                  <a:pt x="1571625" y="2181225"/>
                </a:cubicBezTo>
                <a:cubicBezTo>
                  <a:pt x="1590478" y="2185415"/>
                  <a:pt x="1610039" y="2186066"/>
                  <a:pt x="1628775" y="2190750"/>
                </a:cubicBezTo>
                <a:cubicBezTo>
                  <a:pt x="1648256" y="2195620"/>
                  <a:pt x="1685925" y="2209800"/>
                  <a:pt x="1685925" y="2209800"/>
                </a:cubicBezTo>
                <a:cubicBezTo>
                  <a:pt x="1692275" y="2219325"/>
                  <a:pt x="1696880" y="2230280"/>
                  <a:pt x="1704975" y="2238375"/>
                </a:cubicBezTo>
                <a:cubicBezTo>
                  <a:pt x="1732272" y="2265672"/>
                  <a:pt x="1731137" y="2251456"/>
                  <a:pt x="1762125" y="2266950"/>
                </a:cubicBezTo>
                <a:cubicBezTo>
                  <a:pt x="1802881" y="2287328"/>
                  <a:pt x="1787781" y="2299589"/>
                  <a:pt x="1847850" y="2305050"/>
                </a:cubicBezTo>
                <a:lnTo>
                  <a:pt x="2047875" y="2324100"/>
                </a:lnTo>
                <a:cubicBezTo>
                  <a:pt x="2066925" y="2330450"/>
                  <a:pt x="2088317" y="2332011"/>
                  <a:pt x="2105025" y="2343150"/>
                </a:cubicBezTo>
                <a:cubicBezTo>
                  <a:pt x="2124075" y="2355850"/>
                  <a:pt x="2140455" y="2374010"/>
                  <a:pt x="2162175" y="2381250"/>
                </a:cubicBezTo>
                <a:lnTo>
                  <a:pt x="2219325" y="2400300"/>
                </a:lnTo>
                <a:cubicBezTo>
                  <a:pt x="2317750" y="2397125"/>
                  <a:pt x="2416284" y="2396393"/>
                  <a:pt x="2514600" y="2390775"/>
                </a:cubicBezTo>
                <a:cubicBezTo>
                  <a:pt x="2533210" y="2389712"/>
                  <a:pt x="2562699" y="2377032"/>
                  <a:pt x="2581275" y="2371725"/>
                </a:cubicBezTo>
                <a:cubicBezTo>
                  <a:pt x="2593862" y="2368129"/>
                  <a:pt x="2606836" y="2365962"/>
                  <a:pt x="2619375" y="2362200"/>
                </a:cubicBezTo>
                <a:cubicBezTo>
                  <a:pt x="2638609" y="2356430"/>
                  <a:pt x="2657044" y="2348020"/>
                  <a:pt x="2676525" y="2343150"/>
                </a:cubicBezTo>
                <a:lnTo>
                  <a:pt x="2752725" y="2324100"/>
                </a:lnTo>
                <a:cubicBezTo>
                  <a:pt x="2765425" y="2320925"/>
                  <a:pt x="2778406" y="2318715"/>
                  <a:pt x="2790825" y="2314575"/>
                </a:cubicBezTo>
                <a:lnTo>
                  <a:pt x="2847975" y="2295525"/>
                </a:lnTo>
                <a:cubicBezTo>
                  <a:pt x="2857500" y="2292350"/>
                  <a:pt x="2868196" y="2291569"/>
                  <a:pt x="2876550" y="2286000"/>
                </a:cubicBezTo>
                <a:cubicBezTo>
                  <a:pt x="2958442" y="2231405"/>
                  <a:pt x="2854830" y="2296860"/>
                  <a:pt x="2933700" y="2257425"/>
                </a:cubicBezTo>
                <a:cubicBezTo>
                  <a:pt x="2943939" y="2252305"/>
                  <a:pt x="2951556" y="2242395"/>
                  <a:pt x="2962275" y="2238375"/>
                </a:cubicBezTo>
                <a:cubicBezTo>
                  <a:pt x="2984093" y="2230193"/>
                  <a:pt x="3074328" y="2220796"/>
                  <a:pt x="3086100" y="2219325"/>
                </a:cubicBezTo>
                <a:cubicBezTo>
                  <a:pt x="3154613" y="2196487"/>
                  <a:pt x="3069054" y="2224195"/>
                  <a:pt x="3152775" y="2200275"/>
                </a:cubicBezTo>
                <a:cubicBezTo>
                  <a:pt x="3162429" y="2197517"/>
                  <a:pt x="3171696" y="2193508"/>
                  <a:pt x="3181350" y="2190750"/>
                </a:cubicBezTo>
                <a:cubicBezTo>
                  <a:pt x="3193937" y="2187154"/>
                  <a:pt x="3206863" y="2184821"/>
                  <a:pt x="3219450" y="2181225"/>
                </a:cubicBezTo>
                <a:cubicBezTo>
                  <a:pt x="3229104" y="2178467"/>
                  <a:pt x="3238339" y="2174342"/>
                  <a:pt x="3248025" y="2171700"/>
                </a:cubicBezTo>
                <a:cubicBezTo>
                  <a:pt x="3273284" y="2164811"/>
                  <a:pt x="3299387" y="2160929"/>
                  <a:pt x="3324225" y="2152650"/>
                </a:cubicBezTo>
                <a:cubicBezTo>
                  <a:pt x="3343275" y="2146300"/>
                  <a:pt x="3361894" y="2138470"/>
                  <a:pt x="3381375" y="2133600"/>
                </a:cubicBezTo>
                <a:cubicBezTo>
                  <a:pt x="3394075" y="2130425"/>
                  <a:pt x="3406936" y="2127837"/>
                  <a:pt x="3419475" y="2124075"/>
                </a:cubicBezTo>
                <a:cubicBezTo>
                  <a:pt x="3535423" y="2089290"/>
                  <a:pt x="3426908" y="2117454"/>
                  <a:pt x="3514725" y="2095500"/>
                </a:cubicBezTo>
                <a:lnTo>
                  <a:pt x="3571875" y="2057400"/>
                </a:lnTo>
                <a:lnTo>
                  <a:pt x="3600450" y="2038350"/>
                </a:lnTo>
                <a:cubicBezTo>
                  <a:pt x="3613150" y="2019300"/>
                  <a:pt x="3616830" y="1988440"/>
                  <a:pt x="3638550" y="1981200"/>
                </a:cubicBezTo>
                <a:cubicBezTo>
                  <a:pt x="3648075" y="1978025"/>
                  <a:pt x="3658348" y="1976551"/>
                  <a:pt x="3667125" y="1971675"/>
                </a:cubicBezTo>
                <a:cubicBezTo>
                  <a:pt x="3687139" y="1960556"/>
                  <a:pt x="3705225" y="1946275"/>
                  <a:pt x="3724275" y="1933575"/>
                </a:cubicBezTo>
                <a:cubicBezTo>
                  <a:pt x="3733800" y="1927225"/>
                  <a:pt x="3742611" y="1919645"/>
                  <a:pt x="3752850" y="1914525"/>
                </a:cubicBezTo>
                <a:cubicBezTo>
                  <a:pt x="3765550" y="1908175"/>
                  <a:pt x="3778774" y="1902780"/>
                  <a:pt x="3790950" y="1895475"/>
                </a:cubicBezTo>
                <a:cubicBezTo>
                  <a:pt x="3810583" y="1883695"/>
                  <a:pt x="3826380" y="1864615"/>
                  <a:pt x="3848100" y="1857375"/>
                </a:cubicBezTo>
                <a:cubicBezTo>
                  <a:pt x="3887535" y="1844230"/>
                  <a:pt x="3868321" y="1853419"/>
                  <a:pt x="3905250" y="1828800"/>
                </a:cubicBezTo>
                <a:cubicBezTo>
                  <a:pt x="3911600" y="1819275"/>
                  <a:pt x="3914592" y="1806292"/>
                  <a:pt x="3924300" y="1800225"/>
                </a:cubicBezTo>
                <a:cubicBezTo>
                  <a:pt x="3965341" y="1774574"/>
                  <a:pt x="4047687" y="1775153"/>
                  <a:pt x="4086225" y="1771650"/>
                </a:cubicBezTo>
                <a:cubicBezTo>
                  <a:pt x="4096386" y="1769110"/>
                  <a:pt x="4203177" y="1744482"/>
                  <a:pt x="4219575" y="1733550"/>
                </a:cubicBezTo>
                <a:cubicBezTo>
                  <a:pt x="4256504" y="1708931"/>
                  <a:pt x="4237290" y="1718120"/>
                  <a:pt x="4276725" y="1704975"/>
                </a:cubicBezTo>
                <a:cubicBezTo>
                  <a:pt x="4283075" y="1695450"/>
                  <a:pt x="4287160" y="1683938"/>
                  <a:pt x="4295775" y="1676400"/>
                </a:cubicBezTo>
                <a:cubicBezTo>
                  <a:pt x="4375862" y="1606324"/>
                  <a:pt x="4324810" y="1657120"/>
                  <a:pt x="4381500" y="1628775"/>
                </a:cubicBezTo>
                <a:cubicBezTo>
                  <a:pt x="4450233" y="1594409"/>
                  <a:pt x="4364680" y="1624073"/>
                  <a:pt x="4448175" y="1590675"/>
                </a:cubicBezTo>
                <a:cubicBezTo>
                  <a:pt x="4539905" y="1553983"/>
                  <a:pt x="4473142" y="1588703"/>
                  <a:pt x="4581525" y="1552575"/>
                </a:cubicBezTo>
                <a:cubicBezTo>
                  <a:pt x="4668228" y="1523674"/>
                  <a:pt x="4531290" y="1568007"/>
                  <a:pt x="4657725" y="1533525"/>
                </a:cubicBezTo>
                <a:cubicBezTo>
                  <a:pt x="4677098" y="1528241"/>
                  <a:pt x="4695394" y="1519345"/>
                  <a:pt x="4714875" y="1514475"/>
                </a:cubicBezTo>
                <a:lnTo>
                  <a:pt x="4791075" y="1495425"/>
                </a:lnTo>
                <a:cubicBezTo>
                  <a:pt x="4803775" y="1492250"/>
                  <a:pt x="4816756" y="1490040"/>
                  <a:pt x="4829175" y="1485900"/>
                </a:cubicBezTo>
                <a:cubicBezTo>
                  <a:pt x="4897688" y="1463062"/>
                  <a:pt x="4812129" y="1490770"/>
                  <a:pt x="4895850" y="1466850"/>
                </a:cubicBezTo>
                <a:cubicBezTo>
                  <a:pt x="4905504" y="1464092"/>
                  <a:pt x="4914771" y="1460083"/>
                  <a:pt x="4924425" y="1457325"/>
                </a:cubicBezTo>
                <a:cubicBezTo>
                  <a:pt x="4937012" y="1453729"/>
                  <a:pt x="4949746" y="1450640"/>
                  <a:pt x="4962525" y="1447800"/>
                </a:cubicBezTo>
                <a:cubicBezTo>
                  <a:pt x="4978329" y="1444288"/>
                  <a:pt x="4994531" y="1442535"/>
                  <a:pt x="5010150" y="1438275"/>
                </a:cubicBezTo>
                <a:cubicBezTo>
                  <a:pt x="5029903" y="1432888"/>
                  <a:pt x="5080295" y="1412489"/>
                  <a:pt x="5105400" y="1409700"/>
                </a:cubicBezTo>
                <a:cubicBezTo>
                  <a:pt x="5178252" y="1401605"/>
                  <a:pt x="5324475" y="1390650"/>
                  <a:pt x="5324475" y="1390650"/>
                </a:cubicBezTo>
                <a:cubicBezTo>
                  <a:pt x="5420507" y="1358639"/>
                  <a:pt x="5271549" y="1407480"/>
                  <a:pt x="5391150" y="1371600"/>
                </a:cubicBezTo>
                <a:cubicBezTo>
                  <a:pt x="5410384" y="1365830"/>
                  <a:pt x="5429250" y="1358900"/>
                  <a:pt x="5448300" y="1352550"/>
                </a:cubicBezTo>
                <a:lnTo>
                  <a:pt x="5505450" y="1333500"/>
                </a:lnTo>
                <a:cubicBezTo>
                  <a:pt x="5514975" y="1330325"/>
                  <a:pt x="5524285" y="1326410"/>
                  <a:pt x="5534025" y="1323975"/>
                </a:cubicBezTo>
                <a:lnTo>
                  <a:pt x="5572125" y="1314450"/>
                </a:lnTo>
                <a:cubicBezTo>
                  <a:pt x="5581650" y="1308100"/>
                  <a:pt x="5592605" y="1303495"/>
                  <a:pt x="5600700" y="1295400"/>
                </a:cubicBezTo>
                <a:cubicBezTo>
                  <a:pt x="5608795" y="1287305"/>
                  <a:pt x="5615101" y="1277286"/>
                  <a:pt x="5619750" y="1266825"/>
                </a:cubicBezTo>
                <a:cubicBezTo>
                  <a:pt x="5649367" y="1200187"/>
                  <a:pt x="5631210" y="1220986"/>
                  <a:pt x="5648325" y="1152525"/>
                </a:cubicBezTo>
                <a:cubicBezTo>
                  <a:pt x="5653195" y="1133044"/>
                  <a:pt x="5661025" y="1114425"/>
                  <a:pt x="5667375" y="1095375"/>
                </a:cubicBezTo>
                <a:lnTo>
                  <a:pt x="5676900" y="1066800"/>
                </a:lnTo>
                <a:cubicBezTo>
                  <a:pt x="5680075" y="1057275"/>
                  <a:pt x="5680856" y="1046579"/>
                  <a:pt x="5686425" y="1038225"/>
                </a:cubicBezTo>
                <a:cubicBezTo>
                  <a:pt x="5692775" y="1028700"/>
                  <a:pt x="5700355" y="1019889"/>
                  <a:pt x="5705475" y="1009650"/>
                </a:cubicBezTo>
                <a:cubicBezTo>
                  <a:pt x="5709965" y="1000670"/>
                  <a:pt x="5707900" y="988175"/>
                  <a:pt x="5715000" y="981075"/>
                </a:cubicBezTo>
                <a:cubicBezTo>
                  <a:pt x="5731189" y="964886"/>
                  <a:pt x="5753100" y="955675"/>
                  <a:pt x="5772150" y="942975"/>
                </a:cubicBezTo>
                <a:cubicBezTo>
                  <a:pt x="5790813" y="930533"/>
                  <a:pt x="5805885" y="916865"/>
                  <a:pt x="5829300" y="914400"/>
                </a:cubicBezTo>
                <a:cubicBezTo>
                  <a:pt x="5879919" y="909072"/>
                  <a:pt x="5930930" y="908501"/>
                  <a:pt x="5981700" y="904875"/>
                </a:cubicBezTo>
                <a:cubicBezTo>
                  <a:pt x="6019835" y="902151"/>
                  <a:pt x="6057816" y="897259"/>
                  <a:pt x="6096000" y="895350"/>
                </a:cubicBezTo>
                <a:cubicBezTo>
                  <a:pt x="6184846" y="890908"/>
                  <a:pt x="6273800" y="889000"/>
                  <a:pt x="6362700" y="885825"/>
                </a:cubicBezTo>
                <a:cubicBezTo>
                  <a:pt x="6391275" y="882650"/>
                  <a:pt x="6420065" y="881027"/>
                  <a:pt x="6448425" y="876300"/>
                </a:cubicBezTo>
                <a:cubicBezTo>
                  <a:pt x="6458329" y="874649"/>
                  <a:pt x="6468223" y="871651"/>
                  <a:pt x="6477000" y="866775"/>
                </a:cubicBezTo>
                <a:cubicBezTo>
                  <a:pt x="6509960" y="848464"/>
                  <a:pt x="6538787" y="828825"/>
                  <a:pt x="6562725" y="800100"/>
                </a:cubicBezTo>
                <a:cubicBezTo>
                  <a:pt x="6570054" y="791306"/>
                  <a:pt x="6575425" y="781050"/>
                  <a:pt x="6581775" y="771525"/>
                </a:cubicBezTo>
                <a:cubicBezTo>
                  <a:pt x="6584950" y="695325"/>
                  <a:pt x="6585666" y="618983"/>
                  <a:pt x="6591300" y="542925"/>
                </a:cubicBezTo>
                <a:cubicBezTo>
                  <a:pt x="6592042" y="532912"/>
                  <a:pt x="6595949" y="523127"/>
                  <a:pt x="6600825" y="514350"/>
                </a:cubicBezTo>
                <a:cubicBezTo>
                  <a:pt x="6611944" y="494336"/>
                  <a:pt x="6619875" y="469900"/>
                  <a:pt x="6638925" y="457200"/>
                </a:cubicBezTo>
                <a:lnTo>
                  <a:pt x="6667500" y="438150"/>
                </a:lnTo>
                <a:cubicBezTo>
                  <a:pt x="6673850" y="428625"/>
                  <a:pt x="6678455" y="417670"/>
                  <a:pt x="6686550" y="409575"/>
                </a:cubicBezTo>
                <a:cubicBezTo>
                  <a:pt x="6709191" y="386934"/>
                  <a:pt x="6743981" y="380906"/>
                  <a:pt x="6772275" y="371475"/>
                </a:cubicBezTo>
                <a:lnTo>
                  <a:pt x="6800850" y="361950"/>
                </a:lnTo>
                <a:cubicBezTo>
                  <a:pt x="6810375" y="358775"/>
                  <a:pt x="6819685" y="354860"/>
                  <a:pt x="6829425" y="352425"/>
                </a:cubicBezTo>
                <a:cubicBezTo>
                  <a:pt x="6842125" y="349250"/>
                  <a:pt x="6854586" y="344891"/>
                  <a:pt x="6867525" y="342900"/>
                </a:cubicBezTo>
                <a:cubicBezTo>
                  <a:pt x="6895942" y="338528"/>
                  <a:pt x="6924675" y="336550"/>
                  <a:pt x="6953250" y="333375"/>
                </a:cubicBezTo>
                <a:lnTo>
                  <a:pt x="6972300" y="276225"/>
                </a:lnTo>
                <a:lnTo>
                  <a:pt x="6981825" y="247650"/>
                </a:lnTo>
                <a:cubicBezTo>
                  <a:pt x="6978650" y="184150"/>
                  <a:pt x="6980523" y="120195"/>
                  <a:pt x="6972300" y="57150"/>
                </a:cubicBezTo>
                <a:cubicBezTo>
                  <a:pt x="6970819" y="45799"/>
                  <a:pt x="6962189" y="35726"/>
                  <a:pt x="6953250" y="28575"/>
                </a:cubicBezTo>
                <a:cubicBezTo>
                  <a:pt x="6945410" y="22303"/>
                  <a:pt x="6934329" y="21808"/>
                  <a:pt x="6924675" y="19050"/>
                </a:cubicBezTo>
                <a:cubicBezTo>
                  <a:pt x="6880096" y="6313"/>
                  <a:pt x="6896560" y="19510"/>
                  <a:pt x="6877050" y="0"/>
                </a:cubicBezTo>
              </a:path>
            </a:pathLst>
          </a:custGeom>
          <a:noFill/>
          <a:ln w="38100" cap="flat" cmpd="sng" algn="ctr">
            <a:solidFill>
              <a:srgbClr val="669900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rgbClr val="FFFF00">
                <a:alpha val="4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654050" y="1514475"/>
          <a:ext cx="6416675" cy="1914525"/>
        </p:xfrm>
        <a:graphic>
          <a:graphicData uri="http://schemas.openxmlformats.org/presentationml/2006/ole">
            <p:oleObj spid="_x0000_s165895" name="Visio" r:id="rId9" imgW="6415918" imgH="1914632" progId="">
              <p:embed/>
            </p:oleObj>
          </a:graphicData>
        </a:graphic>
      </p:graphicFrame>
      <p:graphicFrame>
        <p:nvGraphicFramePr>
          <p:cNvPr id="24635" name="Object 59"/>
          <p:cNvGraphicFramePr>
            <a:graphicFrameLocks noChangeAspect="1"/>
          </p:cNvGraphicFramePr>
          <p:nvPr/>
        </p:nvGraphicFramePr>
        <p:xfrm>
          <a:off x="5572125" y="4429125"/>
          <a:ext cx="2824163" cy="860425"/>
        </p:xfrm>
        <a:graphic>
          <a:graphicData uri="http://schemas.openxmlformats.org/presentationml/2006/ole">
            <p:oleObj spid="_x0000_s165898" name="Visio" r:id="rId10" imgW="2823667" imgH="860593" progId="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ransition advTm="98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 bwMode="auto">
          <a:xfrm>
            <a:off x="97970" y="1121231"/>
            <a:ext cx="9013372" cy="47461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675" y="1481138"/>
            <a:ext cx="8248650" cy="389572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52" name="矩形 51"/>
          <p:cNvSpPr/>
          <p:nvPr/>
        </p:nvSpPr>
        <p:spPr>
          <a:xfrm>
            <a:off x="524865" y="516419"/>
            <a:ext cx="37497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Photo Navigator</a:t>
            </a:r>
            <a:endParaRPr lang="zh-TW" altLang="en-US" sz="36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4635" name="Object 59"/>
          <p:cNvGraphicFramePr>
            <a:graphicFrameLocks noChangeAspect="1"/>
          </p:cNvGraphicFramePr>
          <p:nvPr/>
        </p:nvGraphicFramePr>
        <p:xfrm>
          <a:off x="5572125" y="4429125"/>
          <a:ext cx="2824163" cy="860425"/>
        </p:xfrm>
        <a:graphic>
          <a:graphicData uri="http://schemas.openxmlformats.org/presentationml/2006/ole">
            <p:oleObj spid="_x0000_s120834" name="Visio" r:id="rId7" imgW="2823667" imgH="860593" progId="">
              <p:embed/>
            </p:oleObj>
          </a:graphicData>
        </a:graphic>
      </p:graphicFrame>
      <p:graphicFrame>
        <p:nvGraphicFramePr>
          <p:cNvPr id="2056" name="Object 8"/>
          <p:cNvGraphicFramePr>
            <a:graphicFrameLocks noChangeAspect="1"/>
          </p:cNvGraphicFramePr>
          <p:nvPr/>
        </p:nvGraphicFramePr>
        <p:xfrm>
          <a:off x="571500" y="2060575"/>
          <a:ext cx="7440613" cy="3222625"/>
        </p:xfrm>
        <a:graphic>
          <a:graphicData uri="http://schemas.openxmlformats.org/presentationml/2006/ole">
            <p:oleObj spid="_x0000_s120838" name="Visio" r:id="rId8" imgW="7441347" imgH="3222264" progId="">
              <p:embed/>
            </p:oleObj>
          </a:graphicData>
        </a:graphic>
      </p:graphicFrame>
      <p:graphicFrame>
        <p:nvGraphicFramePr>
          <p:cNvPr id="24641" name="Object 65"/>
          <p:cNvGraphicFramePr>
            <a:graphicFrameLocks noChangeAspect="1"/>
          </p:cNvGraphicFramePr>
          <p:nvPr/>
        </p:nvGraphicFramePr>
        <p:xfrm>
          <a:off x="769938" y="2214563"/>
          <a:ext cx="7088187" cy="2513012"/>
        </p:xfrm>
        <a:graphic>
          <a:graphicData uri="http://schemas.openxmlformats.org/presentationml/2006/ole">
            <p:oleObj spid="_x0000_s120837" name="Visio" r:id="rId9" imgW="7087941" imgH="2512852" progId="">
              <p:embed/>
            </p:oleObj>
          </a:graphicData>
        </a:graphic>
      </p:graphicFrame>
      <p:graphicFrame>
        <p:nvGraphicFramePr>
          <p:cNvPr id="24637" name="Object 4"/>
          <p:cNvGraphicFramePr>
            <a:graphicFrameLocks noChangeAspect="1"/>
          </p:cNvGraphicFramePr>
          <p:nvPr/>
        </p:nvGraphicFramePr>
        <p:xfrm>
          <a:off x="654050" y="1514475"/>
          <a:ext cx="6416675" cy="1914525"/>
        </p:xfrm>
        <a:graphic>
          <a:graphicData uri="http://schemas.openxmlformats.org/presentationml/2006/ole">
            <p:oleObj spid="_x0000_s120841" name="Visio" r:id="rId10" imgW="6415918" imgH="1914632" progId="">
              <p:embed/>
            </p:oleObj>
          </a:graphicData>
        </a:graphic>
      </p:graphicFrame>
      <p:pic>
        <p:nvPicPr>
          <p:cNvPr id="11" name="PN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0080" y="1638110"/>
            <a:ext cx="2283132" cy="171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矩形 9"/>
          <p:cNvSpPr/>
          <p:nvPr/>
        </p:nvSpPr>
        <p:spPr bwMode="auto">
          <a:xfrm>
            <a:off x="667657" y="1669143"/>
            <a:ext cx="2191657" cy="166914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custDataLst>
      <p:tags r:id="rId2"/>
    </p:custDataLst>
  </p:cSld>
  <p:clrMapOvr>
    <a:masterClrMapping/>
  </p:clrMapOvr>
  <p:transition advTm="411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2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 bwMode="auto">
          <a:xfrm>
            <a:off x="696686" y="1669143"/>
            <a:ext cx="2539999" cy="2358123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矩形 6"/>
          <p:cNvSpPr/>
          <p:nvPr/>
        </p:nvSpPr>
        <p:spPr bwMode="auto">
          <a:xfrm>
            <a:off x="3497943" y="1625600"/>
            <a:ext cx="4876800" cy="4160854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graphicFrame>
        <p:nvGraphicFramePr>
          <p:cNvPr id="245763" name="Object 3"/>
          <p:cNvGraphicFramePr>
            <a:graphicFrameLocks noChangeAspect="1"/>
          </p:cNvGraphicFramePr>
          <p:nvPr/>
        </p:nvGraphicFramePr>
        <p:xfrm>
          <a:off x="942521" y="1104900"/>
          <a:ext cx="7200900" cy="5257800"/>
        </p:xfrm>
        <a:graphic>
          <a:graphicData uri="http://schemas.openxmlformats.org/presentationml/2006/ole">
            <p:oleObj spid="_x0000_s245763" name="Visio" r:id="rId5" imgW="7200138" imgH="5257419" progId="">
              <p:embed/>
            </p:oleObj>
          </a:graphicData>
        </a:graphic>
      </p:graphicFrame>
      <p:sp>
        <p:nvSpPr>
          <p:cNvPr id="11" name="矩形 10"/>
          <p:cNvSpPr/>
          <p:nvPr/>
        </p:nvSpPr>
        <p:spPr>
          <a:xfrm>
            <a:off x="524865" y="516419"/>
            <a:ext cx="40062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 smtClean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System </a:t>
            </a:r>
            <a:r>
              <a:rPr lang="en-US" altLang="zh-TW" sz="3600" b="1" dirty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Overview</a:t>
            </a:r>
            <a:endParaRPr lang="zh-TW" altLang="en-US" sz="36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  <p:grpSp>
        <p:nvGrpSpPr>
          <p:cNvPr id="8" name="群組 7"/>
          <p:cNvGrpSpPr>
            <a:grpSpLocks/>
          </p:cNvGrpSpPr>
          <p:nvPr/>
        </p:nvGrpSpPr>
        <p:grpSpPr bwMode="auto">
          <a:xfrm>
            <a:off x="2431142" y="1179059"/>
            <a:ext cx="6143625" cy="5207227"/>
            <a:chOff x="2285984" y="1428736"/>
            <a:chExt cx="6143668" cy="4938746"/>
          </a:xfrm>
        </p:grpSpPr>
        <p:sp>
          <p:nvSpPr>
            <p:cNvPr id="9" name="矩形 16"/>
            <p:cNvSpPr>
              <a:spLocks noChangeArrowheads="1"/>
            </p:cNvSpPr>
            <p:nvPr/>
          </p:nvSpPr>
          <p:spPr bwMode="auto">
            <a:xfrm>
              <a:off x="3214678" y="1428736"/>
              <a:ext cx="5214974" cy="4929222"/>
            </a:xfrm>
            <a:prstGeom prst="rect">
              <a:avLst/>
            </a:prstGeom>
            <a:solidFill>
              <a:srgbClr val="000000">
                <a:alpha val="74901"/>
              </a:srgbClr>
            </a:solidFill>
            <a:ln w="9525" algn="ctr">
              <a:solidFill>
                <a:srgbClr val="000000">
                  <a:alpha val="69803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" name="矩形 6"/>
            <p:cNvSpPr>
              <a:spLocks noChangeArrowheads="1"/>
            </p:cNvSpPr>
            <p:nvPr/>
          </p:nvSpPr>
          <p:spPr bwMode="auto">
            <a:xfrm>
              <a:off x="2285984" y="5429264"/>
              <a:ext cx="928694" cy="938218"/>
            </a:xfrm>
            <a:prstGeom prst="rect">
              <a:avLst/>
            </a:prstGeom>
            <a:solidFill>
              <a:srgbClr val="000000">
                <a:alpha val="74901"/>
              </a:srgbClr>
            </a:solidFill>
            <a:ln w="9525" algn="ctr">
              <a:solidFill>
                <a:srgbClr val="000000">
                  <a:alpha val="69803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群組 27"/>
          <p:cNvGrpSpPr/>
          <p:nvPr/>
        </p:nvGrpSpPr>
        <p:grpSpPr>
          <a:xfrm>
            <a:off x="576236" y="1190625"/>
            <a:ext cx="3243289" cy="866775"/>
            <a:chOff x="833411" y="1190625"/>
            <a:chExt cx="3243289" cy="866775"/>
          </a:xfrm>
        </p:grpSpPr>
        <p:sp>
          <p:nvSpPr>
            <p:cNvPr id="17" name="矩形 16"/>
            <p:cNvSpPr/>
            <p:nvPr/>
          </p:nvSpPr>
          <p:spPr bwMode="auto">
            <a:xfrm>
              <a:off x="833411" y="1190625"/>
              <a:ext cx="3243289" cy="866775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softEdge rad="63500"/>
            </a:effectLst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22" name="矩形 21"/>
            <p:cNvSpPr/>
            <p:nvPr/>
          </p:nvSpPr>
          <p:spPr bwMode="auto">
            <a:xfrm>
              <a:off x="981075" y="1352550"/>
              <a:ext cx="2933700" cy="542925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buNone/>
              </a:pPr>
              <a:r>
                <a:rPr lang="en-US" altLang="zh-TW" sz="2400" dirty="0" smtClean="0">
                  <a:solidFill>
                    <a:schemeClr val="tx1"/>
                  </a:solidFill>
                </a:rPr>
                <a:t>Feature Matching</a:t>
              </a:r>
              <a:endPara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524865" y="516419"/>
            <a:ext cx="6724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3D Scene Model Construction</a:t>
            </a:r>
            <a:endParaRPr lang="zh-TW" altLang="en-US" sz="36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  <p:grpSp>
        <p:nvGrpSpPr>
          <p:cNvPr id="4101" name="群組 14"/>
          <p:cNvGrpSpPr>
            <a:grpSpLocks/>
          </p:cNvGrpSpPr>
          <p:nvPr/>
        </p:nvGrpSpPr>
        <p:grpSpPr bwMode="auto">
          <a:xfrm>
            <a:off x="3500438" y="2506663"/>
            <a:ext cx="4456112" cy="1657350"/>
            <a:chOff x="2428860" y="2357430"/>
            <a:chExt cx="4456144" cy="1657350"/>
          </a:xfrm>
        </p:grpSpPr>
        <p:pic>
          <p:nvPicPr>
            <p:cNvPr id="4113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28860" y="2357430"/>
              <a:ext cx="4429125" cy="165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4" name="矩形 9"/>
            <p:cNvSpPr>
              <a:spLocks noChangeArrowheads="1"/>
            </p:cNvSpPr>
            <p:nvPr/>
          </p:nvSpPr>
          <p:spPr bwMode="auto">
            <a:xfrm>
              <a:off x="2428860" y="2357430"/>
              <a:ext cx="2214578" cy="1643074"/>
            </a:xfrm>
            <a:prstGeom prst="rect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15" name="矩形 10"/>
            <p:cNvSpPr>
              <a:spLocks noChangeArrowheads="1"/>
            </p:cNvSpPr>
            <p:nvPr/>
          </p:nvSpPr>
          <p:spPr bwMode="auto">
            <a:xfrm>
              <a:off x="4670426" y="2357430"/>
              <a:ext cx="2214578" cy="1643074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4102" name="群組 13"/>
          <p:cNvGrpSpPr>
            <a:grpSpLocks/>
          </p:cNvGrpSpPr>
          <p:nvPr/>
        </p:nvGrpSpPr>
        <p:grpSpPr bwMode="auto">
          <a:xfrm>
            <a:off x="3500438" y="4300538"/>
            <a:ext cx="4459287" cy="1649412"/>
            <a:chOff x="2417963" y="4494310"/>
            <a:chExt cx="4459159" cy="1649310"/>
          </a:xfrm>
        </p:grpSpPr>
        <p:pic>
          <p:nvPicPr>
            <p:cNvPr id="411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28860" y="4500558"/>
              <a:ext cx="4392612" cy="1643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1" name="矩形 11"/>
            <p:cNvSpPr>
              <a:spLocks noChangeArrowheads="1"/>
            </p:cNvSpPr>
            <p:nvPr/>
          </p:nvSpPr>
          <p:spPr bwMode="auto">
            <a:xfrm>
              <a:off x="2417963" y="4494310"/>
              <a:ext cx="2214578" cy="1643074"/>
            </a:xfrm>
            <a:prstGeom prst="rect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12" name="矩形 12"/>
            <p:cNvSpPr>
              <a:spLocks noChangeArrowheads="1"/>
            </p:cNvSpPr>
            <p:nvPr/>
          </p:nvSpPr>
          <p:spPr bwMode="auto">
            <a:xfrm>
              <a:off x="4662544" y="4494310"/>
              <a:ext cx="2214578" cy="1643074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5053013" y="5929313"/>
          <a:ext cx="1423987" cy="571500"/>
        </p:xfrm>
        <a:graphic>
          <a:graphicData uri="http://schemas.openxmlformats.org/presentationml/2006/ole">
            <p:oleObj spid="_x0000_s4098" name="Equation" r:id="rId7" imgW="469800" imgH="241200" progId="">
              <p:embed/>
            </p:oleObj>
          </a:graphicData>
        </a:graphic>
      </p:graphicFrame>
      <p:sp>
        <p:nvSpPr>
          <p:cNvPr id="20" name="文字方塊 15"/>
          <p:cNvSpPr txBox="1">
            <a:spLocks noChangeArrowheads="1"/>
          </p:cNvSpPr>
          <p:nvPr/>
        </p:nvSpPr>
        <p:spPr bwMode="auto">
          <a:xfrm>
            <a:off x="428625" y="2663825"/>
            <a:ext cx="29289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Tx/>
              <a:buNone/>
              <a:defRPr/>
            </a:pPr>
            <a:r>
              <a:rPr lang="en-US" altLang="zh-TW" sz="2000" dirty="0">
                <a:latin typeface="+mn-lt"/>
                <a:cs typeface="Times New Roman" pitchFamily="18" charset="0"/>
              </a:rPr>
              <a:t>Match </a:t>
            </a:r>
            <a:r>
              <a:rPr lang="en-US" altLang="zh-TW" sz="2000" dirty="0">
                <a:solidFill>
                  <a:srgbClr val="66FFFF"/>
                </a:solidFill>
                <a:latin typeface="+mn-lt"/>
                <a:cs typeface="Times New Roman" pitchFamily="18" charset="0"/>
              </a:rPr>
              <a:t>SIFT</a:t>
            </a:r>
            <a:r>
              <a:rPr lang="en-US" altLang="zh-TW" sz="2000" dirty="0">
                <a:latin typeface="+mn-lt"/>
                <a:cs typeface="Times New Roman" pitchFamily="18" charset="0"/>
              </a:rPr>
              <a:t> features</a:t>
            </a:r>
            <a:br>
              <a:rPr lang="en-US" altLang="zh-TW" sz="2000" dirty="0">
                <a:latin typeface="+mn-lt"/>
                <a:cs typeface="Times New Roman" pitchFamily="18" charset="0"/>
              </a:rPr>
            </a:br>
            <a:r>
              <a:rPr lang="en-US" altLang="zh-TW" sz="2000" dirty="0">
                <a:solidFill>
                  <a:srgbClr val="66FFFF"/>
                </a:solidFill>
              </a:rPr>
              <a:t> [Lowe, IJCV 2004]</a:t>
            </a:r>
            <a:endParaRPr lang="zh-TW" altLang="en-US" sz="2000" dirty="0">
              <a:solidFill>
                <a:srgbClr val="66FFFF"/>
              </a:solidFill>
              <a:latin typeface="+mj-lt"/>
            </a:endParaRPr>
          </a:p>
        </p:txBody>
      </p:sp>
      <p:sp>
        <p:nvSpPr>
          <p:cNvPr id="21" name="文字方塊 15"/>
          <p:cNvSpPr txBox="1">
            <a:spLocks noChangeArrowheads="1"/>
          </p:cNvSpPr>
          <p:nvPr/>
        </p:nvSpPr>
        <p:spPr bwMode="auto">
          <a:xfrm>
            <a:off x="500063" y="4449763"/>
            <a:ext cx="29289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Tx/>
              <a:buNone/>
              <a:defRPr/>
            </a:pPr>
            <a:r>
              <a:rPr lang="en-US" altLang="zh-TW" sz="2000" dirty="0" smtClean="0">
                <a:latin typeface="+mn-lt"/>
                <a:cs typeface="Times New Roman" pitchFamily="18" charset="0"/>
              </a:rPr>
              <a:t>Refine </a:t>
            </a:r>
            <a:r>
              <a:rPr lang="en-US" altLang="zh-TW" sz="2000" dirty="0">
                <a:latin typeface="+mn-lt"/>
                <a:cs typeface="Times New Roman" pitchFamily="18" charset="0"/>
              </a:rPr>
              <a:t>matches </a:t>
            </a:r>
            <a:r>
              <a:rPr lang="en-US" altLang="zh-TW" sz="2000" dirty="0" smtClean="0">
                <a:latin typeface="+mn-lt"/>
                <a:cs typeface="Times New Roman" pitchFamily="18" charset="0"/>
              </a:rPr>
              <a:t/>
            </a:r>
            <a:br>
              <a:rPr lang="en-US" altLang="zh-TW" sz="2000" dirty="0" smtClean="0">
                <a:latin typeface="+mn-lt"/>
                <a:cs typeface="Times New Roman" pitchFamily="18" charset="0"/>
              </a:rPr>
            </a:br>
            <a:r>
              <a:rPr lang="en-US" altLang="zh-TW" sz="2000" dirty="0" smtClean="0">
                <a:latin typeface="+mn-lt"/>
                <a:cs typeface="Times New Roman" pitchFamily="18" charset="0"/>
              </a:rPr>
              <a:t>by </a:t>
            </a:r>
            <a:r>
              <a:rPr lang="en-US" altLang="zh-TW" sz="2000" dirty="0">
                <a:latin typeface="+mn-lt"/>
                <a:cs typeface="Times New Roman" pitchFamily="18" charset="0"/>
              </a:rPr>
              <a:t>using RANSAC </a:t>
            </a:r>
            <a:r>
              <a:rPr lang="en-US" altLang="zh-TW" sz="2000" dirty="0" smtClean="0">
                <a:latin typeface="+mn-lt"/>
                <a:cs typeface="Times New Roman" pitchFamily="18" charset="0"/>
              </a:rPr>
              <a:t/>
            </a:r>
            <a:br>
              <a:rPr lang="en-US" altLang="zh-TW" sz="2000" dirty="0" smtClean="0">
                <a:latin typeface="+mn-lt"/>
                <a:cs typeface="Times New Roman" pitchFamily="18" charset="0"/>
              </a:rPr>
            </a:br>
            <a:r>
              <a:rPr lang="en-US" altLang="zh-TW" sz="2000" dirty="0" smtClean="0"/>
              <a:t>to </a:t>
            </a:r>
            <a:r>
              <a:rPr lang="en-US" altLang="zh-TW" sz="2000" dirty="0"/>
              <a:t>estimate </a:t>
            </a:r>
            <a:r>
              <a:rPr lang="en-US" altLang="zh-TW" sz="2000" dirty="0" smtClean="0"/>
              <a:t/>
            </a:r>
            <a:br>
              <a:rPr lang="en-US" altLang="zh-TW" sz="2000" dirty="0" smtClean="0"/>
            </a:br>
            <a:r>
              <a:rPr lang="en-US" altLang="zh-TW" sz="2000" dirty="0" smtClean="0"/>
              <a:t>the fundamental matrix </a:t>
            </a:r>
            <a:endParaRPr lang="en-US" altLang="zh-TW" sz="2000" dirty="0">
              <a:latin typeface="+mn-lt"/>
              <a:cs typeface="Times New Roman" pitchFamily="18" charset="0"/>
            </a:endParaRPr>
          </a:p>
        </p:txBody>
      </p:sp>
      <p:sp>
        <p:nvSpPr>
          <p:cNvPr id="29" name="橢圓 28"/>
          <p:cNvSpPr>
            <a:spLocks noChangeArrowheads="1"/>
          </p:cNvSpPr>
          <p:nvPr/>
        </p:nvSpPr>
        <p:spPr bwMode="auto">
          <a:xfrm>
            <a:off x="7656549" y="3885601"/>
            <a:ext cx="75600" cy="75900"/>
          </a:xfrm>
          <a:prstGeom prst="ellipse">
            <a:avLst/>
          </a:prstGeom>
          <a:solidFill>
            <a:srgbClr val="FFCC00"/>
          </a:solidFill>
          <a:ln w="12700" algn="ctr">
            <a:solidFill>
              <a:srgbClr val="FF0000"/>
            </a:solidFill>
            <a:round/>
            <a:headEnd/>
            <a:tailEnd/>
          </a:ln>
          <a:effectLst>
            <a:glow rad="101600">
              <a:srgbClr val="FFFF00">
                <a:alpha val="40000"/>
              </a:srgbClr>
            </a:glow>
          </a:effectLst>
        </p:spPr>
        <p:txBody>
          <a:bodyPr/>
          <a:lstStyle/>
          <a:p>
            <a:endParaRPr lang="zh-TW" altLang="en-US" dirty="0"/>
          </a:p>
        </p:txBody>
      </p:sp>
      <p:sp>
        <p:nvSpPr>
          <p:cNvPr id="30" name="橢圓 29"/>
          <p:cNvSpPr>
            <a:spLocks noChangeArrowheads="1"/>
          </p:cNvSpPr>
          <p:nvPr/>
        </p:nvSpPr>
        <p:spPr bwMode="auto">
          <a:xfrm>
            <a:off x="4773331" y="3444627"/>
            <a:ext cx="75600" cy="75900"/>
          </a:xfrm>
          <a:prstGeom prst="ellipse">
            <a:avLst/>
          </a:prstGeom>
          <a:solidFill>
            <a:srgbClr val="FFCC00"/>
          </a:solidFill>
          <a:ln w="12700" algn="ctr">
            <a:solidFill>
              <a:srgbClr val="FF0000"/>
            </a:solidFill>
            <a:round/>
            <a:headEnd/>
            <a:tailEnd/>
          </a:ln>
          <a:effectLst>
            <a:glow rad="101600">
              <a:srgbClr val="FFFF00">
                <a:alpha val="40000"/>
              </a:srgbClr>
            </a:glow>
          </a:effectLst>
        </p:spPr>
        <p:txBody>
          <a:bodyPr/>
          <a:lstStyle/>
          <a:p>
            <a:endParaRPr lang="zh-TW" altLang="en-US"/>
          </a:p>
        </p:txBody>
      </p:sp>
      <p:cxnSp>
        <p:nvCxnSpPr>
          <p:cNvPr id="32" name="直線接點 31"/>
          <p:cNvCxnSpPr>
            <a:stCxn id="30" idx="6"/>
            <a:endCxn id="29" idx="2"/>
          </p:cNvCxnSpPr>
          <p:nvPr/>
        </p:nvCxnSpPr>
        <p:spPr bwMode="auto">
          <a:xfrm>
            <a:off x="4848931" y="3482577"/>
            <a:ext cx="2807618" cy="440974"/>
          </a:xfrm>
          <a:prstGeom prst="line">
            <a:avLst/>
          </a:prstGeom>
          <a:noFill/>
          <a:ln w="19050" cap="flat" cmpd="sng" algn="ctr">
            <a:solidFill>
              <a:srgbClr val="66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2" name="群組 41"/>
          <p:cNvGrpSpPr/>
          <p:nvPr/>
        </p:nvGrpSpPr>
        <p:grpSpPr>
          <a:xfrm>
            <a:off x="3500438" y="2143125"/>
            <a:ext cx="2214562" cy="2006612"/>
            <a:chOff x="3500438" y="2143125"/>
            <a:chExt cx="2214562" cy="2006612"/>
          </a:xfrm>
        </p:grpSpPr>
        <p:sp>
          <p:nvSpPr>
            <p:cNvPr id="18" name="文字方塊 15"/>
            <p:cNvSpPr txBox="1">
              <a:spLocks noChangeArrowheads="1"/>
            </p:cNvSpPr>
            <p:nvPr/>
          </p:nvSpPr>
          <p:spPr bwMode="auto">
            <a:xfrm>
              <a:off x="3500438" y="2143125"/>
              <a:ext cx="221456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None/>
                <a:defRPr/>
              </a:pPr>
              <a:r>
                <a:rPr lang="en-US" altLang="zh-TW" dirty="0">
                  <a:latin typeface="+mn-lt"/>
                  <a:cs typeface="Times New Roman" pitchFamily="18" charset="0"/>
                </a:rPr>
                <a:t>source image </a:t>
              </a:r>
              <a:r>
                <a:rPr lang="en-US" altLang="zh-TW" dirty="0">
                  <a:solidFill>
                    <a:srgbClr val="FFC000"/>
                  </a:solidFill>
                  <a:latin typeface="+mj-lt"/>
                  <a:cs typeface="Times New Roman" pitchFamily="18" charset="0"/>
                </a:rPr>
                <a:t>I</a:t>
              </a:r>
              <a:endParaRPr lang="zh-TW" altLang="en-US" dirty="0">
                <a:latin typeface="+mj-lt"/>
              </a:endParaRPr>
            </a:p>
          </p:txBody>
        </p:sp>
        <p:sp>
          <p:nvSpPr>
            <p:cNvPr id="23" name="矩形 9"/>
            <p:cNvSpPr>
              <a:spLocks noChangeArrowheads="1"/>
            </p:cNvSpPr>
            <p:nvPr/>
          </p:nvSpPr>
          <p:spPr bwMode="auto">
            <a:xfrm>
              <a:off x="3500438" y="2506663"/>
              <a:ext cx="2214562" cy="1643074"/>
            </a:xfrm>
            <a:prstGeom prst="rect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5715000" y="2143125"/>
            <a:ext cx="2286000" cy="2006612"/>
            <a:chOff x="5715000" y="2143125"/>
            <a:chExt cx="2286000" cy="2006612"/>
          </a:xfrm>
        </p:grpSpPr>
        <p:sp>
          <p:nvSpPr>
            <p:cNvPr id="19" name="文字方塊 14"/>
            <p:cNvSpPr txBox="1">
              <a:spLocks noChangeArrowheads="1"/>
            </p:cNvSpPr>
            <p:nvPr/>
          </p:nvSpPr>
          <p:spPr bwMode="auto">
            <a:xfrm>
              <a:off x="5715000" y="2143125"/>
              <a:ext cx="22860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None/>
                <a:defRPr/>
              </a:pPr>
              <a:r>
                <a:rPr lang="en-US" altLang="zh-TW" dirty="0">
                  <a:latin typeface="+mn-lt"/>
                  <a:cs typeface="Times New Roman" pitchFamily="18" charset="0"/>
                </a:rPr>
                <a:t>destination image </a:t>
              </a:r>
              <a:r>
                <a:rPr lang="en-US" altLang="zh-TW" dirty="0">
                  <a:solidFill>
                    <a:srgbClr val="CCFF33"/>
                  </a:solidFill>
                  <a:latin typeface="+mj-lt"/>
                  <a:cs typeface="Times New Roman" pitchFamily="18" charset="0"/>
                </a:rPr>
                <a:t>J</a:t>
              </a:r>
              <a:endParaRPr lang="zh-TW" altLang="en-US" dirty="0">
                <a:solidFill>
                  <a:srgbClr val="CCFF33"/>
                </a:solidFill>
                <a:latin typeface="+mj-lt"/>
              </a:endParaRPr>
            </a:p>
          </p:txBody>
        </p:sp>
        <p:sp>
          <p:nvSpPr>
            <p:cNvPr id="24" name="矩形 10"/>
            <p:cNvSpPr>
              <a:spLocks noChangeArrowheads="1"/>
            </p:cNvSpPr>
            <p:nvPr/>
          </p:nvSpPr>
          <p:spPr bwMode="auto">
            <a:xfrm>
              <a:off x="5741988" y="2506663"/>
              <a:ext cx="2214562" cy="1643074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cxnSp>
        <p:nvCxnSpPr>
          <p:cNvPr id="25" name="直線接點 24"/>
          <p:cNvCxnSpPr>
            <a:stCxn id="27" idx="6"/>
            <a:endCxn id="26" idx="2"/>
          </p:cNvCxnSpPr>
          <p:nvPr/>
        </p:nvCxnSpPr>
        <p:spPr bwMode="auto">
          <a:xfrm flipV="1">
            <a:off x="4436181" y="3163003"/>
            <a:ext cx="2109118" cy="9876"/>
          </a:xfrm>
          <a:prstGeom prst="line">
            <a:avLst/>
          </a:prstGeom>
          <a:noFill/>
          <a:ln w="19050" cap="flat" cmpd="sng" algn="ctr">
            <a:solidFill>
              <a:srgbClr val="66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橢圓 25"/>
          <p:cNvSpPr>
            <a:spLocks noChangeArrowheads="1"/>
          </p:cNvSpPr>
          <p:nvPr/>
        </p:nvSpPr>
        <p:spPr bwMode="auto">
          <a:xfrm>
            <a:off x="6545299" y="3125053"/>
            <a:ext cx="75600" cy="75900"/>
          </a:xfrm>
          <a:prstGeom prst="ellipse">
            <a:avLst/>
          </a:prstGeom>
          <a:solidFill>
            <a:srgbClr val="FFCC00"/>
          </a:solidFill>
          <a:ln w="12700" algn="ctr">
            <a:solidFill>
              <a:srgbClr val="FF0000"/>
            </a:solidFill>
            <a:round/>
            <a:headEnd/>
            <a:tailEnd/>
          </a:ln>
          <a:effectLst>
            <a:glow rad="101600">
              <a:srgbClr val="FFFF00">
                <a:alpha val="40000"/>
              </a:srgbClr>
            </a:glow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27" name="橢圓 26"/>
          <p:cNvSpPr>
            <a:spLocks noChangeArrowheads="1"/>
          </p:cNvSpPr>
          <p:nvPr/>
        </p:nvSpPr>
        <p:spPr bwMode="auto">
          <a:xfrm>
            <a:off x="4360581" y="3134929"/>
            <a:ext cx="75600" cy="75900"/>
          </a:xfrm>
          <a:prstGeom prst="ellipse">
            <a:avLst/>
          </a:prstGeom>
          <a:solidFill>
            <a:srgbClr val="FFCC00"/>
          </a:solidFill>
          <a:ln w="12700" algn="ctr">
            <a:solidFill>
              <a:srgbClr val="FF0000"/>
            </a:solidFill>
            <a:round/>
            <a:headEnd/>
            <a:tailEnd/>
          </a:ln>
          <a:effectLst>
            <a:glow rad="101600">
              <a:srgbClr val="FFFF00">
                <a:alpha val="40000"/>
              </a:srgbClr>
            </a:glow>
          </a:effectLst>
        </p:spPr>
        <p:txBody>
          <a:bodyPr/>
          <a:lstStyle/>
          <a:p>
            <a:endParaRPr lang="zh-TW" altLang="en-US"/>
          </a:p>
        </p:txBody>
      </p:sp>
      <p:cxnSp>
        <p:nvCxnSpPr>
          <p:cNvPr id="34" name="直線接點 33"/>
          <p:cNvCxnSpPr>
            <a:stCxn id="36" idx="6"/>
            <a:endCxn id="35" idx="2"/>
          </p:cNvCxnSpPr>
          <p:nvPr/>
        </p:nvCxnSpPr>
        <p:spPr bwMode="auto">
          <a:xfrm flipV="1">
            <a:off x="4271081" y="2699453"/>
            <a:ext cx="1963068" cy="162276"/>
          </a:xfrm>
          <a:prstGeom prst="line">
            <a:avLst/>
          </a:prstGeom>
          <a:noFill/>
          <a:ln w="19050" cap="flat" cmpd="sng" algn="ctr">
            <a:solidFill>
              <a:srgbClr val="66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橢圓 34"/>
          <p:cNvSpPr>
            <a:spLocks noChangeArrowheads="1"/>
          </p:cNvSpPr>
          <p:nvPr/>
        </p:nvSpPr>
        <p:spPr bwMode="auto">
          <a:xfrm>
            <a:off x="6234149" y="2661503"/>
            <a:ext cx="75600" cy="75900"/>
          </a:xfrm>
          <a:prstGeom prst="ellipse">
            <a:avLst/>
          </a:prstGeom>
          <a:solidFill>
            <a:srgbClr val="FFCC00"/>
          </a:solidFill>
          <a:ln w="12700" algn="ctr">
            <a:solidFill>
              <a:srgbClr val="FF0000"/>
            </a:solidFill>
            <a:round/>
            <a:headEnd/>
            <a:tailEnd/>
          </a:ln>
          <a:effectLst>
            <a:glow rad="101600">
              <a:srgbClr val="FFFF00">
                <a:alpha val="40000"/>
              </a:srgbClr>
            </a:glow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36" name="橢圓 35"/>
          <p:cNvSpPr>
            <a:spLocks noChangeArrowheads="1"/>
          </p:cNvSpPr>
          <p:nvPr/>
        </p:nvSpPr>
        <p:spPr bwMode="auto">
          <a:xfrm>
            <a:off x="4195481" y="2823779"/>
            <a:ext cx="75600" cy="75900"/>
          </a:xfrm>
          <a:prstGeom prst="ellipse">
            <a:avLst/>
          </a:prstGeom>
          <a:solidFill>
            <a:srgbClr val="FFCC00"/>
          </a:solidFill>
          <a:ln w="12700" algn="ctr">
            <a:solidFill>
              <a:srgbClr val="FF0000"/>
            </a:solidFill>
            <a:round/>
            <a:headEnd/>
            <a:tailEnd/>
          </a:ln>
          <a:effectLst>
            <a:glow rad="101600">
              <a:srgbClr val="FFFF00">
                <a:alpha val="40000"/>
              </a:srgbClr>
            </a:glow>
          </a:effectLst>
        </p:spPr>
        <p:txBody>
          <a:bodyPr/>
          <a:lstStyle/>
          <a:p>
            <a:endParaRPr lang="zh-TW" altLang="en-US"/>
          </a:p>
        </p:txBody>
      </p:sp>
    </p:spTree>
    <p:custDataLst>
      <p:tags r:id="rId2"/>
    </p:custDataLst>
  </p:cSld>
  <p:clrMapOvr>
    <a:masterClrMapping/>
  </p:clrMapOvr>
  <p:transition advTm="389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26" grpId="0" animBg="1"/>
      <p:bldP spid="26" grpId="1" animBg="1"/>
      <p:bldP spid="27" grpId="0" animBg="1"/>
      <p:bldP spid="27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手繪多邊形 27"/>
          <p:cNvSpPr/>
          <p:nvPr/>
        </p:nvSpPr>
        <p:spPr bwMode="auto">
          <a:xfrm>
            <a:off x="4993419" y="5144494"/>
            <a:ext cx="2536466" cy="683812"/>
          </a:xfrm>
          <a:custGeom>
            <a:avLst/>
            <a:gdLst>
              <a:gd name="connsiteX0" fmla="*/ 874644 w 2536466"/>
              <a:gd name="connsiteY0" fmla="*/ 0 h 683812"/>
              <a:gd name="connsiteX1" fmla="*/ 1653871 w 2536466"/>
              <a:gd name="connsiteY1" fmla="*/ 0 h 683812"/>
              <a:gd name="connsiteX2" fmla="*/ 2536466 w 2536466"/>
              <a:gd name="connsiteY2" fmla="*/ 326003 h 683812"/>
              <a:gd name="connsiteX3" fmla="*/ 2536466 w 2536466"/>
              <a:gd name="connsiteY3" fmla="*/ 683812 h 683812"/>
              <a:gd name="connsiteX4" fmla="*/ 0 w 2536466"/>
              <a:gd name="connsiteY4" fmla="*/ 683812 h 683812"/>
              <a:gd name="connsiteX5" fmla="*/ 7951 w 2536466"/>
              <a:gd name="connsiteY5" fmla="*/ 294198 h 683812"/>
              <a:gd name="connsiteX6" fmla="*/ 874644 w 2536466"/>
              <a:gd name="connsiteY6" fmla="*/ 0 h 68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6466" h="683812">
                <a:moveTo>
                  <a:pt x="874644" y="0"/>
                </a:moveTo>
                <a:lnTo>
                  <a:pt x="1653871" y="0"/>
                </a:lnTo>
                <a:lnTo>
                  <a:pt x="2536466" y="326003"/>
                </a:lnTo>
                <a:lnTo>
                  <a:pt x="2536466" y="683812"/>
                </a:lnTo>
                <a:lnTo>
                  <a:pt x="0" y="683812"/>
                </a:lnTo>
                <a:lnTo>
                  <a:pt x="7951" y="294198"/>
                </a:lnTo>
                <a:lnTo>
                  <a:pt x="874644" y="0"/>
                </a:lnTo>
                <a:close/>
              </a:path>
            </a:pathLst>
          </a:custGeom>
          <a:solidFill>
            <a:srgbClr val="92D05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5" name="手繪多邊形 24"/>
          <p:cNvSpPr/>
          <p:nvPr/>
        </p:nvSpPr>
        <p:spPr bwMode="auto">
          <a:xfrm>
            <a:off x="6663193" y="4055165"/>
            <a:ext cx="866692" cy="1399430"/>
          </a:xfrm>
          <a:custGeom>
            <a:avLst/>
            <a:gdLst>
              <a:gd name="connsiteX0" fmla="*/ 326004 w 866692"/>
              <a:gd name="connsiteY0" fmla="*/ 0 h 1399430"/>
              <a:gd name="connsiteX1" fmla="*/ 866692 w 866692"/>
              <a:gd name="connsiteY1" fmla="*/ 0 h 1399430"/>
              <a:gd name="connsiteX2" fmla="*/ 866692 w 866692"/>
              <a:gd name="connsiteY2" fmla="*/ 1399430 h 1399430"/>
              <a:gd name="connsiteX3" fmla="*/ 0 w 866692"/>
              <a:gd name="connsiteY3" fmla="*/ 1089329 h 1399430"/>
              <a:gd name="connsiteX4" fmla="*/ 0 w 866692"/>
              <a:gd name="connsiteY4" fmla="*/ 477078 h 1399430"/>
              <a:gd name="connsiteX5" fmla="*/ 326004 w 866692"/>
              <a:gd name="connsiteY5" fmla="*/ 0 h 139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6692" h="1399430">
                <a:moveTo>
                  <a:pt x="326004" y="0"/>
                </a:moveTo>
                <a:lnTo>
                  <a:pt x="866692" y="0"/>
                </a:lnTo>
                <a:lnTo>
                  <a:pt x="866692" y="1399430"/>
                </a:lnTo>
                <a:lnTo>
                  <a:pt x="0" y="1089329"/>
                </a:lnTo>
                <a:lnTo>
                  <a:pt x="0" y="477078"/>
                </a:lnTo>
                <a:lnTo>
                  <a:pt x="326004" y="0"/>
                </a:lnTo>
                <a:close/>
              </a:path>
            </a:pathLst>
          </a:custGeom>
          <a:solidFill>
            <a:srgbClr val="FFFF99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6" name="手繪多邊形 25"/>
          <p:cNvSpPr/>
          <p:nvPr/>
        </p:nvSpPr>
        <p:spPr bwMode="auto">
          <a:xfrm>
            <a:off x="4993419" y="4047214"/>
            <a:ext cx="882595" cy="1391478"/>
          </a:xfrm>
          <a:custGeom>
            <a:avLst/>
            <a:gdLst>
              <a:gd name="connsiteX0" fmla="*/ 0 w 882595"/>
              <a:gd name="connsiteY0" fmla="*/ 0 h 1391478"/>
              <a:gd name="connsiteX1" fmla="*/ 508884 w 882595"/>
              <a:gd name="connsiteY1" fmla="*/ 7951 h 1391478"/>
              <a:gd name="connsiteX2" fmla="*/ 874644 w 882595"/>
              <a:gd name="connsiteY2" fmla="*/ 485029 h 1391478"/>
              <a:gd name="connsiteX3" fmla="*/ 882595 w 882595"/>
              <a:gd name="connsiteY3" fmla="*/ 1097280 h 1391478"/>
              <a:gd name="connsiteX4" fmla="*/ 0 w 882595"/>
              <a:gd name="connsiteY4" fmla="*/ 1391478 h 1391478"/>
              <a:gd name="connsiteX5" fmla="*/ 0 w 882595"/>
              <a:gd name="connsiteY5" fmla="*/ 0 h 1391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2595" h="1391478">
                <a:moveTo>
                  <a:pt x="0" y="0"/>
                </a:moveTo>
                <a:lnTo>
                  <a:pt x="508884" y="7951"/>
                </a:lnTo>
                <a:lnTo>
                  <a:pt x="874644" y="485029"/>
                </a:lnTo>
                <a:lnTo>
                  <a:pt x="882595" y="1097280"/>
                </a:lnTo>
                <a:lnTo>
                  <a:pt x="0" y="1391478"/>
                </a:lnTo>
                <a:lnTo>
                  <a:pt x="0" y="0"/>
                </a:lnTo>
                <a:close/>
              </a:path>
            </a:pathLst>
          </a:custGeom>
          <a:solidFill>
            <a:srgbClr val="FFFF99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1" name="手繪多邊形 20"/>
          <p:cNvSpPr/>
          <p:nvPr/>
        </p:nvSpPr>
        <p:spPr bwMode="auto">
          <a:xfrm>
            <a:off x="5502303" y="4047214"/>
            <a:ext cx="1518699" cy="477078"/>
          </a:xfrm>
          <a:custGeom>
            <a:avLst/>
            <a:gdLst>
              <a:gd name="connsiteX0" fmla="*/ 0 w 1518699"/>
              <a:gd name="connsiteY0" fmla="*/ 0 h 477078"/>
              <a:gd name="connsiteX1" fmla="*/ 1518699 w 1518699"/>
              <a:gd name="connsiteY1" fmla="*/ 0 h 477078"/>
              <a:gd name="connsiteX2" fmla="*/ 1152939 w 1518699"/>
              <a:gd name="connsiteY2" fmla="*/ 477078 h 477078"/>
              <a:gd name="connsiteX3" fmla="*/ 373711 w 1518699"/>
              <a:gd name="connsiteY3" fmla="*/ 477078 h 477078"/>
              <a:gd name="connsiteX4" fmla="*/ 0 w 1518699"/>
              <a:gd name="connsiteY4" fmla="*/ 0 h 47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8699" h="477078">
                <a:moveTo>
                  <a:pt x="0" y="0"/>
                </a:moveTo>
                <a:lnTo>
                  <a:pt x="1518699" y="0"/>
                </a:lnTo>
                <a:lnTo>
                  <a:pt x="1152939" y="477078"/>
                </a:lnTo>
                <a:lnTo>
                  <a:pt x="373711" y="477078"/>
                </a:lnTo>
                <a:lnTo>
                  <a:pt x="0" y="0"/>
                </a:lnTo>
                <a:close/>
              </a:path>
            </a:pathLst>
          </a:custGeom>
          <a:solidFill>
            <a:srgbClr val="0070C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4" name="矩形 23"/>
          <p:cNvSpPr/>
          <p:nvPr/>
        </p:nvSpPr>
        <p:spPr bwMode="auto">
          <a:xfrm>
            <a:off x="5867400" y="4528457"/>
            <a:ext cx="783771" cy="609600"/>
          </a:xfrm>
          <a:prstGeom prst="rect">
            <a:avLst/>
          </a:prstGeom>
          <a:solidFill>
            <a:srgbClr val="FFCC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aphicFrame>
        <p:nvGraphicFramePr>
          <p:cNvPr id="5128" name="Object 8"/>
          <p:cNvGraphicFramePr>
            <a:graphicFrameLocks noChangeAspect="1"/>
          </p:cNvGraphicFramePr>
          <p:nvPr/>
        </p:nvGraphicFramePr>
        <p:xfrm>
          <a:off x="3846014" y="3294430"/>
          <a:ext cx="4784843" cy="2644774"/>
        </p:xfrm>
        <a:graphic>
          <a:graphicData uri="http://schemas.openxmlformats.org/presentationml/2006/ole">
            <p:oleObj spid="_x0000_s5128" name="Visio" r:id="rId5" imgW="7705994" imgH="4258747" progId="">
              <p:embed/>
            </p:oleObj>
          </a:graphicData>
        </a:graphic>
      </p:graphicFrame>
      <p:sp>
        <p:nvSpPr>
          <p:cNvPr id="7" name="矩形 6"/>
          <p:cNvSpPr/>
          <p:nvPr/>
        </p:nvSpPr>
        <p:spPr>
          <a:xfrm>
            <a:off x="524865" y="516419"/>
            <a:ext cx="6724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3D Scene Model Construction</a:t>
            </a:r>
            <a:endParaRPr lang="zh-TW" altLang="en-US" sz="36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4" name="文字方塊 15"/>
          <p:cNvSpPr txBox="1">
            <a:spLocks noChangeArrowheads="1"/>
          </p:cNvSpPr>
          <p:nvPr/>
        </p:nvSpPr>
        <p:spPr bwMode="auto">
          <a:xfrm>
            <a:off x="1000125" y="2071688"/>
            <a:ext cx="71437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altLang="zh-TW" sz="2000" dirty="0">
                <a:latin typeface="+mn-lt"/>
                <a:cs typeface="Times New Roman" pitchFamily="18" charset="0"/>
              </a:rPr>
              <a:t>Build a </a:t>
            </a:r>
            <a:r>
              <a:rPr lang="en-US" altLang="zh-TW" sz="2000" u="sng" dirty="0" err="1">
                <a:latin typeface="+mn-lt"/>
                <a:cs typeface="Times New Roman" pitchFamily="18" charset="0"/>
              </a:rPr>
              <a:t>cuboid</a:t>
            </a:r>
            <a:r>
              <a:rPr lang="en-US" altLang="zh-TW" sz="2000" u="sng" dirty="0">
                <a:latin typeface="+mn-lt"/>
                <a:cs typeface="Times New Roman" pitchFamily="18" charset="0"/>
              </a:rPr>
              <a:t> </a:t>
            </a:r>
            <a:r>
              <a:rPr lang="en-US" altLang="zh-TW" sz="2000" u="sng" dirty="0" smtClean="0">
                <a:latin typeface="+mn-lt"/>
                <a:cs typeface="Times New Roman" pitchFamily="18" charset="0"/>
              </a:rPr>
              <a:t>model</a:t>
            </a:r>
            <a:r>
              <a:rPr lang="en-US" altLang="zh-TW" sz="2000" dirty="0" smtClean="0">
                <a:latin typeface="+mn-lt"/>
                <a:cs typeface="Times New Roman" pitchFamily="18" charset="0"/>
              </a:rPr>
              <a:t> </a:t>
            </a:r>
            <a:r>
              <a:rPr lang="en-US" altLang="zh-TW" sz="2000" dirty="0">
                <a:latin typeface="+mn-lt"/>
                <a:cs typeface="Times New Roman" pitchFamily="18" charset="0"/>
              </a:rPr>
              <a:t>for the </a:t>
            </a:r>
            <a:r>
              <a:rPr lang="en-US" altLang="zh-TW" sz="2000" dirty="0">
                <a:solidFill>
                  <a:srgbClr val="FFCC00"/>
                </a:solidFill>
                <a:latin typeface="+mn-lt"/>
                <a:cs typeface="Times New Roman" pitchFamily="18" charset="0"/>
              </a:rPr>
              <a:t>source image </a:t>
            </a:r>
            <a:r>
              <a:rPr lang="en-US" altLang="zh-TW" sz="2000" dirty="0">
                <a:solidFill>
                  <a:srgbClr val="FFCC00"/>
                </a:solidFill>
                <a:latin typeface="+mj-lt"/>
                <a:cs typeface="Times New Roman" pitchFamily="18" charset="0"/>
              </a:rPr>
              <a:t>I</a:t>
            </a:r>
          </a:p>
          <a:p>
            <a:pPr>
              <a:buFontTx/>
              <a:buNone/>
              <a:defRPr/>
            </a:pPr>
            <a:r>
              <a:rPr lang="en-US" altLang="zh-TW" sz="2000" dirty="0">
                <a:latin typeface="+mn-lt"/>
                <a:cs typeface="Times New Roman" pitchFamily="18" charset="0"/>
              </a:rPr>
              <a:t>            [Horry, SIGGRAPH 97]</a:t>
            </a:r>
          </a:p>
        </p:txBody>
      </p:sp>
      <p:sp>
        <p:nvSpPr>
          <p:cNvPr id="18" name="手繪多邊形 17"/>
          <p:cNvSpPr/>
          <p:nvPr/>
        </p:nvSpPr>
        <p:spPr bwMode="auto">
          <a:xfrm>
            <a:off x="2738740" y="4094728"/>
            <a:ext cx="1855562" cy="1846642"/>
          </a:xfrm>
          <a:custGeom>
            <a:avLst/>
            <a:gdLst>
              <a:gd name="connsiteX0" fmla="*/ 289931 w 1855562"/>
              <a:gd name="connsiteY0" fmla="*/ 13381 h 1846642"/>
              <a:gd name="connsiteX1" fmla="*/ 1855562 w 1855562"/>
              <a:gd name="connsiteY1" fmla="*/ 0 h 1846642"/>
              <a:gd name="connsiteX2" fmla="*/ 0 w 1855562"/>
              <a:gd name="connsiteY2" fmla="*/ 1846642 h 1846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5562" h="1846642">
                <a:moveTo>
                  <a:pt x="289931" y="13381"/>
                </a:moveTo>
                <a:lnTo>
                  <a:pt x="1855562" y="0"/>
                </a:lnTo>
                <a:lnTo>
                  <a:pt x="0" y="1846642"/>
                </a:ln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0" name="手繪多邊形 19"/>
          <p:cNvSpPr/>
          <p:nvPr/>
        </p:nvSpPr>
        <p:spPr bwMode="auto">
          <a:xfrm>
            <a:off x="3020554" y="4077964"/>
            <a:ext cx="1620784" cy="13001"/>
          </a:xfrm>
          <a:custGeom>
            <a:avLst/>
            <a:gdLst>
              <a:gd name="connsiteX0" fmla="*/ 0 w 1620784"/>
              <a:gd name="connsiteY0" fmla="*/ 13001 h 13001"/>
              <a:gd name="connsiteX1" fmla="*/ 1620784 w 1620784"/>
              <a:gd name="connsiteY1" fmla="*/ 0 h 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0784" h="13001">
                <a:moveTo>
                  <a:pt x="0" y="13001"/>
                </a:moveTo>
                <a:lnTo>
                  <a:pt x="1620784" y="0"/>
                </a:ln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2" name="手繪多邊形 21"/>
          <p:cNvSpPr/>
          <p:nvPr/>
        </p:nvSpPr>
        <p:spPr bwMode="auto">
          <a:xfrm>
            <a:off x="2730199" y="4090965"/>
            <a:ext cx="1902472" cy="1863469"/>
          </a:xfrm>
          <a:custGeom>
            <a:avLst/>
            <a:gdLst>
              <a:gd name="connsiteX0" fmla="*/ 294688 w 1902472"/>
              <a:gd name="connsiteY0" fmla="*/ 0 h 1863469"/>
              <a:gd name="connsiteX1" fmla="*/ 1902472 w 1902472"/>
              <a:gd name="connsiteY1" fmla="*/ 0 h 1863469"/>
              <a:gd name="connsiteX2" fmla="*/ 0 w 1902472"/>
              <a:gd name="connsiteY2" fmla="*/ 1863469 h 1863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2472" h="1863469">
                <a:moveTo>
                  <a:pt x="294688" y="0"/>
                </a:moveTo>
                <a:lnTo>
                  <a:pt x="1902472" y="0"/>
                </a:lnTo>
                <a:lnTo>
                  <a:pt x="0" y="1863469"/>
                </a:ln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5" name="橢圓 34"/>
          <p:cNvSpPr/>
          <p:nvPr/>
        </p:nvSpPr>
        <p:spPr bwMode="auto">
          <a:xfrm>
            <a:off x="5791202" y="4452939"/>
            <a:ext cx="166687" cy="157162"/>
          </a:xfrm>
          <a:prstGeom prst="ellipse">
            <a:avLst/>
          </a:prstGeom>
          <a:solidFill>
            <a:srgbClr val="FFFF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6" name="橢圓 35"/>
          <p:cNvSpPr/>
          <p:nvPr/>
        </p:nvSpPr>
        <p:spPr bwMode="auto">
          <a:xfrm>
            <a:off x="6567489" y="4467227"/>
            <a:ext cx="166687" cy="157162"/>
          </a:xfrm>
          <a:prstGeom prst="ellipse">
            <a:avLst/>
          </a:prstGeom>
          <a:solidFill>
            <a:srgbClr val="FFFF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7" name="橢圓 36"/>
          <p:cNvSpPr/>
          <p:nvPr/>
        </p:nvSpPr>
        <p:spPr bwMode="auto">
          <a:xfrm>
            <a:off x="5795964" y="5067302"/>
            <a:ext cx="166687" cy="157162"/>
          </a:xfrm>
          <a:prstGeom prst="ellipse">
            <a:avLst/>
          </a:prstGeom>
          <a:solidFill>
            <a:srgbClr val="FFFF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8" name="橢圓 37"/>
          <p:cNvSpPr/>
          <p:nvPr/>
        </p:nvSpPr>
        <p:spPr bwMode="auto">
          <a:xfrm>
            <a:off x="6572252" y="5076827"/>
            <a:ext cx="166687" cy="157162"/>
          </a:xfrm>
          <a:prstGeom prst="ellipse">
            <a:avLst/>
          </a:prstGeom>
          <a:solidFill>
            <a:srgbClr val="FFFF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9" name="橢圓 38"/>
          <p:cNvSpPr/>
          <p:nvPr/>
        </p:nvSpPr>
        <p:spPr bwMode="auto">
          <a:xfrm>
            <a:off x="6186490" y="4933952"/>
            <a:ext cx="166687" cy="157162"/>
          </a:xfrm>
          <a:prstGeom prst="ellipse">
            <a:avLst/>
          </a:prstGeom>
          <a:solidFill>
            <a:srgbClr val="FFFF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aphicFrame>
        <p:nvGraphicFramePr>
          <p:cNvPr id="5131" name="Object 11"/>
          <p:cNvGraphicFramePr>
            <a:graphicFrameLocks noChangeAspect="1"/>
          </p:cNvGraphicFramePr>
          <p:nvPr/>
        </p:nvGraphicFramePr>
        <p:xfrm>
          <a:off x="1131570" y="3002964"/>
          <a:ext cx="3326130" cy="3335606"/>
        </p:xfrm>
        <a:graphic>
          <a:graphicData uri="http://schemas.openxmlformats.org/presentationml/2006/ole">
            <p:oleObj spid="_x0000_s5131" name="Visio" r:id="rId6" imgW="4486006" imgH="4498035" progId="">
              <p:embed/>
            </p:oleObj>
          </a:graphicData>
        </a:graphic>
      </p:graphicFrame>
      <p:grpSp>
        <p:nvGrpSpPr>
          <p:cNvPr id="23" name="群組 22"/>
          <p:cNvGrpSpPr/>
          <p:nvPr/>
        </p:nvGrpSpPr>
        <p:grpSpPr>
          <a:xfrm>
            <a:off x="576000" y="1191600"/>
            <a:ext cx="3243289" cy="866775"/>
            <a:chOff x="2709836" y="5810250"/>
            <a:chExt cx="3243289" cy="866775"/>
          </a:xfrm>
        </p:grpSpPr>
        <p:sp>
          <p:nvSpPr>
            <p:cNvPr id="17" name="矩形 16"/>
            <p:cNvSpPr/>
            <p:nvPr/>
          </p:nvSpPr>
          <p:spPr bwMode="auto">
            <a:xfrm>
              <a:off x="2709836" y="5810250"/>
              <a:ext cx="3243289" cy="866775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softEdge rad="63500"/>
            </a:effectLst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19" name="矩形 18"/>
            <p:cNvSpPr/>
            <p:nvPr/>
          </p:nvSpPr>
          <p:spPr bwMode="auto">
            <a:xfrm>
              <a:off x="2857500" y="5972175"/>
              <a:ext cx="2933700" cy="542925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buNone/>
              </a:pPr>
              <a:r>
                <a:rPr lang="en-US" altLang="zh-TW" sz="2400" dirty="0" smtClean="0">
                  <a:solidFill>
                    <a:schemeClr val="tx1"/>
                  </a:solidFill>
                </a:rPr>
                <a:t>3D Scene Modeling</a:t>
              </a:r>
              <a:endParaRPr lang="zh-TW" altLang="en-US" sz="2400" dirty="0" smtClean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5133" name="Object 13"/>
          <p:cNvGraphicFramePr>
            <a:graphicFrameLocks noChangeAspect="1"/>
          </p:cNvGraphicFramePr>
          <p:nvPr/>
        </p:nvGraphicFramePr>
        <p:xfrm>
          <a:off x="1055183" y="4920342"/>
          <a:ext cx="1528125" cy="1470706"/>
        </p:xfrm>
        <a:graphic>
          <a:graphicData uri="http://schemas.openxmlformats.org/presentationml/2006/ole">
            <p:oleObj spid="_x0000_s5133" name="Visio" r:id="rId7" imgW="1858711" imgH="1789135" progId="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ransition advTm="728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1" dur="1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2" dur="1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5" grpId="0" animBg="1"/>
      <p:bldP spid="26" grpId="0" animBg="1"/>
      <p:bldP spid="21" grpId="1" animBg="1"/>
      <p:bldP spid="2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群組 54"/>
          <p:cNvGrpSpPr/>
          <p:nvPr/>
        </p:nvGrpSpPr>
        <p:grpSpPr>
          <a:xfrm>
            <a:off x="1773527" y="3905286"/>
            <a:ext cx="719793" cy="535904"/>
            <a:chOff x="1773527" y="3905286"/>
            <a:chExt cx="719793" cy="535904"/>
          </a:xfrm>
        </p:grpSpPr>
        <p:sp>
          <p:nvSpPr>
            <p:cNvPr id="44" name="橢圓 43"/>
            <p:cNvSpPr>
              <a:spLocks noChangeArrowheads="1"/>
            </p:cNvSpPr>
            <p:nvPr/>
          </p:nvSpPr>
          <p:spPr bwMode="auto">
            <a:xfrm>
              <a:off x="2135360" y="3905286"/>
              <a:ext cx="75600" cy="75900"/>
            </a:xfrm>
            <a:prstGeom prst="ellipse">
              <a:avLst/>
            </a:prstGeom>
            <a:solidFill>
              <a:srgbClr val="FFCC00"/>
            </a:solidFill>
            <a:ln w="127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5" name="橢圓 44"/>
            <p:cNvSpPr>
              <a:spLocks noChangeArrowheads="1"/>
            </p:cNvSpPr>
            <p:nvPr/>
          </p:nvSpPr>
          <p:spPr bwMode="auto">
            <a:xfrm>
              <a:off x="2270930" y="4130613"/>
              <a:ext cx="75600" cy="75900"/>
            </a:xfrm>
            <a:prstGeom prst="ellipse">
              <a:avLst/>
            </a:prstGeom>
            <a:solidFill>
              <a:srgbClr val="FFCC00"/>
            </a:solidFill>
            <a:ln w="127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6" name="橢圓 45"/>
            <p:cNvSpPr>
              <a:spLocks noChangeArrowheads="1"/>
            </p:cNvSpPr>
            <p:nvPr/>
          </p:nvSpPr>
          <p:spPr bwMode="auto">
            <a:xfrm>
              <a:off x="2417720" y="4193256"/>
              <a:ext cx="75600" cy="75900"/>
            </a:xfrm>
            <a:prstGeom prst="ellipse">
              <a:avLst/>
            </a:prstGeom>
            <a:solidFill>
              <a:srgbClr val="FFCC00"/>
            </a:solidFill>
            <a:ln w="127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" name="橢圓 46"/>
            <p:cNvSpPr>
              <a:spLocks noChangeArrowheads="1"/>
            </p:cNvSpPr>
            <p:nvPr/>
          </p:nvSpPr>
          <p:spPr bwMode="auto">
            <a:xfrm>
              <a:off x="2064302" y="4125939"/>
              <a:ext cx="75600" cy="75900"/>
            </a:xfrm>
            <a:prstGeom prst="ellipse">
              <a:avLst/>
            </a:prstGeom>
            <a:solidFill>
              <a:srgbClr val="FFCC00"/>
            </a:solidFill>
            <a:ln w="127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" name="橢圓 47"/>
            <p:cNvSpPr>
              <a:spLocks noChangeArrowheads="1"/>
            </p:cNvSpPr>
            <p:nvPr/>
          </p:nvSpPr>
          <p:spPr bwMode="auto">
            <a:xfrm>
              <a:off x="1773527" y="4216631"/>
              <a:ext cx="75600" cy="75900"/>
            </a:xfrm>
            <a:prstGeom prst="ellipse">
              <a:avLst/>
            </a:prstGeom>
            <a:solidFill>
              <a:srgbClr val="FFCC00"/>
            </a:solidFill>
            <a:ln w="127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9" name="橢圓 48"/>
            <p:cNvSpPr>
              <a:spLocks noChangeArrowheads="1"/>
            </p:cNvSpPr>
            <p:nvPr/>
          </p:nvSpPr>
          <p:spPr bwMode="auto">
            <a:xfrm>
              <a:off x="1920317" y="3981953"/>
              <a:ext cx="75600" cy="75900"/>
            </a:xfrm>
            <a:prstGeom prst="ellipse">
              <a:avLst/>
            </a:prstGeom>
            <a:solidFill>
              <a:srgbClr val="FFCC00"/>
            </a:solidFill>
            <a:ln w="127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0" name="橢圓 49"/>
            <p:cNvSpPr>
              <a:spLocks noChangeArrowheads="1"/>
            </p:cNvSpPr>
            <p:nvPr/>
          </p:nvSpPr>
          <p:spPr bwMode="auto">
            <a:xfrm>
              <a:off x="1921252" y="4280208"/>
              <a:ext cx="75600" cy="75900"/>
            </a:xfrm>
            <a:prstGeom prst="ellipse">
              <a:avLst/>
            </a:prstGeom>
            <a:solidFill>
              <a:srgbClr val="FFCC00"/>
            </a:solidFill>
            <a:ln w="127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" name="橢圓 50"/>
            <p:cNvSpPr>
              <a:spLocks noChangeArrowheads="1"/>
            </p:cNvSpPr>
            <p:nvPr/>
          </p:nvSpPr>
          <p:spPr bwMode="auto">
            <a:xfrm>
              <a:off x="2124140" y="4365290"/>
              <a:ext cx="75600" cy="75900"/>
            </a:xfrm>
            <a:prstGeom prst="ellipse">
              <a:avLst/>
            </a:prstGeom>
            <a:solidFill>
              <a:srgbClr val="FFCC00"/>
            </a:solidFill>
            <a:ln w="127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33" name="手繪多邊形 32"/>
          <p:cNvSpPr/>
          <p:nvPr/>
        </p:nvSpPr>
        <p:spPr bwMode="auto">
          <a:xfrm>
            <a:off x="1154191" y="4317078"/>
            <a:ext cx="2229908" cy="820382"/>
          </a:xfrm>
          <a:custGeom>
            <a:avLst/>
            <a:gdLst>
              <a:gd name="connsiteX0" fmla="*/ 7408 w 2229908"/>
              <a:gd name="connsiteY0" fmla="*/ 185382 h 820382"/>
              <a:gd name="connsiteX1" fmla="*/ 64558 w 2229908"/>
              <a:gd name="connsiteY1" fmla="*/ 179032 h 820382"/>
              <a:gd name="connsiteX2" fmla="*/ 83608 w 2229908"/>
              <a:gd name="connsiteY2" fmla="*/ 172682 h 820382"/>
              <a:gd name="connsiteX3" fmla="*/ 115358 w 2229908"/>
              <a:gd name="connsiteY3" fmla="*/ 166332 h 820382"/>
              <a:gd name="connsiteX4" fmla="*/ 191558 w 2229908"/>
              <a:gd name="connsiteY4" fmla="*/ 147282 h 820382"/>
              <a:gd name="connsiteX5" fmla="*/ 216958 w 2229908"/>
              <a:gd name="connsiteY5" fmla="*/ 140932 h 820382"/>
              <a:gd name="connsiteX6" fmla="*/ 261408 w 2229908"/>
              <a:gd name="connsiteY6" fmla="*/ 128232 h 820382"/>
              <a:gd name="connsiteX7" fmla="*/ 509058 w 2229908"/>
              <a:gd name="connsiteY7" fmla="*/ 134582 h 820382"/>
              <a:gd name="connsiteX8" fmla="*/ 572558 w 2229908"/>
              <a:gd name="connsiteY8" fmla="*/ 134582 h 820382"/>
              <a:gd name="connsiteX9" fmla="*/ 591608 w 2229908"/>
              <a:gd name="connsiteY9" fmla="*/ 121882 h 820382"/>
              <a:gd name="connsiteX10" fmla="*/ 699558 w 2229908"/>
              <a:gd name="connsiteY10" fmla="*/ 109182 h 820382"/>
              <a:gd name="connsiteX11" fmla="*/ 744008 w 2229908"/>
              <a:gd name="connsiteY11" fmla="*/ 96482 h 820382"/>
              <a:gd name="connsiteX12" fmla="*/ 782108 w 2229908"/>
              <a:gd name="connsiteY12" fmla="*/ 71082 h 820382"/>
              <a:gd name="connsiteX13" fmla="*/ 820208 w 2229908"/>
              <a:gd name="connsiteY13" fmla="*/ 58382 h 820382"/>
              <a:gd name="connsiteX14" fmla="*/ 839258 w 2229908"/>
              <a:gd name="connsiteY14" fmla="*/ 52032 h 820382"/>
              <a:gd name="connsiteX15" fmla="*/ 1118658 w 2229908"/>
              <a:gd name="connsiteY15" fmla="*/ 58382 h 820382"/>
              <a:gd name="connsiteX16" fmla="*/ 1137708 w 2229908"/>
              <a:gd name="connsiteY16" fmla="*/ 64732 h 820382"/>
              <a:gd name="connsiteX17" fmla="*/ 1207558 w 2229908"/>
              <a:gd name="connsiteY17" fmla="*/ 58382 h 820382"/>
              <a:gd name="connsiteX18" fmla="*/ 1245658 w 2229908"/>
              <a:gd name="connsiteY18" fmla="*/ 39332 h 820382"/>
              <a:gd name="connsiteX19" fmla="*/ 1309158 w 2229908"/>
              <a:gd name="connsiteY19" fmla="*/ 20282 h 820382"/>
              <a:gd name="connsiteX20" fmla="*/ 1347258 w 2229908"/>
              <a:gd name="connsiteY20" fmla="*/ 7582 h 820382"/>
              <a:gd name="connsiteX21" fmla="*/ 1366308 w 2229908"/>
              <a:gd name="connsiteY21" fmla="*/ 1232 h 820382"/>
              <a:gd name="connsiteX22" fmla="*/ 1448858 w 2229908"/>
              <a:gd name="connsiteY22" fmla="*/ 7582 h 820382"/>
              <a:gd name="connsiteX23" fmla="*/ 1455208 w 2229908"/>
              <a:gd name="connsiteY23" fmla="*/ 26632 h 820382"/>
              <a:gd name="connsiteX24" fmla="*/ 1461558 w 2229908"/>
              <a:gd name="connsiteY24" fmla="*/ 52032 h 820382"/>
              <a:gd name="connsiteX25" fmla="*/ 1480608 w 2229908"/>
              <a:gd name="connsiteY25" fmla="*/ 58382 h 820382"/>
              <a:gd name="connsiteX26" fmla="*/ 1563158 w 2229908"/>
              <a:gd name="connsiteY26" fmla="*/ 71082 h 820382"/>
              <a:gd name="connsiteX27" fmla="*/ 1753658 w 2229908"/>
              <a:gd name="connsiteY27" fmla="*/ 102832 h 820382"/>
              <a:gd name="connsiteX28" fmla="*/ 1791758 w 2229908"/>
              <a:gd name="connsiteY28" fmla="*/ 115532 h 820382"/>
              <a:gd name="connsiteX29" fmla="*/ 1810808 w 2229908"/>
              <a:gd name="connsiteY29" fmla="*/ 121882 h 820382"/>
              <a:gd name="connsiteX30" fmla="*/ 1842558 w 2229908"/>
              <a:gd name="connsiteY30" fmla="*/ 166332 h 820382"/>
              <a:gd name="connsiteX31" fmla="*/ 1918758 w 2229908"/>
              <a:gd name="connsiteY31" fmla="*/ 159982 h 820382"/>
              <a:gd name="connsiteX32" fmla="*/ 1969558 w 2229908"/>
              <a:gd name="connsiteY32" fmla="*/ 147282 h 820382"/>
              <a:gd name="connsiteX33" fmla="*/ 2033058 w 2229908"/>
              <a:gd name="connsiteY33" fmla="*/ 134582 h 820382"/>
              <a:gd name="connsiteX34" fmla="*/ 2121958 w 2229908"/>
              <a:gd name="connsiteY34" fmla="*/ 140932 h 820382"/>
              <a:gd name="connsiteX35" fmla="*/ 2147358 w 2229908"/>
              <a:gd name="connsiteY35" fmla="*/ 147282 h 820382"/>
              <a:gd name="connsiteX36" fmla="*/ 2229908 w 2229908"/>
              <a:gd name="connsiteY36" fmla="*/ 147282 h 820382"/>
              <a:gd name="connsiteX37" fmla="*/ 2229908 w 2229908"/>
              <a:gd name="connsiteY37" fmla="*/ 814032 h 820382"/>
              <a:gd name="connsiteX38" fmla="*/ 20108 w 2229908"/>
              <a:gd name="connsiteY38" fmla="*/ 820382 h 820382"/>
              <a:gd name="connsiteX39" fmla="*/ 7408 w 2229908"/>
              <a:gd name="connsiteY39" fmla="*/ 185382 h 82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229908" h="820382">
                <a:moveTo>
                  <a:pt x="7408" y="185382"/>
                </a:moveTo>
                <a:cubicBezTo>
                  <a:pt x="14816" y="78490"/>
                  <a:pt x="45652" y="182183"/>
                  <a:pt x="64558" y="179032"/>
                </a:cubicBezTo>
                <a:cubicBezTo>
                  <a:pt x="71160" y="177932"/>
                  <a:pt x="77114" y="174305"/>
                  <a:pt x="83608" y="172682"/>
                </a:cubicBezTo>
                <a:cubicBezTo>
                  <a:pt x="94079" y="170064"/>
                  <a:pt x="104841" y="168759"/>
                  <a:pt x="115358" y="166332"/>
                </a:cubicBezTo>
                <a:lnTo>
                  <a:pt x="191558" y="147282"/>
                </a:lnTo>
                <a:cubicBezTo>
                  <a:pt x="200025" y="145165"/>
                  <a:pt x="208679" y="143692"/>
                  <a:pt x="216958" y="140932"/>
                </a:cubicBezTo>
                <a:cubicBezTo>
                  <a:pt x="244287" y="131822"/>
                  <a:pt x="229514" y="136205"/>
                  <a:pt x="261408" y="128232"/>
                </a:cubicBezTo>
                <a:cubicBezTo>
                  <a:pt x="343958" y="130349"/>
                  <a:pt x="426574" y="130654"/>
                  <a:pt x="509058" y="134582"/>
                </a:cubicBezTo>
                <a:cubicBezTo>
                  <a:pt x="592181" y="138540"/>
                  <a:pt x="409961" y="157810"/>
                  <a:pt x="572558" y="134582"/>
                </a:cubicBezTo>
                <a:cubicBezTo>
                  <a:pt x="578908" y="130349"/>
                  <a:pt x="584462" y="124562"/>
                  <a:pt x="591608" y="121882"/>
                </a:cubicBezTo>
                <a:cubicBezTo>
                  <a:pt x="614305" y="113371"/>
                  <a:pt x="693003" y="109728"/>
                  <a:pt x="699558" y="109182"/>
                </a:cubicBezTo>
                <a:cubicBezTo>
                  <a:pt x="705537" y="107687"/>
                  <a:pt x="736555" y="100623"/>
                  <a:pt x="744008" y="96482"/>
                </a:cubicBezTo>
                <a:cubicBezTo>
                  <a:pt x="757351" y="89069"/>
                  <a:pt x="767628" y="75909"/>
                  <a:pt x="782108" y="71082"/>
                </a:cubicBezTo>
                <a:lnTo>
                  <a:pt x="820208" y="58382"/>
                </a:lnTo>
                <a:lnTo>
                  <a:pt x="839258" y="52032"/>
                </a:lnTo>
                <a:lnTo>
                  <a:pt x="1118658" y="58382"/>
                </a:lnTo>
                <a:cubicBezTo>
                  <a:pt x="1125345" y="58667"/>
                  <a:pt x="1131015" y="64732"/>
                  <a:pt x="1137708" y="64732"/>
                </a:cubicBezTo>
                <a:cubicBezTo>
                  <a:pt x="1161087" y="64732"/>
                  <a:pt x="1184275" y="60499"/>
                  <a:pt x="1207558" y="58382"/>
                </a:cubicBezTo>
                <a:cubicBezTo>
                  <a:pt x="1277033" y="35224"/>
                  <a:pt x="1171800" y="72158"/>
                  <a:pt x="1245658" y="39332"/>
                </a:cubicBezTo>
                <a:cubicBezTo>
                  <a:pt x="1276744" y="25516"/>
                  <a:pt x="1280741" y="28807"/>
                  <a:pt x="1309158" y="20282"/>
                </a:cubicBezTo>
                <a:cubicBezTo>
                  <a:pt x="1321980" y="16435"/>
                  <a:pt x="1334558" y="11815"/>
                  <a:pt x="1347258" y="7582"/>
                </a:cubicBezTo>
                <a:lnTo>
                  <a:pt x="1366308" y="1232"/>
                </a:lnTo>
                <a:cubicBezTo>
                  <a:pt x="1393825" y="3349"/>
                  <a:pt x="1422322" y="0"/>
                  <a:pt x="1448858" y="7582"/>
                </a:cubicBezTo>
                <a:cubicBezTo>
                  <a:pt x="1455294" y="9421"/>
                  <a:pt x="1453369" y="20196"/>
                  <a:pt x="1455208" y="26632"/>
                </a:cubicBezTo>
                <a:cubicBezTo>
                  <a:pt x="1457606" y="35023"/>
                  <a:pt x="1456106" y="45217"/>
                  <a:pt x="1461558" y="52032"/>
                </a:cubicBezTo>
                <a:cubicBezTo>
                  <a:pt x="1465739" y="57259"/>
                  <a:pt x="1474172" y="56543"/>
                  <a:pt x="1480608" y="58382"/>
                </a:cubicBezTo>
                <a:cubicBezTo>
                  <a:pt x="1515604" y="68381"/>
                  <a:pt x="1517098" y="65964"/>
                  <a:pt x="1563158" y="71082"/>
                </a:cubicBezTo>
                <a:cubicBezTo>
                  <a:pt x="1643563" y="124685"/>
                  <a:pt x="1586008" y="95847"/>
                  <a:pt x="1753658" y="102832"/>
                </a:cubicBezTo>
                <a:lnTo>
                  <a:pt x="1791758" y="115532"/>
                </a:lnTo>
                <a:lnTo>
                  <a:pt x="1810808" y="121882"/>
                </a:lnTo>
                <a:cubicBezTo>
                  <a:pt x="1825625" y="166332"/>
                  <a:pt x="1810808" y="155749"/>
                  <a:pt x="1842558" y="166332"/>
                </a:cubicBezTo>
                <a:cubicBezTo>
                  <a:pt x="1867958" y="164215"/>
                  <a:pt x="1893445" y="162960"/>
                  <a:pt x="1918758" y="159982"/>
                </a:cubicBezTo>
                <a:cubicBezTo>
                  <a:pt x="1951679" y="156109"/>
                  <a:pt x="1943613" y="154695"/>
                  <a:pt x="1969558" y="147282"/>
                </a:cubicBezTo>
                <a:cubicBezTo>
                  <a:pt x="1996082" y="139704"/>
                  <a:pt x="2003119" y="139572"/>
                  <a:pt x="2033058" y="134582"/>
                </a:cubicBezTo>
                <a:cubicBezTo>
                  <a:pt x="2062691" y="136699"/>
                  <a:pt x="2092431" y="137651"/>
                  <a:pt x="2121958" y="140932"/>
                </a:cubicBezTo>
                <a:cubicBezTo>
                  <a:pt x="2130632" y="141896"/>
                  <a:pt x="2138646" y="146770"/>
                  <a:pt x="2147358" y="147282"/>
                </a:cubicBezTo>
                <a:cubicBezTo>
                  <a:pt x="2174827" y="148898"/>
                  <a:pt x="2202391" y="147282"/>
                  <a:pt x="2229908" y="147282"/>
                </a:cubicBezTo>
                <a:lnTo>
                  <a:pt x="2229908" y="814032"/>
                </a:lnTo>
                <a:lnTo>
                  <a:pt x="20108" y="820382"/>
                </a:lnTo>
                <a:cubicBezTo>
                  <a:pt x="22225" y="608715"/>
                  <a:pt x="0" y="292274"/>
                  <a:pt x="7408" y="185382"/>
                </a:cubicBezTo>
                <a:close/>
              </a:path>
            </a:pathLst>
          </a:custGeom>
          <a:solidFill>
            <a:srgbClr val="92D05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2" name="手繪多邊形 31"/>
          <p:cNvSpPr/>
          <p:nvPr/>
        </p:nvSpPr>
        <p:spPr bwMode="auto">
          <a:xfrm>
            <a:off x="1465786" y="3510043"/>
            <a:ext cx="1503230" cy="570983"/>
          </a:xfrm>
          <a:custGeom>
            <a:avLst/>
            <a:gdLst>
              <a:gd name="connsiteX0" fmla="*/ 3905 w 1503230"/>
              <a:gd name="connsiteY0" fmla="*/ 0 h 570983"/>
              <a:gd name="connsiteX1" fmla="*/ 8042 w 1503230"/>
              <a:gd name="connsiteY1" fmla="*/ 53789 h 570983"/>
              <a:gd name="connsiteX2" fmla="*/ 32867 w 1503230"/>
              <a:gd name="connsiteY2" fmla="*/ 57926 h 570983"/>
              <a:gd name="connsiteX3" fmla="*/ 57693 w 1503230"/>
              <a:gd name="connsiteY3" fmla="*/ 66201 h 570983"/>
              <a:gd name="connsiteX4" fmla="*/ 61830 w 1503230"/>
              <a:gd name="connsiteY4" fmla="*/ 78614 h 570983"/>
              <a:gd name="connsiteX5" fmla="*/ 74243 w 1503230"/>
              <a:gd name="connsiteY5" fmla="*/ 86889 h 570983"/>
              <a:gd name="connsiteX6" fmla="*/ 103206 w 1503230"/>
              <a:gd name="connsiteY6" fmla="*/ 95164 h 570983"/>
              <a:gd name="connsiteX7" fmla="*/ 115619 w 1503230"/>
              <a:gd name="connsiteY7" fmla="*/ 99302 h 570983"/>
              <a:gd name="connsiteX8" fmla="*/ 119756 w 1503230"/>
              <a:gd name="connsiteY8" fmla="*/ 111714 h 570983"/>
              <a:gd name="connsiteX9" fmla="*/ 169407 w 1503230"/>
              <a:gd name="connsiteY9" fmla="*/ 95164 h 570983"/>
              <a:gd name="connsiteX10" fmla="*/ 173544 w 1503230"/>
              <a:gd name="connsiteY10" fmla="*/ 165503 h 570983"/>
              <a:gd name="connsiteX11" fmla="*/ 177682 w 1503230"/>
              <a:gd name="connsiteY11" fmla="*/ 182053 h 570983"/>
              <a:gd name="connsiteX12" fmla="*/ 190095 w 1503230"/>
              <a:gd name="connsiteY12" fmla="*/ 190328 h 570983"/>
              <a:gd name="connsiteX13" fmla="*/ 198370 w 1503230"/>
              <a:gd name="connsiteY13" fmla="*/ 202741 h 570983"/>
              <a:gd name="connsiteX14" fmla="*/ 210782 w 1503230"/>
              <a:gd name="connsiteY14" fmla="*/ 219291 h 570983"/>
              <a:gd name="connsiteX15" fmla="*/ 214920 w 1503230"/>
              <a:gd name="connsiteY15" fmla="*/ 231704 h 570983"/>
              <a:gd name="connsiteX16" fmla="*/ 231470 w 1503230"/>
              <a:gd name="connsiteY16" fmla="*/ 343418 h 570983"/>
              <a:gd name="connsiteX17" fmla="*/ 248020 w 1503230"/>
              <a:gd name="connsiteY17" fmla="*/ 347555 h 570983"/>
              <a:gd name="connsiteX18" fmla="*/ 260433 w 1503230"/>
              <a:gd name="connsiteY18" fmla="*/ 364105 h 570983"/>
              <a:gd name="connsiteX19" fmla="*/ 268708 w 1503230"/>
              <a:gd name="connsiteY19" fmla="*/ 372381 h 570983"/>
              <a:gd name="connsiteX20" fmla="*/ 276983 w 1503230"/>
              <a:gd name="connsiteY20" fmla="*/ 388931 h 570983"/>
              <a:gd name="connsiteX21" fmla="*/ 289396 w 1503230"/>
              <a:gd name="connsiteY21" fmla="*/ 393068 h 570983"/>
              <a:gd name="connsiteX22" fmla="*/ 330772 w 1503230"/>
              <a:gd name="connsiteY22" fmla="*/ 397206 h 570983"/>
              <a:gd name="connsiteX23" fmla="*/ 343184 w 1503230"/>
              <a:gd name="connsiteY23" fmla="*/ 405481 h 570983"/>
              <a:gd name="connsiteX24" fmla="*/ 355597 w 1503230"/>
              <a:gd name="connsiteY24" fmla="*/ 430306 h 570983"/>
              <a:gd name="connsiteX25" fmla="*/ 380422 w 1503230"/>
              <a:gd name="connsiteY25" fmla="*/ 426169 h 570983"/>
              <a:gd name="connsiteX26" fmla="*/ 425935 w 1503230"/>
              <a:gd name="connsiteY26" fmla="*/ 422031 h 570983"/>
              <a:gd name="connsiteX27" fmla="*/ 430073 w 1503230"/>
              <a:gd name="connsiteY27" fmla="*/ 376518 h 570983"/>
              <a:gd name="connsiteX28" fmla="*/ 446623 w 1503230"/>
              <a:gd name="connsiteY28" fmla="*/ 368243 h 570983"/>
              <a:gd name="connsiteX29" fmla="*/ 459036 w 1503230"/>
              <a:gd name="connsiteY29" fmla="*/ 355830 h 570983"/>
              <a:gd name="connsiteX30" fmla="*/ 463173 w 1503230"/>
              <a:gd name="connsiteY30" fmla="*/ 343418 h 570983"/>
              <a:gd name="connsiteX31" fmla="*/ 525237 w 1503230"/>
              <a:gd name="connsiteY31" fmla="*/ 326867 h 570983"/>
              <a:gd name="connsiteX32" fmla="*/ 537649 w 1503230"/>
              <a:gd name="connsiteY32" fmla="*/ 318592 h 570983"/>
              <a:gd name="connsiteX33" fmla="*/ 541787 w 1503230"/>
              <a:gd name="connsiteY33" fmla="*/ 306180 h 570983"/>
              <a:gd name="connsiteX34" fmla="*/ 545924 w 1503230"/>
              <a:gd name="connsiteY34" fmla="*/ 277217 h 570983"/>
              <a:gd name="connsiteX35" fmla="*/ 566612 w 1503230"/>
              <a:gd name="connsiteY35" fmla="*/ 289629 h 570983"/>
              <a:gd name="connsiteX36" fmla="*/ 574887 w 1503230"/>
              <a:gd name="connsiteY36" fmla="*/ 297905 h 570983"/>
              <a:gd name="connsiteX37" fmla="*/ 603850 w 1503230"/>
              <a:gd name="connsiteY37" fmla="*/ 306180 h 570983"/>
              <a:gd name="connsiteX38" fmla="*/ 620400 w 1503230"/>
              <a:gd name="connsiteY38" fmla="*/ 281354 h 570983"/>
              <a:gd name="connsiteX39" fmla="*/ 641088 w 1503230"/>
              <a:gd name="connsiteY39" fmla="*/ 264804 h 570983"/>
              <a:gd name="connsiteX40" fmla="*/ 670051 w 1503230"/>
              <a:gd name="connsiteY40" fmla="*/ 273079 h 570983"/>
              <a:gd name="connsiteX41" fmla="*/ 694876 w 1503230"/>
              <a:gd name="connsiteY41" fmla="*/ 285492 h 570983"/>
              <a:gd name="connsiteX42" fmla="*/ 703152 w 1503230"/>
              <a:gd name="connsiteY42" fmla="*/ 293767 h 570983"/>
              <a:gd name="connsiteX43" fmla="*/ 711427 w 1503230"/>
              <a:gd name="connsiteY43" fmla="*/ 318592 h 570983"/>
              <a:gd name="connsiteX44" fmla="*/ 723839 w 1503230"/>
              <a:gd name="connsiteY44" fmla="*/ 326867 h 570983"/>
              <a:gd name="connsiteX45" fmla="*/ 744527 w 1503230"/>
              <a:gd name="connsiteY45" fmla="*/ 351693 h 570983"/>
              <a:gd name="connsiteX46" fmla="*/ 752802 w 1503230"/>
              <a:gd name="connsiteY46" fmla="*/ 376518 h 570983"/>
              <a:gd name="connsiteX47" fmla="*/ 756940 w 1503230"/>
              <a:gd name="connsiteY47" fmla="*/ 388931 h 570983"/>
              <a:gd name="connsiteX48" fmla="*/ 765215 w 1503230"/>
              <a:gd name="connsiteY48" fmla="*/ 434444 h 570983"/>
              <a:gd name="connsiteX49" fmla="*/ 769353 w 1503230"/>
              <a:gd name="connsiteY49" fmla="*/ 446857 h 570983"/>
              <a:gd name="connsiteX50" fmla="*/ 781765 w 1503230"/>
              <a:gd name="connsiteY50" fmla="*/ 450994 h 570983"/>
              <a:gd name="connsiteX51" fmla="*/ 806591 w 1503230"/>
              <a:gd name="connsiteY51" fmla="*/ 446857 h 570983"/>
              <a:gd name="connsiteX52" fmla="*/ 819003 w 1503230"/>
              <a:gd name="connsiteY52" fmla="*/ 405481 h 570983"/>
              <a:gd name="connsiteX53" fmla="*/ 827278 w 1503230"/>
              <a:gd name="connsiteY53" fmla="*/ 393068 h 570983"/>
              <a:gd name="connsiteX54" fmla="*/ 852104 w 1503230"/>
              <a:gd name="connsiteY54" fmla="*/ 405481 h 570983"/>
              <a:gd name="connsiteX55" fmla="*/ 856241 w 1503230"/>
              <a:gd name="connsiteY55" fmla="*/ 430306 h 570983"/>
              <a:gd name="connsiteX56" fmla="*/ 860379 w 1503230"/>
              <a:gd name="connsiteY56" fmla="*/ 450994 h 570983"/>
              <a:gd name="connsiteX57" fmla="*/ 885204 w 1503230"/>
              <a:gd name="connsiteY57" fmla="*/ 446857 h 570983"/>
              <a:gd name="connsiteX58" fmla="*/ 889342 w 1503230"/>
              <a:gd name="connsiteY58" fmla="*/ 430306 h 570983"/>
              <a:gd name="connsiteX59" fmla="*/ 905892 w 1503230"/>
              <a:gd name="connsiteY59" fmla="*/ 405481 h 570983"/>
              <a:gd name="connsiteX60" fmla="*/ 910029 w 1503230"/>
              <a:gd name="connsiteY60" fmla="*/ 393068 h 570983"/>
              <a:gd name="connsiteX61" fmla="*/ 934855 w 1503230"/>
              <a:gd name="connsiteY61" fmla="*/ 393068 h 570983"/>
              <a:gd name="connsiteX62" fmla="*/ 947267 w 1503230"/>
              <a:gd name="connsiteY62" fmla="*/ 401343 h 570983"/>
              <a:gd name="connsiteX63" fmla="*/ 955543 w 1503230"/>
              <a:gd name="connsiteY63" fmla="*/ 393068 h 570983"/>
              <a:gd name="connsiteX64" fmla="*/ 967955 w 1503230"/>
              <a:gd name="connsiteY64" fmla="*/ 388931 h 570983"/>
              <a:gd name="connsiteX65" fmla="*/ 980368 w 1503230"/>
              <a:gd name="connsiteY65" fmla="*/ 393068 h 570983"/>
              <a:gd name="connsiteX66" fmla="*/ 984505 w 1503230"/>
              <a:gd name="connsiteY66" fmla="*/ 405481 h 570983"/>
              <a:gd name="connsiteX67" fmla="*/ 992781 w 1503230"/>
              <a:gd name="connsiteY67" fmla="*/ 467544 h 570983"/>
              <a:gd name="connsiteX68" fmla="*/ 1001056 w 1503230"/>
              <a:gd name="connsiteY68" fmla="*/ 492370 h 570983"/>
              <a:gd name="connsiteX69" fmla="*/ 1005193 w 1503230"/>
              <a:gd name="connsiteY69" fmla="*/ 504782 h 570983"/>
              <a:gd name="connsiteX70" fmla="*/ 1009331 w 1503230"/>
              <a:gd name="connsiteY70" fmla="*/ 550295 h 570983"/>
              <a:gd name="connsiteX71" fmla="*/ 1013468 w 1503230"/>
              <a:gd name="connsiteY71" fmla="*/ 562708 h 570983"/>
              <a:gd name="connsiteX72" fmla="*/ 1025881 w 1503230"/>
              <a:gd name="connsiteY72" fmla="*/ 570983 h 570983"/>
              <a:gd name="connsiteX73" fmla="*/ 1083807 w 1503230"/>
              <a:gd name="connsiteY73" fmla="*/ 566846 h 570983"/>
              <a:gd name="connsiteX74" fmla="*/ 1096219 w 1503230"/>
              <a:gd name="connsiteY74" fmla="*/ 562708 h 570983"/>
              <a:gd name="connsiteX75" fmla="*/ 1104495 w 1503230"/>
              <a:gd name="connsiteY75" fmla="*/ 554433 h 570983"/>
              <a:gd name="connsiteX76" fmla="*/ 1096219 w 1503230"/>
              <a:gd name="connsiteY76" fmla="*/ 517195 h 570983"/>
              <a:gd name="connsiteX77" fmla="*/ 1092082 w 1503230"/>
              <a:gd name="connsiteY77" fmla="*/ 504782 h 570983"/>
              <a:gd name="connsiteX78" fmla="*/ 1096219 w 1503230"/>
              <a:gd name="connsiteY78" fmla="*/ 471682 h 570983"/>
              <a:gd name="connsiteX79" fmla="*/ 1104495 w 1503230"/>
              <a:gd name="connsiteY79" fmla="*/ 463407 h 570983"/>
              <a:gd name="connsiteX80" fmla="*/ 1137595 w 1503230"/>
              <a:gd name="connsiteY80" fmla="*/ 438581 h 570983"/>
              <a:gd name="connsiteX81" fmla="*/ 1145870 w 1503230"/>
              <a:gd name="connsiteY81" fmla="*/ 359968 h 570983"/>
              <a:gd name="connsiteX82" fmla="*/ 1178971 w 1503230"/>
              <a:gd name="connsiteY82" fmla="*/ 326867 h 570983"/>
              <a:gd name="connsiteX83" fmla="*/ 1212071 w 1503230"/>
              <a:gd name="connsiteY83" fmla="*/ 322730 h 570983"/>
              <a:gd name="connsiteX84" fmla="*/ 1228621 w 1503230"/>
              <a:gd name="connsiteY84" fmla="*/ 297905 h 570983"/>
              <a:gd name="connsiteX85" fmla="*/ 1232759 w 1503230"/>
              <a:gd name="connsiteY85" fmla="*/ 285492 h 570983"/>
              <a:gd name="connsiteX86" fmla="*/ 1241034 w 1503230"/>
              <a:gd name="connsiteY86" fmla="*/ 273079 h 570983"/>
              <a:gd name="connsiteX87" fmla="*/ 1245172 w 1503230"/>
              <a:gd name="connsiteY87" fmla="*/ 260667 h 570983"/>
              <a:gd name="connsiteX88" fmla="*/ 1253447 w 1503230"/>
              <a:gd name="connsiteY88" fmla="*/ 252391 h 570983"/>
              <a:gd name="connsiteX89" fmla="*/ 1282410 w 1503230"/>
              <a:gd name="connsiteY89" fmla="*/ 235841 h 570983"/>
              <a:gd name="connsiteX90" fmla="*/ 1307235 w 1503230"/>
              <a:gd name="connsiteY90" fmla="*/ 215153 h 570983"/>
              <a:gd name="connsiteX91" fmla="*/ 1332060 w 1503230"/>
              <a:gd name="connsiteY91" fmla="*/ 198603 h 570983"/>
              <a:gd name="connsiteX92" fmla="*/ 1389986 w 1503230"/>
              <a:gd name="connsiteY92" fmla="*/ 190328 h 570983"/>
              <a:gd name="connsiteX93" fmla="*/ 1402399 w 1503230"/>
              <a:gd name="connsiteY93" fmla="*/ 186190 h 570983"/>
              <a:gd name="connsiteX94" fmla="*/ 1406536 w 1503230"/>
              <a:gd name="connsiteY94" fmla="*/ 173778 h 570983"/>
              <a:gd name="connsiteX95" fmla="*/ 1398261 w 1503230"/>
              <a:gd name="connsiteY95" fmla="*/ 140677 h 570983"/>
              <a:gd name="connsiteX96" fmla="*/ 1402399 w 1503230"/>
              <a:gd name="connsiteY96" fmla="*/ 111714 h 570983"/>
              <a:gd name="connsiteX97" fmla="*/ 1414811 w 1503230"/>
              <a:gd name="connsiteY97" fmla="*/ 103439 h 570983"/>
              <a:gd name="connsiteX98" fmla="*/ 1427224 w 1503230"/>
              <a:gd name="connsiteY98" fmla="*/ 91027 h 570983"/>
              <a:gd name="connsiteX99" fmla="*/ 1439637 w 1503230"/>
              <a:gd name="connsiteY99" fmla="*/ 82752 h 570983"/>
              <a:gd name="connsiteX100" fmla="*/ 1464462 w 1503230"/>
              <a:gd name="connsiteY100" fmla="*/ 49651 h 570983"/>
              <a:gd name="connsiteX101" fmla="*/ 1468600 w 1503230"/>
              <a:gd name="connsiteY101" fmla="*/ 37238 h 570983"/>
              <a:gd name="connsiteX102" fmla="*/ 1493425 w 1503230"/>
              <a:gd name="connsiteY102" fmla="*/ 20688 h 570983"/>
              <a:gd name="connsiteX103" fmla="*/ 1501700 w 1503230"/>
              <a:gd name="connsiteY103" fmla="*/ 0 h 57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503230" h="570983">
                <a:moveTo>
                  <a:pt x="3905" y="0"/>
                </a:moveTo>
                <a:cubicBezTo>
                  <a:pt x="5284" y="17930"/>
                  <a:pt x="0" y="37705"/>
                  <a:pt x="8042" y="53789"/>
                </a:cubicBezTo>
                <a:cubicBezTo>
                  <a:pt x="11794" y="61293"/>
                  <a:pt x="24728" y="55891"/>
                  <a:pt x="32867" y="57926"/>
                </a:cubicBezTo>
                <a:cubicBezTo>
                  <a:pt x="41330" y="60042"/>
                  <a:pt x="57693" y="66201"/>
                  <a:pt x="57693" y="66201"/>
                </a:cubicBezTo>
                <a:cubicBezTo>
                  <a:pt x="59072" y="70339"/>
                  <a:pt x="59105" y="75208"/>
                  <a:pt x="61830" y="78614"/>
                </a:cubicBezTo>
                <a:cubicBezTo>
                  <a:pt x="64936" y="82497"/>
                  <a:pt x="69795" y="84665"/>
                  <a:pt x="74243" y="86889"/>
                </a:cubicBezTo>
                <a:cubicBezTo>
                  <a:pt x="80861" y="90198"/>
                  <a:pt x="97013" y="93395"/>
                  <a:pt x="103206" y="95164"/>
                </a:cubicBezTo>
                <a:cubicBezTo>
                  <a:pt x="107400" y="96362"/>
                  <a:pt x="111481" y="97923"/>
                  <a:pt x="115619" y="99302"/>
                </a:cubicBezTo>
                <a:cubicBezTo>
                  <a:pt x="116998" y="103439"/>
                  <a:pt x="115454" y="110997"/>
                  <a:pt x="119756" y="111714"/>
                </a:cubicBezTo>
                <a:cubicBezTo>
                  <a:pt x="165557" y="119348"/>
                  <a:pt x="161612" y="118546"/>
                  <a:pt x="169407" y="95164"/>
                </a:cubicBezTo>
                <a:cubicBezTo>
                  <a:pt x="170786" y="118610"/>
                  <a:pt x="171317" y="142122"/>
                  <a:pt x="173544" y="165503"/>
                </a:cubicBezTo>
                <a:cubicBezTo>
                  <a:pt x="174083" y="171164"/>
                  <a:pt x="174528" y="177322"/>
                  <a:pt x="177682" y="182053"/>
                </a:cubicBezTo>
                <a:cubicBezTo>
                  <a:pt x="180441" y="186191"/>
                  <a:pt x="185957" y="187570"/>
                  <a:pt x="190095" y="190328"/>
                </a:cubicBezTo>
                <a:cubicBezTo>
                  <a:pt x="192853" y="194466"/>
                  <a:pt x="195480" y="198694"/>
                  <a:pt x="198370" y="202741"/>
                </a:cubicBezTo>
                <a:cubicBezTo>
                  <a:pt x="202378" y="208352"/>
                  <a:pt x="207361" y="213304"/>
                  <a:pt x="210782" y="219291"/>
                </a:cubicBezTo>
                <a:cubicBezTo>
                  <a:pt x="212946" y="223078"/>
                  <a:pt x="213541" y="227566"/>
                  <a:pt x="214920" y="231704"/>
                </a:cubicBezTo>
                <a:cubicBezTo>
                  <a:pt x="216491" y="270981"/>
                  <a:pt x="190743" y="325965"/>
                  <a:pt x="231470" y="343418"/>
                </a:cubicBezTo>
                <a:cubicBezTo>
                  <a:pt x="236697" y="345658"/>
                  <a:pt x="242503" y="346176"/>
                  <a:pt x="248020" y="347555"/>
                </a:cubicBezTo>
                <a:cubicBezTo>
                  <a:pt x="252158" y="353072"/>
                  <a:pt x="256018" y="358807"/>
                  <a:pt x="260433" y="364105"/>
                </a:cubicBezTo>
                <a:cubicBezTo>
                  <a:pt x="262930" y="367102"/>
                  <a:pt x="266544" y="369135"/>
                  <a:pt x="268708" y="372381"/>
                </a:cubicBezTo>
                <a:cubicBezTo>
                  <a:pt x="272129" y="377513"/>
                  <a:pt x="272622" y="384570"/>
                  <a:pt x="276983" y="388931"/>
                </a:cubicBezTo>
                <a:cubicBezTo>
                  <a:pt x="280067" y="392015"/>
                  <a:pt x="285085" y="392405"/>
                  <a:pt x="289396" y="393068"/>
                </a:cubicBezTo>
                <a:cubicBezTo>
                  <a:pt x="303096" y="395176"/>
                  <a:pt x="316980" y="395827"/>
                  <a:pt x="330772" y="397206"/>
                </a:cubicBezTo>
                <a:cubicBezTo>
                  <a:pt x="334909" y="399964"/>
                  <a:pt x="339668" y="401965"/>
                  <a:pt x="343184" y="405481"/>
                </a:cubicBezTo>
                <a:cubicBezTo>
                  <a:pt x="351204" y="413501"/>
                  <a:pt x="352232" y="420212"/>
                  <a:pt x="355597" y="430306"/>
                </a:cubicBezTo>
                <a:cubicBezTo>
                  <a:pt x="363872" y="428927"/>
                  <a:pt x="372090" y="427149"/>
                  <a:pt x="380422" y="426169"/>
                </a:cubicBezTo>
                <a:cubicBezTo>
                  <a:pt x="395551" y="424389"/>
                  <a:pt x="415163" y="432803"/>
                  <a:pt x="425935" y="422031"/>
                </a:cubicBezTo>
                <a:cubicBezTo>
                  <a:pt x="436707" y="411259"/>
                  <a:pt x="424604" y="390736"/>
                  <a:pt x="430073" y="376518"/>
                </a:cubicBezTo>
                <a:cubicBezTo>
                  <a:pt x="432287" y="370761"/>
                  <a:pt x="441604" y="371828"/>
                  <a:pt x="446623" y="368243"/>
                </a:cubicBezTo>
                <a:cubicBezTo>
                  <a:pt x="451385" y="364842"/>
                  <a:pt x="454898" y="359968"/>
                  <a:pt x="459036" y="355830"/>
                </a:cubicBezTo>
                <a:cubicBezTo>
                  <a:pt x="460415" y="351693"/>
                  <a:pt x="461223" y="347319"/>
                  <a:pt x="463173" y="343418"/>
                </a:cubicBezTo>
                <a:cubicBezTo>
                  <a:pt x="476678" y="316407"/>
                  <a:pt x="483648" y="330066"/>
                  <a:pt x="525237" y="326867"/>
                </a:cubicBezTo>
                <a:cubicBezTo>
                  <a:pt x="529374" y="324109"/>
                  <a:pt x="534543" y="322475"/>
                  <a:pt x="537649" y="318592"/>
                </a:cubicBezTo>
                <a:cubicBezTo>
                  <a:pt x="540373" y="315187"/>
                  <a:pt x="540932" y="310457"/>
                  <a:pt x="541787" y="306180"/>
                </a:cubicBezTo>
                <a:cubicBezTo>
                  <a:pt x="543700" y="296617"/>
                  <a:pt x="544545" y="286871"/>
                  <a:pt x="545924" y="277217"/>
                </a:cubicBezTo>
                <a:cubicBezTo>
                  <a:pt x="566899" y="298190"/>
                  <a:pt x="539750" y="273511"/>
                  <a:pt x="566612" y="289629"/>
                </a:cubicBezTo>
                <a:cubicBezTo>
                  <a:pt x="569957" y="291636"/>
                  <a:pt x="572129" y="295146"/>
                  <a:pt x="574887" y="297905"/>
                </a:cubicBezTo>
                <a:cubicBezTo>
                  <a:pt x="579495" y="311727"/>
                  <a:pt x="578922" y="323630"/>
                  <a:pt x="603850" y="306180"/>
                </a:cubicBezTo>
                <a:cubicBezTo>
                  <a:pt x="611998" y="300477"/>
                  <a:pt x="613367" y="288386"/>
                  <a:pt x="620400" y="281354"/>
                </a:cubicBezTo>
                <a:cubicBezTo>
                  <a:pt x="632192" y="269563"/>
                  <a:pt x="625430" y="275243"/>
                  <a:pt x="641088" y="264804"/>
                </a:cubicBezTo>
                <a:cubicBezTo>
                  <a:pt x="646385" y="266128"/>
                  <a:pt x="664119" y="270113"/>
                  <a:pt x="670051" y="273079"/>
                </a:cubicBezTo>
                <a:cubicBezTo>
                  <a:pt x="702145" y="289125"/>
                  <a:pt x="663669" y="275088"/>
                  <a:pt x="694876" y="285492"/>
                </a:cubicBezTo>
                <a:cubicBezTo>
                  <a:pt x="697635" y="288250"/>
                  <a:pt x="701407" y="290278"/>
                  <a:pt x="703152" y="293767"/>
                </a:cubicBezTo>
                <a:cubicBezTo>
                  <a:pt x="707053" y="301569"/>
                  <a:pt x="704169" y="313753"/>
                  <a:pt x="711427" y="318592"/>
                </a:cubicBezTo>
                <a:cubicBezTo>
                  <a:pt x="715564" y="321350"/>
                  <a:pt x="719956" y="323761"/>
                  <a:pt x="723839" y="326867"/>
                </a:cubicBezTo>
                <a:cubicBezTo>
                  <a:pt x="732060" y="333444"/>
                  <a:pt x="738490" y="343643"/>
                  <a:pt x="744527" y="351693"/>
                </a:cubicBezTo>
                <a:lnTo>
                  <a:pt x="752802" y="376518"/>
                </a:lnTo>
                <a:lnTo>
                  <a:pt x="756940" y="388931"/>
                </a:lnTo>
                <a:cubicBezTo>
                  <a:pt x="760289" y="412375"/>
                  <a:pt x="759640" y="414933"/>
                  <a:pt x="765215" y="434444"/>
                </a:cubicBezTo>
                <a:cubicBezTo>
                  <a:pt x="766413" y="438638"/>
                  <a:pt x="766269" y="443773"/>
                  <a:pt x="769353" y="446857"/>
                </a:cubicBezTo>
                <a:cubicBezTo>
                  <a:pt x="772437" y="449941"/>
                  <a:pt x="777628" y="449615"/>
                  <a:pt x="781765" y="450994"/>
                </a:cubicBezTo>
                <a:cubicBezTo>
                  <a:pt x="790040" y="449615"/>
                  <a:pt x="798736" y="449803"/>
                  <a:pt x="806591" y="446857"/>
                </a:cubicBezTo>
                <a:cubicBezTo>
                  <a:pt x="821798" y="441154"/>
                  <a:pt x="817033" y="412706"/>
                  <a:pt x="819003" y="405481"/>
                </a:cubicBezTo>
                <a:cubicBezTo>
                  <a:pt x="820311" y="400683"/>
                  <a:pt x="824520" y="397206"/>
                  <a:pt x="827278" y="393068"/>
                </a:cubicBezTo>
                <a:cubicBezTo>
                  <a:pt x="833152" y="395026"/>
                  <a:pt x="848896" y="399065"/>
                  <a:pt x="852104" y="405481"/>
                </a:cubicBezTo>
                <a:cubicBezTo>
                  <a:pt x="855856" y="412984"/>
                  <a:pt x="854740" y="422052"/>
                  <a:pt x="856241" y="430306"/>
                </a:cubicBezTo>
                <a:cubicBezTo>
                  <a:pt x="857499" y="437225"/>
                  <a:pt x="859000" y="444098"/>
                  <a:pt x="860379" y="450994"/>
                </a:cubicBezTo>
                <a:cubicBezTo>
                  <a:pt x="868654" y="449615"/>
                  <a:pt x="878378" y="451733"/>
                  <a:pt x="885204" y="446857"/>
                </a:cubicBezTo>
                <a:cubicBezTo>
                  <a:pt x="889832" y="443552"/>
                  <a:pt x="887780" y="435774"/>
                  <a:pt x="889342" y="430306"/>
                </a:cubicBezTo>
                <a:cubicBezTo>
                  <a:pt x="894132" y="413540"/>
                  <a:pt x="892001" y="419372"/>
                  <a:pt x="905892" y="405481"/>
                </a:cubicBezTo>
                <a:cubicBezTo>
                  <a:pt x="907271" y="401343"/>
                  <a:pt x="906945" y="396152"/>
                  <a:pt x="910029" y="393068"/>
                </a:cubicBezTo>
                <a:cubicBezTo>
                  <a:pt x="918303" y="384794"/>
                  <a:pt x="926581" y="390310"/>
                  <a:pt x="934855" y="393068"/>
                </a:cubicBezTo>
                <a:cubicBezTo>
                  <a:pt x="938992" y="395826"/>
                  <a:pt x="942294" y="401343"/>
                  <a:pt x="947267" y="401343"/>
                </a:cubicBezTo>
                <a:cubicBezTo>
                  <a:pt x="951168" y="401343"/>
                  <a:pt x="952198" y="395075"/>
                  <a:pt x="955543" y="393068"/>
                </a:cubicBezTo>
                <a:cubicBezTo>
                  <a:pt x="959283" y="390824"/>
                  <a:pt x="963818" y="390310"/>
                  <a:pt x="967955" y="388931"/>
                </a:cubicBezTo>
                <a:cubicBezTo>
                  <a:pt x="972093" y="390310"/>
                  <a:pt x="977284" y="389984"/>
                  <a:pt x="980368" y="393068"/>
                </a:cubicBezTo>
                <a:cubicBezTo>
                  <a:pt x="983452" y="396152"/>
                  <a:pt x="983788" y="401179"/>
                  <a:pt x="984505" y="405481"/>
                </a:cubicBezTo>
                <a:cubicBezTo>
                  <a:pt x="987949" y="426148"/>
                  <a:pt x="987678" y="447132"/>
                  <a:pt x="992781" y="467544"/>
                </a:cubicBezTo>
                <a:cubicBezTo>
                  <a:pt x="994897" y="476006"/>
                  <a:pt x="998298" y="484095"/>
                  <a:pt x="1001056" y="492370"/>
                </a:cubicBezTo>
                <a:lnTo>
                  <a:pt x="1005193" y="504782"/>
                </a:lnTo>
                <a:cubicBezTo>
                  <a:pt x="1006572" y="519953"/>
                  <a:pt x="1007177" y="535215"/>
                  <a:pt x="1009331" y="550295"/>
                </a:cubicBezTo>
                <a:cubicBezTo>
                  <a:pt x="1009948" y="554613"/>
                  <a:pt x="1010743" y="559302"/>
                  <a:pt x="1013468" y="562708"/>
                </a:cubicBezTo>
                <a:cubicBezTo>
                  <a:pt x="1016574" y="566591"/>
                  <a:pt x="1021743" y="568225"/>
                  <a:pt x="1025881" y="570983"/>
                </a:cubicBezTo>
                <a:cubicBezTo>
                  <a:pt x="1045190" y="569604"/>
                  <a:pt x="1064582" y="569108"/>
                  <a:pt x="1083807" y="566846"/>
                </a:cubicBezTo>
                <a:cubicBezTo>
                  <a:pt x="1088138" y="566336"/>
                  <a:pt x="1092479" y="564952"/>
                  <a:pt x="1096219" y="562708"/>
                </a:cubicBezTo>
                <a:cubicBezTo>
                  <a:pt x="1099564" y="560701"/>
                  <a:pt x="1101736" y="557191"/>
                  <a:pt x="1104495" y="554433"/>
                </a:cubicBezTo>
                <a:cubicBezTo>
                  <a:pt x="1101649" y="540204"/>
                  <a:pt x="1100116" y="530836"/>
                  <a:pt x="1096219" y="517195"/>
                </a:cubicBezTo>
                <a:cubicBezTo>
                  <a:pt x="1095021" y="513001"/>
                  <a:pt x="1093461" y="508920"/>
                  <a:pt x="1092082" y="504782"/>
                </a:cubicBezTo>
                <a:cubicBezTo>
                  <a:pt x="1093461" y="493749"/>
                  <a:pt x="1093024" y="482332"/>
                  <a:pt x="1096219" y="471682"/>
                </a:cubicBezTo>
                <a:cubicBezTo>
                  <a:pt x="1097340" y="467945"/>
                  <a:pt x="1101374" y="465748"/>
                  <a:pt x="1104495" y="463407"/>
                </a:cubicBezTo>
                <a:cubicBezTo>
                  <a:pt x="1141915" y="435343"/>
                  <a:pt x="1118621" y="457557"/>
                  <a:pt x="1137595" y="438581"/>
                </a:cubicBezTo>
                <a:cubicBezTo>
                  <a:pt x="1150465" y="399977"/>
                  <a:pt x="1132643" y="456972"/>
                  <a:pt x="1145870" y="359968"/>
                </a:cubicBezTo>
                <a:cubicBezTo>
                  <a:pt x="1149314" y="334713"/>
                  <a:pt x="1153460" y="330055"/>
                  <a:pt x="1178971" y="326867"/>
                </a:cubicBezTo>
                <a:lnTo>
                  <a:pt x="1212071" y="322730"/>
                </a:lnTo>
                <a:cubicBezTo>
                  <a:pt x="1217588" y="314455"/>
                  <a:pt x="1225476" y="307340"/>
                  <a:pt x="1228621" y="297905"/>
                </a:cubicBezTo>
                <a:cubicBezTo>
                  <a:pt x="1230000" y="293767"/>
                  <a:pt x="1230808" y="289393"/>
                  <a:pt x="1232759" y="285492"/>
                </a:cubicBezTo>
                <a:cubicBezTo>
                  <a:pt x="1234983" y="281044"/>
                  <a:pt x="1238810" y="277527"/>
                  <a:pt x="1241034" y="273079"/>
                </a:cubicBezTo>
                <a:cubicBezTo>
                  <a:pt x="1242984" y="269178"/>
                  <a:pt x="1242928" y="264407"/>
                  <a:pt x="1245172" y="260667"/>
                </a:cubicBezTo>
                <a:cubicBezTo>
                  <a:pt x="1247179" y="257322"/>
                  <a:pt x="1250401" y="254828"/>
                  <a:pt x="1253447" y="252391"/>
                </a:cubicBezTo>
                <a:cubicBezTo>
                  <a:pt x="1266047" y="242310"/>
                  <a:pt x="1267544" y="244336"/>
                  <a:pt x="1282410" y="235841"/>
                </a:cubicBezTo>
                <a:cubicBezTo>
                  <a:pt x="1306289" y="222196"/>
                  <a:pt x="1283541" y="233581"/>
                  <a:pt x="1307235" y="215153"/>
                </a:cubicBezTo>
                <a:cubicBezTo>
                  <a:pt x="1315085" y="209047"/>
                  <a:pt x="1322250" y="200238"/>
                  <a:pt x="1332060" y="198603"/>
                </a:cubicBezTo>
                <a:cubicBezTo>
                  <a:pt x="1367854" y="192638"/>
                  <a:pt x="1348561" y="195507"/>
                  <a:pt x="1389986" y="190328"/>
                </a:cubicBezTo>
                <a:cubicBezTo>
                  <a:pt x="1394124" y="188949"/>
                  <a:pt x="1399315" y="189274"/>
                  <a:pt x="1402399" y="186190"/>
                </a:cubicBezTo>
                <a:cubicBezTo>
                  <a:pt x="1405483" y="183106"/>
                  <a:pt x="1406536" y="178139"/>
                  <a:pt x="1406536" y="173778"/>
                </a:cubicBezTo>
                <a:cubicBezTo>
                  <a:pt x="1406536" y="163789"/>
                  <a:pt x="1401527" y="150474"/>
                  <a:pt x="1398261" y="140677"/>
                </a:cubicBezTo>
                <a:cubicBezTo>
                  <a:pt x="1399640" y="131023"/>
                  <a:pt x="1398438" y="120626"/>
                  <a:pt x="1402399" y="111714"/>
                </a:cubicBezTo>
                <a:cubicBezTo>
                  <a:pt x="1404419" y="107170"/>
                  <a:pt x="1410991" y="106622"/>
                  <a:pt x="1414811" y="103439"/>
                </a:cubicBezTo>
                <a:cubicBezTo>
                  <a:pt x="1419306" y="99693"/>
                  <a:pt x="1422729" y="94773"/>
                  <a:pt x="1427224" y="91027"/>
                </a:cubicBezTo>
                <a:cubicBezTo>
                  <a:pt x="1431044" y="87844"/>
                  <a:pt x="1435754" y="85859"/>
                  <a:pt x="1439637" y="82752"/>
                </a:cubicBezTo>
                <a:cubicBezTo>
                  <a:pt x="1448547" y="75624"/>
                  <a:pt x="1462057" y="56866"/>
                  <a:pt x="1464462" y="49651"/>
                </a:cubicBezTo>
                <a:cubicBezTo>
                  <a:pt x="1465841" y="45513"/>
                  <a:pt x="1465516" y="40322"/>
                  <a:pt x="1468600" y="37238"/>
                </a:cubicBezTo>
                <a:cubicBezTo>
                  <a:pt x="1475632" y="30206"/>
                  <a:pt x="1493425" y="20688"/>
                  <a:pt x="1493425" y="20688"/>
                </a:cubicBezTo>
                <a:cubicBezTo>
                  <a:pt x="1503230" y="5981"/>
                  <a:pt x="1501700" y="13249"/>
                  <a:pt x="1501700" y="0"/>
                </a:cubicBezTo>
              </a:path>
            </a:pathLst>
          </a:custGeom>
          <a:solidFill>
            <a:srgbClr val="00B0F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4865" y="516419"/>
            <a:ext cx="6724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>
                <a:solidFill>
                  <a:srgbClr val="CCFFCC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j-ea"/>
                <a:cs typeface="+mj-cs"/>
              </a:rPr>
              <a:t>3D Scene Model Construction</a:t>
            </a:r>
            <a:endParaRPr lang="zh-TW" altLang="en-US" sz="3600" b="1" dirty="0">
              <a:solidFill>
                <a:srgbClr val="CCFFCC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17412" name="文字方塊 15"/>
          <p:cNvSpPr txBox="1">
            <a:spLocks noChangeArrowheads="1"/>
          </p:cNvSpPr>
          <p:nvPr/>
        </p:nvSpPr>
        <p:spPr bwMode="auto">
          <a:xfrm>
            <a:off x="1000125" y="2071688"/>
            <a:ext cx="781208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altLang="zh-TW" sz="2000" dirty="0" smtClean="0"/>
              <a:t>Find </a:t>
            </a:r>
            <a:r>
              <a:rPr lang="en-US" altLang="zh-TW" sz="2000" dirty="0"/>
              <a:t>the </a:t>
            </a:r>
            <a:r>
              <a:rPr lang="en-US" altLang="zh-TW" sz="2000" dirty="0">
                <a:solidFill>
                  <a:srgbClr val="FFFF99"/>
                </a:solidFill>
              </a:rPr>
              <a:t>rear wall </a:t>
            </a:r>
          </a:p>
          <a:p>
            <a:pPr>
              <a:buFontTx/>
              <a:buNone/>
            </a:pPr>
            <a:r>
              <a:rPr lang="en-US" altLang="zh-TW" sz="2000" dirty="0"/>
              <a:t>with largest match area and less distortion caused by boundaries</a:t>
            </a:r>
            <a:endParaRPr lang="zh-TW" altLang="en-US" sz="2000" dirty="0"/>
          </a:p>
        </p:txBody>
      </p:sp>
      <p:sp>
        <p:nvSpPr>
          <p:cNvPr id="21" name="文字方塊 15"/>
          <p:cNvSpPr txBox="1">
            <a:spLocks noChangeArrowheads="1"/>
          </p:cNvSpPr>
          <p:nvPr/>
        </p:nvSpPr>
        <p:spPr bwMode="auto">
          <a:xfrm>
            <a:off x="3593828" y="3501832"/>
            <a:ext cx="384403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en-US" altLang="zh-TW" sz="2000" dirty="0" smtClean="0">
                <a:latin typeface="+mn-lt"/>
                <a:cs typeface="Times New Roman" pitchFamily="18" charset="0"/>
              </a:rPr>
              <a:t>left-right bounding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altLang="zh-TW" sz="2000" dirty="0" smtClean="0">
                <a:cs typeface="Times New Roman" pitchFamily="18" charset="0"/>
              </a:rPr>
              <a:t>sky-ground detection</a:t>
            </a:r>
            <a:br>
              <a:rPr lang="en-US" altLang="zh-TW" sz="2000" dirty="0" smtClean="0">
                <a:cs typeface="Times New Roman" pitchFamily="18" charset="0"/>
              </a:rPr>
            </a:br>
            <a:r>
              <a:rPr lang="en-US" altLang="zh-TW" sz="2000" dirty="0" smtClean="0">
                <a:cs typeface="Times New Roman" pitchFamily="18" charset="0"/>
              </a:rPr>
              <a:t>[</a:t>
            </a:r>
            <a:r>
              <a:rPr lang="en-US" altLang="zh-TW" sz="2000" dirty="0" err="1" smtClean="0">
                <a:cs typeface="Times New Roman" pitchFamily="18" charset="0"/>
              </a:rPr>
              <a:t>Hoiem</a:t>
            </a:r>
            <a:r>
              <a:rPr lang="en-US" altLang="zh-TW" sz="2000" dirty="0" smtClean="0">
                <a:cs typeface="Times New Roman" pitchFamily="18" charset="0"/>
              </a:rPr>
              <a:t>, SIGGRAPH 05]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altLang="zh-TW" sz="2000" dirty="0" smtClean="0">
                <a:cs typeface="Times New Roman" pitchFamily="18" charset="0"/>
              </a:rPr>
              <a:t>top-bottom bounding</a:t>
            </a:r>
          </a:p>
          <a:p>
            <a:pPr>
              <a:buFontTx/>
              <a:buNone/>
              <a:defRPr/>
            </a:pPr>
            <a:endParaRPr lang="en-US" altLang="zh-TW" sz="2000" dirty="0" smtClean="0"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en-US" altLang="zh-TW" sz="2000" dirty="0">
              <a:latin typeface="+mn-lt"/>
              <a:cs typeface="Times New Roman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281415" y="3086439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zh-TW" dirty="0" smtClean="0">
                <a:cs typeface="Times New Roman" pitchFamily="18" charset="0"/>
              </a:rPr>
              <a:t>: matched features</a:t>
            </a:r>
            <a:endParaRPr lang="zh-TW" altLang="en-US" dirty="0"/>
          </a:p>
        </p:txBody>
      </p:sp>
      <p:cxnSp>
        <p:nvCxnSpPr>
          <p:cNvPr id="39" name="直線接點 38"/>
          <p:cNvCxnSpPr/>
          <p:nvPr/>
        </p:nvCxnSpPr>
        <p:spPr bwMode="auto">
          <a:xfrm rot="10800000">
            <a:off x="1817180" y="4427658"/>
            <a:ext cx="642940" cy="158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cxnSp>
      <p:cxnSp>
        <p:nvCxnSpPr>
          <p:cNvPr id="41" name="直線接點 40"/>
          <p:cNvCxnSpPr/>
          <p:nvPr/>
        </p:nvCxnSpPr>
        <p:spPr bwMode="auto">
          <a:xfrm rot="10800000">
            <a:off x="1811228" y="3763991"/>
            <a:ext cx="642940" cy="158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cxnSp>
      <p:grpSp>
        <p:nvGrpSpPr>
          <p:cNvPr id="34" name="群組 33"/>
          <p:cNvGrpSpPr/>
          <p:nvPr/>
        </p:nvGrpSpPr>
        <p:grpSpPr>
          <a:xfrm>
            <a:off x="576000" y="1191600"/>
            <a:ext cx="3243289" cy="866775"/>
            <a:chOff x="2709836" y="5810250"/>
            <a:chExt cx="3243289" cy="866775"/>
          </a:xfrm>
        </p:grpSpPr>
        <p:sp>
          <p:nvSpPr>
            <p:cNvPr id="35" name="矩形 34"/>
            <p:cNvSpPr/>
            <p:nvPr/>
          </p:nvSpPr>
          <p:spPr bwMode="auto">
            <a:xfrm>
              <a:off x="2709836" y="5810250"/>
              <a:ext cx="3243289" cy="866775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softEdge rad="63500"/>
            </a:effectLst>
          </p:spPr>
          <p:txBody>
            <a:bodyPr/>
            <a:lstStyle/>
            <a:p>
              <a:pPr>
                <a:defRPr/>
              </a:pPr>
              <a:endParaRPr lang="zh-TW" altLang="en-US"/>
            </a:p>
          </p:txBody>
        </p:sp>
        <p:sp>
          <p:nvSpPr>
            <p:cNvPr id="36" name="矩形 35"/>
            <p:cNvSpPr/>
            <p:nvPr/>
          </p:nvSpPr>
          <p:spPr bwMode="auto">
            <a:xfrm>
              <a:off x="2857500" y="5972175"/>
              <a:ext cx="2933700" cy="542925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buNone/>
              </a:pPr>
              <a:r>
                <a:rPr lang="en-US" altLang="zh-TW" sz="2400" dirty="0" smtClean="0">
                  <a:solidFill>
                    <a:schemeClr val="tx1"/>
                  </a:solidFill>
                </a:rPr>
                <a:t>3D Scene Modeling</a:t>
              </a:r>
              <a:endParaRPr lang="zh-TW" altLang="en-US" sz="2400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40" name="橢圓 39"/>
          <p:cNvSpPr>
            <a:spLocks noChangeArrowheads="1"/>
          </p:cNvSpPr>
          <p:nvPr/>
        </p:nvSpPr>
        <p:spPr bwMode="auto">
          <a:xfrm>
            <a:off x="1242464" y="3248002"/>
            <a:ext cx="75600" cy="75900"/>
          </a:xfrm>
          <a:prstGeom prst="ellipse">
            <a:avLst/>
          </a:prstGeom>
          <a:solidFill>
            <a:srgbClr val="FFCC00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cxnSp>
        <p:nvCxnSpPr>
          <p:cNvPr id="30" name="直線接點 29"/>
          <p:cNvCxnSpPr/>
          <p:nvPr/>
        </p:nvCxnSpPr>
        <p:spPr bwMode="auto">
          <a:xfrm rot="5400000">
            <a:off x="1004481" y="4321642"/>
            <a:ext cx="1614494" cy="1345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cxnSp>
      <p:cxnSp>
        <p:nvCxnSpPr>
          <p:cNvPr id="31" name="直線接點 30"/>
          <p:cNvCxnSpPr/>
          <p:nvPr/>
        </p:nvCxnSpPr>
        <p:spPr bwMode="auto">
          <a:xfrm rot="5400000">
            <a:off x="1650761" y="4320210"/>
            <a:ext cx="1609726" cy="1025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cxnSp>
      <p:sp>
        <p:nvSpPr>
          <p:cNvPr id="38" name="矩形 16"/>
          <p:cNvSpPr>
            <a:spLocks noChangeArrowheads="1"/>
          </p:cNvSpPr>
          <p:nvPr/>
        </p:nvSpPr>
        <p:spPr bwMode="auto">
          <a:xfrm>
            <a:off x="1169458" y="3498585"/>
            <a:ext cx="2215220" cy="1642695"/>
          </a:xfrm>
          <a:prstGeom prst="rect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4" name="橢圓 53"/>
          <p:cNvSpPr>
            <a:spLocks noChangeArrowheads="1"/>
          </p:cNvSpPr>
          <p:nvPr/>
        </p:nvSpPr>
        <p:spPr bwMode="auto">
          <a:xfrm>
            <a:off x="2420521" y="4190449"/>
            <a:ext cx="75600" cy="75900"/>
          </a:xfrm>
          <a:prstGeom prst="ellipse">
            <a:avLst/>
          </a:prstGeom>
          <a:solidFill>
            <a:srgbClr val="FFCC00"/>
          </a:solidFill>
          <a:ln w="12700" algn="ctr">
            <a:solidFill>
              <a:srgbClr val="FF0000"/>
            </a:solidFill>
            <a:round/>
            <a:headEnd/>
            <a:tailEnd/>
          </a:ln>
          <a:effectLst>
            <a:glow rad="101600">
              <a:srgbClr val="FFFF00">
                <a:alpha val="40000"/>
              </a:srgbClr>
            </a:glow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53" name="橢圓 52"/>
          <p:cNvSpPr>
            <a:spLocks noChangeArrowheads="1"/>
          </p:cNvSpPr>
          <p:nvPr/>
        </p:nvSpPr>
        <p:spPr bwMode="auto">
          <a:xfrm>
            <a:off x="1768848" y="4217562"/>
            <a:ext cx="75600" cy="75900"/>
          </a:xfrm>
          <a:prstGeom prst="ellipse">
            <a:avLst/>
          </a:prstGeom>
          <a:solidFill>
            <a:srgbClr val="FFCC00"/>
          </a:solidFill>
          <a:ln w="12700" algn="ctr">
            <a:solidFill>
              <a:srgbClr val="FF0000"/>
            </a:solidFill>
            <a:round/>
            <a:headEnd/>
            <a:tailEnd/>
          </a:ln>
          <a:effectLst>
            <a:glow rad="101600">
              <a:srgbClr val="FFFF00">
                <a:alpha val="40000"/>
              </a:srgbClr>
            </a:glow>
          </a:effectLst>
        </p:spPr>
        <p:txBody>
          <a:bodyPr/>
          <a:lstStyle/>
          <a:p>
            <a:endParaRPr lang="zh-TW" altLang="en-US"/>
          </a:p>
        </p:txBody>
      </p:sp>
    </p:spTree>
    <p:custDataLst>
      <p:tags r:id="rId1"/>
    </p:custDataLst>
  </p:cSld>
  <p:clrMapOvr>
    <a:masterClrMapping/>
  </p:clrMapOvr>
  <p:transition advTm="572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54" grpId="0" animBg="1"/>
      <p:bldP spid="54" grpId="1" animBg="1"/>
      <p:bldP spid="53" grpId="0" animBg="1"/>
      <p:bldP spid="5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.7|2.7|2.4|3.6|9|7.9|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9.6|1.1|4.5|17.9|1.2|2|3.7|9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3|2.4|6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4.6|12.6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6.7|8.3|11|1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1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9|10|3.3|6.6|19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5|7.1|7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6|1.3|6.3|10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|1.2|1.2|1.4|1.5|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6|1.2|2.3|0.9|27.6|7.6|8.5|8.9|3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13.9|5.3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6|8.2|4.2|13.7|1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2.5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1.4|1.3|3.5|1|5.9|3.8|2|2.9|2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|4.5|2.9|3.8|7.3|8.9|11.9|7.9|2.3|24.6"/>
</p:tagLst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8309</TotalTime>
  <Words>1629</Words>
  <Application>Microsoft Office PowerPoint</Application>
  <PresentationFormat>如螢幕大小 (4:3)</PresentationFormat>
  <Paragraphs>468</Paragraphs>
  <Slides>30</Slides>
  <Notes>30</Notes>
  <HiddenSlides>0</HiddenSlides>
  <MMClips>13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30</vt:i4>
      </vt:variant>
    </vt:vector>
  </HeadingPairs>
  <TitlesOfParts>
    <vt:vector size="33" baseType="lpstr">
      <vt:lpstr>預設簡報設計</vt:lpstr>
      <vt:lpstr>Visio</vt:lpstr>
      <vt:lpstr>Equation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Technology</dc:title>
  <dc:creator>Chia-Hu Chang</dc:creator>
  <cp:lastModifiedBy>cyy</cp:lastModifiedBy>
  <cp:revision>1226</cp:revision>
  <dcterms:created xsi:type="dcterms:W3CDTF">2004-01-20T10:30:27Z</dcterms:created>
  <dcterms:modified xsi:type="dcterms:W3CDTF">2012-11-05T02:22:54Z</dcterms:modified>
</cp:coreProperties>
</file>