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6"/>
  </p:notesMasterIdLst>
  <p:sldIdLst>
    <p:sldId id="256" r:id="rId2"/>
    <p:sldId id="258" r:id="rId3"/>
    <p:sldId id="311" r:id="rId4"/>
    <p:sldId id="320" r:id="rId5"/>
    <p:sldId id="259" r:id="rId6"/>
    <p:sldId id="260" r:id="rId7"/>
    <p:sldId id="283" r:id="rId8"/>
    <p:sldId id="261" r:id="rId9"/>
    <p:sldId id="312" r:id="rId10"/>
    <p:sldId id="262" r:id="rId11"/>
    <p:sldId id="286" r:id="rId12"/>
    <p:sldId id="263" r:id="rId13"/>
    <p:sldId id="323" r:id="rId14"/>
    <p:sldId id="265" r:id="rId15"/>
    <p:sldId id="266" r:id="rId16"/>
    <p:sldId id="313" r:id="rId17"/>
    <p:sldId id="267" r:id="rId18"/>
    <p:sldId id="268" r:id="rId19"/>
    <p:sldId id="285" r:id="rId20"/>
    <p:sldId id="321" r:id="rId21"/>
    <p:sldId id="269" r:id="rId22"/>
    <p:sldId id="288" r:id="rId23"/>
    <p:sldId id="270" r:id="rId24"/>
    <p:sldId id="271" r:id="rId25"/>
    <p:sldId id="315" r:id="rId26"/>
    <p:sldId id="316" r:id="rId27"/>
    <p:sldId id="272" r:id="rId28"/>
    <p:sldId id="324" r:id="rId29"/>
    <p:sldId id="273" r:id="rId30"/>
    <p:sldId id="291" r:id="rId31"/>
    <p:sldId id="294" r:id="rId32"/>
    <p:sldId id="295" r:id="rId33"/>
    <p:sldId id="296" r:id="rId34"/>
    <p:sldId id="317" r:id="rId35"/>
    <p:sldId id="309" r:id="rId36"/>
    <p:sldId id="318" r:id="rId37"/>
    <p:sldId id="310" r:id="rId38"/>
    <p:sldId id="319" r:id="rId39"/>
    <p:sldId id="277" r:id="rId40"/>
    <p:sldId id="297" r:id="rId41"/>
    <p:sldId id="300" r:id="rId42"/>
    <p:sldId id="302" r:id="rId43"/>
    <p:sldId id="305" r:id="rId44"/>
    <p:sldId id="325" r:id="rId45"/>
    <p:sldId id="326" r:id="rId46"/>
    <p:sldId id="327" r:id="rId47"/>
    <p:sldId id="282" r:id="rId48"/>
    <p:sldId id="322" r:id="rId49"/>
    <p:sldId id="303" r:id="rId50"/>
    <p:sldId id="304" r:id="rId51"/>
    <p:sldId id="284" r:id="rId52"/>
    <p:sldId id="257" r:id="rId53"/>
    <p:sldId id="307" r:id="rId54"/>
    <p:sldId id="308" r:id="rId5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0000"/>
    <a:srgbClr val="0000FF"/>
    <a:srgbClr val="FFFFFF"/>
    <a:srgbClr val="FF9933"/>
    <a:srgbClr val="FF7C80"/>
    <a:srgbClr val="F05C34"/>
    <a:srgbClr val="FFCC66"/>
    <a:srgbClr val="E8B366"/>
    <a:srgbClr val="FF8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83641" autoAdjust="0"/>
  </p:normalViewPr>
  <p:slideViewPr>
    <p:cSldViewPr>
      <p:cViewPr varScale="1">
        <p:scale>
          <a:sx n="93" d="100"/>
          <a:sy n="93" d="100"/>
        </p:scale>
        <p:origin x="20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4FCC8-8134-4A36-9951-FE4A191A939F}" type="datetimeFigureOut">
              <a:rPr lang="zh-TW" altLang="en-US" smtClean="0"/>
              <a:pPr/>
              <a:t>2014/5/20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BB1C-2603-44C0-B146-3047067506E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71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BBB1C-2603-44C0-B146-3047067506EC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607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For v2.68 ~ v2.70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BBB1C-2603-44C0-B146-3047067506EC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194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Open properties panel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BBB1C-2603-44C0-B146-3047067506EC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348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You</a:t>
            </a:r>
            <a:r>
              <a:rPr lang="en-US" altLang="zh-TW" baseline="0" dirty="0" smtClean="0"/>
              <a:t> can try linking the image z value to layer 2’s z value first.</a:t>
            </a:r>
          </a:p>
          <a:p>
            <a:r>
              <a:rPr lang="en-US" altLang="zh-TW" baseline="0" dirty="0" smtClean="0"/>
              <a:t>If it’s estimated correctly, you’ll get the right animation results.</a:t>
            </a:r>
          </a:p>
          <a:p>
            <a:r>
              <a:rPr lang="en-US" altLang="zh-TW" baseline="0" dirty="0" smtClean="0"/>
              <a:t>If not, you can set the z value manually, ex. 100. This value is roughly estimated through the tracking points’ z values.  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BBB1C-2603-44C0-B146-3047067506EC}" type="slidenum">
              <a:rPr lang="zh-TW" altLang="en-US" smtClean="0"/>
              <a:pPr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91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BBB1C-2603-44C0-B146-3047067506EC}" type="slidenum">
              <a:rPr lang="zh-TW" altLang="en-US" smtClean="0"/>
              <a:pPr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199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FBBB1C-2603-44C0-B146-3047067506EC}" type="slidenum">
              <a:rPr lang="zh-TW" altLang="en-US" smtClean="0"/>
              <a:pPr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919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F6759C-0E5A-4B57-80EA-99AD1940E873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EA0CF-E7E1-4DFE-9BB7-AA297E2C869E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CF475C-284D-4252-B7D7-213107ED9060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B92FD-D11A-496C-AE5F-2A785A3136B3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75A339-CD6D-4DB8-85C3-C608DFF53039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82D10-3E8B-45B8-BA2F-1D3D15EAE720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754D5E-8FAC-4381-80E7-366FAF7466DF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4AD08-5249-4009-8FEF-5621DA78954E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5C3338-AAA6-42D2-9F18-902111C6D143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863C4-F883-4F48-8097-1C5337CEADD6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D87D68-2D5A-45EA-804A-699ADAC9BF85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C7589-498D-4947-8ADF-C07CD2DD4BE3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38475-3FDD-4FCA-B719-B61065F3B517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F114D-4F48-4672-8592-DAC1DE248CDA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726B8D-660B-473D-B288-FC9A7C81A4CC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25677-6CA8-441B-9209-265AE5232986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02C082-6A47-420C-B433-4A5395BCD1D5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D56AB-55E6-4075-857D-34248E7320BE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FD97F6-D88B-404E-9FB3-07BF211D585A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4077F-9C76-4ABD-B097-9281AA0ACC09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4854C3-6C98-450A-B7E4-5031DAAF0994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31FD5-7930-4C04-9D9A-F0E6DD06E8E7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dirty="0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dirty="0" smtClean="0"/>
              <a:t>Cliquez pour modifier les styles du texte du masque</a:t>
            </a:r>
          </a:p>
          <a:p>
            <a:pPr lvl="1"/>
            <a:r>
              <a:rPr lang="fr-FR" altLang="zh-TW" dirty="0" smtClean="0"/>
              <a:t>Deuxième niveau</a:t>
            </a:r>
          </a:p>
          <a:p>
            <a:pPr lvl="2"/>
            <a:r>
              <a:rPr lang="fr-FR" altLang="zh-TW" dirty="0" smtClean="0"/>
              <a:t>Troisième niveau</a:t>
            </a:r>
          </a:p>
          <a:p>
            <a:pPr lvl="3"/>
            <a:r>
              <a:rPr lang="fr-FR" altLang="zh-TW" dirty="0" smtClean="0"/>
              <a:t>Quatrième niveau</a:t>
            </a:r>
          </a:p>
          <a:p>
            <a:pPr lvl="4"/>
            <a:r>
              <a:rPr lang="fr-FR" altLang="zh-TW" dirty="0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C477CFE-8539-40BA-9341-FDFE58977050}" type="datetime1">
              <a:rPr lang="fr-FR" altLang="zh-TW" smtClean="0"/>
              <a:pPr/>
              <a:t>20/05/2014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71F7B66-4F5B-4083-BA5B-B4237AB4CC5B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0" i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hyperlink" Target="http://wiki.blender.org/index.php/Dev:Ref/Release_Notes/2.70/Motion_Track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pt.cc/BNkt" TargetMode="Externa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1.jpeg"/><Relationship Id="rId7" Type="http://schemas.openxmlformats.org/officeDocument/2006/relationships/slide" Target="slide14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jpe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E3QwDfoyp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iioR5ew-Zqs7_Q72a8AMQPaJ77LZSUyW" TargetMode="External"/><Relationship Id="rId5" Type="http://schemas.openxmlformats.org/officeDocument/2006/relationships/hyperlink" Target="https://www.youtube.com/playlist?list=PLiioR5ew-ZqsFuya7pwt9Y0eopsR8KpmI" TargetMode="External"/><Relationship Id="rId4" Type="http://schemas.openxmlformats.org/officeDocument/2006/relationships/hyperlink" Target="https://www.youtube.com/playlist?list=PLDBC5F12DD815090D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blender.org/index.php/Dev:Ref/Release_Notes/2.70" TargetMode="External"/><Relationship Id="rId2" Type="http://schemas.openxmlformats.org/officeDocument/2006/relationships/hyperlink" Target="http://www.blender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Jed22ShxLc" TargetMode="External"/><Relationship Id="rId5" Type="http://schemas.openxmlformats.org/officeDocument/2006/relationships/hyperlink" Target="http://www.blender.org/support/tutorials/" TargetMode="External"/><Relationship Id="rId4" Type="http://schemas.openxmlformats.org/officeDocument/2006/relationships/hyperlink" Target="http://www.blender.org/features/2-70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results?search_query=blender+tutorial+beginner" TargetMode="External"/><Relationship Id="rId3" Type="http://schemas.openxmlformats.org/officeDocument/2006/relationships/hyperlink" Target="http://www.youtube.com/watch?v=qTwZO9Gi5yw" TargetMode="External"/><Relationship Id="rId7" Type="http://schemas.openxmlformats.org/officeDocument/2006/relationships/hyperlink" Target="https://www.youtube.com/watch?v=GzL33T1CNg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5oWctBTjGcI" TargetMode="External"/><Relationship Id="rId5" Type="http://schemas.openxmlformats.org/officeDocument/2006/relationships/hyperlink" Target="http://www.youtube.com/watch?v=mQY0EtYniqA" TargetMode="External"/><Relationship Id="rId10" Type="http://schemas.openxmlformats.org/officeDocument/2006/relationships/hyperlink" Target="http://www.youtube.com/watch?v=sO4kmT-n3lU" TargetMode="External"/><Relationship Id="rId4" Type="http://schemas.openxmlformats.org/officeDocument/2006/relationships/hyperlink" Target="http://vimeo.com/87658924" TargetMode="External"/><Relationship Id="rId9" Type="http://schemas.openxmlformats.org/officeDocument/2006/relationships/hyperlink" Target="http://www.youtube.com/watch?v=kPZbtKQ1a4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ender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digilab.uni-hannover.de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ppt.cc/BNk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youtube.com/watch?v=JWlW7ay0yi4" TargetMode="External"/><Relationship Id="rId4" Type="http://schemas.openxmlformats.org/officeDocument/2006/relationships/hyperlink" Target="http://0rz.tw/c2ceR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decguide.com/download_kl.ht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/>
          <a:lstStyle/>
          <a:p>
            <a:r>
              <a:rPr lang="fr-CA" sz="6000" b="1" i="1" dirty="0" smtClean="0">
                <a:latin typeface="Mistral" pitchFamily="66" charset="0"/>
              </a:rPr>
              <a:t>MatchMove</a:t>
            </a:r>
            <a:endParaRPr lang="fr-FR" altLang="zh-TW" sz="6000" b="1" i="1" dirty="0" smtClean="0">
              <a:latin typeface="Mistral" pitchFamily="66" charset="0"/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403648" y="3501008"/>
            <a:ext cx="6400800" cy="1464568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  <a:latin typeface="Mistral" pitchFamily="66" charset="0"/>
              </a:rPr>
              <a:t>Digital Visual Effects, Spring 2014</a:t>
            </a:r>
          </a:p>
          <a:p>
            <a:endParaRPr lang="fr-CA" altLang="zh-TW" sz="1600" dirty="0" smtClean="0">
              <a:solidFill>
                <a:schemeClr val="tx1"/>
              </a:solidFill>
            </a:endParaRPr>
          </a:p>
          <a:p>
            <a:r>
              <a:rPr lang="fr-FR" altLang="zh-TW" sz="2800" smtClean="0">
                <a:solidFill>
                  <a:schemeClr val="tx1"/>
                </a:solidFill>
                <a:latin typeface="Mistral" pitchFamily="66" charset="0"/>
              </a:rPr>
              <a:t>Winble  </a:t>
            </a:r>
            <a:r>
              <a:rPr lang="fr-FR" altLang="zh-TW" sz="2800" smtClean="0">
                <a:solidFill>
                  <a:schemeClr val="tx1"/>
                </a:solidFill>
                <a:latin typeface="Mistral" pitchFamily="66" charset="0"/>
              </a:rPr>
              <a:t>2014/05/20</a:t>
            </a:r>
            <a:endParaRPr lang="fr-FR" altLang="zh-TW" sz="2800" dirty="0" smtClean="0">
              <a:solidFill>
                <a:schemeClr val="tx1"/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49" y="1688668"/>
            <a:ext cx="8662701" cy="367263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Step 2-2 : Add Video File</a:t>
            </a:r>
            <a:endParaRPr lang="zh-TW" altLang="en-US" sz="4000" dirty="0"/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481010" y="3241494"/>
            <a:ext cx="1235006" cy="1745507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1979711" y="2665430"/>
            <a:ext cx="1512169" cy="57606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4720869" y="4820667"/>
            <a:ext cx="3024336" cy="720080"/>
          </a:xfrm>
          <a:prstGeom prst="roundRect">
            <a:avLst/>
          </a:prstGeom>
          <a:solidFill>
            <a:srgbClr val="000000">
              <a:alpha val="5000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92D050"/>
                </a:solidFill>
              </a:rPr>
              <a:t>Select input video file</a:t>
            </a:r>
            <a:endParaRPr lang="zh-TW" altLang="en-US" sz="2400" b="1" dirty="0">
              <a:solidFill>
                <a:srgbClr val="92D050"/>
              </a:solidFill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V="1">
            <a:off x="7524328" y="2420888"/>
            <a:ext cx="504056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8028384" y="2033487"/>
            <a:ext cx="948940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5868144" y="3645024"/>
            <a:ext cx="2160240" cy="720080"/>
          </a:xfrm>
          <a:prstGeom prst="roundRect">
            <a:avLst/>
          </a:prstGeom>
          <a:solidFill>
            <a:srgbClr val="000000">
              <a:alpha val="5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Add video file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3" name="直線單箭頭接點 12"/>
          <p:cNvCxnSpPr>
            <a:stCxn id="15" idx="0"/>
          </p:cNvCxnSpPr>
          <p:nvPr/>
        </p:nvCxnSpPr>
        <p:spPr>
          <a:xfrm flipH="1" flipV="1">
            <a:off x="1691680" y="3933056"/>
            <a:ext cx="576063" cy="1775222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圓角矩形 13"/>
          <p:cNvSpPr/>
          <p:nvPr/>
        </p:nvSpPr>
        <p:spPr>
          <a:xfrm>
            <a:off x="143507" y="2057069"/>
            <a:ext cx="1764197" cy="187598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791579" y="5708278"/>
            <a:ext cx="2952328" cy="648072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Select file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irectory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10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J:\Course\2012 Spring\Digital Visual Effects\assignment\Project #3 MatchMove\img\blender\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t="16041" r="15316" b="15647"/>
          <a:stretch/>
        </p:blipFill>
        <p:spPr bwMode="auto">
          <a:xfrm>
            <a:off x="730330" y="1362447"/>
            <a:ext cx="7514078" cy="51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Step </a:t>
            </a:r>
            <a:r>
              <a:rPr lang="en-US" altLang="zh-TW" sz="4000" dirty="0" smtClean="0"/>
              <a:t>2-3 : </a:t>
            </a:r>
            <a:r>
              <a:rPr lang="en-US" altLang="zh-TW" sz="4000" dirty="0"/>
              <a:t>Add </a:t>
            </a:r>
            <a:r>
              <a:rPr lang="en-US" altLang="zh-TW" sz="4000" dirty="0" smtClean="0"/>
              <a:t>Video File</a:t>
            </a:r>
            <a:endParaRPr lang="zh-TW" altLang="en-US" sz="4000" dirty="0"/>
          </a:p>
        </p:txBody>
      </p:sp>
      <p:cxnSp>
        <p:nvCxnSpPr>
          <p:cNvPr id="5" name="直線單箭頭接點 4"/>
          <p:cNvCxnSpPr>
            <a:endCxn id="6" idx="0"/>
          </p:cNvCxnSpPr>
          <p:nvPr/>
        </p:nvCxnSpPr>
        <p:spPr>
          <a:xfrm>
            <a:off x="4572000" y="3501008"/>
            <a:ext cx="756084" cy="438034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3707904" y="3939042"/>
            <a:ext cx="3240360" cy="85811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971600" y="1916832"/>
            <a:ext cx="6984776" cy="1584176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This is the sound track. Since we only need images for feature tracking, you can choose to remove it here, and add it back at the video editing stage!</a:t>
            </a:r>
            <a:endParaRPr lang="zh-TW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11</a:t>
            </a:fld>
            <a:endParaRPr lang="fr-FR" altLang="zh-TW"/>
          </a:p>
        </p:txBody>
      </p:sp>
      <p:cxnSp>
        <p:nvCxnSpPr>
          <p:cNvPr id="17" name="直線單箭頭接點 16"/>
          <p:cNvCxnSpPr/>
          <p:nvPr/>
        </p:nvCxnSpPr>
        <p:spPr>
          <a:xfrm flipV="1">
            <a:off x="4716016" y="4653072"/>
            <a:ext cx="684076" cy="66237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5400092" y="4077072"/>
            <a:ext cx="1404000" cy="576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1680386" y="5315450"/>
            <a:ext cx="3271857" cy="720080"/>
          </a:xfrm>
          <a:prstGeom prst="roundRect">
            <a:avLst/>
          </a:prstGeom>
          <a:solidFill>
            <a:srgbClr val="000000">
              <a:alpha val="60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Click “Delete” button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:\Course\2012 Spring\Digital Visual Effects\assignment\Project #3 MatchMove\img\blender\0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t="28824" r="20070" b="15256"/>
          <a:stretch/>
        </p:blipFill>
        <p:spPr bwMode="auto">
          <a:xfrm>
            <a:off x="827584" y="1286446"/>
            <a:ext cx="7343775" cy="437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Step 2-4 : Add video file</a:t>
            </a:r>
            <a:endParaRPr lang="zh-TW" altLang="en-US" sz="4000" dirty="0"/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2879812" y="4365104"/>
            <a:ext cx="252028" cy="144016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1043608" y="3573016"/>
            <a:ext cx="3672408" cy="79208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755576" y="5805264"/>
            <a:ext cx="7416824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300" b="1" dirty="0" smtClean="0">
                <a:solidFill>
                  <a:schemeClr val="accent6">
                    <a:lumMod val="50000"/>
                  </a:schemeClr>
                </a:solidFill>
              </a:rPr>
              <a:t>Right-click to Drag the strip to the “1</a:t>
            </a:r>
            <a:r>
              <a:rPr lang="en-US" altLang="zh-TW" sz="2300" b="1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altLang="zh-TW" sz="2300" b="1" dirty="0" smtClean="0">
                <a:solidFill>
                  <a:schemeClr val="accent6">
                    <a:lumMod val="50000"/>
                  </a:schemeClr>
                </a:solidFill>
              </a:rPr>
              <a:t> Frame” in Layer 1</a:t>
            </a:r>
            <a:endParaRPr lang="zh-TW" altLang="en-US" sz="23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12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 smtClean="0"/>
              <a:t>Step 2-4 : Add video file</a:t>
            </a:r>
            <a:endParaRPr lang="zh-TW" altLang="en-US" sz="4000" dirty="0"/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13</a:t>
            </a:fld>
            <a:endParaRPr lang="fr-FR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19" y="1121408"/>
            <a:ext cx="8343684" cy="5600067"/>
          </a:xfrm>
          <a:prstGeom prst="rect">
            <a:avLst/>
          </a:prstGeom>
        </p:spPr>
      </p:pic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518864" y="141277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altLang="zh-TW" dirty="0" smtClean="0"/>
              <a:t> </a:t>
            </a:r>
            <a:endParaRPr lang="zh-TW" altLang="en-US" dirty="0"/>
          </a:p>
        </p:txBody>
      </p:sp>
      <p:cxnSp>
        <p:nvCxnSpPr>
          <p:cNvPr id="18" name="直線單箭頭接點 17"/>
          <p:cNvCxnSpPr>
            <a:endCxn id="19" idx="1"/>
          </p:cNvCxnSpPr>
          <p:nvPr/>
        </p:nvCxnSpPr>
        <p:spPr>
          <a:xfrm>
            <a:off x="3318813" y="3718700"/>
            <a:ext cx="1613227" cy="181776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圓角矩形 18"/>
          <p:cNvSpPr/>
          <p:nvPr/>
        </p:nvSpPr>
        <p:spPr>
          <a:xfrm>
            <a:off x="4932040" y="4702140"/>
            <a:ext cx="3168352" cy="166864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942549" y="3162461"/>
            <a:ext cx="2376264" cy="864096"/>
          </a:xfrm>
          <a:prstGeom prst="round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FF00"/>
                </a:solidFill>
              </a:rPr>
              <a:t>Choose output file type “</a:t>
            </a:r>
            <a:r>
              <a:rPr lang="en-US" altLang="zh-TW" sz="2400" b="1" dirty="0" err="1" smtClean="0">
                <a:solidFill>
                  <a:srgbClr val="FFFF00"/>
                </a:solidFill>
              </a:rPr>
              <a:t>Targa</a:t>
            </a:r>
            <a:r>
              <a:rPr lang="en-US" altLang="zh-TW" sz="2400" b="1" dirty="0" smtClean="0">
                <a:solidFill>
                  <a:srgbClr val="FFFF00"/>
                </a:solidFill>
              </a:rPr>
              <a:t>”</a:t>
            </a:r>
            <a:endParaRPr lang="zh-TW" alt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>
            <a:off x="8604448" y="4702140"/>
            <a:ext cx="3656" cy="917894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圓角矩形 21"/>
          <p:cNvSpPr/>
          <p:nvPr/>
        </p:nvSpPr>
        <p:spPr>
          <a:xfrm>
            <a:off x="8490777" y="5620034"/>
            <a:ext cx="288032" cy="277491"/>
          </a:xfrm>
          <a:prstGeom prst="roundRect">
            <a:avLst/>
          </a:prstGeom>
          <a:noFill/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4072917" y="3558580"/>
            <a:ext cx="2720305" cy="504056"/>
          </a:xfrm>
          <a:prstGeom prst="round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3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Set output directory</a:t>
            </a:r>
            <a:endParaRPr lang="zh-TW" altLang="en-US" sz="23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24" name="直線單箭頭接點 23"/>
          <p:cNvCxnSpPr>
            <a:stCxn id="26" idx="3"/>
            <a:endCxn id="25" idx="1"/>
          </p:cNvCxnSpPr>
          <p:nvPr/>
        </p:nvCxnSpPr>
        <p:spPr>
          <a:xfrm>
            <a:off x="5782137" y="2265539"/>
            <a:ext cx="1454159" cy="1379486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圓角矩形 24"/>
          <p:cNvSpPr/>
          <p:nvPr/>
        </p:nvSpPr>
        <p:spPr>
          <a:xfrm>
            <a:off x="7236296" y="3104965"/>
            <a:ext cx="1512168" cy="1080119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25"/>
          <p:cNvSpPr/>
          <p:nvPr/>
        </p:nvSpPr>
        <p:spPr>
          <a:xfrm>
            <a:off x="971600" y="1833491"/>
            <a:ext cx="4810537" cy="864096"/>
          </a:xfrm>
          <a:prstGeom prst="round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92D050"/>
                </a:solidFill>
              </a:rPr>
              <a:t>Set </a:t>
            </a:r>
            <a:r>
              <a:rPr lang="en-US" altLang="zh-TW" sz="2400" b="1" dirty="0">
                <a:solidFill>
                  <a:srgbClr val="92D050"/>
                </a:solidFill>
              </a:rPr>
              <a:t>F</a:t>
            </a:r>
            <a:r>
              <a:rPr lang="en-US" altLang="zh-TW" sz="2400" b="1" dirty="0" smtClean="0">
                <a:solidFill>
                  <a:srgbClr val="92D050"/>
                </a:solidFill>
              </a:rPr>
              <a:t>rame size, Resolution, Frame Range </a:t>
            </a:r>
            <a:r>
              <a:rPr lang="en-US" altLang="zh-TW" sz="2400" b="1" dirty="0">
                <a:solidFill>
                  <a:srgbClr val="92D050"/>
                </a:solidFill>
              </a:rPr>
              <a:t>&amp;</a:t>
            </a:r>
            <a:r>
              <a:rPr lang="en-US" altLang="zh-TW" sz="2400" b="1" dirty="0" smtClean="0">
                <a:solidFill>
                  <a:srgbClr val="92D050"/>
                </a:solidFill>
              </a:rPr>
              <a:t> Frame rate</a:t>
            </a:r>
            <a:endParaRPr lang="zh-TW" altLang="en-US" sz="2400" b="1" dirty="0">
              <a:solidFill>
                <a:srgbClr val="92D050"/>
              </a:solidFill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7678688" y="2432654"/>
            <a:ext cx="637728" cy="2520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/>
          <p:cNvCxnSpPr>
            <a:endCxn id="27" idx="0"/>
          </p:cNvCxnSpPr>
          <p:nvPr/>
        </p:nvCxnSpPr>
        <p:spPr>
          <a:xfrm>
            <a:off x="7678688" y="1759792"/>
            <a:ext cx="318864" cy="6728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圓角矩形 28"/>
          <p:cNvSpPr/>
          <p:nvPr/>
        </p:nvSpPr>
        <p:spPr>
          <a:xfrm>
            <a:off x="5959909" y="1439288"/>
            <a:ext cx="1728192" cy="504056"/>
          </a:xfrm>
          <a:prstGeom prst="round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Produce!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3" name="直線單箭頭接點 32"/>
          <p:cNvCxnSpPr/>
          <p:nvPr/>
        </p:nvCxnSpPr>
        <p:spPr>
          <a:xfrm>
            <a:off x="5940152" y="4073177"/>
            <a:ext cx="2664296" cy="628963"/>
          </a:xfrm>
          <a:prstGeom prst="straightConnector1">
            <a:avLst/>
          </a:prstGeom>
          <a:ln w="38100">
            <a:solidFill>
              <a:srgbClr val="3399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圓角矩形 56"/>
          <p:cNvSpPr/>
          <p:nvPr/>
        </p:nvSpPr>
        <p:spPr>
          <a:xfrm>
            <a:off x="2555508" y="4830928"/>
            <a:ext cx="1571978" cy="43348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Input video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2575901" y="4268657"/>
            <a:ext cx="1571978" cy="433483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Input Audio</a:t>
            </a:r>
            <a:endParaRPr lang="zh-TW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2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Recipe: Calibration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2800" dirty="0" smtClean="0"/>
              <a:t>0.   Open Voodoo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Open Image Sequence</a:t>
            </a:r>
          </a:p>
          <a:p>
            <a:pPr lvl="1"/>
            <a:r>
              <a:rPr lang="en-US" altLang="zh-TW" sz="2400" dirty="0" smtClean="0"/>
              <a:t>Select </a:t>
            </a:r>
            <a:r>
              <a:rPr lang="en-US" altLang="zh-TW" sz="2400" b="1" dirty="0" smtClean="0"/>
              <a:t>File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Open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Sequence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Select the first frame</a:t>
            </a:r>
          </a:p>
          <a:p>
            <a:pPr lvl="1"/>
            <a:r>
              <a:rPr lang="en-US" altLang="zh-TW" sz="2400" dirty="0" smtClean="0"/>
              <a:t>Select Move Type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“</a:t>
            </a:r>
            <a:r>
              <a:rPr lang="en-US" altLang="zh-TW" sz="2400" b="1" dirty="0" smtClean="0"/>
              <a:t>Free Move”</a:t>
            </a:r>
            <a:r>
              <a:rPr lang="zh-TW" altLang="en-US" sz="2400" b="1" dirty="0" smtClean="0"/>
              <a:t> </a:t>
            </a:r>
            <a:endParaRPr lang="en-US" altLang="zh-TW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Track → </a:t>
            </a:r>
            <a:r>
              <a:rPr lang="en-US" altLang="zh-TW" sz="2400" dirty="0" smtClean="0"/>
              <a:t>Click </a:t>
            </a:r>
            <a:r>
              <a:rPr lang="en-US" altLang="zh-TW" sz="2400" b="1" dirty="0" smtClean="0"/>
              <a:t>Track</a:t>
            </a:r>
            <a:r>
              <a:rPr lang="en-US" altLang="zh-TW" sz="2400" dirty="0" smtClean="0"/>
              <a:t> button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sz="2800" dirty="0" smtClean="0"/>
              <a:t>Export Python Script</a:t>
            </a:r>
          </a:p>
          <a:p>
            <a:pPr lvl="1"/>
            <a:r>
              <a:rPr lang="en-US" altLang="zh-TW" sz="2400" dirty="0" smtClean="0"/>
              <a:t>Select </a:t>
            </a:r>
            <a:r>
              <a:rPr lang="en-US" altLang="zh-TW" sz="2400" b="1" dirty="0" smtClean="0"/>
              <a:t>File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Save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Blender Python Script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Save .</a:t>
            </a:r>
            <a:r>
              <a:rPr lang="en-US" altLang="zh-TW" sz="2400" dirty="0" err="1" smtClean="0"/>
              <a:t>py</a:t>
            </a:r>
            <a:r>
              <a:rPr lang="en-US" altLang="zh-TW" sz="2400" dirty="0" smtClean="0"/>
              <a:t> file </a:t>
            </a:r>
          </a:p>
          <a:p>
            <a:pPr lvl="2"/>
            <a:r>
              <a:rPr lang="en-US" altLang="zh-TW" sz="2000" dirty="0" smtClean="0"/>
              <a:t>Choose File type “Blender 2.5x and higher (*.</a:t>
            </a:r>
            <a:r>
              <a:rPr lang="en-US" altLang="zh-TW" sz="2000" dirty="0" err="1" smtClean="0"/>
              <a:t>py</a:t>
            </a:r>
            <a:r>
              <a:rPr lang="en-US" altLang="zh-TW" sz="2000" dirty="0" smtClean="0"/>
              <a:t>)”</a:t>
            </a:r>
          </a:p>
          <a:p>
            <a:pPr lvl="1"/>
            <a:endParaRPr lang="zh-TW" altLang="en-US" sz="2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14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3387" r="16418" b="35121"/>
          <a:stretch/>
        </p:blipFill>
        <p:spPr bwMode="auto">
          <a:xfrm>
            <a:off x="442071" y="2348880"/>
            <a:ext cx="7341244" cy="394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Step 1-1 : Choose Sequence</a:t>
            </a:r>
            <a:endParaRPr lang="zh-TW" altLang="en-US" dirty="0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3203849" y="1919259"/>
            <a:ext cx="1656183" cy="573637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圓角矩形 9"/>
          <p:cNvSpPr/>
          <p:nvPr/>
        </p:nvSpPr>
        <p:spPr>
          <a:xfrm>
            <a:off x="413346" y="2492896"/>
            <a:ext cx="3699347" cy="1970996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860032" y="1360079"/>
            <a:ext cx="3995936" cy="559180"/>
          </a:xfrm>
          <a:prstGeom prst="roundRect">
            <a:avLst/>
          </a:prstGeom>
          <a:solidFill>
            <a:srgbClr val="FFFFFF">
              <a:alpha val="75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File → Open → Sequence 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15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72" y="2100596"/>
            <a:ext cx="3888432" cy="21911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904" y="1593353"/>
            <a:ext cx="4750850" cy="4082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Step1-2 : Choose Sequence</a:t>
            </a:r>
            <a:endParaRPr lang="zh-TW" altLang="en-US" dirty="0"/>
          </a:p>
        </p:txBody>
      </p:sp>
      <p:cxnSp>
        <p:nvCxnSpPr>
          <p:cNvPr id="17" name="直線單箭頭接點 16"/>
          <p:cNvCxnSpPr>
            <a:endCxn id="18" idx="1"/>
          </p:cNvCxnSpPr>
          <p:nvPr/>
        </p:nvCxnSpPr>
        <p:spPr>
          <a:xfrm flipV="1">
            <a:off x="1331640" y="3797914"/>
            <a:ext cx="756365" cy="664687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2088005" y="3429000"/>
            <a:ext cx="2088232" cy="73782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323528" y="4462601"/>
            <a:ext cx="2459705" cy="62258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</a:rPr>
              <a:t>Choose “free move”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5" name="直線單箭頭接點 24"/>
          <p:cNvCxnSpPr>
            <a:stCxn id="27" idx="0"/>
            <a:endCxn id="26" idx="2"/>
          </p:cNvCxnSpPr>
          <p:nvPr/>
        </p:nvCxnSpPr>
        <p:spPr>
          <a:xfrm flipH="1" flipV="1">
            <a:off x="6034443" y="2924944"/>
            <a:ext cx="828092" cy="2923876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圓角矩形 25"/>
          <p:cNvSpPr/>
          <p:nvPr/>
        </p:nvSpPr>
        <p:spPr>
          <a:xfrm>
            <a:off x="5530387" y="2420888"/>
            <a:ext cx="1008112" cy="50405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5530387" y="5848820"/>
            <a:ext cx="2664296" cy="504056"/>
          </a:xfrm>
          <a:prstGeom prst="roundRect">
            <a:avLst/>
          </a:prstGeom>
          <a:solidFill>
            <a:srgbClr val="FFFFFF">
              <a:alpha val="4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Select 1</a:t>
            </a:r>
            <a:r>
              <a:rPr lang="en-US" altLang="zh-TW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frame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16</a:t>
            </a:fld>
            <a:endParaRPr lang="fr-FR" altLang="zh-TW"/>
          </a:p>
        </p:txBody>
      </p:sp>
      <p:sp>
        <p:nvSpPr>
          <p:cNvPr id="22" name="圓角矩形 21"/>
          <p:cNvSpPr/>
          <p:nvPr/>
        </p:nvSpPr>
        <p:spPr>
          <a:xfrm>
            <a:off x="323528" y="5400600"/>
            <a:ext cx="4536504" cy="112474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accent6">
                    <a:lumMod val="50000"/>
                  </a:schemeClr>
                </a:solidFill>
              </a:rPr>
              <a:t>Note!!!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sz="1600" b="1" dirty="0" smtClean="0">
                <a:solidFill>
                  <a:schemeClr val="accent6">
                    <a:lumMod val="50000"/>
                  </a:schemeClr>
                </a:solidFill>
              </a:rPr>
              <a:t>“free move” is for general moving conditions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sz="1600" b="1" dirty="0" smtClean="0">
                <a:solidFill>
                  <a:schemeClr val="accent6">
                    <a:lumMod val="50000"/>
                  </a:schemeClr>
                </a:solidFill>
              </a:rPr>
              <a:t>“rotation (camera on tripod)” is for the special case with only the rotation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3231247" y="2285926"/>
            <a:ext cx="951377" cy="384445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單箭頭接點 30"/>
          <p:cNvCxnSpPr>
            <a:endCxn id="26" idx="1"/>
          </p:cNvCxnSpPr>
          <p:nvPr/>
        </p:nvCxnSpPr>
        <p:spPr>
          <a:xfrm>
            <a:off x="4175152" y="2452835"/>
            <a:ext cx="1355235" cy="220081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圓角矩形 27"/>
          <p:cNvSpPr/>
          <p:nvPr/>
        </p:nvSpPr>
        <p:spPr>
          <a:xfrm>
            <a:off x="179857" y="2320168"/>
            <a:ext cx="2592288" cy="3844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圓角矩形 28"/>
          <p:cNvSpPr/>
          <p:nvPr/>
        </p:nvSpPr>
        <p:spPr>
          <a:xfrm>
            <a:off x="457200" y="1193528"/>
            <a:ext cx="3538736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Avoid unrecognized path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2" name="直線單箭頭接點 31"/>
          <p:cNvCxnSpPr>
            <a:stCxn id="29" idx="2"/>
          </p:cNvCxnSpPr>
          <p:nvPr/>
        </p:nvCxnSpPr>
        <p:spPr>
          <a:xfrm flipH="1">
            <a:off x="1696650" y="1697584"/>
            <a:ext cx="529918" cy="61124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6" grpId="0" animBg="1"/>
      <p:bldP spid="27" grpId="0" animBg="1"/>
      <p:bldP spid="22" grpId="0" animBg="1"/>
      <p:bldP spid="30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03" y="1643746"/>
            <a:ext cx="6991350" cy="49244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Step 2-1 : Track</a:t>
            </a:r>
            <a:endParaRPr lang="zh-TW" altLang="en-US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7408593" y="4879717"/>
            <a:ext cx="475775" cy="1044585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6856618" y="5924302"/>
            <a:ext cx="864096" cy="43204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7767063" y="4348277"/>
            <a:ext cx="1152128" cy="531440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Track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17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484784"/>
            <a:ext cx="7143750" cy="497205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Step 2-2 : Track</a:t>
            </a:r>
            <a:endParaRPr lang="zh-TW" altLang="en-US" dirty="0"/>
          </a:p>
        </p:txBody>
      </p:sp>
      <p:cxnSp>
        <p:nvCxnSpPr>
          <p:cNvPr id="6" name="直線單箭頭接點 5"/>
          <p:cNvCxnSpPr/>
          <p:nvPr/>
        </p:nvCxnSpPr>
        <p:spPr>
          <a:xfrm flipH="1" flipV="1">
            <a:off x="3275856" y="3177898"/>
            <a:ext cx="1368152" cy="1110630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1043608" y="2132856"/>
            <a:ext cx="2232248" cy="151216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637443" y="3733626"/>
            <a:ext cx="1656184" cy="1008112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Process Progress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18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1699"/>
          <a:stretch/>
        </p:blipFill>
        <p:spPr>
          <a:xfrm>
            <a:off x="611560" y="1599248"/>
            <a:ext cx="7143750" cy="495314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 smtClean="0"/>
              <a:t>Step 3-1: Export Python Script</a:t>
            </a:r>
            <a:endParaRPr lang="zh-TW" altLang="en-US" sz="4400" dirty="0"/>
          </a:p>
        </p:txBody>
      </p:sp>
      <p:cxnSp>
        <p:nvCxnSpPr>
          <p:cNvPr id="5" name="直線單箭頭接點 4"/>
          <p:cNvCxnSpPr>
            <a:stCxn id="7" idx="1"/>
          </p:cNvCxnSpPr>
          <p:nvPr/>
        </p:nvCxnSpPr>
        <p:spPr>
          <a:xfrm flipH="1">
            <a:off x="4000549" y="2240868"/>
            <a:ext cx="797819" cy="36004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496068" y="1772816"/>
            <a:ext cx="3504481" cy="3168352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798368" y="1700808"/>
            <a:ext cx="3888432" cy="1080120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File → Save 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→ Blender Python script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19</a:t>
            </a:fld>
            <a:endParaRPr lang="fr-FR" altLang="zh-TW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304" y="3191082"/>
            <a:ext cx="2066925" cy="1257300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 flipV="1">
            <a:off x="5580112" y="4447552"/>
            <a:ext cx="0" cy="821469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4932040" y="5269020"/>
            <a:ext cx="3815387" cy="864096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File type “Blender 2.5x and higher (*.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py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)”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WorkFlow</a:t>
            </a:r>
            <a:endParaRPr lang="fr-FR" altLang="zh-TW" dirty="0" smtClean="0"/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611560" y="1855366"/>
            <a:ext cx="3682752" cy="4525962"/>
          </a:xfrm>
        </p:spPr>
        <p:txBody>
          <a:bodyPr/>
          <a:lstStyle/>
          <a:p>
            <a:r>
              <a:rPr lang="fr-FR" altLang="zh-TW" dirty="0" smtClean="0"/>
              <a:t>Input </a:t>
            </a:r>
          </a:p>
          <a:p>
            <a:pPr lvl="1"/>
            <a:r>
              <a:rPr lang="fr-FR" altLang="zh-TW" dirty="0" smtClean="0"/>
              <a:t>Video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5323465" y="1855366"/>
            <a:ext cx="368275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r-FR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fr-FR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CGI Animation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</a:t>
            </a:fld>
            <a:endParaRPr lang="fr-FR" altLang="zh-TW"/>
          </a:p>
        </p:txBody>
      </p:sp>
      <p:grpSp>
        <p:nvGrpSpPr>
          <p:cNvPr id="6" name="群組 5"/>
          <p:cNvGrpSpPr/>
          <p:nvPr/>
        </p:nvGrpSpPr>
        <p:grpSpPr>
          <a:xfrm>
            <a:off x="445063" y="3212976"/>
            <a:ext cx="5063041" cy="2771479"/>
            <a:chOff x="445063" y="3212976"/>
            <a:chExt cx="5063041" cy="2771479"/>
          </a:xfrm>
        </p:grpSpPr>
        <p:pic>
          <p:nvPicPr>
            <p:cNvPr id="1030" name="Picture 6" descr="J:\Course\2012 Spring\Digital Visual Effects\assignment\Project #3 MatchMove\img\antonio_banderas-01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216" y="3212976"/>
              <a:ext cx="3694888" cy="277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3" descr="J:\Course\2012 Spring\Digital Visual Effects\assignment\Project #3 MatchMove\img\salma_hayek_5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4111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74"/>
            <a:stretch/>
          </p:blipFill>
          <p:spPr bwMode="auto">
            <a:xfrm flipH="1">
              <a:off x="445063" y="3212976"/>
              <a:ext cx="4418881" cy="2771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1" name="Picture 7" descr="J:\Course\2012 Spring\Digital Visual Effects\assignment\Project #3 MatchMove\img\Puss-in-Boots-puss-in-boots-the-movie-25808910-450-5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10037"/>
            <a:ext cx="2449378" cy="29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 smtClean="0"/>
              <a:t>Note</a:t>
            </a:r>
            <a:endParaRPr lang="zh-TW" altLang="en-US" sz="4400" dirty="0"/>
          </a:p>
        </p:txBody>
      </p:sp>
      <p:sp>
        <p:nvSpPr>
          <p:cNvPr id="12" name="內容版面配置區 2"/>
          <p:cNvSpPr>
            <a:spLocks noGrp="1"/>
          </p:cNvSpPr>
          <p:nvPr>
            <p:ph idx="1"/>
          </p:nvPr>
        </p:nvSpPr>
        <p:spPr>
          <a:xfrm>
            <a:off x="467544" y="1783357"/>
            <a:ext cx="8229600" cy="45259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TW" sz="2800" dirty="0"/>
              <a:t>I meet </a:t>
            </a:r>
            <a:r>
              <a:rPr lang="en-US" altLang="zh-TW" sz="2800" dirty="0" smtClean="0"/>
              <a:t>problems on Voodoo</a:t>
            </a:r>
            <a:endParaRPr lang="en-US" altLang="zh-TW" sz="2600" dirty="0" smtClean="0"/>
          </a:p>
          <a:p>
            <a:pPr lvl="1">
              <a:spcBef>
                <a:spcPts val="600"/>
              </a:spcBef>
            </a:pPr>
            <a:r>
              <a:rPr lang="en-US" altLang="zh-TW" sz="2200" dirty="0" smtClean="0"/>
              <a:t>Voodoo sometimes crashes due to</a:t>
            </a:r>
          </a:p>
          <a:p>
            <a:pPr lvl="2">
              <a:spcBef>
                <a:spcPts val="600"/>
              </a:spcBef>
            </a:pPr>
            <a:r>
              <a:rPr lang="en-US" altLang="zh-TW" sz="1800" dirty="0" smtClean="0"/>
              <a:t>Too large file size</a:t>
            </a:r>
          </a:p>
          <a:p>
            <a:pPr lvl="2">
              <a:spcBef>
                <a:spcPts val="600"/>
              </a:spcBef>
            </a:pPr>
            <a:r>
              <a:rPr lang="en-US" altLang="zh-TW" sz="1800" dirty="0" smtClean="0"/>
              <a:t>Too complicated tracking situation</a:t>
            </a:r>
          </a:p>
          <a:p>
            <a:pPr lvl="1">
              <a:spcBef>
                <a:spcPts val="600"/>
              </a:spcBef>
            </a:pPr>
            <a:r>
              <a:rPr lang="en-US" altLang="zh-TW" sz="2200" dirty="0" smtClean="0"/>
              <a:t>The tracking </a:t>
            </a:r>
            <a:r>
              <a:rPr lang="en-US" altLang="zh-TW" sz="2200" dirty="0"/>
              <a:t>result is not satisfying</a:t>
            </a:r>
            <a:endParaRPr lang="en-US" altLang="zh-TW" sz="2200" dirty="0" smtClean="0"/>
          </a:p>
          <a:p>
            <a:pPr>
              <a:spcBef>
                <a:spcPts val="600"/>
              </a:spcBef>
            </a:pPr>
            <a:r>
              <a:rPr lang="en-US" altLang="zh-TW" sz="2600" dirty="0" smtClean="0"/>
              <a:t>Solution</a:t>
            </a:r>
          </a:p>
          <a:p>
            <a:pPr lvl="1">
              <a:spcBef>
                <a:spcPts val="600"/>
              </a:spcBef>
            </a:pPr>
            <a:r>
              <a:rPr lang="en-US" altLang="zh-TW" sz="2200" dirty="0" smtClean="0"/>
              <a:t>Split your video into smaller clips</a:t>
            </a:r>
          </a:p>
          <a:p>
            <a:pPr lvl="1">
              <a:spcBef>
                <a:spcPts val="600"/>
              </a:spcBef>
            </a:pPr>
            <a:r>
              <a:rPr lang="en-US" altLang="zh-TW" sz="2200" dirty="0" smtClean="0"/>
              <a:t>Use Blender (need to give camera parameters)</a:t>
            </a:r>
            <a:r>
              <a:rPr lang="en-US" altLang="zh-TW" sz="2200" dirty="0"/>
              <a:t/>
            </a:r>
            <a:br>
              <a:rPr lang="en-US" altLang="zh-TW" sz="2200" dirty="0"/>
            </a:br>
            <a:r>
              <a:rPr lang="en-US" altLang="zh-TW" sz="2200" dirty="0">
                <a:hlinkClick r:id="rId2"/>
              </a:rPr>
              <a:t>http://</a:t>
            </a:r>
            <a:r>
              <a:rPr lang="en-US" altLang="zh-TW" sz="2200" dirty="0" smtClean="0">
                <a:hlinkClick r:id="rId2"/>
              </a:rPr>
              <a:t>wiki.blender.org/index.php/Dev:Ref/Release_Notes/2.70/Motion_Tracker</a:t>
            </a:r>
            <a:endParaRPr lang="en-US" altLang="zh-TW" sz="2200" dirty="0" smtClean="0"/>
          </a:p>
        </p:txBody>
      </p:sp>
      <p:pic>
        <p:nvPicPr>
          <p:cNvPr id="4" name="圖片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0336" y="6183381"/>
            <a:ext cx="874440" cy="25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Recipe: Import 3D Motions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783357"/>
            <a:ext cx="8229600" cy="452596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 smtClean="0"/>
              <a:t>Open </a:t>
            </a:r>
            <a:r>
              <a:rPr lang="en-US" altLang="zh-TW" sz="2800" b="1" dirty="0" smtClean="0"/>
              <a:t>Blender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 smtClean="0"/>
              <a:t>Delete Default Objects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Choose the object and click </a:t>
            </a:r>
            <a:r>
              <a:rPr lang="en-US" altLang="zh-TW" sz="2400" b="1" dirty="0" smtClean="0"/>
              <a:t> “Delete”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 smtClean="0"/>
              <a:t>Load Python Script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Change Window Type to </a:t>
            </a:r>
            <a:r>
              <a:rPr lang="en-US" altLang="zh-TW" sz="2400" b="1" dirty="0" smtClean="0"/>
              <a:t>Text Editor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Select </a:t>
            </a:r>
            <a:r>
              <a:rPr lang="en-US" altLang="zh-TW" sz="2400" b="1" dirty="0" smtClean="0"/>
              <a:t>Text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Open Text Block</a:t>
            </a:r>
            <a:endParaRPr lang="en-US" altLang="zh-TW" sz="2400" dirty="0" smtClean="0"/>
          </a:p>
          <a:p>
            <a:pPr lvl="1">
              <a:spcBef>
                <a:spcPts val="600"/>
              </a:spcBef>
            </a:pPr>
            <a:r>
              <a:rPr lang="en-US" altLang="zh-TW" sz="2400" dirty="0"/>
              <a:t>Select </a:t>
            </a:r>
            <a:r>
              <a:rPr lang="en-US" altLang="zh-TW" sz="2400" dirty="0" smtClean="0"/>
              <a:t>io_import_voodoo_camera_fix.py and </a:t>
            </a:r>
            <a:r>
              <a:rPr lang="en-US" altLang="zh-TW" sz="2400" b="1" dirty="0"/>
              <a:t>Run Script </a:t>
            </a:r>
            <a:endParaRPr lang="en-US" altLang="zh-TW" sz="2400" dirty="0"/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Import </a:t>
            </a:r>
            <a:r>
              <a:rPr lang="en-US" altLang="zh-TW" sz="2400" dirty="0" err="1" smtClean="0"/>
              <a:t>voodoo_camera</a:t>
            </a:r>
            <a:r>
              <a:rPr lang="en-US" altLang="zh-TW" sz="2400" dirty="0" smtClean="0"/>
              <a:t> to run previous .</a:t>
            </a:r>
            <a:r>
              <a:rPr lang="en-US" altLang="zh-TW" sz="2400" dirty="0" err="1" smtClean="0"/>
              <a:t>py</a:t>
            </a:r>
            <a:r>
              <a:rPr lang="en-US" altLang="zh-TW" sz="2400" dirty="0" smtClean="0"/>
              <a:t> file</a:t>
            </a:r>
            <a:endParaRPr lang="en-US" altLang="zh-TW" sz="2400" b="1" dirty="0" smtClean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 smtClean="0"/>
              <a:t>Adjust Rendering Property</a:t>
            </a:r>
          </a:p>
          <a:p>
            <a:pPr lvl="1">
              <a:spcBef>
                <a:spcPts val="600"/>
              </a:spcBef>
            </a:pPr>
            <a:endParaRPr lang="en-US" altLang="zh-TW" sz="22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21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Recipe: Import 3D Motions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5040560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eriod" startAt="5"/>
            </a:pPr>
            <a:r>
              <a:rPr lang="en-US" altLang="zh-TW" sz="2600" dirty="0" smtClean="0"/>
              <a:t>Load Background Images:</a:t>
            </a:r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Change Window Type to </a:t>
            </a:r>
            <a:r>
              <a:rPr lang="en-US" altLang="zh-TW" sz="2400" b="1" dirty="0" smtClean="0"/>
              <a:t>3D View</a:t>
            </a:r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Select </a:t>
            </a:r>
            <a:r>
              <a:rPr lang="en-US" altLang="zh-TW" sz="2400" b="1" dirty="0" smtClean="0"/>
              <a:t>View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Cameras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Set Active Object as Active Camera</a:t>
            </a:r>
            <a:endParaRPr lang="en-US" altLang="zh-TW" sz="2400" dirty="0" smtClean="0"/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Load background images</a:t>
            </a:r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Set the video parameters of background images</a:t>
            </a:r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Change the view </a:t>
            </a:r>
          </a:p>
          <a:p>
            <a:pPr lvl="2">
              <a:spcBef>
                <a:spcPts val="300"/>
              </a:spcBef>
            </a:pPr>
            <a:r>
              <a:rPr lang="en-US" altLang="zh-TW" sz="2000" b="1" dirty="0" smtClean="0"/>
              <a:t>View</a:t>
            </a:r>
            <a:r>
              <a:rPr lang="en-US" altLang="zh-TW" sz="2000" dirty="0" smtClean="0"/>
              <a:t> → </a:t>
            </a:r>
            <a:r>
              <a:rPr lang="en-US" altLang="zh-TW" sz="2000" b="1" dirty="0" smtClean="0"/>
              <a:t>View </a:t>
            </a:r>
            <a:r>
              <a:rPr lang="en-US" altLang="zh-TW" sz="2000" b="1" dirty="0" err="1" smtClean="0"/>
              <a:t>Persp</a:t>
            </a:r>
            <a:r>
              <a:rPr lang="en-US" altLang="zh-TW" sz="2000" b="1" dirty="0" smtClean="0"/>
              <a:t>/Ortho</a:t>
            </a:r>
            <a:endParaRPr lang="en-US" altLang="zh-TW" sz="2000" dirty="0" smtClean="0"/>
          </a:p>
          <a:p>
            <a:pPr lvl="2">
              <a:spcBef>
                <a:spcPts val="300"/>
              </a:spcBef>
            </a:pPr>
            <a:r>
              <a:rPr lang="en-US" altLang="zh-TW" sz="2000" b="1" dirty="0" smtClean="0"/>
              <a:t>View </a:t>
            </a:r>
            <a:r>
              <a:rPr lang="en-US" altLang="zh-TW" sz="2000" dirty="0" smtClean="0"/>
              <a:t>→  </a:t>
            </a:r>
            <a:r>
              <a:rPr lang="en-US" altLang="zh-TW" sz="2000" b="1" dirty="0" smtClean="0"/>
              <a:t>Front</a:t>
            </a:r>
            <a:endParaRPr lang="en-US" altLang="zh-TW" sz="2000" dirty="0" smtClean="0"/>
          </a:p>
          <a:p>
            <a:pPr lvl="1">
              <a:spcBef>
                <a:spcPts val="300"/>
              </a:spcBef>
            </a:pPr>
            <a:r>
              <a:rPr lang="en-US" altLang="zh-TW" sz="2400" dirty="0" smtClean="0"/>
              <a:t>Check any frame and adjust the opacity of background images 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 startAt="5"/>
            </a:pP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</a:rPr>
              <a:t>Load models &amp; editing their motions in the video!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22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32264"/>
            <a:ext cx="8686800" cy="54578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1: Delete Default Objects</a:t>
            </a:r>
            <a:endParaRPr lang="zh-TW" altLang="en-US" sz="3600" dirty="0"/>
          </a:p>
        </p:txBody>
      </p:sp>
      <p:cxnSp>
        <p:nvCxnSpPr>
          <p:cNvPr id="6" name="直線單箭頭接點 5"/>
          <p:cNvCxnSpPr>
            <a:stCxn id="8" idx="2"/>
            <a:endCxn id="7" idx="0"/>
          </p:cNvCxnSpPr>
          <p:nvPr/>
        </p:nvCxnSpPr>
        <p:spPr>
          <a:xfrm flipH="1">
            <a:off x="5724128" y="2478696"/>
            <a:ext cx="1260140" cy="1814400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5148064" y="4293096"/>
            <a:ext cx="1152128" cy="86651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364088" y="1758616"/>
            <a:ext cx="3240360" cy="720080"/>
          </a:xfrm>
          <a:prstGeom prst="round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Click “Delete” to erase</a:t>
            </a:r>
            <a:endParaRPr lang="zh-TW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23</a:t>
            </a:fld>
            <a:endParaRPr lang="fr-FR" altLang="zh-TW"/>
          </a:p>
        </p:txBody>
      </p:sp>
      <p:sp>
        <p:nvSpPr>
          <p:cNvPr id="11" name="圓角矩形 10"/>
          <p:cNvSpPr/>
          <p:nvPr/>
        </p:nvSpPr>
        <p:spPr>
          <a:xfrm>
            <a:off x="703644" y="1700808"/>
            <a:ext cx="3240360" cy="936104"/>
          </a:xfrm>
          <a:prstGeom prst="round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Press “a” twice to select all objects</a:t>
            </a:r>
            <a:endParaRPr lang="zh-TW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40" y="1077267"/>
            <a:ext cx="8256311" cy="569703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/>
              <a:t>Step 2-2 :  Load Python Script</a:t>
            </a:r>
            <a:endParaRPr lang="zh-TW" altLang="en-US" sz="3600" dirty="0"/>
          </a:p>
        </p:txBody>
      </p:sp>
      <p:cxnSp>
        <p:nvCxnSpPr>
          <p:cNvPr id="7" name="直線單箭頭接點 6"/>
          <p:cNvCxnSpPr/>
          <p:nvPr/>
        </p:nvCxnSpPr>
        <p:spPr>
          <a:xfrm flipH="1">
            <a:off x="2121498" y="5292962"/>
            <a:ext cx="1082350" cy="477838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986706" y="5733255"/>
            <a:ext cx="1134792" cy="600749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2894357" y="4579344"/>
            <a:ext cx="3707904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Text → Open Text Block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1403648" y="2972267"/>
            <a:ext cx="37494" cy="1680869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圓角矩形 10"/>
          <p:cNvSpPr/>
          <p:nvPr/>
        </p:nvSpPr>
        <p:spPr>
          <a:xfrm>
            <a:off x="538912" y="4653136"/>
            <a:ext cx="1244251" cy="43204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251520" y="2220267"/>
            <a:ext cx="3096344" cy="72008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“Text Editor”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24</a:t>
            </a:fld>
            <a:endParaRPr lang="fr-FR" altLang="zh-TW"/>
          </a:p>
        </p:txBody>
      </p:sp>
      <p:sp>
        <p:nvSpPr>
          <p:cNvPr id="13" name="投影片編號版面配置區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24</a:t>
            </a:fld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00" y="5770800"/>
            <a:ext cx="1077498" cy="469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61666"/>
            <a:ext cx="4886325" cy="30194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762" y="5203487"/>
            <a:ext cx="6848475" cy="12668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2-3 </a:t>
            </a:r>
            <a:r>
              <a:rPr lang="en-US" altLang="zh-TW" sz="3600" dirty="0"/>
              <a:t>:  Load Python Script</a:t>
            </a:r>
            <a:endParaRPr lang="zh-TW" altLang="en-US" sz="3600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2051720" y="2124452"/>
            <a:ext cx="2344446" cy="1952486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圓角矩形 5"/>
          <p:cNvSpPr/>
          <p:nvPr/>
        </p:nvSpPr>
        <p:spPr>
          <a:xfrm>
            <a:off x="3762400" y="5177998"/>
            <a:ext cx="1800200" cy="50405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827584" y="1390791"/>
            <a:ext cx="8064896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Select  io_import_voodoo_camera_fix.py   </a:t>
            </a:r>
            <a:r>
              <a:rPr lang="en-US" altLang="zh-TW" sz="2400" b="1" dirty="0">
                <a:hlinkClick r:id="rId5"/>
              </a:rPr>
              <a:t>http://ppt.cc/BNkt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" name="直線單箭頭接點 7"/>
          <p:cNvCxnSpPr>
            <a:endCxn id="9" idx="0"/>
          </p:cNvCxnSpPr>
          <p:nvPr/>
        </p:nvCxnSpPr>
        <p:spPr>
          <a:xfrm flipH="1">
            <a:off x="7129264" y="3645024"/>
            <a:ext cx="251048" cy="1544882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6553200" y="5189906"/>
            <a:ext cx="1152128" cy="50405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5886636" y="2924944"/>
            <a:ext cx="2736304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Run Python Script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25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66272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23517"/>
            <a:ext cx="7826647" cy="516087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2-4 </a:t>
            </a:r>
            <a:r>
              <a:rPr lang="en-US" altLang="zh-TW" sz="3600" dirty="0"/>
              <a:t>:  Load Python Script</a:t>
            </a:r>
            <a:endParaRPr lang="zh-TW" altLang="en-US" sz="3600" dirty="0"/>
          </a:p>
        </p:txBody>
      </p:sp>
      <p:sp>
        <p:nvSpPr>
          <p:cNvPr id="6" name="圓角矩形 5"/>
          <p:cNvSpPr/>
          <p:nvPr/>
        </p:nvSpPr>
        <p:spPr>
          <a:xfrm>
            <a:off x="2364643" y="5674228"/>
            <a:ext cx="2088232" cy="56693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2843808" y="2835883"/>
            <a:ext cx="2736304" cy="1008112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File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</a:rPr>
              <a:t> → 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Import 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</a:rPr>
              <a:t>→ 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Voodoo camera</a:t>
            </a:r>
          </a:p>
        </p:txBody>
      </p:sp>
      <p:cxnSp>
        <p:nvCxnSpPr>
          <p:cNvPr id="9" name="直線單箭頭接點 8"/>
          <p:cNvCxnSpPr/>
          <p:nvPr/>
        </p:nvCxnSpPr>
        <p:spPr>
          <a:xfrm>
            <a:off x="4283968" y="3843995"/>
            <a:ext cx="0" cy="1843821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26</a:t>
            </a:fld>
            <a:endParaRPr lang="fr-FR" altLang="zh-TW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020415"/>
            <a:ext cx="3612778" cy="2582518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6804248" y="6039750"/>
            <a:ext cx="2088232" cy="56693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6042284" y="2562403"/>
            <a:ext cx="2736304" cy="1008112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previous .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py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file</a:t>
            </a:r>
          </a:p>
        </p:txBody>
      </p:sp>
      <p:cxnSp>
        <p:nvCxnSpPr>
          <p:cNvPr id="17" name="直線單箭頭接點 16"/>
          <p:cNvCxnSpPr/>
          <p:nvPr/>
        </p:nvCxnSpPr>
        <p:spPr>
          <a:xfrm>
            <a:off x="7499437" y="3574268"/>
            <a:ext cx="24891" cy="2465482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56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75" y="991700"/>
            <a:ext cx="8285419" cy="57297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892480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3-1 </a:t>
            </a:r>
            <a:r>
              <a:rPr lang="en-US" altLang="zh-TW" sz="3600" dirty="0"/>
              <a:t>: Load </a:t>
            </a:r>
            <a:r>
              <a:rPr lang="en-US" altLang="zh-TW" sz="3600" dirty="0" smtClean="0"/>
              <a:t>Background Images</a:t>
            </a:r>
            <a:endParaRPr lang="zh-TW" altLang="en-US" sz="3600" dirty="0"/>
          </a:p>
        </p:txBody>
      </p:sp>
      <p:sp>
        <p:nvSpPr>
          <p:cNvPr id="16" name="圓角矩形 15"/>
          <p:cNvSpPr/>
          <p:nvPr/>
        </p:nvSpPr>
        <p:spPr>
          <a:xfrm>
            <a:off x="7236296" y="1896959"/>
            <a:ext cx="1152128" cy="379914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4247456" y="2796658"/>
            <a:ext cx="3996952" cy="864096"/>
          </a:xfrm>
          <a:prstGeom prst="round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Select </a:t>
            </a:r>
            <a:r>
              <a:rPr lang="en-US" altLang="zh-TW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voodoo_render_cam</a:t>
            </a:r>
            <a:endParaRPr lang="en-US" altLang="zh-TW" sz="24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1" name="直線單箭頭接點 20"/>
          <p:cNvCxnSpPr/>
          <p:nvPr/>
        </p:nvCxnSpPr>
        <p:spPr>
          <a:xfrm flipV="1">
            <a:off x="6300192" y="2204864"/>
            <a:ext cx="936104" cy="576064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27</a:t>
            </a:fld>
            <a:endParaRPr lang="fr-FR" altLang="zh-TW"/>
          </a:p>
        </p:txBody>
      </p:sp>
      <p:sp>
        <p:nvSpPr>
          <p:cNvPr id="13" name="圓角矩形 12"/>
          <p:cNvSpPr/>
          <p:nvPr/>
        </p:nvSpPr>
        <p:spPr>
          <a:xfrm>
            <a:off x="499182" y="5773646"/>
            <a:ext cx="544426" cy="463665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619672" y="4703452"/>
            <a:ext cx="2483296" cy="630596"/>
          </a:xfrm>
          <a:prstGeom prst="round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Back to 3D View</a:t>
            </a:r>
          </a:p>
        </p:txBody>
      </p:sp>
      <p:cxnSp>
        <p:nvCxnSpPr>
          <p:cNvPr id="11" name="直線單箭頭接點 10"/>
          <p:cNvCxnSpPr/>
          <p:nvPr/>
        </p:nvCxnSpPr>
        <p:spPr>
          <a:xfrm flipH="1">
            <a:off x="1043608" y="5333239"/>
            <a:ext cx="695141" cy="544033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223" y="1313968"/>
            <a:ext cx="8318577" cy="528863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92480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3-1 </a:t>
            </a:r>
            <a:r>
              <a:rPr lang="en-US" altLang="zh-TW" sz="3600" dirty="0"/>
              <a:t>: Load </a:t>
            </a:r>
            <a:r>
              <a:rPr lang="en-US" altLang="zh-TW" sz="3600" dirty="0" smtClean="0"/>
              <a:t>Background Images</a:t>
            </a:r>
            <a:endParaRPr lang="zh-TW" altLang="en-US" sz="3600" dirty="0"/>
          </a:p>
        </p:txBody>
      </p:sp>
      <p:sp>
        <p:nvSpPr>
          <p:cNvPr id="16" name="圓角矩形 15"/>
          <p:cNvSpPr/>
          <p:nvPr/>
        </p:nvSpPr>
        <p:spPr>
          <a:xfrm>
            <a:off x="2411760" y="4581128"/>
            <a:ext cx="2304256" cy="379914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933564" y="1720371"/>
            <a:ext cx="3996952" cy="864096"/>
          </a:xfrm>
          <a:prstGeom prst="round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Set Active Object as Camera to see the video view</a:t>
            </a:r>
          </a:p>
        </p:txBody>
      </p:sp>
      <p:cxnSp>
        <p:nvCxnSpPr>
          <p:cNvPr id="21" name="直線單箭頭接點 20"/>
          <p:cNvCxnSpPr/>
          <p:nvPr/>
        </p:nvCxnSpPr>
        <p:spPr>
          <a:xfrm flipH="1">
            <a:off x="4301716" y="2584467"/>
            <a:ext cx="342292" cy="1996661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28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98153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t="34624"/>
          <a:stretch/>
        </p:blipFill>
        <p:spPr>
          <a:xfrm>
            <a:off x="5076229" y="2220177"/>
            <a:ext cx="2447925" cy="367397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08" y="2680878"/>
            <a:ext cx="3208112" cy="305237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96" y="53752"/>
            <a:ext cx="9037512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3-3 : Load Background Images</a:t>
            </a:r>
            <a:endParaRPr lang="zh-TW" altLang="en-US" sz="3600" dirty="0"/>
          </a:p>
        </p:txBody>
      </p:sp>
      <p:sp>
        <p:nvSpPr>
          <p:cNvPr id="6" name="圓角矩形 5"/>
          <p:cNvSpPr/>
          <p:nvPr/>
        </p:nvSpPr>
        <p:spPr>
          <a:xfrm>
            <a:off x="755576" y="2780928"/>
            <a:ext cx="432048" cy="43204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1547664" y="1268760"/>
            <a:ext cx="2304256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Click the “+”</a:t>
            </a:r>
          </a:p>
        </p:txBody>
      </p:sp>
      <p:cxnSp>
        <p:nvCxnSpPr>
          <p:cNvPr id="8" name="直線單箭頭接點 7"/>
          <p:cNvCxnSpPr>
            <a:stCxn id="7" idx="1"/>
            <a:endCxn id="6" idx="0"/>
          </p:cNvCxnSpPr>
          <p:nvPr/>
        </p:nvCxnSpPr>
        <p:spPr>
          <a:xfrm flipH="1">
            <a:off x="971600" y="1628800"/>
            <a:ext cx="576064" cy="1152128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圓角矩形 30"/>
          <p:cNvSpPr/>
          <p:nvPr/>
        </p:nvSpPr>
        <p:spPr>
          <a:xfrm>
            <a:off x="5076229" y="5085184"/>
            <a:ext cx="2376091" cy="648072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圓角矩形 31"/>
          <p:cNvSpPr/>
          <p:nvPr/>
        </p:nvSpPr>
        <p:spPr>
          <a:xfrm>
            <a:off x="4788024" y="1268760"/>
            <a:ext cx="3024336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View → Properties</a:t>
            </a:r>
          </a:p>
        </p:txBody>
      </p:sp>
      <p:cxnSp>
        <p:nvCxnSpPr>
          <p:cNvPr id="33" name="直線單箭頭接點 32"/>
          <p:cNvCxnSpPr>
            <a:endCxn id="31" idx="0"/>
          </p:cNvCxnSpPr>
          <p:nvPr/>
        </p:nvCxnSpPr>
        <p:spPr>
          <a:xfrm>
            <a:off x="5508104" y="1988840"/>
            <a:ext cx="756171" cy="3096344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/>
          <p:cNvSpPr txBox="1"/>
          <p:nvPr/>
        </p:nvSpPr>
        <p:spPr>
          <a:xfrm>
            <a:off x="4139952" y="1484784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or</a:t>
            </a:r>
            <a:endParaRPr lang="zh-TW" altLang="en-US" sz="2400" b="1" dirty="0" smtClean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1" name="投影片編號版面配置區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29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zh-TW" dirty="0"/>
              <a:t>WorkFlow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</a:t>
            </a:fld>
            <a:endParaRPr lang="fr-FR" altLang="zh-TW"/>
          </a:p>
        </p:txBody>
      </p:sp>
      <p:grpSp>
        <p:nvGrpSpPr>
          <p:cNvPr id="7" name="群組 6"/>
          <p:cNvGrpSpPr/>
          <p:nvPr/>
        </p:nvGrpSpPr>
        <p:grpSpPr>
          <a:xfrm>
            <a:off x="1064505" y="1800200"/>
            <a:ext cx="6747855" cy="5085184"/>
            <a:chOff x="1257431" y="1800200"/>
            <a:chExt cx="6747855" cy="5085184"/>
          </a:xfrm>
        </p:grpSpPr>
        <p:pic>
          <p:nvPicPr>
            <p:cNvPr id="5" name="Picture 9" descr="J:\Course\2012 Spring\Digital Visual Effects\assignment\Project #3 MatchMove\img\Puss-in-Boots-image-movie-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000" y="1800200"/>
              <a:ext cx="3918286" cy="4780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J:\Course\2012 Spring\Digital Visual Effects\assignment\Project #3 MatchMove\img\puss-in-boots-photo-antonio-banderas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431" y="2764579"/>
              <a:ext cx="3436866" cy="412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611560" y="1628800"/>
            <a:ext cx="368275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zh-TW" dirty="0" smtClean="0"/>
              <a:t>Output</a:t>
            </a:r>
          </a:p>
          <a:p>
            <a:pPr lvl="1"/>
            <a:r>
              <a:rPr lang="en-US" altLang="zh-TW" dirty="0"/>
              <a:t>C</a:t>
            </a:r>
            <a:r>
              <a:rPr lang="en-US" altLang="zh-TW" dirty="0" smtClean="0"/>
              <a:t>omposite</a:t>
            </a:r>
            <a:r>
              <a:rPr lang="fr-FR" altLang="zh-TW" dirty="0" smtClean="0"/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273151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t="8970"/>
          <a:stretch/>
        </p:blipFill>
        <p:spPr>
          <a:xfrm>
            <a:off x="353109" y="2404953"/>
            <a:ext cx="2838450" cy="430058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3-3 : </a:t>
            </a:r>
            <a:r>
              <a:rPr lang="en-US" altLang="zh-TW" sz="3600" dirty="0"/>
              <a:t>Load </a:t>
            </a:r>
            <a:r>
              <a:rPr lang="en-US" altLang="zh-TW" sz="3600" dirty="0" smtClean="0"/>
              <a:t>Background Images</a:t>
            </a:r>
            <a:endParaRPr lang="zh-TW" altLang="en-US" sz="3600" dirty="0"/>
          </a:p>
        </p:txBody>
      </p:sp>
      <p:sp>
        <p:nvSpPr>
          <p:cNvPr id="21" name="圓角矩形 20"/>
          <p:cNvSpPr/>
          <p:nvPr/>
        </p:nvSpPr>
        <p:spPr>
          <a:xfrm>
            <a:off x="251520" y="1331640"/>
            <a:ext cx="8278331" cy="873224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Tick off “Background Images”, click “Add Image”</a:t>
            </a:r>
            <a:b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Then Open Image Sequence/ Video Clip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395536" y="4653136"/>
            <a:ext cx="1932340" cy="158417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/>
          <p:cNvCxnSpPr>
            <a:endCxn id="22" idx="0"/>
          </p:cNvCxnSpPr>
          <p:nvPr/>
        </p:nvCxnSpPr>
        <p:spPr>
          <a:xfrm flipH="1">
            <a:off x="1361706" y="2204864"/>
            <a:ext cx="966170" cy="2448272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投影片編號版面配置區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30</a:t>
            </a:fld>
            <a:endParaRPr lang="fr-FR" altLang="zh-TW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/>
          <a:srcRect l="23613"/>
          <a:stretch/>
        </p:blipFill>
        <p:spPr>
          <a:xfrm>
            <a:off x="3373710" y="2404953"/>
            <a:ext cx="5590778" cy="4091398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6553200" y="2601131"/>
            <a:ext cx="2160240" cy="936104"/>
          </a:xfrm>
          <a:prstGeom prst="round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err="1" smtClean="0">
                <a:solidFill>
                  <a:srgbClr val="92D050"/>
                </a:solidFill>
              </a:rPr>
              <a:t>Enable“Auto</a:t>
            </a:r>
            <a:r>
              <a:rPr lang="en-US" altLang="zh-TW" sz="2400" b="1" dirty="0" smtClean="0">
                <a:solidFill>
                  <a:srgbClr val="92D050"/>
                </a:solidFill>
              </a:rPr>
              <a:t> Refresh”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8028384" y="5006200"/>
            <a:ext cx="936104" cy="39604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單箭頭接點 30"/>
          <p:cNvCxnSpPr/>
          <p:nvPr/>
        </p:nvCxnSpPr>
        <p:spPr>
          <a:xfrm>
            <a:off x="7452320" y="3557081"/>
            <a:ext cx="1044116" cy="1449119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310869"/>
            <a:ext cx="7472510" cy="5375906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3-6 </a:t>
            </a:r>
            <a:r>
              <a:rPr lang="en-US" altLang="zh-TW" sz="3600" dirty="0"/>
              <a:t>: Load </a:t>
            </a:r>
            <a:r>
              <a:rPr lang="en-US" altLang="zh-TW" sz="3600" dirty="0" smtClean="0"/>
              <a:t>Background Images</a:t>
            </a:r>
            <a:endParaRPr lang="zh-TW" altLang="en-US" sz="3600" dirty="0"/>
          </a:p>
        </p:txBody>
      </p:sp>
      <p:sp>
        <p:nvSpPr>
          <p:cNvPr id="6" name="圓角矩形 5"/>
          <p:cNvSpPr/>
          <p:nvPr/>
        </p:nvSpPr>
        <p:spPr>
          <a:xfrm>
            <a:off x="1115616" y="5157192"/>
            <a:ext cx="3600400" cy="936104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Use any frame to check background image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3779912" y="6286884"/>
            <a:ext cx="1080120" cy="50405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/>
          <p:nvPr/>
        </p:nvCxnSpPr>
        <p:spPr>
          <a:xfrm>
            <a:off x="3131840" y="6110059"/>
            <a:ext cx="648072" cy="396044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4175956" y="1916832"/>
            <a:ext cx="4788532" cy="1224136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You can adjust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background 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image’s </a:t>
            </a:r>
          </a:p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Opacity, Scale &amp; Position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6660232" y="4653136"/>
            <a:ext cx="1800200" cy="1008112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>
            <a:off x="6444208" y="3140968"/>
            <a:ext cx="720080" cy="1512168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31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222168"/>
            <a:ext cx="6989787" cy="5509035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Step 5-1 : Load Models</a:t>
            </a:r>
            <a:endParaRPr lang="zh-TW" altLang="en-US" sz="3600" dirty="0"/>
          </a:p>
        </p:txBody>
      </p:sp>
      <p:sp>
        <p:nvSpPr>
          <p:cNvPr id="6" name="圓角矩形 5"/>
          <p:cNvSpPr/>
          <p:nvPr/>
        </p:nvSpPr>
        <p:spPr>
          <a:xfrm>
            <a:off x="6228184" y="1700808"/>
            <a:ext cx="2304256" cy="1080120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File → Import  → “Model Type”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2843808" y="3933056"/>
            <a:ext cx="2592288" cy="2016224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/>
          <p:cNvCxnSpPr>
            <a:stCxn id="6" idx="2"/>
          </p:cNvCxnSpPr>
          <p:nvPr/>
        </p:nvCxnSpPr>
        <p:spPr>
          <a:xfrm flipH="1">
            <a:off x="5292080" y="2780928"/>
            <a:ext cx="2088232" cy="1224136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投影片編號版面配置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32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9" t="4478" r="1162" b="44216"/>
          <a:stretch/>
        </p:blipFill>
        <p:spPr bwMode="auto">
          <a:xfrm>
            <a:off x="4139952" y="3501008"/>
            <a:ext cx="4758139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t="4291" r="53265" b="6250"/>
          <a:stretch/>
        </p:blipFill>
        <p:spPr bwMode="auto">
          <a:xfrm>
            <a:off x="323528" y="1412776"/>
            <a:ext cx="3568942" cy="523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5-2 </a:t>
            </a:r>
            <a:r>
              <a:rPr lang="en-US" altLang="zh-TW" sz="3600" dirty="0"/>
              <a:t>: Load </a:t>
            </a:r>
            <a:r>
              <a:rPr lang="en-US" altLang="zh-TW" sz="3600" dirty="0" smtClean="0"/>
              <a:t>Models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4283968" y="1330408"/>
            <a:ext cx="4453188" cy="1954576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To use the model as a “single object” instead of many “small groups(components)” ,you can close the group options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372189" y="5517232"/>
            <a:ext cx="648073" cy="28803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 flipH="1">
            <a:off x="2020262" y="2924944"/>
            <a:ext cx="2263706" cy="259228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7236296" y="4509120"/>
            <a:ext cx="1687721" cy="45436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33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8" t="3918" r="1287" b="30951"/>
          <a:stretch/>
        </p:blipFill>
        <p:spPr bwMode="auto">
          <a:xfrm>
            <a:off x="996287" y="1772816"/>
            <a:ext cx="6680651" cy="476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5-2 </a:t>
            </a:r>
            <a:r>
              <a:rPr lang="en-US" altLang="zh-TW" sz="3600" dirty="0"/>
              <a:t>: Load </a:t>
            </a:r>
            <a:r>
              <a:rPr lang="en-US" altLang="zh-TW" sz="3600" dirty="0" smtClean="0"/>
              <a:t>Models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1187624" y="2276872"/>
            <a:ext cx="3434038" cy="1200734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Model split by groups</a:t>
            </a:r>
            <a:b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(for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finer operations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5523574" y="2653454"/>
            <a:ext cx="2106436" cy="1374092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>
            <a:stCxn id="7" idx="3"/>
          </p:cNvCxnSpPr>
          <p:nvPr/>
        </p:nvCxnSpPr>
        <p:spPr>
          <a:xfrm>
            <a:off x="4621662" y="2877239"/>
            <a:ext cx="901912" cy="335737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34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5636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t="8425"/>
          <a:stretch/>
        </p:blipFill>
        <p:spPr>
          <a:xfrm>
            <a:off x="899592" y="1146783"/>
            <a:ext cx="7209936" cy="5544616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6-1 </a:t>
            </a:r>
            <a:r>
              <a:rPr lang="en-US" altLang="zh-TW" sz="3600" dirty="0"/>
              <a:t>: Set </a:t>
            </a:r>
            <a:r>
              <a:rPr lang="en-US" altLang="zh-TW" sz="3600" dirty="0" err="1" smtClean="0"/>
              <a:t>Keyframes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1681480" y="1965091"/>
            <a:ext cx="6032560" cy="648072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Object → Animation → Insert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979712" y="6363360"/>
            <a:ext cx="792088" cy="43204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2915816" y="2613163"/>
            <a:ext cx="0" cy="2352548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1973897" y="4965711"/>
            <a:ext cx="3246969" cy="576064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35</a:t>
            </a:fld>
            <a:endParaRPr lang="fr-FR" altLang="zh-TW"/>
          </a:p>
        </p:txBody>
      </p:sp>
      <p:sp>
        <p:nvSpPr>
          <p:cNvPr id="11" name="圓角矩形 10"/>
          <p:cNvSpPr/>
          <p:nvPr/>
        </p:nvSpPr>
        <p:spPr>
          <a:xfrm>
            <a:off x="3276637" y="3299395"/>
            <a:ext cx="4384104" cy="864096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Set the motions of your model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11656" t="7891"/>
          <a:stretch/>
        </p:blipFill>
        <p:spPr>
          <a:xfrm>
            <a:off x="787437" y="1168157"/>
            <a:ext cx="7641133" cy="5458583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6-2 </a:t>
            </a:r>
            <a:r>
              <a:rPr lang="en-US" altLang="zh-TW" sz="3600" dirty="0"/>
              <a:t>: Set </a:t>
            </a:r>
            <a:r>
              <a:rPr lang="en-US" altLang="zh-TW" sz="3600" dirty="0" err="1" smtClean="0"/>
              <a:t>Keyframes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2002075" y="1352552"/>
            <a:ext cx="4441946" cy="1058826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Model parameters and corresponding lock in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1187624" y="5775891"/>
            <a:ext cx="864096" cy="43204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/>
          <p:nvPr/>
        </p:nvCxnSpPr>
        <p:spPr>
          <a:xfrm>
            <a:off x="2411760" y="3646162"/>
            <a:ext cx="72008" cy="466786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1907704" y="4112948"/>
            <a:ext cx="1427334" cy="37630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36</a:t>
            </a:fld>
            <a:endParaRPr lang="fr-FR" altLang="zh-TW"/>
          </a:p>
        </p:txBody>
      </p:sp>
      <p:sp>
        <p:nvSpPr>
          <p:cNvPr id="12" name="圓角矩形 11"/>
          <p:cNvSpPr/>
          <p:nvPr/>
        </p:nvSpPr>
        <p:spPr>
          <a:xfrm>
            <a:off x="3335038" y="4531750"/>
            <a:ext cx="3071048" cy="648072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Object Mode</a:t>
            </a:r>
          </a:p>
        </p:txBody>
      </p:sp>
      <p:cxnSp>
        <p:nvCxnSpPr>
          <p:cNvPr id="15" name="直線單箭頭接點 14"/>
          <p:cNvCxnSpPr/>
          <p:nvPr/>
        </p:nvCxnSpPr>
        <p:spPr>
          <a:xfrm flipH="1">
            <a:off x="2033794" y="5132605"/>
            <a:ext cx="1301244" cy="727108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圓角矩形 15"/>
          <p:cNvSpPr/>
          <p:nvPr/>
        </p:nvSpPr>
        <p:spPr>
          <a:xfrm>
            <a:off x="971600" y="2977557"/>
            <a:ext cx="4476461" cy="648072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Lock the parameters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" name="直線單箭頭接點 16"/>
          <p:cNvCxnSpPr>
            <a:stCxn id="7" idx="3"/>
          </p:cNvCxnSpPr>
          <p:nvPr/>
        </p:nvCxnSpPr>
        <p:spPr>
          <a:xfrm>
            <a:off x="6444021" y="1881965"/>
            <a:ext cx="660809" cy="831599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6660232" y="2713564"/>
            <a:ext cx="1768338" cy="787444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2938366" y="6292039"/>
            <a:ext cx="769538" cy="43204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5172409" y="5550424"/>
            <a:ext cx="3096344" cy="648072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2" name="直線單箭頭接點 21"/>
          <p:cNvCxnSpPr/>
          <p:nvPr/>
        </p:nvCxnSpPr>
        <p:spPr>
          <a:xfrm flipH="1">
            <a:off x="3707904" y="6093296"/>
            <a:ext cx="1451435" cy="360600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圓角矩形 28"/>
          <p:cNvSpPr/>
          <p:nvPr/>
        </p:nvSpPr>
        <p:spPr>
          <a:xfrm>
            <a:off x="7439980" y="1879109"/>
            <a:ext cx="300372" cy="42182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22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6" grpId="0" animBg="1"/>
      <p:bldP spid="18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21" y="1160747"/>
            <a:ext cx="8163943" cy="554461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92" y="1412776"/>
            <a:ext cx="3025813" cy="239978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6-3 </a:t>
            </a:r>
            <a:r>
              <a:rPr lang="en-US" altLang="zh-TW" sz="3600" dirty="0"/>
              <a:t>: Set </a:t>
            </a:r>
            <a:r>
              <a:rPr lang="en-US" altLang="zh-TW" sz="3600" dirty="0" err="1" smtClean="0"/>
              <a:t>Keyframes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37</a:t>
            </a:fld>
            <a:endParaRPr lang="fr-FR" altLang="zh-TW"/>
          </a:p>
        </p:txBody>
      </p:sp>
      <p:sp>
        <p:nvSpPr>
          <p:cNvPr id="5" name="圓角矩形 4"/>
          <p:cNvSpPr/>
          <p:nvPr/>
        </p:nvSpPr>
        <p:spPr>
          <a:xfrm>
            <a:off x="3077834" y="2977737"/>
            <a:ext cx="5832648" cy="122413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You can use</a:t>
            </a:r>
            <a:b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Object → Motion Paths → Calculate Paths </a:t>
            </a:r>
          </a:p>
          <a:p>
            <a:pPr marL="0" lvl="1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to see the motion path of models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6787553" y="5157192"/>
            <a:ext cx="2088232" cy="1656184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/>
          <p:cNvCxnSpPr>
            <a:stCxn id="13" idx="0"/>
            <a:endCxn id="12" idx="2"/>
          </p:cNvCxnSpPr>
          <p:nvPr/>
        </p:nvCxnSpPr>
        <p:spPr>
          <a:xfrm flipV="1">
            <a:off x="1861562" y="3404928"/>
            <a:ext cx="191954" cy="1014183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1259632" y="1820751"/>
            <a:ext cx="1587767" cy="158417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889454" y="4419111"/>
            <a:ext cx="1944216" cy="50405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Motion Path</a:t>
            </a: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7291609" y="4221088"/>
            <a:ext cx="504056" cy="936104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endCxn id="20" idx="3"/>
          </p:cNvCxnSpPr>
          <p:nvPr/>
        </p:nvCxnSpPr>
        <p:spPr>
          <a:xfrm flipH="1">
            <a:off x="2947628" y="6018863"/>
            <a:ext cx="976300" cy="398468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圓角矩形 19"/>
          <p:cNvSpPr/>
          <p:nvPr/>
        </p:nvSpPr>
        <p:spPr>
          <a:xfrm>
            <a:off x="2083532" y="6129299"/>
            <a:ext cx="864096" cy="576064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2483768" y="5517232"/>
            <a:ext cx="3744416" cy="504056"/>
          </a:xfrm>
          <a:prstGeom prst="roundRect">
            <a:avLst/>
          </a:prstGeom>
          <a:solidFill>
            <a:srgbClr val="FFFFFF">
              <a:alpha val="89804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Time point of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Keyframes</a:t>
            </a:r>
            <a:endParaRPr lang="en-US" altLang="zh-TW" sz="24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18" y="1412776"/>
            <a:ext cx="2364233" cy="549266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7" y="2204864"/>
            <a:ext cx="3190875" cy="37052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6-4 </a:t>
            </a:r>
            <a:r>
              <a:rPr lang="en-US" altLang="zh-TW" sz="3600" dirty="0"/>
              <a:t>: Set </a:t>
            </a:r>
            <a:r>
              <a:rPr lang="en-US" altLang="zh-TW" sz="3600" dirty="0" err="1" smtClean="0"/>
              <a:t>Keyframes</a:t>
            </a:r>
            <a:endParaRPr lang="zh-TW" altLang="en-US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38</a:t>
            </a:fld>
            <a:endParaRPr lang="fr-FR" altLang="zh-TW"/>
          </a:p>
        </p:txBody>
      </p:sp>
      <p:sp>
        <p:nvSpPr>
          <p:cNvPr id="5" name="圓角矩形 4"/>
          <p:cNvSpPr/>
          <p:nvPr/>
        </p:nvSpPr>
        <p:spPr>
          <a:xfrm>
            <a:off x="3419871" y="1559225"/>
            <a:ext cx="4861050" cy="4750095"/>
          </a:xfrm>
          <a:custGeom>
            <a:avLst/>
            <a:gdLst>
              <a:gd name="connsiteX0" fmla="*/ 0 w 4861048"/>
              <a:gd name="connsiteY0" fmla="*/ 713688 h 4282043"/>
              <a:gd name="connsiteX1" fmla="*/ 713688 w 4861048"/>
              <a:gd name="connsiteY1" fmla="*/ 0 h 4282043"/>
              <a:gd name="connsiteX2" fmla="*/ 4147360 w 4861048"/>
              <a:gd name="connsiteY2" fmla="*/ 0 h 4282043"/>
              <a:gd name="connsiteX3" fmla="*/ 4861048 w 4861048"/>
              <a:gd name="connsiteY3" fmla="*/ 713688 h 4282043"/>
              <a:gd name="connsiteX4" fmla="*/ 4861048 w 4861048"/>
              <a:gd name="connsiteY4" fmla="*/ 3568355 h 4282043"/>
              <a:gd name="connsiteX5" fmla="*/ 4147360 w 4861048"/>
              <a:gd name="connsiteY5" fmla="*/ 4282043 h 4282043"/>
              <a:gd name="connsiteX6" fmla="*/ 713688 w 4861048"/>
              <a:gd name="connsiteY6" fmla="*/ 4282043 h 4282043"/>
              <a:gd name="connsiteX7" fmla="*/ 0 w 4861048"/>
              <a:gd name="connsiteY7" fmla="*/ 3568355 h 4282043"/>
              <a:gd name="connsiteX8" fmla="*/ 0 w 4861048"/>
              <a:gd name="connsiteY8" fmla="*/ 713688 h 4282043"/>
              <a:gd name="connsiteX0" fmla="*/ 1 w 4861049"/>
              <a:gd name="connsiteY0" fmla="*/ 713688 h 4282043"/>
              <a:gd name="connsiteX1" fmla="*/ 390132 w 4861049"/>
              <a:gd name="connsiteY1" fmla="*/ 0 h 4282043"/>
              <a:gd name="connsiteX2" fmla="*/ 4147361 w 4861049"/>
              <a:gd name="connsiteY2" fmla="*/ 0 h 4282043"/>
              <a:gd name="connsiteX3" fmla="*/ 4861049 w 4861049"/>
              <a:gd name="connsiteY3" fmla="*/ 713688 h 4282043"/>
              <a:gd name="connsiteX4" fmla="*/ 4861049 w 4861049"/>
              <a:gd name="connsiteY4" fmla="*/ 3568355 h 4282043"/>
              <a:gd name="connsiteX5" fmla="*/ 4147361 w 4861049"/>
              <a:gd name="connsiteY5" fmla="*/ 4282043 h 4282043"/>
              <a:gd name="connsiteX6" fmla="*/ 713689 w 4861049"/>
              <a:gd name="connsiteY6" fmla="*/ 4282043 h 4282043"/>
              <a:gd name="connsiteX7" fmla="*/ 1 w 4861049"/>
              <a:gd name="connsiteY7" fmla="*/ 3568355 h 4282043"/>
              <a:gd name="connsiteX8" fmla="*/ 1 w 4861049"/>
              <a:gd name="connsiteY8" fmla="*/ 713688 h 4282043"/>
              <a:gd name="connsiteX0" fmla="*/ 1 w 4861050"/>
              <a:gd name="connsiteY0" fmla="*/ 713688 h 4282043"/>
              <a:gd name="connsiteX1" fmla="*/ 390132 w 4861050"/>
              <a:gd name="connsiteY1" fmla="*/ 0 h 4282043"/>
              <a:gd name="connsiteX2" fmla="*/ 4470918 w 4861050"/>
              <a:gd name="connsiteY2" fmla="*/ 0 h 4282043"/>
              <a:gd name="connsiteX3" fmla="*/ 4861049 w 4861050"/>
              <a:gd name="connsiteY3" fmla="*/ 713688 h 4282043"/>
              <a:gd name="connsiteX4" fmla="*/ 4861049 w 4861050"/>
              <a:gd name="connsiteY4" fmla="*/ 3568355 h 4282043"/>
              <a:gd name="connsiteX5" fmla="*/ 4147361 w 4861050"/>
              <a:gd name="connsiteY5" fmla="*/ 4282043 h 4282043"/>
              <a:gd name="connsiteX6" fmla="*/ 713689 w 4861050"/>
              <a:gd name="connsiteY6" fmla="*/ 4282043 h 4282043"/>
              <a:gd name="connsiteX7" fmla="*/ 1 w 4861050"/>
              <a:gd name="connsiteY7" fmla="*/ 3568355 h 4282043"/>
              <a:gd name="connsiteX8" fmla="*/ 1 w 4861050"/>
              <a:gd name="connsiteY8" fmla="*/ 713688 h 4282043"/>
              <a:gd name="connsiteX0" fmla="*/ 1 w 4861050"/>
              <a:gd name="connsiteY0" fmla="*/ 713688 h 4282043"/>
              <a:gd name="connsiteX1" fmla="*/ 390132 w 4861050"/>
              <a:gd name="connsiteY1" fmla="*/ 0 h 4282043"/>
              <a:gd name="connsiteX2" fmla="*/ 4470918 w 4861050"/>
              <a:gd name="connsiteY2" fmla="*/ 0 h 4282043"/>
              <a:gd name="connsiteX3" fmla="*/ 4861049 w 4861050"/>
              <a:gd name="connsiteY3" fmla="*/ 713688 h 4282043"/>
              <a:gd name="connsiteX4" fmla="*/ 4861049 w 4861050"/>
              <a:gd name="connsiteY4" fmla="*/ 3568355 h 4282043"/>
              <a:gd name="connsiteX5" fmla="*/ 4147361 w 4861050"/>
              <a:gd name="connsiteY5" fmla="*/ 4282043 h 4282043"/>
              <a:gd name="connsiteX6" fmla="*/ 502673 w 4861050"/>
              <a:gd name="connsiteY6" fmla="*/ 4267975 h 4282043"/>
              <a:gd name="connsiteX7" fmla="*/ 1 w 4861050"/>
              <a:gd name="connsiteY7" fmla="*/ 3568355 h 4282043"/>
              <a:gd name="connsiteX8" fmla="*/ 1 w 4861050"/>
              <a:gd name="connsiteY8" fmla="*/ 713688 h 4282043"/>
              <a:gd name="connsiteX0" fmla="*/ 1 w 4861050"/>
              <a:gd name="connsiteY0" fmla="*/ 713688 h 4282043"/>
              <a:gd name="connsiteX1" fmla="*/ 390132 w 4861050"/>
              <a:gd name="connsiteY1" fmla="*/ 0 h 4282043"/>
              <a:gd name="connsiteX2" fmla="*/ 4470918 w 4861050"/>
              <a:gd name="connsiteY2" fmla="*/ 0 h 4282043"/>
              <a:gd name="connsiteX3" fmla="*/ 4861049 w 4861050"/>
              <a:gd name="connsiteY3" fmla="*/ 713688 h 4282043"/>
              <a:gd name="connsiteX4" fmla="*/ 4861049 w 4861050"/>
              <a:gd name="connsiteY4" fmla="*/ 3568355 h 4282043"/>
              <a:gd name="connsiteX5" fmla="*/ 4442782 w 4861050"/>
              <a:gd name="connsiteY5" fmla="*/ 4282043 h 4282043"/>
              <a:gd name="connsiteX6" fmla="*/ 502673 w 4861050"/>
              <a:gd name="connsiteY6" fmla="*/ 4267975 h 4282043"/>
              <a:gd name="connsiteX7" fmla="*/ 1 w 4861050"/>
              <a:gd name="connsiteY7" fmla="*/ 3568355 h 4282043"/>
              <a:gd name="connsiteX8" fmla="*/ 1 w 4861050"/>
              <a:gd name="connsiteY8" fmla="*/ 713688 h 4282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1050" h="4282043">
                <a:moveTo>
                  <a:pt x="1" y="713688"/>
                </a:moveTo>
                <a:cubicBezTo>
                  <a:pt x="1" y="319529"/>
                  <a:pt x="-4027" y="0"/>
                  <a:pt x="390132" y="0"/>
                </a:cubicBezTo>
                <a:lnTo>
                  <a:pt x="4470918" y="0"/>
                </a:lnTo>
                <a:cubicBezTo>
                  <a:pt x="4865077" y="0"/>
                  <a:pt x="4861049" y="319529"/>
                  <a:pt x="4861049" y="713688"/>
                </a:cubicBezTo>
                <a:lnTo>
                  <a:pt x="4861049" y="3568355"/>
                </a:lnTo>
                <a:cubicBezTo>
                  <a:pt x="4861049" y="3962514"/>
                  <a:pt x="4836941" y="4282043"/>
                  <a:pt x="4442782" y="4282043"/>
                </a:cubicBezTo>
                <a:lnTo>
                  <a:pt x="502673" y="4267975"/>
                </a:lnTo>
                <a:cubicBezTo>
                  <a:pt x="108514" y="4267975"/>
                  <a:pt x="1" y="3962514"/>
                  <a:pt x="1" y="3568355"/>
                </a:cubicBezTo>
                <a:lnTo>
                  <a:pt x="1" y="713688"/>
                </a:lnTo>
                <a:close/>
              </a:path>
            </a:pathLst>
          </a:custGeom>
          <a:solidFill>
            <a:srgbClr val="FFFFFF">
              <a:alpha val="89804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138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Some notes</a:t>
            </a:r>
          </a:p>
          <a:p>
            <a:pPr marL="450850" lvl="1" indent="-366713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zh-TW" sz="2300" b="1" dirty="0" smtClean="0">
                <a:solidFill>
                  <a:schemeClr val="accent6">
                    <a:lumMod val="50000"/>
                  </a:schemeClr>
                </a:solidFill>
              </a:rPr>
              <a:t>Different camera views are helpful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Fine adjust </a:t>
            </a: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3D position &amp; shape</a:t>
            </a:r>
          </a:p>
          <a:p>
            <a:pPr marL="450850" lvl="1" indent="-366713">
              <a:spcBef>
                <a:spcPts val="300"/>
              </a:spcBef>
              <a:buFont typeface="Wingdings" pitchFamily="2" charset="2"/>
              <a:buChar char="ü"/>
            </a:pPr>
            <a:r>
              <a:rPr lang="en-US" altLang="zh-TW" sz="2300" b="1" dirty="0">
                <a:solidFill>
                  <a:schemeClr val="accent6">
                    <a:lumMod val="50000"/>
                  </a:schemeClr>
                </a:solidFill>
              </a:rPr>
              <a:t>Preview is your good friend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Ensure your model </a:t>
            </a: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condition shown </a:t>
            </a: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that </a:t>
            </a: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frame </a:t>
            </a:r>
          </a:p>
          <a:p>
            <a:pPr marL="450850" lvl="1" indent="-366713">
              <a:spcBef>
                <a:spcPts val="300"/>
              </a:spcBef>
              <a:buFont typeface="Wingdings" pitchFamily="2" charset="2"/>
              <a:buChar char="ü"/>
            </a:pPr>
            <a:r>
              <a:rPr lang="en-US" altLang="zh-TW" sz="2300" b="1" dirty="0">
                <a:solidFill>
                  <a:schemeClr val="accent6">
                    <a:lumMod val="50000"/>
                  </a:schemeClr>
                </a:solidFill>
              </a:rPr>
              <a:t>Don’t forget the light (lamp)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Preview </a:t>
            </a: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won’t show the lighting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Avoid </a:t>
            </a: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model </a:t>
            </a: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“in the dark”</a:t>
            </a:r>
          </a:p>
          <a:p>
            <a:pPr marL="450850" lvl="1" indent="-366713">
              <a:spcBef>
                <a:spcPts val="300"/>
              </a:spcBef>
              <a:buFont typeface="Wingdings" pitchFamily="2" charset="2"/>
              <a:buChar char="ü"/>
            </a:pPr>
            <a:r>
              <a:rPr lang="en-US" altLang="zh-TW" sz="2300" b="1" dirty="0">
                <a:solidFill>
                  <a:schemeClr val="accent6">
                    <a:lumMod val="50000"/>
                  </a:schemeClr>
                </a:solidFill>
              </a:rPr>
              <a:t>Unstable model motion</a:t>
            </a: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>
                <a:solidFill>
                  <a:schemeClr val="accent6">
                    <a:lumMod val="50000"/>
                  </a:schemeClr>
                </a:solidFill>
              </a:rPr>
              <a:t>Set more </a:t>
            </a:r>
            <a:r>
              <a:rPr lang="en-US" altLang="zh-TW" sz="2100" dirty="0" err="1">
                <a:solidFill>
                  <a:schemeClr val="accent6">
                    <a:lumMod val="50000"/>
                  </a:schemeClr>
                </a:solidFill>
              </a:rPr>
              <a:t>k</a:t>
            </a:r>
            <a:r>
              <a:rPr lang="en-US" altLang="zh-TW" sz="2100" dirty="0" err="1" smtClean="0">
                <a:solidFill>
                  <a:schemeClr val="accent6">
                    <a:lumMod val="50000"/>
                  </a:schemeClr>
                </a:solidFill>
              </a:rPr>
              <a:t>eyframes</a:t>
            </a:r>
            <a:endParaRPr lang="en-US" altLang="zh-TW" sz="21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800100" lvl="2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zh-TW" sz="2100" dirty="0" smtClean="0">
                <a:solidFill>
                  <a:schemeClr val="accent6">
                    <a:lumMod val="50000"/>
                  </a:schemeClr>
                </a:solidFill>
              </a:rPr>
              <a:t>Split fast-moving video into more small-period clips</a:t>
            </a:r>
            <a:endParaRPr lang="en-US" altLang="zh-TW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Recipe: Compositing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 smtClean="0"/>
              <a:t>Add Image Sequence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Change Window Type to </a:t>
            </a:r>
            <a:r>
              <a:rPr lang="en-US" altLang="zh-TW" sz="2400" b="1" dirty="0" smtClean="0"/>
              <a:t>Video Scene Editor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Select  </a:t>
            </a:r>
            <a:r>
              <a:rPr lang="en-US" altLang="zh-TW" sz="2400" b="1" dirty="0" smtClean="0"/>
              <a:t>Add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Images</a:t>
            </a:r>
            <a:r>
              <a:rPr lang="zh-TW" altLang="en-US" sz="2400" dirty="0"/>
              <a:t> 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and select all images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Drag the strip to the “1st Frame” in Layer 1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/>
              <a:t>Add Scene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Select </a:t>
            </a:r>
            <a:r>
              <a:rPr lang="zh-TW" altLang="en-US" sz="2400" dirty="0" smtClean="0"/>
              <a:t> </a:t>
            </a:r>
            <a:r>
              <a:rPr lang="en-US" altLang="zh-TW" sz="2400" b="1" dirty="0" smtClean="0"/>
              <a:t>Add</a:t>
            </a:r>
            <a:r>
              <a:rPr lang="en-US" altLang="zh-TW" sz="2400" dirty="0" smtClean="0"/>
              <a:t> → </a:t>
            </a:r>
            <a:r>
              <a:rPr lang="en-US" altLang="zh-TW" sz="2400" b="1" dirty="0" smtClean="0"/>
              <a:t>Scene</a:t>
            </a:r>
            <a:endParaRPr lang="en-US" altLang="zh-TW" sz="2400" dirty="0" smtClean="0"/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Drag the scene strip to the “1st Frame” in Layer 2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/>
              <a:t>Set Scene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Change scene property to “</a:t>
            </a:r>
            <a:r>
              <a:rPr lang="en-US" altLang="zh-TW" sz="2400" b="1" dirty="0" smtClean="0"/>
              <a:t>Alpha Over</a:t>
            </a:r>
            <a:r>
              <a:rPr lang="en-US" altLang="zh-TW" sz="2400" dirty="0" smtClean="0"/>
              <a:t>”</a:t>
            </a:r>
          </a:p>
          <a:p>
            <a:pPr lvl="1">
              <a:spcBef>
                <a:spcPts val="600"/>
              </a:spcBef>
            </a:pPr>
            <a:r>
              <a:rPr lang="en-US" altLang="zh-TW" sz="2400" dirty="0" smtClean="0"/>
              <a:t>Set frame and video parameters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altLang="zh-TW" sz="2800" dirty="0"/>
              <a:t>Click </a:t>
            </a:r>
            <a:r>
              <a:rPr lang="en-US" altLang="zh-TW" sz="2800" b="1" dirty="0"/>
              <a:t>Animation</a:t>
            </a:r>
            <a:endParaRPr lang="zh-TW" altLang="en-US" sz="2800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39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417" y="1740541"/>
            <a:ext cx="1949492" cy="108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zh-TW" dirty="0"/>
              <a:t>WorkFlow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</a:t>
            </a:fld>
            <a:endParaRPr lang="fr-FR" altLang="zh-TW"/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101" y="1956565"/>
            <a:ext cx="1953776" cy="1080000"/>
          </a:xfrm>
          <a:prstGeom prst="rect">
            <a:avLst/>
          </a:prstGeom>
        </p:spPr>
      </p:pic>
      <p:pic>
        <p:nvPicPr>
          <p:cNvPr id="48" name="圖片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861879"/>
            <a:ext cx="1948265" cy="108000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127" y="2119712"/>
            <a:ext cx="1948265" cy="1080000"/>
          </a:xfrm>
          <a:prstGeom prst="rect">
            <a:avLst/>
          </a:prstGeom>
        </p:spPr>
      </p:pic>
      <p:sp>
        <p:nvSpPr>
          <p:cNvPr id="54" name="文字方塊 53"/>
          <p:cNvSpPr txBox="1"/>
          <p:nvPr/>
        </p:nvSpPr>
        <p:spPr>
          <a:xfrm>
            <a:off x="663091" y="2974857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Video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2897534" y="3284403"/>
            <a:ext cx="202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Image sequence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向右箭號 56"/>
          <p:cNvSpPr/>
          <p:nvPr/>
        </p:nvSpPr>
        <p:spPr>
          <a:xfrm>
            <a:off x="2175908" y="2119712"/>
            <a:ext cx="454132" cy="314565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圓角矩形 60"/>
          <p:cNvSpPr/>
          <p:nvPr/>
        </p:nvSpPr>
        <p:spPr>
          <a:xfrm>
            <a:off x="2135614" y="2522088"/>
            <a:ext cx="564178" cy="2588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200" dirty="0" smtClean="0"/>
              <a:t>Blender</a:t>
            </a:r>
            <a:endParaRPr lang="zh-TW" altLang="en-US" sz="1200" dirty="0"/>
          </a:p>
        </p:txBody>
      </p:sp>
      <p:sp>
        <p:nvSpPr>
          <p:cNvPr id="63" name="圓角矩形 62"/>
          <p:cNvSpPr/>
          <p:nvPr/>
        </p:nvSpPr>
        <p:spPr>
          <a:xfrm>
            <a:off x="5121305" y="2708920"/>
            <a:ext cx="661080" cy="30257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 smtClean="0"/>
              <a:t>Voodoo</a:t>
            </a:r>
            <a:endParaRPr lang="zh-TW" altLang="en-US" sz="1400" dirty="0"/>
          </a:p>
        </p:txBody>
      </p:sp>
      <p:sp>
        <p:nvSpPr>
          <p:cNvPr id="64" name="文字方塊 63">
            <a:hlinkClick r:id="rId7" action="ppaction://hlinksldjump"/>
          </p:cNvPr>
          <p:cNvSpPr txBox="1"/>
          <p:nvPr/>
        </p:nvSpPr>
        <p:spPr>
          <a:xfrm>
            <a:off x="4985670" y="1915650"/>
            <a:ext cx="1026490" cy="288147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Calibration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hlinkClick r:id="rId8" action="ppaction://hlinksldjump"/>
          </p:cNvPr>
          <p:cNvSpPr txBox="1"/>
          <p:nvPr/>
        </p:nvSpPr>
        <p:spPr>
          <a:xfrm>
            <a:off x="6245327" y="3348116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MatchMove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Software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5074" y="1664984"/>
            <a:ext cx="2993647" cy="1620000"/>
          </a:xfrm>
          <a:prstGeom prst="rect">
            <a:avLst/>
          </a:prstGeom>
        </p:spPr>
      </p:pic>
      <p:pic>
        <p:nvPicPr>
          <p:cNvPr id="1028" name="Picture 4" descr="http://media.creativebloq.futurecdn.net/sites/creativebloq.com/files/images/2013/Jenny/02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5" t="69779"/>
          <a:stretch/>
        </p:blipFill>
        <p:spPr bwMode="auto">
          <a:xfrm>
            <a:off x="179512" y="4725144"/>
            <a:ext cx="2027579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文字方塊 69"/>
          <p:cNvSpPr txBox="1"/>
          <p:nvPr/>
        </p:nvSpPr>
        <p:spPr>
          <a:xfrm>
            <a:off x="385192" y="5820634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3D Model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向右箭號 70"/>
          <p:cNvSpPr/>
          <p:nvPr/>
        </p:nvSpPr>
        <p:spPr>
          <a:xfrm rot="8265727">
            <a:off x="4925126" y="3726073"/>
            <a:ext cx="1285950" cy="314565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向右箭號 71"/>
          <p:cNvSpPr/>
          <p:nvPr/>
        </p:nvSpPr>
        <p:spPr>
          <a:xfrm>
            <a:off x="5088453" y="2276872"/>
            <a:ext cx="779691" cy="314565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8" name="圖片 6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1800" y="4617312"/>
            <a:ext cx="2987897" cy="1620000"/>
          </a:xfrm>
          <a:prstGeom prst="rect">
            <a:avLst/>
          </a:prstGeom>
        </p:spPr>
      </p:pic>
      <p:sp>
        <p:nvSpPr>
          <p:cNvPr id="74" name="文字方塊 73"/>
          <p:cNvSpPr txBox="1"/>
          <p:nvPr/>
        </p:nvSpPr>
        <p:spPr>
          <a:xfrm>
            <a:off x="3378282" y="4149080"/>
            <a:ext cx="1625766" cy="36933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Compositing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向右箭號 74"/>
          <p:cNvSpPr/>
          <p:nvPr/>
        </p:nvSpPr>
        <p:spPr>
          <a:xfrm>
            <a:off x="5868144" y="5130659"/>
            <a:ext cx="367369" cy="314565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9" name="圖片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2574" y="4653296"/>
            <a:ext cx="2594851" cy="1440000"/>
          </a:xfrm>
          <a:prstGeom prst="rect">
            <a:avLst/>
          </a:prstGeom>
        </p:spPr>
      </p:pic>
      <p:sp>
        <p:nvSpPr>
          <p:cNvPr id="77" name="向右箭號 76"/>
          <p:cNvSpPr/>
          <p:nvPr/>
        </p:nvSpPr>
        <p:spPr>
          <a:xfrm>
            <a:off x="2305266" y="5130659"/>
            <a:ext cx="367369" cy="314565"/>
          </a:xfrm>
          <a:prstGeom prst="rightArrow">
            <a:avLst/>
          </a:prstGeom>
          <a:ln>
            <a:solidFill>
              <a:schemeClr val="tx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圓角矩形 77"/>
          <p:cNvSpPr/>
          <p:nvPr/>
        </p:nvSpPr>
        <p:spPr>
          <a:xfrm>
            <a:off x="7206261" y="3746224"/>
            <a:ext cx="651272" cy="2588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 smtClean="0"/>
              <a:t>Blender</a:t>
            </a:r>
            <a:endParaRPr lang="zh-TW" altLang="en-US" sz="1400" dirty="0"/>
          </a:p>
        </p:txBody>
      </p:sp>
      <p:sp>
        <p:nvSpPr>
          <p:cNvPr id="79" name="文字方塊 78"/>
          <p:cNvSpPr txBox="1"/>
          <p:nvPr/>
        </p:nvSpPr>
        <p:spPr>
          <a:xfrm>
            <a:off x="6692126" y="6111350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Output Video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13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663" y="2060266"/>
            <a:ext cx="4238625" cy="286702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4" y="1378194"/>
            <a:ext cx="2066925" cy="48006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dirty="0" smtClean="0"/>
              <a:t>Step 1 : Add Image Sequence</a:t>
            </a:r>
            <a:endParaRPr lang="zh-TW" altLang="en-US" sz="4400" dirty="0"/>
          </a:p>
        </p:txBody>
      </p:sp>
      <p:sp>
        <p:nvSpPr>
          <p:cNvPr id="5" name="圓角矩形 4"/>
          <p:cNvSpPr/>
          <p:nvPr/>
        </p:nvSpPr>
        <p:spPr>
          <a:xfrm>
            <a:off x="259488" y="3988017"/>
            <a:ext cx="1800200" cy="538149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297486" y="5859106"/>
            <a:ext cx="4067944" cy="576064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“Sequence Editor”</a:t>
            </a:r>
          </a:p>
        </p:txBody>
      </p:sp>
      <p:cxnSp>
        <p:nvCxnSpPr>
          <p:cNvPr id="8" name="直線單箭頭接點 7"/>
          <p:cNvCxnSpPr/>
          <p:nvPr/>
        </p:nvCxnSpPr>
        <p:spPr>
          <a:xfrm flipH="1" flipV="1">
            <a:off x="2001342" y="4548784"/>
            <a:ext cx="1296144" cy="1442071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圓角矩形 11"/>
          <p:cNvSpPr/>
          <p:nvPr/>
        </p:nvSpPr>
        <p:spPr>
          <a:xfrm>
            <a:off x="4539370" y="2976952"/>
            <a:ext cx="1584175" cy="181159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5865748" y="5079556"/>
            <a:ext cx="2999364" cy="576064"/>
          </a:xfrm>
          <a:prstGeom prst="roundRect">
            <a:avLst/>
          </a:prstGeom>
          <a:solidFill>
            <a:srgbClr val="FFFFFF">
              <a:alpha val="6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Add → Image/Movie</a:t>
            </a:r>
          </a:p>
        </p:txBody>
      </p:sp>
      <p:cxnSp>
        <p:nvCxnSpPr>
          <p:cNvPr id="14" name="直線單箭頭接點 13"/>
          <p:cNvCxnSpPr/>
          <p:nvPr/>
        </p:nvCxnSpPr>
        <p:spPr>
          <a:xfrm flipH="1" flipV="1">
            <a:off x="6123546" y="3884630"/>
            <a:ext cx="752710" cy="1194926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投影片編號版面配置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40</a:t>
            </a:fld>
            <a:endParaRPr lang="fr-FR" altLang="zh-TW"/>
          </a:p>
        </p:txBody>
      </p:sp>
      <p:cxnSp>
        <p:nvCxnSpPr>
          <p:cNvPr id="16" name="直線單箭頭接點 15"/>
          <p:cNvCxnSpPr/>
          <p:nvPr/>
        </p:nvCxnSpPr>
        <p:spPr>
          <a:xfrm>
            <a:off x="2649414" y="1945027"/>
            <a:ext cx="368725" cy="1066977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角矩形 16"/>
          <p:cNvSpPr/>
          <p:nvPr/>
        </p:nvSpPr>
        <p:spPr>
          <a:xfrm>
            <a:off x="2649413" y="1168274"/>
            <a:ext cx="5688632" cy="864096"/>
          </a:xfrm>
          <a:prstGeom prst="roundRect">
            <a:avLst/>
          </a:prstGeom>
          <a:solidFill>
            <a:srgbClr val="FFFFFF">
              <a:alpha val="7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Drag the strip to the “1</a:t>
            </a:r>
            <a:r>
              <a:rPr lang="en-US" altLang="zh-TW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Frame” in Layer 1</a:t>
            </a:r>
            <a:b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altLang="zh-TW" sz="2000" b="1" dirty="0">
                <a:solidFill>
                  <a:schemeClr val="accent6">
                    <a:lumMod val="50000"/>
                  </a:schemeClr>
                </a:solidFill>
              </a:rPr>
              <a:t>Right click and drag, left click to set</a:t>
            </a:r>
            <a:r>
              <a:rPr lang="en-US" altLang="zh-TW" sz="20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zh-TW" alt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9" y="2780928"/>
            <a:ext cx="7704856" cy="3833636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/>
              <a:t>Step </a:t>
            </a:r>
            <a:r>
              <a:rPr lang="en-US" altLang="zh-TW" sz="4400" dirty="0" smtClean="0"/>
              <a:t>2 </a:t>
            </a:r>
            <a:r>
              <a:rPr lang="en-US" altLang="zh-TW" sz="4400" dirty="0"/>
              <a:t>: </a:t>
            </a:r>
            <a:r>
              <a:rPr lang="en-US" altLang="zh-TW" sz="4400" dirty="0" smtClean="0"/>
              <a:t>Add Scene</a:t>
            </a:r>
            <a:endParaRPr lang="zh-TW" altLang="en-US" sz="4400" dirty="0"/>
          </a:p>
        </p:txBody>
      </p:sp>
      <p:cxnSp>
        <p:nvCxnSpPr>
          <p:cNvPr id="6" name="直線單箭頭接點 5"/>
          <p:cNvCxnSpPr/>
          <p:nvPr/>
        </p:nvCxnSpPr>
        <p:spPr>
          <a:xfrm flipH="1">
            <a:off x="4139950" y="4097165"/>
            <a:ext cx="1188134" cy="1376236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圓角矩形 6"/>
          <p:cNvSpPr/>
          <p:nvPr/>
        </p:nvSpPr>
        <p:spPr>
          <a:xfrm>
            <a:off x="1763688" y="4509120"/>
            <a:ext cx="2376264" cy="158417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328084" y="3789040"/>
            <a:ext cx="3384376" cy="720080"/>
          </a:xfrm>
          <a:prstGeom prst="roundRect">
            <a:avLst/>
          </a:prstGeom>
          <a:solidFill>
            <a:srgbClr val="FFFFFF">
              <a:alpha val="7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Add → Scene → Scene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41</a:t>
            </a:fld>
            <a:endParaRPr lang="fr-FR" altLang="zh-TW"/>
          </a:p>
        </p:txBody>
      </p:sp>
      <p:cxnSp>
        <p:nvCxnSpPr>
          <p:cNvPr id="10" name="直線單箭頭接點 9"/>
          <p:cNvCxnSpPr/>
          <p:nvPr/>
        </p:nvCxnSpPr>
        <p:spPr>
          <a:xfrm flipH="1">
            <a:off x="539552" y="2647877"/>
            <a:ext cx="864097" cy="1141163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870194" y="1927797"/>
            <a:ext cx="6768752" cy="720080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Drag the scene strip to the “1</a:t>
            </a:r>
            <a:r>
              <a:rPr lang="en-US" altLang="zh-TW" sz="2400" b="1" baseline="30000" dirty="0" smtClean="0">
                <a:solidFill>
                  <a:schemeClr val="accent6">
                    <a:lumMod val="50000"/>
                  </a:schemeClr>
                </a:solidFill>
              </a:rPr>
              <a:t>st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Frame” in Layer 2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337" y="1347723"/>
            <a:ext cx="3935494" cy="512046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37" y="1360293"/>
            <a:ext cx="2647950" cy="51435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/>
              <a:t>Step </a:t>
            </a:r>
            <a:r>
              <a:rPr lang="en-US" altLang="zh-TW" sz="4400" dirty="0" smtClean="0"/>
              <a:t>3-1 </a:t>
            </a:r>
            <a:r>
              <a:rPr lang="en-US" altLang="zh-TW" sz="4400" dirty="0"/>
              <a:t>: </a:t>
            </a:r>
            <a:r>
              <a:rPr lang="en-US" altLang="zh-TW" sz="4400" dirty="0" smtClean="0"/>
              <a:t>Set Scene</a:t>
            </a:r>
            <a:endParaRPr lang="zh-TW" altLang="en-US" sz="4400" dirty="0"/>
          </a:p>
        </p:txBody>
      </p:sp>
      <p:cxnSp>
        <p:nvCxnSpPr>
          <p:cNvPr id="8" name="直線單箭頭接點 7"/>
          <p:cNvCxnSpPr>
            <a:endCxn id="9" idx="0"/>
          </p:cNvCxnSpPr>
          <p:nvPr/>
        </p:nvCxnSpPr>
        <p:spPr>
          <a:xfrm flipH="1">
            <a:off x="1638845" y="2276872"/>
            <a:ext cx="412875" cy="144016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534946" y="3717032"/>
            <a:ext cx="2207798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755576" y="1556792"/>
            <a:ext cx="3168352" cy="72008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Chose Node Editor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直線單箭頭接點 15"/>
          <p:cNvCxnSpPr>
            <a:endCxn id="17" idx="0"/>
          </p:cNvCxnSpPr>
          <p:nvPr/>
        </p:nvCxnSpPr>
        <p:spPr>
          <a:xfrm flipH="1">
            <a:off x="4998725" y="4957251"/>
            <a:ext cx="797411" cy="95095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角矩形 16"/>
          <p:cNvSpPr/>
          <p:nvPr/>
        </p:nvSpPr>
        <p:spPr>
          <a:xfrm>
            <a:off x="4285899" y="5908209"/>
            <a:ext cx="1425651" cy="576064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716016" y="3717032"/>
            <a:ext cx="3168352" cy="1224136"/>
          </a:xfrm>
          <a:prstGeom prst="roundRect">
            <a:avLst/>
          </a:prstGeom>
          <a:solidFill>
            <a:srgbClr val="FFFFFF">
              <a:alpha val="7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Choose display/edit node tree &amp;</a:t>
            </a:r>
          </a:p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Tick off “Use Nodes”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42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b="3370"/>
          <a:stretch/>
        </p:blipFill>
        <p:spPr>
          <a:xfrm>
            <a:off x="3697205" y="2636104"/>
            <a:ext cx="5145178" cy="410526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15759" r="3781"/>
          <a:stretch/>
        </p:blipFill>
        <p:spPr>
          <a:xfrm>
            <a:off x="210209" y="2775105"/>
            <a:ext cx="3157589" cy="3358814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/>
              <a:t>Step </a:t>
            </a:r>
            <a:r>
              <a:rPr lang="en-US" altLang="zh-TW" sz="4400" dirty="0" smtClean="0"/>
              <a:t>3-2 </a:t>
            </a:r>
            <a:r>
              <a:rPr lang="en-US" altLang="zh-TW" sz="4400" dirty="0"/>
              <a:t>: </a:t>
            </a:r>
            <a:r>
              <a:rPr lang="en-US" altLang="zh-TW" sz="4400" dirty="0" smtClean="0"/>
              <a:t>Set Scene</a:t>
            </a:r>
            <a:endParaRPr lang="zh-TW" altLang="en-US" sz="4400" dirty="0"/>
          </a:p>
        </p:txBody>
      </p:sp>
      <p:cxnSp>
        <p:nvCxnSpPr>
          <p:cNvPr id="8" name="直線單箭頭接點 7"/>
          <p:cNvCxnSpPr>
            <a:endCxn id="9" idx="0"/>
          </p:cNvCxnSpPr>
          <p:nvPr/>
        </p:nvCxnSpPr>
        <p:spPr>
          <a:xfrm flipH="1">
            <a:off x="2237346" y="2279943"/>
            <a:ext cx="226850" cy="121015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1486868" y="3490093"/>
            <a:ext cx="1500956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755576" y="1556792"/>
            <a:ext cx="3168352" cy="720080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Add Image/Movie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直線單箭頭接點 15"/>
          <p:cNvCxnSpPr/>
          <p:nvPr/>
        </p:nvCxnSpPr>
        <p:spPr>
          <a:xfrm flipH="1">
            <a:off x="6466968" y="5589240"/>
            <a:ext cx="300089" cy="90150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角矩形 16"/>
          <p:cNvSpPr/>
          <p:nvPr/>
        </p:nvSpPr>
        <p:spPr>
          <a:xfrm>
            <a:off x="4264483" y="2636104"/>
            <a:ext cx="1800200" cy="2148897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427984" y="1534024"/>
            <a:ext cx="2952328" cy="720080"/>
          </a:xfrm>
          <a:prstGeom prst="roundRect">
            <a:avLst/>
          </a:prstGeom>
          <a:solidFill>
            <a:srgbClr val="FFFFFF">
              <a:alpha val="4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Set Image Sequence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43</a:t>
            </a:fld>
            <a:endParaRPr lang="fr-FR" altLang="zh-TW"/>
          </a:p>
        </p:txBody>
      </p:sp>
      <p:sp>
        <p:nvSpPr>
          <p:cNvPr id="19" name="圓角矩形 18"/>
          <p:cNvSpPr/>
          <p:nvPr/>
        </p:nvSpPr>
        <p:spPr>
          <a:xfrm>
            <a:off x="4829113" y="5589240"/>
            <a:ext cx="1615095" cy="544679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4745006" y="2276872"/>
            <a:ext cx="39642" cy="359232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圓角矩形 22"/>
          <p:cNvSpPr/>
          <p:nvPr/>
        </p:nvSpPr>
        <p:spPr>
          <a:xfrm>
            <a:off x="6767057" y="5413839"/>
            <a:ext cx="2232248" cy="720080"/>
          </a:xfrm>
          <a:prstGeom prst="roundRect">
            <a:avLst/>
          </a:prstGeom>
          <a:solidFill>
            <a:srgbClr val="FFFFFF">
              <a:alpha val="7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Add Z Combine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 flipV="1">
            <a:off x="7020272" y="4981791"/>
            <a:ext cx="432048" cy="385018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834" y="1252682"/>
            <a:ext cx="6101680" cy="5468793"/>
          </a:xfrm>
          <a:prstGeom prst="rect">
            <a:avLst/>
          </a:prstGeom>
          <a:ln>
            <a:noFill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400" dirty="0"/>
              <a:t>Step </a:t>
            </a:r>
            <a:r>
              <a:rPr lang="en-US" altLang="zh-TW" sz="4400" dirty="0" smtClean="0"/>
              <a:t>3-3 </a:t>
            </a:r>
            <a:r>
              <a:rPr lang="en-US" altLang="zh-TW" sz="4400" dirty="0"/>
              <a:t>: </a:t>
            </a:r>
            <a:r>
              <a:rPr lang="en-US" altLang="zh-TW" sz="4400" dirty="0" smtClean="0"/>
              <a:t>Set Scene</a:t>
            </a:r>
            <a:endParaRPr lang="zh-TW" altLang="en-US" sz="4400" dirty="0"/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5692958" y="2276872"/>
            <a:ext cx="226850" cy="1210150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5005553" y="3512768"/>
            <a:ext cx="1078615" cy="85233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/>
          <p:nvPr/>
        </p:nvCxnSpPr>
        <p:spPr>
          <a:xfrm flipH="1" flipV="1">
            <a:off x="4499991" y="4446001"/>
            <a:ext cx="864097" cy="1979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圓角矩形 16"/>
          <p:cNvSpPr/>
          <p:nvPr/>
        </p:nvSpPr>
        <p:spPr>
          <a:xfrm>
            <a:off x="2843807" y="1724169"/>
            <a:ext cx="1233741" cy="3361015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4785524" y="1378670"/>
            <a:ext cx="1981533" cy="887263"/>
          </a:xfrm>
          <a:prstGeom prst="roundRect">
            <a:avLst/>
          </a:prstGeom>
          <a:solidFill>
            <a:srgbClr val="FFFFFF">
              <a:alpha val="7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Adjust the step lines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44</a:t>
            </a:fld>
            <a:endParaRPr lang="fr-FR" altLang="zh-TW"/>
          </a:p>
        </p:txBody>
      </p:sp>
      <p:sp>
        <p:nvSpPr>
          <p:cNvPr id="19" name="圓角矩形 18"/>
          <p:cNvSpPr/>
          <p:nvPr/>
        </p:nvSpPr>
        <p:spPr>
          <a:xfrm>
            <a:off x="3895888" y="4284000"/>
            <a:ext cx="576000" cy="324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4077548" y="2088051"/>
            <a:ext cx="691090" cy="548053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圓角矩形 22"/>
          <p:cNvSpPr/>
          <p:nvPr/>
        </p:nvSpPr>
        <p:spPr>
          <a:xfrm>
            <a:off x="3301549" y="5440440"/>
            <a:ext cx="3465508" cy="815455"/>
          </a:xfrm>
          <a:prstGeom prst="roundRect">
            <a:avLst/>
          </a:prstGeom>
          <a:solidFill>
            <a:srgbClr val="FFFFFF">
              <a:alpha val="70000"/>
            </a:srgbClr>
          </a:solidFill>
          <a:ln w="5715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tx2">
                    <a:lumMod val="75000"/>
                  </a:schemeClr>
                </a:solidFill>
              </a:rPr>
              <a:t>Set image Z value</a:t>
            </a:r>
            <a:br>
              <a:rPr lang="en-US" altLang="zh-TW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altLang="zh-TW" sz="2400" b="1" dirty="0" smtClean="0">
                <a:solidFill>
                  <a:schemeClr val="tx2">
                    <a:lumMod val="75000"/>
                  </a:schemeClr>
                </a:solidFill>
              </a:rPr>
              <a:t>  (see the memo below)</a:t>
            </a:r>
            <a:endParaRPr lang="zh-TW" alt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7" name="直線單箭頭接點 26"/>
          <p:cNvCxnSpPr/>
          <p:nvPr/>
        </p:nvCxnSpPr>
        <p:spPr>
          <a:xfrm flipH="1" flipV="1">
            <a:off x="4698988" y="4925333"/>
            <a:ext cx="957" cy="528895"/>
          </a:xfrm>
          <a:prstGeom prst="straightConnector1">
            <a:avLst/>
          </a:prstGeom>
          <a:ln w="5715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3895888" y="4644000"/>
            <a:ext cx="604103" cy="2877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圓角矩形 21"/>
          <p:cNvSpPr/>
          <p:nvPr/>
        </p:nvSpPr>
        <p:spPr>
          <a:xfrm>
            <a:off x="5331948" y="4580568"/>
            <a:ext cx="1521461" cy="197999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rgbClr val="FF0000"/>
                </a:solidFill>
              </a:rPr>
              <a:t>Layer1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 flipH="1" flipV="1">
            <a:off x="4501371" y="4714858"/>
            <a:ext cx="864097" cy="1979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圓角矩形 25"/>
          <p:cNvSpPr/>
          <p:nvPr/>
        </p:nvSpPr>
        <p:spPr>
          <a:xfrm>
            <a:off x="5333328" y="4849425"/>
            <a:ext cx="1521461" cy="19423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rgbClr val="FF0000"/>
                </a:solidFill>
              </a:rPr>
              <a:t>Layer2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2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19" y="1043444"/>
            <a:ext cx="8329762" cy="5678031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zh-TW" sz="4400" dirty="0"/>
              <a:t>Step </a:t>
            </a:r>
            <a:r>
              <a:rPr lang="en-US" altLang="zh-TW" sz="4400" dirty="0" smtClean="0"/>
              <a:t>3-4 </a:t>
            </a:r>
            <a:r>
              <a:rPr lang="en-US" altLang="zh-TW" sz="4400" dirty="0"/>
              <a:t>: </a:t>
            </a:r>
            <a:r>
              <a:rPr lang="en-US" altLang="zh-TW" sz="4400" dirty="0" smtClean="0"/>
              <a:t>Set Scene</a:t>
            </a:r>
            <a:endParaRPr lang="zh-TW" altLang="en-US" sz="4400" dirty="0"/>
          </a:p>
        </p:txBody>
      </p:sp>
      <p:sp>
        <p:nvSpPr>
          <p:cNvPr id="9" name="圓角矩形 8"/>
          <p:cNvSpPr/>
          <p:nvPr/>
        </p:nvSpPr>
        <p:spPr>
          <a:xfrm>
            <a:off x="7135585" y="2716823"/>
            <a:ext cx="706987" cy="469128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407119" y="5085184"/>
            <a:ext cx="1233741" cy="504056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1331640" y="1829560"/>
            <a:ext cx="5544616" cy="887263"/>
          </a:xfrm>
          <a:prstGeom prst="roundRect">
            <a:avLst/>
          </a:prstGeom>
          <a:solidFill>
            <a:srgbClr val="FFFFFF">
              <a:alpha val="7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Press “Render” or Select the “UV/Image Editor” to check the rendering result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45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3508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19" y="1043444"/>
            <a:ext cx="8329762" cy="5678031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zh-TW" sz="4400" dirty="0"/>
              <a:t>Step </a:t>
            </a:r>
            <a:r>
              <a:rPr lang="en-US" altLang="zh-TW" sz="4400" dirty="0" smtClean="0"/>
              <a:t>3-4 </a:t>
            </a:r>
            <a:r>
              <a:rPr lang="en-US" altLang="zh-TW" sz="4400" dirty="0"/>
              <a:t>: </a:t>
            </a:r>
            <a:r>
              <a:rPr lang="en-US" altLang="zh-TW" sz="4400" dirty="0" smtClean="0"/>
              <a:t>Set Scene</a:t>
            </a:r>
            <a:endParaRPr lang="zh-TW" altLang="en-US" sz="4400" dirty="0"/>
          </a:p>
        </p:txBody>
      </p:sp>
      <p:sp>
        <p:nvSpPr>
          <p:cNvPr id="9" name="圓角矩形 8"/>
          <p:cNvSpPr/>
          <p:nvPr/>
        </p:nvSpPr>
        <p:spPr>
          <a:xfrm>
            <a:off x="7599217" y="2731030"/>
            <a:ext cx="706987" cy="469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3707903" y="1666841"/>
            <a:ext cx="3753125" cy="78714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rgbClr val="FF0000"/>
                </a:solidFill>
              </a:rPr>
              <a:t>Animate the final result!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46</a:t>
            </a:fld>
            <a:endParaRPr lang="fr-FR" altLang="zh-TW"/>
          </a:p>
        </p:txBody>
      </p:sp>
      <p:cxnSp>
        <p:nvCxnSpPr>
          <p:cNvPr id="28" name="直線單箭頭接點 27"/>
          <p:cNvCxnSpPr>
            <a:stCxn id="30" idx="3"/>
            <a:endCxn id="29" idx="1"/>
          </p:cNvCxnSpPr>
          <p:nvPr/>
        </p:nvCxnSpPr>
        <p:spPr>
          <a:xfrm flipV="1">
            <a:off x="5724127" y="4041068"/>
            <a:ext cx="1411458" cy="1425228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圓角矩形 28"/>
          <p:cNvSpPr/>
          <p:nvPr/>
        </p:nvSpPr>
        <p:spPr>
          <a:xfrm>
            <a:off x="7135585" y="3501008"/>
            <a:ext cx="1634252" cy="1080120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圓角矩形 29"/>
          <p:cNvSpPr/>
          <p:nvPr/>
        </p:nvSpPr>
        <p:spPr>
          <a:xfrm>
            <a:off x="1907704" y="5055320"/>
            <a:ext cx="3816423" cy="821951"/>
          </a:xfrm>
          <a:prstGeom prst="round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Set video Resolution, Frame </a:t>
            </a:r>
            <a:r>
              <a:rPr lang="en-US" altLang="zh-TW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Range (time) </a:t>
            </a: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&amp; Frame Rate</a:t>
            </a:r>
            <a:endParaRPr lang="zh-TW" altLang="en-US" sz="24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1" name="直線單箭頭接點 30"/>
          <p:cNvCxnSpPr/>
          <p:nvPr/>
        </p:nvCxnSpPr>
        <p:spPr>
          <a:xfrm>
            <a:off x="6306512" y="4128427"/>
            <a:ext cx="1130669" cy="1872968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圓角矩形 31"/>
          <p:cNvSpPr/>
          <p:nvPr/>
        </p:nvSpPr>
        <p:spPr>
          <a:xfrm>
            <a:off x="7135585" y="6001395"/>
            <a:ext cx="1634252" cy="72008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圓角矩形 32"/>
          <p:cNvSpPr/>
          <p:nvPr/>
        </p:nvSpPr>
        <p:spPr>
          <a:xfrm>
            <a:off x="3707904" y="2989089"/>
            <a:ext cx="3298017" cy="1139338"/>
          </a:xfrm>
          <a:prstGeom prst="round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Select output directory &amp; Video type</a:t>
            </a:r>
            <a:endParaRPr lang="zh-TW" altLang="en-US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>
            <a:off x="6660232" y="2453990"/>
            <a:ext cx="959768" cy="5350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6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32" grpId="0" animBg="1"/>
      <p:bldP spid="3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Example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772816"/>
            <a:ext cx="8003232" cy="5112568"/>
          </a:xfrm>
        </p:spPr>
        <p:txBody>
          <a:bodyPr/>
          <a:lstStyle/>
          <a:p>
            <a:r>
              <a:rPr lang="en-US" altLang="zh-TW" sz="2400" dirty="0"/>
              <a:t>Life of Pi and R.I.P.D Tracking and </a:t>
            </a:r>
            <a:r>
              <a:rPr lang="en-US" altLang="zh-TW" sz="2400" dirty="0" err="1"/>
              <a:t>MatchMove</a:t>
            </a:r>
            <a:endParaRPr lang="en-US" altLang="zh-TW" sz="2400" dirty="0"/>
          </a:p>
          <a:p>
            <a:pPr lvl="1"/>
            <a:r>
              <a:rPr lang="en-US" altLang="zh-TW" sz="2000" dirty="0" smtClean="0">
                <a:hlinkClick r:id="rId3"/>
              </a:rPr>
              <a:t>https</a:t>
            </a:r>
            <a:r>
              <a:rPr lang="en-US" altLang="zh-TW" sz="2000" dirty="0">
                <a:hlinkClick r:id="rId3"/>
              </a:rPr>
              <a:t>://</a:t>
            </a:r>
            <a:r>
              <a:rPr lang="en-US" altLang="zh-TW" sz="2000" dirty="0" smtClean="0">
                <a:hlinkClick r:id="rId3"/>
              </a:rPr>
              <a:t>www.youtube.com/watch?v=lE3QwDfoyp4</a:t>
            </a:r>
            <a:endParaRPr lang="en-US" altLang="zh-TW" sz="2000" dirty="0" smtClean="0"/>
          </a:p>
          <a:p>
            <a:r>
              <a:rPr lang="fr-FR" altLang="zh-TW" sz="2400" dirty="0"/>
              <a:t>NTU VFX 2011 Assignment #</a:t>
            </a:r>
            <a:r>
              <a:rPr lang="fr-FR" altLang="zh-TW" sz="2400" dirty="0" smtClean="0"/>
              <a:t>3</a:t>
            </a:r>
            <a:endParaRPr lang="en-US" altLang="zh-TW" sz="2400" dirty="0"/>
          </a:p>
          <a:p>
            <a:pPr lvl="1"/>
            <a:r>
              <a:rPr lang="en-US" altLang="zh-TW" sz="2000" dirty="0" smtClean="0">
                <a:hlinkClick r:id="rId4"/>
              </a:rPr>
              <a:t>https</a:t>
            </a:r>
            <a:r>
              <a:rPr lang="en-US" altLang="zh-TW" sz="2000" dirty="0">
                <a:hlinkClick r:id="rId4"/>
              </a:rPr>
              <a:t>://</a:t>
            </a:r>
            <a:r>
              <a:rPr lang="en-US" altLang="zh-TW" sz="2000" dirty="0" smtClean="0">
                <a:hlinkClick r:id="rId4"/>
              </a:rPr>
              <a:t>www.youtube.com/playlist?list=PLDBC5F12DD815090D</a:t>
            </a:r>
            <a:endParaRPr lang="en-US" altLang="zh-TW" sz="2000" dirty="0" smtClean="0"/>
          </a:p>
          <a:p>
            <a:r>
              <a:rPr lang="fr-FR" altLang="zh-TW" sz="2400" dirty="0"/>
              <a:t>NTU VFX </a:t>
            </a:r>
            <a:r>
              <a:rPr lang="fr-FR" altLang="zh-TW" sz="2400" dirty="0" smtClean="0"/>
              <a:t>2012 </a:t>
            </a:r>
            <a:r>
              <a:rPr lang="fr-FR" altLang="zh-TW" sz="2400" dirty="0"/>
              <a:t>Assignment #3</a:t>
            </a:r>
            <a:endParaRPr lang="en-US" altLang="zh-TW" sz="2400" dirty="0"/>
          </a:p>
          <a:p>
            <a:pPr lvl="1"/>
            <a:r>
              <a:rPr lang="en-US" altLang="zh-TW" sz="2000" dirty="0">
                <a:hlinkClick r:id="rId5"/>
              </a:rPr>
              <a:t>https://</a:t>
            </a:r>
            <a:r>
              <a:rPr lang="en-US" altLang="zh-TW" sz="2000" dirty="0" smtClean="0">
                <a:hlinkClick r:id="rId5"/>
              </a:rPr>
              <a:t>www.youtube.com/playlist?list=PLiioR5ew-ZqsFuya7pwt9Y0eopsR8KpmI</a:t>
            </a:r>
            <a:endParaRPr lang="en-US" altLang="zh-TW" sz="2000" dirty="0" smtClean="0"/>
          </a:p>
          <a:p>
            <a:r>
              <a:rPr lang="fr-FR" altLang="zh-TW" sz="2400" dirty="0"/>
              <a:t>NTU VFX </a:t>
            </a:r>
            <a:r>
              <a:rPr lang="fr-FR" altLang="zh-TW" sz="2400" dirty="0" smtClean="0"/>
              <a:t>2013 </a:t>
            </a:r>
            <a:r>
              <a:rPr lang="fr-FR" altLang="zh-TW" sz="2400" dirty="0"/>
              <a:t>Assignment #3</a:t>
            </a:r>
            <a:endParaRPr lang="en-US" altLang="zh-TW" sz="2400" dirty="0"/>
          </a:p>
          <a:p>
            <a:pPr lvl="1"/>
            <a:r>
              <a:rPr lang="en-US" altLang="zh-TW" sz="2000" dirty="0">
                <a:hlinkClick r:id="rId6"/>
              </a:rPr>
              <a:t>https://</a:t>
            </a:r>
            <a:r>
              <a:rPr lang="en-US" altLang="zh-TW" sz="2000" dirty="0" smtClean="0">
                <a:hlinkClick r:id="rId6"/>
              </a:rPr>
              <a:t>www.youtube.com/playlist?list=PLiioR5ew-Zqs7_Q72a8AMQPaJ77LZSUyW</a:t>
            </a:r>
            <a:endParaRPr lang="en-US" altLang="zh-TW" sz="2000" dirty="0" smtClean="0"/>
          </a:p>
          <a:p>
            <a:pPr lvl="1"/>
            <a:endParaRPr lang="en-US" altLang="zh-TW" sz="2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47</a:t>
            </a:fld>
            <a:endParaRPr lang="fr-FR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400600"/>
          </a:xfrm>
        </p:spPr>
        <p:txBody>
          <a:bodyPr/>
          <a:lstStyle/>
          <a:p>
            <a:r>
              <a:rPr lang="en-US" altLang="zh-TW" sz="2800" dirty="0" smtClean="0"/>
              <a:t>Blender </a:t>
            </a:r>
          </a:p>
          <a:p>
            <a:pPr lvl="1"/>
            <a:r>
              <a:rPr lang="en-US" altLang="zh-TW" sz="2400" dirty="0" smtClean="0"/>
              <a:t>Official website</a:t>
            </a:r>
          </a:p>
          <a:p>
            <a:pPr lvl="1">
              <a:buNone/>
            </a:pPr>
            <a:r>
              <a:rPr lang="en-US" altLang="zh-TW" sz="2400" dirty="0" smtClean="0"/>
              <a:t>	</a:t>
            </a:r>
            <a:r>
              <a:rPr lang="en-US" altLang="zh-TW" sz="2400" dirty="0" smtClean="0">
                <a:hlinkClick r:id="rId2"/>
              </a:rPr>
              <a:t>http://www.blender.org/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2.70 release log</a:t>
            </a:r>
          </a:p>
          <a:p>
            <a:pPr lvl="1">
              <a:buNone/>
            </a:pPr>
            <a:r>
              <a:rPr lang="en-US" altLang="zh-TW" sz="2400" dirty="0"/>
              <a:t>	</a:t>
            </a:r>
            <a:r>
              <a:rPr lang="en-US" altLang="zh-TW" sz="2400" dirty="0">
                <a:hlinkClick r:id="rId3"/>
              </a:rPr>
              <a:t>http://</a:t>
            </a:r>
            <a:r>
              <a:rPr lang="en-US" altLang="zh-TW" sz="2400" dirty="0" smtClean="0">
                <a:hlinkClick r:id="rId3"/>
              </a:rPr>
              <a:t>wiki.blender.org/index.php/Dev:Ref/Release_Notes/2.70</a:t>
            </a:r>
            <a:endParaRPr lang="en-US" altLang="zh-TW" sz="2400" dirty="0" smtClean="0"/>
          </a:p>
          <a:p>
            <a:pPr lvl="1"/>
            <a:r>
              <a:rPr lang="en-US" altLang="zh-TW" sz="2400" dirty="0"/>
              <a:t>2.70 New Features</a:t>
            </a:r>
            <a:br>
              <a:rPr lang="en-US" altLang="zh-TW" sz="2400" dirty="0"/>
            </a:br>
            <a:r>
              <a:rPr lang="en-US" altLang="zh-TW" sz="2400" dirty="0">
                <a:hlinkClick r:id="rId4"/>
              </a:rPr>
              <a:t>http://www.blender.org/features/2-70</a:t>
            </a:r>
            <a:r>
              <a:rPr lang="en-US" altLang="zh-TW" sz="2400" dirty="0" smtClean="0">
                <a:hlinkClick r:id="rId4"/>
              </a:rPr>
              <a:t>/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Tutorial</a:t>
            </a:r>
            <a:endParaRPr lang="en-US" altLang="zh-TW" sz="2400" dirty="0"/>
          </a:p>
          <a:p>
            <a:pPr lvl="1">
              <a:buNone/>
            </a:pPr>
            <a:r>
              <a:rPr lang="en-US" altLang="zh-TW" sz="2400" dirty="0" smtClean="0"/>
              <a:t>	</a:t>
            </a:r>
            <a:r>
              <a:rPr lang="en-US" altLang="zh-TW" sz="2400" dirty="0">
                <a:hlinkClick r:id="rId5"/>
              </a:rPr>
              <a:t>http://</a:t>
            </a:r>
            <a:r>
              <a:rPr lang="en-US" altLang="zh-TW" sz="2400" dirty="0" smtClean="0">
                <a:hlinkClick r:id="rId5"/>
              </a:rPr>
              <a:t>www.blender.org/support/tutorials/</a:t>
            </a:r>
            <a:endParaRPr lang="en-US" altLang="zh-TW" sz="2400" dirty="0"/>
          </a:p>
          <a:p>
            <a:pPr lvl="1"/>
            <a:r>
              <a:rPr lang="en-US" altLang="zh-TW" sz="2400" dirty="0" smtClean="0"/>
              <a:t>2014 Demo</a:t>
            </a:r>
            <a:br>
              <a:rPr lang="en-US" altLang="zh-TW" sz="2400" dirty="0" smtClean="0"/>
            </a:br>
            <a:r>
              <a:rPr lang="en-US" altLang="zh-TW" sz="2400" dirty="0" smtClean="0">
                <a:hlinkClick r:id="rId6"/>
              </a:rPr>
              <a:t>https</a:t>
            </a:r>
            <a:r>
              <a:rPr lang="en-US" altLang="zh-TW" sz="2400" dirty="0">
                <a:hlinkClick r:id="rId6"/>
              </a:rPr>
              <a:t>://</a:t>
            </a:r>
            <a:r>
              <a:rPr lang="en-US" altLang="zh-TW" sz="2400" dirty="0" smtClean="0">
                <a:hlinkClick r:id="rId6"/>
              </a:rPr>
              <a:t>www.youtube.com/watch?v=EJed22ShxLc</a:t>
            </a:r>
            <a:endParaRPr lang="en-US" altLang="zh-TW" sz="2400" dirty="0" smtClean="0"/>
          </a:p>
          <a:p>
            <a:pPr lvl="1"/>
            <a:endParaRPr lang="en-US" altLang="zh-TW" sz="24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48</a:t>
            </a:fld>
            <a:endParaRPr lang="fr-FR" altLang="zh-TW" dirty="0"/>
          </a:p>
        </p:txBody>
      </p:sp>
    </p:spTree>
    <p:extLst>
      <p:ext uri="{BB962C8B-B14F-4D97-AF65-F5344CB8AC3E}">
        <p14:creationId xmlns:p14="http://schemas.microsoft.com/office/powerpoint/2010/main" val="251112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r>
              <a:rPr lang="en-US" altLang="zh-TW" sz="2800" dirty="0" smtClean="0"/>
              <a:t>Blender</a:t>
            </a:r>
          </a:p>
          <a:p>
            <a:pPr lvl="1"/>
            <a:r>
              <a:rPr lang="en-US" altLang="zh-TW" sz="2400" dirty="0"/>
              <a:t>Blender </a:t>
            </a:r>
            <a:r>
              <a:rPr lang="en-US" altLang="zh-TW" sz="2400" dirty="0" smtClean="0"/>
              <a:t>2.70 </a:t>
            </a:r>
            <a:r>
              <a:rPr lang="en-US" altLang="zh-TW" sz="2400" dirty="0"/>
              <a:t>Camera </a:t>
            </a:r>
            <a:r>
              <a:rPr lang="en-US" altLang="zh-TW" sz="2400" dirty="0" smtClean="0"/>
              <a:t>Tracking</a:t>
            </a:r>
            <a:r>
              <a:rPr lang="en-US" altLang="zh-TW" sz="2400" dirty="0" smtClean="0">
                <a:hlinkClick r:id="rId3"/>
              </a:rPr>
              <a:t/>
            </a:r>
            <a:br>
              <a:rPr lang="en-US" altLang="zh-TW" sz="2400" dirty="0" smtClean="0">
                <a:hlinkClick r:id="rId3"/>
              </a:rPr>
            </a:br>
            <a:r>
              <a:rPr lang="en-US" altLang="zh-TW" sz="2400" dirty="0">
                <a:hlinkClick r:id="rId4"/>
              </a:rPr>
              <a:t>http://</a:t>
            </a:r>
            <a:r>
              <a:rPr lang="en-US" altLang="zh-TW" sz="2400" dirty="0" smtClean="0">
                <a:hlinkClick r:id="rId4"/>
              </a:rPr>
              <a:t>vimeo.com/87658924</a:t>
            </a:r>
            <a:r>
              <a:rPr lang="en-US" altLang="zh-TW" sz="2400" dirty="0"/>
              <a:t/>
            </a:r>
            <a:br>
              <a:rPr lang="en-US" altLang="zh-TW" sz="2400" dirty="0"/>
            </a:br>
            <a:r>
              <a:rPr lang="en-US" altLang="zh-TW" sz="2400" dirty="0" smtClean="0">
                <a:hlinkClick r:id="rId5"/>
              </a:rPr>
              <a:t>http://www.youtube.com/watch?v=mQY0EtYniqA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Match </a:t>
            </a:r>
            <a:r>
              <a:rPr lang="en-US" altLang="zh-TW" sz="2400" dirty="0"/>
              <a:t>Moving Tutorial in </a:t>
            </a:r>
            <a:r>
              <a:rPr lang="en-US" altLang="zh-TW" sz="2400" dirty="0" smtClean="0"/>
              <a:t>Blender</a:t>
            </a:r>
            <a:r>
              <a:rPr lang="en-US" altLang="zh-TW" sz="2400" dirty="0" smtClean="0">
                <a:hlinkClick r:id="rId6"/>
              </a:rPr>
              <a:t/>
            </a:r>
            <a:br>
              <a:rPr lang="en-US" altLang="zh-TW" sz="2400" dirty="0" smtClean="0">
                <a:hlinkClick r:id="rId6"/>
              </a:rPr>
            </a:br>
            <a:r>
              <a:rPr lang="en-US" altLang="zh-TW" sz="2400" dirty="0">
                <a:hlinkClick r:id="rId7"/>
              </a:rPr>
              <a:t>https://</a:t>
            </a:r>
            <a:r>
              <a:rPr lang="en-US" altLang="zh-TW" sz="2400" dirty="0" smtClean="0">
                <a:hlinkClick r:id="rId7"/>
              </a:rPr>
              <a:t>www.youtube.com/watch?v=GzL33T1CNgY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Basic video tutorial</a:t>
            </a:r>
            <a:br>
              <a:rPr lang="en-US" altLang="zh-TW" sz="2400" dirty="0" smtClean="0"/>
            </a:br>
            <a:r>
              <a:rPr lang="en-US" altLang="zh-TW" sz="2400" dirty="0">
                <a:hlinkClick r:id="rId8"/>
              </a:rPr>
              <a:t>https://</a:t>
            </a:r>
            <a:r>
              <a:rPr lang="en-US" altLang="zh-TW" sz="2400" dirty="0" smtClean="0">
                <a:hlinkClick r:id="rId8"/>
              </a:rPr>
              <a:t>www.youtube.com/results?search_query=blender+tutorial+beginner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Basic video tutorial for Blender and Voodoo </a:t>
            </a:r>
            <a:r>
              <a:rPr lang="en-US" altLang="zh-TW" sz="2400" dirty="0" smtClean="0">
                <a:solidFill>
                  <a:srgbClr val="FF0000"/>
                </a:solidFill>
              </a:rPr>
              <a:t>[Older vision]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 smtClean="0">
                <a:hlinkClick r:id="rId9"/>
              </a:rPr>
              <a:t>http://www.youtube.com/watch?v=kPZbtKQ1a4g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en-US" altLang="zh-TW" sz="2400" dirty="0">
                <a:hlinkClick r:id="rId10"/>
              </a:rPr>
              <a:t>http://www.youtube.com/watch?v=sO4kmT-n3lU</a:t>
            </a:r>
            <a:endParaRPr lang="en-US" altLang="zh-TW" sz="2400" dirty="0" smtClean="0"/>
          </a:p>
          <a:p>
            <a:pPr lvl="2"/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49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b="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Setting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0872" y="1423317"/>
            <a:ext cx="8229600" cy="4525963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Blender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Version: 2.70a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Operating System</a:t>
            </a:r>
          </a:p>
          <a:p>
            <a:pPr lvl="2">
              <a:spcBef>
                <a:spcPts val="200"/>
              </a:spcBef>
            </a:pPr>
            <a:r>
              <a:rPr lang="en-US" altLang="zh-TW" sz="2000" dirty="0" smtClean="0"/>
              <a:t>Windows XP/Vista/ 7 / 8  32/64 bits, Linux, Mac OS X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Web Site: </a:t>
            </a:r>
            <a:r>
              <a:rPr lang="en-US" altLang="zh-TW" sz="2400" dirty="0" smtClean="0">
                <a:hlinkClick r:id="rId3"/>
              </a:rPr>
              <a:t>http://www.blender.org/</a:t>
            </a:r>
            <a:endParaRPr lang="en-US" altLang="zh-TW" sz="2400" dirty="0" smtClean="0"/>
          </a:p>
          <a:p>
            <a:pPr>
              <a:spcBef>
                <a:spcPts val="600"/>
              </a:spcBef>
            </a:pP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Voodoo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Version: 1.2.0 beta 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Operating System</a:t>
            </a:r>
          </a:p>
          <a:p>
            <a:pPr lvl="2">
              <a:spcBef>
                <a:spcPts val="200"/>
              </a:spcBef>
            </a:pPr>
            <a:r>
              <a:rPr lang="en-US" altLang="zh-TW" sz="2000" dirty="0" smtClean="0"/>
              <a:t>Windows 95/98/NT/2000/Me/XP/Vista/</a:t>
            </a:r>
            <a:r>
              <a:rPr lang="en-US" altLang="zh-TW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altLang="zh-TW" sz="2000" dirty="0" smtClean="0"/>
              <a:t>, Linux</a:t>
            </a:r>
          </a:p>
          <a:p>
            <a:pPr lvl="1">
              <a:spcBef>
                <a:spcPts val="200"/>
              </a:spcBef>
            </a:pPr>
            <a:r>
              <a:rPr lang="en-US" altLang="zh-TW" sz="2400" dirty="0" smtClean="0"/>
              <a:t>Web Site: </a:t>
            </a:r>
            <a:r>
              <a:rPr lang="en-US" altLang="zh-TW" sz="2400" dirty="0" smtClean="0">
                <a:hlinkClick r:id="rId4"/>
              </a:rPr>
              <a:t>http://www.digilab.uni-hannover.de/</a:t>
            </a:r>
            <a:endParaRPr lang="en-US" altLang="zh-TW" sz="2400" dirty="0" smtClean="0"/>
          </a:p>
          <a:p>
            <a:pPr>
              <a:spcBef>
                <a:spcPts val="600"/>
              </a:spcBef>
            </a:pPr>
            <a:r>
              <a:rPr lang="en-US" altLang="zh-TW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Options</a:t>
            </a:r>
            <a:r>
              <a:rPr lang="en-US" altLang="zh-TW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Free: Blender + ICARUS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Pay: </a:t>
            </a:r>
            <a:r>
              <a:rPr lang="en-US" altLang="zh-TW" sz="2200" dirty="0" err="1" smtClean="0"/>
              <a:t>boujou</a:t>
            </a:r>
            <a:r>
              <a:rPr lang="en-US" altLang="zh-TW" sz="2200" dirty="0" smtClean="0"/>
              <a:t> + 3D Max, </a:t>
            </a:r>
            <a:r>
              <a:rPr lang="en-US" altLang="zh-TW" sz="2200" dirty="0" err="1" smtClean="0"/>
              <a:t>boujou</a:t>
            </a:r>
            <a:r>
              <a:rPr lang="en-US" altLang="zh-TW" sz="2200" dirty="0" smtClean="0"/>
              <a:t> + Maya, ...</a:t>
            </a:r>
            <a:endParaRPr lang="zh-TW" altLang="en-US" sz="2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</a:t>
            </a:fld>
            <a:endParaRPr lang="fr-FR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000" dirty="0"/>
              <a:t>Voodoo</a:t>
            </a:r>
          </a:p>
          <a:p>
            <a:pPr lvl="1"/>
            <a:r>
              <a:rPr lang="en-US" altLang="zh-TW" sz="2700" dirty="0" smtClean="0"/>
              <a:t>Python problem between Voodoo and Blender appear again for different versions!!!!!</a:t>
            </a:r>
          </a:p>
          <a:p>
            <a:pPr lvl="2"/>
            <a:r>
              <a:rPr lang="en-US" altLang="zh-TW" dirty="0" smtClean="0"/>
              <a:t>Voodoo camera Import for v2.68 </a:t>
            </a:r>
            <a:r>
              <a:rPr lang="en-US" altLang="zh-TW" dirty="0"/>
              <a:t>~</a:t>
            </a:r>
            <a:r>
              <a:rPr lang="en-US" altLang="zh-TW" dirty="0" smtClean="0"/>
              <a:t> v2.70</a:t>
            </a:r>
            <a:br>
              <a:rPr lang="en-US" altLang="zh-TW" dirty="0" smtClean="0"/>
            </a:br>
            <a:r>
              <a:rPr lang="en-US" altLang="zh-TW" dirty="0" smtClean="0"/>
              <a:t>(io_import_voodoo_camera_fix.py)</a:t>
            </a:r>
            <a:br>
              <a:rPr lang="en-US" altLang="zh-TW" dirty="0" smtClean="0"/>
            </a:br>
            <a:r>
              <a:rPr lang="en-US" altLang="zh-TW" b="1" dirty="0">
                <a:hlinkClick r:id="rId3"/>
              </a:rPr>
              <a:t>http://ppt.cc/BNkt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2700" dirty="0" smtClean="0"/>
              <a:t>Voodoo document website</a:t>
            </a:r>
            <a:br>
              <a:rPr lang="en-US" altLang="zh-TW" sz="2700" dirty="0" smtClean="0"/>
            </a:br>
            <a:r>
              <a:rPr lang="en-US" altLang="zh-TW" sz="2700" dirty="0" smtClean="0">
                <a:hlinkClick r:id="rId4"/>
              </a:rPr>
              <a:t>http://0rz.tw/c2ceR</a:t>
            </a:r>
            <a:endParaRPr lang="en-US" altLang="zh-TW" sz="2700" dirty="0" smtClean="0"/>
          </a:p>
          <a:p>
            <a:pPr lvl="1"/>
            <a:r>
              <a:rPr lang="en-US" altLang="zh-TW" sz="2700" dirty="0" smtClean="0"/>
              <a:t>CINEMA </a:t>
            </a:r>
            <a:r>
              <a:rPr lang="en-US" altLang="zh-TW" sz="2700" dirty="0"/>
              <a:t>4D + VOODOO </a:t>
            </a:r>
            <a:r>
              <a:rPr lang="en-US" altLang="zh-TW" sz="2700" dirty="0" smtClean="0"/>
              <a:t>– TUTORIAL</a:t>
            </a:r>
            <a:br>
              <a:rPr lang="en-US" altLang="zh-TW" sz="2700" dirty="0" smtClean="0"/>
            </a:br>
            <a:r>
              <a:rPr lang="en-US" altLang="zh-TW" sz="2400" dirty="0">
                <a:hlinkClick r:id="rId5"/>
              </a:rPr>
              <a:t>http://www.youtube.com/watch?v=JWlW7ay0yi4</a:t>
            </a:r>
            <a:endParaRPr lang="en-US" altLang="zh-TW" sz="2700" dirty="0"/>
          </a:p>
          <a:p>
            <a:pPr lvl="2"/>
            <a:endParaRPr lang="en-US" altLang="zh-TW" sz="2000" u="sng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50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Reference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Other Resources</a:t>
            </a:r>
          </a:p>
          <a:p>
            <a:pPr lvl="1"/>
            <a:r>
              <a:rPr lang="en-US" altLang="zh-TW" sz="2700" dirty="0" smtClean="0"/>
              <a:t>K-Lite Codec Pack</a:t>
            </a:r>
          </a:p>
          <a:p>
            <a:pPr lvl="2"/>
            <a:r>
              <a:rPr lang="en-US" altLang="zh-TW" dirty="0" smtClean="0"/>
              <a:t>Mega, Full, Standard and Basic</a:t>
            </a:r>
            <a:br>
              <a:rPr lang="en-US" altLang="zh-TW" dirty="0" smtClean="0"/>
            </a:br>
            <a:r>
              <a:rPr lang="en-US" altLang="zh-TW" dirty="0">
                <a:hlinkClick r:id="rId3"/>
              </a:rPr>
              <a:t>http://www.codecguide.com/download_kl.htm</a:t>
            </a:r>
            <a:endParaRPr lang="en-US" altLang="zh-TW" dirty="0" smtClean="0"/>
          </a:p>
          <a:p>
            <a:pPr lvl="1"/>
            <a:r>
              <a:rPr lang="en-US" altLang="zh-TW" sz="2700" dirty="0"/>
              <a:t>Video Editing Tools</a:t>
            </a:r>
          </a:p>
          <a:p>
            <a:pPr lvl="2"/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威力導演、繪聲繪影、</a:t>
            </a:r>
            <a:r>
              <a:rPr lang="en-US" altLang="zh-TW" dirty="0" smtClean="0"/>
              <a:t> …</a:t>
            </a:r>
          </a:p>
          <a:p>
            <a:pPr lvl="2"/>
            <a:r>
              <a:rPr lang="en-US" altLang="zh-TW" dirty="0" smtClean="0"/>
              <a:t>Sony Vegas, Adobe After Effects, Premiere, …</a:t>
            </a:r>
          </a:p>
          <a:p>
            <a:pPr lvl="1"/>
            <a:r>
              <a:rPr lang="en-US" altLang="zh-TW" sz="2700" dirty="0"/>
              <a:t>Sound/Music Editing Tools</a:t>
            </a:r>
          </a:p>
          <a:p>
            <a:pPr lvl="2"/>
            <a:r>
              <a:rPr lang="en-US" altLang="zh-TW" dirty="0" smtClean="0"/>
              <a:t>Adobe Audition ( original </a:t>
            </a:r>
            <a:r>
              <a:rPr lang="en-US" altLang="zh-TW" dirty="0" err="1" smtClean="0"/>
              <a:t>cooledit</a:t>
            </a:r>
            <a:r>
              <a:rPr lang="en-US" altLang="zh-TW" dirty="0" smtClean="0"/>
              <a:t> ), </a:t>
            </a:r>
            <a:r>
              <a:rPr lang="en-US" altLang="zh-TW" dirty="0" err="1" smtClean="0"/>
              <a:t>Goldwave</a:t>
            </a:r>
            <a:r>
              <a:rPr lang="en-US" altLang="zh-TW" dirty="0" smtClean="0"/>
              <a:t>, … </a:t>
            </a:r>
            <a:endParaRPr lang="zh-TW" altLang="en-US" dirty="0" smtClean="0"/>
          </a:p>
          <a:p>
            <a:endParaRPr lang="en-US" altLang="zh-TW" sz="2800" dirty="0" smtClean="0"/>
          </a:p>
          <a:p>
            <a:pPr lvl="1"/>
            <a:endParaRPr lang="en-US" altLang="zh-TW" sz="2400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51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475656" y="297230"/>
            <a:ext cx="62646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ea typeface="STLiti" pitchFamily="2" charset="-122"/>
              </a:rPr>
              <a:t>Thank  you </a:t>
            </a:r>
            <a:br>
              <a:rPr lang="en-US" altLang="zh-TW" sz="6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ea typeface="STLiti" pitchFamily="2" charset="-122"/>
              </a:rPr>
            </a:br>
            <a:r>
              <a:rPr lang="en-US" altLang="zh-TW" sz="6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  <a:ea typeface="STLiti" pitchFamily="2" charset="-122"/>
              </a:rPr>
              <a:t>for your attention!</a:t>
            </a:r>
            <a:endParaRPr lang="zh-TW" altLang="en-US" sz="6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  <a:ea typeface="STLiti" pitchFamily="2" charset="-122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52</a:t>
            </a:fld>
            <a:endParaRPr lang="fr-FR" altLang="zh-TW"/>
          </a:p>
        </p:txBody>
      </p:sp>
      <p:pic>
        <p:nvPicPr>
          <p:cNvPr id="46085" name="Picture 5" descr="J:\Course\2012 Spring\Digital Visual Effects\assignment\Project #3 MatchMove\img\cat\Puss in Boots - The Three Diablos 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100000" l="6641" r="90781">
                        <a14:foregroundMark x1="76719" y1="28889" x2="69844" y2="81111"/>
                        <a14:backgroundMark x1="13203" y1="67639" x2="15156" y2="88194"/>
                        <a14:backgroundMark x1="17188" y1="85000" x2="21016" y2="90972"/>
                        <a14:backgroundMark x1="28438" y1="89028" x2="28750" y2="97639"/>
                        <a14:backgroundMark x1="28438" y1="83611" x2="28906" y2="92222"/>
                        <a14:backgroundMark x1="28438" y1="81944" x2="28438" y2="88472"/>
                        <a14:backgroundMark x1="36328" y1="72500" x2="43359" y2="72500"/>
                        <a14:backgroundMark x1="35625" y1="58750" x2="40938" y2="47917"/>
                        <a14:backgroundMark x1="34531" y1="54861" x2="41563" y2="45972"/>
                        <a14:backgroundMark x1="39141" y1="45139" x2="41875" y2="47083"/>
                        <a14:backgroundMark x1="16875" y1="60833" x2="13828" y2="79583"/>
                        <a14:backgroundMark x1="19609" y1="77639" x2="19922" y2="81667"/>
                        <a14:backgroundMark x1="65469" y1="55417" x2="65156" y2="89028"/>
                        <a14:backgroundMark x1="73828" y1="80833" x2="72188" y2="87917"/>
                        <a14:backgroundMark x1="51563" y1="73333" x2="51406" y2="88194"/>
                        <a14:backgroundMark x1="57500" y1="53333" x2="58125" y2="53472"/>
                        <a14:backgroundMark x1="44453" y1="57083" x2="44453" y2="60000"/>
                        <a14:backgroundMark x1="39844" y1="61111" x2="39844" y2="54028"/>
                        <a14:backgroundMark x1="38047" y1="59167" x2="34688" y2="60278"/>
                        <a14:backgroundMark x1="19766" y1="77361" x2="19766" y2="81389"/>
                        <a14:backgroundMark x1="34063" y1="54861" x2="35625" y2="51111"/>
                        <a14:backgroundMark x1="43828" y1="64583" x2="43828" y2="67917"/>
                        <a14:backgroundMark x1="72891" y1="81944" x2="72344" y2="83056"/>
                        <a14:backgroundMark x1="64844" y1="27222" x2="62578" y2="38611"/>
                        <a14:backgroundMark x1="58047" y1="40278" x2="59609" y2="44861"/>
                        <a14:backgroundMark x1="63516" y1="39583" x2="64531" y2="43194"/>
                        <a14:backgroundMark x1="74219" y1="75139" x2="73672" y2="80417"/>
                        <a14:backgroundMark x1="73906" y1="79583" x2="74922" y2="83056"/>
                        <a14:backgroundMark x1="66719" y1="86389" x2="69453" y2="88611"/>
                        <a14:backgroundMark x1="53125" y1="78889" x2="56094" y2="85694"/>
                        <a14:backgroundMark x1="45078" y1="86944" x2="46953" y2="89861"/>
                        <a14:backgroundMark x1="57344" y1="51528" x2="57813" y2="53472"/>
                        <a14:backgroundMark x1="57578" y1="62639" x2="57813" y2="63333"/>
                        <a14:backgroundMark x1="40234" y1="59028" x2="40234" y2="60833"/>
                        <a14:backgroundMark x1="33750" y1="55556" x2="34453" y2="59028"/>
                        <a14:backgroundMark x1="34922" y1="60833" x2="34922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8" y="1959480"/>
            <a:ext cx="8708480" cy="489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15687" t="3736" r="47787" b="44094"/>
          <a:stretch>
            <a:fillRect/>
          </a:stretch>
        </p:blipFill>
        <p:spPr bwMode="auto">
          <a:xfrm>
            <a:off x="755576" y="1556792"/>
            <a:ext cx="6120680" cy="491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/>
              <a:t>Step </a:t>
            </a:r>
            <a:r>
              <a:rPr lang="en-US" altLang="zh-TW" sz="3600" dirty="0" smtClean="0"/>
              <a:t>4-1 </a:t>
            </a:r>
            <a:r>
              <a:rPr lang="en-US" altLang="zh-TW" sz="3600" dirty="0"/>
              <a:t>: </a:t>
            </a:r>
            <a:r>
              <a:rPr lang="en-US" altLang="zh-TW" sz="3600" dirty="0" smtClean="0"/>
              <a:t>Adjust Rendering Property</a:t>
            </a:r>
            <a:endParaRPr lang="zh-TW" altLang="en-US" sz="3600" dirty="0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53</a:t>
            </a:fld>
            <a:endParaRPr lang="fr-FR" altLang="zh-TW"/>
          </a:p>
        </p:txBody>
      </p:sp>
      <p:sp>
        <p:nvSpPr>
          <p:cNvPr id="11" name="圓角矩形 10"/>
          <p:cNvSpPr/>
          <p:nvPr/>
        </p:nvSpPr>
        <p:spPr>
          <a:xfrm>
            <a:off x="6300192" y="2276872"/>
            <a:ext cx="2520280" cy="2016224"/>
          </a:xfrm>
          <a:prstGeom prst="roundRect">
            <a:avLst/>
          </a:prstGeom>
          <a:solidFill>
            <a:srgbClr val="FFFFFF">
              <a:alpha val="80000"/>
            </a:srgb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To avoid rendering the feature point cloud in your result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rot="10800000" flipV="1">
            <a:off x="4139952" y="2852936"/>
            <a:ext cx="2160240" cy="648072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3497" b="16323"/>
          <a:stretch/>
        </p:blipFill>
        <p:spPr bwMode="auto">
          <a:xfrm>
            <a:off x="1241946" y="1461036"/>
            <a:ext cx="7033540" cy="495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0"/>
          </a:xfrm>
        </p:spPr>
        <p:txBody>
          <a:bodyPr/>
          <a:lstStyle/>
          <a:p>
            <a:r>
              <a:rPr lang="en-US" altLang="zh-TW" sz="3600" dirty="0" smtClean="0"/>
              <a:t>Step 4-2 : </a:t>
            </a:r>
            <a:r>
              <a:rPr lang="en-US" altLang="zh-TW" sz="3600" dirty="0"/>
              <a:t>Adjust Rendering Property</a:t>
            </a:r>
            <a:endParaRPr lang="zh-TW" altLang="en-US" sz="3600" dirty="0"/>
          </a:p>
        </p:txBody>
      </p:sp>
      <p:sp>
        <p:nvSpPr>
          <p:cNvPr id="7" name="圓角矩形 6"/>
          <p:cNvSpPr/>
          <p:nvPr/>
        </p:nvSpPr>
        <p:spPr>
          <a:xfrm>
            <a:off x="1043608" y="4077072"/>
            <a:ext cx="2448272" cy="1944216"/>
          </a:xfrm>
          <a:prstGeom prst="roundRect">
            <a:avLst/>
          </a:prstGeom>
          <a:solidFill>
            <a:schemeClr val="tx1">
              <a:alpha val="60000"/>
            </a:schemeClr>
          </a:solidFill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ts val="0"/>
              </a:spcBef>
            </a:pP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Cancel the </a:t>
            </a:r>
            <a:r>
              <a:rPr lang="en-US" altLang="zh-TW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Renderability</a:t>
            </a:r>
            <a:r>
              <a:rPr lang="en-US" altLang="zh-TW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of the feature point cloud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7771430" y="2708920"/>
            <a:ext cx="504056" cy="432048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/>
          <p:cNvCxnSpPr>
            <a:stCxn id="7" idx="3"/>
            <a:endCxn id="8" idx="1"/>
          </p:cNvCxnSpPr>
          <p:nvPr/>
        </p:nvCxnSpPr>
        <p:spPr>
          <a:xfrm flipV="1">
            <a:off x="3491880" y="2924944"/>
            <a:ext cx="4279550" cy="2124236"/>
          </a:xfrm>
          <a:prstGeom prst="straightConnector1">
            <a:avLst/>
          </a:prstGeom>
          <a:ln w="5715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54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Recipe: Get Image Sequence</a:t>
            </a: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0872" y="1783357"/>
            <a:ext cx="8229600" cy="4525963"/>
          </a:xfrm>
        </p:spPr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lang="en-US" altLang="zh-TW" sz="2600" dirty="0" smtClean="0"/>
              <a:t>0.   Open Blender</a:t>
            </a:r>
          </a:p>
          <a:p>
            <a:pPr marL="514350" indent="-514350">
              <a:spcBef>
                <a:spcPts val="200"/>
              </a:spcBef>
              <a:buFont typeface="+mj-lt"/>
              <a:buAutoNum type="arabicPeriod"/>
            </a:pPr>
            <a:r>
              <a:rPr lang="en-US" altLang="zh-TW" sz="2600" dirty="0" smtClean="0"/>
              <a:t>Add Video File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Change Window Type to </a:t>
            </a:r>
            <a:r>
              <a:rPr lang="en-US" altLang="zh-TW" sz="2200" b="1" dirty="0" smtClean="0"/>
              <a:t>Video Sequence Editor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Select </a:t>
            </a:r>
            <a:r>
              <a:rPr lang="en-US" altLang="zh-TW" sz="2200" b="1" dirty="0" smtClean="0"/>
              <a:t>Add → Movie</a:t>
            </a:r>
            <a:endParaRPr lang="en-US" altLang="zh-TW" sz="2200" dirty="0" smtClean="0"/>
          </a:p>
          <a:p>
            <a:pPr marL="514350" indent="-514350">
              <a:spcBef>
                <a:spcPts val="200"/>
              </a:spcBef>
              <a:buFont typeface="+mj-lt"/>
              <a:buAutoNum type="arabicPeriod"/>
            </a:pPr>
            <a:r>
              <a:rPr lang="en-US" altLang="zh-TW" sz="2600" dirty="0" smtClean="0"/>
              <a:t>Render </a:t>
            </a:r>
            <a:r>
              <a:rPr lang="en-US" altLang="zh-TW" sz="2600" dirty="0"/>
              <a:t>Images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Choose </a:t>
            </a:r>
            <a:r>
              <a:rPr lang="en-US" altLang="zh-TW" sz="2200" b="1" dirty="0" smtClean="0"/>
              <a:t>Render Mode</a:t>
            </a:r>
            <a:endParaRPr lang="en-US" altLang="zh-TW" sz="2200" dirty="0" smtClean="0"/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Frame</a:t>
            </a:r>
          </a:p>
          <a:p>
            <a:pPr lvl="2">
              <a:spcBef>
                <a:spcPts val="200"/>
              </a:spcBef>
            </a:pPr>
            <a:r>
              <a:rPr lang="en-US" altLang="zh-TW" sz="2200" dirty="0" smtClean="0"/>
              <a:t>Set frame size and resolution</a:t>
            </a:r>
          </a:p>
          <a:p>
            <a:pPr lvl="2">
              <a:spcBef>
                <a:spcPts val="200"/>
              </a:spcBef>
            </a:pPr>
            <a:r>
              <a:rPr lang="en-US" altLang="zh-TW" sz="2200" dirty="0" smtClean="0"/>
              <a:t>Choose output file type (</a:t>
            </a:r>
            <a:r>
              <a:rPr lang="en-US" altLang="zh-TW" sz="2200" b="1" dirty="0" err="1" smtClean="0"/>
              <a:t>Targa</a:t>
            </a:r>
            <a:r>
              <a:rPr lang="en-US" altLang="zh-TW" sz="2200" dirty="0" smtClean="0"/>
              <a:t>)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 smtClean="0"/>
              <a:t>Time interval → Select start and end of the sequence</a:t>
            </a:r>
          </a:p>
          <a:p>
            <a:pPr lvl="1">
              <a:spcBef>
                <a:spcPts val="200"/>
              </a:spcBef>
            </a:pPr>
            <a:r>
              <a:rPr lang="en-US" altLang="zh-TW" sz="2200" dirty="0"/>
              <a:t>Choose output </a:t>
            </a:r>
            <a:r>
              <a:rPr lang="en-US" altLang="zh-TW" sz="2200" dirty="0" smtClean="0"/>
              <a:t>directory</a:t>
            </a:r>
          </a:p>
          <a:p>
            <a:pPr marL="514350" indent="-514350">
              <a:spcBef>
                <a:spcPts val="200"/>
              </a:spcBef>
              <a:buFont typeface="+mj-lt"/>
              <a:buAutoNum type="arabicPeriod"/>
            </a:pPr>
            <a:r>
              <a:rPr lang="en-US" altLang="zh-TW" sz="2600" dirty="0" smtClean="0"/>
              <a:t>Click </a:t>
            </a:r>
            <a:r>
              <a:rPr lang="en-US" altLang="zh-TW" sz="2600" b="1" dirty="0"/>
              <a:t>Animation</a:t>
            </a:r>
            <a:r>
              <a:rPr lang="en-US" altLang="zh-TW" sz="2600" dirty="0"/>
              <a:t> button</a:t>
            </a:r>
            <a:endParaRPr lang="zh-TW" altLang="en-US" sz="2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6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07288" cy="1143000"/>
          </a:xfrm>
        </p:spPr>
        <p:txBody>
          <a:bodyPr/>
          <a:lstStyle/>
          <a:p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0 : Blender Interface</a:t>
            </a:r>
            <a:endParaRPr lang="zh-TW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7</a:t>
            </a:fld>
            <a:endParaRPr lang="fr-FR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22" y="1765214"/>
            <a:ext cx="8459675" cy="4591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t="14493" r="1018"/>
          <a:stretch/>
        </p:blipFill>
        <p:spPr>
          <a:xfrm>
            <a:off x="827584" y="1613174"/>
            <a:ext cx="7712149" cy="41618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000" dirty="0" smtClean="0"/>
              <a:t>Step 1 : Add Video File</a:t>
            </a:r>
            <a:endParaRPr lang="zh-TW" altLang="en-US" sz="4000" dirty="0"/>
          </a:p>
        </p:txBody>
      </p:sp>
      <p:cxnSp>
        <p:nvCxnSpPr>
          <p:cNvPr id="9" name="直線單箭頭接點 8"/>
          <p:cNvCxnSpPr/>
          <p:nvPr/>
        </p:nvCxnSpPr>
        <p:spPr>
          <a:xfrm flipH="1" flipV="1">
            <a:off x="1331640" y="5499071"/>
            <a:ext cx="648072" cy="436543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圓角矩形 10"/>
          <p:cNvSpPr/>
          <p:nvPr/>
        </p:nvSpPr>
        <p:spPr>
          <a:xfrm>
            <a:off x="899592" y="5373215"/>
            <a:ext cx="432048" cy="377883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57200" y="5935614"/>
            <a:ext cx="4680520" cy="72008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Click here to change window type</a:t>
            </a:r>
            <a:endParaRPr lang="zh-TW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 flipH="1">
            <a:off x="2411760" y="3389896"/>
            <a:ext cx="653288" cy="399144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圓角矩形 18"/>
          <p:cNvSpPr/>
          <p:nvPr/>
        </p:nvSpPr>
        <p:spPr>
          <a:xfrm>
            <a:off x="3059832" y="2509205"/>
            <a:ext cx="2592288" cy="1008112"/>
          </a:xfrm>
          <a:prstGeom prst="roundRect">
            <a:avLst/>
          </a:prstGeom>
          <a:solidFill>
            <a:srgbClr val="000000">
              <a:alpha val="5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Change to Video Sequence Editor</a:t>
            </a:r>
            <a:endParaRPr lang="zh-TW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投影片編號版面配置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8</a:t>
            </a:fld>
            <a:endParaRPr lang="fr-FR" altLang="zh-TW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</a:blip>
          <a:srcRect/>
          <a:stretch>
            <a:fillRect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t="11383"/>
          <a:stretch/>
        </p:blipFill>
        <p:spPr>
          <a:xfrm>
            <a:off x="1115616" y="1988840"/>
            <a:ext cx="6619875" cy="44060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sz="4000" dirty="0" smtClean="0"/>
              <a:t>Step 2-1 : </a:t>
            </a:r>
            <a:r>
              <a:rPr lang="en-US" altLang="zh-TW" sz="4000" dirty="0"/>
              <a:t>Add </a:t>
            </a:r>
            <a:r>
              <a:rPr lang="en-US" altLang="zh-TW" sz="4000" dirty="0" smtClean="0"/>
              <a:t>Video File</a:t>
            </a:r>
            <a:endParaRPr lang="zh-TW" altLang="en-US" sz="4000" dirty="0"/>
          </a:p>
        </p:txBody>
      </p:sp>
      <p:sp>
        <p:nvSpPr>
          <p:cNvPr id="15" name="圓角矩形 14"/>
          <p:cNvSpPr/>
          <p:nvPr/>
        </p:nvSpPr>
        <p:spPr>
          <a:xfrm>
            <a:off x="2899878" y="4215878"/>
            <a:ext cx="1440160" cy="1373361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4340038" y="2420888"/>
            <a:ext cx="2808312" cy="720080"/>
          </a:xfrm>
          <a:prstGeom prst="roundRect">
            <a:avLst/>
          </a:prstGeom>
          <a:solidFill>
            <a:srgbClr val="000000">
              <a:alpha val="50000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Add → Movie</a:t>
            </a:r>
            <a:endParaRPr lang="zh-TW" altLang="en-US" sz="2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 flipH="1">
            <a:off x="4144082" y="3135847"/>
            <a:ext cx="787958" cy="1056021"/>
          </a:xfrm>
          <a:prstGeom prst="straightConnector1">
            <a:avLst/>
          </a:prstGeom>
          <a:ln w="38100">
            <a:solidFill>
              <a:srgbClr val="FF99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投影片編號版面配置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4AD08-5249-4009-8FEF-5621DA78954E}" type="slidenum">
              <a:rPr lang="fr-FR" altLang="zh-TW" smtClean="0"/>
              <a:pPr/>
              <a:t>9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2077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1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117</Template>
  <TotalTime>7825</TotalTime>
  <Words>1369</Words>
  <Application>Microsoft Office PowerPoint</Application>
  <PresentationFormat>如螢幕大小 (4:3)</PresentationFormat>
  <Paragraphs>336</Paragraphs>
  <Slides>54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2" baseType="lpstr">
      <vt:lpstr>STLiti</vt:lpstr>
      <vt:lpstr>微軟正黑體</vt:lpstr>
      <vt:lpstr>新細明體</vt:lpstr>
      <vt:lpstr>Arial</vt:lpstr>
      <vt:lpstr>Calibri</vt:lpstr>
      <vt:lpstr>Mistral</vt:lpstr>
      <vt:lpstr>Wingdings</vt:lpstr>
      <vt:lpstr>117</vt:lpstr>
      <vt:lpstr>MatchMove</vt:lpstr>
      <vt:lpstr>WorkFlow</vt:lpstr>
      <vt:lpstr>WorkFlow</vt:lpstr>
      <vt:lpstr>WorkFlow</vt:lpstr>
      <vt:lpstr>Setting</vt:lpstr>
      <vt:lpstr>Recipe: Get Image Sequence</vt:lpstr>
      <vt:lpstr>Step 0 : Blender Interface</vt:lpstr>
      <vt:lpstr>Step 1 : Add Video File</vt:lpstr>
      <vt:lpstr>Step 2-1 : Add Video File</vt:lpstr>
      <vt:lpstr>Step 2-2 : Add Video File</vt:lpstr>
      <vt:lpstr>Step 2-3 : Add Video File</vt:lpstr>
      <vt:lpstr>Step 2-4 : Add video file</vt:lpstr>
      <vt:lpstr>Step 2-4 : Add video file</vt:lpstr>
      <vt:lpstr>Recipe: Calibration</vt:lpstr>
      <vt:lpstr>Step 1-1 : Choose Sequence</vt:lpstr>
      <vt:lpstr>Step1-2 : Choose Sequence</vt:lpstr>
      <vt:lpstr>Step 2-1 : Track</vt:lpstr>
      <vt:lpstr>Step 2-2 : Track</vt:lpstr>
      <vt:lpstr>Step 3-1: Export Python Script</vt:lpstr>
      <vt:lpstr>Note</vt:lpstr>
      <vt:lpstr>Recipe: Import 3D Motions</vt:lpstr>
      <vt:lpstr>Recipe: Import 3D Motions</vt:lpstr>
      <vt:lpstr>Step 1: Delete Default Objects</vt:lpstr>
      <vt:lpstr>Step 2-2 :  Load Python Script</vt:lpstr>
      <vt:lpstr>Step 2-3 :  Load Python Script</vt:lpstr>
      <vt:lpstr>Step 2-4 :  Load Python Script</vt:lpstr>
      <vt:lpstr>Step 3-1 : Load Background Images</vt:lpstr>
      <vt:lpstr>Step 3-1 : Load Background Images</vt:lpstr>
      <vt:lpstr>Step 3-3 : Load Background Images</vt:lpstr>
      <vt:lpstr>Step 3-3 : Load Background Images</vt:lpstr>
      <vt:lpstr>Step 3-6 : Load Background Images</vt:lpstr>
      <vt:lpstr>Step 5-1 : Load Models</vt:lpstr>
      <vt:lpstr>Step 5-2 : Load Models</vt:lpstr>
      <vt:lpstr>Step 5-2 : Load Models</vt:lpstr>
      <vt:lpstr>Step 6-1 : Set Keyframes</vt:lpstr>
      <vt:lpstr>Step 6-2 : Set Keyframes</vt:lpstr>
      <vt:lpstr>Step 6-3 : Set Keyframes</vt:lpstr>
      <vt:lpstr>Step 6-4 : Set Keyframes</vt:lpstr>
      <vt:lpstr>Recipe: Compositing</vt:lpstr>
      <vt:lpstr>Step 1 : Add Image Sequence</vt:lpstr>
      <vt:lpstr>Step 2 : Add Scene</vt:lpstr>
      <vt:lpstr>Step 3-1 : Set Scene</vt:lpstr>
      <vt:lpstr>Step 3-2 : Set Scene</vt:lpstr>
      <vt:lpstr>Step 3-3 : Set Scene</vt:lpstr>
      <vt:lpstr>Step 3-4 : Set Scene</vt:lpstr>
      <vt:lpstr>Step 3-4 : Set Scene</vt:lpstr>
      <vt:lpstr>Example</vt:lpstr>
      <vt:lpstr>Reference</vt:lpstr>
      <vt:lpstr>Reference</vt:lpstr>
      <vt:lpstr>Reference</vt:lpstr>
      <vt:lpstr>Reference</vt:lpstr>
      <vt:lpstr>PowerPoint 簡報</vt:lpstr>
      <vt:lpstr>Step 4-1 : Adjust Rendering Property</vt:lpstr>
      <vt:lpstr>Step 4-2 : Adjust Rendering Property</vt:lpstr>
    </vt:vector>
  </TitlesOfParts>
  <Company>cmlab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winble</dc:creator>
  <cp:lastModifiedBy>winble</cp:lastModifiedBy>
  <cp:revision>239</cp:revision>
  <dcterms:created xsi:type="dcterms:W3CDTF">2011-04-27T04:20:58Z</dcterms:created>
  <dcterms:modified xsi:type="dcterms:W3CDTF">2014-05-20T02:05:33Z</dcterms:modified>
</cp:coreProperties>
</file>